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9" r:id="rId2"/>
    <p:sldId id="256" r:id="rId3"/>
    <p:sldId id="257" r:id="rId4"/>
    <p:sldId id="259" r:id="rId5"/>
    <p:sldId id="260" r:id="rId6"/>
    <p:sldId id="261" r:id="rId7"/>
    <p:sldId id="262" r:id="rId8"/>
    <p:sldId id="264" r:id="rId9"/>
    <p:sldId id="276" r:id="rId10"/>
    <p:sldId id="266" r:id="rId11"/>
    <p:sldId id="277" r:id="rId12"/>
    <p:sldId id="278" r:id="rId13"/>
    <p:sldId id="279" r:id="rId14"/>
    <p:sldId id="280" r:id="rId15"/>
    <p:sldId id="271" r:id="rId16"/>
    <p:sldId id="272" r:id="rId17"/>
    <p:sldId id="273" r:id="rId18"/>
    <p:sldId id="281" r:id="rId19"/>
    <p:sldId id="300" r:id="rId20"/>
    <p:sldId id="283" r:id="rId21"/>
    <p:sldId id="291" r:id="rId22"/>
    <p:sldId id="302" r:id="rId23"/>
    <p:sldId id="301" r:id="rId24"/>
    <p:sldId id="275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FF"/>
    <a:srgbClr val="FFFF00"/>
    <a:srgbClr val="6600FF"/>
    <a:srgbClr val="0066FF"/>
    <a:srgbClr val="0000FF"/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1494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60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10" Type="http://schemas.openxmlformats.org/officeDocument/2006/relationships/image" Target="../media/image70.emf"/><Relationship Id="rId4" Type="http://schemas.openxmlformats.org/officeDocument/2006/relationships/image" Target="../media/image64.wmf"/><Relationship Id="rId9" Type="http://schemas.openxmlformats.org/officeDocument/2006/relationships/image" Target="../media/image6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80.wmf"/><Relationship Id="rId7" Type="http://schemas.openxmlformats.org/officeDocument/2006/relationships/image" Target="../media/image84.emf"/><Relationship Id="rId12" Type="http://schemas.openxmlformats.org/officeDocument/2006/relationships/image" Target="../media/image88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emf"/><Relationship Id="rId11" Type="http://schemas.openxmlformats.org/officeDocument/2006/relationships/image" Target="../media/image87.wmf"/><Relationship Id="rId5" Type="http://schemas.openxmlformats.org/officeDocument/2006/relationships/image" Target="../media/image82.emf"/><Relationship Id="rId10" Type="http://schemas.openxmlformats.org/officeDocument/2006/relationships/image" Target="../media/image86.wmf"/><Relationship Id="rId4" Type="http://schemas.openxmlformats.org/officeDocument/2006/relationships/image" Target="../media/image81.wmf"/><Relationship Id="rId9" Type="http://schemas.openxmlformats.org/officeDocument/2006/relationships/image" Target="../media/image8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emf"/><Relationship Id="rId1" Type="http://schemas.openxmlformats.org/officeDocument/2006/relationships/image" Target="../media/image89.wmf"/><Relationship Id="rId4" Type="http://schemas.openxmlformats.org/officeDocument/2006/relationships/image" Target="../media/image9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emf"/><Relationship Id="rId4" Type="http://schemas.openxmlformats.org/officeDocument/2006/relationships/image" Target="../media/image11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e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35.wmf"/><Relationship Id="rId3" Type="http://schemas.openxmlformats.org/officeDocument/2006/relationships/image" Target="../media/image126.wmf"/><Relationship Id="rId7" Type="http://schemas.openxmlformats.org/officeDocument/2006/relationships/image" Target="../media/image130.emf"/><Relationship Id="rId12" Type="http://schemas.openxmlformats.org/officeDocument/2006/relationships/image" Target="../media/image134.wmf"/><Relationship Id="rId2" Type="http://schemas.openxmlformats.org/officeDocument/2006/relationships/image" Target="../media/image125.wmf"/><Relationship Id="rId1" Type="http://schemas.openxmlformats.org/officeDocument/2006/relationships/image" Target="../media/image124.emf"/><Relationship Id="rId6" Type="http://schemas.openxmlformats.org/officeDocument/2006/relationships/image" Target="../media/image129.emf"/><Relationship Id="rId11" Type="http://schemas.openxmlformats.org/officeDocument/2006/relationships/image" Target="../media/image133.wmf"/><Relationship Id="rId5" Type="http://schemas.openxmlformats.org/officeDocument/2006/relationships/image" Target="../media/image128.emf"/><Relationship Id="rId10" Type="http://schemas.openxmlformats.org/officeDocument/2006/relationships/image" Target="../media/image132.emf"/><Relationship Id="rId4" Type="http://schemas.openxmlformats.org/officeDocument/2006/relationships/image" Target="../media/image127.wmf"/><Relationship Id="rId9" Type="http://schemas.openxmlformats.org/officeDocument/2006/relationships/image" Target="../media/image13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e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emf"/><Relationship Id="rId9" Type="http://schemas.openxmlformats.org/officeDocument/2006/relationships/image" Target="../media/image5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B32B8A1-829A-4E6E-B193-FB92AC2215DC}" type="datetimeFigureOut">
              <a:rPr lang="zh-CN" altLang="en-US"/>
              <a:pPr>
                <a:defRPr/>
              </a:pPr>
              <a:t>2022/10/10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0E36B95-1996-4DA9-92D1-1697870A43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085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C3D7EFB-D096-4388-8C56-F49DD143C7A4}" type="slidenum">
              <a:rPr lang="zh-CN" altLang="en-US" sz="1200" smtClean="0"/>
              <a:pPr/>
              <a:t>5</a:t>
            </a:fld>
            <a:endParaRPr lang="zh-CN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3C066-36A5-4D11-B0B5-27F6C81187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598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7DE4C7-4B84-4431-933A-EAC42BF73A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0319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FDB87-FFC9-4D2B-A88A-78F894DE2D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17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73CA6-7649-41D8-97C1-A6973144D8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518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8A506-6976-4EB8-B670-0854F01FF1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252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6091B-0904-4190-867A-2357D65716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48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6BD8A-BD0A-4387-BFAA-D62B62CA8E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3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4472C-81AA-496D-8EE7-376C9E9622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42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4BEEC-F830-4D4A-B814-C18B2E62C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05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5ED03-F868-49C9-9D75-76D9DCB5BA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727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A7D3AE-2D62-4506-A941-0A861B2B01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877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CFDFE"/>
            </a:gs>
            <a:gs pos="74001">
              <a:srgbClr val="E0F1F2"/>
            </a:gs>
            <a:gs pos="83000">
              <a:srgbClr val="E0F1F2"/>
            </a:gs>
            <a:gs pos="100000">
              <a:srgbClr val="EBF6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FE7160D-AB6D-4CD4-8060-B6BD25E749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12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7.bin"/><Relationship Id="rId18" Type="http://schemas.openxmlformats.org/officeDocument/2006/relationships/image" Target="../media/image68.w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71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68.bin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70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66.wmf"/><Relationship Id="rId22" Type="http://schemas.openxmlformats.org/officeDocument/2006/relationships/image" Target="../media/image7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12.wmf"/><Relationship Id="rId26" Type="http://schemas.openxmlformats.org/officeDocument/2006/relationships/image" Target="../media/image88.w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2.emf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emf"/><Relationship Id="rId20" Type="http://schemas.openxmlformats.org/officeDocument/2006/relationships/image" Target="../media/image8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87.w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3.emf"/><Relationship Id="rId22" Type="http://schemas.openxmlformats.org/officeDocument/2006/relationships/image" Target="../media/image8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0.emf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92.e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96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0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0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12.wmf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11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13" Type="http://schemas.openxmlformats.org/officeDocument/2006/relationships/oleObject" Target="../embeddings/oleObject120.bin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1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4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2.wmf"/><Relationship Id="rId26" Type="http://schemas.openxmlformats.org/officeDocument/2006/relationships/image" Target="../media/image134.wmf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28.emf"/><Relationship Id="rId17" Type="http://schemas.openxmlformats.org/officeDocument/2006/relationships/oleObject" Target="../embeddings/oleObject133.bin"/><Relationship Id="rId25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0.emf"/><Relationship Id="rId20" Type="http://schemas.openxmlformats.org/officeDocument/2006/relationships/image" Target="../media/image131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30.bin"/><Relationship Id="rId24" Type="http://schemas.openxmlformats.org/officeDocument/2006/relationships/image" Target="../media/image133.wmf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6.bin"/><Relationship Id="rId28" Type="http://schemas.openxmlformats.org/officeDocument/2006/relationships/image" Target="../media/image135.wmf"/><Relationship Id="rId10" Type="http://schemas.openxmlformats.org/officeDocument/2006/relationships/image" Target="../media/image127.wmf"/><Relationship Id="rId19" Type="http://schemas.openxmlformats.org/officeDocument/2006/relationships/oleObject" Target="../embeddings/oleObject134.bin"/><Relationship Id="rId4" Type="http://schemas.openxmlformats.org/officeDocument/2006/relationships/image" Target="../media/image124.e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29.emf"/><Relationship Id="rId22" Type="http://schemas.openxmlformats.org/officeDocument/2006/relationships/image" Target="../media/image132.emf"/><Relationship Id="rId27" Type="http://schemas.openxmlformats.org/officeDocument/2006/relationships/oleObject" Target="../embeddings/oleObject13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3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4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7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e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48.e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300788" y="3414713"/>
            <a:ext cx="2808287" cy="282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 b="1" dirty="0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979738" y="1100138"/>
          <a:ext cx="320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3" imgW="3200400" imgH="431800" progId="Equation.DSMT4">
                  <p:embed/>
                </p:oleObj>
              </mc:Choice>
              <mc:Fallback>
                <p:oleObj name="Equation" r:id="rId3" imgW="32004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8" y="1100138"/>
                        <a:ext cx="3200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468313" y="333375"/>
            <a:ext cx="40306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 (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解的存在唯一性定理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)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468313" y="981075"/>
            <a:ext cx="12620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若 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1). </a:t>
            </a:r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1476375" y="1100138"/>
          <a:ext cx="901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5" imgW="901309" imgH="342751" progId="Equation.DSMT4">
                  <p:embed/>
                </p:oleObj>
              </mc:Choice>
              <mc:Fallback>
                <p:oleObj name="Equation" r:id="rId5" imgW="901309" imgH="34275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100138"/>
                        <a:ext cx="901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2487613" y="1052513"/>
            <a:ext cx="4921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在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1022350" y="1700213"/>
            <a:ext cx="1878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" pitchFamily="49" charset="-122"/>
                <a:ea typeface="楷体" pitchFamily="49" charset="-122"/>
              </a:rPr>
              <a:t>2).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存在常数</a:t>
            </a:r>
          </a:p>
        </p:txBody>
      </p:sp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2900363" y="1831975"/>
          <a:ext cx="749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7" imgW="749300" imgH="330200" progId="Equation.DSMT4">
                  <p:embed/>
                </p:oleObj>
              </mc:Choice>
              <mc:Fallback>
                <p:oleObj name="Equation" r:id="rId7" imgW="749300" imgH="330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3" y="1831975"/>
                        <a:ext cx="749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5094288" y="1854200"/>
          <a:ext cx="241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9" imgW="2413000" imgH="381000" progId="Equation.DSMT4">
                  <p:embed/>
                </p:oleObj>
              </mc:Choice>
              <mc:Fallback>
                <p:oleObj name="Equation" r:id="rId9" imgW="2413000" imgH="381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1854200"/>
                        <a:ext cx="2413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3708400" y="1773238"/>
            <a:ext cx="12620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使得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对</a:t>
            </a:r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1022350" y="2349500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有</a:t>
            </a:r>
          </a:p>
        </p:txBody>
      </p:sp>
      <p:graphicFrame>
        <p:nvGraphicFramePr>
          <p:cNvPr id="29710" name="Object 14"/>
          <p:cNvGraphicFramePr>
            <a:graphicFrameLocks noChangeAspect="1"/>
          </p:cNvGraphicFramePr>
          <p:nvPr/>
        </p:nvGraphicFramePr>
        <p:xfrm>
          <a:off x="1803400" y="2349500"/>
          <a:ext cx="3810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11" imgW="3810000" imgH="482600" progId="Equation.DSMT4">
                  <p:embed/>
                </p:oleObj>
              </mc:Choice>
              <mc:Fallback>
                <p:oleObj name="Equation" r:id="rId11" imgW="3810000" imgH="482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2349500"/>
                        <a:ext cx="3810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6300788" y="1125538"/>
            <a:ext cx="12620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上连续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;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755650" y="4076700"/>
            <a:ext cx="28003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Cauchy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问题（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）</a:t>
            </a:r>
          </a:p>
        </p:txBody>
      </p:sp>
      <p:graphicFrame>
        <p:nvGraphicFramePr>
          <p:cNvPr id="2064" name="Object 17"/>
          <p:cNvGraphicFramePr>
            <a:graphicFrameLocks noChangeAspect="1"/>
          </p:cNvGraphicFramePr>
          <p:nvPr/>
        </p:nvGraphicFramePr>
        <p:xfrm>
          <a:off x="5743575" y="188913"/>
          <a:ext cx="3238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13" imgW="3238500" imgH="889000" progId="Equation.DSMT4">
                  <p:embed/>
                </p:oleObj>
              </mc:Choice>
              <mc:Fallback>
                <p:oleObj name="Equation" r:id="rId13" imgW="3238500" imgH="889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575" y="188913"/>
                        <a:ext cx="3238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3475038" y="4065588"/>
            <a:ext cx="2336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存在唯一连续解</a:t>
            </a:r>
          </a:p>
        </p:txBody>
      </p:sp>
      <p:graphicFrame>
        <p:nvGraphicFramePr>
          <p:cNvPr id="29715" name="Object 19"/>
          <p:cNvGraphicFramePr>
            <a:graphicFrameLocks noChangeAspect="1"/>
          </p:cNvGraphicFramePr>
          <p:nvPr/>
        </p:nvGraphicFramePr>
        <p:xfrm>
          <a:off x="1290638" y="4724400"/>
          <a:ext cx="337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15" imgW="3378200" imgH="381000" progId="Equation.DSMT4">
                  <p:embed/>
                </p:oleObj>
              </mc:Choice>
              <mc:Fallback>
                <p:oleObj name="Equation" r:id="rId15" imgW="3378200" imgH="3810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8" y="4724400"/>
                        <a:ext cx="3378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6" name="Object 20"/>
          <p:cNvGraphicFramePr>
            <a:graphicFrameLocks noChangeAspect="1"/>
          </p:cNvGraphicFramePr>
          <p:nvPr/>
        </p:nvGraphicFramePr>
        <p:xfrm>
          <a:off x="1187450" y="5373688"/>
          <a:ext cx="4381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17" imgW="4381500" imgH="812800" progId="Equation.DSMT4">
                  <p:embed/>
                </p:oleObj>
              </mc:Choice>
              <mc:Fallback>
                <p:oleObj name="Equation" r:id="rId17" imgW="4381500" imgH="812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373688"/>
                        <a:ext cx="43815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187450" y="2997200"/>
          <a:ext cx="5041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19" imgW="5041900" imgH="787400" progId="Equation.DSMT4">
                  <p:embed/>
                </p:oleObj>
              </mc:Choice>
              <mc:Fallback>
                <p:oleObj name="Equation" r:id="rId19" imgW="5041900" imgH="787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97200"/>
                        <a:ext cx="5041900" cy="7874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540500" y="4306888"/>
          <a:ext cx="2514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21" imgW="2514600" imgH="1041400" progId="Equation.DSMT4">
                  <p:embed/>
                </p:oleObj>
              </mc:Choice>
              <mc:Fallback>
                <p:oleObj name="Equation" r:id="rId21" imgW="2514600" imgH="1041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0" y="4306888"/>
                        <a:ext cx="2514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332538" y="5732463"/>
          <a:ext cx="276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23" imgW="2768600" imgH="330200" progId="Equation.DSMT4">
                  <p:embed/>
                </p:oleObj>
              </mc:Choice>
              <mc:Fallback>
                <p:oleObj name="Equation" r:id="rId23" imgW="2768600" imgH="330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2538" y="5732463"/>
                        <a:ext cx="276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580188" y="3414713"/>
            <a:ext cx="2249487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一阶线性方程解的</a:t>
            </a:r>
            <a:endParaRPr lang="en-US" altLang="zh-CN" sz="2000" b="1">
              <a:solidFill>
                <a:srgbClr val="FF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存在唯一性定理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702" grpId="0"/>
      <p:bldP spid="29704" grpId="0"/>
      <p:bldP spid="29705" grpId="0"/>
      <p:bldP spid="29708" grpId="0"/>
      <p:bldP spid="29709" grpId="0"/>
      <p:bldP spid="29711" grpId="0"/>
      <p:bldP spid="29712" grpId="0"/>
      <p:bldP spid="29714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03213" y="63500"/>
            <a:ext cx="34337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66FF"/>
                </a:solidFill>
                <a:latin typeface="楷体" pitchFamily="49" charset="-122"/>
                <a:ea typeface="楷体" pitchFamily="49" charset="-122"/>
              </a:rPr>
              <a:t>该定理的逆命题不成立</a:t>
            </a:r>
            <a:r>
              <a:rPr lang="en-US" altLang="zh-CN" sz="2400" b="1">
                <a:solidFill>
                  <a:srgbClr val="0066FF"/>
                </a:solidFill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519113" y="712788"/>
            <a:ext cx="9588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反例</a:t>
            </a:r>
            <a:r>
              <a:rPr lang="en-US" altLang="zh-CN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971550" y="1484313"/>
          <a:ext cx="5892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3" imgW="5892800" imgH="1041400" progId="Equation.DSMT4">
                  <p:embed/>
                </p:oleObj>
              </mc:Choice>
              <mc:Fallback>
                <p:oleObj name="Equation" r:id="rId3" imgW="5892800" imgH="1041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5892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663575" y="2871788"/>
            <a:ext cx="4921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在</a:t>
            </a: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1258888" y="2997200"/>
          <a:ext cx="812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5" imgW="812447" imgH="380835" progId="Equation.DSMT4">
                  <p:embed/>
                </p:oleObj>
              </mc:Choice>
              <mc:Fallback>
                <p:oleObj name="Equation" r:id="rId5" imgW="812447" imgH="38083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997200"/>
                        <a:ext cx="812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2176463" y="2871788"/>
            <a:ext cx="4921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上</a:t>
            </a:r>
          </a:p>
        </p:txBody>
      </p:sp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2771775" y="2924175"/>
          <a:ext cx="191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7" imgW="1917700" imgH="431800" progId="Equation.DSMT4">
                  <p:embed/>
                </p:oleObj>
              </mc:Choice>
              <mc:Fallback>
                <p:oleObj name="Equation" r:id="rId7" imgW="19177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924175"/>
                        <a:ext cx="191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2771775" y="2997200"/>
          <a:ext cx="914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9" imgW="457677" imgH="793306" progId="Equation.DSMT4">
                  <p:embed/>
                </p:oleObj>
              </mc:Choice>
              <mc:Fallback>
                <p:oleObj name="Equation" r:id="rId9" imgW="457677" imgH="79330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997200"/>
                        <a:ext cx="9144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695825" y="2871788"/>
            <a:ext cx="24923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但它们线性无关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827088" y="4005263"/>
            <a:ext cx="6769100" cy="461962"/>
          </a:xfrm>
          <a:prstGeom prst="rect">
            <a:avLst/>
          </a:prstGeom>
          <a:solidFill>
            <a:srgbClr val="003366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那么在什么条件下</a:t>
            </a:r>
            <a:r>
              <a:rPr lang="en-US" altLang="zh-CN" sz="2400" b="1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b="1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b="1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400" b="1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的逆命题成立呢</a:t>
            </a:r>
            <a:r>
              <a:rPr lang="en-US" altLang="zh-CN" sz="2400" b="1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?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395288" y="5229225"/>
            <a:ext cx="1574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若</a:t>
            </a:r>
          </a:p>
        </p:txBody>
      </p:sp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2425700" y="5300663"/>
          <a:ext cx="669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11" imgW="6692900" imgH="431800" progId="Equation.DSMT4">
                  <p:embed/>
                </p:oleObj>
              </mc:Choice>
              <mc:Fallback>
                <p:oleObj name="Equation" r:id="rId11" imgW="6692900" imgH="431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5300663"/>
                        <a:ext cx="669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684213" y="6021388"/>
            <a:ext cx="4921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graphicFrame>
        <p:nvGraphicFramePr>
          <p:cNvPr id="12307" name="Object 19"/>
          <p:cNvGraphicFramePr>
            <a:graphicFrameLocks noChangeAspect="1"/>
          </p:cNvGraphicFramePr>
          <p:nvPr/>
        </p:nvGraphicFramePr>
        <p:xfrm>
          <a:off x="1331913" y="6092825"/>
          <a:ext cx="261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13" imgW="2616200" imgH="431800" progId="Equation.DSMT4">
                  <p:embed/>
                </p:oleObj>
              </mc:Choice>
              <mc:Fallback>
                <p:oleObj name="Equation" r:id="rId13" imgW="2616200" imgH="431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6092825"/>
                        <a:ext cx="261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3995738" y="6021388"/>
            <a:ext cx="4921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在</a:t>
            </a:r>
          </a:p>
        </p:txBody>
      </p:sp>
      <p:graphicFrame>
        <p:nvGraphicFramePr>
          <p:cNvPr id="12309" name="Object 21"/>
          <p:cNvGraphicFramePr>
            <a:graphicFrameLocks noChangeAspect="1"/>
          </p:cNvGraphicFramePr>
          <p:nvPr/>
        </p:nvGraphicFramePr>
        <p:xfrm>
          <a:off x="4572000" y="6092825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15" imgW="723586" imgH="380835" progId="Equation.DSMT4">
                  <p:embed/>
                </p:oleObj>
              </mc:Choice>
              <mc:Fallback>
                <p:oleObj name="Equation" r:id="rId15" imgW="723586" imgH="380835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092825"/>
                        <a:ext cx="723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5364163" y="6021388"/>
            <a:ext cx="18780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上线性相关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3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3" grpId="0"/>
      <p:bldP spid="12295" grpId="0"/>
      <p:bldP spid="12300" grpId="0"/>
      <p:bldP spid="12302" grpId="0" build="allAtOnce" animBg="1"/>
      <p:bldP spid="12303" grpId="0"/>
      <p:bldP spid="12306" grpId="0"/>
      <p:bldP spid="12308" grpId="0"/>
      <p:bldP spid="123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03213" y="84138"/>
            <a:ext cx="14176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要证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763713" y="188913"/>
          <a:ext cx="261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3" imgW="2616200" imgH="431800" progId="Equation.DSMT4">
                  <p:embed/>
                </p:oleObj>
              </mc:Choice>
              <mc:Fallback>
                <p:oleObj name="Equation" r:id="rId3" imgW="26162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88913"/>
                        <a:ext cx="261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408488" y="84138"/>
            <a:ext cx="24923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线性相关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只要证</a:t>
            </a: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684213" y="836613"/>
          <a:ext cx="387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5" imgW="3873500" imgH="431800" progId="Equation.DSMT4">
                  <p:embed/>
                </p:oleObj>
              </mc:Choice>
              <mc:Fallback>
                <p:oleObj name="Equation" r:id="rId5" imgW="38735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836613"/>
                        <a:ext cx="3873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4859338" y="549275"/>
          <a:ext cx="3098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7" imgW="3098800" imgH="914400" progId="Equation.DSMT4">
                  <p:embed/>
                </p:oleObj>
              </mc:Choice>
              <mc:Fallback>
                <p:oleObj name="Equation" r:id="rId7" imgW="3098800" imgH="914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49275"/>
                        <a:ext cx="3098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663575" y="1431925"/>
            <a:ext cx="1108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考虑以</a:t>
            </a:r>
          </a:p>
        </p:txBody>
      </p: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1908175" y="1484313"/>
          <a:ext cx="83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9" imgW="837836" imgH="431613" progId="Equation.DSMT4">
                  <p:embed/>
                </p:oleObj>
              </mc:Choice>
              <mc:Fallback>
                <p:oleObj name="Equation" r:id="rId9" imgW="837836" imgH="43161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484313"/>
                        <a:ext cx="838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2824163" y="1452563"/>
            <a:ext cx="24923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为系数行列式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以</a:t>
            </a:r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5580063" y="1484313"/>
          <a:ext cx="143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Equation" r:id="rId11" imgW="1435100" imgH="431800" progId="Equation.DSMT4">
                  <p:embed/>
                </p:oleObj>
              </mc:Choice>
              <mc:Fallback>
                <p:oleObj name="Equation" r:id="rId11" imgW="14351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484313"/>
                        <a:ext cx="1435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7072313" y="1431925"/>
            <a:ext cx="1416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为未知元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231775" y="2244725"/>
            <a:ext cx="31083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的齐线性代数方程组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611188" y="2924175"/>
          <a:ext cx="81026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13" imgW="8102600" imgH="2082800" progId="Equation.DSMT4">
                  <p:embed/>
                </p:oleObj>
              </mc:Choice>
              <mc:Fallback>
                <p:oleObj name="Equation" r:id="rId13" imgW="8102600" imgH="2082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24175"/>
                        <a:ext cx="81026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1258888" y="5157788"/>
          <a:ext cx="144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15" imgW="1447800" imgH="431800" progId="Equation.DSMT4">
                  <p:embed/>
                </p:oleObj>
              </mc:Choice>
              <mc:Fallback>
                <p:oleObj name="Equation" r:id="rId15" imgW="1447800" imgH="431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157788"/>
                        <a:ext cx="1447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447675" y="5103813"/>
            <a:ext cx="8001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由于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2751138" y="5124450"/>
            <a:ext cx="37242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则方程组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(4)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有非零解记为</a:t>
            </a:r>
          </a:p>
        </p:txBody>
      </p:sp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6948488" y="5084763"/>
          <a:ext cx="171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tion" r:id="rId17" imgW="1714500" imgH="431800" progId="Equation.DSMT4">
                  <p:embed/>
                </p:oleObj>
              </mc:Choice>
              <mc:Fallback>
                <p:oleObj name="Equation" r:id="rId17" imgW="1714500" imgH="431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5084763"/>
                        <a:ext cx="1714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663575" y="5753100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1258888" y="5734050"/>
          <a:ext cx="3467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19" imgW="3467100" imgH="914400" progId="Equation.DSMT4">
                  <p:embed/>
                </p:oleObj>
              </mc:Choice>
              <mc:Fallback>
                <p:oleObj name="Equation" r:id="rId19" imgW="3467100" imgH="914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734050"/>
                        <a:ext cx="3467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4695825" y="5845175"/>
            <a:ext cx="9540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下证</a:t>
            </a:r>
          </a:p>
        </p:txBody>
      </p:sp>
      <p:graphicFrame>
        <p:nvGraphicFramePr>
          <p:cNvPr id="13335" name="Object 23"/>
          <p:cNvGraphicFramePr>
            <a:graphicFrameLocks noChangeAspect="1"/>
          </p:cNvGraphicFramePr>
          <p:nvPr/>
        </p:nvGraphicFramePr>
        <p:xfrm>
          <a:off x="5867400" y="5949950"/>
          <a:ext cx="246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Equation" r:id="rId21" imgW="2381257" imgH="304787" progId="Equation.DSMT4">
                  <p:embed/>
                </p:oleObj>
              </mc:Choice>
              <mc:Fallback>
                <p:oleObj name="Equation" r:id="rId21" imgW="2381257" imgH="304787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949950"/>
                        <a:ext cx="2463800" cy="39370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8" grpId="0"/>
      <p:bldP spid="13321" grpId="0"/>
      <p:bldP spid="13323" grpId="0"/>
      <p:bldP spid="13325" grpId="0"/>
      <p:bldP spid="13326" grpId="0"/>
      <p:bldP spid="13329" grpId="0"/>
      <p:bldP spid="13330" grpId="0"/>
      <p:bldP spid="13332" grpId="0"/>
      <p:bldP spid="133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03213" y="84138"/>
            <a:ext cx="18780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事实上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由于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2339975" y="188913"/>
          <a:ext cx="346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3" imgW="3467100" imgH="431800" progId="Equation.DSMT4">
                  <p:embed/>
                </p:oleObj>
              </mc:Choice>
              <mc:Fallback>
                <p:oleObj name="Equation" r:id="rId3" imgW="34671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88913"/>
                        <a:ext cx="346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5795963" y="115888"/>
            <a:ext cx="24923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则由叠加原理得</a:t>
            </a: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1516063" y="755650"/>
          <a:ext cx="4927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5" imgW="4927600" imgH="787400" progId="Equation.DSMT4">
                  <p:embed/>
                </p:oleObj>
              </mc:Choice>
              <mc:Fallback>
                <p:oleObj name="Equation" r:id="rId5" imgW="4927600" imgH="787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755650"/>
                        <a:ext cx="4927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447675" y="1503363"/>
            <a:ext cx="4921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且</a:t>
            </a:r>
          </a:p>
        </p:txBody>
      </p:sp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1258888" y="1557338"/>
          <a:ext cx="4546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7" imgW="4546600" imgH="469900" progId="Equation.DSMT4">
                  <p:embed/>
                </p:oleObj>
              </mc:Choice>
              <mc:Fallback>
                <p:oleObj name="Equation" r:id="rId7" imgW="45466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557338"/>
                        <a:ext cx="4546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592138" y="2152650"/>
            <a:ext cx="1108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又显然</a:t>
            </a:r>
          </a:p>
        </p:txBody>
      </p:sp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1979613" y="2276475"/>
          <a:ext cx="749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9" imgW="748975" imgH="317362" progId="Equation.DSMT4">
                  <p:embed/>
                </p:oleObj>
              </mc:Choice>
              <mc:Fallback>
                <p:oleObj name="Equation" r:id="rId9" imgW="748975" imgH="31736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276475"/>
                        <a:ext cx="749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2751138" y="2173288"/>
            <a:ext cx="23383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也是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Cauchy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问题</a:t>
            </a:r>
          </a:p>
        </p:txBody>
      </p:sp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1562100" y="2924175"/>
          <a:ext cx="4775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11" imgW="4775200" imgH="1016000" progId="Equation.DSMT4">
                  <p:embed/>
                </p:oleObj>
              </mc:Choice>
              <mc:Fallback>
                <p:oleObj name="Equation" r:id="rId11" imgW="4775200" imgH="1016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2924175"/>
                        <a:ext cx="4775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663575" y="4332288"/>
            <a:ext cx="31083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的解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由解的唯一性得</a:t>
            </a:r>
          </a:p>
        </p:txBody>
      </p:sp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4067175" y="4076700"/>
          <a:ext cx="3098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Equation" r:id="rId13" imgW="3098800" imgH="914400" progId="Equation.DSMT4">
                  <p:embed/>
                </p:oleObj>
              </mc:Choice>
              <mc:Fallback>
                <p:oleObj name="Equation" r:id="rId13" imgW="3098800" imgH="9144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076700"/>
                        <a:ext cx="3098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755650" y="5084763"/>
            <a:ext cx="4921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即</a:t>
            </a:r>
          </a:p>
        </p:txBody>
      </p:sp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1331913" y="5157788"/>
          <a:ext cx="246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Equation" r:id="rId15" imgW="2463800" imgH="431800" progId="Equation.DSMT4">
                  <p:embed/>
                </p:oleObj>
              </mc:Choice>
              <mc:Fallback>
                <p:oleObj name="Equation" r:id="rId15" imgW="2463800" imgH="431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157788"/>
                        <a:ext cx="2463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3924300" y="5084763"/>
            <a:ext cx="15700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线性相关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2" grpId="0"/>
      <p:bldP spid="14344" grpId="0"/>
      <p:bldP spid="14346" grpId="0"/>
      <p:bldP spid="14348" grpId="0"/>
      <p:bldP spid="14350" grpId="0"/>
      <p:bldP spid="14352" grpId="0"/>
      <p:bldP spid="143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4081463" y="3382963"/>
          <a:ext cx="1905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3" imgW="190500" imgH="2006600" progId="Equation.DSMT4">
                  <p:embed/>
                </p:oleObj>
              </mc:Choice>
              <mc:Fallback>
                <p:oleObj name="Equation" r:id="rId3" imgW="190500" imgH="2006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463" y="3382963"/>
                        <a:ext cx="190500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68313" y="5445125"/>
            <a:ext cx="26463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方程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由于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3276600" y="5516563"/>
          <a:ext cx="193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5" imgW="1930400" imgH="431800" progId="Equation.DSMT4">
                  <p:embed/>
                </p:oleObj>
              </mc:Choice>
              <mc:Fallback>
                <p:oleObj name="Equation" r:id="rId5" imgW="19304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516563"/>
                        <a:ext cx="1930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292725" y="5445125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5788025" y="5475288"/>
          <a:ext cx="261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7" imgW="2616200" imgH="431800" progId="Equation.DSMT4">
                  <p:embed/>
                </p:oleObj>
              </mc:Choice>
              <mc:Fallback>
                <p:oleObj name="Equation" r:id="rId7" imgW="26162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025" y="5475288"/>
                        <a:ext cx="261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395288" y="6165850"/>
            <a:ext cx="34163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个线性无关解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395288" y="2636838"/>
            <a:ext cx="9556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证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设</a:t>
            </a:r>
          </a:p>
        </p:txBody>
      </p:sp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1547813" y="2781300"/>
          <a:ext cx="261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9" imgW="2616200" imgH="431800" progId="Equation.DSMT4">
                  <p:embed/>
                </p:oleObj>
              </mc:Choice>
              <mc:Fallback>
                <p:oleObj name="Equation" r:id="rId9" imgW="2616200" imgH="431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781300"/>
                        <a:ext cx="261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4397375" y="2781300"/>
            <a:ext cx="35702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楷体" pitchFamily="49" charset="-122"/>
                <a:ea typeface="楷体" pitchFamily="49" charset="-122"/>
              </a:rPr>
              <a:t>分别为满足下列初始条件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395288" y="2060575"/>
            <a:ext cx="74215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66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b="1">
                <a:solidFill>
                  <a:srgbClr val="6600FF"/>
                </a:solidFill>
                <a:latin typeface="楷体" pitchFamily="49" charset="-122"/>
                <a:ea typeface="楷体" pitchFamily="49" charset="-122"/>
              </a:rPr>
              <a:t>5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 n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阶齐线性方程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一定存在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个线性无关的解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18449" name="Text Box 4"/>
          <p:cNvSpPr txBox="1">
            <a:spLocks noChangeArrowheads="1"/>
          </p:cNvSpPr>
          <p:nvPr/>
        </p:nvSpPr>
        <p:spPr bwMode="auto">
          <a:xfrm>
            <a:off x="303213" y="136525"/>
            <a:ext cx="2185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综合定理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3,4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得</a:t>
            </a:r>
          </a:p>
        </p:txBody>
      </p:sp>
      <p:grpSp>
        <p:nvGrpSpPr>
          <p:cNvPr id="18450" name="Group 16"/>
          <p:cNvGrpSpPr>
            <a:grpSpLocks/>
          </p:cNvGrpSpPr>
          <p:nvPr/>
        </p:nvGrpSpPr>
        <p:grpSpPr bwMode="auto">
          <a:xfrm>
            <a:off x="1403350" y="620713"/>
            <a:ext cx="6226175" cy="519112"/>
            <a:chOff x="930" y="527"/>
            <a:chExt cx="3922" cy="327"/>
          </a:xfrm>
        </p:grpSpPr>
        <p:graphicFrame>
          <p:nvGraphicFramePr>
            <p:cNvPr id="14357" name="Object 5"/>
            <p:cNvGraphicFramePr>
              <a:graphicFrameLocks noChangeAspect="1"/>
            </p:cNvGraphicFramePr>
            <p:nvPr/>
          </p:nvGraphicFramePr>
          <p:xfrm>
            <a:off x="930" y="582"/>
            <a:ext cx="16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7" name="Equation" r:id="rId11" imgW="2524230" imgH="333285" progId="Equation.DSMT4">
                    <p:embed/>
                  </p:oleObj>
                </mc:Choice>
                <mc:Fallback>
                  <p:oleObj name="Equation" r:id="rId11" imgW="2524230" imgH="33328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582"/>
                          <a:ext cx="16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8" name="Text Box 6"/>
            <p:cNvSpPr txBox="1">
              <a:spLocks noChangeArrowheads="1"/>
            </p:cNvSpPr>
            <p:nvPr/>
          </p:nvSpPr>
          <p:spPr bwMode="auto">
            <a:xfrm>
              <a:off x="2562" y="527"/>
              <a:ext cx="33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在</a:t>
              </a:r>
            </a:p>
          </p:txBody>
        </p:sp>
        <p:graphicFrame>
          <p:nvGraphicFramePr>
            <p:cNvPr id="14359" name="Object 7"/>
            <p:cNvGraphicFramePr>
              <a:graphicFrameLocks noChangeAspect="1"/>
            </p:cNvGraphicFramePr>
            <p:nvPr/>
          </p:nvGraphicFramePr>
          <p:xfrm>
            <a:off x="2925" y="627"/>
            <a:ext cx="45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8" name="Equation" r:id="rId13" imgW="628802" imgH="285673" progId="Equation.DSMT4">
                    <p:embed/>
                  </p:oleObj>
                </mc:Choice>
                <mc:Fallback>
                  <p:oleObj name="Equation" r:id="rId13" imgW="628802" imgH="285673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627"/>
                          <a:ext cx="456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0" name="Text Box 8"/>
            <p:cNvSpPr txBox="1">
              <a:spLocks noChangeArrowheads="1"/>
            </p:cNvSpPr>
            <p:nvPr/>
          </p:nvSpPr>
          <p:spPr bwMode="auto">
            <a:xfrm>
              <a:off x="3379" y="527"/>
              <a:ext cx="14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上线性相</a:t>
              </a:r>
              <a:r>
                <a:rPr lang="en-US" altLang="zh-CN" sz="24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4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无</a:t>
              </a:r>
              <a:r>
                <a:rPr lang="en-US" altLang="zh-CN" sz="24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r>
                <a:rPr lang="zh-CN" altLang="en-US" sz="2400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关</a:t>
              </a:r>
            </a:p>
          </p:txBody>
        </p:sp>
      </p:grpSp>
      <p:grpSp>
        <p:nvGrpSpPr>
          <p:cNvPr id="18455" name="Group 17"/>
          <p:cNvGrpSpPr>
            <a:grpSpLocks/>
          </p:cNvGrpSpPr>
          <p:nvPr/>
        </p:nvGrpSpPr>
        <p:grpSpPr bwMode="auto">
          <a:xfrm>
            <a:off x="1733550" y="1233488"/>
            <a:ext cx="4214813" cy="877887"/>
            <a:chOff x="1001" y="1049"/>
            <a:chExt cx="2655" cy="553"/>
          </a:xfrm>
        </p:grpSpPr>
        <p:graphicFrame>
          <p:nvGraphicFramePr>
            <p:cNvPr id="14355" name="Object 9"/>
            <p:cNvGraphicFramePr>
              <a:graphicFrameLocks noChangeAspect="1"/>
            </p:cNvGraphicFramePr>
            <p:nvPr/>
          </p:nvGraphicFramePr>
          <p:xfrm>
            <a:off x="1001" y="1049"/>
            <a:ext cx="2655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9" name="Equation" r:id="rId15" imgW="4133713" imgH="800023" progId="Equation.DSMT4">
                    <p:embed/>
                  </p:oleObj>
                </mc:Choice>
                <mc:Fallback>
                  <p:oleObj name="Equation" r:id="rId15" imgW="4133713" imgH="800023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1" y="1049"/>
                          <a:ext cx="2655" cy="5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6" name="Object 15"/>
            <p:cNvGraphicFramePr>
              <a:graphicFrameLocks noChangeAspect="1"/>
            </p:cNvGraphicFramePr>
            <p:nvPr/>
          </p:nvGraphicFramePr>
          <p:xfrm>
            <a:off x="2168" y="1312"/>
            <a:ext cx="57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0" name="Equation" r:id="rId17" imgW="457677" imgH="793306" progId="Equation.DSMT4">
                    <p:embed/>
                  </p:oleObj>
                </mc:Choice>
                <mc:Fallback>
                  <p:oleObj name="Equation" r:id="rId17" imgW="457677" imgH="793306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8" y="1312"/>
                          <a:ext cx="576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58" name="Object 26"/>
          <p:cNvGraphicFramePr>
            <a:graphicFrameLocks noChangeAspect="1"/>
          </p:cNvGraphicFramePr>
          <p:nvPr/>
        </p:nvGraphicFramePr>
        <p:xfrm>
          <a:off x="1835150" y="4005263"/>
          <a:ext cx="4826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19" imgW="4826000" imgH="469900" progId="Equation.DSMT4">
                  <p:embed/>
                </p:oleObj>
              </mc:Choice>
              <mc:Fallback>
                <p:oleObj name="Equation" r:id="rId19" imgW="4826000" imgH="4699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005263"/>
                        <a:ext cx="4826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9" name="Object 27"/>
          <p:cNvGraphicFramePr>
            <a:graphicFrameLocks noChangeAspect="1"/>
          </p:cNvGraphicFramePr>
          <p:nvPr/>
        </p:nvGraphicFramePr>
        <p:xfrm>
          <a:off x="1835150" y="4868863"/>
          <a:ext cx="4737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21" imgW="4737100" imgH="469900" progId="Equation.DSMT4">
                  <p:embed/>
                </p:oleObj>
              </mc:Choice>
              <mc:Fallback>
                <p:oleObj name="Equation" r:id="rId21" imgW="4737100" imgH="4699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868863"/>
                        <a:ext cx="4737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0" name="Object 28"/>
          <p:cNvGraphicFramePr>
            <a:graphicFrameLocks noChangeAspect="1"/>
          </p:cNvGraphicFramePr>
          <p:nvPr/>
        </p:nvGraphicFramePr>
        <p:xfrm>
          <a:off x="2771775" y="4652963"/>
          <a:ext cx="2946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23" imgW="2946400" imgH="165100" progId="Equation.DSMT4">
                  <p:embed/>
                </p:oleObj>
              </mc:Choice>
              <mc:Fallback>
                <p:oleObj name="Equation" r:id="rId23" imgW="2946400" imgH="1651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652963"/>
                        <a:ext cx="29464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1" name="Object 29"/>
          <p:cNvGraphicFramePr>
            <a:graphicFrameLocks noChangeAspect="1"/>
          </p:cNvGraphicFramePr>
          <p:nvPr/>
        </p:nvGraphicFramePr>
        <p:xfrm>
          <a:off x="1908175" y="3429000"/>
          <a:ext cx="4826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25" imgW="4826000" imgH="469900" progId="Equation.DSMT4">
                  <p:embed/>
                </p:oleObj>
              </mc:Choice>
              <mc:Fallback>
                <p:oleObj name="Equation" r:id="rId25" imgW="4826000" imgH="4699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429000"/>
                        <a:ext cx="4826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7" grpId="0"/>
      <p:bldP spid="18439" grpId="0"/>
      <p:bldP spid="18445" grpId="0"/>
      <p:bldP spid="18447" grpId="0"/>
      <p:bldP spid="15371" grpId="0"/>
      <p:bldP spid="184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347663" y="1125538"/>
            <a:ext cx="52927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6600FF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b="1">
                <a:solidFill>
                  <a:srgbClr val="6600FF"/>
                </a:solidFill>
                <a:latin typeface="楷体" pitchFamily="49" charset="-122"/>
                <a:ea typeface="楷体" pitchFamily="49" charset="-122"/>
              </a:rPr>
              <a:t>6. (</a:t>
            </a:r>
            <a:r>
              <a:rPr lang="zh-CN" altLang="en-US" sz="2400" b="1">
                <a:solidFill>
                  <a:srgbClr val="6600FF"/>
                </a:solidFill>
                <a:latin typeface="楷体" pitchFamily="49" charset="-122"/>
                <a:ea typeface="楷体" pitchFamily="49" charset="-122"/>
              </a:rPr>
              <a:t>齐线性方程的通解结构定理</a:t>
            </a:r>
            <a:r>
              <a:rPr lang="en-US" altLang="zh-CN" sz="2400" b="1">
                <a:solidFill>
                  <a:srgbClr val="6600FF"/>
                </a:solidFill>
                <a:latin typeface="楷体" pitchFamily="49" charset="-122"/>
                <a:ea typeface="楷体" pitchFamily="49" charset="-122"/>
              </a:rPr>
              <a:t>)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347663" y="1870075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若</a:t>
            </a:r>
          </a:p>
        </p:txBody>
      </p:sp>
      <p:graphicFrame>
        <p:nvGraphicFramePr>
          <p:cNvPr id="15380" name="Object 20"/>
          <p:cNvGraphicFramePr>
            <a:graphicFrameLocks noChangeAspect="1"/>
          </p:cNvGraphicFramePr>
          <p:nvPr/>
        </p:nvGraphicFramePr>
        <p:xfrm>
          <a:off x="900113" y="1916113"/>
          <a:ext cx="261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3" imgW="2616200" imgH="431800" progId="Equation.DSMT4">
                  <p:embed/>
                </p:oleObj>
              </mc:Choice>
              <mc:Fallback>
                <p:oleObj name="Equation" r:id="rId3" imgW="2616200" imgH="431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16113"/>
                        <a:ext cx="261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3625850" y="1844675"/>
            <a:ext cx="4800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个线性无关解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则方程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(2)</a:t>
            </a:r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250825" y="2852738"/>
            <a:ext cx="17240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的通解为：</a:t>
            </a:r>
          </a:p>
        </p:txBody>
      </p:sp>
      <p:graphicFrame>
        <p:nvGraphicFramePr>
          <p:cNvPr id="15383" name="Object 23"/>
          <p:cNvGraphicFramePr>
            <a:graphicFrameLocks noChangeAspect="1"/>
          </p:cNvGraphicFramePr>
          <p:nvPr/>
        </p:nvGraphicFramePr>
        <p:xfrm>
          <a:off x="2124075" y="2924175"/>
          <a:ext cx="582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5" imgW="5743542" imgH="343016" progId="Equation.DSMT4">
                  <p:embed/>
                </p:oleObj>
              </mc:Choice>
              <mc:Fallback>
                <p:oleObj name="Equation" r:id="rId5" imgW="5743542" imgH="343016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924175"/>
                        <a:ext cx="5829300" cy="431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323850" y="4076700"/>
            <a:ext cx="8001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其中</a:t>
            </a:r>
          </a:p>
        </p:txBody>
      </p:sp>
      <p:graphicFrame>
        <p:nvGraphicFramePr>
          <p:cNvPr id="15385" name="Object 25"/>
          <p:cNvGraphicFramePr>
            <a:graphicFrameLocks noChangeAspect="1"/>
          </p:cNvGraphicFramePr>
          <p:nvPr/>
        </p:nvGraphicFramePr>
        <p:xfrm>
          <a:off x="1257300" y="4094163"/>
          <a:ext cx="143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7" imgW="1435100" imgH="431800" progId="Equation.DSMT4">
                  <p:embed/>
                </p:oleObj>
              </mc:Choice>
              <mc:Fallback>
                <p:oleObj name="Equation" r:id="rId7" imgW="1435100" imgH="4318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4094163"/>
                        <a:ext cx="1435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2771775" y="4076700"/>
            <a:ext cx="54165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为任意常数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且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(6)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包括了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的一切解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356100" y="549275"/>
          <a:ext cx="44561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9" imgW="4394160" imgH="330120" progId="Equation.DSMT4">
                  <p:embed/>
                </p:oleObj>
              </mc:Choice>
              <mc:Fallback>
                <p:oleObj name="Equation" r:id="rId9" imgW="4394160" imgH="33012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49275"/>
                        <a:ext cx="4456113" cy="361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1" grpId="0"/>
      <p:bldP spid="15382" grpId="0"/>
      <p:bldP spid="15384" grpId="0"/>
      <p:bldP spid="153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395288" y="188913"/>
            <a:ext cx="12620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由于</a:t>
            </a:r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2268538" y="836613"/>
          <a:ext cx="3314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Equation" r:id="rId3" imgW="3314700" imgH="914400" progId="Equation.DSMT4">
                  <p:embed/>
                </p:oleObj>
              </mc:Choice>
              <mc:Fallback>
                <p:oleObj name="Equation" r:id="rId3" imgW="3314700" imgH="914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836613"/>
                        <a:ext cx="3314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1733550" y="260350"/>
          <a:ext cx="347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Equation" r:id="rId5" imgW="3479800" imgH="431800" progId="Equation.DSMT4">
                  <p:embed/>
                </p:oleObj>
              </mc:Choice>
              <mc:Fallback>
                <p:oleObj name="Equation" r:id="rId5" imgW="34798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260350"/>
                        <a:ext cx="347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5219700" y="188913"/>
            <a:ext cx="4921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971550" y="1700213"/>
            <a:ext cx="34163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即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(6)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又由于</a:t>
            </a:r>
          </a:p>
        </p:txBody>
      </p:sp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1835150" y="2276475"/>
          <a:ext cx="5321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7" imgW="5321300" imgH="977900" progId="Equation.DSMT4">
                  <p:embed/>
                </p:oleObj>
              </mc:Choice>
              <mc:Fallback>
                <p:oleObj name="Equation" r:id="rId7" imgW="5321300" imgH="977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276475"/>
                        <a:ext cx="5321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4572000" y="1730375"/>
          <a:ext cx="1511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9" imgW="1511300" imgH="431800" progId="Equation.DSMT4">
                  <p:embed/>
                </p:oleObj>
              </mc:Choice>
              <mc:Fallback>
                <p:oleObj name="Equation" r:id="rId9" imgW="15113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30375"/>
                        <a:ext cx="1511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516688" y="1700213"/>
            <a:ext cx="18780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线性无关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468313" y="3284538"/>
            <a:ext cx="7416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从而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(6)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的通解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下证它包括了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的一切解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为此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468313" y="4076700"/>
            <a:ext cx="38782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只需证对任给一组初始条件</a:t>
            </a:r>
          </a:p>
        </p:txBody>
      </p:sp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1187450" y="4868863"/>
          <a:ext cx="6832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11" imgW="6832600" imgH="469900" progId="Equation.DSMT4">
                  <p:embed/>
                </p:oleObj>
              </mc:Choice>
              <mc:Fallback>
                <p:oleObj name="Equation" r:id="rId11" imgW="6832600" imgH="4699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868863"/>
                        <a:ext cx="6832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323850" y="5734050"/>
            <a:ext cx="40322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能从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(6)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中唯一确定一组常数</a:t>
            </a:r>
          </a:p>
        </p:txBody>
      </p:sp>
      <p:graphicFrame>
        <p:nvGraphicFramePr>
          <p:cNvPr id="17427" name="Object 19"/>
          <p:cNvGraphicFramePr>
            <a:graphicFrameLocks noChangeAspect="1"/>
          </p:cNvGraphicFramePr>
          <p:nvPr/>
        </p:nvGraphicFramePr>
        <p:xfrm>
          <a:off x="4502150" y="5768975"/>
          <a:ext cx="143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13" imgW="1435100" imgH="431800" progId="Equation.DSMT4">
                  <p:embed/>
                </p:oleObj>
              </mc:Choice>
              <mc:Fallback>
                <p:oleObj name="Equation" r:id="rId13" imgW="1435100" imgH="431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5768975"/>
                        <a:ext cx="1435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6292850" y="5734050"/>
            <a:ext cx="24923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从而求得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满足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  <p:bldP spid="17418" grpId="0"/>
      <p:bldP spid="17419" grpId="0"/>
      <p:bldP spid="17422" grpId="0"/>
      <p:bldP spid="17423" grpId="0"/>
      <p:bldP spid="17424" grpId="0"/>
      <p:bldP spid="17426" grpId="0"/>
      <p:bldP spid="174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76238" y="-7938"/>
            <a:ext cx="4648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" pitchFamily="49" charset="-122"/>
                <a:ea typeface="楷体" pitchFamily="49" charset="-122"/>
              </a:rPr>
              <a:t>(7)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事实上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将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(7)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代入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(6)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得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303213" y="3592513"/>
            <a:ext cx="8001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由于</a:t>
            </a: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1187450" y="3679825"/>
          <a:ext cx="146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3" imgW="1459866" imgH="431613" progId="Equation.DSMT4">
                  <p:embed/>
                </p:oleObj>
              </mc:Choice>
              <mc:Fallback>
                <p:oleObj name="Equation" r:id="rId3" imgW="1459866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679825"/>
                        <a:ext cx="1460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608263" y="3592513"/>
            <a:ext cx="29543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则该方程组有唯一解</a:t>
            </a:r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5581650" y="3625850"/>
          <a:ext cx="179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5" imgW="1790700" imgH="431800" progId="Equation.DSMT4">
                  <p:embed/>
                </p:oleObj>
              </mc:Choice>
              <mc:Fallback>
                <p:oleObj name="Equation" r:id="rId5" imgW="17907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3625850"/>
                        <a:ext cx="1790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7524750" y="3644900"/>
            <a:ext cx="1108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则只要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231775" y="4384675"/>
            <a:ext cx="15700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(6)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中取</a:t>
            </a:r>
          </a:p>
        </p:txBody>
      </p:sp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1908175" y="4471988"/>
          <a:ext cx="262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7" imgW="2628900" imgH="431800" progId="Equation.DSMT4">
                  <p:embed/>
                </p:oleObj>
              </mc:Choice>
              <mc:Fallback>
                <p:oleObj name="Equation" r:id="rId7" imgW="26289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471988"/>
                        <a:ext cx="262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4479925" y="4384675"/>
            <a:ext cx="43402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则所得函数为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满足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(7)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592138" y="5103813"/>
            <a:ext cx="75707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推论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  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阶齐线性方程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的线性无关解的最大个数为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n.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376238" y="5824538"/>
            <a:ext cx="58785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即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阶齐线性方程的解空间为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维线性空间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1331913" y="692150"/>
          <a:ext cx="508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9" imgW="5080000" imgH="431800" progId="Equation.DSMT4">
                  <p:embed/>
                </p:oleObj>
              </mc:Choice>
              <mc:Fallback>
                <p:oleObj name="Equation" r:id="rId9" imgW="50800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692150"/>
                        <a:ext cx="5080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1258888" y="1341438"/>
          <a:ext cx="539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11" imgW="5397500" imgH="469900" progId="Equation.DSMT4">
                  <p:embed/>
                </p:oleObj>
              </mc:Choice>
              <mc:Fallback>
                <p:oleObj name="Equation" r:id="rId11" imgW="5397500" imgH="4699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341438"/>
                        <a:ext cx="5397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17"/>
          <p:cNvGraphicFramePr>
            <a:graphicFrameLocks noChangeAspect="1"/>
          </p:cNvGraphicFramePr>
          <p:nvPr/>
        </p:nvGraphicFramePr>
        <p:xfrm>
          <a:off x="2051050" y="2060575"/>
          <a:ext cx="34036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13" imgW="3403600" imgH="165100" progId="Equation.DSMT4">
                  <p:embed/>
                </p:oleObj>
              </mc:Choice>
              <mc:Fallback>
                <p:oleObj name="Equation" r:id="rId13" imgW="3403600" imgH="1651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060575"/>
                        <a:ext cx="3403600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18"/>
          <p:cNvGraphicFramePr>
            <a:graphicFrameLocks noChangeAspect="1"/>
          </p:cNvGraphicFramePr>
          <p:nvPr/>
        </p:nvGraphicFramePr>
        <p:xfrm>
          <a:off x="1331913" y="2492375"/>
          <a:ext cx="6883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15" imgW="6883400" imgH="469900" progId="Equation.DSMT4">
                  <p:embed/>
                </p:oleObj>
              </mc:Choice>
              <mc:Fallback>
                <p:oleObj name="Equation" r:id="rId15" imgW="6883400" imgH="4699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92375"/>
                        <a:ext cx="6883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8" grpId="0"/>
      <p:bldP spid="18440" grpId="0"/>
      <p:bldP spid="18442" grpId="0"/>
      <p:bldP spid="18443" grpId="0"/>
      <p:bldP spid="18445" grpId="0"/>
      <p:bldP spid="184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5"/>
          <p:cNvSpPr txBox="1">
            <a:spLocks noChangeArrowheads="1"/>
          </p:cNvSpPr>
          <p:nvPr/>
        </p:nvSpPr>
        <p:spPr bwMode="auto">
          <a:xfrm>
            <a:off x="303213" y="784225"/>
            <a:ext cx="78787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称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阶齐线性方程的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个线性无关解为其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基本解组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808038" y="1503363"/>
            <a:ext cx="12620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 验证</a:t>
            </a:r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2268538" y="1557338"/>
          <a:ext cx="302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3" imgW="3022600" imgH="431800" progId="Equation.DSMT4">
                  <p:embed/>
                </p:oleObj>
              </mc:Choice>
              <mc:Fallback>
                <p:oleObj name="Equation" r:id="rId3" imgW="30226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557338"/>
                        <a:ext cx="3022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5272088" y="1431925"/>
            <a:ext cx="1108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为方程</a:t>
            </a:r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6678613" y="1522413"/>
          <a:ext cx="212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5" imgW="2120900" imgH="393700" progId="Equation.DSMT4">
                  <p:embed/>
                </p:oleObj>
              </mc:Choice>
              <mc:Fallback>
                <p:oleObj name="Equation" r:id="rId5" imgW="2120900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8613" y="1522413"/>
                        <a:ext cx="2120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950913" y="2152650"/>
            <a:ext cx="64944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的基本解组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并写出其通解和求出满足初始条件</a:t>
            </a:r>
          </a:p>
        </p:txBody>
      </p:sp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971550" y="3068638"/>
          <a:ext cx="246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7" imgW="2463800" imgH="393700" progId="Equation.DSMT4">
                  <p:embed/>
                </p:oleObj>
              </mc:Choice>
              <mc:Fallback>
                <p:oleObj name="Equation" r:id="rId7" imgW="2463800" imgH="393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68638"/>
                        <a:ext cx="246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3492500" y="2997200"/>
            <a:ext cx="9540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的解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  <p:bldP spid="19464" grpId="0"/>
      <p:bldP spid="19466" grpId="0"/>
      <p:bldP spid="194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84188" y="322263"/>
            <a:ext cx="24923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考虑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阶线性方程</a:t>
            </a:r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971550" y="1125538"/>
          <a:ext cx="70993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3" imgW="7000799" imgH="971704" progId="Equation.DSMT4">
                  <p:embed/>
                </p:oleObj>
              </mc:Choice>
              <mc:Fallback>
                <p:oleObj name="Equation" r:id="rId3" imgW="7000799" imgH="97170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25538"/>
                        <a:ext cx="70993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447675" y="2409825"/>
            <a:ext cx="8001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其中</a:t>
            </a:r>
          </a:p>
        </p:txBody>
      </p:sp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1609725" y="2441575"/>
          <a:ext cx="466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5" imgW="4660900" imgH="431800" progId="Equation.DSMT4">
                  <p:embed/>
                </p:oleObj>
              </mc:Choice>
              <mc:Fallback>
                <p:oleObj name="Equation" r:id="rId5" imgW="46609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2441575"/>
                        <a:ext cx="466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441325" y="3192463"/>
            <a:ext cx="52895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三</a:t>
            </a:r>
            <a:r>
              <a:rPr lang="en-US" altLang="zh-CN" sz="2400" b="1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 b="1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非齐线性方程解的性质与通解结构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592138" y="3922713"/>
            <a:ext cx="2044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1). </a:t>
            </a:r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解的性质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690563" y="4638675"/>
            <a:ext cx="11144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性质</a:t>
            </a:r>
            <a:r>
              <a:rPr lang="en-US" altLang="zh-CN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2060" name="Object 12"/>
          <p:cNvGraphicFramePr>
            <a:graphicFrameLocks noChangeAspect="1"/>
          </p:cNvGraphicFramePr>
          <p:nvPr/>
        </p:nvGraphicFramePr>
        <p:xfrm>
          <a:off x="1992313" y="4724400"/>
          <a:ext cx="601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7" imgW="6019800" imgH="431800" progId="Equation.DSMT4">
                  <p:embed/>
                </p:oleObj>
              </mc:Choice>
              <mc:Fallback>
                <p:oleObj name="Equation" r:id="rId7" imgW="6019800" imgH="431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4724400"/>
                        <a:ext cx="601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617538" y="5445125"/>
            <a:ext cx="11128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性质</a:t>
            </a:r>
            <a:r>
              <a:rPr lang="en-US" altLang="zh-CN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2051050" y="5589588"/>
          <a:ext cx="600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9" imgW="6007100" imgH="431800" progId="Equation.DSMT4">
                  <p:embed/>
                </p:oleObj>
              </mc:Choice>
              <mc:Fallback>
                <p:oleObj name="Equation" r:id="rId9" imgW="6007100" imgH="431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589588"/>
                        <a:ext cx="600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2055" grpId="0"/>
      <p:bldP spid="2057" grpId="0"/>
      <p:bldP spid="2058" grpId="0"/>
      <p:bldP spid="2059" grpId="0"/>
      <p:bldP spid="20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74650" y="222250"/>
            <a:ext cx="26638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2). </a:t>
            </a:r>
            <a:r>
              <a:rPr lang="zh-CN" altLang="en-US" sz="2400" b="1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通解结构定理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63575" y="784225"/>
            <a:ext cx="54467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b="1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7.(</a:t>
            </a:r>
            <a:r>
              <a:rPr lang="zh-CN" altLang="en-US" sz="2400" b="1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非齐线性方程的通解结构定理</a:t>
            </a:r>
            <a:r>
              <a:rPr lang="en-US" altLang="zh-CN" sz="2400" b="1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)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27088" y="1484313"/>
            <a:ext cx="4921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设</a:t>
            </a:r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1463675" y="1484313"/>
          <a:ext cx="261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3" imgW="2616200" imgH="431800" progId="Equation.DSMT4">
                  <p:embed/>
                </p:oleObj>
              </mc:Choice>
              <mc:Fallback>
                <p:oleObj name="Equation" r:id="rId3" imgW="26162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1484313"/>
                        <a:ext cx="261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119563" y="1431925"/>
            <a:ext cx="26463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的基本解组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</a:p>
        </p:txBody>
      </p:sp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6948488" y="1557338"/>
          <a:ext cx="60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Equation" r:id="rId5" imgW="609336" imgH="393529" progId="Equation.DSMT4">
                  <p:embed/>
                </p:oleObj>
              </mc:Choice>
              <mc:Fallback>
                <p:oleObj name="Equation" r:id="rId5" imgW="609336" imgH="39352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557338"/>
                        <a:ext cx="60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7504113" y="1431925"/>
            <a:ext cx="12620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592138" y="2152650"/>
            <a:ext cx="44942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一个特解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的通解可表示为</a:t>
            </a:r>
          </a:p>
        </p:txBody>
      </p:sp>
      <p:graphicFrame>
        <p:nvGraphicFramePr>
          <p:cNvPr id="3084" name="Object 12"/>
          <p:cNvGraphicFramePr>
            <a:graphicFrameLocks noChangeAspect="1"/>
          </p:cNvGraphicFramePr>
          <p:nvPr/>
        </p:nvGraphicFramePr>
        <p:xfrm>
          <a:off x="971550" y="2924175"/>
          <a:ext cx="632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Equation" r:id="rId7" imgW="6257827" imgH="361783" progId="Equation.DSMT4">
                  <p:embed/>
                </p:oleObj>
              </mc:Choice>
              <mc:Fallback>
                <p:oleObj name="Equation" r:id="rId7" imgW="6257827" imgH="361783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24175"/>
                        <a:ext cx="6324600" cy="431800"/>
                      </a:xfrm>
                      <a:prstGeom prst="rect">
                        <a:avLst/>
                      </a:prstGeom>
                      <a:solidFill>
                        <a:srgbClr val="333399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663575" y="3592513"/>
            <a:ext cx="8001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其中</a:t>
            </a:r>
          </a:p>
        </p:txBody>
      </p:sp>
      <p:graphicFrame>
        <p:nvGraphicFramePr>
          <p:cNvPr id="3086" name="Object 14"/>
          <p:cNvGraphicFramePr>
            <a:graphicFrameLocks noChangeAspect="1"/>
          </p:cNvGraphicFramePr>
          <p:nvPr/>
        </p:nvGraphicFramePr>
        <p:xfrm>
          <a:off x="1619250" y="3644900"/>
          <a:ext cx="143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Equation" r:id="rId9" imgW="1435100" imgH="431800" progId="Equation.DSMT4">
                  <p:embed/>
                </p:oleObj>
              </mc:Choice>
              <mc:Fallback>
                <p:oleObj name="Equation" r:id="rId9" imgW="1435100" imgH="431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644900"/>
                        <a:ext cx="1435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3040063" y="3592513"/>
            <a:ext cx="54165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为任意常数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且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(3)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包括了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的所有解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735013" y="4311650"/>
            <a:ext cx="69564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D60093"/>
                </a:solidFill>
                <a:latin typeface="楷体" pitchFamily="49" charset="-122"/>
                <a:ea typeface="楷体" pitchFamily="49" charset="-122"/>
              </a:rPr>
              <a:t>证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由定理的条件及解的性质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得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,(3)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又</a:t>
            </a:r>
          </a:p>
        </p:txBody>
      </p:sp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1403350" y="4941888"/>
          <a:ext cx="5334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Equation" r:id="rId11" imgW="5334000" imgH="977900" progId="Equation.DSMT4">
                  <p:embed/>
                </p:oleObj>
              </mc:Choice>
              <mc:Fallback>
                <p:oleObj name="Equation" r:id="rId11" imgW="5334000" imgH="9779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941888"/>
                        <a:ext cx="5334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808038" y="5895975"/>
            <a:ext cx="66484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(3)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的通解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下证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(3)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包括了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的所有解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endParaRPr lang="zh-CN" altLang="en-US" sz="240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787900" y="107950"/>
          <a:ext cx="41719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Equation" r:id="rId13" imgW="4114800" imgH="634680" progId="Equation.DSMT4">
                  <p:embed/>
                </p:oleObj>
              </mc:Choice>
              <mc:Fallback>
                <p:oleObj name="Equation" r:id="rId13" imgW="4114800" imgH="6346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07950"/>
                        <a:ext cx="4171950" cy="698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/>
      <p:bldP spid="3078" grpId="0"/>
      <p:bldP spid="3080" grpId="0"/>
      <p:bldP spid="3082" grpId="0"/>
      <p:bldP spid="3083" grpId="0"/>
      <p:bldP spid="3085" grpId="0"/>
      <p:bldP spid="3087" grpId="0"/>
      <p:bldP spid="3088" grpId="0"/>
      <p:bldP spid="30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2771775" y="188913"/>
            <a:ext cx="2881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6600FF"/>
                </a:solidFill>
                <a:latin typeface="楷体" pitchFamily="49" charset="-122"/>
                <a:ea typeface="楷体" pitchFamily="49" charset="-122"/>
              </a:rPr>
              <a:t>Ch4. </a:t>
            </a:r>
            <a:r>
              <a:rPr lang="zh-CN" altLang="en-US" sz="3200" b="1">
                <a:solidFill>
                  <a:srgbClr val="6600FF"/>
                </a:solidFill>
                <a:latin typeface="楷体" pitchFamily="49" charset="-122"/>
                <a:ea typeface="楷体" pitchFamily="49" charset="-122"/>
              </a:rPr>
              <a:t>高阶方程</a:t>
            </a:r>
          </a:p>
        </p:txBody>
      </p:sp>
      <p:graphicFrame>
        <p:nvGraphicFramePr>
          <p:cNvPr id="3075" name="Object 11"/>
          <p:cNvGraphicFramePr>
            <a:graphicFrameLocks noChangeAspect="1"/>
          </p:cNvGraphicFramePr>
          <p:nvPr/>
        </p:nvGraphicFramePr>
        <p:xfrm>
          <a:off x="3132138" y="4508500"/>
          <a:ext cx="914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3" imgW="457677" imgH="793306" progId="Equation.DSMT4">
                  <p:embed/>
                </p:oleObj>
              </mc:Choice>
              <mc:Fallback>
                <p:oleObj name="Equation" r:id="rId3" imgW="457677" imgH="79330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508500"/>
                        <a:ext cx="9144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124075" y="830263"/>
            <a:ext cx="37465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6600FF"/>
                </a:solidFill>
                <a:latin typeface="楷体" pitchFamily="49" charset="-122"/>
                <a:ea typeface="楷体" pitchFamily="49" charset="-122"/>
              </a:rPr>
              <a:t>4.1. </a:t>
            </a:r>
            <a:r>
              <a:rPr lang="zh-CN" altLang="en-US" sz="2400" b="1">
                <a:solidFill>
                  <a:srgbClr val="6600FF"/>
                </a:solidFill>
                <a:latin typeface="楷体" pitchFamily="49" charset="-122"/>
                <a:ea typeface="楷体" pitchFamily="49" charset="-122"/>
              </a:rPr>
              <a:t>线性方程的一般理论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468313" y="1844675"/>
            <a:ext cx="31257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en-US" altLang="zh-CN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1).n</a:t>
            </a:r>
            <a:r>
              <a:rPr lang="zh-CN" altLang="en-US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阶线性微分方程</a:t>
            </a:r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0" y="1268413"/>
            <a:ext cx="35877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一、解的存在唯一性定理</a:t>
            </a:r>
          </a:p>
        </p:txBody>
      </p:sp>
      <p:graphicFrame>
        <p:nvGraphicFramePr>
          <p:cNvPr id="2067" name="Object 19"/>
          <p:cNvGraphicFramePr>
            <a:graphicFrameLocks noChangeAspect="1"/>
          </p:cNvGraphicFramePr>
          <p:nvPr/>
        </p:nvGraphicFramePr>
        <p:xfrm>
          <a:off x="1331913" y="2565400"/>
          <a:ext cx="5842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5" imgW="5842000" imgH="469900" progId="Equation.DSMT4">
                  <p:embed/>
                </p:oleObj>
              </mc:Choice>
              <mc:Fallback>
                <p:oleObj name="Equation" r:id="rId5" imgW="5842000" imgH="4699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565400"/>
                        <a:ext cx="5842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" name="Text Box 20"/>
          <p:cNvSpPr txBox="1">
            <a:spLocks noChangeArrowheads="1"/>
          </p:cNvSpPr>
          <p:nvPr/>
        </p:nvSpPr>
        <p:spPr bwMode="auto">
          <a:xfrm>
            <a:off x="468313" y="3141663"/>
            <a:ext cx="8001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其中</a:t>
            </a:r>
          </a:p>
        </p:txBody>
      </p:sp>
      <p:graphicFrame>
        <p:nvGraphicFramePr>
          <p:cNvPr id="2069" name="Object 21"/>
          <p:cNvGraphicFramePr>
            <a:graphicFrameLocks noChangeAspect="1"/>
          </p:cNvGraphicFramePr>
          <p:nvPr/>
        </p:nvGraphicFramePr>
        <p:xfrm>
          <a:off x="1547813" y="3213100"/>
          <a:ext cx="4584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7" imgW="4584700" imgH="431800" progId="Equation.DSMT4">
                  <p:embed/>
                </p:oleObj>
              </mc:Choice>
              <mc:Fallback>
                <p:oleObj name="Equation" r:id="rId7" imgW="4584700" imgH="431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213100"/>
                        <a:ext cx="4584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0" name="Text Box 22"/>
          <p:cNvSpPr txBox="1">
            <a:spLocks noChangeArrowheads="1"/>
          </p:cNvSpPr>
          <p:nvPr/>
        </p:nvSpPr>
        <p:spPr bwMode="auto">
          <a:xfrm>
            <a:off x="539750" y="3933825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若</a:t>
            </a:r>
          </a:p>
        </p:txBody>
      </p:sp>
      <p:graphicFrame>
        <p:nvGraphicFramePr>
          <p:cNvPr id="2071" name="Object 23"/>
          <p:cNvGraphicFramePr>
            <a:graphicFrameLocks noChangeAspect="1"/>
          </p:cNvGraphicFramePr>
          <p:nvPr/>
        </p:nvGraphicFramePr>
        <p:xfrm>
          <a:off x="1476375" y="4005263"/>
          <a:ext cx="127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9" imgW="1269449" imgH="393529" progId="Equation.DSMT4">
                  <p:embed/>
                </p:oleObj>
              </mc:Choice>
              <mc:Fallback>
                <p:oleObj name="Equation" r:id="rId9" imgW="1269449" imgH="393529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05263"/>
                        <a:ext cx="1270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3132138" y="3860800"/>
            <a:ext cx="15700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变为</a:t>
            </a:r>
          </a:p>
        </p:txBody>
      </p:sp>
      <p:graphicFrame>
        <p:nvGraphicFramePr>
          <p:cNvPr id="2073" name="Object 25"/>
          <p:cNvGraphicFramePr>
            <a:graphicFrameLocks noChangeAspect="1"/>
          </p:cNvGraphicFramePr>
          <p:nvPr/>
        </p:nvGraphicFramePr>
        <p:xfrm>
          <a:off x="1547813" y="4581525"/>
          <a:ext cx="546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11" imgW="5461000" imgH="469900" progId="Equation.DSMT4">
                  <p:embed/>
                </p:oleObj>
              </mc:Choice>
              <mc:Fallback>
                <p:oleObj name="Equation" r:id="rId11" imgW="5461000" imgH="4699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581525"/>
                        <a:ext cx="546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425450" y="5373688"/>
            <a:ext cx="75898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称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为对应于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400" b="1">
                <a:solidFill>
                  <a:srgbClr val="66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b="1">
                <a:solidFill>
                  <a:srgbClr val="6600FF"/>
                </a:solidFill>
                <a:latin typeface="楷体" pitchFamily="49" charset="-122"/>
                <a:ea typeface="楷体" pitchFamily="49" charset="-122"/>
              </a:rPr>
              <a:t>阶齐线性方程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,(1)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称为</a:t>
            </a:r>
            <a:r>
              <a:rPr lang="en-US" altLang="zh-CN" sz="2400" b="1">
                <a:solidFill>
                  <a:srgbClr val="66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b="1">
                <a:solidFill>
                  <a:srgbClr val="6600FF"/>
                </a:solidFill>
                <a:latin typeface="楷体" pitchFamily="49" charset="-122"/>
                <a:ea typeface="楷体" pitchFamily="49" charset="-122"/>
              </a:rPr>
              <a:t>阶非齐线</a:t>
            </a:r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611188" y="6021388"/>
            <a:ext cx="12668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6600FF"/>
                </a:solidFill>
                <a:latin typeface="楷体" pitchFamily="49" charset="-122"/>
                <a:ea typeface="楷体" pitchFamily="49" charset="-122"/>
              </a:rPr>
              <a:t>性方程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" grpId="0"/>
      <p:bldP spid="2062" grpId="0"/>
      <p:bldP spid="2068" grpId="0"/>
      <p:bldP spid="2070" grpId="0"/>
      <p:bldP spid="2072" grpId="0"/>
      <p:bldP spid="2074" grpId="0"/>
      <p:bldP spid="207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03213" y="63500"/>
            <a:ext cx="71104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即证明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的任一解都可表示成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(3)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的形式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事实上设</a:t>
            </a: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323850" y="836613"/>
          <a:ext cx="58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3" imgW="583947" imgH="393529" progId="Equation.DSMT4">
                  <p:embed/>
                </p:oleObj>
              </mc:Choice>
              <mc:Fallback>
                <p:oleObj name="Equation" r:id="rId3" imgW="583947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836613"/>
                        <a:ext cx="584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963613" y="733425"/>
            <a:ext cx="44942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的任一解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由解的性质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知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5464175" y="766763"/>
          <a:ext cx="148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5" imgW="1485900" imgH="393700" progId="Equation.DSMT4">
                  <p:embed/>
                </p:oleObj>
              </mc:Choice>
              <mc:Fallback>
                <p:oleObj name="Equation" r:id="rId5" imgW="14859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75" y="766763"/>
                        <a:ext cx="1485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7113588" y="733425"/>
            <a:ext cx="9540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(2)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303213" y="1503363"/>
            <a:ext cx="23383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的解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由定理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6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得</a:t>
            </a:r>
          </a:p>
        </p:txBody>
      </p: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971550" y="2205038"/>
          <a:ext cx="589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7" imgW="5892800" imgH="431800" progId="Equation.DSMT4">
                  <p:embed/>
                </p:oleObj>
              </mc:Choice>
              <mc:Fallback>
                <p:oleObj name="Equation" r:id="rId7" imgW="58928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05038"/>
                        <a:ext cx="589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1187450" y="2997200"/>
          <a:ext cx="589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9" imgW="5892800" imgH="431800" progId="Equation.DSMT4">
                  <p:embed/>
                </p:oleObj>
              </mc:Choice>
              <mc:Fallback>
                <p:oleObj name="Equation" r:id="rId9" imgW="5892800" imgH="431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97200"/>
                        <a:ext cx="589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376238" y="2871788"/>
            <a:ext cx="4921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即</a:t>
            </a:r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447675" y="3663950"/>
            <a:ext cx="21859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从而定理得证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808038" y="4384675"/>
            <a:ext cx="8001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假设</a:t>
            </a:r>
          </a:p>
        </p:txBody>
      </p:sp>
      <p:graphicFrame>
        <p:nvGraphicFramePr>
          <p:cNvPr id="4111" name="Object 15"/>
          <p:cNvGraphicFramePr>
            <a:graphicFrameLocks noChangeAspect="1"/>
          </p:cNvGraphicFramePr>
          <p:nvPr/>
        </p:nvGraphicFramePr>
        <p:xfrm>
          <a:off x="1763713" y="4437063"/>
          <a:ext cx="261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11" imgW="2616200" imgH="431800" progId="Equation.DSMT4">
                  <p:embed/>
                </p:oleObj>
              </mc:Choice>
              <mc:Fallback>
                <p:oleObj name="Equation" r:id="rId11" imgW="26162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437063"/>
                        <a:ext cx="261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Text Box 16"/>
          <p:cNvSpPr txBox="1">
            <a:spLocks noChangeArrowheads="1"/>
          </p:cNvSpPr>
          <p:nvPr/>
        </p:nvSpPr>
        <p:spPr bwMode="auto">
          <a:xfrm>
            <a:off x="4572000" y="4437063"/>
            <a:ext cx="26463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的基本解组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447675" y="5103813"/>
            <a:ext cx="66659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此时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的通解可写出来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那</a:t>
            </a:r>
            <a:r>
              <a:rPr lang="en-US" altLang="zh-CN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的通解能求出吗</a:t>
            </a:r>
            <a:r>
              <a:rPr lang="en-US" altLang="zh-CN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102" grpId="0"/>
      <p:bldP spid="4105" grpId="0"/>
      <p:bldP spid="4108" grpId="0"/>
      <p:bldP spid="4109" grpId="0"/>
      <p:bldP spid="4110" grpId="0"/>
      <p:bldP spid="4112" grpId="0"/>
      <p:bldP spid="41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4"/>
          <p:cNvSpPr txBox="1">
            <a:spLocks noChangeArrowheads="1"/>
          </p:cNvSpPr>
          <p:nvPr/>
        </p:nvSpPr>
        <p:spPr bwMode="auto">
          <a:xfrm>
            <a:off x="611188" y="1557338"/>
            <a:ext cx="590550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  作业</a:t>
            </a:r>
            <a:r>
              <a:rPr lang="en-US" altLang="zh-CN" b="1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6</a:t>
            </a:r>
            <a:r>
              <a:rPr lang="en-US" altLang="zh-CN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习题</a:t>
            </a:r>
            <a:r>
              <a:rPr lang="en-US" altLang="zh-CN">
                <a:solidFill>
                  <a:srgbClr val="FF5050"/>
                </a:solidFill>
                <a:latin typeface="楷体" pitchFamily="49" charset="-122"/>
                <a:ea typeface="楷体" pitchFamily="49" charset="-122"/>
              </a:rPr>
              <a:t>4.1 .</a:t>
            </a:r>
          </a:p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       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1,  2,</a:t>
            </a:r>
            <a:r>
              <a:rPr lang="en-US" altLang="zh-CN"/>
              <a:t>     4.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778000" y="260350"/>
          <a:ext cx="53149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Equation" r:id="rId3" imgW="5267430" imgH="771525" progId="Equation.DSMT4">
                  <p:embed/>
                </p:oleObj>
              </mc:Choice>
              <mc:Fallback>
                <p:oleObj name="Equation" r:id="rId3" imgW="5267430" imgH="77152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260350"/>
                        <a:ext cx="531495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0" y="1412875"/>
            <a:ext cx="3744913" cy="434975"/>
            <a:chOff x="340" y="1071"/>
            <a:chExt cx="2359" cy="274"/>
          </a:xfrm>
        </p:grpSpPr>
        <p:sp>
          <p:nvSpPr>
            <p:cNvPr id="23580" name="Text Box 4"/>
            <p:cNvSpPr txBox="1">
              <a:spLocks noChangeArrowheads="1"/>
            </p:cNvSpPr>
            <p:nvPr/>
          </p:nvSpPr>
          <p:spPr bwMode="auto">
            <a:xfrm>
              <a:off x="340" y="1071"/>
              <a:ext cx="7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定理</a:t>
              </a:r>
              <a:r>
                <a:rPr lang="en-US" altLang="zh-CN" sz="2000" b="1">
                  <a:solidFill>
                    <a:srgbClr val="FF0000"/>
                  </a:solidFill>
                  <a:latin typeface="楷体" pitchFamily="49" charset="-122"/>
                  <a:ea typeface="楷体" pitchFamily="49" charset="-122"/>
                </a:rPr>
                <a:t>1</a:t>
              </a:r>
              <a:r>
                <a:rPr lang="en-US" altLang="zh-CN" sz="2000">
                  <a:latin typeface="楷体" pitchFamily="49" charset="-122"/>
                  <a:ea typeface="楷体" pitchFamily="49" charset="-122"/>
                </a:rPr>
                <a:t>.</a:t>
              </a:r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若</a:t>
              </a:r>
            </a:p>
          </p:txBody>
        </p:sp>
        <p:graphicFrame>
          <p:nvGraphicFramePr>
            <p:cNvPr id="23581" name="Object 5"/>
            <p:cNvGraphicFramePr>
              <a:graphicFrameLocks noChangeAspect="1"/>
            </p:cNvGraphicFramePr>
            <p:nvPr/>
          </p:nvGraphicFramePr>
          <p:xfrm>
            <a:off x="1267" y="1129"/>
            <a:ext cx="143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6" name="Equation" r:id="rId5" imgW="2273300" imgH="342900" progId="Equation.DSMT4">
                    <p:embed/>
                  </p:oleObj>
                </mc:Choice>
                <mc:Fallback>
                  <p:oleObj name="Equation" r:id="rId5" imgW="2273300" imgH="3429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7" y="1129"/>
                          <a:ext cx="143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93" name="Object 7"/>
          <p:cNvGraphicFramePr>
            <a:graphicFrameLocks noChangeAspect="1"/>
          </p:cNvGraphicFramePr>
          <p:nvPr/>
        </p:nvGraphicFramePr>
        <p:xfrm>
          <a:off x="3775075" y="1466850"/>
          <a:ext cx="5384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Equation" r:id="rId7" imgW="5384800" imgH="355600" progId="Equation.DSMT4">
                  <p:embed/>
                </p:oleObj>
              </mc:Choice>
              <mc:Fallback>
                <p:oleObj name="Equation" r:id="rId7" imgW="5384800" imgH="355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5075" y="1466850"/>
                        <a:ext cx="5384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1116013" y="2060575"/>
            <a:ext cx="22367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楷体" pitchFamily="49" charset="-122"/>
                <a:ea typeface="楷体" pitchFamily="49" charset="-122"/>
              </a:rPr>
              <a:t>存在唯一连续解。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127000" y="2606675"/>
            <a:ext cx="25082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（叠加原理）</a:t>
            </a:r>
          </a:p>
        </p:txBody>
      </p:sp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3132138" y="2544763"/>
          <a:ext cx="4533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Equation" r:id="rId9" imgW="4533900" imgH="685800" progId="Equation.DSMT4">
                  <p:embed/>
                </p:oleObj>
              </mc:Choice>
              <mc:Fallback>
                <p:oleObj name="Equation" r:id="rId9" imgW="4533900" imgH="685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544763"/>
                        <a:ext cx="4533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115888" y="3259138"/>
            <a:ext cx="16065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3+</a:t>
            </a:r>
            <a:r>
              <a:rPr lang="zh-CN" altLang="en-US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4</a:t>
            </a:r>
          </a:p>
        </p:txBody>
      </p:sp>
      <p:grpSp>
        <p:nvGrpSpPr>
          <p:cNvPr id="16397" name="Group 13"/>
          <p:cNvGrpSpPr>
            <a:grpSpLocks/>
          </p:cNvGrpSpPr>
          <p:nvPr/>
        </p:nvGrpSpPr>
        <p:grpSpPr bwMode="auto">
          <a:xfrm>
            <a:off x="2147888" y="3195638"/>
            <a:ext cx="5165725" cy="473075"/>
            <a:chOff x="1146" y="535"/>
            <a:chExt cx="3254" cy="298"/>
          </a:xfrm>
        </p:grpSpPr>
        <p:graphicFrame>
          <p:nvGraphicFramePr>
            <p:cNvPr id="23576" name="Object 14"/>
            <p:cNvGraphicFramePr>
              <a:graphicFrameLocks noChangeAspect="1"/>
            </p:cNvGraphicFramePr>
            <p:nvPr/>
          </p:nvGraphicFramePr>
          <p:xfrm>
            <a:off x="1146" y="603"/>
            <a:ext cx="1216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9" name="Equation" r:id="rId11" imgW="1886058" imgH="314171" progId="Equation.DSMT4">
                    <p:embed/>
                  </p:oleObj>
                </mc:Choice>
                <mc:Fallback>
                  <p:oleObj name="Equation" r:id="rId11" imgW="1886058" imgH="314171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6" y="603"/>
                          <a:ext cx="1216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7" name="Text Box 15"/>
            <p:cNvSpPr txBox="1">
              <a:spLocks noChangeArrowheads="1"/>
            </p:cNvSpPr>
            <p:nvPr/>
          </p:nvSpPr>
          <p:spPr bwMode="auto">
            <a:xfrm>
              <a:off x="2397" y="572"/>
              <a:ext cx="3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在</a:t>
              </a:r>
            </a:p>
          </p:txBody>
        </p:sp>
        <p:graphicFrame>
          <p:nvGraphicFramePr>
            <p:cNvPr id="23578" name="Object 16"/>
            <p:cNvGraphicFramePr>
              <a:graphicFrameLocks noChangeAspect="1"/>
            </p:cNvGraphicFramePr>
            <p:nvPr/>
          </p:nvGraphicFramePr>
          <p:xfrm>
            <a:off x="2742" y="616"/>
            <a:ext cx="35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0" name="Equation" r:id="rId13" imgW="514285" imgH="285673" progId="Equation.DSMT4">
                    <p:embed/>
                  </p:oleObj>
                </mc:Choice>
                <mc:Fallback>
                  <p:oleObj name="Equation" r:id="rId13" imgW="514285" imgH="285673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2" y="616"/>
                          <a:ext cx="35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9" name="Text Box 17"/>
            <p:cNvSpPr txBox="1">
              <a:spLocks noChangeArrowheads="1"/>
            </p:cNvSpPr>
            <p:nvPr/>
          </p:nvSpPr>
          <p:spPr bwMode="auto">
            <a:xfrm>
              <a:off x="3153" y="535"/>
              <a:ext cx="124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上线性相</a:t>
              </a:r>
              <a:r>
                <a:rPr lang="en-US" altLang="zh-CN" sz="2000"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无</a:t>
              </a:r>
              <a:r>
                <a:rPr lang="en-US" altLang="zh-CN" sz="2000">
                  <a:latin typeface="楷体" pitchFamily="49" charset="-122"/>
                  <a:ea typeface="楷体" pitchFamily="49" charset="-122"/>
                </a:rPr>
                <a:t>)</a:t>
              </a:r>
              <a:r>
                <a:rPr lang="zh-CN" altLang="en-US" sz="2000">
                  <a:latin typeface="楷体" pitchFamily="49" charset="-122"/>
                  <a:ea typeface="楷体" pitchFamily="49" charset="-122"/>
                </a:rPr>
                <a:t>关</a:t>
              </a:r>
            </a:p>
          </p:txBody>
        </p:sp>
      </p:grpSp>
      <p:grpSp>
        <p:nvGrpSpPr>
          <p:cNvPr id="16402" name="Group 18"/>
          <p:cNvGrpSpPr>
            <a:grpSpLocks/>
          </p:cNvGrpSpPr>
          <p:nvPr/>
        </p:nvGrpSpPr>
        <p:grpSpPr bwMode="auto">
          <a:xfrm>
            <a:off x="3348038" y="3721100"/>
            <a:ext cx="3519487" cy="728663"/>
            <a:chOff x="1220" y="1096"/>
            <a:chExt cx="2217" cy="459"/>
          </a:xfrm>
        </p:grpSpPr>
        <p:graphicFrame>
          <p:nvGraphicFramePr>
            <p:cNvPr id="23574" name="Object 19"/>
            <p:cNvGraphicFramePr>
              <a:graphicFrameLocks noChangeAspect="1"/>
            </p:cNvGraphicFramePr>
            <p:nvPr/>
          </p:nvGraphicFramePr>
          <p:xfrm>
            <a:off x="1220" y="1096"/>
            <a:ext cx="2217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1" name="Equation" r:id="rId15" imgW="3476455" imgH="676301" progId="Equation.DSMT4">
                    <p:embed/>
                  </p:oleObj>
                </mc:Choice>
                <mc:Fallback>
                  <p:oleObj name="Equation" r:id="rId15" imgW="3476455" imgH="676301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1096"/>
                          <a:ext cx="2217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5" name="Object 20"/>
            <p:cNvGraphicFramePr>
              <a:graphicFrameLocks noChangeAspect="1"/>
            </p:cNvGraphicFramePr>
            <p:nvPr/>
          </p:nvGraphicFramePr>
          <p:xfrm>
            <a:off x="2168" y="1312"/>
            <a:ext cx="57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2" name="Equation" r:id="rId17" imgW="457677" imgH="793306" progId="Equation.DSMT4">
                    <p:embed/>
                  </p:oleObj>
                </mc:Choice>
                <mc:Fallback>
                  <p:oleObj name="Equation" r:id="rId17" imgW="457677" imgH="793306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8" y="1312"/>
                          <a:ext cx="576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127000" y="4437063"/>
            <a:ext cx="51990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5+</a:t>
            </a:r>
            <a:r>
              <a:rPr lang="zh-CN" altLang="en-US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6.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00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）一定存在</a:t>
            </a:r>
            <a:r>
              <a:rPr lang="en-US" altLang="zh-CN" sz="2000">
                <a:latin typeface="楷体" pitchFamily="49" charset="-122"/>
                <a:ea typeface="楷体" pitchFamily="49" charset="-122"/>
              </a:rPr>
              <a:t>n 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个线性无关解</a:t>
            </a:r>
          </a:p>
        </p:txBody>
      </p:sp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5432425" y="4471988"/>
          <a:ext cx="1905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Equation" r:id="rId19" imgW="1905000" imgH="330200" progId="Equation.DSMT4">
                  <p:embed/>
                </p:oleObj>
              </mc:Choice>
              <mc:Fallback>
                <p:oleObj name="Equation" r:id="rId19" imgW="1905000" imgH="330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425" y="4471988"/>
                        <a:ext cx="1905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333375" y="5084763"/>
            <a:ext cx="3133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00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）的任一解均可表示为</a:t>
            </a:r>
          </a:p>
        </p:txBody>
      </p:sp>
      <p:graphicFrame>
        <p:nvGraphicFramePr>
          <p:cNvPr id="16408" name="Object 24"/>
          <p:cNvGraphicFramePr>
            <a:graphicFrameLocks noChangeAspect="1"/>
          </p:cNvGraphicFramePr>
          <p:nvPr/>
        </p:nvGraphicFramePr>
        <p:xfrm>
          <a:off x="4032250" y="5130800"/>
          <a:ext cx="36004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Equation" r:id="rId21" imgW="3552800" imgH="314171" progId="Equation.DSMT4">
                  <p:embed/>
                </p:oleObj>
              </mc:Choice>
              <mc:Fallback>
                <p:oleObj name="Equation" r:id="rId21" imgW="3552800" imgH="314171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5130800"/>
                        <a:ext cx="3600450" cy="366713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27000" y="5676900"/>
            <a:ext cx="1338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0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7.</a:t>
            </a:r>
            <a:r>
              <a:rPr lang="en-US" altLang="zh-CN" sz="200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设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598613" y="5710238"/>
          <a:ext cx="1905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Equation" r:id="rId23" imgW="1905000" imgH="330200" progId="Equation.DSMT4">
                  <p:embed/>
                </p:oleObj>
              </mc:Choice>
              <mc:Fallback>
                <p:oleObj name="Equation" r:id="rId23" imgW="1905000" imgH="330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5710238"/>
                        <a:ext cx="1905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635375" y="5676900"/>
            <a:ext cx="2749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>
                <a:latin typeface="楷体" pitchFamily="49" charset="-122"/>
                <a:ea typeface="楷体" pitchFamily="49" charset="-122"/>
              </a:rPr>
              <a:t>为（</a:t>
            </a:r>
            <a:r>
              <a:rPr lang="en-US" altLang="zh-CN" sz="200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） 的基本解组，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237288" y="5724525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Equation" r:id="rId25" imgW="457002" imgH="304668" progId="Equation.DSMT4">
                  <p:embed/>
                </p:oleObj>
              </mc:Choice>
              <mc:Fallback>
                <p:oleObj name="Equation" r:id="rId25" imgW="457002" imgH="304668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5724525"/>
                        <a:ext cx="457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75463" y="5676900"/>
            <a:ext cx="2124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>
                <a:latin typeface="楷体" pitchFamily="49" charset="-122"/>
                <a:ea typeface="楷体" pitchFamily="49" charset="-122"/>
              </a:rPr>
              <a:t>为（</a:t>
            </a:r>
            <a:r>
              <a:rPr lang="en-US" altLang="zh-CN" sz="200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）一个特解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09575" y="6237288"/>
            <a:ext cx="2378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>
                <a:latin typeface="楷体" pitchFamily="49" charset="-122"/>
                <a:ea typeface="楷体" pitchFamily="49" charset="-122"/>
              </a:rPr>
              <a:t>则（</a:t>
            </a:r>
            <a:r>
              <a:rPr lang="en-US" altLang="zh-CN" sz="200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000">
                <a:latin typeface="楷体" pitchFamily="49" charset="-122"/>
                <a:ea typeface="楷体" pitchFamily="49" charset="-122"/>
              </a:rPr>
              <a:t>）的通解为：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798763" y="6226175"/>
          <a:ext cx="3949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Equation" r:id="rId27" imgW="3949700" imgH="330200" progId="Equation.DSMT4">
                  <p:embed/>
                </p:oleObj>
              </mc:Choice>
              <mc:Fallback>
                <p:oleObj name="Equation" r:id="rId27" imgW="3949700" imgH="330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3" y="6226175"/>
                        <a:ext cx="3949700" cy="330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/>
      <p:bldP spid="16394" grpId="0"/>
      <p:bldP spid="16396" grpId="0"/>
      <p:bldP spid="16405" grpId="0"/>
      <p:bldP spid="16407" grpId="0"/>
      <p:bldP spid="2" grpId="0"/>
      <p:bldP spid="4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601663" y="1082675"/>
            <a:ext cx="1108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</a:rPr>
              <a:t>试验证</a:t>
            </a:r>
          </a:p>
        </p:txBody>
      </p:sp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2195513" y="1082675"/>
          <a:ext cx="2476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3" imgW="2476500" imgH="457200" progId="Equation.DSMT4">
                  <p:embed/>
                </p:oleObj>
              </mc:Choice>
              <mc:Fallback>
                <p:oleObj name="Equation" r:id="rId3" imgW="24765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082675"/>
                        <a:ext cx="2476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5003800" y="1095375"/>
            <a:ext cx="1416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</a:rPr>
              <a:t>均是方程</a:t>
            </a:r>
          </a:p>
        </p:txBody>
      </p:sp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2339975" y="2152650"/>
          <a:ext cx="3670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5" imgW="3670300" imgH="457200" progId="Equation.DSMT4">
                  <p:embed/>
                </p:oleObj>
              </mc:Choice>
              <mc:Fallback>
                <p:oleObj name="Equation" r:id="rId5" imgW="36703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152650"/>
                        <a:ext cx="3670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414338" y="3063875"/>
            <a:ext cx="20320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</a:rPr>
              <a:t>满足初始条件</a:t>
            </a:r>
          </a:p>
        </p:txBody>
      </p:sp>
      <p:graphicFrame>
        <p:nvGraphicFramePr>
          <p:cNvPr id="3085" name="Object 13"/>
          <p:cNvGraphicFramePr>
            <a:graphicFrameLocks noChangeAspect="1"/>
          </p:cNvGraphicFramePr>
          <p:nvPr/>
        </p:nvGraphicFramePr>
        <p:xfrm>
          <a:off x="2732088" y="3157538"/>
          <a:ext cx="2565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7" imgW="2565400" imgH="393700" progId="Equation.DSMT4">
                  <p:embed/>
                </p:oleObj>
              </mc:Choice>
              <mc:Fallback>
                <p:oleObj name="Equation" r:id="rId7" imgW="2565400" imgH="393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3157538"/>
                        <a:ext cx="2565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5435600" y="3094038"/>
            <a:ext cx="28003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</a:rPr>
              <a:t>的解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这是否与解的</a:t>
            </a:r>
          </a:p>
        </p:txBody>
      </p:sp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420688" y="4106863"/>
            <a:ext cx="44942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楷体" pitchFamily="49" charset="-122"/>
                <a:ea typeface="楷体" pitchFamily="49" charset="-122"/>
              </a:rPr>
              <a:t>存在唯一性的结论矛盾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?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为什么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?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611188" y="404813"/>
            <a:ext cx="1112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思考：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/>
      <p:bldP spid="3082" grpId="0"/>
      <p:bldP spid="3084" grpId="0"/>
      <p:bldP spid="3086" grpId="0"/>
      <p:bldP spid="3087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735013" y="423863"/>
            <a:ext cx="20415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6600FF"/>
                </a:solidFill>
                <a:latin typeface="楷体" pitchFamily="49" charset="-122"/>
                <a:ea typeface="楷体" pitchFamily="49" charset="-122"/>
              </a:rPr>
              <a:t>课后思考题</a:t>
            </a:r>
            <a:r>
              <a:rPr lang="zh-CN" altLang="en-US" sz="2400" b="1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graphicFrame>
        <p:nvGraphicFramePr>
          <p:cNvPr id="25603" name="Object 5"/>
          <p:cNvGraphicFramePr>
            <a:graphicFrameLocks noChangeAspect="1"/>
          </p:cNvGraphicFramePr>
          <p:nvPr/>
        </p:nvGraphicFramePr>
        <p:xfrm>
          <a:off x="850900" y="1196975"/>
          <a:ext cx="5905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公式" r:id="rId3" imgW="5905500" imgH="381000" progId="Equation.3">
                  <p:embed/>
                </p:oleObj>
              </mc:Choice>
              <mc:Fallback>
                <p:oleObj name="公式" r:id="rId3" imgW="5905500" imgH="38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1196975"/>
                        <a:ext cx="5905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6"/>
          <p:cNvGraphicFramePr>
            <a:graphicFrameLocks noChangeAspect="1"/>
          </p:cNvGraphicFramePr>
          <p:nvPr/>
        </p:nvGraphicFramePr>
        <p:xfrm>
          <a:off x="1547813" y="1844675"/>
          <a:ext cx="3632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公式" r:id="rId5" imgW="3632200" imgH="381000" progId="Equation.3">
                  <p:embed/>
                </p:oleObj>
              </mc:Choice>
              <mc:Fallback>
                <p:oleObj name="公式" r:id="rId5" imgW="3632200" imgH="38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844675"/>
                        <a:ext cx="3632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7"/>
          <p:cNvGraphicFramePr>
            <a:graphicFrameLocks noChangeAspect="1"/>
          </p:cNvGraphicFramePr>
          <p:nvPr/>
        </p:nvGraphicFramePr>
        <p:xfrm>
          <a:off x="900113" y="2781300"/>
          <a:ext cx="542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公式" r:id="rId7" imgW="5422900" imgH="381000" progId="Equation.3">
                  <p:embed/>
                </p:oleObj>
              </mc:Choice>
              <mc:Fallback>
                <p:oleObj name="公式" r:id="rId7" imgW="5422900" imgH="38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81300"/>
                        <a:ext cx="5422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8"/>
          <p:cNvGraphicFramePr>
            <a:graphicFrameLocks noChangeAspect="1"/>
          </p:cNvGraphicFramePr>
          <p:nvPr/>
        </p:nvGraphicFramePr>
        <p:xfrm>
          <a:off x="1200150" y="3500438"/>
          <a:ext cx="5575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公式" r:id="rId9" imgW="5575300" imgH="381000" progId="Equation.3">
                  <p:embed/>
                </p:oleObj>
              </mc:Choice>
              <mc:Fallback>
                <p:oleObj name="公式" r:id="rId9" imgW="5575300" imgH="381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3500438"/>
                        <a:ext cx="5575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9"/>
          <p:cNvGraphicFramePr>
            <a:graphicFrameLocks noChangeAspect="1"/>
          </p:cNvGraphicFramePr>
          <p:nvPr/>
        </p:nvGraphicFramePr>
        <p:xfrm>
          <a:off x="1116013" y="4292600"/>
          <a:ext cx="4381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公式" r:id="rId11" imgW="4381500" imgH="381000" progId="Equation.3">
                  <p:embed/>
                </p:oleObj>
              </mc:Choice>
              <mc:Fallback>
                <p:oleObj name="公式" r:id="rId11" imgW="4381500" imgH="381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292600"/>
                        <a:ext cx="4381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179388" y="260350"/>
            <a:ext cx="35909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6600FF"/>
                </a:solidFill>
                <a:latin typeface="楷体" pitchFamily="49" charset="-122"/>
                <a:ea typeface="楷体" pitchFamily="49" charset="-122"/>
              </a:rPr>
              <a:t>(2).</a:t>
            </a:r>
            <a:r>
              <a:rPr lang="zh-CN" altLang="en-US" sz="2400" b="1">
                <a:solidFill>
                  <a:srgbClr val="6600FF"/>
                </a:solidFill>
                <a:latin typeface="楷体" pitchFamily="49" charset="-122"/>
                <a:ea typeface="楷体" pitchFamily="49" charset="-122"/>
              </a:rPr>
              <a:t>解的存在唯一性定理</a:t>
            </a:r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23850" y="981075"/>
            <a:ext cx="15700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若</a:t>
            </a:r>
          </a:p>
        </p:txBody>
      </p:sp>
      <p:graphicFrame>
        <p:nvGraphicFramePr>
          <p:cNvPr id="3087" name="Object 15"/>
          <p:cNvGraphicFramePr>
            <a:graphicFrameLocks noChangeAspect="1"/>
          </p:cNvGraphicFramePr>
          <p:nvPr/>
        </p:nvGraphicFramePr>
        <p:xfrm>
          <a:off x="2339975" y="981075"/>
          <a:ext cx="4584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3" imgW="4584700" imgH="431800" progId="Equation.DSMT4">
                  <p:embed/>
                </p:oleObj>
              </mc:Choice>
              <mc:Fallback>
                <p:oleObj name="Equation" r:id="rId3" imgW="45847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981075"/>
                        <a:ext cx="4584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8" name="Text Box 16"/>
          <p:cNvSpPr txBox="1">
            <a:spLocks noChangeArrowheads="1"/>
          </p:cNvSpPr>
          <p:nvPr/>
        </p:nvSpPr>
        <p:spPr bwMode="auto">
          <a:xfrm>
            <a:off x="7019925" y="908050"/>
            <a:ext cx="15700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则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Cauchy</a:t>
            </a:r>
          </a:p>
        </p:txBody>
      </p:sp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1692275" y="1557338"/>
          <a:ext cx="6921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5" imgW="6921500" imgH="1066800" progId="Equation.DSMT4">
                  <p:embed/>
                </p:oleObj>
              </mc:Choice>
              <mc:Fallback>
                <p:oleObj name="Equation" r:id="rId5" imgW="6921500" imgH="1066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557338"/>
                        <a:ext cx="69215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539750" y="1773238"/>
            <a:ext cx="8001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问题</a:t>
            </a: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323850" y="2852738"/>
            <a:ext cx="23383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存在唯一连续解</a:t>
            </a:r>
          </a:p>
        </p:txBody>
      </p:sp>
      <p:graphicFrame>
        <p:nvGraphicFramePr>
          <p:cNvPr id="3092" name="Object 20"/>
          <p:cNvGraphicFramePr>
            <a:graphicFrameLocks noChangeAspect="1"/>
          </p:cNvGraphicFramePr>
          <p:nvPr/>
        </p:nvGraphicFramePr>
        <p:xfrm>
          <a:off x="3132138" y="2924175"/>
          <a:ext cx="2451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7" imgW="2451100" imgH="393700" progId="Equation.DSMT4">
                  <p:embed/>
                </p:oleObj>
              </mc:Choice>
              <mc:Fallback>
                <p:oleObj name="Equation" r:id="rId7" imgW="2451100" imgH="3937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924175"/>
                        <a:ext cx="2451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323850" y="3500438"/>
            <a:ext cx="8001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其中</a:t>
            </a:r>
          </a:p>
        </p:txBody>
      </p:sp>
      <p:graphicFrame>
        <p:nvGraphicFramePr>
          <p:cNvPr id="3094" name="Object 22"/>
          <p:cNvGraphicFramePr>
            <a:graphicFrameLocks noChangeAspect="1"/>
          </p:cNvGraphicFramePr>
          <p:nvPr/>
        </p:nvGraphicFramePr>
        <p:xfrm>
          <a:off x="1187450" y="3500438"/>
          <a:ext cx="332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9" imgW="3327400" imgH="469900" progId="Equation.DSMT4">
                  <p:embed/>
                </p:oleObj>
              </mc:Choice>
              <mc:Fallback>
                <p:oleObj name="Equation" r:id="rId9" imgW="3327400" imgH="4699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500438"/>
                        <a:ext cx="3327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4643438" y="3500438"/>
            <a:ext cx="21859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为任意一组数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468313" y="4292600"/>
            <a:ext cx="50069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二</a:t>
            </a:r>
            <a:r>
              <a:rPr lang="en-US" altLang="zh-CN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齐线性方程解的性质与结构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468313" y="4941888"/>
            <a:ext cx="32829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(1). n</a:t>
            </a:r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阶线性微分算子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5" grpId="0"/>
      <p:bldP spid="3086" grpId="0"/>
      <p:bldP spid="3088" grpId="0"/>
      <p:bldP spid="3090" grpId="0"/>
      <p:bldP spid="3091" grpId="0"/>
      <p:bldP spid="3093" grpId="0"/>
      <p:bldP spid="30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31775" y="63500"/>
            <a:ext cx="1108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a.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定义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763713" y="260350"/>
          <a:ext cx="4305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4305300" imgH="889000" progId="Equation.DSMT4">
                  <p:embed/>
                </p:oleObj>
              </mc:Choice>
              <mc:Fallback>
                <p:oleObj name="Equation" r:id="rId3" imgW="4305300" imgH="889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60350"/>
                        <a:ext cx="4305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735013" y="1431925"/>
            <a:ext cx="28114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称为</a:t>
            </a:r>
            <a:r>
              <a:rPr lang="en-US" altLang="zh-CN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阶微分算子</a:t>
            </a:r>
            <a:r>
              <a:rPr lang="en-US" altLang="zh-CN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231775" y="2152650"/>
            <a:ext cx="12620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b.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性质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768350" y="2781300"/>
          <a:ext cx="43815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5" imgW="4381200" imgH="1968480" progId="Equation.DSMT4">
                  <p:embed/>
                </p:oleObj>
              </mc:Choice>
              <mc:Fallback>
                <p:oleObj name="Equation" r:id="rId5" imgW="4381200" imgH="1968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2781300"/>
                        <a:ext cx="438150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519113" y="4960938"/>
            <a:ext cx="58785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以上的性质可由导数的线性性很容易推得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  <p:bldP spid="5126" grpId="0"/>
      <p:bldP spid="5127" grpId="0"/>
      <p:bldP spid="51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03213" y="63500"/>
            <a:ext cx="32623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则方程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(1)(2)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可改写为</a:t>
            </a: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1979613" y="981075"/>
          <a:ext cx="4038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4" imgW="4038600" imgH="939800" progId="Equation.DSMT4">
                  <p:embed/>
                </p:oleObj>
              </mc:Choice>
              <mc:Fallback>
                <p:oleObj name="Equation" r:id="rId4" imgW="4038600" imgH="93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981075"/>
                        <a:ext cx="4038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03213" y="2152650"/>
            <a:ext cx="54165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从而由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L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的性质可推得线性方程的性质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31775" y="2944813"/>
            <a:ext cx="39020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(2). n</a:t>
            </a:r>
            <a:r>
              <a:rPr lang="zh-CN" altLang="en-US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阶齐线性方程的性质</a:t>
            </a:r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1331913" y="3644900"/>
          <a:ext cx="58420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6" imgW="5842000" imgH="2082800" progId="Equation.DSMT4">
                  <p:embed/>
                </p:oleObj>
              </mc:Choice>
              <mc:Fallback>
                <p:oleObj name="Equation" r:id="rId6" imgW="5842000" imgH="2082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644900"/>
                        <a:ext cx="58420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76238" y="5753100"/>
            <a:ext cx="8001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性质</a:t>
            </a:r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1176338" y="5792788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8" imgW="304668" imgH="380835" progId="Equation.DSMT4">
                  <p:embed/>
                </p:oleObj>
              </mc:Choice>
              <mc:Fallback>
                <p:oleObj name="Equation" r:id="rId8" imgW="304668" imgH="38083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5792788"/>
                        <a:ext cx="304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1600200" y="5753100"/>
            <a:ext cx="51085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称为齐线性方程的</a:t>
            </a:r>
            <a:r>
              <a:rPr lang="zh-CN" altLang="en-US" sz="240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叠加原理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即定理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50" grpId="0"/>
      <p:bldP spid="6151" grpId="0"/>
      <p:bldP spid="6153" grpId="0"/>
      <p:bldP spid="61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03213" y="63500"/>
            <a:ext cx="24923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由叠加原理得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若</a:t>
            </a: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2828925" y="109538"/>
          <a:ext cx="322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3" imgW="3225800" imgH="431800" progId="Equation.DSMT4">
                  <p:embed/>
                </p:oleObj>
              </mc:Choice>
              <mc:Fallback>
                <p:oleObj name="Equation" r:id="rId3" imgW="32258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09538"/>
                        <a:ext cx="322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135688" y="63500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1116013" y="836613"/>
          <a:ext cx="627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5" imgW="6273800" imgH="431800" progId="Equation.DSMT4">
                  <p:embed/>
                </p:oleObj>
              </mc:Choice>
              <mc:Fallback>
                <p:oleObj name="Equation" r:id="rId5" imgW="62738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836613"/>
                        <a:ext cx="6273800" cy="431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231775" y="1503363"/>
            <a:ext cx="66484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为齐线性方程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这个解含有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个任意常数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231775" y="2224088"/>
            <a:ext cx="4989513" cy="461962"/>
          </a:xfrm>
          <a:prstGeom prst="rect">
            <a:avLst/>
          </a:prstGeom>
          <a:solidFill>
            <a:srgbClr val="003366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1). (3)</a:t>
            </a:r>
            <a:r>
              <a:rPr lang="zh-CN" altLang="en-US" sz="2400" b="1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在什么条件下为</a:t>
            </a:r>
            <a:r>
              <a:rPr lang="en-US" altLang="zh-CN" sz="2400" b="1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400" b="1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的通解</a:t>
            </a:r>
            <a:r>
              <a:rPr lang="en-US" altLang="zh-CN" sz="2400" b="1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?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250825" y="2924175"/>
            <a:ext cx="7869238" cy="461963"/>
          </a:xfrm>
          <a:prstGeom prst="rect">
            <a:avLst/>
          </a:prstGeom>
          <a:solidFill>
            <a:srgbClr val="003366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2). </a:t>
            </a:r>
            <a:r>
              <a:rPr lang="zh-CN" altLang="en-US" sz="2400" b="1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当</a:t>
            </a:r>
            <a:r>
              <a:rPr lang="en-US" altLang="zh-CN" sz="2400" b="1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(3)</a:t>
            </a:r>
            <a:r>
              <a:rPr lang="zh-CN" altLang="en-US" sz="2400" b="1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400" b="1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(2)</a:t>
            </a:r>
            <a:r>
              <a:rPr lang="zh-CN" altLang="en-US" sz="2400" b="1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的通解时</a:t>
            </a:r>
            <a:r>
              <a:rPr lang="en-US" altLang="zh-CN" sz="2400" b="1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,</a:t>
            </a:r>
          </a:p>
        </p:txBody>
      </p:sp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4140200" y="2954338"/>
          <a:ext cx="66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7" imgW="561827" imgH="333285" progId="Equation.DSMT4">
                  <p:embed/>
                </p:oleObj>
              </mc:Choice>
              <mc:Fallback>
                <p:oleObj name="Equation" r:id="rId7" imgW="561827" imgH="33328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954338"/>
                        <a:ext cx="660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5076825" y="2924175"/>
            <a:ext cx="25034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之间的关系如何</a:t>
            </a:r>
            <a:r>
              <a:rPr lang="en-US" altLang="zh-CN" sz="2400">
                <a:solidFill>
                  <a:srgbClr val="FFFF00"/>
                </a:solidFill>
                <a:latin typeface="楷体" pitchFamily="49" charset="-122"/>
                <a:ea typeface="楷体" pitchFamily="49" charset="-122"/>
              </a:rPr>
              <a:t>?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323850" y="4076700"/>
            <a:ext cx="54530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(3). </a:t>
            </a:r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函数的线性相关和</a:t>
            </a:r>
            <a:r>
              <a:rPr lang="en-US" altLang="zh-CN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Wronsky</a:t>
            </a:r>
            <a:r>
              <a:rPr lang="zh-CN" altLang="en-US" sz="2400" b="1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行列式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468313" y="5157788"/>
            <a:ext cx="24923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" pitchFamily="49" charset="-122"/>
                <a:ea typeface="楷体" pitchFamily="49" charset="-122"/>
              </a:rPr>
              <a:t>a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.</a:t>
            </a:r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设函数</a:t>
            </a:r>
          </a:p>
        </p:txBody>
      </p:sp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3311525" y="5229225"/>
          <a:ext cx="375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9" imgW="3759200" imgH="431800" progId="Equation.DSMT4">
                  <p:embed/>
                </p:oleObj>
              </mc:Choice>
              <mc:Fallback>
                <p:oleObj name="Equation" r:id="rId9" imgW="3759200" imgH="431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5229225"/>
                        <a:ext cx="375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5" grpId="0"/>
      <p:bldP spid="7177" grpId="0"/>
      <p:bldP spid="7178" grpId="0" animBg="1"/>
      <p:bldP spid="7179" grpId="0" animBg="1"/>
      <p:bldP spid="7181" grpId="0"/>
      <p:bldP spid="7184" grpId="0"/>
      <p:bldP spid="71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31775" y="101600"/>
            <a:ext cx="38782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若存在一组不全为零的常数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4122738" y="115888"/>
          <a:ext cx="173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3" imgW="1739900" imgH="431800" progId="Equation.DSMT4">
                  <p:embed/>
                </p:oleObj>
              </mc:Choice>
              <mc:Fallback>
                <p:oleObj name="Equation" r:id="rId3" imgW="17399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8" y="115888"/>
                        <a:ext cx="1739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971550" y="836613"/>
          <a:ext cx="580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5" imgW="5803900" imgH="431800" progId="Equation.DSMT4">
                  <p:embed/>
                </p:oleObj>
              </mc:Choice>
              <mc:Fallback>
                <p:oleObj name="Equation" r:id="rId5" imgW="58039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836613"/>
                        <a:ext cx="5803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31775" y="1431925"/>
            <a:ext cx="1416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则称函数</a:t>
            </a:r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1908175" y="1484313"/>
          <a:ext cx="261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7" imgW="2616200" imgH="431800" progId="Equation.DSMT4">
                  <p:embed/>
                </p:oleObj>
              </mc:Choice>
              <mc:Fallback>
                <p:oleObj name="Equation" r:id="rId7" imgW="26162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484313"/>
                        <a:ext cx="261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4551363" y="1431925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在</a:t>
            </a:r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5076825" y="1557338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9" imgW="723586" imgH="380835" progId="Equation.DSMT4">
                  <p:embed/>
                </p:oleObj>
              </mc:Choice>
              <mc:Fallback>
                <p:oleObj name="Equation" r:id="rId9" imgW="723586" imgH="38083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557338"/>
                        <a:ext cx="723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5848350" y="1431925"/>
            <a:ext cx="28067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上</a:t>
            </a:r>
            <a:r>
              <a:rPr lang="zh-CN" altLang="en-US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线性相关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否则称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03213" y="2152650"/>
            <a:ext cx="1108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它们在</a:t>
            </a:r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1619250" y="2276475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11" imgW="723586" imgH="380835" progId="Equation.DSMT4">
                  <p:embed/>
                </p:oleObj>
              </mc:Choice>
              <mc:Fallback>
                <p:oleObj name="Equation" r:id="rId11" imgW="723586" imgH="38083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276475"/>
                        <a:ext cx="723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2392363" y="2152650"/>
            <a:ext cx="18843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上</a:t>
            </a:r>
            <a:r>
              <a:rPr lang="zh-CN" altLang="en-US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线性无关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323850" y="2924175"/>
            <a:ext cx="27352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1.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判断函数</a:t>
            </a:r>
          </a:p>
        </p:txBody>
      </p:sp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2916238" y="2997200"/>
          <a:ext cx="318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13" imgW="3187700" imgH="393700" progId="Equation.DSMT4">
                  <p:embed/>
                </p:oleObj>
              </mc:Choice>
              <mc:Fallback>
                <p:oleObj name="Equation" r:id="rId13" imgW="3187700" imgH="393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997200"/>
                        <a:ext cx="3187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6135688" y="2871788"/>
            <a:ext cx="21859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的线性相关性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8223" name="Text Box 31"/>
          <p:cNvSpPr txBox="1">
            <a:spLocks noChangeArrowheads="1"/>
          </p:cNvSpPr>
          <p:nvPr/>
        </p:nvSpPr>
        <p:spPr bwMode="auto">
          <a:xfrm>
            <a:off x="395288" y="4005263"/>
            <a:ext cx="26114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判定函数</a:t>
            </a:r>
          </a:p>
        </p:txBody>
      </p:sp>
      <p:graphicFrame>
        <p:nvGraphicFramePr>
          <p:cNvPr id="8224" name="Object 32"/>
          <p:cNvGraphicFramePr>
            <a:graphicFrameLocks noChangeAspect="1"/>
          </p:cNvGraphicFramePr>
          <p:nvPr/>
        </p:nvGraphicFramePr>
        <p:xfrm>
          <a:off x="2916238" y="4076700"/>
          <a:ext cx="398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15" imgW="3987800" imgH="444500" progId="Equation.DSMT4">
                  <p:embed/>
                </p:oleObj>
              </mc:Choice>
              <mc:Fallback>
                <p:oleObj name="Equation" r:id="rId15" imgW="3987800" imgH="4445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076700"/>
                        <a:ext cx="398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6877050" y="4005263"/>
            <a:ext cx="1878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线性相关性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395288" y="4941888"/>
            <a:ext cx="29003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3.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证明函数</a:t>
            </a:r>
          </a:p>
        </p:txBody>
      </p:sp>
      <p:graphicFrame>
        <p:nvGraphicFramePr>
          <p:cNvPr id="8227" name="Object 35"/>
          <p:cNvGraphicFramePr>
            <a:graphicFrameLocks noChangeAspect="1"/>
          </p:cNvGraphicFramePr>
          <p:nvPr/>
        </p:nvGraphicFramePr>
        <p:xfrm>
          <a:off x="2987675" y="5013325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17" imgW="1473200" imgH="431800" progId="Equation.DSMT4">
                  <p:embed/>
                </p:oleObj>
              </mc:Choice>
              <mc:Fallback>
                <p:oleObj name="Equation" r:id="rId17" imgW="1473200" imgH="4318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013325"/>
                        <a:ext cx="1473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8" name="Text Box 36"/>
          <p:cNvSpPr txBox="1">
            <a:spLocks noChangeArrowheads="1"/>
          </p:cNvSpPr>
          <p:nvPr/>
        </p:nvSpPr>
        <p:spPr bwMode="auto">
          <a:xfrm>
            <a:off x="4500563" y="5013325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在</a:t>
            </a:r>
          </a:p>
        </p:txBody>
      </p:sp>
      <p:graphicFrame>
        <p:nvGraphicFramePr>
          <p:cNvPr id="8229" name="Object 37"/>
          <p:cNvGraphicFramePr>
            <a:graphicFrameLocks noChangeAspect="1"/>
          </p:cNvGraphicFramePr>
          <p:nvPr/>
        </p:nvGraphicFramePr>
        <p:xfrm>
          <a:off x="5003800" y="5084763"/>
          <a:ext cx="130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19" imgW="1307532" imgH="393529" progId="Equation.DSMT4">
                  <p:embed/>
                </p:oleObj>
              </mc:Choice>
              <mc:Fallback>
                <p:oleObj name="Equation" r:id="rId19" imgW="1307532" imgH="393529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084763"/>
                        <a:ext cx="1308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0" name="Text Box 38"/>
          <p:cNvSpPr txBox="1">
            <a:spLocks noChangeArrowheads="1"/>
          </p:cNvSpPr>
          <p:nvPr/>
        </p:nvSpPr>
        <p:spPr bwMode="auto">
          <a:xfrm>
            <a:off x="6372225" y="5013325"/>
            <a:ext cx="18780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上线性无关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9" grpId="0"/>
      <p:bldP spid="8201" grpId="0"/>
      <p:bldP spid="8203" grpId="0"/>
      <p:bldP spid="8204" grpId="0"/>
      <p:bldP spid="8206" grpId="0"/>
      <p:bldP spid="8207" grpId="0"/>
      <p:bldP spid="8209" grpId="0"/>
      <p:bldP spid="8223" grpId="0"/>
      <p:bldP spid="8225" grpId="0"/>
      <p:bldP spid="8226" grpId="0"/>
      <p:bldP spid="8228" grpId="0"/>
      <p:bldP spid="82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03213" y="63500"/>
            <a:ext cx="2185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定义</a:t>
            </a:r>
            <a:r>
              <a:rPr lang="en-US" altLang="zh-CN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若函数</a:t>
            </a: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2517775" y="96838"/>
          <a:ext cx="4241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3" imgW="4241800" imgH="469900" progId="Equation.DSMT4">
                  <p:embed/>
                </p:oleObj>
              </mc:Choice>
              <mc:Fallback>
                <p:oleObj name="Equation" r:id="rId3" imgW="42418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96838"/>
                        <a:ext cx="4241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954838" y="63500"/>
            <a:ext cx="9540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则称</a:t>
            </a: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358900" y="930275"/>
          <a:ext cx="50800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5" imgW="5080000" imgH="2641600" progId="Equation.DSMT4">
                  <p:embed/>
                </p:oleObj>
              </mc:Choice>
              <mc:Fallback>
                <p:oleObj name="Equation" r:id="rId5" imgW="5080000" imgH="2641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930275"/>
                        <a:ext cx="5080000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35013" y="3736975"/>
            <a:ext cx="1108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为函数</a:t>
            </a:r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1979613" y="3789363"/>
          <a:ext cx="223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7" imgW="2235200" imgH="431800" progId="Equation.DSMT4">
                  <p:embed/>
                </p:oleObj>
              </mc:Choice>
              <mc:Fallback>
                <p:oleObj name="Equation" r:id="rId7" imgW="22352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789363"/>
                        <a:ext cx="2235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4264025" y="3736975"/>
            <a:ext cx="26622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Wronsky</a:t>
            </a:r>
            <a:r>
              <a:rPr lang="zh-CN" altLang="en-US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行列式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376238" y="4311650"/>
            <a:ext cx="34353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6600FF"/>
                </a:solidFill>
                <a:latin typeface="楷体" pitchFamily="49" charset="-122"/>
                <a:ea typeface="楷体" pitchFamily="49" charset="-122"/>
              </a:rPr>
              <a:t>b. </a:t>
            </a:r>
            <a:r>
              <a:rPr lang="zh-CN" altLang="en-US" sz="2400" b="1">
                <a:solidFill>
                  <a:srgbClr val="6600FF"/>
                </a:solidFill>
                <a:latin typeface="楷体" pitchFamily="49" charset="-122"/>
                <a:ea typeface="楷体" pitchFamily="49" charset="-122"/>
              </a:rPr>
              <a:t>函数相关的判定定理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735013" y="5103813"/>
            <a:ext cx="21907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sz="2400" b="1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3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若函数</a:t>
            </a:r>
          </a:p>
        </p:txBody>
      </p:sp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2992438" y="5133975"/>
          <a:ext cx="261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9" imgW="2616200" imgH="431800" progId="Equation.DSMT4">
                  <p:embed/>
                </p:oleObj>
              </mc:Choice>
              <mc:Fallback>
                <p:oleObj name="Equation" r:id="rId9" imgW="26162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5133975"/>
                        <a:ext cx="261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5848350" y="5103813"/>
            <a:ext cx="4921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在</a:t>
            </a:r>
          </a:p>
        </p:txBody>
      </p:sp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6372225" y="5157788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11" imgW="723586" imgH="380835" progId="Equation.DSMT4">
                  <p:embed/>
                </p:oleObj>
              </mc:Choice>
              <mc:Fallback>
                <p:oleObj name="Equation" r:id="rId11" imgW="723586" imgH="38083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157788"/>
                        <a:ext cx="723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7072313" y="5103813"/>
            <a:ext cx="18780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上线性相关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19113" y="5824538"/>
            <a:ext cx="4921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graphicFrame>
        <p:nvGraphicFramePr>
          <p:cNvPr id="10258" name="Object 18"/>
          <p:cNvGraphicFramePr>
            <a:graphicFrameLocks noChangeAspect="1"/>
          </p:cNvGraphicFramePr>
          <p:nvPr/>
        </p:nvGraphicFramePr>
        <p:xfrm>
          <a:off x="1331913" y="5876925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13" imgW="2603500" imgH="393700" progId="Equation.DSMT4">
                  <p:embed/>
                </p:oleObj>
              </mc:Choice>
              <mc:Fallback>
                <p:oleObj name="Equation" r:id="rId13" imgW="2603500" imgH="3937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876925"/>
                        <a:ext cx="260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6" grpId="0"/>
      <p:bldP spid="10248" grpId="0"/>
      <p:bldP spid="10250" grpId="0"/>
      <p:bldP spid="10251" grpId="0"/>
      <p:bldP spid="10252" grpId="0"/>
      <p:bldP spid="10254" grpId="0"/>
      <p:bldP spid="10256" grpId="0"/>
      <p:bldP spid="102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03213" y="84138"/>
            <a:ext cx="14160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证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由于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719263" y="114300"/>
          <a:ext cx="261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3" imgW="2616200" imgH="431800" progId="Equation.DSMT4">
                  <p:embed/>
                </p:oleObj>
              </mc:Choice>
              <mc:Fallback>
                <p:oleObj name="Equation" r:id="rId3" imgW="26162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114300"/>
                        <a:ext cx="261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408488" y="63500"/>
            <a:ext cx="4921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在</a:t>
            </a: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4900613" y="125413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5" imgW="723586" imgH="380835" progId="Equation.DSMT4">
                  <p:embed/>
                </p:oleObj>
              </mc:Choice>
              <mc:Fallback>
                <p:oleObj name="Equation" r:id="rId5" imgW="723586" imgH="38083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613" y="125413"/>
                        <a:ext cx="723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5703888" y="12700"/>
            <a:ext cx="28003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上线性相关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则存在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376238" y="784225"/>
            <a:ext cx="29543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一组不全为零的常数</a:t>
            </a:r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3635375" y="781050"/>
          <a:ext cx="170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7" imgW="1701800" imgH="431800" progId="Equation.DSMT4">
                  <p:embed/>
                </p:oleObj>
              </mc:Choice>
              <mc:Fallback>
                <p:oleObj name="Equation" r:id="rId7" imgW="17018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781050"/>
                        <a:ext cx="170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1547813" y="1557338"/>
          <a:ext cx="580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9" imgW="5715087" imgH="343016" progId="Equation.DSMT4">
                  <p:embed/>
                </p:oleObj>
              </mc:Choice>
              <mc:Fallback>
                <p:oleObj name="Equation" r:id="rId9" imgW="5715087" imgH="34301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557338"/>
                        <a:ext cx="5803900" cy="43180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376238" y="2224088"/>
            <a:ext cx="11080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由此得</a:t>
            </a:r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1835150" y="2420938"/>
          <a:ext cx="482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11" imgW="4826000" imgH="431800" progId="Equation.DSMT4">
                  <p:embed/>
                </p:oleObj>
              </mc:Choice>
              <mc:Fallback>
                <p:oleObj name="Equation" r:id="rId11" imgW="48260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420938"/>
                        <a:ext cx="4826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376238" y="5053013"/>
            <a:ext cx="343376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将上面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n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个等式看成是以</a:t>
            </a:r>
          </a:p>
        </p:txBody>
      </p:sp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3937000" y="5119688"/>
          <a:ext cx="143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13" imgW="1435100" imgH="431800" progId="Equation.DSMT4">
                  <p:embed/>
                </p:oleObj>
              </mc:Choice>
              <mc:Fallback>
                <p:oleObj name="Equation" r:id="rId13" imgW="14351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5119688"/>
                        <a:ext cx="1435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5508625" y="5103813"/>
            <a:ext cx="26463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为未知元的齐线性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303213" y="5845175"/>
            <a:ext cx="6340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代数方程组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由于它有非零解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则其系数行列式</a:t>
            </a:r>
          </a:p>
        </p:txBody>
      </p:sp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7451725" y="5876925"/>
          <a:ext cx="132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15" imgW="1238170" imgH="304787" progId="Equation.DSMT4">
                  <p:embed/>
                </p:oleObj>
              </mc:Choice>
              <mc:Fallback>
                <p:oleObj name="Equation" r:id="rId15" imgW="1238170" imgH="304787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5876925"/>
                        <a:ext cx="1320800" cy="393700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1763713" y="3141663"/>
          <a:ext cx="497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17" imgW="4978400" imgH="431800" progId="Equation.DSMT4">
                  <p:embed/>
                </p:oleObj>
              </mc:Choice>
              <mc:Fallback>
                <p:oleObj name="Equation" r:id="rId17" imgW="4978400" imgH="431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141663"/>
                        <a:ext cx="4978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19"/>
          <p:cNvGraphicFramePr>
            <a:graphicFrameLocks noChangeAspect="1"/>
          </p:cNvGraphicFramePr>
          <p:nvPr/>
        </p:nvGraphicFramePr>
        <p:xfrm>
          <a:off x="1763713" y="4292600"/>
          <a:ext cx="6019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19" imgW="6019800" imgH="469900" progId="Equation.DSMT4">
                  <p:embed/>
                </p:oleObj>
              </mc:Choice>
              <mc:Fallback>
                <p:oleObj name="Equation" r:id="rId19" imgW="6019800" imgH="4699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292600"/>
                        <a:ext cx="6019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1763713" y="3644900"/>
          <a:ext cx="5003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21" imgW="5003800" imgH="762000" progId="Equation.DSMT4">
                  <p:embed/>
                </p:oleObj>
              </mc:Choice>
              <mc:Fallback>
                <p:oleObj name="Equation" r:id="rId21" imgW="5003800" imgH="762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644900"/>
                        <a:ext cx="5003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  <p:bldP spid="11272" grpId="0"/>
      <p:bldP spid="11276" grpId="0"/>
      <p:bldP spid="11278" grpId="0"/>
      <p:bldP spid="11280" grpId="0"/>
      <p:bldP spid="11281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1131</Words>
  <Application>Microsoft Office PowerPoint</Application>
  <PresentationFormat>全屏显示(4:3)</PresentationFormat>
  <Paragraphs>187</Paragraphs>
  <Slides>24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默认设计模板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lenovo</cp:lastModifiedBy>
  <cp:revision>58</cp:revision>
  <dcterms:created xsi:type="dcterms:W3CDTF">2007-03-16T12:25:08Z</dcterms:created>
  <dcterms:modified xsi:type="dcterms:W3CDTF">2022-10-10T01:10:52Z</dcterms:modified>
</cp:coreProperties>
</file>