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300" r:id="rId3"/>
    <p:sldId id="266" r:id="rId4"/>
    <p:sldId id="267" r:id="rId5"/>
    <p:sldId id="268" r:id="rId6"/>
    <p:sldId id="276" r:id="rId7"/>
    <p:sldId id="269" r:id="rId8"/>
    <p:sldId id="270" r:id="rId9"/>
    <p:sldId id="271" r:id="rId10"/>
    <p:sldId id="277" r:id="rId11"/>
    <p:sldId id="278" r:id="rId12"/>
    <p:sldId id="279" r:id="rId13"/>
    <p:sldId id="280" r:id="rId14"/>
    <p:sldId id="281" r:id="rId15"/>
    <p:sldId id="282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6" r:id="rId25"/>
    <p:sldId id="301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0066"/>
    <a:srgbClr val="800080"/>
    <a:srgbClr val="990033"/>
    <a:srgbClr val="FF0000"/>
    <a:srgbClr val="FF3300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e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12" Type="http://schemas.openxmlformats.org/officeDocument/2006/relationships/image" Target="../media/image119.e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e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emf"/><Relationship Id="rId9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emf"/><Relationship Id="rId6" Type="http://schemas.openxmlformats.org/officeDocument/2006/relationships/image" Target="../media/image125.w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64.wmf"/><Relationship Id="rId5" Type="http://schemas.openxmlformats.org/officeDocument/2006/relationships/image" Target="../media/image131.emf"/><Relationship Id="rId4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10.wmf"/><Relationship Id="rId7" Type="http://schemas.openxmlformats.org/officeDocument/2006/relationships/image" Target="../media/image13.emf"/><Relationship Id="rId12" Type="http://schemas.openxmlformats.org/officeDocument/2006/relationships/image" Target="../media/image18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2.wmf"/><Relationship Id="rId11" Type="http://schemas.openxmlformats.org/officeDocument/2006/relationships/image" Target="../media/image17.wmf"/><Relationship Id="rId5" Type="http://schemas.openxmlformats.org/officeDocument/2006/relationships/image" Target="../media/image12.wmf"/><Relationship Id="rId10" Type="http://schemas.openxmlformats.org/officeDocument/2006/relationships/image" Target="../media/image16.wmf"/><Relationship Id="rId4" Type="http://schemas.openxmlformats.org/officeDocument/2006/relationships/image" Target="../media/image11.wmf"/><Relationship Id="rId9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emf"/><Relationship Id="rId4" Type="http://schemas.openxmlformats.org/officeDocument/2006/relationships/image" Target="../media/image135.wmf"/><Relationship Id="rId9" Type="http://schemas.openxmlformats.org/officeDocument/2006/relationships/image" Target="../media/image1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e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50.wmf"/><Relationship Id="rId7" Type="http://schemas.openxmlformats.org/officeDocument/2006/relationships/image" Target="../media/image153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2.wmf"/><Relationship Id="rId5" Type="http://schemas.openxmlformats.org/officeDocument/2006/relationships/image" Target="../media/image64.wmf"/><Relationship Id="rId4" Type="http://schemas.openxmlformats.org/officeDocument/2006/relationships/image" Target="../media/image1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4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2147483647 h 10000"/>
              <a:gd name="T12" fmla="*/ 2147483647 w 8042"/>
              <a:gd name="T13" fmla="*/ 2147483647 h 10000"/>
              <a:gd name="T14" fmla="*/ 2147483647 w 8042"/>
              <a:gd name="T15" fmla="*/ 2147483647 h 10000"/>
              <a:gd name="T16" fmla="*/ 2147483647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79FB7-772E-4387-868A-1393BC65F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57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014C4-BEFC-47EB-A2EC-C185F4E434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00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 smtClean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27926-DDE0-429C-B88B-1FE00F4E6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053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AE8D6-8144-4BDC-B829-82844ADC3E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410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 smtClean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 smtClean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27085-AFED-408B-8328-64AF4AE6E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5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A07B2-91FD-4956-B631-8CF1A691A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767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77BAF-8F80-4BD5-AAEB-2C139983F8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536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67DE-92A9-4C1B-9B6A-9913B9BA14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DB161-19ED-49BC-B6CA-59D7C9D14B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61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75EDD-9E88-453D-BE92-E6172AD5D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712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ED04F-AE8D-4B2D-96D7-29EC96A64F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54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C448-6FD3-47D4-ADED-5B8772B8D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76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BFA55-241B-4DE1-8D48-80D7F8A0F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0C7C89-1772-44E5-99CB-AA012AC9A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03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52618-374C-4972-A613-BF0FD7576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84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2147483647 h 10000"/>
              <a:gd name="T2" fmla="*/ 2147483647 w 7908"/>
              <a:gd name="T3" fmla="*/ 2147483647 h 10000"/>
              <a:gd name="T4" fmla="*/ 2147483647 w 7908"/>
              <a:gd name="T5" fmla="*/ 2147483647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2147483647 h 10000"/>
              <a:gd name="T12" fmla="*/ 0 w 7908"/>
              <a:gd name="T13" fmla="*/ 2147483647 h 10000"/>
              <a:gd name="T14" fmla="*/ 2147483647 w 7908"/>
              <a:gd name="T15" fmla="*/ 2147483647 h 10000"/>
              <a:gd name="T16" fmla="*/ 2147483647 w 7908"/>
              <a:gd name="T17" fmla="*/ 2147483647 h 10000"/>
              <a:gd name="T18" fmla="*/ 2147483647 w 7908"/>
              <a:gd name="T19" fmla="*/ 2147483647 h 10000"/>
              <a:gd name="T20" fmla="*/ 2147483647 w 7908"/>
              <a:gd name="T21" fmla="*/ 2147483647 h 10000"/>
              <a:gd name="T22" fmla="*/ 2147483647 w 7908"/>
              <a:gd name="T23" fmla="*/ 2147483647 h 10000"/>
              <a:gd name="T24" fmla="*/ 2147483647 w 7908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1B9BF-D4FD-4203-AB63-04410DD6DF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041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222"/>
              <a:ext cx="85633" cy="534098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6601" y="2779108"/>
              <a:ext cx="550779" cy="1978191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4627" y="4730255"/>
              <a:ext cx="519639" cy="1210171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023" y="5630785"/>
              <a:ext cx="145967" cy="309641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246" y="2818321"/>
              <a:ext cx="700637" cy="2834099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7075" y="285750"/>
              <a:ext cx="89526" cy="2493358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3784" y="2599273"/>
              <a:ext cx="68118" cy="420517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488" y="4757298"/>
              <a:ext cx="161535" cy="873487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7380" y="1282282"/>
              <a:ext cx="1769108" cy="3447973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883" y="5652419"/>
              <a:ext cx="138182" cy="288007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488" y="4655887"/>
              <a:ext cx="31139" cy="189300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605" y="5410385"/>
              <a:ext cx="202406" cy="530041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5937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0" y="3771945"/>
              <a:ext cx="350838" cy="1310012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5" y="5053021"/>
              <a:ext cx="357188" cy="820730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403"/>
              <a:ext cx="457200" cy="1853219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719"/>
              <a:ext cx="144462" cy="2508226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947"/>
              <a:ext cx="111125" cy="232804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329"/>
              <a:ext cx="68262" cy="42483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2588"/>
              <a:ext cx="1168400" cy="2250433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622"/>
              <a:ext cx="100012" cy="209129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957"/>
              <a:ext cx="114300" cy="558991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050"/>
              <a:ext cx="31750" cy="189399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5" y="5434450"/>
              <a:ext cx="174625" cy="439301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E3789E25-755E-4C74-B750-64B1182E4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  <a:ea typeface="幼圆" panose="020105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9.w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4.w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5.wmf"/><Relationship Id="rId26" Type="http://schemas.openxmlformats.org/officeDocument/2006/relationships/image" Target="../media/image119.e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4.e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3.emf"/><Relationship Id="rId22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3.emf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3" Type="http://schemas.openxmlformats.org/officeDocument/2006/relationships/image" Target="../media/image20.png"/><Relationship Id="rId21" Type="http://schemas.openxmlformats.org/officeDocument/2006/relationships/image" Target="../media/image15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e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8.emf"/><Relationship Id="rId15" Type="http://schemas.openxmlformats.org/officeDocument/2006/relationships/image" Target="../media/image2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8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1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5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4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5" Type="http://schemas.openxmlformats.org/officeDocument/2006/relationships/oleObject" Target="../embeddings/oleObject154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5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Text Box 5"/>
          <p:cNvGrpSpPr>
            <a:grpSpLocks/>
          </p:cNvGrpSpPr>
          <p:nvPr/>
        </p:nvGrpSpPr>
        <p:grpSpPr bwMode="auto">
          <a:xfrm>
            <a:off x="900113" y="333375"/>
            <a:ext cx="7778750" cy="530225"/>
            <a:chOff x="518" y="-15"/>
            <a:chExt cx="4900" cy="334"/>
          </a:xfrm>
        </p:grpSpPr>
        <p:pic>
          <p:nvPicPr>
            <p:cNvPr id="18444" name="Text Box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" y="-15"/>
              <a:ext cx="4900" cy="33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Text Box 8"/>
            <p:cNvSpPr txBox="1">
              <a:spLocks noChangeArrowheads="1"/>
            </p:cNvSpPr>
            <p:nvPr/>
          </p:nvSpPr>
          <p:spPr bwMode="auto">
            <a:xfrm>
              <a:off x="521" y="-13"/>
              <a:ext cx="4846" cy="3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en-US" altLang="zh-CN" b="1">
                  <a:solidFill>
                    <a:srgbClr val="990099"/>
                  </a:solidFill>
                  <a:latin typeface="楷体" pitchFamily="49" charset="-122"/>
                  <a:ea typeface="楷体" pitchFamily="49" charset="-122"/>
                </a:rPr>
                <a:t>Ch4.4.2.3. </a:t>
              </a:r>
              <a:r>
                <a:rPr lang="zh-CN" altLang="en-US" b="1">
                  <a:solidFill>
                    <a:srgbClr val="990099"/>
                  </a:solidFill>
                  <a:latin typeface="楷体" pitchFamily="49" charset="-122"/>
                  <a:ea typeface="楷体" pitchFamily="49" charset="-122"/>
                </a:rPr>
                <a:t>比较系数法求解常系数齐线性方程</a:t>
              </a:r>
            </a:p>
          </p:txBody>
        </p:sp>
      </p:grp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312863" y="1166813"/>
          <a:ext cx="604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4" imgW="6045200" imgH="469900" progId="Equation.DSMT4">
                  <p:embed/>
                </p:oleObj>
              </mc:Choice>
              <mc:Fallback>
                <p:oleObj name="Equation" r:id="rId4" imgW="60452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166813"/>
                        <a:ext cx="60452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293813" y="2038350"/>
          <a:ext cx="608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6" imgW="6083300" imgH="469900" progId="Equation.DSMT4">
                  <p:embed/>
                </p:oleObj>
              </mc:Choice>
              <mc:Fallback>
                <p:oleObj name="Equation" r:id="rId6" imgW="60833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2038350"/>
                        <a:ext cx="608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1262063" y="2851150"/>
          <a:ext cx="609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8" imgW="6096000" imgH="469900" progId="Equation.DSMT4">
                  <p:embed/>
                </p:oleObj>
              </mc:Choice>
              <mc:Fallback>
                <p:oleObj name="Equation" r:id="rId8" imgW="60960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851150"/>
                        <a:ext cx="609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187450" y="5876925"/>
            <a:ext cx="5518150" cy="5191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问题：如何求（</a:t>
            </a:r>
            <a:r>
              <a:rPr lang="en-US" altLang="zh-CN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）的</a:t>
            </a:r>
            <a:r>
              <a:rPr lang="en-US" altLang="zh-CN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b="1">
                <a:solidFill>
                  <a:srgbClr val="990099"/>
                </a:solidFill>
                <a:latin typeface="楷体" pitchFamily="49" charset="-122"/>
                <a:ea typeface="楷体" pitchFamily="49" charset="-122"/>
              </a:rPr>
              <a:t>一个特解？</a:t>
            </a:r>
          </a:p>
        </p:txBody>
      </p:sp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1462088" y="4365625"/>
          <a:ext cx="605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0" imgW="6057900" imgH="431800" progId="Equation.DSMT4">
                  <p:embed/>
                </p:oleObj>
              </mc:Choice>
              <mc:Fallback>
                <p:oleObj name="Equation" r:id="rId10" imgW="60579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65625"/>
                        <a:ext cx="6057900" cy="4318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27088" y="5084763"/>
            <a:ext cx="1223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这里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1908175" y="5084763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2" imgW="2540000" imgH="431800" progId="Equation.DSMT4">
                  <p:embed/>
                </p:oleObj>
              </mc:Choice>
              <mc:Fallback>
                <p:oleObj name="Equation" r:id="rId12" imgW="25400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84763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500563" y="5084763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为方程（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）的基本解组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37" name="TextBox 11"/>
          <p:cNvSpPr txBox="1">
            <a:spLocks noChangeArrowheads="1"/>
          </p:cNvSpPr>
          <p:nvPr/>
        </p:nvSpPr>
        <p:spPr bwMode="auto">
          <a:xfrm>
            <a:off x="900113" y="3429000"/>
            <a:ext cx="2878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的通解结构：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" grpId="0"/>
      <p:bldP spid="103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671638" y="63500"/>
            <a:ext cx="41585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Ch4.3.1.</a:t>
            </a:r>
            <a:r>
              <a:rPr lang="zh-CN" altLang="en-US" b="1" dirty="0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高阶方程的</a:t>
            </a:r>
            <a:r>
              <a:rPr lang="zh-CN" altLang="en-US" b="1" dirty="0" smtClean="0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降阶</a:t>
            </a:r>
            <a:endParaRPr lang="zh-CN" altLang="en-US" b="1" dirty="0">
              <a:solidFill>
                <a:srgbClr val="9933FF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76238" y="784225"/>
            <a:ext cx="8540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上一节我们介绍了高阶线性方程解的性质与求解方法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76238" y="1503363"/>
            <a:ext cx="854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其中完全解决了的还是常系数线性方程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对于变系数的</a:t>
            </a: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441700" y="2082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Equation" r:id="rId3" imgW="457677" imgH="793306" progId="Equation.DSMT4">
                  <p:embed/>
                </p:oleObj>
              </mc:Choice>
              <mc:Fallback>
                <p:oleObj name="Equation" r:id="rId3" imgW="457677" imgH="7933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2082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76238" y="2152650"/>
            <a:ext cx="8718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高阶方程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如何求其解呢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?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一般情况下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仍未解决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但对于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76238" y="2871788"/>
            <a:ext cx="8718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有些高阶非线性方程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我们可以利用降阶的方法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特别对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76238" y="3663950"/>
            <a:ext cx="8007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于二阶非齐线性方程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  <a:cs typeface="楷体_GB2312"/>
              </a:rPr>
              <a:t>我们还可以利用幂级数解法</a:t>
            </a:r>
            <a:r>
              <a:rPr lang="en-US" altLang="zh-CN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76238" y="4384675"/>
            <a:ext cx="361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一</a:t>
            </a:r>
            <a:r>
              <a:rPr lang="en-US" altLang="zh-CN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可降阶的方程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76238" y="51038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latin typeface="楷体_GB2312"/>
                <a:ea typeface="楷体_GB2312"/>
                <a:cs typeface="楷体_GB231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阶方程的一般式</a:t>
            </a:r>
          </a:p>
        </p:txBody>
      </p:sp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2700338" y="5734050"/>
          <a:ext cx="294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5" imgW="70704115" imgH="10963301" progId="Equation.DSMT4">
                  <p:embed/>
                </p:oleObj>
              </mc:Choice>
              <mc:Fallback>
                <p:oleObj name="Equation" r:id="rId5" imgW="70704115" imgH="109633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734050"/>
                        <a:ext cx="294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39" grpId="0"/>
      <p:bldP spid="39940" grpId="0"/>
      <p:bldP spid="39942" grpId="0"/>
      <p:bldP spid="39943" grpId="0"/>
      <p:bldP spid="39944" grpId="0"/>
      <p:bldP spid="39945" grpId="0"/>
      <p:bldP spid="399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76238" y="63500"/>
            <a:ext cx="1433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类型</a:t>
            </a:r>
            <a:r>
              <a:rPr lang="en-US" altLang="zh-CN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1</a:t>
            </a:r>
            <a:r>
              <a:rPr lang="en-US" altLang="zh-CN">
                <a:solidFill>
                  <a:srgbClr val="0000FF"/>
                </a:solidFill>
                <a:latin typeface="楷体_GB2312"/>
                <a:ea typeface="楷体" pitchFamily="49" charset="-122"/>
                <a:cs typeface="楷体_GB2312"/>
              </a:rPr>
              <a:t>.</a:t>
            </a:r>
            <a:r>
              <a:rPr lang="en-US" altLang="zh-CN">
                <a:latin typeface="楷体_GB2312"/>
                <a:ea typeface="楷体" pitchFamily="49" charset="-122"/>
                <a:cs typeface="楷体_GB2312"/>
              </a:rPr>
              <a:t> 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763713" y="188913"/>
          <a:ext cx="568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3" imgW="136540915" imgH="10963301" progId="Equation.DSMT4">
                  <p:embed/>
                </p:oleObj>
              </mc:Choice>
              <mc:Fallback>
                <p:oleObj name="Equation" r:id="rId3" imgW="136540915" imgH="109633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8913"/>
                        <a:ext cx="5689600" cy="457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592138" y="7842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517650" y="827088"/>
          <a:ext cx="624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5" imgW="6248400" imgH="457200" progId="Equation.DSMT4">
                  <p:embed/>
                </p:oleObj>
              </mc:Choice>
              <mc:Fallback>
                <p:oleObj name="Equation" r:id="rId5" imgW="6248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827088"/>
                        <a:ext cx="624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92138" y="1503363"/>
            <a:ext cx="536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这样方程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降低了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阶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若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127547"/>
              </p:ext>
            </p:extLst>
          </p:nvPr>
        </p:nvGraphicFramePr>
        <p:xfrm>
          <a:off x="2794396" y="2060848"/>
          <a:ext cx="306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7" imgW="3060700" imgH="431800" progId="Equation.DSMT4">
                  <p:embed/>
                </p:oleObj>
              </mc:Choice>
              <mc:Fallback>
                <p:oleObj name="Equation" r:id="rId7" imgW="30607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396" y="2060848"/>
                        <a:ext cx="306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608013" y="246819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75182"/>
              </p:ext>
            </p:extLst>
          </p:nvPr>
        </p:nvGraphicFramePr>
        <p:xfrm>
          <a:off x="1475656" y="2996952"/>
          <a:ext cx="7162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9" imgW="7162800" imgH="584200" progId="Equation.DSMT4">
                  <p:embed/>
                </p:oleObj>
              </mc:Choice>
              <mc:Fallback>
                <p:oleObj name="Equation" r:id="rId9" imgW="7162800" imgH="584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996952"/>
                        <a:ext cx="7162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08013" y="371703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290AAC"/>
                </a:solidFill>
                <a:latin typeface="楷体" pitchFamily="49" charset="-122"/>
                <a:ea typeface="楷体" pitchFamily="49" charset="-122"/>
                <a:cs typeface="楷体_GB2312"/>
              </a:rPr>
              <a:t>例</a:t>
            </a:r>
            <a:r>
              <a:rPr lang="en-US" altLang="zh-CN" sz="2400" b="1" dirty="0">
                <a:solidFill>
                  <a:srgbClr val="290AAC"/>
                </a:solidFill>
                <a:latin typeface="楷体" pitchFamily="49" charset="-122"/>
                <a:ea typeface="楷体" pitchFamily="49" charset="-122"/>
                <a:cs typeface="楷体_GB2312"/>
              </a:rPr>
              <a:t>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求解方程</a:t>
            </a:r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918881"/>
              </p:ext>
            </p:extLst>
          </p:nvPr>
        </p:nvGraphicFramePr>
        <p:xfrm>
          <a:off x="3275013" y="3715698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4" name="Equation" r:id="rId11" imgW="2159000" imgH="838200" progId="Equation.DSMT4">
                  <p:embed/>
                </p:oleObj>
              </mc:Choice>
              <mc:Fallback>
                <p:oleObj name="Equation" r:id="rId11" imgW="21590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715698"/>
                        <a:ext cx="2159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711200" y="4437112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解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楷体_GB2312"/>
              </a:rPr>
              <a:t>: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09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573995"/>
              </p:ext>
            </p:extLst>
          </p:nvPr>
        </p:nvGraphicFramePr>
        <p:xfrm>
          <a:off x="2339752" y="4475212"/>
          <a:ext cx="462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13" imgW="4622800" imgH="838200" progId="Equation.DSMT4">
                  <p:embed/>
                </p:oleObj>
              </mc:Choice>
              <mc:Fallback>
                <p:oleObj name="Equation" r:id="rId13" imgW="46228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75212"/>
                        <a:ext cx="462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11200" y="5295900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原方程的通解为</a:t>
            </a: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53696"/>
              </p:ext>
            </p:extLst>
          </p:nvPr>
        </p:nvGraphicFramePr>
        <p:xfrm>
          <a:off x="1475656" y="5949280"/>
          <a:ext cx="6311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6" name="Equation" r:id="rId15" imgW="6311900" imgH="584200" progId="Equation.DSMT4">
                  <p:embed/>
                </p:oleObj>
              </mc:Choice>
              <mc:Fallback>
                <p:oleObj name="Equation" r:id="rId15" imgW="6311900" imgH="584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949280"/>
                        <a:ext cx="6311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64" grpId="0"/>
      <p:bldP spid="40966" grpId="0"/>
      <p:bldP spid="40968" grpId="0"/>
      <p:bldP spid="40970" grpId="0"/>
      <p:bldP spid="409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19112" y="211870"/>
            <a:ext cx="2016125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例</a:t>
            </a:r>
            <a:r>
              <a:rPr lang="en-US" altLang="zh-CN" sz="2400" b="1" dirty="0">
                <a:solidFill>
                  <a:srgbClr val="FF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2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  <a:cs typeface="楷体_GB2312"/>
              </a:rPr>
              <a:t>求解方程</a:t>
            </a: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987675" y="188913"/>
          <a:ext cx="299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3" imgW="2997200" imgH="457200" progId="Equation.DSMT4">
                  <p:embed/>
                </p:oleObj>
              </mc:Choice>
              <mc:Fallback>
                <p:oleObj name="Equation" r:id="rId3" imgW="2997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8913"/>
                        <a:ext cx="299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63575" y="78422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792288" y="852488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5" imgW="1307532" imgH="393529" progId="Equation.DSMT4">
                  <p:embed/>
                </p:oleObj>
              </mc:Choice>
              <mc:Fallback>
                <p:oleObj name="Equation" r:id="rId5" imgW="1307532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852488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376613" y="3144838"/>
          <a:ext cx="351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公式" r:id="rId7" imgW="3517900" imgH="330200" progId="Equation.3">
                  <p:embed/>
                </p:oleObj>
              </mc:Choice>
              <mc:Fallback>
                <p:oleObj name="公式" r:id="rId7" imgW="35179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144838"/>
                        <a:ext cx="351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3790950" y="3400425"/>
          <a:ext cx="116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9" imgW="1168400" imgH="736600" progId="Equation.DSMT4">
                  <p:embed/>
                </p:oleObj>
              </mc:Choice>
              <mc:Fallback>
                <p:oleObj name="Equation" r:id="rId9" imgW="11684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400425"/>
                        <a:ext cx="1168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2038350" y="4962525"/>
          <a:ext cx="5727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2" name="公式" r:id="rId11" imgW="5727700" imgH="1600200" progId="Equation.3">
                  <p:embed/>
                </p:oleObj>
              </mc:Choice>
              <mc:Fallback>
                <p:oleObj name="公式" r:id="rId11" imgW="5727700" imgH="1600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962525"/>
                        <a:ext cx="57277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208713" y="63500"/>
            <a:ext cx="248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(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不显含未知元）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57613" y="2038350"/>
          <a:ext cx="2755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Equation" r:id="rId13" imgW="2755900" imgH="787400" progId="Equation.DSMT4">
                  <p:embed/>
                </p:oleObj>
              </mc:Choice>
              <mc:Fallback>
                <p:oleObj name="Equation" r:id="rId13" imgW="2755900" imgH="787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038350"/>
                        <a:ext cx="2755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473450" y="1428750"/>
          <a:ext cx="285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Equation" r:id="rId15" imgW="2857500" imgH="457200" progId="Equation.DSMT4">
                  <p:embed/>
                </p:oleObj>
              </mc:Choice>
              <mc:Fallback>
                <p:oleObj name="Equation" r:id="rId15" imgW="28575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3450" y="1428750"/>
                        <a:ext cx="2857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282950" y="852488"/>
            <a:ext cx="185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原方程化为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85800" y="2227263"/>
            <a:ext cx="287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分离变量两边积分</a:t>
            </a:r>
            <a:r>
              <a:rPr lang="zh-CN" altLang="en-US"/>
              <a:t>：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19525" y="4132263"/>
          <a:ext cx="1333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Equation" r:id="rId17" imgW="1333500" imgH="736600" progId="Equation.DSMT4">
                  <p:embed/>
                </p:oleObj>
              </mc:Choice>
              <mc:Fallback>
                <p:oleObj name="Equation" r:id="rId17" imgW="1333500" imgH="736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525" y="4132263"/>
                        <a:ext cx="1333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609725" y="4319588"/>
            <a:ext cx="492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/>
      <p:bldP spid="41988" grpId="0"/>
      <p:bldP spid="41994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19113" y="-7938"/>
            <a:ext cx="13065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类型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2</a:t>
            </a:r>
            <a:r>
              <a:rPr lang="en-US" altLang="zh-CN">
                <a:solidFill>
                  <a:srgbClr val="0000FF"/>
                </a:solidFill>
                <a:latin typeface="楷体_GB2312"/>
                <a:ea typeface="楷体" pitchFamily="49" charset="-122"/>
                <a:cs typeface="楷体_GB2312"/>
              </a:rPr>
              <a:t>.</a:t>
            </a:r>
            <a:r>
              <a:rPr lang="en-US" altLang="zh-CN">
                <a:latin typeface="楷体_GB2312"/>
                <a:ea typeface="楷体" pitchFamily="49" charset="-122"/>
                <a:cs typeface="楷体_GB2312"/>
              </a:rPr>
              <a:t> 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051050" y="115888"/>
          <a:ext cx="340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3" imgW="81676915" imgH="10963301" progId="Equation.DSMT4">
                  <p:embed/>
                </p:oleObj>
              </mc:Choice>
              <mc:Fallback>
                <p:oleObj name="Equation" r:id="rId3" imgW="81676915" imgH="109633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15888"/>
                        <a:ext cx="3403600" cy="4572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39750" y="7842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249363" y="685800"/>
          <a:ext cx="143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5" imgW="1435100" imgH="838200" progId="Equation.DSMT4">
                  <p:embed/>
                </p:oleObj>
              </mc:Choice>
              <mc:Fallback>
                <p:oleObj name="Equation" r:id="rId5" imgW="14351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685800"/>
                        <a:ext cx="143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39750" y="29448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由此可猜测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006725" y="2811463"/>
          <a:ext cx="336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7" imgW="3365500" imgH="889000" progId="Equation.DSMT4">
                  <p:embed/>
                </p:oleObj>
              </mc:Choice>
              <mc:Fallback>
                <p:oleObj name="Equation" r:id="rId7" imgW="3365500" imgH="889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2811463"/>
                        <a:ext cx="336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39750" y="37163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311275" y="3927475"/>
          <a:ext cx="7315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9" imgW="7315200" imgH="889000" progId="Equation.DSMT4">
                  <p:embed/>
                </p:oleObj>
              </mc:Choice>
              <mc:Fallback>
                <p:oleObj name="Equation" r:id="rId9" imgW="7315200" imgH="889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3927475"/>
                        <a:ext cx="7315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00088" y="6129338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从而方程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可降低一阶</a:t>
            </a:r>
            <a:r>
              <a:rPr lang="en-US" altLang="zh-CN">
                <a:latin typeface="楷体_GB231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775325" y="-7938"/>
            <a:ext cx="268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（</a:t>
            </a:r>
            <a:r>
              <a:rPr lang="zh-CN" altLang="en-US" sz="2400" b="1">
                <a:solidFill>
                  <a:srgbClr val="0000FF"/>
                </a:solidFill>
                <a:ea typeface="楷体" pitchFamily="49" charset="-122"/>
                <a:cs typeface="楷体_GB2312"/>
              </a:rPr>
              <a:t>不显含自变量</a:t>
            </a:r>
            <a:r>
              <a:rPr lang="zh-CN" altLang="en-US" sz="2400">
                <a:ea typeface="楷体" pitchFamily="49" charset="-122"/>
                <a:cs typeface="楷体_GB2312"/>
              </a:rPr>
              <a:t>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848100" y="711200"/>
          <a:ext cx="2819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Equation" r:id="rId11" imgW="2819400" imgH="889000" progId="Equation.DSMT4">
                  <p:embed/>
                </p:oleObj>
              </mc:Choice>
              <mc:Fallback>
                <p:oleObj name="Equation" r:id="rId11" imgW="2819400" imgH="889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711200"/>
                        <a:ext cx="2819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93825" y="1771650"/>
          <a:ext cx="659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Equation" r:id="rId13" imgW="6591300" imgH="889000" progId="Equation.DSMT4">
                  <p:embed/>
                </p:oleObj>
              </mc:Choice>
              <mc:Fallback>
                <p:oleObj name="Equation" r:id="rId13" imgW="6591300" imgH="889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771650"/>
                        <a:ext cx="6591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05125" y="9096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60613" y="4941888"/>
          <a:ext cx="4432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Equation" r:id="rId15" imgW="4432300" imgH="558800" progId="Equation.DSMT4">
                  <p:embed/>
                </p:oleObj>
              </mc:Choice>
              <mc:Fallback>
                <p:oleObj name="Equation" r:id="rId15" imgW="4432300" imgH="558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4941888"/>
                        <a:ext cx="4432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60613" y="5586413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17" imgW="2540000" imgH="457200" progId="Equation.DSMT4">
                  <p:embed/>
                </p:oleObj>
              </mc:Choice>
              <mc:Fallback>
                <p:oleObj name="Equation" r:id="rId17" imgW="25400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586413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2" grpId="0"/>
      <p:bldP spid="43016" grpId="0"/>
      <p:bldP spid="43018" grpId="0"/>
      <p:bldP spid="43019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31775" y="63500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3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求解</a:t>
            </a:r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2339975" y="188913"/>
          <a:ext cx="180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3" imgW="1803400" imgH="381000" progId="Equation.DSMT4">
                  <p:embed/>
                </p:oleObj>
              </mc:Choice>
              <mc:Fallback>
                <p:oleObj name="Equation" r:id="rId3" imgW="18034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8913"/>
                        <a:ext cx="1803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19113" y="784225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1979613" y="620713"/>
          <a:ext cx="420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5" imgW="4203700" imgH="889000" progId="Equation.DSMT4">
                  <p:embed/>
                </p:oleObj>
              </mc:Choice>
              <mc:Fallback>
                <p:oleObj name="Equation" r:id="rId5" imgW="42037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20713"/>
                        <a:ext cx="420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19113" y="150336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原方程化为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9113" y="503237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原方程的通解为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3635375" y="5445125"/>
          <a:ext cx="281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7" imgW="2819400" imgH="469900" progId="Equation.DSMT4">
                  <p:embed/>
                </p:oleObj>
              </mc:Choice>
              <mc:Fallback>
                <p:oleObj name="Equation" r:id="rId7" imgW="28194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281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3059113" y="1916113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公式" r:id="rId9" imgW="3568700" imgH="419100" progId="Equation.3">
                  <p:embed/>
                </p:oleObj>
              </mc:Choice>
              <mc:Fallback>
                <p:oleObj name="公式" r:id="rId9" imgW="35687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16113"/>
                        <a:ext cx="356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3132138" y="2636838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公式" r:id="rId11" imgW="2603500" imgH="393700" progId="Equation.3">
                  <p:embed/>
                </p:oleObj>
              </mc:Choice>
              <mc:Fallback>
                <p:oleObj name="公式" r:id="rId11" imgW="26035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636838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3059113" y="3357563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公式" r:id="rId13" imgW="2451100" imgH="431800" progId="Equation.3">
                  <p:embed/>
                </p:oleObj>
              </mc:Choice>
              <mc:Fallback>
                <p:oleObj name="公式" r:id="rId13" imgW="2451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357563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2"/>
          <p:cNvGraphicFramePr>
            <a:graphicFrameLocks noChangeAspect="1"/>
          </p:cNvGraphicFramePr>
          <p:nvPr/>
        </p:nvGraphicFramePr>
        <p:xfrm>
          <a:off x="3059113" y="4076700"/>
          <a:ext cx="2641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公式" r:id="rId15" imgW="2641600" imgH="749300" progId="Equation.3">
                  <p:embed/>
                </p:oleObj>
              </mc:Choice>
              <mc:Fallback>
                <p:oleObj name="公式" r:id="rId15" imgW="2641600" imgH="749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76700"/>
                        <a:ext cx="2641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8" grpId="0"/>
      <p:bldP spid="440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47675" y="63500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4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求解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95513" y="188913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3" imgW="2209800" imgH="457200" progId="Equation.DSMT4">
                  <p:embed/>
                </p:oleObj>
              </mc:Choice>
              <mc:Fallback>
                <p:oleObj name="Equation" r:id="rId3" imgW="2209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8913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63575" y="712788"/>
            <a:ext cx="1149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</a:t>
            </a:r>
            <a:r>
              <a:rPr lang="en-US" altLang="zh-CN">
                <a:latin typeface="楷体_GB2312"/>
                <a:ea typeface="楷体" pitchFamily="49" charset="-122"/>
                <a:cs typeface="楷体_GB231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908175" y="620713"/>
          <a:ext cx="497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5" imgW="4978400" imgH="889000" progId="Equation.DSMT4">
                  <p:embed/>
                </p:oleObj>
              </mc:Choice>
              <mc:Fallback>
                <p:oleObj name="Equation" r:id="rId5" imgW="49784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20713"/>
                        <a:ext cx="4978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879475" y="1503363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楷体" pitchFamily="49" charset="-122"/>
                <a:ea typeface="楷体" pitchFamily="49" charset="-122"/>
                <a:cs typeface="楷体_GB2312"/>
              </a:rPr>
              <a:t>原方程化为</a:t>
            </a: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879475" y="35925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即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879475" y="5103813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则原方程的通解为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4284663" y="5229225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7" imgW="2933700" imgH="533400" progId="Equation.DSMT4">
                  <p:embed/>
                </p:oleObj>
              </mc:Choice>
              <mc:Fallback>
                <p:oleObj name="Equation" r:id="rId7" imgW="2933700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29225"/>
                        <a:ext cx="293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3635375" y="1700213"/>
          <a:ext cx="177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公式" r:id="rId9" imgW="1778000" imgH="419100" progId="Equation.3">
                  <p:embed/>
                </p:oleObj>
              </mc:Choice>
              <mc:Fallback>
                <p:oleObj name="公式" r:id="rId9" imgW="17780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700213"/>
                        <a:ext cx="177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5795963" y="1628775"/>
          <a:ext cx="1803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公式" r:id="rId11" imgW="1803400" imgH="812800" progId="Equation.3">
                  <p:embed/>
                </p:oleObj>
              </mc:Choice>
              <mc:Fallback>
                <p:oleObj name="公式" r:id="rId11" imgW="1803400" imgH="812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628775"/>
                        <a:ext cx="1803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563938" y="2492375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公式" r:id="rId13" imgW="1816100" imgH="431800" progId="Equation.3">
                  <p:embed/>
                </p:oleObj>
              </mc:Choice>
              <mc:Fallback>
                <p:oleObj name="公式" r:id="rId13" imgW="18161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492375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3530600" y="321310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公式" r:id="rId15" imgW="2082800" imgH="431800" progId="Equation.3">
                  <p:embed/>
                </p:oleObj>
              </mc:Choice>
              <mc:Fallback>
                <p:oleObj name="公式" r:id="rId15" imgW="20828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21310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2051050" y="3789363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公式" r:id="rId17" imgW="2209800" imgH="889000" progId="Equation.3">
                  <p:embed/>
                </p:oleObj>
              </mc:Choice>
              <mc:Fallback>
                <p:oleObj name="公式" r:id="rId17" imgW="2209800" imgH="889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789363"/>
                        <a:ext cx="220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4356100" y="3716338"/>
          <a:ext cx="2984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公式" r:id="rId19" imgW="2984500" imgH="990600" progId="Equation.3">
                  <p:embed/>
                </p:oleObj>
              </mc:Choice>
              <mc:Fallback>
                <p:oleObj name="公式" r:id="rId19" imgW="2984500" imgH="990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16338"/>
                        <a:ext cx="2984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60" grpId="0"/>
      <p:bldP spid="45062" grpId="0"/>
      <p:bldP spid="45063" grpId="0"/>
      <p:bldP spid="450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76238" y="63500"/>
            <a:ext cx="321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类型</a:t>
            </a:r>
            <a:r>
              <a:rPr lang="en-US" altLang="zh-CN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3</a:t>
            </a:r>
            <a:r>
              <a:rPr lang="en-US" altLang="zh-CN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 </a:t>
            </a:r>
            <a:r>
              <a:rPr lang="zh-CN" altLang="en-US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齐线性方程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403350" y="749300"/>
          <a:ext cx="631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3" imgW="151475999" imgH="11268088" progId="Equation.DSMT4">
                  <p:embed/>
                </p:oleObj>
              </mc:Choice>
              <mc:Fallback>
                <p:oleObj name="Equation" r:id="rId3" imgW="151475999" imgH="1126808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749300"/>
                        <a:ext cx="631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00100" y="1520825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由通解结构定理知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若已知其基本解组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则其通解就是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50900" y="2224088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它们的线性组合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但是对于变系数齐线性方程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我们通常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923925" y="2887663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情况下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是无法求出其基本解组的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今天我们来介绍降阶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955675" y="3567113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的方法来求其解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531813" y="4392613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命题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若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1835150" y="4437063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8" name="Equation" r:id="rId5" imgW="3759200" imgH="431800" progId="Equation.DSMT4">
                  <p:embed/>
                </p:oleObj>
              </mc:Choice>
              <mc:Fallback>
                <p:oleObj name="Equation" r:id="rId5" imgW="37592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437063"/>
                        <a:ext cx="375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5632450" y="4384675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(4)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k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个线性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752475" y="5064125"/>
            <a:ext cx="660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无关解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(4)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可</a:t>
            </a:r>
            <a:r>
              <a:rPr lang="zh-CN" altLang="en-US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降低</a:t>
            </a:r>
            <a:r>
              <a:rPr lang="en-US" altLang="zh-CN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k</a:t>
            </a:r>
            <a:r>
              <a:rPr lang="zh-CN" altLang="en-US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阶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变成</a:t>
            </a:r>
            <a:r>
              <a:rPr lang="en-US" altLang="zh-CN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n-k</a:t>
            </a:r>
            <a:r>
              <a:rPr lang="zh-CN" altLang="en-US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阶齐线性方程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841375" y="5808663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楷体" pitchFamily="49" charset="-122"/>
                <a:ea typeface="楷体" pitchFamily="49" charset="-122"/>
                <a:cs typeface="楷体_GB2312"/>
              </a:rPr>
              <a:t>证</a:t>
            </a:r>
            <a:r>
              <a:rPr lang="en-US" altLang="zh-CN" sz="2000"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  <a:r>
              <a:rPr lang="zh-CN" altLang="en-US" sz="2000">
                <a:latin typeface="楷体" pitchFamily="49" charset="-122"/>
                <a:ea typeface="楷体" pitchFamily="49" charset="-122"/>
                <a:cs typeface="楷体_GB2312"/>
              </a:rPr>
              <a:t>显然</a:t>
            </a:r>
          </a:p>
        </p:txBody>
      </p:sp>
      <p:graphicFrame>
        <p:nvGraphicFramePr>
          <p:cNvPr id="48141" name="Object 13"/>
          <p:cNvGraphicFramePr>
            <a:graphicFrameLocks noChangeAspect="1"/>
          </p:cNvGraphicFramePr>
          <p:nvPr/>
        </p:nvGraphicFramePr>
        <p:xfrm>
          <a:off x="2309813" y="5843588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7" imgW="2933700" imgH="431800" progId="Equation.DSMT4">
                  <p:embed/>
                </p:oleObj>
              </mc:Choice>
              <mc:Fallback>
                <p:oleObj name="Equation" r:id="rId7" imgW="29337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843588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2" grpId="0"/>
      <p:bldP spid="48134" grpId="0"/>
      <p:bldP spid="48136" grpId="0"/>
      <p:bldP spid="48138" grpId="0"/>
      <p:bldP spid="48139" grpId="0"/>
      <p:bldP spid="481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76238" y="-7938"/>
            <a:ext cx="48895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042988" y="0"/>
          <a:ext cx="692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3" imgW="6921500" imgH="469900" progId="Equation.DSMT4">
                  <p:embed/>
                </p:oleObj>
              </mc:Choice>
              <mc:Fallback>
                <p:oleObj name="Equation" r:id="rId3" imgW="69215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0"/>
                        <a:ext cx="692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84175" y="6096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代入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(4)</a:t>
            </a:r>
            <a:r>
              <a:rPr lang="zh-CN" altLang="en-US">
                <a:latin typeface="楷体_GB2312"/>
                <a:ea typeface="楷体" pitchFamily="49" charset="-122"/>
                <a:cs typeface="楷体_GB2312"/>
              </a:rPr>
              <a:t>：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19113" y="2857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即</a:t>
            </a:r>
          </a:p>
        </p:txBody>
      </p:sp>
      <p:graphicFrame>
        <p:nvGraphicFramePr>
          <p:cNvPr id="49159" name="Object 6"/>
          <p:cNvGraphicFramePr>
            <a:graphicFrameLocks noChangeAspect="1"/>
          </p:cNvGraphicFramePr>
          <p:nvPr/>
        </p:nvGraphicFramePr>
        <p:xfrm>
          <a:off x="1282700" y="2876550"/>
          <a:ext cx="635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5" imgW="6350000" imgH="469900" progId="Equation.DSMT4">
                  <p:embed/>
                </p:oleObj>
              </mc:Choice>
              <mc:Fallback>
                <p:oleObj name="Equation" r:id="rId5" imgW="63500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876550"/>
                        <a:ext cx="635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519113" y="342900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由于</a:t>
            </a:r>
          </a:p>
        </p:txBody>
      </p:sp>
      <p:graphicFrame>
        <p:nvGraphicFramePr>
          <p:cNvPr id="49161" name="Object 8"/>
          <p:cNvGraphicFramePr>
            <a:graphicFrameLocks noChangeAspect="1"/>
          </p:cNvGraphicFramePr>
          <p:nvPr/>
        </p:nvGraphicFramePr>
        <p:xfrm>
          <a:off x="1403350" y="3500438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7" imgW="33518399" imgH="10353726" progId="Equation.DSMT4">
                  <p:embed/>
                </p:oleObj>
              </mc:Choice>
              <mc:Fallback>
                <p:oleObj name="Equation" r:id="rId7" imgW="33518399" imgH="1035372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00438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2916238" y="338613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(4)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化为</a:t>
            </a:r>
          </a:p>
        </p:txBody>
      </p:sp>
      <p:graphicFrame>
        <p:nvGraphicFramePr>
          <p:cNvPr id="49163" name="Object 10"/>
          <p:cNvGraphicFramePr>
            <a:graphicFrameLocks noChangeAspect="1"/>
          </p:cNvGraphicFramePr>
          <p:nvPr/>
        </p:nvGraphicFramePr>
        <p:xfrm>
          <a:off x="1089025" y="4038600"/>
          <a:ext cx="735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9" imgW="176469830" imgH="11268088" progId="Equation.DSMT4">
                  <p:embed/>
                </p:oleObj>
              </mc:Choice>
              <mc:Fallback>
                <p:oleObj name="Equation" r:id="rId9" imgW="176469830" imgH="1126808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4038600"/>
                        <a:ext cx="735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77838" y="5381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49165" name="Object 12"/>
          <p:cNvGraphicFramePr>
            <a:graphicFrameLocks noChangeAspect="1"/>
          </p:cNvGraphicFramePr>
          <p:nvPr/>
        </p:nvGraphicFramePr>
        <p:xfrm>
          <a:off x="1187450" y="5445125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11" imgW="1307532" imgH="393529" progId="Equation.DSMT4">
                  <p:embed/>
                </p:oleObj>
              </mc:Choice>
              <mc:Fallback>
                <p:oleObj name="Equation" r:id="rId11" imgW="1307532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45125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2700338" y="5373688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(5)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化为</a:t>
            </a:r>
          </a:p>
        </p:txBody>
      </p:sp>
      <p:graphicFrame>
        <p:nvGraphicFramePr>
          <p:cNvPr id="49167" name="Object 14"/>
          <p:cNvGraphicFramePr>
            <a:graphicFrameLocks noChangeAspect="1"/>
          </p:cNvGraphicFramePr>
          <p:nvPr/>
        </p:nvGraphicFramePr>
        <p:xfrm>
          <a:off x="2463800" y="6021388"/>
          <a:ext cx="5499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13" imgW="131968915" imgH="11268088" progId="Equation.DSMT4">
                  <p:embed/>
                </p:oleObj>
              </mc:Choice>
              <mc:Fallback>
                <p:oleObj name="Equation" r:id="rId13" imgW="131968915" imgH="1126808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6021388"/>
                        <a:ext cx="54991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5"/>
          <p:cNvGraphicFramePr>
            <a:graphicFrameLocks noChangeAspect="1"/>
          </p:cNvGraphicFramePr>
          <p:nvPr/>
        </p:nvGraphicFramePr>
        <p:xfrm>
          <a:off x="2436813" y="4692650"/>
          <a:ext cx="599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公式" r:id="rId15" imgW="143856115" imgH="10658514" progId="Equation.3">
                  <p:embed/>
                </p:oleObj>
              </mc:Choice>
              <mc:Fallback>
                <p:oleObj name="公式" r:id="rId15" imgW="143856115" imgH="1065851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4692650"/>
                        <a:ext cx="5994400" cy="4445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7" name="Object 16"/>
          <p:cNvGraphicFramePr>
            <a:graphicFrameLocks noChangeAspect="1"/>
          </p:cNvGraphicFramePr>
          <p:nvPr/>
        </p:nvGraphicFramePr>
        <p:xfrm>
          <a:off x="508000" y="1214438"/>
          <a:ext cx="195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2" name="公式" r:id="rId17" imgW="1955800" imgH="393700" progId="Equation.3">
                  <p:embed/>
                </p:oleObj>
              </mc:Choice>
              <mc:Fallback>
                <p:oleObj name="公式" r:id="rId17" imgW="19558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214438"/>
                        <a:ext cx="195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8" name="Object 17"/>
          <p:cNvGraphicFramePr>
            <a:graphicFrameLocks noChangeAspect="1"/>
          </p:cNvGraphicFramePr>
          <p:nvPr/>
        </p:nvGraphicFramePr>
        <p:xfrm>
          <a:off x="2573338" y="1163638"/>
          <a:ext cx="400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3" name="公式" r:id="rId19" imgW="4000500" imgH="431800" progId="Equation.3">
                  <p:embed/>
                </p:oleObj>
              </mc:Choice>
              <mc:Fallback>
                <p:oleObj name="公式" r:id="rId19" imgW="40005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1163638"/>
                        <a:ext cx="400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9" name="Object 18"/>
          <p:cNvGraphicFramePr>
            <a:graphicFrameLocks noChangeAspect="1"/>
          </p:cNvGraphicFramePr>
          <p:nvPr/>
        </p:nvGraphicFramePr>
        <p:xfrm>
          <a:off x="2252663" y="1677988"/>
          <a:ext cx="576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4" name="Equation" r:id="rId21" imgW="5765800" imgH="431800" progId="Equation.DSMT4">
                  <p:embed/>
                </p:oleObj>
              </mc:Choice>
              <mc:Fallback>
                <p:oleObj name="Equation" r:id="rId21" imgW="57658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1677988"/>
                        <a:ext cx="576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0" name="Object 19"/>
          <p:cNvGraphicFramePr>
            <a:graphicFrameLocks noChangeAspect="1"/>
          </p:cNvGraphicFramePr>
          <p:nvPr/>
        </p:nvGraphicFramePr>
        <p:xfrm>
          <a:off x="2306638" y="2284413"/>
          <a:ext cx="495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Equation" r:id="rId23" imgW="4953000" imgH="393700" progId="Equation.DSMT4">
                  <p:embed/>
                </p:oleObj>
              </mc:Choice>
              <mc:Fallback>
                <p:oleObj name="Equation" r:id="rId23" imgW="49530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284413"/>
                        <a:ext cx="495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20"/>
          <p:cNvGraphicFramePr>
            <a:graphicFrameLocks noChangeAspect="1"/>
          </p:cNvGraphicFramePr>
          <p:nvPr/>
        </p:nvGraphicFramePr>
        <p:xfrm>
          <a:off x="2236788" y="658813"/>
          <a:ext cx="631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6" name="Equation" r:id="rId25" imgW="6305716" imgH="457354" progId="Equation.DSMT4">
                  <p:embed/>
                </p:oleObj>
              </mc:Choice>
              <mc:Fallback>
                <p:oleObj name="Equation" r:id="rId25" imgW="6305716" imgH="457354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658813"/>
                        <a:ext cx="63119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6" grpId="0"/>
      <p:bldP spid="49158" grpId="0"/>
      <p:bldP spid="49160" grpId="0"/>
      <p:bldP spid="49162" grpId="0"/>
      <p:bldP spid="49164" grpId="0"/>
      <p:bldP spid="491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244475" y="184150"/>
            <a:ext cx="841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显然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n-1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阶齐线性方程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下面来考察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(4)(6)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解之间的关系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808038" y="784225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由上推导得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970213" y="815975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3" imgW="81981599" imgH="10353726" progId="Equation.DSMT4">
                  <p:embed/>
                </p:oleObj>
              </mc:Choice>
              <mc:Fallback>
                <p:oleObj name="Equation" r:id="rId3" imgW="81981599" imgH="1035372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815975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841375" y="15954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又</a:t>
            </a: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933575" y="1441450"/>
          <a:ext cx="6451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Equation" r:id="rId5" imgW="6451600" imgH="927100" progId="Equation.DSMT4">
                  <p:embed/>
                </p:oleObj>
              </mc:Choice>
              <mc:Fallback>
                <p:oleObj name="Equation" r:id="rId5" imgW="6451600" imgH="927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441450"/>
                        <a:ext cx="6451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890588" y="23177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即</a:t>
            </a:r>
          </a:p>
        </p:txBody>
      </p:sp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1689100" y="2201863"/>
          <a:ext cx="1054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7" imgW="25288799" imgH="22240772" progId="Equation.DSMT4">
                  <p:embed/>
                </p:oleObj>
              </mc:Choice>
              <mc:Fallback>
                <p:oleObj name="Equation" r:id="rId7" imgW="25288799" imgH="2224077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2201863"/>
                        <a:ext cx="1054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038475" y="2389188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(5)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1763713" y="2952750"/>
          <a:ext cx="2095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9" imgW="50282630" imgH="22240772" progId="Equation.DSMT4">
                  <p:embed/>
                </p:oleObj>
              </mc:Choice>
              <mc:Fallback>
                <p:oleObj name="Equation" r:id="rId9" imgW="50282630" imgH="2224077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52750"/>
                        <a:ext cx="2095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4100513" y="3163888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808038" y="36639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下证</a:t>
            </a: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1835150" y="3789363"/>
          <a:ext cx="5829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11" imgW="139893830" imgH="22240772" progId="Equation.DSMT4">
                  <p:embed/>
                </p:oleObj>
              </mc:Choice>
              <mc:Fallback>
                <p:oleObj name="Equation" r:id="rId11" imgW="139893830" imgH="2224077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89363"/>
                        <a:ext cx="5829300" cy="9271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808038" y="5032375"/>
            <a:ext cx="551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的线性无关解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事实上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若存在常数</a:t>
            </a:r>
          </a:p>
        </p:txBody>
      </p:sp>
      <p:graphicFrame>
        <p:nvGraphicFramePr>
          <p:cNvPr id="50191" name="Object 15"/>
          <p:cNvGraphicFramePr>
            <a:graphicFrameLocks noChangeAspect="1"/>
          </p:cNvGraphicFramePr>
          <p:nvPr/>
        </p:nvGraphicFramePr>
        <p:xfrm>
          <a:off x="6399213" y="5033963"/>
          <a:ext cx="190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13" imgW="1905000" imgH="431800" progId="Equation.DSMT4">
                  <p:embed/>
                </p:oleObj>
              </mc:Choice>
              <mc:Fallback>
                <p:oleObj name="Equation" r:id="rId13" imgW="19050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5033963"/>
                        <a:ext cx="190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2211388" y="5783263"/>
          <a:ext cx="510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15" imgW="5105400" imgH="927100" progId="Equation.DSMT4">
                  <p:embed/>
                </p:oleObj>
              </mc:Choice>
              <mc:Fallback>
                <p:oleObj name="Equation" r:id="rId15" imgW="5105400" imgH="927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783263"/>
                        <a:ext cx="510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1" grpId="0"/>
      <p:bldP spid="50183" grpId="0"/>
      <p:bldP spid="50185" grpId="0"/>
      <p:bldP spid="50187" grpId="0"/>
      <p:bldP spid="50188" grpId="0"/>
      <p:bldP spid="501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82600" y="1714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两边积分得</a:t>
            </a: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2627313" y="0"/>
          <a:ext cx="464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3" imgW="4648200" imgH="927100" progId="Equation.DSMT4">
                  <p:embed/>
                </p:oleObj>
              </mc:Choice>
              <mc:Fallback>
                <p:oleObj name="Equation" r:id="rId3" imgW="4648200" imgH="927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0"/>
                        <a:ext cx="464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482600" y="1106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即</a:t>
            </a:r>
          </a:p>
        </p:txBody>
      </p:sp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3098800" y="1143000"/>
          <a:ext cx="354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5" imgW="3543300" imgH="431800" progId="Equation.DSMT4">
                  <p:embed/>
                </p:oleObj>
              </mc:Choice>
              <mc:Fallback>
                <p:oleObj name="Equation" r:id="rId5" imgW="35433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143000"/>
                        <a:ext cx="354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482600" y="20177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由于</a:t>
            </a: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336675" y="2017713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7" imgW="1511300" imgH="431800" progId="Equation.DSMT4">
                  <p:embed/>
                </p:oleObj>
              </mc:Choice>
              <mc:Fallback>
                <p:oleObj name="Equation" r:id="rId7" imgW="15113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017713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3033713" y="2005013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线性无关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</a:p>
        </p:txBody>
      </p:sp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4894263" y="2008188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9" imgW="2806700" imgH="431800" progId="Equation.DSMT4">
                  <p:embed/>
                </p:oleObj>
              </mc:Choice>
              <mc:Fallback>
                <p:oleObj name="Equation" r:id="rId9" imgW="28067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2008188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482600" y="2695575"/>
            <a:ext cx="736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从而得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(7)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k-1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个线性无关解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将此法类推下去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482600" y="3440113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最后即得命题的结论成立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54100" y="4186238"/>
            <a:ext cx="690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特别地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对于</a:t>
            </a:r>
            <a:r>
              <a:rPr lang="zh-CN" altLang="en-US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二阶齐线性方程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若已知其一个非零解</a:t>
            </a:r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8045450" y="4244975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11" imgW="16144799" imgH="10353726" progId="Equation.DSMT4">
                  <p:embed/>
                </p:oleObj>
              </mc:Choice>
              <mc:Fallback>
                <p:oleObj name="Equation" r:id="rId11" imgW="16144799" imgH="1035372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4244975"/>
                        <a:ext cx="67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649288" y="5127625"/>
            <a:ext cx="522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则我们可以将其降为</a:t>
            </a:r>
            <a:r>
              <a:rPr lang="zh-CN" altLang="en-US" sz="2400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一阶齐线性方程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3200400" y="2078038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13" imgW="457677" imgH="793306" progId="Equation.DSMT4">
                  <p:embed/>
                </p:oleObj>
              </mc:Choice>
              <mc:Fallback>
                <p:oleObj name="Equation" r:id="rId13" imgW="457677" imgH="7933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078038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4" grpId="0"/>
      <p:bldP spid="51206" grpId="0"/>
      <p:bldP spid="51208" grpId="0"/>
      <p:bldP spid="51210" grpId="0"/>
      <p:bldP spid="51211" grpId="0"/>
      <p:bldP spid="512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Text Box 6"/>
          <p:cNvGrpSpPr>
            <a:grpSpLocks/>
          </p:cNvGrpSpPr>
          <p:nvPr/>
        </p:nvGrpSpPr>
        <p:grpSpPr bwMode="auto">
          <a:xfrm>
            <a:off x="395288" y="1268413"/>
            <a:ext cx="1463675" cy="536575"/>
            <a:chOff x="280" y="726"/>
            <a:chExt cx="922" cy="338"/>
          </a:xfrm>
        </p:grpSpPr>
        <p:pic>
          <p:nvPicPr>
            <p:cNvPr id="26638" name="Text Box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" y="726"/>
              <a:ext cx="922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Text Box 10"/>
            <p:cNvSpPr txBox="1">
              <a:spLocks noChangeArrowheads="1"/>
            </p:cNvSpPr>
            <p:nvPr/>
          </p:nvSpPr>
          <p:spPr bwMode="auto">
            <a:xfrm>
              <a:off x="285" y="730"/>
              <a:ext cx="903" cy="3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类型</a:t>
              </a:r>
              <a:r>
                <a:rPr lang="en-US" altLang="zh-CN" b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b="1">
                  <a:solidFill>
                    <a:srgbClr val="0000FF"/>
                  </a:solidFill>
                  <a:latin typeface="楷体_GB2312"/>
                  <a:ea typeface="楷体_GB2312"/>
                  <a:cs typeface="楷体_GB2312"/>
                </a:rPr>
                <a:t>.</a:t>
              </a:r>
              <a:r>
                <a:rPr lang="en-US" altLang="zh-CN">
                  <a:latin typeface="楷体_GB2312"/>
                  <a:ea typeface="楷体_GB2312"/>
                  <a:cs typeface="楷体_GB2312"/>
                </a:rPr>
                <a:t> </a:t>
              </a:r>
            </a:p>
          </p:txBody>
        </p:sp>
      </p:grp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835150" y="1268413"/>
          <a:ext cx="457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4" imgW="4448114" imgH="343016" progId="Equation.DSMT4">
                  <p:embed/>
                </p:oleObj>
              </mc:Choice>
              <mc:Fallback>
                <p:oleObj name="Equation" r:id="rId4" imgW="4448114" imgH="3430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268413"/>
                        <a:ext cx="4572000" cy="4699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679450" y="193516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具有形式特解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:</a:t>
            </a:r>
          </a:p>
        </p:txBody>
      </p:sp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3924300" y="2060575"/>
          <a:ext cx="49545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6" imgW="4838859" imgH="361783" progId="Equation.DSMT4">
                  <p:embed/>
                </p:oleObj>
              </mc:Choice>
              <mc:Fallback>
                <p:oleObj name="Equation" r:id="rId6" imgW="4838859" imgH="3617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060575"/>
                        <a:ext cx="4954588" cy="4937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827088" y="28527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692275" y="29972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8" imgW="228501" imgH="317362" progId="Equation.DSMT4">
                  <p:embed/>
                </p:oleObj>
              </mc:Choice>
              <mc:Fallback>
                <p:oleObj name="Equation" r:id="rId8" imgW="228501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9720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958975" y="28717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为特征根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3492500" y="3068638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10" imgW="279279" imgH="291973" progId="Equation.DSMT4">
                  <p:embed/>
                </p:oleObj>
              </mc:Choice>
              <mc:Fallback>
                <p:oleObj name="Equation" r:id="rId10" imgW="279279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68638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3832225" y="2871788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的重数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,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86680"/>
              </p:ext>
            </p:extLst>
          </p:nvPr>
        </p:nvGraphicFramePr>
        <p:xfrm>
          <a:off x="5127625" y="2959100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12" imgW="2222500" imgH="431800" progId="Equation.DSMT4">
                  <p:embed/>
                </p:oleObj>
              </mc:Choice>
              <mc:Fallback>
                <p:oleObj name="Equation" r:id="rId12" imgW="22225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2959100"/>
                        <a:ext cx="222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7288213" y="28717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为待定数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1331913" y="333375"/>
          <a:ext cx="604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14" imgW="6045200" imgH="469900" progId="Equation.DSMT4">
                  <p:embed/>
                </p:oleObj>
              </mc:Choice>
              <mc:Fallback>
                <p:oleObj name="Equation" r:id="rId14" imgW="60452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60452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550863" y="3573016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b="1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7770"/>
              </p:ext>
            </p:extLst>
          </p:nvPr>
        </p:nvGraphicFramePr>
        <p:xfrm>
          <a:off x="1925920" y="3604175"/>
          <a:ext cx="497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16" imgW="4876684" imgH="352399" progId="Equation.DSMT4">
                  <p:embed/>
                </p:oleObj>
              </mc:Choice>
              <mc:Fallback>
                <p:oleObj name="Equation" r:id="rId16" imgW="4876684" imgH="35239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920" y="3604175"/>
                        <a:ext cx="4978400" cy="457200"/>
                      </a:xfrm>
                      <a:prstGeom prst="rect">
                        <a:avLst/>
                      </a:prstGeom>
                      <a:solidFill>
                        <a:srgbClr val="F9CFC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679450" y="4365104"/>
            <a:ext cx="2301896" cy="519112"/>
            <a:chOff x="611188" y="1700213"/>
            <a:chExt cx="2301896" cy="519112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611188" y="1700213"/>
              <a:ext cx="895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这里</a:t>
              </a:r>
            </a:p>
          </p:txBody>
        </p:sp>
        <p:graphicFrame>
          <p:nvGraphicFramePr>
            <p:cNvPr id="2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9366792"/>
                </p:ext>
              </p:extLst>
            </p:nvPr>
          </p:nvGraphicFramePr>
          <p:xfrm>
            <a:off x="1554184" y="1825625"/>
            <a:ext cx="13589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6" name="Equation" r:id="rId18" imgW="1358310" imgH="393529" progId="Equation.DSMT4">
                    <p:embed/>
                  </p:oleObj>
                </mc:Choice>
                <mc:Fallback>
                  <p:oleObj name="Equation" r:id="rId18" imgW="1358310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184" y="1825625"/>
                          <a:ext cx="13589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036710" y="4365104"/>
            <a:ext cx="605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itchFamily="49" charset="-122"/>
                <a:ea typeface="楷体" pitchFamily="49" charset="-122"/>
              </a:rPr>
              <a:t>为已知的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r,s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次多项式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具有特解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455203"/>
              </p:ext>
            </p:extLst>
          </p:nvPr>
        </p:nvGraphicFramePr>
        <p:xfrm>
          <a:off x="1858963" y="5085184"/>
          <a:ext cx="518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20" imgW="5076915" imgH="352399" progId="Equation.DSMT4">
                  <p:embed/>
                </p:oleObj>
              </mc:Choice>
              <mc:Fallback>
                <p:oleObj name="Equation" r:id="rId20" imgW="5076915" imgH="35239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5085184"/>
                        <a:ext cx="5181600" cy="457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50863" y="5661248"/>
            <a:ext cx="5688012" cy="519112"/>
            <a:chOff x="684213" y="3068638"/>
            <a:chExt cx="5688012" cy="519112"/>
          </a:xfrm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684213" y="3068638"/>
              <a:ext cx="8953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这里</a:t>
              </a:r>
            </a:p>
          </p:txBody>
        </p:sp>
        <p:graphicFrame>
          <p:nvGraphicFramePr>
            <p:cNvPr id="2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2440240"/>
                </p:ext>
              </p:extLst>
            </p:nvPr>
          </p:nvGraphicFramePr>
          <p:xfrm>
            <a:off x="1620857" y="3172375"/>
            <a:ext cx="1371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8" name="Equation" r:id="rId22" imgW="1371600" imgH="393700" progId="Equation.DSMT4">
                    <p:embed/>
                  </p:oleObj>
                </mc:Choice>
                <mc:Fallback>
                  <p:oleObj name="Equation" r:id="rId22" imgW="13716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857" y="3172375"/>
                          <a:ext cx="13716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987675" y="3068638"/>
              <a:ext cx="33845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为待定的</a:t>
              </a:r>
              <a:r>
                <a:rPr lang="en-US" altLang="zh-CN" dirty="0">
                  <a:latin typeface="楷体" pitchFamily="49" charset="-122"/>
                  <a:ea typeface="楷体" pitchFamily="49" charset="-122"/>
                </a:rPr>
                <a:t>m</a:t>
              </a:r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次多项式</a:t>
              </a:r>
              <a:r>
                <a:rPr lang="en-US" altLang="zh-CN" dirty="0">
                  <a:latin typeface="楷体_GB2312"/>
                  <a:ea typeface="楷体_GB2312"/>
                  <a:cs typeface="楷体_GB2312"/>
                </a:rPr>
                <a:t>,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313635"/>
              </p:ext>
            </p:extLst>
          </p:nvPr>
        </p:nvGraphicFramePr>
        <p:xfrm>
          <a:off x="6238875" y="5723954"/>
          <a:ext cx="210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24" imgW="2108200" imgH="393700" progId="Equation.DSMT4">
                  <p:embed/>
                </p:oleObj>
              </mc:Choice>
              <mc:Fallback>
                <p:oleObj name="Equation" r:id="rId24" imgW="21082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5723954"/>
                        <a:ext cx="210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/>
          <p:nvPr/>
        </p:nvGrpSpPr>
        <p:grpSpPr>
          <a:xfrm>
            <a:off x="597694" y="6239708"/>
            <a:ext cx="2801937" cy="519113"/>
            <a:chOff x="922338" y="3743325"/>
            <a:chExt cx="2801937" cy="519113"/>
          </a:xfrm>
        </p:grpSpPr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165225" y="3743325"/>
              <a:ext cx="16065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latin typeface="楷体" pitchFamily="49" charset="-122"/>
                  <a:ea typeface="楷体" pitchFamily="49" charset="-122"/>
                </a:rPr>
                <a:t>为特征根</a:t>
              </a:r>
            </a:p>
          </p:txBody>
        </p:sp>
        <p:graphicFrame>
          <p:nvGraphicFramePr>
            <p:cNvPr id="30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376957"/>
                </p:ext>
              </p:extLst>
            </p:nvPr>
          </p:nvGraphicFramePr>
          <p:xfrm>
            <a:off x="2771775" y="3860800"/>
            <a:ext cx="9525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0" name="Equation" r:id="rId26" imgW="952087" imgH="380835" progId="Equation.DSMT4">
                    <p:embed/>
                  </p:oleObj>
                </mc:Choice>
                <mc:Fallback>
                  <p:oleObj name="Equation" r:id="rId26" imgW="952087" imgH="38083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775" y="3860800"/>
                          <a:ext cx="9525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7327806"/>
                </p:ext>
              </p:extLst>
            </p:nvPr>
          </p:nvGraphicFramePr>
          <p:xfrm>
            <a:off x="922338" y="3856038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1" name="公式" r:id="rId28" imgW="203112" imgH="291973" progId="Equation.3">
                    <p:embed/>
                  </p:oleObj>
                </mc:Choice>
                <mc:Fallback>
                  <p:oleObj name="公式" r:id="rId28" imgW="203112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338" y="3856038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580995" y="6239709"/>
            <a:ext cx="1428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楷体" pitchFamily="49" charset="-122"/>
                <a:ea typeface="楷体" pitchFamily="49" charset="-122"/>
              </a:rPr>
              <a:t>的重数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0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/>
      <p:bldP spid="4106" grpId="0"/>
      <p:bldP spid="4108" grpId="0"/>
      <p:bldP spid="4110" grpId="0"/>
      <p:bldP spid="4112" grpId="0"/>
      <p:bldP spid="16" grpId="0"/>
      <p:bldP spid="2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65138" y="74613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考虑二阶齐线性方程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3608388" y="122238"/>
          <a:ext cx="387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3" imgW="3873500" imgH="431800" progId="Equation.DSMT4">
                  <p:embed/>
                </p:oleObj>
              </mc:Choice>
              <mc:Fallback>
                <p:oleObj name="Equation" r:id="rId3" imgW="38735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122238"/>
                        <a:ext cx="387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65138" y="13922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1177925" y="142240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5" imgW="1117600" imgH="431800" progId="Equation.DSMT4">
                  <p:embed/>
                </p:oleObj>
              </mc:Choice>
              <mc:Fallback>
                <p:oleObj name="Equation" r:id="rId5" imgW="11176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1422400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2392363" y="14319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化为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670175" y="2224088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7" imgW="3911600" imgH="431800" progId="Equation.DSMT4">
                  <p:embed/>
                </p:oleObj>
              </mc:Choice>
              <mc:Fallback>
                <p:oleObj name="Equation" r:id="rId7" imgW="3911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224088"/>
                        <a:ext cx="391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365125" y="2946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2947988" y="3579813"/>
          <a:ext cx="3860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9" imgW="3860800" imgH="1028700" progId="Equation.DSMT4">
                  <p:embed/>
                </p:oleObj>
              </mc:Choice>
              <mc:Fallback>
                <p:oleObj name="Equation" r:id="rId9" imgW="3860800" imgH="1028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3579813"/>
                        <a:ext cx="3860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366713" y="539273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2552700" y="5484813"/>
          <a:ext cx="557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1" imgW="133797715" imgH="21935985" progId="Equation.DSMT4">
                  <p:embed/>
                </p:oleObj>
              </mc:Choice>
              <mc:Fallback>
                <p:oleObj name="Equation" r:id="rId11" imgW="133797715" imgH="2193598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484813"/>
                        <a:ext cx="5575300" cy="914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736725" y="719138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1" name="公式" r:id="rId13" imgW="1066337" imgH="393529" progId="Equation.3">
                  <p:embed/>
                </p:oleObj>
              </mc:Choice>
              <mc:Fallback>
                <p:oleObj name="公式" r:id="rId13" imgW="1066337" imgH="393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719138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992188" y="3048000"/>
          <a:ext cx="157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2" name="公式" r:id="rId15" imgW="1574117" imgH="355446" progId="Equation.3">
                  <p:embed/>
                </p:oleObj>
              </mc:Choice>
              <mc:Fallback>
                <p:oleObj name="公式" r:id="rId15" imgW="1574117" imgH="35544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3048000"/>
                        <a:ext cx="157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3125788" y="2963863"/>
          <a:ext cx="346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3" name="公式" r:id="rId17" imgW="3467100" imgH="393700" progId="Equation.3">
                  <p:embed/>
                </p:oleObj>
              </mc:Choice>
              <mc:Fallback>
                <p:oleObj name="公式" r:id="rId17" imgW="3467100" imgH="3937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963863"/>
                        <a:ext cx="346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2592388" y="4675188"/>
          <a:ext cx="378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4" name="公式" r:id="rId19" imgW="3784600" imgH="825500" progId="Equation.3">
                  <p:embed/>
                </p:oleObj>
              </mc:Choice>
              <mc:Fallback>
                <p:oleObj name="公式" r:id="rId19" imgW="3784600" imgH="825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4675188"/>
                        <a:ext cx="3784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65125" y="3876675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(9)’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的通解为</a:t>
            </a:r>
            <a:r>
              <a:rPr lang="zh-CN" altLang="en-US"/>
              <a:t>：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57213" y="6762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ea typeface="楷体" pitchFamily="49" charset="-122"/>
              </a:rPr>
              <a:t>已知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2870200" y="693738"/>
            <a:ext cx="247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(8)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的一个解。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8" grpId="0"/>
      <p:bldP spid="52230" grpId="0"/>
      <p:bldP spid="52232" grpId="0"/>
      <p:bldP spid="52234" grpId="0"/>
      <p:bldP spid="52246" grpId="0"/>
      <p:bldP spid="522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76238" y="63500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5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已知</a:t>
            </a: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979613" y="0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3" imgW="1295400" imgH="838200" progId="Equation.DSMT4">
                  <p:embed/>
                </p:oleObj>
              </mc:Choice>
              <mc:Fallback>
                <p:oleObj name="Equation" r:id="rId3" imgW="12954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0"/>
                        <a:ext cx="129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297238" y="180975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为方程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572000" y="260350"/>
          <a:ext cx="222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0" name="Equation" r:id="rId5" imgW="2221536" imgH="317362" progId="Equation.DSMT4">
                  <p:embed/>
                </p:oleObj>
              </mc:Choice>
              <mc:Fallback>
                <p:oleObj name="Equation" r:id="rId5" imgW="2221536" imgH="31736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0350"/>
                        <a:ext cx="2222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6872288" y="193675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的一个解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试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376238" y="712788"/>
            <a:ext cx="158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求其通解</a:t>
            </a:r>
            <a:r>
              <a:rPr lang="en-US" altLang="zh-CN">
                <a:latin typeface="楷体_GB2312"/>
                <a:ea typeface="楷体" pitchFamily="49" charset="-122"/>
                <a:cs typeface="楷体_GB2312"/>
              </a:rPr>
              <a:t>.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376238" y="1431925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通解为</a:t>
            </a:r>
          </a:p>
        </p:txBody>
      </p:sp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2017713" y="2000250"/>
          <a:ext cx="356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1" name="Equation" r:id="rId7" imgW="3568700" imgH="825500" progId="Equation.DSMT4">
                  <p:embed/>
                </p:oleObj>
              </mc:Choice>
              <mc:Fallback>
                <p:oleObj name="Equation" r:id="rId7" imgW="3568700" imgH="825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000250"/>
                        <a:ext cx="3568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1951038" y="2970213"/>
          <a:ext cx="369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quation" r:id="rId9" imgW="3695700" imgH="812800" progId="Equation.DSMT4">
                  <p:embed/>
                </p:oleObj>
              </mc:Choice>
              <mc:Fallback>
                <p:oleObj name="Equation" r:id="rId9" imgW="3695700" imgH="812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2970213"/>
                        <a:ext cx="3695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2043113" y="3981450"/>
          <a:ext cx="2705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quation" r:id="rId11" imgW="2705100" imgH="749300" progId="Equation.DSMT4">
                  <p:embed/>
                </p:oleObj>
              </mc:Choice>
              <mc:Fallback>
                <p:oleObj name="Equation" r:id="rId11" imgW="2705100" imgH="749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981450"/>
                        <a:ext cx="2705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19"/>
          <p:cNvGraphicFramePr>
            <a:graphicFrameLocks noChangeAspect="1"/>
          </p:cNvGraphicFramePr>
          <p:nvPr/>
        </p:nvGraphicFramePr>
        <p:xfrm>
          <a:off x="2157413" y="4953000"/>
          <a:ext cx="2286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quation" r:id="rId13" imgW="2286000" imgH="749300" progId="Equation.DSMT4">
                  <p:embed/>
                </p:oleObj>
              </mc:Choice>
              <mc:Fallback>
                <p:oleObj name="Equation" r:id="rId13" imgW="2286000" imgH="749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4953000"/>
                        <a:ext cx="2286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2895600" y="811213"/>
          <a:ext cx="557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quation" r:id="rId15" imgW="5562745" imgH="904978" progId="Equation.DSMT4">
                  <p:embed/>
                </p:oleObj>
              </mc:Choice>
              <mc:Fallback>
                <p:oleObj name="Equation" r:id="rId15" imgW="5562745" imgH="904978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11213"/>
                        <a:ext cx="5575300" cy="9144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2" grpId="0"/>
      <p:bldP spid="53254" grpId="0"/>
      <p:bldP spid="53255" grpId="0"/>
      <p:bldP spid="532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39738" y="1949450"/>
            <a:ext cx="3081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: (2)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的另一个解为</a:t>
            </a: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622425" y="2586038"/>
          <a:ext cx="608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3" imgW="6083300" imgH="977900" progId="Equation.DSMT4">
                  <p:embed/>
                </p:oleObj>
              </mc:Choice>
              <mc:Fallback>
                <p:oleObj name="Equation" r:id="rId3" imgW="6083300" imgH="977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2586038"/>
                        <a:ext cx="6083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135188" y="3587750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5" imgW="3886200" imgH="838200" progId="Equation.DSMT4">
                  <p:embed/>
                </p:oleObj>
              </mc:Choice>
              <mc:Fallback>
                <p:oleObj name="Equation" r:id="rId5" imgW="38862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587750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993775" y="451643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400425" y="4570413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7" imgW="2768600" imgH="431800" progId="Equation.DSMT4">
                  <p:embed/>
                </p:oleObj>
              </mc:Choice>
              <mc:Fallback>
                <p:oleObj name="Equation" r:id="rId7" imgW="2768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4570413"/>
                        <a:ext cx="276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919163" y="5260975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变易常数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令</a:t>
            </a: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3063875" y="5286375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9" imgW="3441700" imgH="431800" progId="Equation.DSMT4">
                  <p:embed/>
                </p:oleObj>
              </mc:Choice>
              <mc:Fallback>
                <p:oleObj name="Equation" r:id="rId9" imgW="34417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286375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762750" y="5248275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,</a:t>
            </a:r>
            <a:endParaRPr lang="zh-CN" altLang="en-US" sz="2400"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3563938" y="2049463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11" imgW="457677" imgH="793306" progId="Equation.DSMT4">
                  <p:embed/>
                </p:oleObj>
              </mc:Choice>
              <mc:Fallback>
                <p:oleObj name="Equation" r:id="rId11" imgW="457677" imgH="7933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049463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42913" y="206375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6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楷体_GB231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求解</a:t>
            </a:r>
          </a:p>
        </p:txBody>
      </p:sp>
      <p:graphicFrame>
        <p:nvGraphicFramePr>
          <p:cNvPr id="53258" name="Object 21"/>
          <p:cNvGraphicFramePr>
            <a:graphicFrameLocks noChangeAspect="1"/>
          </p:cNvGraphicFramePr>
          <p:nvPr/>
        </p:nvGraphicFramePr>
        <p:xfrm>
          <a:off x="2706688" y="223838"/>
          <a:ext cx="537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13" imgW="5372100" imgH="457200" progId="Equation.DSMT4">
                  <p:embed/>
                </p:oleObj>
              </mc:Choice>
              <mc:Fallback>
                <p:oleObj name="Equation" r:id="rId13" imgW="5372100" imgH="457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23838"/>
                        <a:ext cx="537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630238" y="8445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已知</a:t>
            </a:r>
          </a:p>
        </p:txBody>
      </p:sp>
      <p:graphicFrame>
        <p:nvGraphicFramePr>
          <p:cNvPr id="53260" name="Object 23"/>
          <p:cNvGraphicFramePr>
            <a:graphicFrameLocks noChangeAspect="1"/>
          </p:cNvGraphicFramePr>
          <p:nvPr/>
        </p:nvGraphicFramePr>
        <p:xfrm>
          <a:off x="1447800" y="904875"/>
          <a:ext cx="125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15" imgW="1257300" imgH="431800" progId="Equation.DSMT4">
                  <p:embed/>
                </p:oleObj>
              </mc:Choice>
              <mc:Fallback>
                <p:oleObj name="Equation" r:id="rId15" imgW="12573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04875"/>
                        <a:ext cx="125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762250" y="8905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ea typeface="楷体" pitchFamily="49" charset="-122"/>
                <a:cs typeface="楷体_GB2312"/>
              </a:rPr>
              <a:t>为</a:t>
            </a:r>
          </a:p>
        </p:txBody>
      </p:sp>
      <p:graphicFrame>
        <p:nvGraphicFramePr>
          <p:cNvPr id="53262" name="Object 25"/>
          <p:cNvGraphicFramePr>
            <a:graphicFrameLocks noChangeAspect="1"/>
          </p:cNvGraphicFramePr>
          <p:nvPr/>
        </p:nvGraphicFramePr>
        <p:xfrm>
          <a:off x="3400425" y="906463"/>
          <a:ext cx="464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17" imgW="4648200" imgH="457200" progId="Equation.DSMT4">
                  <p:embed/>
                </p:oleObj>
              </mc:Choice>
              <mc:Fallback>
                <p:oleObj name="Equation" r:id="rId17" imgW="4648200" imgH="457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906463"/>
                        <a:ext cx="464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768350" y="1366838"/>
            <a:ext cx="97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的解</a:t>
            </a:r>
            <a:r>
              <a:rPr lang="en-US" altLang="zh-CN">
                <a:latin typeface="楷体_GB2312"/>
                <a:ea typeface="楷体" pitchFamily="49" charset="-122"/>
                <a:cs typeface="楷体_GB231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/>
      <p:bldP spid="54277" grpId="0"/>
      <p:bldP spid="54279" grpId="0"/>
      <p:bldP spid="54281" grpId="0"/>
      <p:bldP spid="53257" grpId="0"/>
      <p:bldP spid="53259" grpId="0"/>
      <p:bldP spid="53261" grpId="0"/>
      <p:bldP spid="532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738188" y="3779838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的通解为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005013" y="4441825"/>
          <a:ext cx="4495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quation" r:id="rId3" imgW="4495800" imgH="876300" progId="Equation.DSMT4">
                  <p:embed/>
                </p:oleObj>
              </mc:Choice>
              <mc:Fallback>
                <p:oleObj name="Equation" r:id="rId3" imgW="4495800" imgH="876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4441825"/>
                        <a:ext cx="4495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7575550" y="21526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63575" y="35925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63575" y="43116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63575" y="50323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63575" y="57531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endParaRPr lang="zh-CN" altLang="en-US"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539750" y="646113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解代数方程组</a:t>
            </a:r>
          </a:p>
        </p:txBody>
      </p:sp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2781300" y="538163"/>
          <a:ext cx="457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5" imgW="4572000" imgH="1016000" progId="Equation.DSMT4">
                  <p:embed/>
                </p:oleObj>
              </mc:Choice>
              <mc:Fallback>
                <p:oleObj name="Equation" r:id="rId5" imgW="4572000" imgH="1016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538163"/>
                        <a:ext cx="4572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1662113" y="2270125"/>
          <a:ext cx="581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7" imgW="5816600" imgH="1371600" progId="Equation.DSMT4">
                  <p:embed/>
                </p:oleObj>
              </mc:Choice>
              <mc:Fallback>
                <p:oleObj name="Equation" r:id="rId7" imgW="5816600" imgH="1371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270125"/>
                        <a:ext cx="5816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42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63575" y="157163"/>
            <a:ext cx="25034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  <a:cs typeface="楷体_GB2312"/>
              </a:rPr>
              <a:t>第九次课后作业</a:t>
            </a:r>
            <a:r>
              <a:rPr lang="en-US" altLang="zh-CN" sz="2400"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08038" y="806450"/>
            <a:ext cx="5391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4.2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Times New Roman" pitchFamily="18" charset="0"/>
                <a:ea typeface="楷体_GB2312"/>
                <a:cs typeface="Times New Roman" pitchFamily="18" charset="0"/>
              </a:rPr>
              <a:t>  2(8</a:t>
            </a:r>
            <a:r>
              <a:rPr lang="zh-CN" altLang="en-US">
                <a:latin typeface="Times New Roman" pitchFamily="18" charset="0"/>
                <a:ea typeface="楷体_GB2312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ea typeface="楷体_GB2312"/>
                <a:cs typeface="Times New Roman" pitchFamily="18" charset="0"/>
              </a:rPr>
              <a:t>13)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r>
              <a:rPr lang="zh-CN" altLang="en-US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4.3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），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6.</a:t>
            </a:r>
          </a:p>
        </p:txBody>
      </p:sp>
      <p:grpSp>
        <p:nvGrpSpPr>
          <p:cNvPr id="59405" name="Group 4"/>
          <p:cNvGrpSpPr>
            <a:grpSpLocks/>
          </p:cNvGrpSpPr>
          <p:nvPr/>
        </p:nvGrpSpPr>
        <p:grpSpPr bwMode="auto">
          <a:xfrm>
            <a:off x="653113" y="2773363"/>
            <a:ext cx="7518400" cy="1158875"/>
            <a:chOff x="340" y="1809"/>
            <a:chExt cx="4736" cy="730"/>
          </a:xfrm>
        </p:grpSpPr>
        <p:sp>
          <p:nvSpPr>
            <p:cNvPr id="45063" name="Text Box 5"/>
            <p:cNvSpPr txBox="1">
              <a:spLocks noChangeArrowheads="1"/>
            </p:cNvSpPr>
            <p:nvPr/>
          </p:nvSpPr>
          <p:spPr bwMode="auto">
            <a:xfrm>
              <a:off x="340" y="1833"/>
              <a:ext cx="6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  <a:cs typeface="楷体_GB2312"/>
                </a:rPr>
                <a:t>已知</a:t>
              </a:r>
              <a:r>
                <a:rPr lang="en-US" altLang="zh-CN">
                  <a:latin typeface="楷体_GB2312"/>
                  <a:ea typeface="楷体" pitchFamily="49" charset="-122"/>
                  <a:cs typeface="楷体_GB2312"/>
                </a:rPr>
                <a:t>:</a:t>
              </a:r>
            </a:p>
          </p:txBody>
        </p:sp>
        <p:graphicFrame>
          <p:nvGraphicFramePr>
            <p:cNvPr id="45064" name="Object 6"/>
            <p:cNvGraphicFramePr>
              <a:graphicFrameLocks noChangeAspect="1"/>
            </p:cNvGraphicFramePr>
            <p:nvPr/>
          </p:nvGraphicFramePr>
          <p:xfrm>
            <a:off x="1049" y="1833"/>
            <a:ext cx="4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79" name="Equation" r:id="rId3" imgW="787400" imgH="431800" progId="Equation.DSMT4">
                    <p:embed/>
                  </p:oleObj>
                </mc:Choice>
                <mc:Fallback>
                  <p:oleObj name="Equation" r:id="rId3" imgW="787400" imgH="431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" y="1833"/>
                          <a:ext cx="4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Text Box 7"/>
            <p:cNvSpPr txBox="1">
              <a:spLocks noChangeArrowheads="1"/>
            </p:cNvSpPr>
            <p:nvPr/>
          </p:nvSpPr>
          <p:spPr bwMode="auto">
            <a:xfrm>
              <a:off x="1649" y="1824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  <a:cs typeface="楷体_GB2312"/>
                </a:rPr>
                <a:t>为方程</a:t>
              </a:r>
            </a:p>
          </p:txBody>
        </p:sp>
        <p:graphicFrame>
          <p:nvGraphicFramePr>
            <p:cNvPr id="45066" name="Object 8"/>
            <p:cNvGraphicFramePr>
              <a:graphicFrameLocks noChangeAspect="1"/>
            </p:cNvGraphicFramePr>
            <p:nvPr/>
          </p:nvGraphicFramePr>
          <p:xfrm>
            <a:off x="2472" y="1809"/>
            <a:ext cx="20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0" name="Equation" r:id="rId5" imgW="3276600" imgH="457200" progId="Equation.DSMT4">
                    <p:embed/>
                  </p:oleObj>
                </mc:Choice>
                <mc:Fallback>
                  <p:oleObj name="Equation" r:id="rId5" imgW="3276600" imgH="4572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809"/>
                          <a:ext cx="20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7" name="Text Box 9"/>
            <p:cNvSpPr txBox="1">
              <a:spLocks noChangeArrowheads="1"/>
            </p:cNvSpPr>
            <p:nvPr/>
          </p:nvSpPr>
          <p:spPr bwMode="auto">
            <a:xfrm>
              <a:off x="413" y="2251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  <a:cs typeface="楷体_GB2312"/>
                </a:rPr>
                <a:t>试求方程</a:t>
              </a:r>
            </a:p>
          </p:txBody>
        </p:sp>
        <p:graphicFrame>
          <p:nvGraphicFramePr>
            <p:cNvPr id="45068" name="Object 10"/>
            <p:cNvGraphicFramePr>
              <a:graphicFrameLocks noChangeAspect="1"/>
            </p:cNvGraphicFramePr>
            <p:nvPr/>
          </p:nvGraphicFramePr>
          <p:xfrm>
            <a:off x="1596" y="2160"/>
            <a:ext cx="26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1" name="Equation" r:id="rId7" imgW="4178300" imgH="457200" progId="Equation.DSMT4">
                    <p:embed/>
                  </p:oleObj>
                </mc:Choice>
                <mc:Fallback>
                  <p:oleObj name="Equation" r:id="rId7" imgW="4178300" imgH="457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2160"/>
                          <a:ext cx="26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9" name="Text Box 11"/>
            <p:cNvSpPr txBox="1">
              <a:spLocks noChangeArrowheads="1"/>
            </p:cNvSpPr>
            <p:nvPr/>
          </p:nvSpPr>
          <p:spPr bwMode="auto">
            <a:xfrm>
              <a:off x="4288" y="2160"/>
              <a:ext cx="7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latin typeface="楷体" pitchFamily="49" charset="-122"/>
                  <a:ea typeface="楷体" pitchFamily="49" charset="-122"/>
                  <a:cs typeface="楷体_GB2312"/>
                </a:rPr>
                <a:t>的通解</a:t>
              </a:r>
              <a:r>
                <a:rPr lang="en-US" altLang="zh-CN" sz="2400">
                  <a:latin typeface="楷体" pitchFamily="49" charset="-122"/>
                  <a:ea typeface="楷体" pitchFamily="49" charset="-122"/>
                  <a:cs typeface="楷体_GB2312"/>
                </a:rPr>
                <a:t>.</a:t>
              </a:r>
            </a:p>
          </p:txBody>
        </p:sp>
      </p:grpSp>
      <p:sp>
        <p:nvSpPr>
          <p:cNvPr id="59406" name="Text Box 12"/>
          <p:cNvSpPr txBox="1">
            <a:spLocks noChangeArrowheads="1"/>
          </p:cNvSpPr>
          <p:nvPr/>
        </p:nvSpPr>
        <p:spPr bwMode="auto">
          <a:xfrm>
            <a:off x="665163" y="22225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solidFill>
                  <a:srgbClr val="0000FF"/>
                </a:solidFill>
                <a:ea typeface="楷体" pitchFamily="49" charset="-122"/>
                <a:cs typeface="楷体_GB2312"/>
              </a:rPr>
              <a:t>补充：</a:t>
            </a:r>
          </a:p>
        </p:txBody>
      </p:sp>
      <p:sp>
        <p:nvSpPr>
          <p:cNvPr id="59407" name="Text Box 13"/>
          <p:cNvSpPr txBox="1">
            <a:spLocks noChangeArrowheads="1"/>
          </p:cNvSpPr>
          <p:nvPr/>
        </p:nvSpPr>
        <p:spPr bwMode="auto">
          <a:xfrm>
            <a:off x="7267575" y="2679700"/>
            <a:ext cx="158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  <a:cs typeface="楷体_GB2312"/>
              </a:rPr>
              <a:t>的一个解</a:t>
            </a:r>
            <a:r>
              <a:rPr lang="en-US" altLang="zh-CN">
                <a:latin typeface="楷体_GB2312"/>
                <a:ea typeface="楷体" pitchFamily="49" charset="-122"/>
                <a:cs typeface="楷体_GB2312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406" grpId="0"/>
      <p:bldP spid="5940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25450" y="285750"/>
            <a:ext cx="3935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学生练习</a:t>
            </a:r>
            <a:r>
              <a:rPr lang="en-US" altLang="zh-CN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:</a:t>
            </a:r>
            <a:r>
              <a:rPr lang="zh-CN" altLang="en-US" b="1">
                <a:solidFill>
                  <a:srgbClr val="9933FF"/>
                </a:solidFill>
                <a:latin typeface="楷体" pitchFamily="49" charset="-122"/>
                <a:ea typeface="楷体" pitchFamily="49" charset="-122"/>
                <a:cs typeface="楷体_GB2312"/>
              </a:rPr>
              <a:t>求解下列方程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08050" y="118030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楷体_GB2312"/>
                <a:ea typeface="楷体_GB2312"/>
                <a:cs typeface="楷体_GB2312"/>
              </a:rPr>
              <a:t>1.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53774"/>
              </p:ext>
            </p:extLst>
          </p:nvPr>
        </p:nvGraphicFramePr>
        <p:xfrm>
          <a:off x="1474286" y="1268760"/>
          <a:ext cx="316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3" imgW="3162300" imgH="457200" progId="Equation.DSMT4">
                  <p:embed/>
                </p:oleObj>
              </mc:Choice>
              <mc:Fallback>
                <p:oleObj name="Equation" r:id="rId3" imgW="3162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286" y="1268760"/>
                        <a:ext cx="316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016290"/>
              </p:ext>
            </p:extLst>
          </p:nvPr>
        </p:nvGraphicFramePr>
        <p:xfrm>
          <a:off x="1196626" y="2276872"/>
          <a:ext cx="297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5" imgW="2971800" imgH="457200" progId="Equation.DSMT4">
                  <p:embed/>
                </p:oleObj>
              </mc:Choice>
              <mc:Fallback>
                <p:oleObj name="Equation" r:id="rId5" imgW="2971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626" y="2276872"/>
                        <a:ext cx="297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3" name="对象 9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7" imgW="114102" imgH="177492" progId="Equation.DSMT4">
                  <p:embed/>
                </p:oleObj>
              </mc:Choice>
              <mc:Fallback>
                <p:oleObj name="Equation" r:id="rId7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70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68313" y="11588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225675" y="115888"/>
          <a:ext cx="485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3" imgW="4851400" imgH="457200" progId="Equation.DSMT4">
                  <p:embed/>
                </p:oleObj>
              </mc:Choice>
              <mc:Fallback>
                <p:oleObj name="Equation" r:id="rId3" imgW="48514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15888"/>
                        <a:ext cx="485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35013" y="3521075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686560"/>
              </p:ext>
            </p:extLst>
          </p:nvPr>
        </p:nvGraphicFramePr>
        <p:xfrm>
          <a:off x="1693115" y="3660775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5" imgW="1651000" imgH="431800" progId="Equation.DSMT4">
                  <p:embed/>
                </p:oleObj>
              </mc:Choice>
              <mc:Fallback>
                <p:oleObj name="Equation" r:id="rId5" imgW="1651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115" y="3660775"/>
                        <a:ext cx="165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492500" y="357346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具有形式特解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5940425" y="3644900"/>
          <a:ext cx="251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7" imgW="2514600" imgH="469900" progId="Equation.DSMT4">
                  <p:embed/>
                </p:oleObj>
              </mc:Choice>
              <mc:Fallback>
                <p:oleObj name="Equation" r:id="rId7" imgW="2514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644900"/>
                        <a:ext cx="2514600" cy="469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827088" y="4365625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这里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为特征根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3348038" y="4437063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9" imgW="952087" imgH="380835" progId="Equation.DSMT4">
                  <p:embed/>
                </p:oleObj>
              </mc:Choice>
              <mc:Fallback>
                <p:oleObj name="Equation" r:id="rId9" imgW="952087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37063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427538" y="4365625"/>
            <a:ext cx="142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的重数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,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37877"/>
              </p:ext>
            </p:extLst>
          </p:nvPr>
        </p:nvGraphicFramePr>
        <p:xfrm>
          <a:off x="5792556" y="4491038"/>
          <a:ext cx="63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1" imgW="634725" imgH="393529" progId="Equation.DSMT4">
                  <p:embed/>
                </p:oleObj>
              </mc:Choice>
              <mc:Fallback>
                <p:oleObj name="Equation" r:id="rId11" imgW="634725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556" y="4491038"/>
                        <a:ext cx="63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900113" y="5084763"/>
            <a:ext cx="747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为待定的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m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次多项式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又由复值解的性质得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1042988" y="5734050"/>
          <a:ext cx="262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13" imgW="2628900" imgH="469900" progId="Equation.DSMT4">
                  <p:embed/>
                </p:oleObj>
              </mc:Choice>
              <mc:Fallback>
                <p:oleObj name="Equation" r:id="rId13" imgW="26289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4050"/>
                        <a:ext cx="262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3851275" y="57340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的特解为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835275" y="682625"/>
          <a:ext cx="534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15" imgW="5346700" imgH="889000" progId="Equation.DSMT4">
                  <p:embed/>
                </p:oleObj>
              </mc:Choice>
              <mc:Fallback>
                <p:oleObj name="Equation" r:id="rId15" imgW="5346700" imgH="889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682625"/>
                        <a:ext cx="5346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35275" y="1606550"/>
          <a:ext cx="5816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7" imgW="5816600" imgH="825500" progId="Equation.DSMT4">
                  <p:embed/>
                </p:oleObj>
              </mc:Choice>
              <mc:Fallback>
                <p:oleObj name="Equation" r:id="rId17" imgW="5816600" imgH="825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1606550"/>
                        <a:ext cx="5816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835275" y="2441575"/>
          <a:ext cx="5600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9" imgW="5600700" imgH="825500" progId="Equation.DSMT4">
                  <p:embed/>
                </p:oleObj>
              </mc:Choice>
              <mc:Fallback>
                <p:oleObj name="Equation" r:id="rId19" imgW="5600700" imgH="825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2441575"/>
                        <a:ext cx="5600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4" grpId="0"/>
      <p:bldP spid="12296" grpId="0"/>
      <p:bldP spid="12298" grpId="0"/>
      <p:bldP spid="12300" grpId="0"/>
      <p:bldP spid="123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722438" y="420688"/>
          <a:ext cx="563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3" imgW="5638800" imgH="469900" progId="Equation.DSMT4">
                  <p:embed/>
                </p:oleObj>
              </mc:Choice>
              <mc:Fallback>
                <p:oleObj name="Equation" r:id="rId3" imgW="56388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20688"/>
                        <a:ext cx="563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971550" y="27813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这里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132138" y="3141663"/>
          <a:ext cx="4229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5" imgW="4229100" imgH="1016000" progId="Equation.DSMT4">
                  <p:embed/>
                </p:oleObj>
              </mc:Choice>
              <mc:Fallback>
                <p:oleObj name="Equation" r:id="rId5" imgW="4229100" imgH="101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141663"/>
                        <a:ext cx="4229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042988" y="4508500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从而类型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的结论成立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79613" y="1089025"/>
          <a:ext cx="671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7" imgW="6718300" imgH="457200" progId="Equation.DSMT4">
                  <p:embed/>
                </p:oleObj>
              </mc:Choice>
              <mc:Fallback>
                <p:oleObj name="Equation" r:id="rId7" imgW="671830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89025"/>
                        <a:ext cx="671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92313" y="1649413"/>
          <a:ext cx="542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9" imgW="5422900" imgH="457200" progId="Equation.DSMT4">
                  <p:embed/>
                </p:oleObj>
              </mc:Choice>
              <mc:Fallback>
                <p:oleObj name="Equation" r:id="rId9" imgW="54229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649413"/>
                        <a:ext cx="542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17713" y="2271713"/>
          <a:ext cx="4559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1" imgW="4559300" imgH="457200" progId="Equation.DSMT4">
                  <p:embed/>
                </p:oleObj>
              </mc:Choice>
              <mc:Fallback>
                <p:oleObj name="Equation" r:id="rId11" imgW="4559300" imgH="457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271713"/>
                        <a:ext cx="4559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971550" y="191611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932363" y="1989138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3" imgW="2374900" imgH="469900" progId="Equation.DSMT4">
                  <p:embed/>
                </p:oleObj>
              </mc:Choice>
              <mc:Fallback>
                <p:oleObj name="Equation" r:id="rId3" imgW="23749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89138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989013" y="2643188"/>
            <a:ext cx="3562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具有形式特解为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4572000" y="2708275"/>
          <a:ext cx="309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5" imgW="3098800" imgH="368300" progId="Equation.DSMT4">
                  <p:embed/>
                </p:oleObj>
              </mc:Choice>
              <mc:Fallback>
                <p:oleObj name="Equation" r:id="rId5" imgW="3098800" imgH="36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08275"/>
                        <a:ext cx="3098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019175" y="3260725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779838" y="3284538"/>
          <a:ext cx="425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7" imgW="4254500" imgH="368300" progId="Equation.DSMT4">
                  <p:embed/>
                </p:oleObj>
              </mc:Choice>
              <mc:Fallback>
                <p:oleObj name="Equation" r:id="rId7" imgW="4254500" imgH="368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284538"/>
                        <a:ext cx="425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042988" y="38608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比较等式两边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492500" y="3933825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9" imgW="1701800" imgH="368300" progId="Equation.DSMT4">
                  <p:embed/>
                </p:oleObj>
              </mc:Choice>
              <mc:Fallback>
                <p:oleObj name="Equation" r:id="rId9" imgW="1701800" imgH="368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933825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364163" y="38608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的系数得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4356100" y="4365625"/>
          <a:ext cx="185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11" imgW="1854200" imgH="838200" progId="Equation.DSMT4">
                  <p:embed/>
                </p:oleObj>
              </mc:Choice>
              <mc:Fallback>
                <p:oleObj name="Equation" r:id="rId11" imgW="1854200" imgH="83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365625"/>
                        <a:ext cx="185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073150" y="5891213"/>
            <a:ext cx="2495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4356100" y="5732463"/>
          <a:ext cx="3670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13" imgW="3670300" imgH="838200" progId="Equation.DSMT4">
                  <p:embed/>
                </p:oleObj>
              </mc:Choice>
              <mc:Fallback>
                <p:oleObj name="Equation" r:id="rId13" imgW="3670300" imgH="838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732463"/>
                        <a:ext cx="3670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76238" y="3663950"/>
            <a:ext cx="363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50825" y="1158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3321" name="Object 25"/>
          <p:cNvGraphicFramePr>
            <a:graphicFrameLocks noChangeAspect="1"/>
          </p:cNvGraphicFramePr>
          <p:nvPr/>
        </p:nvGraphicFramePr>
        <p:xfrm>
          <a:off x="4140200" y="260350"/>
          <a:ext cx="355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name="Equation" r:id="rId15" imgW="3556000" imgH="393700" progId="Equation.DSMT4">
                  <p:embed/>
                </p:oleObj>
              </mc:Choice>
              <mc:Fallback>
                <p:oleObj name="Equation" r:id="rId15" imgW="3556000" imgH="3937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60350"/>
                        <a:ext cx="355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11188" y="692150"/>
            <a:ext cx="391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对应的齐线性方程为</a:t>
            </a:r>
          </a:p>
        </p:txBody>
      </p:sp>
      <p:graphicFrame>
        <p:nvGraphicFramePr>
          <p:cNvPr id="13323" name="Object 26"/>
          <p:cNvGraphicFramePr>
            <a:graphicFrameLocks noChangeAspect="1"/>
          </p:cNvGraphicFramePr>
          <p:nvPr/>
        </p:nvGraphicFramePr>
        <p:xfrm>
          <a:off x="4643438" y="765175"/>
          <a:ext cx="302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2" name="Equation" r:id="rId17" imgW="3022600" imgH="393700" progId="Equation.DSMT4">
                  <p:embed/>
                </p:oleObj>
              </mc:Choice>
              <mc:Fallback>
                <p:oleObj name="Equation" r:id="rId17" imgW="30226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765175"/>
                        <a:ext cx="302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900113" y="1268413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其特征方程为</a:t>
            </a:r>
          </a:p>
        </p:txBody>
      </p:sp>
      <p:graphicFrame>
        <p:nvGraphicFramePr>
          <p:cNvPr id="13325" name="Object 10"/>
          <p:cNvGraphicFramePr>
            <a:graphicFrameLocks noChangeAspect="1"/>
          </p:cNvGraphicFramePr>
          <p:nvPr/>
        </p:nvGraphicFramePr>
        <p:xfrm>
          <a:off x="4140200" y="1341438"/>
          <a:ext cx="374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3" name="Equation" r:id="rId19" imgW="3746500" imgH="457200" progId="Equation.DSMT4">
                  <p:embed/>
                </p:oleObj>
              </mc:Choice>
              <mc:Fallback>
                <p:oleObj name="Equation" r:id="rId19" imgW="37465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341438"/>
                        <a:ext cx="374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矩形 30"/>
          <p:cNvSpPr>
            <a:spLocks noChangeArrowheads="1"/>
          </p:cNvSpPr>
          <p:nvPr/>
        </p:nvSpPr>
        <p:spPr bwMode="auto">
          <a:xfrm>
            <a:off x="1042988" y="5075238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的特解</a:t>
            </a:r>
            <a:endParaRPr lang="zh-CN" altLang="en-US"/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432300" y="4922838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21" imgW="1651000" imgH="838200" progId="Equation.DSMT4">
                  <p:embed/>
                </p:oleObj>
              </mc:Choice>
              <mc:Fallback>
                <p:oleObj name="Equation" r:id="rId21" imgW="16510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922838"/>
                        <a:ext cx="165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/>
      <p:bldP spid="14344" grpId="0"/>
      <p:bldP spid="14348" grpId="0"/>
      <p:bldP spid="14350" grpId="0"/>
      <p:bldP spid="14352" grpId="0"/>
      <p:bldP spid="25" grpId="0"/>
      <p:bldP spid="29" grpId="0"/>
      <p:bldP spid="153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565150" y="113347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复数解法求（</a:t>
            </a:r>
            <a:r>
              <a:rPr lang="en-US" altLang="zh-CN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 的一个特解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: 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539750" y="19065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考虑辅助方程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3851275" y="1916113"/>
          <a:ext cx="3136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3" imgW="3136900" imgH="457200" progId="Equation.DSMT4">
                  <p:embed/>
                </p:oleObj>
              </mc:Choice>
              <mc:Fallback>
                <p:oleObj name="Equation" r:id="rId3" imgW="31369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916113"/>
                        <a:ext cx="3136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539750" y="2565400"/>
            <a:ext cx="285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有形式特解</a:t>
            </a:r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4067175" y="2636838"/>
          <a:ext cx="135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5" imgW="1358310" imgH="431613" progId="Equation.DSMT4">
                  <p:embed/>
                </p:oleObj>
              </mc:Choice>
              <mc:Fallback>
                <p:oleObj name="Equation" r:id="rId5" imgW="1358310" imgH="431613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636838"/>
                        <a:ext cx="135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9750" y="3213100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4067175" y="3357563"/>
          <a:ext cx="1054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7" imgW="1054100" imgH="368300" progId="Equation.DSMT4">
                  <p:embed/>
                </p:oleObj>
              </mc:Choice>
              <mc:Fallback>
                <p:oleObj name="Equation" r:id="rId7" imgW="1054100" imgH="368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57563"/>
                        <a:ext cx="1054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5435600" y="3068638"/>
          <a:ext cx="130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9" imgW="1308100" imgH="838200" progId="Equation.DSMT4">
                  <p:embed/>
                </p:oleObj>
              </mc:Choice>
              <mc:Fallback>
                <p:oleObj name="Equation" r:id="rId9" imgW="1308100" imgH="838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068638"/>
                        <a:ext cx="130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39750" y="407670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的特解为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3492500" y="4005263"/>
          <a:ext cx="457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11" imgW="4572000" imgH="838200" progId="Equation.DSMT4">
                  <p:embed/>
                </p:oleObj>
              </mc:Choice>
              <mc:Fallback>
                <p:oleObj name="Equation" r:id="rId11" imgW="4572000" imgH="838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05263"/>
                        <a:ext cx="457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487363" y="5019675"/>
            <a:ext cx="5340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则由复值解的性质得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的特解为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084888" y="4941888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13" imgW="2832100" imgH="838200" progId="Equation.DSMT4">
                  <p:embed/>
                </p:oleObj>
              </mc:Choice>
              <mc:Fallback>
                <p:oleObj name="Equation" r:id="rId13" imgW="28321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941888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4"/>
          <p:cNvGraphicFramePr>
            <a:graphicFrameLocks noChangeAspect="1"/>
          </p:cNvGraphicFramePr>
          <p:nvPr/>
        </p:nvGraphicFramePr>
        <p:xfrm>
          <a:off x="2771775" y="476250"/>
          <a:ext cx="355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15" imgW="3556000" imgH="393700" progId="Equation.DSMT4">
                  <p:embed/>
                </p:oleObj>
              </mc:Choice>
              <mc:Fallback>
                <p:oleObj name="Equation" r:id="rId15" imgW="35560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76250"/>
                        <a:ext cx="355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/>
      <p:bldP spid="14353" grpId="0"/>
      <p:bldP spid="14355" grpId="0"/>
      <p:bldP spid="14357" grpId="0"/>
      <p:bldP spid="1436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8313" y="2603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708400" y="333375"/>
          <a:ext cx="298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3" imgW="2984500" imgH="393700" progId="Equation.DSMT4">
                  <p:embed/>
                </p:oleObj>
              </mc:Choice>
              <mc:Fallback>
                <p:oleObj name="Equation" r:id="rId3" imgW="29845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33375"/>
                        <a:ext cx="298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827088" y="98107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对应的齐线性方程为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572000" y="1052513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5" imgW="2336800" imgH="393700" progId="Equation.DSMT4">
                  <p:embed/>
                </p:oleObj>
              </mc:Choice>
              <mc:Fallback>
                <p:oleObj name="Equation" r:id="rId5" imgW="23368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52513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27088" y="1627188"/>
            <a:ext cx="23177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其特征方程为</a:t>
            </a:r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4356100" y="1628775"/>
          <a:ext cx="269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7" imgW="2692400" imgH="431800" progId="Equation.DSMT4">
                  <p:embed/>
                </p:oleObj>
              </mc:Choice>
              <mc:Fallback>
                <p:oleObj name="Equation" r:id="rId7" imgW="26924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28775"/>
                        <a:ext cx="2692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827088" y="2276475"/>
            <a:ext cx="2139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211638" y="2205038"/>
          <a:ext cx="311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9" imgW="3111500" imgH="431800" progId="Equation.DSMT4">
                  <p:embed/>
                </p:oleObj>
              </mc:Choice>
              <mc:Fallback>
                <p:oleObj name="Equation" r:id="rId9" imgW="31115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05038"/>
                        <a:ext cx="311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55650" y="29972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考虑辅助方程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4572000" y="3068638"/>
          <a:ext cx="242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1" imgW="2425700" imgH="457200" progId="Equation.DSMT4">
                  <p:embed/>
                </p:oleObj>
              </mc:Choice>
              <mc:Fallback>
                <p:oleObj name="Equation" r:id="rId11" imgW="24257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68638"/>
                        <a:ext cx="242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869950" y="3716338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设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有形式特解</a:t>
            </a: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4643438" y="3789363"/>
          <a:ext cx="240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13" imgW="2400300" imgH="457200" progId="Equation.DSMT4">
                  <p:embed/>
                </p:oleObj>
              </mc:Choice>
              <mc:Fallback>
                <p:oleObj name="Equation" r:id="rId13" imgW="2400300" imgH="457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89363"/>
                        <a:ext cx="240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900113" y="4421188"/>
            <a:ext cx="1784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4643438" y="4581525"/>
          <a:ext cx="293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5" imgW="2933700" imgH="368300" progId="Equation.DSMT4">
                  <p:embed/>
                </p:oleObj>
              </mc:Choice>
              <mc:Fallback>
                <p:oleObj name="Equation" r:id="rId15" imgW="2933700" imgH="368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81525"/>
                        <a:ext cx="293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8" grpId="0"/>
      <p:bldP spid="15370" grpId="0"/>
      <p:bldP spid="15372" grpId="0"/>
      <p:bldP spid="15376" grpId="0"/>
      <p:bldP spid="153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7675" y="63500"/>
            <a:ext cx="5340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比较等式两边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的同次幂的系数得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484438" y="620713"/>
          <a:ext cx="2514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Equation" r:id="rId3" imgW="2514600" imgH="838200" progId="Equation.DSMT4">
                  <p:embed/>
                </p:oleObj>
              </mc:Choice>
              <mc:Fallback>
                <p:oleObj name="Equation" r:id="rId3" imgW="25146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620713"/>
                        <a:ext cx="2514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47675" y="1503363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的特解为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684213" y="2060575"/>
          <a:ext cx="744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Equation" r:id="rId5" imgW="7442200" imgH="838200" progId="Equation.DSMT4">
                  <p:embed/>
                </p:oleObj>
              </mc:Choice>
              <mc:Fallback>
                <p:oleObj name="Equation" r:id="rId5" imgW="74422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744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47675" y="3240088"/>
            <a:ext cx="2495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的特解为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298825" y="3055938"/>
          <a:ext cx="473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Equation" r:id="rId7" imgW="4737100" imgH="889000" progId="Equation.DSMT4">
                  <p:embed/>
                </p:oleObj>
              </mc:Choice>
              <mc:Fallback>
                <p:oleObj name="Equation" r:id="rId7" imgW="4737100" imgH="889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3055938"/>
                        <a:ext cx="473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47675" y="424021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从而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的通解为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695450" y="4841875"/>
          <a:ext cx="609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Equation" r:id="rId9" imgW="6096000" imgH="889000" progId="Equation.DSMT4">
                  <p:embed/>
                </p:oleObj>
              </mc:Choice>
              <mc:Fallback>
                <p:oleObj name="Equation" r:id="rId9" imgW="6096000" imgH="889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4841875"/>
                        <a:ext cx="609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0" grpId="0"/>
      <p:bldP spid="163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429324" y="325110"/>
            <a:ext cx="575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990033"/>
                </a:solidFill>
                <a:latin typeface="楷体" pitchFamily="49" charset="-122"/>
                <a:ea typeface="楷体" pitchFamily="49" charset="-122"/>
              </a:rPr>
              <a:t>学生练习</a:t>
            </a:r>
            <a:r>
              <a:rPr lang="en-US" altLang="zh-CN" dirty="0" smtClean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写出下列方程的形式特解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77825" y="1412776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/>
                <a:ea typeface="楷体_GB2312"/>
                <a:cs typeface="楷体_GB2312"/>
              </a:rPr>
              <a:t>1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.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865474"/>
              </p:ext>
            </p:extLst>
          </p:nvPr>
        </p:nvGraphicFramePr>
        <p:xfrm>
          <a:off x="2339752" y="1412776"/>
          <a:ext cx="344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3441600" imgH="380880" progId="Equation.DSMT4">
                  <p:embed/>
                </p:oleObj>
              </mc:Choice>
              <mc:Fallback>
                <p:oleObj name="Equation" r:id="rId3" imgW="3441600" imgH="380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412776"/>
                        <a:ext cx="344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187624" y="2276872"/>
            <a:ext cx="5437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楷体_GB2312"/>
                <a:ea typeface="楷体_GB2312"/>
                <a:cs typeface="楷体_GB2312"/>
              </a:rPr>
              <a:t>2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.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24874"/>
              </p:ext>
            </p:extLst>
          </p:nvPr>
        </p:nvGraphicFramePr>
        <p:xfrm>
          <a:off x="2267744" y="2347982"/>
          <a:ext cx="379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5" imgW="3797280" imgH="380880" progId="Equation.DSMT4">
                  <p:embed/>
                </p:oleObj>
              </mc:Choice>
              <mc:Fallback>
                <p:oleObj name="Equation" r:id="rId5" imgW="3797280" imgH="3808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347982"/>
                        <a:ext cx="379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5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684</TotalTime>
  <Words>935</Words>
  <Application>Microsoft Office PowerPoint</Application>
  <PresentationFormat>全屏显示(4:3)</PresentationFormat>
  <Paragraphs>161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丝状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</cp:lastModifiedBy>
  <cp:revision>71</cp:revision>
  <dcterms:created xsi:type="dcterms:W3CDTF">2007-03-20T12:09:51Z</dcterms:created>
  <dcterms:modified xsi:type="dcterms:W3CDTF">2022-04-16T13:16:54Z</dcterms:modified>
</cp:coreProperties>
</file>