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68" r:id="rId3"/>
    <p:sldId id="369" r:id="rId4"/>
    <p:sldId id="396" r:id="rId5"/>
    <p:sldId id="397" r:id="rId6"/>
    <p:sldId id="398" r:id="rId7"/>
    <p:sldId id="399" r:id="rId8"/>
    <p:sldId id="400" r:id="rId9"/>
    <p:sldId id="376" r:id="rId10"/>
    <p:sldId id="385" r:id="rId11"/>
    <p:sldId id="386" r:id="rId12"/>
    <p:sldId id="401" r:id="rId13"/>
    <p:sldId id="388" r:id="rId14"/>
    <p:sldId id="418" r:id="rId15"/>
    <p:sldId id="389" r:id="rId16"/>
    <p:sldId id="403" r:id="rId17"/>
    <p:sldId id="405" r:id="rId18"/>
    <p:sldId id="406" r:id="rId19"/>
    <p:sldId id="408" r:id="rId20"/>
    <p:sldId id="409" r:id="rId21"/>
    <p:sldId id="340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CC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/>
    <p:restoredTop sz="94604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页眉占位符 194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b="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459" name="日期占位符 1945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52" name="幻灯片图像占位符 19459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1946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9462" name="页脚占位符 1946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 b="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463" name="灯片编号占位符 1946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 b="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A33997-7F63-4695-9406-DC170DEC7D24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214017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14018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4020" name="日期占位符 214019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4021" name="页脚占位符 21402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14022" name="灯片编号占位符 21402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 noProof="1" dirty="0"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47B205-8D4B-4782-8E5B-EBC71C900778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image" Target="../media/image2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e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audio" Target="../media/audio2.wav"/><Relationship Id="rId13" Type="http://schemas.openxmlformats.org/officeDocument/2006/relationships/image" Target="../media/image15.e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14.emf"/><Relationship Id="rId10" Type="http://schemas.openxmlformats.org/officeDocument/2006/relationships/oleObject" Target="../embeddings/oleObject14.bin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27.w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33.bin"/><Relationship Id="rId7" Type="http://schemas.openxmlformats.org/officeDocument/2006/relationships/image" Target="../media/image30.png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png"/><Relationship Id="rId3" Type="http://schemas.openxmlformats.org/officeDocument/2006/relationships/oleObject" Target="../embeddings/oleObject30.bin"/><Relationship Id="rId23" Type="http://schemas.openxmlformats.org/officeDocument/2006/relationships/vmlDrawing" Target="../drawings/vmlDrawing8.vml"/><Relationship Id="rId22" Type="http://schemas.openxmlformats.org/officeDocument/2006/relationships/slideLayout" Target="../slideLayouts/slideLayout7.xml"/><Relationship Id="rId21" Type="http://schemas.openxmlformats.org/officeDocument/2006/relationships/audio" Target="../media/audio3.wav"/><Relationship Id="rId20" Type="http://schemas.openxmlformats.org/officeDocument/2006/relationships/audio" Target="../media/audio1.wav"/><Relationship Id="rId2" Type="http://schemas.openxmlformats.org/officeDocument/2006/relationships/image" Target="../media/image28.png"/><Relationship Id="rId19" Type="http://schemas.openxmlformats.org/officeDocument/2006/relationships/image" Target="../media/image36.wmf"/><Relationship Id="rId18" Type="http://schemas.openxmlformats.org/officeDocument/2006/relationships/oleObject" Target="../embeddings/oleObject38.bin"/><Relationship Id="rId17" Type="http://schemas.openxmlformats.org/officeDocument/2006/relationships/image" Target="../media/image35.wmf"/><Relationship Id="rId16" Type="http://schemas.openxmlformats.org/officeDocument/2006/relationships/oleObject" Target="../embeddings/oleObject37.bin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36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34.bin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406530" name="文本框 406529"/>
          <p:cNvSpPr txBox="1"/>
          <p:nvPr/>
        </p:nvSpPr>
        <p:spPr>
          <a:xfrm>
            <a:off x="827088" y="1700213"/>
            <a:ext cx="8064500" cy="2651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       </a:t>
            </a:r>
            <a:r>
              <a:rPr lang="zh-C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袋中有十只球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其中九只白球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一只红球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十人依次从袋中各取一球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不放回</a:t>
            </a:r>
            <a:r>
              <a:rPr lang="zh-CN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问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(1)</a:t>
            </a:r>
            <a:r>
              <a:rPr lang="zh-C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第一个人取得红球的概率是多少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?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(2)</a:t>
            </a:r>
            <a:r>
              <a:rPr lang="zh-C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第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二 </a:t>
            </a:r>
            <a:r>
              <a:rPr lang="zh-C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个人取得红球的概率是多少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?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矩形 406530"/>
          <p:cNvSpPr>
            <a:spLocks noTextEdit="1"/>
          </p:cNvSpPr>
          <p:nvPr/>
        </p:nvSpPr>
        <p:spPr>
          <a:xfrm>
            <a:off x="250825" y="1555750"/>
            <a:ext cx="9906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p>
            <a:pPr algn="ctr"/>
            <a:r>
              <a:rPr lang="zh-CN" altLang="en-US" sz="3600" b="1" i="1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宋体" charset="0"/>
                <a:ea typeface="宋体" charset="0"/>
              </a:rPr>
              <a:t>?</a:t>
            </a:r>
            <a:endParaRPr lang="zh-CN" altLang="en-US" sz="3600" b="1" i="1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宋体" charset="0"/>
              <a:ea typeface="宋体" charset="0"/>
            </a:endParaRPr>
          </a:p>
        </p:txBody>
      </p:sp>
      <p:graphicFrame>
        <p:nvGraphicFramePr>
          <p:cNvPr id="406533" name="对象 406532"/>
          <p:cNvGraphicFramePr/>
          <p:nvPr/>
        </p:nvGraphicFramePr>
        <p:xfrm>
          <a:off x="1400175" y="4673600"/>
          <a:ext cx="6400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705100" imgH="285750" progId="Paint.Picture">
                  <p:embed/>
                </p:oleObj>
              </mc:Choice>
              <mc:Fallback>
                <p:oleObj name="" r:id="rId1" imgW="2705100" imgH="285750" progId="Paint.Picture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0175" y="4673600"/>
                        <a:ext cx="640080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4" name="对象 406533"/>
          <p:cNvGraphicFramePr/>
          <p:nvPr/>
        </p:nvGraphicFramePr>
        <p:xfrm>
          <a:off x="1403350" y="5803900"/>
          <a:ext cx="6324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762250" imgH="257175" progId="Paint.Picture">
                  <p:embed/>
                </p:oleObj>
              </mc:Choice>
              <mc:Fallback>
                <p:oleObj name="" r:id="rId3" imgW="2762250" imgH="257175" progId="Paint.Picture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5803900"/>
                        <a:ext cx="632460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文本框 406534"/>
          <p:cNvSpPr txBox="1"/>
          <p:nvPr/>
        </p:nvSpPr>
        <p:spPr>
          <a:xfrm>
            <a:off x="1476375" y="188913"/>
            <a:ext cx="61912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1.4  </a:t>
            </a: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条件概率与事件的独立性</a:t>
            </a:r>
            <a:endParaRPr lang="zh-CN" altLang="en-US" sz="36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080" name="文本框 406535"/>
          <p:cNvSpPr txBox="1"/>
          <p:nvPr/>
        </p:nvSpPr>
        <p:spPr>
          <a:xfrm>
            <a:off x="0" y="981075"/>
            <a:ext cx="27717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32E0D"/>
                </a:solidFill>
                <a:latin typeface="Times New Roman" panose="02020603050405020304" pitchFamily="18" charset="0"/>
                <a:ea typeface="宋体" pitchFamily="2" charset="-122"/>
              </a:rPr>
              <a:t>一、条件概率</a:t>
            </a:r>
            <a:endParaRPr lang="zh-CN" altLang="en-US" dirty="0">
              <a:solidFill>
                <a:srgbClr val="F32E0D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5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grpSp>
        <p:nvGrpSpPr>
          <p:cNvPr id="12291" name="组合 424973"/>
          <p:cNvGrpSpPr/>
          <p:nvPr/>
        </p:nvGrpSpPr>
        <p:grpSpPr>
          <a:xfrm>
            <a:off x="90488" y="60325"/>
            <a:ext cx="8928100" cy="1554163"/>
            <a:chOff x="68" y="119"/>
            <a:chExt cx="5624" cy="979"/>
          </a:xfrm>
        </p:grpSpPr>
        <p:sp>
          <p:nvSpPr>
            <p:cNvPr id="12295" name="文本框 424963"/>
            <p:cNvSpPr txBox="1"/>
            <p:nvPr/>
          </p:nvSpPr>
          <p:spPr>
            <a:xfrm>
              <a:off x="68" y="119"/>
              <a:ext cx="5624" cy="97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solidFill>
                    <a:srgbClr val="0D28F3"/>
                  </a:solidFill>
                  <a:latin typeface="Times New Roman" panose="02020603050405020304" pitchFamily="18" charset="0"/>
                  <a:ea typeface="宋体" pitchFamily="2" charset="-122"/>
                </a:rPr>
                <a:t>3.</a:t>
              </a:r>
              <a:r>
                <a:rPr lang="zh-CN" altLang="en-US" dirty="0">
                  <a:solidFill>
                    <a:srgbClr val="0D28F3"/>
                  </a:solidFill>
                  <a:latin typeface="Times New Roman" panose="02020603050405020304" pitchFamily="18" charset="0"/>
                  <a:ea typeface="宋体" pitchFamily="2" charset="-122"/>
                </a:rPr>
                <a:t>定理</a:t>
              </a:r>
              <a:r>
                <a:rPr lang="zh-CN" altLang="en-US" dirty="0">
                  <a:latin typeface="Times New Roman" panose="02020603050405020304" pitchFamily="18" charset="0"/>
                </a:rPr>
                <a:t>   以下四件事等价：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(1)</a:t>
              </a:r>
              <a:r>
                <a:rPr lang="zh-CN" altLang="en-US" dirty="0">
                  <a:latin typeface="Times New Roman" panose="02020603050405020304" pitchFamily="18" charset="0"/>
                </a:rPr>
                <a:t>事件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、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zh-CN" altLang="zh-CN" dirty="0">
                  <a:latin typeface="Times New Roman" panose="02020603050405020304" pitchFamily="18" charset="0"/>
                </a:rPr>
                <a:t>相互独立；(2)</a:t>
              </a:r>
              <a:r>
                <a:rPr lang="zh-CN" altLang="en-US" dirty="0">
                  <a:latin typeface="Times New Roman" panose="02020603050405020304" pitchFamily="18" charset="0"/>
                </a:rPr>
                <a:t>事件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、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zh-CN" altLang="zh-CN" dirty="0">
                  <a:latin typeface="Times New Roman" panose="02020603050405020304" pitchFamily="18" charset="0"/>
                </a:rPr>
                <a:t>相互独立；</a:t>
              </a:r>
              <a:endParaRPr lang="zh-CN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(3)</a:t>
              </a:r>
              <a:r>
                <a:rPr lang="zh-CN" altLang="en-US" dirty="0">
                  <a:latin typeface="Times New Roman" panose="02020603050405020304" pitchFamily="18" charset="0"/>
                </a:rPr>
                <a:t>事件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、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zh-CN" altLang="zh-CN" dirty="0">
                  <a:latin typeface="Times New Roman" panose="02020603050405020304" pitchFamily="18" charset="0"/>
                </a:rPr>
                <a:t>相互独立；(4)</a:t>
              </a:r>
              <a:r>
                <a:rPr lang="zh-CN" altLang="en-US" dirty="0">
                  <a:latin typeface="Times New Roman" panose="02020603050405020304" pitchFamily="18" charset="0"/>
                </a:rPr>
                <a:t>事件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、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zh-CN" altLang="zh-CN" dirty="0">
                  <a:latin typeface="Times New Roman" panose="02020603050405020304" pitchFamily="18" charset="0"/>
                </a:rPr>
                <a:t>相互独立。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296" name="直接连接符 424965"/>
            <p:cNvSpPr/>
            <p:nvPr/>
          </p:nvSpPr>
          <p:spPr>
            <a:xfrm>
              <a:off x="1397" y="801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7" name="直接连接符 424968"/>
            <p:cNvSpPr/>
            <p:nvPr/>
          </p:nvSpPr>
          <p:spPr>
            <a:xfrm>
              <a:off x="3671" y="502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8" name="直接连接符 424969"/>
            <p:cNvSpPr/>
            <p:nvPr/>
          </p:nvSpPr>
          <p:spPr>
            <a:xfrm>
              <a:off x="3666" y="804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9" name="直接连接符 424970"/>
            <p:cNvSpPr/>
            <p:nvPr/>
          </p:nvSpPr>
          <p:spPr>
            <a:xfrm>
              <a:off x="4090" y="806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4972" name="文本框 424971"/>
          <p:cNvSpPr txBox="1"/>
          <p:nvPr/>
        </p:nvSpPr>
        <p:spPr>
          <a:xfrm>
            <a:off x="100013" y="1722438"/>
            <a:ext cx="8907462" cy="1554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D28F3"/>
                </a:solidFill>
                <a:latin typeface="Times New Roman" panose="02020603050405020304" pitchFamily="18" charset="0"/>
                <a:ea typeface="宋体" pitchFamily="2" charset="-122"/>
              </a:rPr>
              <a:t>4.</a:t>
            </a:r>
            <a:r>
              <a:rPr lang="zh-CN" altLang="zh-CN" dirty="0">
                <a:solidFill>
                  <a:srgbClr val="0D28F3"/>
                </a:solidFill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zh-CN" altLang="zh-CN" dirty="0">
                <a:latin typeface="Times New Roman" panose="02020603050405020304" pitchFamily="18" charset="0"/>
              </a:rPr>
              <a:t>若三个事件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</a:rPr>
              <a:t>则称事件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两两相互独立</a:t>
            </a:r>
            <a:r>
              <a:rPr lang="zh-CN" altLang="zh-CN" dirty="0">
                <a:latin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24973" name="矩形 424972"/>
          <p:cNvSpPr/>
          <p:nvPr/>
        </p:nvSpPr>
        <p:spPr>
          <a:xfrm>
            <a:off x="158750" y="3233738"/>
            <a:ext cx="84963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若在此基础上还满足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zh-CN" dirty="0">
                <a:latin typeface="Times New Roman" panose="02020603050405020304" pitchFamily="18" charset="0"/>
              </a:rPr>
              <a:t>则称事件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相互独立</a:t>
            </a:r>
            <a:r>
              <a:rPr lang="zh-CN" altLang="zh-CN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24975" name="文本框 424974"/>
          <p:cNvSpPr txBox="1"/>
          <p:nvPr/>
        </p:nvSpPr>
        <p:spPr>
          <a:xfrm>
            <a:off x="0" y="4202113"/>
            <a:ext cx="9144000" cy="2428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R="0" defTabSz="914400" fontAlgn="ctr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一般地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 </a:t>
            </a: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3600" kern="1200" cap="none" spc="0" normalizeH="0" baseline="1200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个事件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 </a:t>
            </a: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如果对任意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(1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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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),  </a:t>
            </a: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任意的1</a:t>
            </a: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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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</a:t>
            </a:r>
            <a:r>
              <a:rPr kumimoji="0" lang="en-US" altLang="zh-CN" sz="3600" kern="1200" cap="none" spc="0" normalizeH="0" baseline="1200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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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 </a:t>
            </a: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具有等式</a:t>
            </a:r>
            <a:endParaRPr kumimoji="0" lang="zh-CN" altLang="zh-CN" kern="1200" cap="none" spc="0" normalizeH="0" baseline="0" noProof="1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fontAlgn="ctr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0" lang="en-US" altLang="zh-CN" sz="3600" kern="1200" cap="none" spc="0" normalizeH="0" baseline="1200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ik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0" lang="zh-CN" altLang="en-US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0" lang="en-US" altLang="zh-CN" sz="3600" kern="1200" cap="none" spc="0" normalizeH="0" baseline="1200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ik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endParaRPr kumimoji="0" lang="en-US" altLang="zh-CN" kern="1200" cap="none" spc="0" normalizeH="0" baseline="0" noProof="1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fontAlgn="ctr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则称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个事件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3600" kern="1200" cap="none" spc="0" normalizeH="0" baseline="1200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相互独立。</a:t>
            </a:r>
            <a:endParaRPr kumimoji="0" lang="zh-CN" altLang="zh-CN" kern="1200" cap="none" spc="0" normalizeH="0" baseline="0" noProof="1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2" grpId="0"/>
      <p:bldP spid="424973" grpId="0"/>
      <p:bldP spid="4249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13315" name="矩形 446465"/>
          <p:cNvSpPr/>
          <p:nvPr/>
        </p:nvSpPr>
        <p:spPr>
          <a:xfrm>
            <a:off x="0" y="115888"/>
            <a:ext cx="914400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一均匀正四面体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第一、二、三面分别染有红、白、黑色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第四面染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红、白、黑三种颜色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、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、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分别表示投一次正四面体出现红、白、黑颜色的事件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讨论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、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、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三个事件的独立性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446467" name="矩形 446466"/>
          <p:cNvSpPr/>
          <p:nvPr/>
        </p:nvSpPr>
        <p:spPr>
          <a:xfrm>
            <a:off x="0" y="2708275"/>
            <a:ext cx="5651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解   显然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)=1/2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446474" name="矩形 446473"/>
          <p:cNvSpPr/>
          <p:nvPr/>
        </p:nvSpPr>
        <p:spPr>
          <a:xfrm>
            <a:off x="684213" y="3357563"/>
            <a:ext cx="4895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latin typeface="Times New Roman" panose="02020603050405020304" pitchFamily="18" charset="0"/>
              </a:rPr>
              <a:t>)=1/4, 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446475" name="矩形 446474"/>
          <p:cNvSpPr/>
          <p:nvPr/>
        </p:nvSpPr>
        <p:spPr>
          <a:xfrm>
            <a:off x="684213" y="3933825"/>
            <a:ext cx="3529012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AC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446476" name="矩形 446475"/>
          <p:cNvSpPr/>
          <p:nvPr/>
        </p:nvSpPr>
        <p:spPr>
          <a:xfrm>
            <a:off x="4175125" y="4868863"/>
            <a:ext cx="49688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但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ABC</a:t>
            </a:r>
            <a:r>
              <a:rPr lang="en-US" altLang="zh-CN" dirty="0">
                <a:latin typeface="Times New Roman" panose="02020603050405020304" pitchFamily="18" charset="0"/>
              </a:rPr>
              <a:t>)≠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446477" name="矩形 446476"/>
          <p:cNvSpPr/>
          <p:nvPr/>
        </p:nvSpPr>
        <p:spPr>
          <a:xfrm>
            <a:off x="179388" y="5589588"/>
            <a:ext cx="87137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两两独立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不相互独立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446478" name="矩形 446477"/>
          <p:cNvSpPr/>
          <p:nvPr/>
        </p:nvSpPr>
        <p:spPr>
          <a:xfrm>
            <a:off x="5364163" y="3348038"/>
            <a:ext cx="27003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ABC</a:t>
            </a:r>
            <a:r>
              <a:rPr lang="en-US" altLang="zh-CN" dirty="0">
                <a:latin typeface="Times New Roman" panose="02020603050405020304" pitchFamily="18" charset="0"/>
              </a:rPr>
              <a:t>)=1/4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74" grpId="0"/>
      <p:bldP spid="446475" grpId="0"/>
      <p:bldP spid="446476" grpId="0"/>
      <p:bldP spid="446477" grpId="0"/>
      <p:bldP spid="4464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14339" name="文本框 427013"/>
          <p:cNvSpPr txBox="1"/>
          <p:nvPr/>
        </p:nvSpPr>
        <p:spPr>
          <a:xfrm>
            <a:off x="107950" y="2852738"/>
            <a:ext cx="8785225" cy="19923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华文行楷" pitchFamily="2" charset="-122"/>
                <a:ea typeface="华文行楷" pitchFamily="2" charset="-122"/>
              </a:rPr>
              <a:t>2.</a:t>
            </a:r>
            <a:r>
              <a:rPr lang="zh-CN" altLang="zh-C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华文行楷" pitchFamily="2" charset="-122"/>
                <a:ea typeface="华文行楷" pitchFamily="2" charset="-122"/>
              </a:rPr>
              <a:t>一颗骰子掷4次至少得一个六点与两颗骰子掷24次至少得一个双六，这两件事，哪一个有更多的机会遇到？</a:t>
            </a:r>
            <a:endParaRPr lang="zh-CN" altLang="zh-CN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27015" name="文本框 427014"/>
          <p:cNvSpPr txBox="1"/>
          <p:nvPr/>
        </p:nvSpPr>
        <p:spPr>
          <a:xfrm>
            <a:off x="4859338" y="4868863"/>
            <a:ext cx="3598862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答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:1.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独立；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2.  0.518,  0.491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341" name="矩形 427015"/>
          <p:cNvSpPr/>
          <p:nvPr/>
        </p:nvSpPr>
        <p:spPr>
          <a:xfrm>
            <a:off x="250825" y="0"/>
            <a:ext cx="2025650" cy="1079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zh-CN" altLang="en-US" sz="4400" dirty="0">
                <a:latin typeface="Times New Roman" panose="02020603050405020304" pitchFamily="18" charset="0"/>
                <a:ea typeface="宋体" pitchFamily="2" charset="-122"/>
              </a:rPr>
              <a:t>思考</a:t>
            </a:r>
            <a:r>
              <a:rPr lang="zh-CN" altLang="en-US" sz="4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sz="4400" b="0" dirty="0">
              <a:solidFill>
                <a:schemeClr val="tx2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338" y="1265238"/>
            <a:ext cx="8532813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设事件</a:t>
            </a:r>
            <a:r>
              <a:rPr kumimoji="0" lang="en-US" altLang="zh-CN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A</a:t>
            </a:r>
            <a:r>
              <a:rPr kumimoji="0" lang="zh-CN" altLang="en-US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B</a:t>
            </a:r>
            <a:r>
              <a:rPr kumimoji="0" lang="zh-CN" altLang="en-US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C</a:t>
            </a:r>
            <a:r>
              <a:rPr kumimoji="0" lang="zh-CN" altLang="en-US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D</a:t>
            </a: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相互独立，则</a:t>
            </a:r>
            <a:r>
              <a:rPr kumimoji="0" lang="en-US" altLang="zh-CN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  <a:sym typeface="Symbol" pitchFamily="18" charset="2"/>
              </a:rPr>
              <a:t>∪</a:t>
            </a:r>
            <a:r>
              <a:rPr kumimoji="0" lang="en-US" altLang="zh-CN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  <a:sym typeface="Symbol" pitchFamily="18" charset="2"/>
              </a:rPr>
              <a:t>B</a:t>
            </a: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与</a:t>
            </a:r>
            <a:r>
              <a:rPr kumimoji="0" lang="en-US" altLang="zh-CN" sz="3200" b="1" i="1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itchFamily="2" charset="-122"/>
                <a:cs typeface="+mn-cs"/>
              </a:rPr>
              <a:t>CD</a:t>
            </a: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独立吗？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15363" name="文本框 459778"/>
          <p:cNvSpPr txBox="1"/>
          <p:nvPr/>
        </p:nvSpPr>
        <p:spPr>
          <a:xfrm>
            <a:off x="323850" y="4638675"/>
            <a:ext cx="8208963" cy="1311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、解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=1-(5/6)^4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P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=1-(35/36)^24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9781" name="文本框 459780"/>
          <p:cNvSpPr txBox="1"/>
          <p:nvPr/>
        </p:nvSpPr>
        <p:spPr>
          <a:xfrm>
            <a:off x="827088" y="3716338"/>
            <a:ext cx="4321175" cy="68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∴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 Bold" panose="02020603050405020304" charset="0"/>
                <a:ea typeface="华文行楷" pitchFamily="2" charset="-122"/>
                <a:sym typeface="宋体" pitchFamily="2" charset="-122"/>
              </a:rPr>
              <a:t>∪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独立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5365" name="矩形 459781"/>
          <p:cNvSpPr/>
          <p:nvPr/>
        </p:nvSpPr>
        <p:spPr>
          <a:xfrm>
            <a:off x="250825" y="0"/>
            <a:ext cx="1944688" cy="908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ea typeface="宋体" pitchFamily="2" charset="-122"/>
              </a:rPr>
              <a:t>、解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sz="3600" dirty="0">
              <a:solidFill>
                <a:schemeClr val="tx2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59783" name="文本框 459782"/>
          <p:cNvSpPr txBox="1"/>
          <p:nvPr/>
        </p:nvSpPr>
        <p:spPr>
          <a:xfrm>
            <a:off x="1763713" y="188913"/>
            <a:ext cx="33480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 Bold" panose="02020603050405020304" charset="0"/>
                <a:ea typeface="华文行楷" pitchFamily="2" charset="-122"/>
                <a:sym typeface="宋体" pitchFamily="2" charset="-122"/>
              </a:rPr>
              <a:t>∪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9784" name="文本框 459783"/>
          <p:cNvSpPr txBox="1"/>
          <p:nvPr/>
        </p:nvSpPr>
        <p:spPr>
          <a:xfrm>
            <a:off x="4535488" y="188913"/>
            <a:ext cx="305911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ACD</a:t>
            </a:r>
            <a:r>
              <a:rPr lang="en-US" altLang="zh-CN" dirty="0">
                <a:solidFill>
                  <a:srgbClr val="000000"/>
                </a:solidFill>
                <a:latin typeface="Times New Roman Bold" panose="02020603050405020304" charset="0"/>
                <a:ea typeface="华文行楷" pitchFamily="2" charset="-122"/>
                <a:sym typeface="宋体" pitchFamily="2" charset="-122"/>
              </a:rPr>
              <a:t>∪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BCD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9785" name="文本框 459784"/>
          <p:cNvSpPr txBox="1"/>
          <p:nvPr/>
        </p:nvSpPr>
        <p:spPr>
          <a:xfrm>
            <a:off x="250825" y="942975"/>
            <a:ext cx="5292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ACD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BCD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)-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ABCD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9786" name="文本框 459785"/>
          <p:cNvSpPr txBox="1"/>
          <p:nvPr/>
        </p:nvSpPr>
        <p:spPr>
          <a:xfrm>
            <a:off x="179388" y="1557338"/>
            <a:ext cx="89646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9789" name="文本框 459788"/>
          <p:cNvSpPr txBox="1"/>
          <p:nvPr/>
        </p:nvSpPr>
        <p:spPr>
          <a:xfrm>
            <a:off x="179388" y="2327275"/>
            <a:ext cx="51847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)-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)]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9791" name="文本框 459790"/>
          <p:cNvSpPr txBox="1"/>
          <p:nvPr/>
        </p:nvSpPr>
        <p:spPr>
          <a:xfrm>
            <a:off x="215900" y="3068638"/>
            <a:ext cx="8820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 Bold" panose="02020603050405020304" charset="0"/>
                <a:ea typeface="华文行楷" pitchFamily="2" charset="-122"/>
                <a:sym typeface="宋体" pitchFamily="2" charset="-122"/>
              </a:rPr>
              <a:t>∪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宋体" pitchFamily="2" charset="-122"/>
              </a:rPr>
              <a:t>·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CD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/>
      <p:bldP spid="459783" grpId="0"/>
      <p:bldP spid="459784" grpId="0"/>
      <p:bldP spid="459785" grpId="0"/>
      <p:bldP spid="459786" grpId="0"/>
      <p:bldP spid="459789" grpId="0"/>
      <p:bldP spid="4597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428087" name="矩形 428086"/>
          <p:cNvSpPr/>
          <p:nvPr/>
        </p:nvSpPr>
        <p:spPr>
          <a:xfrm>
            <a:off x="468313" y="5730875"/>
            <a:ext cx="7704137" cy="658813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88" name="文本框 428038"/>
          <p:cNvSpPr txBox="1"/>
          <p:nvPr/>
        </p:nvSpPr>
        <p:spPr>
          <a:xfrm>
            <a:off x="141288" y="142875"/>
            <a:ext cx="6662737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D28F3"/>
                </a:solidFill>
                <a:latin typeface="Times New Roman" panose="02020603050405020304" pitchFamily="18" charset="0"/>
                <a:ea typeface="宋体" pitchFamily="2" charset="-122"/>
              </a:rPr>
              <a:t>5.</a:t>
            </a:r>
            <a:r>
              <a:rPr lang="zh-CN" altLang="zh-CN" dirty="0">
                <a:solidFill>
                  <a:srgbClr val="0D28F3"/>
                </a:solidFill>
                <a:latin typeface="宋体" pitchFamily="2" charset="-122"/>
                <a:ea typeface="宋体" pitchFamily="2" charset="-122"/>
              </a:rPr>
              <a:t> 独立事件的</a:t>
            </a:r>
            <a:r>
              <a:rPr lang="zh-CN" altLang="en-US" dirty="0">
                <a:solidFill>
                  <a:srgbClr val="0D28F3"/>
                </a:solidFill>
                <a:latin typeface="宋体" pitchFamily="2" charset="-122"/>
                <a:ea typeface="宋体" pitchFamily="2" charset="-122"/>
              </a:rPr>
              <a:t>乘法公式与</a:t>
            </a:r>
            <a:r>
              <a:rPr lang="zh-CN" altLang="zh-CN" dirty="0">
                <a:solidFill>
                  <a:srgbClr val="0D28F3"/>
                </a:solidFill>
                <a:latin typeface="宋体" pitchFamily="2" charset="-122"/>
                <a:ea typeface="宋体" pitchFamily="2" charset="-122"/>
              </a:rPr>
              <a:t>加法公式</a:t>
            </a:r>
            <a:endParaRPr lang="zh-CN" altLang="en-US" dirty="0">
              <a:solidFill>
                <a:srgbClr val="0D28F3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8085" name="矩形 428084"/>
          <p:cNvSpPr/>
          <p:nvPr/>
        </p:nvSpPr>
        <p:spPr>
          <a:xfrm>
            <a:off x="638175" y="3862388"/>
            <a:ext cx="4076700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28040" name="文本框 428039"/>
          <p:cNvSpPr txBox="1"/>
          <p:nvPr/>
        </p:nvSpPr>
        <p:spPr>
          <a:xfrm>
            <a:off x="611188" y="2636838"/>
            <a:ext cx="2087562" cy="676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itchFamily="18" charset="2"/>
              </a:rPr>
              <a:t>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8054" name="文本框 428053"/>
          <p:cNvSpPr txBox="1"/>
          <p:nvPr/>
        </p:nvSpPr>
        <p:spPr>
          <a:xfrm>
            <a:off x="323850" y="620713"/>
            <a:ext cx="5834063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楷体_GB2312" pitchFamily="49" charset="-122"/>
              </a:rPr>
              <a:t>若</a:t>
            </a:r>
            <a:r>
              <a:rPr lang="zh-CN" altLang="zh-CN" dirty="0">
                <a:latin typeface="楷体_GB2312" pitchFamily="49" charset="-122"/>
              </a:rPr>
              <a:t>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zh-CN" dirty="0">
                <a:latin typeface="楷体_GB2312" pitchFamily="49" charset="-122"/>
              </a:rPr>
              <a:t>相互独立,则</a:t>
            </a:r>
            <a:r>
              <a:rPr lang="zh-CN" altLang="en-US" dirty="0">
                <a:latin typeface="楷体_GB2312" pitchFamily="49" charset="-122"/>
              </a:rPr>
              <a:t>                                                                           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28055" name="文本框 428054"/>
          <p:cNvSpPr txBox="1"/>
          <p:nvPr/>
        </p:nvSpPr>
        <p:spPr>
          <a:xfrm>
            <a:off x="395288" y="5661025"/>
            <a:ext cx="4176713" cy="676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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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3600" kern="1200" cap="none" spc="0" normalizeH="0" baseline="3000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itchFamily="18" charset="2"/>
              </a:rPr>
              <a:t>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)=</a:t>
            </a:r>
            <a:endParaRPr kumimoji="0" lang="en-US" altLang="zh-CN" kern="1200" cap="none" spc="0" normalizeH="0" baseline="0" noProof="1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428056" name="组合 428055"/>
          <p:cNvGrpSpPr/>
          <p:nvPr/>
        </p:nvGrpSpPr>
        <p:grpSpPr>
          <a:xfrm>
            <a:off x="4264025" y="5643563"/>
            <a:ext cx="4175125" cy="676275"/>
            <a:chOff x="2686" y="1242"/>
            <a:chExt cx="2630" cy="426"/>
          </a:xfrm>
        </p:grpSpPr>
        <p:sp>
          <p:nvSpPr>
            <p:cNvPr id="16415" name="直接连接符 428056"/>
            <p:cNvSpPr/>
            <p:nvPr/>
          </p:nvSpPr>
          <p:spPr>
            <a:xfrm>
              <a:off x="3426" y="1338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6" name="直接连接符 428057"/>
            <p:cNvSpPr/>
            <p:nvPr/>
          </p:nvSpPr>
          <p:spPr>
            <a:xfrm>
              <a:off x="3991" y="1345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7" name="直接连接符 428058"/>
            <p:cNvSpPr/>
            <p:nvPr/>
          </p:nvSpPr>
          <p:spPr>
            <a:xfrm>
              <a:off x="4773" y="1346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8060" name="文本框 428059"/>
            <p:cNvSpPr txBox="1"/>
            <p:nvPr/>
          </p:nvSpPr>
          <p:spPr>
            <a:xfrm>
              <a:off x="2686" y="1242"/>
              <a:ext cx="2630" cy="4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kern="1200" cap="none" spc="0" normalizeH="0" baseline="0" noProof="1">
                  <a:latin typeface="Times New Roman" panose="02020603050405020304" pitchFamily="18" charset="0"/>
                  <a:ea typeface="宋体" pitchFamily="2" charset="-122"/>
                  <a:cs typeface="+mn-cs"/>
                </a:rPr>
                <a:t>－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kern="1200" cap="none" spc="0" normalizeH="0" baseline="-2500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kern="1200" cap="none" spc="0" normalizeH="0" baseline="-2500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r>
                <a:rPr kumimoji="0" lang="en-US" altLang="zh-CN" sz="3600" kern="1200" cap="none" spc="0" normalizeH="0" baseline="30000" noProof="1"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…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i="1" kern="1200" cap="none" spc="0" normalizeH="0" baseline="-2500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endPara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428061" name="组合 428060"/>
          <p:cNvGrpSpPr/>
          <p:nvPr/>
        </p:nvGrpSpPr>
        <p:grpSpPr>
          <a:xfrm>
            <a:off x="4211638" y="5661025"/>
            <a:ext cx="2881312" cy="676275"/>
            <a:chOff x="2693" y="1252"/>
            <a:chExt cx="1815" cy="426"/>
          </a:xfrm>
        </p:grpSpPr>
        <p:sp>
          <p:nvSpPr>
            <p:cNvPr id="428062" name="文本框 428061"/>
            <p:cNvSpPr txBox="1"/>
            <p:nvPr/>
          </p:nvSpPr>
          <p:spPr>
            <a:xfrm>
              <a:off x="2693" y="1252"/>
              <a:ext cx="1815" cy="4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kern="1200" cap="none" spc="0" normalizeH="0" baseline="0" noProof="1">
                  <a:latin typeface="Times New Roman" panose="02020603050405020304" pitchFamily="18" charset="0"/>
                  <a:ea typeface="宋体" pitchFamily="2" charset="-122"/>
                  <a:cs typeface="+mn-cs"/>
                </a:rPr>
                <a:t>－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kern="1200" cap="none" spc="0" normalizeH="0" baseline="-2500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kern="1200" cap="none" spc="0" normalizeH="0" baseline="-2500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en-US" altLang="zh-CN" sz="3600" kern="1200" cap="none" spc="0" normalizeH="0" baseline="30000" noProof="1"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…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i="1" kern="1200" cap="none" spc="0" normalizeH="0" baseline="-2500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endPara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6412" name="直接连接符 428062"/>
            <p:cNvSpPr/>
            <p:nvPr/>
          </p:nvSpPr>
          <p:spPr>
            <a:xfrm>
              <a:off x="3420" y="1371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3" name="直接连接符 428063"/>
            <p:cNvSpPr/>
            <p:nvPr/>
          </p:nvSpPr>
          <p:spPr>
            <a:xfrm>
              <a:off x="3684" y="1365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直接连接符 428064"/>
            <p:cNvSpPr/>
            <p:nvPr/>
          </p:nvSpPr>
          <p:spPr>
            <a:xfrm>
              <a:off x="4131" y="1372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8066" name="文本框 428065"/>
          <p:cNvSpPr txBox="1"/>
          <p:nvPr/>
        </p:nvSpPr>
        <p:spPr>
          <a:xfrm>
            <a:off x="395288" y="4519613"/>
            <a:ext cx="6624638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</a:t>
            </a:r>
            <a:r>
              <a:rPr kumimoji="0" lang="zh-CN" altLang="en-US" kern="1200" cap="none" spc="0" normalizeH="0" baseline="0" noProof="1">
                <a:latin typeface="楷体_GB2312" pitchFamily="49" charset="-122"/>
                <a:ea typeface="楷体_GB2312" pitchFamily="49" charset="-122"/>
                <a:cs typeface="+mn-cs"/>
              </a:rPr>
              <a:t>若</a:t>
            </a:r>
            <a:r>
              <a:rPr kumimoji="0" lang="zh-CN" altLang="zh-CN" kern="1200" cap="none" spc="0" normalizeH="0" baseline="0" noProof="1">
                <a:latin typeface="楷体_GB2312" pitchFamily="49" charset="-122"/>
                <a:ea typeface="楷体_GB2312" pitchFamily="49" charset="-122"/>
                <a:cs typeface="+mn-cs"/>
              </a:rPr>
              <a:t>事件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kern="1200" cap="none" spc="0" normalizeH="0" baseline="3000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zh-CN" kern="1200" cap="none" spc="0" normalizeH="0" baseline="0" noProof="1">
                <a:latin typeface="楷体_GB2312" pitchFamily="49" charset="-122"/>
                <a:ea typeface="楷体_GB2312" pitchFamily="49" charset="-122"/>
                <a:cs typeface="+mn-cs"/>
              </a:rPr>
              <a:t>相互独立,则</a:t>
            </a:r>
            <a:r>
              <a:rPr kumimoji="0" lang="zh-CN" altLang="en-US" kern="1200" cap="none" spc="0" normalizeH="0" baseline="0" noProof="1">
                <a:latin typeface="楷体_GB2312" pitchFamily="49" charset="-122"/>
                <a:ea typeface="楷体_GB2312" pitchFamily="49" charset="-122"/>
                <a:cs typeface="+mn-cs"/>
              </a:rPr>
              <a:t>                                                                           </a:t>
            </a:r>
            <a:endParaRPr kumimoji="0" lang="zh-CN" altLang="en-US" kern="1200" cap="none" spc="0" normalizeH="0" baseline="0" noProof="1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28067" name="文本框 428066"/>
          <p:cNvSpPr txBox="1"/>
          <p:nvPr/>
        </p:nvSpPr>
        <p:spPr>
          <a:xfrm>
            <a:off x="1331913" y="1196975"/>
            <a:ext cx="3095625" cy="579438"/>
          </a:xfrm>
          <a:prstGeom prst="rect">
            <a:avLst/>
          </a:prstGeom>
          <a:solidFill>
            <a:srgbClr val="00FF00"/>
          </a:solidFill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8068" name="文本框 428067"/>
          <p:cNvSpPr txBox="1"/>
          <p:nvPr/>
        </p:nvSpPr>
        <p:spPr>
          <a:xfrm>
            <a:off x="0" y="1773238"/>
            <a:ext cx="8893175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注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: </a:t>
            </a:r>
            <a:r>
              <a:rPr lang="zh-CN" altLang="en-US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事件的独立性往往根据问题的实际意义判定</a:t>
            </a:r>
            <a:r>
              <a:rPr lang="en-US" altLang="zh-CN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endParaRPr lang="en-US" altLang="zh-CN" dirty="0">
              <a:solidFill>
                <a:schemeClr val="accent2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28069" name="文本框 428068"/>
          <p:cNvSpPr txBox="1"/>
          <p:nvPr/>
        </p:nvSpPr>
        <p:spPr>
          <a:xfrm>
            <a:off x="2482850" y="2708275"/>
            <a:ext cx="3744913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8070" name="矩形 428069"/>
          <p:cNvSpPr/>
          <p:nvPr/>
        </p:nvSpPr>
        <p:spPr>
          <a:xfrm>
            <a:off x="2122488" y="3213100"/>
            <a:ext cx="45370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＋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8072" name="文本框 428071"/>
          <p:cNvSpPr txBox="1"/>
          <p:nvPr/>
        </p:nvSpPr>
        <p:spPr>
          <a:xfrm>
            <a:off x="609600" y="3789363"/>
            <a:ext cx="2016125" cy="676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itchFamily="18" charset="2"/>
              </a:rPr>
              <a:t>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28083" name="组合 428082"/>
          <p:cNvGrpSpPr/>
          <p:nvPr/>
        </p:nvGrpSpPr>
        <p:grpSpPr>
          <a:xfrm>
            <a:off x="2338388" y="3789363"/>
            <a:ext cx="2447925" cy="676275"/>
            <a:chOff x="1364" y="3084"/>
            <a:chExt cx="1542" cy="426"/>
          </a:xfrm>
        </p:grpSpPr>
        <p:sp>
          <p:nvSpPr>
            <p:cNvPr id="16408" name="直接连接符 428073"/>
            <p:cNvSpPr/>
            <p:nvPr/>
          </p:nvSpPr>
          <p:spPr>
            <a:xfrm>
              <a:off x="2078" y="3163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9" name="直接连接符 428074"/>
            <p:cNvSpPr/>
            <p:nvPr/>
          </p:nvSpPr>
          <p:spPr>
            <a:xfrm>
              <a:off x="2573" y="3177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0" name="文本框 428076"/>
            <p:cNvSpPr txBox="1"/>
            <p:nvPr/>
          </p:nvSpPr>
          <p:spPr>
            <a:xfrm>
              <a:off x="1364" y="3084"/>
              <a:ext cx="1542" cy="4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－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8084" name="组合 428083"/>
          <p:cNvGrpSpPr/>
          <p:nvPr/>
        </p:nvGrpSpPr>
        <p:grpSpPr>
          <a:xfrm>
            <a:off x="2305050" y="3810000"/>
            <a:ext cx="2089150" cy="676275"/>
            <a:chOff x="2789" y="2568"/>
            <a:chExt cx="1316" cy="426"/>
          </a:xfrm>
        </p:grpSpPr>
        <p:sp>
          <p:nvSpPr>
            <p:cNvPr id="16405" name="文本框 428078"/>
            <p:cNvSpPr txBox="1"/>
            <p:nvPr/>
          </p:nvSpPr>
          <p:spPr>
            <a:xfrm>
              <a:off x="2789" y="2568"/>
              <a:ext cx="1316" cy="4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－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A B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06" name="直接连接符 428079"/>
            <p:cNvSpPr/>
            <p:nvPr/>
          </p:nvSpPr>
          <p:spPr>
            <a:xfrm>
              <a:off x="3516" y="2687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7" name="直接连接符 428080"/>
            <p:cNvSpPr/>
            <p:nvPr/>
          </p:nvSpPr>
          <p:spPr>
            <a:xfrm>
              <a:off x="3748" y="2681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8086" name="文本框 428085"/>
          <p:cNvSpPr txBox="1"/>
          <p:nvPr/>
        </p:nvSpPr>
        <p:spPr>
          <a:xfrm>
            <a:off x="900113" y="5094288"/>
            <a:ext cx="554355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600" baseline="26000" dirty="0">
                <a:latin typeface="Times New Roman" panose="02020603050405020304" pitchFamily="18" charset="0"/>
              </a:rPr>
              <a:t>…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3600" baseline="26000" dirty="0">
                <a:latin typeface="Times New Roman" panose="02020603050405020304" pitchFamily="18" charset="0"/>
              </a:rPr>
              <a:t>...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8097" name="文本框 428096"/>
          <p:cNvSpPr txBox="1"/>
          <p:nvPr/>
        </p:nvSpPr>
        <p:spPr>
          <a:xfrm>
            <a:off x="611188" y="2205038"/>
            <a:ext cx="5473700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而用此公式求积事件的概率</a:t>
            </a:r>
            <a:r>
              <a:rPr lang="en-US" altLang="zh-CN" dirty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.</a:t>
            </a:r>
            <a:endParaRPr lang="en-US" altLang="zh-CN" dirty="0">
              <a:solidFill>
                <a:schemeClr val="accent2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"/>
                                        <p:tgtEl>
                                          <p:spTgt spid="42806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75"/>
                                        <p:tgtEl>
                                          <p:spTgt spid="42809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4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8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/>
      <p:bldP spid="428054" grpId="0"/>
      <p:bldP spid="428055" grpId="0"/>
      <p:bldP spid="428066" grpId="0"/>
      <p:bldP spid="428067" grpId="0" animBg="1"/>
      <p:bldP spid="428068" grpId="0" build="p"/>
      <p:bldP spid="428069" grpId="0"/>
      <p:bldP spid="428070" grpId="0"/>
      <p:bldP spid="428072" grpId="0"/>
      <p:bldP spid="428086" grpId="0"/>
      <p:bldP spid="42809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17411" name="矩形 448513"/>
          <p:cNvSpPr/>
          <p:nvPr/>
        </p:nvSpPr>
        <p:spPr>
          <a:xfrm>
            <a:off x="0" y="114300"/>
            <a:ext cx="903605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每个人的呼吸道中有感冒病毒的概率为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0.002,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求在有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1500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人看电影的剧场中有感冒病毒的概率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8516" name="矩形 448515"/>
          <p:cNvSpPr/>
          <p:nvPr/>
        </p:nvSpPr>
        <p:spPr>
          <a:xfrm>
            <a:off x="323850" y="1341438"/>
            <a:ext cx="8640763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 以</a:t>
            </a:r>
            <a:r>
              <a:rPr kumimoji="0" lang="en-US" altLang="zh-CN" sz="32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1" i="1" u="none" strike="noStrike" kern="1200" cap="none" spc="0" normalizeH="0" baseline="-2500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=“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3200" b="1" i="1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个人带有感冒病毒”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=1,2,</a:t>
            </a:r>
            <a:r>
              <a:rPr kumimoji="0" lang="en-US" altLang="zh-CN" sz="3600" b="1" i="0" u="none" strike="noStrike" kern="1200" cap="none" spc="0" normalizeH="0" baseline="2200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,1500),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假定每个人是否带有感冒病毒是相互独立的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48522" name="对象 448521"/>
          <p:cNvGraphicFramePr/>
          <p:nvPr/>
        </p:nvGraphicFramePr>
        <p:xfrm>
          <a:off x="684213" y="2565400"/>
          <a:ext cx="18827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74065" imgH="469900" progId="Equation.DSMT4">
                  <p:embed/>
                </p:oleObj>
              </mc:Choice>
              <mc:Fallback>
                <p:oleObj name="" r:id="rId1" imgW="774065" imgH="469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65400"/>
                        <a:ext cx="18827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4" name="矩形 448523"/>
          <p:cNvSpPr/>
          <p:nvPr/>
        </p:nvSpPr>
        <p:spPr>
          <a:xfrm>
            <a:off x="0" y="4619625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虽然每个人带有感冒病毒的可能性很小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但许多人聚集在一起时空气中含有感冒病毒的概率可能很大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该现象称为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小概率事件的效应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卫生常识中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不让婴儿到人多的公共场所去就是这个道理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48530" name="组合 448529"/>
          <p:cNvGrpSpPr/>
          <p:nvPr/>
        </p:nvGrpSpPr>
        <p:grpSpPr>
          <a:xfrm>
            <a:off x="2474913" y="2778125"/>
            <a:ext cx="4321175" cy="676275"/>
            <a:chOff x="2925" y="2251"/>
            <a:chExt cx="2722" cy="426"/>
          </a:xfrm>
        </p:grpSpPr>
        <p:sp>
          <p:nvSpPr>
            <p:cNvPr id="17418" name="直接连接符 448525"/>
            <p:cNvSpPr/>
            <p:nvPr/>
          </p:nvSpPr>
          <p:spPr>
            <a:xfrm>
              <a:off x="3630" y="2348"/>
              <a:ext cx="19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9" name="直接连接符 448526"/>
            <p:cNvSpPr/>
            <p:nvPr/>
          </p:nvSpPr>
          <p:spPr>
            <a:xfrm>
              <a:off x="4230" y="2354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0" name="直接连接符 448527"/>
            <p:cNvSpPr/>
            <p:nvPr/>
          </p:nvSpPr>
          <p:spPr>
            <a:xfrm>
              <a:off x="5012" y="2355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8529" name="文本框 448528"/>
            <p:cNvSpPr txBox="1"/>
            <p:nvPr/>
          </p:nvSpPr>
          <p:spPr>
            <a:xfrm>
              <a:off x="2925" y="2251"/>
              <a:ext cx="2722" cy="4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kern="1200" cap="none" spc="0" normalizeH="0" baseline="0" noProof="1">
                  <a:latin typeface="Times New Roman" panose="02020603050405020304" pitchFamily="18" charset="0"/>
                  <a:ea typeface="宋体" pitchFamily="2" charset="-122"/>
                  <a:cs typeface="+mn-cs"/>
                </a:rPr>
                <a:t>－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kern="1200" cap="none" spc="0" normalizeH="0" baseline="-2500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kern="1200" cap="none" spc="0" normalizeH="0" baseline="-2500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r>
                <a:rPr kumimoji="0" lang="en-US" altLang="zh-CN" sz="3600" kern="1200" cap="none" spc="0" normalizeH="0" baseline="30000" noProof="1"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…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P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(</a:t>
              </a:r>
              <a:r>
                <a:rPr kumimoji="0" lang="en-US" altLang="zh-CN" i="1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en-US" altLang="zh-CN" kern="1200" cap="none" spc="0" normalizeH="0" baseline="-2500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1500</a:t>
              </a:r>
              <a:r>
                <a:rPr kumimoji="0" lang="en-US" altLang="zh-CN" kern="1200" cap="none" spc="0" normalizeH="0" baseline="0" noProof="1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endPara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448531" name="矩形 448530"/>
          <p:cNvSpPr/>
          <p:nvPr/>
        </p:nvSpPr>
        <p:spPr>
          <a:xfrm>
            <a:off x="2124075" y="3500438"/>
            <a:ext cx="7019925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(1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0.002)</a:t>
            </a:r>
            <a:r>
              <a:rPr lang="en-US" altLang="zh-CN" baseline="30000" dirty="0">
                <a:latin typeface="Times New Roman" panose="02020603050405020304" pitchFamily="18" charset="0"/>
                <a:ea typeface="宋体" pitchFamily="2" charset="-122"/>
              </a:rPr>
              <a:t>1500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30000" dirty="0">
                <a:latin typeface="Times New Roman" panose="02020603050405020304" pitchFamily="18" charset="0"/>
                <a:ea typeface="宋体" pitchFamily="2" charset="-122"/>
              </a:rPr>
              <a:t>1500ln(1</a:t>
            </a:r>
            <a:r>
              <a:rPr lang="zh-CN" altLang="en-US" baseline="30000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baseline="30000" dirty="0">
                <a:latin typeface="Times New Roman" panose="02020603050405020304" pitchFamily="18" charset="0"/>
                <a:ea typeface="宋体" pitchFamily="2" charset="-122"/>
              </a:rPr>
              <a:t>0.002) </a:t>
            </a:r>
            <a:endParaRPr lang="en-US" altLang="zh-CN" baseline="300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48532" name="矩形 448531"/>
          <p:cNvSpPr/>
          <p:nvPr/>
        </p:nvSpPr>
        <p:spPr>
          <a:xfrm>
            <a:off x="2195513" y="4076700"/>
            <a:ext cx="65532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30000" dirty="0">
                <a:latin typeface="Times New Roman" panose="02020603050405020304" pitchFamily="18" charset="0"/>
                <a:ea typeface="宋体" pitchFamily="2" charset="-122"/>
              </a:rPr>
              <a:t>1500(</a:t>
            </a:r>
            <a:r>
              <a:rPr lang="zh-CN" altLang="en-US" baseline="30000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baseline="30000" dirty="0">
                <a:latin typeface="Times New Roman" panose="02020603050405020304" pitchFamily="18" charset="0"/>
                <a:ea typeface="宋体" pitchFamily="2" charset="-122"/>
              </a:rPr>
              <a:t>0.002)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300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baseline="30000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baseline="30000" dirty="0">
                <a:latin typeface="Times New Roman" panose="02020603050405020304" pitchFamily="18" charset="0"/>
                <a:ea typeface="宋体" pitchFamily="2" charset="-122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≈0.95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/>
      <p:bldP spid="448524" grpId="0"/>
      <p:bldP spid="448531" grpId="0"/>
      <p:bldP spid="4485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91275"/>
            <a:ext cx="1905000" cy="457200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18435" name="文本框 450607"/>
          <p:cNvSpPr txBox="1"/>
          <p:nvPr/>
        </p:nvSpPr>
        <p:spPr>
          <a:xfrm>
            <a:off x="61913" y="142875"/>
            <a:ext cx="9051925" cy="1625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7    </a:t>
            </a:r>
            <a:r>
              <a:rPr lang="zh-CN" altLang="en-US" dirty="0">
                <a:latin typeface="Times New Roman" panose="02020603050405020304" pitchFamily="18" charset="0"/>
              </a:rPr>
              <a:t>下面是一个电路示意图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都是电路中的元件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其下方的数是它们各自正常工作的概率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求电路正常工作的概率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2" name="矩形 450611"/>
          <p:cNvSpPr/>
          <p:nvPr/>
        </p:nvSpPr>
        <p:spPr>
          <a:xfrm>
            <a:off x="0" y="3621088"/>
            <a:ext cx="4643438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解 电路正常工作记为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楷体_GB2312" pitchFamily="49" charset="-122"/>
              </a:rPr>
              <a:t>,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450613" name="矩形 450612"/>
          <p:cNvSpPr/>
          <p:nvPr/>
        </p:nvSpPr>
        <p:spPr>
          <a:xfrm>
            <a:off x="755650" y="6132513"/>
            <a:ext cx="3240088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代入得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450620" name="文本框 450619"/>
          <p:cNvSpPr txBox="1"/>
          <p:nvPr/>
        </p:nvSpPr>
        <p:spPr>
          <a:xfrm>
            <a:off x="684213" y="4219575"/>
            <a:ext cx="8208962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0621" name="文本框 450620"/>
          <p:cNvSpPr txBox="1"/>
          <p:nvPr/>
        </p:nvSpPr>
        <p:spPr>
          <a:xfrm>
            <a:off x="652463" y="4876800"/>
            <a:ext cx="2879725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＝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22" name="文本框 450621"/>
          <p:cNvSpPr txBox="1"/>
          <p:nvPr/>
        </p:nvSpPr>
        <p:spPr>
          <a:xfrm>
            <a:off x="611188" y="5516563"/>
            <a:ext cx="2232025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＝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24" name="矩形 450623"/>
          <p:cNvSpPr/>
          <p:nvPr/>
        </p:nvSpPr>
        <p:spPr>
          <a:xfrm>
            <a:off x="3348038" y="6164263"/>
            <a:ext cx="1943100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</a:rPr>
              <a:t> 0.782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0625" name="矩形 450624"/>
          <p:cNvSpPr/>
          <p:nvPr/>
        </p:nvSpPr>
        <p:spPr>
          <a:xfrm>
            <a:off x="4859338" y="5537200"/>
            <a:ext cx="19431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0.9375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50631" name="组合 450630"/>
          <p:cNvGrpSpPr/>
          <p:nvPr/>
        </p:nvGrpSpPr>
        <p:grpSpPr>
          <a:xfrm>
            <a:off x="3276600" y="4795838"/>
            <a:ext cx="3241675" cy="676275"/>
            <a:chOff x="3560" y="4107"/>
            <a:chExt cx="2042" cy="426"/>
          </a:xfrm>
        </p:grpSpPr>
        <p:sp>
          <p:nvSpPr>
            <p:cNvPr id="18495" name="直接连接符 450626"/>
            <p:cNvSpPr/>
            <p:nvPr/>
          </p:nvSpPr>
          <p:spPr>
            <a:xfrm>
              <a:off x="4287" y="4209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6" name="直接连接符 450627"/>
            <p:cNvSpPr/>
            <p:nvPr/>
          </p:nvSpPr>
          <p:spPr>
            <a:xfrm>
              <a:off x="4762" y="4204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7" name="直接连接符 450628"/>
            <p:cNvSpPr/>
            <p:nvPr/>
          </p:nvSpPr>
          <p:spPr>
            <a:xfrm>
              <a:off x="5276" y="4217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8" name="文本框 450629"/>
            <p:cNvSpPr txBox="1"/>
            <p:nvPr/>
          </p:nvSpPr>
          <p:spPr>
            <a:xfrm>
              <a:off x="3560" y="4107"/>
              <a:ext cx="2042" cy="4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－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50632" name="矩形 450631"/>
          <p:cNvSpPr/>
          <p:nvPr/>
        </p:nvSpPr>
        <p:spPr>
          <a:xfrm>
            <a:off x="6321425" y="4857750"/>
            <a:ext cx="1655763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0.973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50638" name="组合 450637"/>
          <p:cNvGrpSpPr/>
          <p:nvPr/>
        </p:nvGrpSpPr>
        <p:grpSpPr>
          <a:xfrm>
            <a:off x="2555875" y="5392738"/>
            <a:ext cx="2447925" cy="676275"/>
            <a:chOff x="3243" y="3748"/>
            <a:chExt cx="1542" cy="426"/>
          </a:xfrm>
        </p:grpSpPr>
        <p:sp>
          <p:nvSpPr>
            <p:cNvPr id="18492" name="直接连接符 450633"/>
            <p:cNvSpPr/>
            <p:nvPr/>
          </p:nvSpPr>
          <p:spPr>
            <a:xfrm>
              <a:off x="3970" y="3850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3" name="直接连接符 450634"/>
            <p:cNvSpPr/>
            <p:nvPr/>
          </p:nvSpPr>
          <p:spPr>
            <a:xfrm>
              <a:off x="4445" y="3845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94" name="文本框 450636"/>
            <p:cNvSpPr txBox="1"/>
            <p:nvPr/>
          </p:nvSpPr>
          <p:spPr>
            <a:xfrm>
              <a:off x="3243" y="3748"/>
              <a:ext cx="1542" cy="42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宋体" pitchFamily="2" charset="-122"/>
                </a:rPr>
                <a:t>－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46" name="组合 450654"/>
          <p:cNvGrpSpPr/>
          <p:nvPr/>
        </p:nvGrpSpPr>
        <p:grpSpPr>
          <a:xfrm>
            <a:off x="684213" y="1555750"/>
            <a:ext cx="7086600" cy="2247900"/>
            <a:chOff x="431" y="890"/>
            <a:chExt cx="4464" cy="1416"/>
          </a:xfrm>
        </p:grpSpPr>
        <p:sp>
          <p:nvSpPr>
            <p:cNvPr id="18448" name="矩形 450562"/>
            <p:cNvSpPr/>
            <p:nvPr/>
          </p:nvSpPr>
          <p:spPr>
            <a:xfrm>
              <a:off x="2207" y="981"/>
              <a:ext cx="288" cy="189"/>
            </a:xfrm>
            <a:prstGeom prst="rect">
              <a:avLst/>
            </a:prstGeom>
            <a:solidFill>
              <a:srgbClr val="0066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9" name="矩形 450563"/>
            <p:cNvSpPr/>
            <p:nvPr/>
          </p:nvSpPr>
          <p:spPr>
            <a:xfrm>
              <a:off x="2207" y="1887"/>
              <a:ext cx="288" cy="189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0" name="矩形 450564"/>
            <p:cNvSpPr/>
            <p:nvPr/>
          </p:nvSpPr>
          <p:spPr>
            <a:xfrm>
              <a:off x="2207" y="1399"/>
              <a:ext cx="288" cy="188"/>
            </a:xfrm>
            <a:prstGeom prst="rect">
              <a:avLst/>
            </a:prstGeom>
            <a:solidFill>
              <a:srgbClr val="0066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1" name="矩形 450565"/>
            <p:cNvSpPr/>
            <p:nvPr/>
          </p:nvSpPr>
          <p:spPr>
            <a:xfrm>
              <a:off x="1343" y="1361"/>
              <a:ext cx="288" cy="224"/>
            </a:xfrm>
            <a:prstGeom prst="rect">
              <a:avLst/>
            </a:prstGeom>
            <a:solidFill>
              <a:srgbClr val="6600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2" name="矩形 450566"/>
            <p:cNvSpPr/>
            <p:nvPr/>
          </p:nvSpPr>
          <p:spPr>
            <a:xfrm>
              <a:off x="719" y="1361"/>
              <a:ext cx="288" cy="224"/>
            </a:xfrm>
            <a:prstGeom prst="rect">
              <a:avLst/>
            </a:prstGeom>
            <a:solidFill>
              <a:srgbClr val="6600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3" name="矩形 450567"/>
            <p:cNvSpPr/>
            <p:nvPr/>
          </p:nvSpPr>
          <p:spPr>
            <a:xfrm>
              <a:off x="3359" y="1701"/>
              <a:ext cx="288" cy="188"/>
            </a:xfrm>
            <a:prstGeom prst="rect">
              <a:avLst/>
            </a:prstGeom>
            <a:solidFill>
              <a:srgbClr val="9900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4" name="矩形 450568"/>
            <p:cNvSpPr/>
            <p:nvPr/>
          </p:nvSpPr>
          <p:spPr>
            <a:xfrm>
              <a:off x="3359" y="1132"/>
              <a:ext cx="288" cy="189"/>
            </a:xfrm>
            <a:prstGeom prst="rect">
              <a:avLst/>
            </a:prstGeom>
            <a:solidFill>
              <a:srgbClr val="9900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5" name="矩形 450569"/>
            <p:cNvSpPr/>
            <p:nvPr/>
          </p:nvSpPr>
          <p:spPr>
            <a:xfrm>
              <a:off x="4271" y="1434"/>
              <a:ext cx="288" cy="189"/>
            </a:xfrm>
            <a:prstGeom prst="rect">
              <a:avLst/>
            </a:prstGeom>
            <a:solidFill>
              <a:srgbClr val="6600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6" name="直接连接符 450570"/>
            <p:cNvSpPr/>
            <p:nvPr/>
          </p:nvSpPr>
          <p:spPr>
            <a:xfrm>
              <a:off x="431" y="1509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7" name="直接连接符 450571"/>
            <p:cNvSpPr/>
            <p:nvPr/>
          </p:nvSpPr>
          <p:spPr>
            <a:xfrm>
              <a:off x="1007" y="1509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8" name="直接连接符 450572"/>
            <p:cNvSpPr/>
            <p:nvPr/>
          </p:nvSpPr>
          <p:spPr>
            <a:xfrm>
              <a:off x="1919" y="109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9" name="直接连接符 450573"/>
            <p:cNvSpPr/>
            <p:nvPr/>
          </p:nvSpPr>
          <p:spPr>
            <a:xfrm>
              <a:off x="2495" y="109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0" name="直接连接符 450574"/>
            <p:cNvSpPr/>
            <p:nvPr/>
          </p:nvSpPr>
          <p:spPr>
            <a:xfrm>
              <a:off x="1919" y="1509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1" name="直接连接符 450575"/>
            <p:cNvSpPr/>
            <p:nvPr/>
          </p:nvSpPr>
          <p:spPr>
            <a:xfrm>
              <a:off x="2495" y="1509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2" name="直接连接符 450576"/>
            <p:cNvSpPr/>
            <p:nvPr/>
          </p:nvSpPr>
          <p:spPr>
            <a:xfrm>
              <a:off x="1919" y="196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3" name="直接连接符 450577"/>
            <p:cNvSpPr/>
            <p:nvPr/>
          </p:nvSpPr>
          <p:spPr>
            <a:xfrm>
              <a:off x="2495" y="196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4" name="直接连接符 450578"/>
            <p:cNvSpPr/>
            <p:nvPr/>
          </p:nvSpPr>
          <p:spPr>
            <a:xfrm>
              <a:off x="1919" y="1094"/>
              <a:ext cx="0" cy="8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5" name="直接连接符 450579"/>
            <p:cNvSpPr/>
            <p:nvPr/>
          </p:nvSpPr>
          <p:spPr>
            <a:xfrm>
              <a:off x="2783" y="1094"/>
              <a:ext cx="0" cy="8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6" name="直接连接符 450580"/>
            <p:cNvSpPr/>
            <p:nvPr/>
          </p:nvSpPr>
          <p:spPr>
            <a:xfrm>
              <a:off x="1631" y="1509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7" name="直接连接符 450581"/>
            <p:cNvSpPr/>
            <p:nvPr/>
          </p:nvSpPr>
          <p:spPr>
            <a:xfrm>
              <a:off x="2783" y="1509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8" name="直接连接符 450582"/>
            <p:cNvSpPr/>
            <p:nvPr/>
          </p:nvSpPr>
          <p:spPr>
            <a:xfrm>
              <a:off x="3071" y="124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9" name="直接连接符 450583"/>
            <p:cNvSpPr/>
            <p:nvPr/>
          </p:nvSpPr>
          <p:spPr>
            <a:xfrm>
              <a:off x="3071" y="177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0" name="直接连接符 450584"/>
            <p:cNvSpPr/>
            <p:nvPr/>
          </p:nvSpPr>
          <p:spPr>
            <a:xfrm>
              <a:off x="3071" y="1245"/>
              <a:ext cx="0" cy="5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1" name="直接连接符 450585"/>
            <p:cNvSpPr/>
            <p:nvPr/>
          </p:nvSpPr>
          <p:spPr>
            <a:xfrm>
              <a:off x="3935" y="1245"/>
              <a:ext cx="0" cy="5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2" name="直接连接符 450586"/>
            <p:cNvSpPr/>
            <p:nvPr/>
          </p:nvSpPr>
          <p:spPr>
            <a:xfrm>
              <a:off x="3647" y="124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3" name="直接连接符 450587"/>
            <p:cNvSpPr/>
            <p:nvPr/>
          </p:nvSpPr>
          <p:spPr>
            <a:xfrm>
              <a:off x="3647" y="177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4" name="直接连接符 450588"/>
            <p:cNvSpPr/>
            <p:nvPr/>
          </p:nvSpPr>
          <p:spPr>
            <a:xfrm>
              <a:off x="3935" y="1509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5" name="直接连接符 450589"/>
            <p:cNvSpPr/>
            <p:nvPr/>
          </p:nvSpPr>
          <p:spPr>
            <a:xfrm>
              <a:off x="4559" y="1509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6" name="矩形 450638"/>
            <p:cNvSpPr/>
            <p:nvPr/>
          </p:nvSpPr>
          <p:spPr>
            <a:xfrm>
              <a:off x="611" y="1525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0.95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77" name="矩形 450639"/>
            <p:cNvSpPr/>
            <p:nvPr/>
          </p:nvSpPr>
          <p:spPr>
            <a:xfrm>
              <a:off x="1247" y="1525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0.95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78" name="矩形 450640"/>
            <p:cNvSpPr/>
            <p:nvPr/>
          </p:nvSpPr>
          <p:spPr>
            <a:xfrm>
              <a:off x="4169" y="1573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0.95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79" name="矩形 450641"/>
            <p:cNvSpPr/>
            <p:nvPr/>
          </p:nvSpPr>
          <p:spPr>
            <a:xfrm>
              <a:off x="3243" y="1253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0.75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80" name="矩形 450642"/>
            <p:cNvSpPr/>
            <p:nvPr/>
          </p:nvSpPr>
          <p:spPr>
            <a:xfrm>
              <a:off x="3243" y="1817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0.75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81" name="矩形 450643"/>
            <p:cNvSpPr/>
            <p:nvPr/>
          </p:nvSpPr>
          <p:spPr>
            <a:xfrm>
              <a:off x="2109" y="1071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0.70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82" name="矩形 450644"/>
            <p:cNvSpPr/>
            <p:nvPr/>
          </p:nvSpPr>
          <p:spPr>
            <a:xfrm>
              <a:off x="2109" y="1480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0.70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83" name="矩形 450645"/>
            <p:cNvSpPr/>
            <p:nvPr/>
          </p:nvSpPr>
          <p:spPr>
            <a:xfrm>
              <a:off x="2109" y="1979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0.70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84" name="矩形 450646"/>
            <p:cNvSpPr/>
            <p:nvPr/>
          </p:nvSpPr>
          <p:spPr>
            <a:xfrm>
              <a:off x="748" y="1298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5" name="矩形 450647"/>
            <p:cNvSpPr/>
            <p:nvPr/>
          </p:nvSpPr>
          <p:spPr>
            <a:xfrm>
              <a:off x="1358" y="1304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6" name="矩形 450648"/>
            <p:cNvSpPr/>
            <p:nvPr/>
          </p:nvSpPr>
          <p:spPr>
            <a:xfrm>
              <a:off x="2200" y="890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7" name="矩形 450649"/>
            <p:cNvSpPr/>
            <p:nvPr/>
          </p:nvSpPr>
          <p:spPr>
            <a:xfrm>
              <a:off x="2226" y="1331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8" name="矩形 450650"/>
            <p:cNvSpPr/>
            <p:nvPr/>
          </p:nvSpPr>
          <p:spPr>
            <a:xfrm>
              <a:off x="2216" y="1824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9" name="矩形 450651"/>
            <p:cNvSpPr/>
            <p:nvPr/>
          </p:nvSpPr>
          <p:spPr>
            <a:xfrm>
              <a:off x="3379" y="1071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0" name="矩形 450652"/>
            <p:cNvSpPr/>
            <p:nvPr/>
          </p:nvSpPr>
          <p:spPr>
            <a:xfrm>
              <a:off x="3367" y="1639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1" name="矩形 450653"/>
            <p:cNvSpPr/>
            <p:nvPr/>
          </p:nvSpPr>
          <p:spPr>
            <a:xfrm>
              <a:off x="4276" y="1357"/>
              <a:ext cx="2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656" name="矩形 450655"/>
          <p:cNvSpPr/>
          <p:nvPr/>
        </p:nvSpPr>
        <p:spPr>
          <a:xfrm>
            <a:off x="4427538" y="3592513"/>
            <a:ext cx="4554537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由于各元件独立工作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故</a:t>
            </a:r>
            <a:endParaRPr lang="zh-CN" altLang="en-US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45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45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2" grpId="0"/>
      <p:bldP spid="450613" grpId="0"/>
      <p:bldP spid="450620" grpId="0"/>
      <p:bldP spid="450621" grpId="0"/>
      <p:bldP spid="450622" grpId="0"/>
      <p:bldP spid="450624" grpId="0"/>
      <p:bldP spid="450625" grpId="0"/>
      <p:bldP spid="450632" grpId="0"/>
      <p:bldP spid="4506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453635" name="文本框 453634"/>
          <p:cNvSpPr txBox="1"/>
          <p:nvPr/>
        </p:nvSpPr>
        <p:spPr>
          <a:xfrm>
            <a:off x="130175" y="549275"/>
            <a:ext cx="8923338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在概率论中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有些试验在同样条件下可以重复进行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且任何一次试验发生的结果都不受其它各次试验结果的影响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</a:rPr>
              <a:t>这种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概率模型</a:t>
            </a:r>
            <a:r>
              <a:rPr lang="zh-CN" altLang="en-US" dirty="0">
                <a:latin typeface="Times New Roman" panose="02020603050405020304" pitchFamily="18" charset="0"/>
              </a:rPr>
              <a:t>称做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独立试验概型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60" name="文本框 453639"/>
          <p:cNvSpPr txBox="1"/>
          <p:nvPr/>
        </p:nvSpPr>
        <p:spPr>
          <a:xfrm>
            <a:off x="0" y="0"/>
            <a:ext cx="3708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32E0D"/>
                </a:solidFill>
                <a:latin typeface="Times New Roman" panose="02020603050405020304" pitchFamily="18" charset="0"/>
                <a:ea typeface="宋体" pitchFamily="2" charset="-122"/>
              </a:rPr>
              <a:t>四、独立试验概型</a:t>
            </a:r>
            <a:endParaRPr lang="zh-CN" altLang="en-US" dirty="0">
              <a:solidFill>
                <a:srgbClr val="F32E0D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453644" name="组合 453643"/>
          <p:cNvGrpSpPr/>
          <p:nvPr/>
        </p:nvGrpSpPr>
        <p:grpSpPr>
          <a:xfrm>
            <a:off x="-11112" y="2133600"/>
            <a:ext cx="9144000" cy="1554163"/>
            <a:chOff x="0" y="1434"/>
            <a:chExt cx="5760" cy="979"/>
          </a:xfrm>
        </p:grpSpPr>
        <p:sp>
          <p:nvSpPr>
            <p:cNvPr id="19465" name="文本框 453641"/>
            <p:cNvSpPr txBox="1"/>
            <p:nvPr/>
          </p:nvSpPr>
          <p:spPr>
            <a:xfrm>
              <a:off x="0" y="1434"/>
              <a:ext cx="5760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dirty="0">
                  <a:latin typeface="Times New Roman" panose="02020603050405020304" pitchFamily="18" charset="0"/>
                </a:rPr>
                <a:t>在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</a:rPr>
                <a:t>次独立试验概型中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</a:rPr>
                <a:t>如果对于每一次试验只有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两个</a:t>
              </a:r>
              <a:r>
                <a:rPr lang="zh-CN" altLang="en-US" dirty="0">
                  <a:latin typeface="Times New Roman" panose="02020603050405020304" pitchFamily="18" charset="0"/>
                </a:rPr>
                <a:t>可能的结果发生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即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发生或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发生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)&gt;0, </a:t>
              </a:r>
              <a:r>
                <a:rPr lang="zh-CN" altLang="en-US" dirty="0">
                  <a:latin typeface="Times New Roman" panose="02020603050405020304" pitchFamily="18" charset="0"/>
                </a:rPr>
                <a:t>称这样的独立试验概型为</a:t>
              </a:r>
              <a:r>
                <a:rPr lang="zh-CN" altLang="en-US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贝努里</a:t>
              </a:r>
              <a:r>
                <a:rPr lang="en-US" altLang="zh-CN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(Bernoulli)</a:t>
              </a:r>
              <a:r>
                <a:rPr lang="zh-CN" altLang="en-US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概型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66" name="直接连接符 453642"/>
            <p:cNvSpPr/>
            <p:nvPr/>
          </p:nvSpPr>
          <p:spPr>
            <a:xfrm>
              <a:off x="3991" y="1812"/>
              <a:ext cx="1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53645" name="文本框 453644"/>
          <p:cNvSpPr txBox="1"/>
          <p:nvPr/>
        </p:nvSpPr>
        <p:spPr>
          <a:xfrm>
            <a:off x="125413" y="3602038"/>
            <a:ext cx="88392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dirty="0">
                <a:latin typeface="Times New Roman" panose="02020603050405020304" pitchFamily="18" charset="0"/>
              </a:rPr>
              <a:t>  在贝努里概型中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(0&lt;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&lt;1),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事件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次试验中恰好发生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次</a:t>
            </a:r>
            <a:r>
              <a:rPr lang="zh-CN" altLang="en-US" dirty="0">
                <a:latin typeface="Times New Roman" panose="02020603050405020304" pitchFamily="18" charset="0"/>
              </a:rPr>
              <a:t>的概率为：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3646" name="对象 453645"/>
          <p:cNvGraphicFramePr/>
          <p:nvPr/>
        </p:nvGraphicFramePr>
        <p:xfrm>
          <a:off x="1035050" y="4816475"/>
          <a:ext cx="73152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51430" imgH="241300" progId="Equation.3">
                  <p:embed/>
                </p:oleObj>
              </mc:Choice>
              <mc:Fallback>
                <p:oleObj name="" r:id="rId1" imgW="255143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5050" y="4816475"/>
                        <a:ext cx="7315200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7" name="文本框 453646"/>
          <p:cNvSpPr txBox="1"/>
          <p:nvPr/>
        </p:nvSpPr>
        <p:spPr>
          <a:xfrm>
            <a:off x="104775" y="5495925"/>
            <a:ext cx="8885238" cy="111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该公式与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(1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)]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二项展开式中第</a:t>
            </a:r>
            <a:r>
              <a:rPr lang="en-US" altLang="zh-CN" i="1" dirty="0">
                <a:latin typeface="Times New Roman" panose="02020603050405020304" pitchFamily="18" charset="0"/>
              </a:rPr>
              <a:t>k+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项相同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故称之为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参数为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二项概率公式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/>
      <p:bldP spid="453645" grpId="0"/>
      <p:bldP spid="4536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20483" name="文本框 455681"/>
          <p:cNvSpPr txBox="1"/>
          <p:nvPr/>
        </p:nvSpPr>
        <p:spPr>
          <a:xfrm>
            <a:off x="138113" y="309563"/>
            <a:ext cx="882650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8  </a:t>
            </a:r>
            <a:r>
              <a:rPr lang="zh-CN" altLang="en-US" dirty="0">
                <a:latin typeface="Times New Roman" panose="02020603050405020304" pitchFamily="18" charset="0"/>
              </a:rPr>
              <a:t>一批产品中有</a:t>
            </a:r>
            <a:r>
              <a:rPr lang="en-US" altLang="zh-CN" dirty="0">
                <a:latin typeface="Times New Roman" panose="02020603050405020304" pitchFamily="18" charset="0"/>
              </a:rPr>
              <a:t>20%</a:t>
            </a:r>
            <a:r>
              <a:rPr lang="zh-CN" altLang="en-US" dirty="0">
                <a:latin typeface="Times New Roman" panose="02020603050405020304" pitchFamily="18" charset="0"/>
              </a:rPr>
              <a:t>的次品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现进行重复抽样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共抽取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件样品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分别计算这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件样品中恰好有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件次品及至多有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件次品的概率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5684" name="文本框 455683"/>
          <p:cNvSpPr txBox="1"/>
          <p:nvPr/>
        </p:nvSpPr>
        <p:spPr>
          <a:xfrm>
            <a:off x="179388" y="2214563"/>
            <a:ext cx="89646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  设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i="1" kern="1200" cap="none" spc="0" normalizeH="0" baseline="-2500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=“5</a:t>
            </a:r>
            <a:r>
              <a:rPr kumimoji="0" lang="zh-CN" altLang="en-US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件样品中恰有</a:t>
            </a:r>
            <a:r>
              <a:rPr kumimoji="0" lang="en-US" altLang="zh-CN" i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件次品”</a:t>
            </a:r>
            <a:r>
              <a:rPr kumimoji="0" lang="en-US" altLang="zh-CN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=0,1,2,</a:t>
            </a:r>
            <a:r>
              <a:rPr kumimoji="0" lang="en-US" altLang="zh-CN" sz="3600" kern="1200" cap="none" spc="0" normalizeH="0" baseline="2200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…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,5),</a:t>
            </a:r>
            <a:endParaRPr kumimoji="0" lang="en-US" altLang="zh-CN" kern="1200" cap="none" spc="0" normalizeH="0" baseline="0" noProof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55686" name="文本框 455685"/>
          <p:cNvSpPr txBox="1"/>
          <p:nvPr/>
        </p:nvSpPr>
        <p:spPr>
          <a:xfrm>
            <a:off x="611188" y="3357563"/>
            <a:ext cx="464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利用二项概率公式可得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5689" name="矩形 455688"/>
          <p:cNvSpPr/>
          <p:nvPr/>
        </p:nvSpPr>
        <p:spPr>
          <a:xfrm>
            <a:off x="1042988" y="2781300"/>
            <a:ext cx="558006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=“5</a:t>
            </a:r>
            <a:r>
              <a:rPr lang="zh-CN" altLang="en-US" dirty="0">
                <a:latin typeface="Times New Roman" panose="02020603050405020304" pitchFamily="18" charset="0"/>
              </a:rPr>
              <a:t>件样品中至多有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件次品”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5690" name="对象 455689"/>
          <p:cNvGraphicFramePr/>
          <p:nvPr/>
        </p:nvGraphicFramePr>
        <p:xfrm>
          <a:off x="4932363" y="3429000"/>
          <a:ext cx="2692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64565" imgH="203200" progId="Equation.DSMT4">
                  <p:embed/>
                </p:oleObj>
              </mc:Choice>
              <mc:Fallback>
                <p:oleObj name="" r:id="rId1" imgW="964565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2363" y="3429000"/>
                        <a:ext cx="269240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1" name="对象 455690"/>
          <p:cNvGraphicFramePr/>
          <p:nvPr/>
        </p:nvGraphicFramePr>
        <p:xfrm>
          <a:off x="684213" y="4076700"/>
          <a:ext cx="37766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384300" imgH="228600" progId="Equation.DSMT4">
                  <p:embed/>
                </p:oleObj>
              </mc:Choice>
              <mc:Fallback>
                <p:oleObj name="" r:id="rId3" imgW="13843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4076700"/>
                        <a:ext cx="3776662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6" name="对象 455695"/>
          <p:cNvGraphicFramePr/>
          <p:nvPr/>
        </p:nvGraphicFramePr>
        <p:xfrm>
          <a:off x="4427538" y="4075113"/>
          <a:ext cx="35290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294765" imgH="241300" progId="Equation.DSMT4">
                  <p:embed/>
                </p:oleObj>
              </mc:Choice>
              <mc:Fallback>
                <p:oleObj name="" r:id="rId5" imgW="1294765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4075113"/>
                        <a:ext cx="3529012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7" name="对象 455696"/>
          <p:cNvGraphicFramePr/>
          <p:nvPr/>
        </p:nvGraphicFramePr>
        <p:xfrm>
          <a:off x="1804988" y="5475288"/>
          <a:ext cx="55292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120265" imgH="241300" progId="Equation.DSMT4">
                  <p:embed/>
                </p:oleObj>
              </mc:Choice>
              <mc:Fallback>
                <p:oleObj name="" r:id="rId7" imgW="2120265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4988" y="5475288"/>
                        <a:ext cx="5529262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8" name="文本框 455697"/>
          <p:cNvSpPr txBox="1"/>
          <p:nvPr/>
        </p:nvSpPr>
        <p:spPr>
          <a:xfrm>
            <a:off x="971550" y="4652963"/>
            <a:ext cx="4464050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itchFamily="2" charset="-122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5700" name="文本框 455699"/>
          <p:cNvSpPr txBox="1"/>
          <p:nvPr/>
        </p:nvSpPr>
        <p:spPr>
          <a:xfrm>
            <a:off x="323850" y="6092825"/>
            <a:ext cx="34559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教材例略，自看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/>
      <p:bldP spid="455686" grpId="0"/>
      <p:bldP spid="455689" grpId="0"/>
      <p:bldP spid="455698" grpId="0"/>
      <p:bldP spid="4557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21507" name="文本框 456705"/>
          <p:cNvSpPr txBox="1"/>
          <p:nvPr/>
        </p:nvSpPr>
        <p:spPr>
          <a:xfrm>
            <a:off x="119063" y="87313"/>
            <a:ext cx="8869362" cy="170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9   </a:t>
            </a:r>
            <a:r>
              <a:rPr lang="zh-CN" altLang="en-US" dirty="0">
                <a:latin typeface="Times New Roman" panose="02020603050405020304" pitchFamily="18" charset="0"/>
              </a:rPr>
              <a:t>自某工厂产品中进行重复抽样检查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共取</a:t>
            </a:r>
            <a:r>
              <a:rPr lang="en-US" altLang="zh-CN" dirty="0"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</a:rPr>
              <a:t>件样品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检查结果发现其中有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件是废品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问能否相信该厂产品废品率不超过</a:t>
            </a:r>
            <a:r>
              <a:rPr lang="en-US" altLang="zh-CN" dirty="0">
                <a:latin typeface="Times New Roman" panose="02020603050405020304" pitchFamily="18" charset="0"/>
              </a:rPr>
              <a:t>0.005 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6707" name="文本框 456706"/>
          <p:cNvSpPr txBox="1"/>
          <p:nvPr/>
        </p:nvSpPr>
        <p:spPr>
          <a:xfrm>
            <a:off x="174625" y="1773238"/>
            <a:ext cx="5765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 设该厂产品废品率为</a:t>
            </a:r>
            <a:r>
              <a:rPr lang="en-US" altLang="zh-CN" dirty="0">
                <a:latin typeface="Times New Roman" panose="02020603050405020304" pitchFamily="18" charset="0"/>
              </a:rPr>
              <a:t>0.005,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6708" name="文本框 456707"/>
          <p:cNvSpPr txBox="1"/>
          <p:nvPr/>
        </p:nvSpPr>
        <p:spPr>
          <a:xfrm>
            <a:off x="60325" y="3679825"/>
            <a:ext cx="8964613" cy="277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人们长期实践总结出一条原理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小概率事件在一次试验中几乎不可能发生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可以认为当废品率为</a:t>
            </a:r>
            <a:r>
              <a:rPr lang="en-US" altLang="zh-CN" dirty="0">
                <a:latin typeface="Times New Roman" panose="02020603050405020304" pitchFamily="18" charset="0"/>
              </a:rPr>
              <a:t>0.005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抽检</a:t>
            </a:r>
            <a:r>
              <a:rPr lang="en-US" altLang="zh-CN" dirty="0"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</a:rPr>
              <a:t>件产品出现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件废品是一小概率事件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而它在一次试验中发生了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因此有理由怀疑假定的正确性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即工厂产品废品率不超过</a:t>
            </a:r>
            <a:r>
              <a:rPr lang="en-US" altLang="zh-CN" dirty="0">
                <a:latin typeface="Times New Roman" panose="02020603050405020304" pitchFamily="18" charset="0"/>
              </a:rPr>
              <a:t>0.005</a:t>
            </a:r>
            <a:r>
              <a:rPr lang="zh-CN" altLang="en-US" dirty="0">
                <a:latin typeface="Times New Roman" panose="02020603050405020304" pitchFamily="18" charset="0"/>
              </a:rPr>
              <a:t>不可信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6711" name="对象 456710"/>
          <p:cNvGraphicFramePr/>
          <p:nvPr/>
        </p:nvGraphicFramePr>
        <p:xfrm>
          <a:off x="-53975" y="3068638"/>
          <a:ext cx="91805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275330" imgH="241300" progId="Equation.DSMT4">
                  <p:embed/>
                </p:oleObj>
              </mc:Choice>
              <mc:Fallback>
                <p:oleObj name="" r:id="rId1" imgW="3275330" imgH="241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53975" y="3068638"/>
                        <a:ext cx="9180513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5" name="文本框 456714"/>
          <p:cNvSpPr txBox="1"/>
          <p:nvPr/>
        </p:nvSpPr>
        <p:spPr>
          <a:xfrm>
            <a:off x="684213" y="2349500"/>
            <a:ext cx="56165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latin typeface="Times New Roman" panose="02020603050405020304" pitchFamily="18" charset="0"/>
              </a:rPr>
              <a:t>件中出现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件废品的概率为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6718" name="对象 456717"/>
          <p:cNvGraphicFramePr/>
          <p:nvPr/>
        </p:nvGraphicFramePr>
        <p:xfrm>
          <a:off x="7296150" y="1268413"/>
          <a:ext cx="18478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723265" imgH="405765" progId="Equation.DSMT4">
                  <p:embed/>
                </p:oleObj>
              </mc:Choice>
              <mc:Fallback>
                <p:oleObj name="" r:id="rId3" imgW="723265" imgH="4057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6150" y="1268413"/>
                        <a:ext cx="1847850" cy="1036637"/>
                      </a:xfrm>
                      <a:prstGeom prst="rect">
                        <a:avLst/>
                      </a:prstGeom>
                      <a:noFill/>
                      <a:ln w="57150" cap="flat" cmpd="thickThin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/>
      <p:bldP spid="456708" grpId="0"/>
      <p:bldP spid="4567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407555" name="文本框 407554"/>
          <p:cNvSpPr txBox="1"/>
          <p:nvPr/>
        </p:nvSpPr>
        <p:spPr>
          <a:xfrm>
            <a:off x="395288" y="4576763"/>
            <a:ext cx="8208962" cy="1076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/>
            <a:r>
              <a:rPr lang="zh-CN" altLang="en-US" dirty="0">
                <a:latin typeface="楷体_GB2312" pitchFamily="49" charset="-122"/>
              </a:rPr>
              <a:t>已知事件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楷体_GB2312" pitchFamily="49" charset="-122"/>
              </a:rPr>
              <a:t>发生的条件下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事件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楷体_GB2312" pitchFamily="49" charset="-122"/>
              </a:rPr>
              <a:t>发生的概率称为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发生的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条件下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的条件概率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记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</a:rPr>
              <a:t>|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0" name="对象 407555"/>
          <p:cNvGraphicFramePr/>
          <p:nvPr/>
        </p:nvGraphicFramePr>
        <p:xfrm>
          <a:off x="6400800" y="2133600"/>
          <a:ext cx="22812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904875" imgH="762000" progId="Paint.Picture">
                  <p:embed/>
                </p:oleObj>
              </mc:Choice>
              <mc:Fallback>
                <p:oleObj name="" r:id="rId1" imgW="904875" imgH="76200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0800" y="2133600"/>
                        <a:ext cx="2281238" cy="20574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7" name="矩形 407556"/>
          <p:cNvSpPr/>
          <p:nvPr/>
        </p:nvSpPr>
        <p:spPr>
          <a:xfrm>
            <a:off x="322895" y="2362200"/>
            <a:ext cx="5905500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若已知第一个人取到的是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红球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，则第二个人取到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红球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的概率又是多少？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895" y="1049813"/>
            <a:ext cx="74170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(2)</a:t>
            </a: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若已知第一个人取到的是</a:t>
            </a: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白球</a:t>
            </a:r>
            <a:r>
              <a:rPr kumimoji="0" lang="en-US" altLang="zh-CN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则第二个人取到</a:t>
            </a: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红球</a:t>
            </a:r>
            <a:r>
              <a:rPr kumimoji="0" lang="zh-CN" alt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的概率是多少？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22531" name="文本框 220161"/>
          <p:cNvSpPr txBox="1"/>
          <p:nvPr/>
        </p:nvSpPr>
        <p:spPr>
          <a:xfrm>
            <a:off x="468313" y="692150"/>
            <a:ext cx="3454400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作业：习题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1.4</a:t>
            </a: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532" name="文本框 220162"/>
          <p:cNvSpPr txBox="1"/>
          <p:nvPr/>
        </p:nvSpPr>
        <p:spPr>
          <a:xfrm>
            <a:off x="682625" y="1844675"/>
            <a:ext cx="294005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latin typeface="Times New Roman" panose="02020603050405020304" pitchFamily="18" charset="0"/>
                <a:ea typeface="宋体" pitchFamily="2" charset="-122"/>
              </a:rPr>
              <a:t>4,</a:t>
            </a:r>
            <a:r>
              <a:rPr lang="zh-CN" altLang="en-US" sz="4400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ea typeface="宋体" pitchFamily="2" charset="-122"/>
              </a:rPr>
              <a:t>8-10, 19.</a:t>
            </a:r>
            <a:endParaRPr lang="en-US" altLang="zh-CN" sz="4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2533" name="图片 220163" descr="BD04972_"/>
          <p:cNvPicPr>
            <a:picLocks noChangeAspect="1"/>
          </p:cNvPicPr>
          <p:nvPr/>
        </p:nvPicPr>
        <p:blipFill>
          <a:blip r:embed="rId1"/>
          <a:srcRect t="4192" r="2016"/>
          <a:stretch>
            <a:fillRect/>
          </a:stretch>
        </p:blipFill>
        <p:spPr>
          <a:xfrm>
            <a:off x="0" y="3519488"/>
            <a:ext cx="4554538" cy="3338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图片 220164" descr="BD04972_"/>
          <p:cNvPicPr>
            <a:picLocks noChangeAspect="1"/>
          </p:cNvPicPr>
          <p:nvPr/>
        </p:nvPicPr>
        <p:blipFill>
          <a:blip r:embed="rId1"/>
          <a:srcRect t="4480" r="4477"/>
          <a:stretch>
            <a:fillRect/>
          </a:stretch>
        </p:blipFill>
        <p:spPr>
          <a:xfrm>
            <a:off x="4267200" y="0"/>
            <a:ext cx="4876800" cy="365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5123" name="文本框 439297"/>
          <p:cNvSpPr txBox="1"/>
          <p:nvPr/>
        </p:nvSpPr>
        <p:spPr>
          <a:xfrm>
            <a:off x="201613" y="73025"/>
            <a:ext cx="8763000" cy="1992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由于我们已经知道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已发生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变成了新的样本空间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为使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也发生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试验结果必须是既在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中又在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中的样本点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即此点必属于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4" name="组合 439298"/>
          <p:cNvGrpSpPr/>
          <p:nvPr/>
        </p:nvGrpSpPr>
        <p:grpSpPr>
          <a:xfrm>
            <a:off x="6084888" y="1628775"/>
            <a:ext cx="2743200" cy="2209800"/>
            <a:chOff x="2352" y="2160"/>
            <a:chExt cx="1728" cy="1392"/>
          </a:xfrm>
        </p:grpSpPr>
        <p:sp>
          <p:nvSpPr>
            <p:cNvPr id="5131" name="矩形 439299"/>
            <p:cNvSpPr/>
            <p:nvPr/>
          </p:nvSpPr>
          <p:spPr>
            <a:xfrm>
              <a:off x="2352" y="2160"/>
              <a:ext cx="1728" cy="1392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32" name="对象 439300"/>
            <p:cNvGraphicFramePr/>
            <p:nvPr/>
          </p:nvGraphicFramePr>
          <p:xfrm>
            <a:off x="3661" y="3179"/>
            <a:ext cx="31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140970" imgH="140970" progId="Equation.3">
                    <p:embed/>
                  </p:oleObj>
                </mc:Choice>
                <mc:Fallback>
                  <p:oleObj name="" r:id="rId1" imgW="140970" imgH="14097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1" y="3179"/>
                          <a:ext cx="311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3" name="组合 439301"/>
            <p:cNvGrpSpPr/>
            <p:nvPr/>
          </p:nvGrpSpPr>
          <p:grpSpPr>
            <a:xfrm>
              <a:off x="3264" y="2496"/>
              <a:ext cx="624" cy="624"/>
              <a:chOff x="3264" y="2496"/>
              <a:chExt cx="624" cy="624"/>
            </a:xfrm>
          </p:grpSpPr>
          <p:sp>
            <p:nvSpPr>
              <p:cNvPr id="5138" name="椭圆 439302"/>
              <p:cNvSpPr/>
              <p:nvPr/>
            </p:nvSpPr>
            <p:spPr>
              <a:xfrm>
                <a:off x="3264" y="2496"/>
                <a:ext cx="624" cy="624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39" name="对象 439303"/>
              <p:cNvGraphicFramePr/>
              <p:nvPr/>
            </p:nvGraphicFramePr>
            <p:xfrm>
              <a:off x="3591" y="2640"/>
              <a:ext cx="239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3" imgW="132080" imgH="140970" progId="Equation.DSMT4">
                      <p:embed/>
                    </p:oleObj>
                  </mc:Choice>
                  <mc:Fallback>
                    <p:oleObj name="" r:id="rId3" imgW="132080" imgH="140970" progId="Equation.DSMT4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91" y="2640"/>
                            <a:ext cx="239" cy="258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34" name="组合 439304"/>
            <p:cNvGrpSpPr/>
            <p:nvPr/>
          </p:nvGrpSpPr>
          <p:grpSpPr>
            <a:xfrm>
              <a:off x="2544" y="2352"/>
              <a:ext cx="1088" cy="960"/>
              <a:chOff x="2544" y="2350"/>
              <a:chExt cx="1088" cy="960"/>
            </a:xfrm>
          </p:grpSpPr>
          <p:sp>
            <p:nvSpPr>
              <p:cNvPr id="5135" name="椭圆 439305"/>
              <p:cNvSpPr/>
              <p:nvPr/>
            </p:nvSpPr>
            <p:spPr>
              <a:xfrm>
                <a:off x="2544" y="2350"/>
                <a:ext cx="1056" cy="960"/>
              </a:xfrm>
              <a:prstGeom prst="ellipse">
                <a:avLst/>
              </a:prstGeom>
              <a:solidFill>
                <a:srgbClr val="0000FF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36" name="对象 439306"/>
              <p:cNvGraphicFramePr/>
              <p:nvPr/>
            </p:nvGraphicFramePr>
            <p:xfrm>
              <a:off x="2880" y="2590"/>
              <a:ext cx="239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5" imgW="132080" imgH="140970" progId="Equation.DSMT4">
                      <p:embed/>
                    </p:oleObj>
                  </mc:Choice>
                  <mc:Fallback>
                    <p:oleObj name="" r:id="rId5" imgW="132080" imgH="140970" progId="Equation.DSMT4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80" y="2590"/>
                            <a:ext cx="239" cy="258"/>
                          </a:xfrm>
                          <a:prstGeom prst="rect">
                            <a:avLst/>
                          </a:prstGeom>
                          <a:solidFill>
                            <a:srgbClr val="3366FF">
                              <a:alpha val="50195"/>
                            </a:srgb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7" name="对象 439307"/>
              <p:cNvGraphicFramePr/>
              <p:nvPr/>
            </p:nvGraphicFramePr>
            <p:xfrm>
              <a:off x="3264" y="2688"/>
              <a:ext cx="36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7" imgW="228600" imgH="140970" progId="Equation.3">
                      <p:embed/>
                    </p:oleObj>
                  </mc:Choice>
                  <mc:Fallback>
                    <p:oleObj name="" r:id="rId7" imgW="228600" imgH="14097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264" y="2688"/>
                            <a:ext cx="368" cy="2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9310" name="文本框 439309"/>
          <p:cNvSpPr txBox="1"/>
          <p:nvPr/>
        </p:nvSpPr>
        <p:spPr>
          <a:xfrm>
            <a:off x="1258888" y="4130675"/>
            <a:ext cx="7070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是两个事件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)&gt;0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则称                                     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9311" name="矩形 439310"/>
          <p:cNvSpPr/>
          <p:nvPr/>
        </p:nvSpPr>
        <p:spPr>
          <a:xfrm>
            <a:off x="179388" y="5805488"/>
            <a:ext cx="8404225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为在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事件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发生的条件下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事件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的条件概率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9312" name="对象 439311"/>
          <p:cNvGraphicFramePr/>
          <p:nvPr/>
        </p:nvGraphicFramePr>
        <p:xfrm>
          <a:off x="2484438" y="4724400"/>
          <a:ext cx="32210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193800" imgH="419100" progId="Equation.DSMT4">
                  <p:embed/>
                </p:oleObj>
              </mc:Choice>
              <mc:Fallback>
                <p:oleObj name="" r:id="rId9" imgW="1193800" imgH="4191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4438" y="4724400"/>
                        <a:ext cx="3221037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13" name="文本框 439312"/>
          <p:cNvSpPr txBox="1"/>
          <p:nvPr/>
        </p:nvSpPr>
        <p:spPr>
          <a:xfrm>
            <a:off x="101600" y="4076700"/>
            <a:ext cx="18065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</a:pPr>
            <a:r>
              <a:rPr lang="zh-CN" altLang="en-US" dirty="0">
                <a:solidFill>
                  <a:srgbClr val="0D28F3"/>
                </a:solidFill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宋体" pitchFamily="2" charset="-122"/>
              </a:rPr>
              <a:t>:</a:t>
            </a: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39314" name="文本框 439313"/>
          <p:cNvSpPr txBox="1"/>
          <p:nvPr/>
        </p:nvSpPr>
        <p:spPr>
          <a:xfrm>
            <a:off x="179388" y="1989138"/>
            <a:ext cx="1871662" cy="725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于是有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9317" name="对象 439316"/>
          <p:cNvGraphicFramePr/>
          <p:nvPr/>
        </p:nvGraphicFramePr>
        <p:xfrm>
          <a:off x="1547813" y="2781300"/>
          <a:ext cx="32210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1193800" imgH="419100" progId="Equation.DSMT4">
                  <p:embed/>
                </p:oleObj>
              </mc:Choice>
              <mc:Fallback>
                <p:oleObj name="" r:id="rId11" imgW="1193800" imgH="419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813" y="2781300"/>
                        <a:ext cx="3221037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0" grpId="0"/>
      <p:bldP spid="439311" grpId="0"/>
      <p:bldP spid="439313" grpId="0"/>
      <p:bldP spid="4393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pic>
        <p:nvPicPr>
          <p:cNvPr id="6147" name="图片 440322" descr="6个点 副本"/>
          <p:cNvPicPr>
            <a:picLocks noChangeAspect="1"/>
          </p:cNvPicPr>
          <p:nvPr/>
        </p:nvPicPr>
        <p:blipFill>
          <a:blip r:embed="rId1"/>
          <a:srcRect l="7315" t="1262" r="5225"/>
          <a:stretch>
            <a:fillRect/>
          </a:stretch>
        </p:blipFill>
        <p:spPr>
          <a:xfrm>
            <a:off x="7316788" y="58738"/>
            <a:ext cx="1727200" cy="2608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27" name="直接连接符 440326"/>
          <p:cNvSpPr/>
          <p:nvPr/>
        </p:nvSpPr>
        <p:spPr>
          <a:xfrm>
            <a:off x="8355013" y="798513"/>
            <a:ext cx="701675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36" name="矩形 440335"/>
          <p:cNvSpPr/>
          <p:nvPr/>
        </p:nvSpPr>
        <p:spPr>
          <a:xfrm>
            <a:off x="179388" y="1628775"/>
            <a:ext cx="1565275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)=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0" name="矩形 440338"/>
          <p:cNvSpPr/>
          <p:nvPr/>
        </p:nvSpPr>
        <p:spPr>
          <a:xfrm>
            <a:off x="3419475" y="765175"/>
            <a:ext cx="1825625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)=1/6,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1" name="矩形 440339"/>
          <p:cNvSpPr/>
          <p:nvPr/>
        </p:nvSpPr>
        <p:spPr>
          <a:xfrm>
            <a:off x="179388" y="765175"/>
            <a:ext cx="3671887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zh-CN" altLang="zh-CN" dirty="0">
                <a:latin typeface="Times New Roman" panose="02020603050405020304" pitchFamily="18" charset="0"/>
              </a:rPr>
              <a:t>掷出偶数点}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2" name="矩形 440340"/>
          <p:cNvSpPr/>
          <p:nvPr/>
        </p:nvSpPr>
        <p:spPr>
          <a:xfrm>
            <a:off x="5364163" y="765175"/>
            <a:ext cx="2068512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A|B</a:t>
            </a:r>
            <a:r>
              <a:rPr lang="en-US" altLang="zh-CN" dirty="0">
                <a:latin typeface="Times New Roman" panose="02020603050405020304" pitchFamily="18" charset="0"/>
              </a:rPr>
              <a:t>)=?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3" name="矩形 440341"/>
          <p:cNvSpPr/>
          <p:nvPr/>
        </p:nvSpPr>
        <p:spPr>
          <a:xfrm>
            <a:off x="107950" y="115888"/>
            <a:ext cx="7985125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zh-CN" altLang="zh-CN" dirty="0">
                <a:latin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</a:rPr>
              <a:t>掷一颗均匀骰子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zh-CN" altLang="zh-CN" dirty="0">
                <a:latin typeface="Times New Roman" panose="02020603050405020304" pitchFamily="18" charset="0"/>
              </a:rPr>
              <a:t>掷出2点}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344" name="对象 440343"/>
          <p:cNvGraphicFramePr/>
          <p:nvPr/>
        </p:nvGraphicFramePr>
        <p:xfrm>
          <a:off x="1692275" y="1484313"/>
          <a:ext cx="4476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132080" imgH="351790" progId="Equation.DSMT4">
                  <p:embed/>
                </p:oleObj>
              </mc:Choice>
              <mc:Fallback>
                <p:oleObj name="" r:id="rId2" imgW="132080" imgH="35179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1484313"/>
                        <a:ext cx="447675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8" name="对象 440347"/>
          <p:cNvGraphicFramePr/>
          <p:nvPr/>
        </p:nvGraphicFramePr>
        <p:xfrm>
          <a:off x="2627313" y="1484313"/>
          <a:ext cx="18605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4" imgW="580390" imgH="377825" progId="Equation.DSMT4">
                  <p:embed/>
                </p:oleObj>
              </mc:Choice>
              <mc:Fallback>
                <p:oleObj name="" r:id="rId4" imgW="580390" imgH="37782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1484313"/>
                        <a:ext cx="1860550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9" name="矩形 440348"/>
          <p:cNvSpPr/>
          <p:nvPr/>
        </p:nvSpPr>
        <p:spPr>
          <a:xfrm>
            <a:off x="8350250" y="217488"/>
            <a:ext cx="698500" cy="2287587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351" name="对象 440350"/>
          <p:cNvGraphicFramePr/>
          <p:nvPr/>
        </p:nvGraphicFramePr>
        <p:xfrm>
          <a:off x="4500563" y="1484313"/>
          <a:ext cx="81756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6" imgW="246380" imgH="377825" progId="Equation.DSMT4">
                  <p:embed/>
                </p:oleObj>
              </mc:Choice>
              <mc:Fallback>
                <p:oleObj name="" r:id="rId6" imgW="246380" imgH="37782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0563" y="1484313"/>
                        <a:ext cx="817562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2" name="文本框 440351"/>
          <p:cNvSpPr txBox="1"/>
          <p:nvPr/>
        </p:nvSpPr>
        <p:spPr>
          <a:xfrm>
            <a:off x="2141538" y="1681163"/>
            <a:ext cx="720725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C0128"/>
                </a:solidFill>
                <a:latin typeface="Times New Roman" panose="02020603050405020304" pitchFamily="18" charset="0"/>
              </a:rPr>
              <a:t>=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440353" name="文本框 440352"/>
          <p:cNvSpPr txBox="1"/>
          <p:nvPr/>
        </p:nvSpPr>
        <p:spPr>
          <a:xfrm>
            <a:off x="196850" y="2708275"/>
            <a:ext cx="8802688" cy="15541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盒中混有</a:t>
            </a:r>
            <a:r>
              <a:rPr lang="en-US" altLang="zh-CN" dirty="0"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</a:rPr>
              <a:t>只新、旧乒乓球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各有红、白两色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如表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</a:rPr>
              <a:t>从盒中随机取一球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若取得的是红球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试求该红球是新球的概率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354" name="表格 440353"/>
          <p:cNvGraphicFramePr/>
          <p:nvPr/>
        </p:nvGraphicFramePr>
        <p:xfrm>
          <a:off x="6335713" y="3814763"/>
          <a:ext cx="2590800" cy="1736725"/>
        </p:xfrm>
        <a:graphic>
          <a:graphicData uri="http://schemas.openxmlformats.org/drawingml/2006/table">
            <a:tbl>
              <a:tblPr/>
              <a:tblGrid>
                <a:gridCol w="690563"/>
                <a:gridCol w="950912"/>
                <a:gridCol w="949325"/>
              </a:tblGrid>
              <a:tr h="57890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200" b="1" dirty="0"/>
                    </a:p>
                  </a:txBody>
                  <a:tcPr marT="45703" marB="45703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/>
                        <a:t>红</a:t>
                      </a:r>
                      <a:endParaRPr lang="zh-CN" altLang="en-US" sz="3200" b="1"/>
                    </a:p>
                  </a:txBody>
                  <a:tcPr marT="45703" marB="45703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/>
                        <a:t>白</a:t>
                      </a:r>
                      <a:endParaRPr lang="zh-CN" altLang="en-US" sz="3200" b="1"/>
                    </a:p>
                  </a:txBody>
                  <a:tcPr marT="45703" marB="45703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90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/>
                        <a:t>新</a:t>
                      </a:r>
                      <a:endParaRPr lang="zh-CN" altLang="en-US" sz="3200" b="1"/>
                    </a:p>
                  </a:txBody>
                  <a:tcPr marT="45703" marB="45703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/>
                        <a:t>40</a:t>
                      </a:r>
                      <a:endParaRPr lang="zh-CN" altLang="en-US" sz="3200" b="1"/>
                    </a:p>
                  </a:txBody>
                  <a:tcPr marT="45703" marB="45703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/>
                        <a:t>30</a:t>
                      </a:r>
                      <a:endParaRPr lang="zh-CN" altLang="en-US" sz="3200" b="1"/>
                    </a:p>
                  </a:txBody>
                  <a:tcPr marT="45703" marB="45703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90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/>
                        <a:t>旧</a:t>
                      </a:r>
                      <a:endParaRPr lang="zh-CN" altLang="en-US" sz="3200" b="1"/>
                    </a:p>
                  </a:txBody>
                  <a:tcPr marT="45703" marB="45703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/>
                        <a:t>20</a:t>
                      </a:r>
                      <a:endParaRPr lang="zh-CN" altLang="en-US" sz="3200" b="1"/>
                    </a:p>
                  </a:txBody>
                  <a:tcPr marT="45703" marB="45703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/>
                        <a:t>10</a:t>
                      </a:r>
                      <a:endParaRPr lang="zh-CN" altLang="en-US" sz="3200" b="1"/>
                    </a:p>
                  </a:txBody>
                  <a:tcPr marT="45703" marB="45703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372" name="文本框 440371"/>
          <p:cNvSpPr txBox="1"/>
          <p:nvPr/>
        </p:nvSpPr>
        <p:spPr>
          <a:xfrm>
            <a:off x="142875" y="4246563"/>
            <a:ext cx="6048375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A=“</a:t>
            </a:r>
            <a:r>
              <a:rPr lang="zh-CN" altLang="en-US" dirty="0">
                <a:latin typeface="Times New Roman" panose="02020603050405020304" pitchFamily="18" charset="0"/>
              </a:rPr>
              <a:t>从盒中随机取到红球”</a:t>
            </a:r>
            <a:r>
              <a:rPr lang="en-US" altLang="zh-CN" dirty="0">
                <a:latin typeface="Times New Roman" panose="02020603050405020304" pitchFamily="18" charset="0"/>
              </a:rPr>
              <a:t>;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=“</a:t>
            </a:r>
            <a:r>
              <a:rPr lang="zh-CN" altLang="en-US" dirty="0">
                <a:latin typeface="Times New Roman" panose="02020603050405020304" pitchFamily="18" charset="0"/>
              </a:rPr>
              <a:t>从盒中随机取到新球”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373" name="椭圆 440372"/>
          <p:cNvSpPr/>
          <p:nvPr/>
        </p:nvSpPr>
        <p:spPr>
          <a:xfrm>
            <a:off x="6945313" y="3814763"/>
            <a:ext cx="914400" cy="1828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80" name="矩形 440373"/>
          <p:cNvSpPr>
            <a:spLocks noTextEdit="1"/>
          </p:cNvSpPr>
          <p:nvPr/>
        </p:nvSpPr>
        <p:spPr>
          <a:xfrm>
            <a:off x="7478713" y="4271963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charset="0"/>
                <a:ea typeface="宋体" charset="0"/>
              </a:rPr>
              <a:t>A</a:t>
            </a:r>
            <a:endParaRPr lang="zh-CN" altLang="en-US" sz="3600" b="1"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/>
                </a:outerShdw>
              </a:effectLst>
              <a:latin typeface="宋体" charset="0"/>
              <a:ea typeface="宋体" charset="0"/>
            </a:endParaRPr>
          </a:p>
        </p:txBody>
      </p:sp>
      <p:sp>
        <p:nvSpPr>
          <p:cNvPr id="440375" name="椭圆 440374"/>
          <p:cNvSpPr/>
          <p:nvPr/>
        </p:nvSpPr>
        <p:spPr>
          <a:xfrm>
            <a:off x="6869113" y="4271963"/>
            <a:ext cx="1981200" cy="685800"/>
          </a:xfrm>
          <a:prstGeom prst="ellipse">
            <a:avLst/>
          </a:prstGeom>
          <a:noFill/>
          <a:ln w="28575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82" name="矩形 440375"/>
          <p:cNvSpPr>
            <a:spLocks noTextEdit="1"/>
          </p:cNvSpPr>
          <p:nvPr/>
        </p:nvSpPr>
        <p:spPr>
          <a:xfrm>
            <a:off x="8012113" y="4271963"/>
            <a:ext cx="228600" cy="617537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0066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66FF"/>
                </a:solidFill>
                <a:effectLst>
                  <a:outerShdw dist="53882" dir="2699999" algn="ctr" rotWithShape="0">
                    <a:srgbClr val="C0C0C0"/>
                  </a:outerShdw>
                </a:effectLst>
                <a:latin typeface="宋体" charset="0"/>
                <a:ea typeface="宋体" charset="0"/>
              </a:rPr>
              <a:t>B</a:t>
            </a:r>
            <a:endParaRPr lang="zh-CN" altLang="en-US" sz="3600" b="1"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  <a:solidFill>
                <a:srgbClr val="0066FF"/>
              </a:solidFill>
              <a:effectLst>
                <a:outerShdw dist="53882" dir="2699999" algn="ctr" rotWithShape="0">
                  <a:srgbClr val="C0C0C0"/>
                </a:outerShdw>
              </a:effectLst>
              <a:latin typeface="宋体" charset="0"/>
              <a:ea typeface="宋体" charset="0"/>
            </a:endParaRPr>
          </a:p>
        </p:txBody>
      </p:sp>
      <p:graphicFrame>
        <p:nvGraphicFramePr>
          <p:cNvPr id="440377" name="对象 440376"/>
          <p:cNvGraphicFramePr/>
          <p:nvPr/>
        </p:nvGraphicFramePr>
        <p:xfrm>
          <a:off x="1612900" y="5614988"/>
          <a:ext cx="12319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8" imgW="481965" imgH="405765" progId="Equation.DSMT4">
                  <p:embed/>
                </p:oleObj>
              </mc:Choice>
              <mc:Fallback>
                <p:oleObj name="" r:id="rId8" imgW="481965" imgH="4057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2900" y="5614988"/>
                        <a:ext cx="1231900" cy="1036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8" name="对象 440377"/>
          <p:cNvGraphicFramePr/>
          <p:nvPr/>
        </p:nvGraphicFramePr>
        <p:xfrm>
          <a:off x="3311525" y="5614988"/>
          <a:ext cx="186213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0" imgW="580390" imgH="377825" progId="Equation.DSMT4">
                  <p:embed/>
                </p:oleObj>
              </mc:Choice>
              <mc:Fallback>
                <p:oleObj name="" r:id="rId10" imgW="580390" imgH="377825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11525" y="5614988"/>
                        <a:ext cx="1862138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9" name="文本框 440378"/>
          <p:cNvSpPr txBox="1"/>
          <p:nvPr/>
        </p:nvSpPr>
        <p:spPr>
          <a:xfrm>
            <a:off x="2878138" y="5830888"/>
            <a:ext cx="72072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0380" name="矩形 440379"/>
          <p:cNvSpPr/>
          <p:nvPr/>
        </p:nvSpPr>
        <p:spPr>
          <a:xfrm>
            <a:off x="142875" y="5759450"/>
            <a:ext cx="1565275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)=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0381" name="对象 440380"/>
          <p:cNvGraphicFramePr/>
          <p:nvPr/>
        </p:nvGraphicFramePr>
        <p:xfrm>
          <a:off x="5111750" y="5614988"/>
          <a:ext cx="14525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2" imgW="448310" imgH="377825" progId="Equation.DSMT4">
                  <p:embed/>
                </p:oleObj>
              </mc:Choice>
              <mc:Fallback>
                <p:oleObj name="" r:id="rId12" imgW="448310" imgH="37782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11750" y="5614988"/>
                        <a:ext cx="1452563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0"/>
                                        <p:tgtEl>
                                          <p:spTgt spid="44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44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440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4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0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0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"/>
                                        <p:tgtEl>
                                          <p:spTgt spid="4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6" grpId="0"/>
      <p:bldP spid="440352" grpId="0"/>
      <p:bldP spid="440353" grpId="0"/>
      <p:bldP spid="440372" grpId="0"/>
      <p:bldP spid="440379" grpId="0"/>
      <p:bldP spid="4403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7171" name="文本框 441345"/>
          <p:cNvSpPr txBox="1"/>
          <p:nvPr/>
        </p:nvSpPr>
        <p:spPr>
          <a:xfrm>
            <a:off x="319088" y="0"/>
            <a:ext cx="8534400" cy="2136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</a:rPr>
              <a:t>设某种动物由出生算起活到</a:t>
            </a:r>
            <a:r>
              <a:rPr lang="en-US" altLang="zh-CN" dirty="0">
                <a:latin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</a:rPr>
              <a:t>岁以上的概率为</a:t>
            </a:r>
            <a:r>
              <a:rPr lang="en-US" altLang="zh-CN" dirty="0">
                <a:latin typeface="Times New Roman" panose="02020603050405020304" pitchFamily="18" charset="0"/>
              </a:rPr>
              <a:t>0.8,</a:t>
            </a:r>
            <a:r>
              <a:rPr lang="zh-CN" altLang="en-US" dirty="0">
                <a:latin typeface="Times New Roman" panose="02020603050405020304" pitchFamily="18" charset="0"/>
              </a:rPr>
              <a:t>活到</a:t>
            </a:r>
            <a:r>
              <a:rPr lang="en-US" altLang="zh-CN" dirty="0">
                <a:latin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</a:rPr>
              <a:t>岁以上的概率为</a:t>
            </a:r>
            <a:r>
              <a:rPr lang="en-US" altLang="zh-CN" dirty="0">
                <a:latin typeface="Times New Roman" panose="02020603050405020304" pitchFamily="18" charset="0"/>
              </a:rPr>
              <a:t>0.4. </a:t>
            </a:r>
            <a:r>
              <a:rPr lang="zh-CN" altLang="en-US" dirty="0">
                <a:latin typeface="Times New Roman" panose="02020603050405020304" pitchFamily="18" charset="0"/>
              </a:rPr>
              <a:t>如果现在有一个</a:t>
            </a:r>
            <a:r>
              <a:rPr lang="en-US" altLang="zh-CN" dirty="0">
                <a:latin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</a:rPr>
              <a:t>岁的这种动物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问它能活到</a:t>
            </a:r>
            <a:r>
              <a:rPr lang="en-US" altLang="zh-CN" dirty="0">
                <a:latin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</a:rPr>
              <a:t>岁以上的概率是多少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1347" name="文本框 441346"/>
          <p:cNvSpPr txBox="1"/>
          <p:nvPr/>
        </p:nvSpPr>
        <p:spPr>
          <a:xfrm>
            <a:off x="0" y="2001838"/>
            <a:ext cx="9036050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 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能活到</a:t>
            </a:r>
            <a:r>
              <a:rPr lang="en-US" altLang="zh-CN" dirty="0">
                <a:latin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</a:rPr>
              <a:t>岁以上”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能活到</a:t>
            </a:r>
            <a:r>
              <a:rPr lang="en-US" altLang="zh-CN" dirty="0">
                <a:latin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</a:rPr>
              <a:t>岁以上”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1349" name="文本框 441348"/>
          <p:cNvSpPr txBox="1"/>
          <p:nvPr/>
        </p:nvSpPr>
        <p:spPr>
          <a:xfrm>
            <a:off x="250825" y="3500438"/>
            <a:ext cx="373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故所求概率为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1350" name="对象 441349"/>
          <p:cNvGraphicFramePr/>
          <p:nvPr/>
        </p:nvGraphicFramePr>
        <p:xfrm>
          <a:off x="2771775" y="3357563"/>
          <a:ext cx="33813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269365" imgH="419100" progId="Equation.DSMT4">
                  <p:embed/>
                </p:oleObj>
              </mc:Choice>
              <mc:Fallback>
                <p:oleObj name="" r:id="rId1" imgW="1269365" imgH="4191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3357563"/>
                        <a:ext cx="3381375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1" name="文本框 441350"/>
          <p:cNvSpPr txBox="1"/>
          <p:nvPr/>
        </p:nvSpPr>
        <p:spPr>
          <a:xfrm>
            <a:off x="169863" y="5529263"/>
            <a:ext cx="8709025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注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条件概率往往根据试验提供的数据直接得到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如例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1)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，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441352" name="矩形 441351"/>
          <p:cNvSpPr/>
          <p:nvPr/>
        </p:nvSpPr>
        <p:spPr>
          <a:xfrm>
            <a:off x="5076825" y="2708275"/>
            <a:ext cx="15827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  <a:sym typeface="Symbol" pitchFamily="18" charset="2"/>
              </a:rPr>
              <a:t>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353" name="矩形 441352"/>
          <p:cNvSpPr/>
          <p:nvPr/>
        </p:nvSpPr>
        <p:spPr>
          <a:xfrm>
            <a:off x="539750" y="2708275"/>
            <a:ext cx="41036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)=0.8,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)=0.4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1356" name="对象 441355"/>
          <p:cNvGraphicFramePr/>
          <p:nvPr/>
        </p:nvGraphicFramePr>
        <p:xfrm>
          <a:off x="6084888" y="3338513"/>
          <a:ext cx="15875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596900" imgH="393700" progId="Equation.DSMT4">
                  <p:embed/>
                </p:oleObj>
              </mc:Choice>
              <mc:Fallback>
                <p:oleObj name="" r:id="rId3" imgW="596900" imgH="393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4888" y="3338513"/>
                        <a:ext cx="1587500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7" name="矩形 441356"/>
          <p:cNvSpPr/>
          <p:nvPr/>
        </p:nvSpPr>
        <p:spPr>
          <a:xfrm>
            <a:off x="6804025" y="2719388"/>
            <a:ext cx="20161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358" name="文本框 441357"/>
          <p:cNvSpPr txBox="1"/>
          <p:nvPr/>
        </p:nvSpPr>
        <p:spPr>
          <a:xfrm>
            <a:off x="179388" y="4437063"/>
            <a:ext cx="6913562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itchFamily="2" charset="-122"/>
              </a:rPr>
              <a:t>注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(1)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itchFamily="2" charset="-122"/>
              </a:rPr>
              <a:t>条件概率”也是“概率”！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41359" name="文本框 441358"/>
          <p:cNvSpPr txBox="1"/>
          <p:nvPr/>
        </p:nvSpPr>
        <p:spPr>
          <a:xfrm>
            <a:off x="1403350" y="4840288"/>
            <a:ext cx="6264275" cy="730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P38   </a:t>
            </a:r>
            <a:r>
              <a:rPr lang="zh-CN" altLang="en-US" dirty="0"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</a:rPr>
              <a:t>1.4.1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1360" name="文本框 441359"/>
          <p:cNvSpPr txBox="1"/>
          <p:nvPr/>
        </p:nvSpPr>
        <p:spPr>
          <a:xfrm>
            <a:off x="2352675" y="6069013"/>
            <a:ext cx="6191250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而利用上述公式求积事件的概率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itchFamily="2" charset="-122"/>
              </a:rPr>
              <a:t>.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75"/>
                                        <p:tgtEl>
                                          <p:spTgt spid="44135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75"/>
                                        <p:tgtEl>
                                          <p:spTgt spid="44135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75"/>
                                        <p:tgtEl>
                                          <p:spTgt spid="4413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  <p:bldP spid="441349" grpId="0"/>
      <p:bldP spid="441351" grpId="0" build="p"/>
      <p:bldP spid="441352" grpId="0"/>
      <p:bldP spid="441353" grpId="0"/>
      <p:bldP spid="441357" grpId="0"/>
      <p:bldP spid="441358" grpId="0" build="p"/>
      <p:bldP spid="441359" grpId="0"/>
      <p:bldP spid="4413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442370" name="文本框 442369"/>
          <p:cNvSpPr txBox="1"/>
          <p:nvPr/>
        </p:nvSpPr>
        <p:spPr>
          <a:xfrm>
            <a:off x="692150" y="1085850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由条件概率的定义：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42372" name="文本框 442371"/>
          <p:cNvSpPr txBox="1"/>
          <p:nvPr/>
        </p:nvSpPr>
        <p:spPr>
          <a:xfrm>
            <a:off x="3276600" y="3213100"/>
            <a:ext cx="5675313" cy="57943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=P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|B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442376" name="矩形 442375"/>
          <p:cNvSpPr/>
          <p:nvPr/>
        </p:nvSpPr>
        <p:spPr>
          <a:xfrm>
            <a:off x="539750" y="2060575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dirty="0">
                <a:latin typeface="楷体_GB2312" pitchFamily="49" charset="-122"/>
              </a:rPr>
              <a:t>得：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42377" name="矩形 442376"/>
          <p:cNvSpPr/>
          <p:nvPr/>
        </p:nvSpPr>
        <p:spPr>
          <a:xfrm>
            <a:off x="241300" y="3213100"/>
            <a:ext cx="29622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楷体_GB2312" pitchFamily="49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楷体_GB2312" pitchFamily="49" charset="-122"/>
              </a:rPr>
              <a:t>位置对调</a:t>
            </a:r>
            <a:r>
              <a:rPr lang="en-US" altLang="zh-CN" dirty="0">
                <a:latin typeface="楷体_GB2312" pitchFamily="49" charset="-122"/>
              </a:rPr>
              <a:t>: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442378" name="矩形 442377"/>
          <p:cNvSpPr/>
          <p:nvPr/>
        </p:nvSpPr>
        <p:spPr>
          <a:xfrm>
            <a:off x="1908175" y="2133600"/>
            <a:ext cx="5616575" cy="579438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anchor="ctr" anchorCtr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)&gt;0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楷体_GB2312" pitchFamily="49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|A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2380" name="文本框 442379"/>
          <p:cNvSpPr txBox="1"/>
          <p:nvPr/>
        </p:nvSpPr>
        <p:spPr>
          <a:xfrm>
            <a:off x="107950" y="5229225"/>
            <a:ext cx="395922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</a:rPr>
              <a:t>一般地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600" baseline="26000" dirty="0">
                <a:latin typeface="Times New Roman" panose="02020603050405020304" pitchFamily="18" charset="0"/>
              </a:rPr>
              <a:t>…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2381" name="文本框 442380"/>
          <p:cNvSpPr txBox="1"/>
          <p:nvPr/>
        </p:nvSpPr>
        <p:spPr>
          <a:xfrm>
            <a:off x="271463" y="4295775"/>
            <a:ext cx="338455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推广到三个事件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202" name="文本框 442382"/>
          <p:cNvSpPr txBox="1"/>
          <p:nvPr/>
        </p:nvSpPr>
        <p:spPr>
          <a:xfrm>
            <a:off x="131763" y="311150"/>
            <a:ext cx="27717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32E0D"/>
                </a:solidFill>
                <a:latin typeface="Times New Roman" panose="02020603050405020304" pitchFamily="18" charset="0"/>
                <a:ea typeface="宋体" pitchFamily="2" charset="-122"/>
              </a:rPr>
              <a:t>二、乘法公式</a:t>
            </a:r>
            <a:endParaRPr lang="zh-CN" altLang="en-US" dirty="0">
              <a:solidFill>
                <a:srgbClr val="F32E0D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42384" name="文本框 442383"/>
          <p:cNvSpPr txBox="1"/>
          <p:nvPr/>
        </p:nvSpPr>
        <p:spPr>
          <a:xfrm>
            <a:off x="3357563" y="4284663"/>
            <a:ext cx="5472112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ABC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2385" name="文本框 442384"/>
          <p:cNvSpPr txBox="1"/>
          <p:nvPr/>
        </p:nvSpPr>
        <p:spPr>
          <a:xfrm>
            <a:off x="3779838" y="5226050"/>
            <a:ext cx="5364162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3600" baseline="26000" dirty="0">
                <a:latin typeface="Times New Roman" panose="02020603050405020304" pitchFamily="18" charset="0"/>
              </a:rPr>
              <a:t>...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aseline="26000" dirty="0">
                <a:solidFill>
                  <a:srgbClr val="CC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2386" name="对象 442385"/>
          <p:cNvGraphicFramePr/>
          <p:nvPr/>
        </p:nvGraphicFramePr>
        <p:xfrm>
          <a:off x="4643438" y="692150"/>
          <a:ext cx="32210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93800" imgH="419100" progId="Equation.DSMT4">
                  <p:embed/>
                </p:oleObj>
              </mc:Choice>
              <mc:Fallback>
                <p:oleObj name="" r:id="rId1" imgW="1193800" imgH="419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438" y="692150"/>
                        <a:ext cx="3221037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4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44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4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4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/>
      <p:bldP spid="442372" grpId="0" animBg="1"/>
      <p:bldP spid="442376" grpId="0"/>
      <p:bldP spid="442377" grpId="0"/>
      <p:bldP spid="442378" grpId="0" animBg="1"/>
      <p:bldP spid="442380" grpId="0"/>
      <p:bldP spid="442381" grpId="0"/>
      <p:bldP spid="442384" grpId="0"/>
      <p:bldP spid="4423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9219" name="文本框 443393"/>
          <p:cNvSpPr txBox="1"/>
          <p:nvPr/>
        </p:nvSpPr>
        <p:spPr>
          <a:xfrm>
            <a:off x="250825" y="77788"/>
            <a:ext cx="8713788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3   100</a:t>
            </a:r>
            <a:r>
              <a:rPr lang="zh-CN" altLang="en-US" dirty="0">
                <a:latin typeface="Times New Roman" panose="02020603050405020304" pitchFamily="18" charset="0"/>
              </a:rPr>
              <a:t>件产品中有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件次品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无放回地抽取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次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每次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件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求下列事件的概率</a:t>
            </a:r>
            <a:r>
              <a:rPr lang="en-US" altLang="zh-CN" dirty="0">
                <a:latin typeface="Times New Roman" panose="02020603050405020304" pitchFamily="18" charset="0"/>
              </a:rPr>
              <a:t>:  (1)</a:t>
            </a:r>
            <a:r>
              <a:rPr lang="zh-CN" altLang="en-US" dirty="0">
                <a:latin typeface="Times New Roman" panose="02020603050405020304" pitchFamily="18" charset="0"/>
              </a:rPr>
              <a:t>全是次品</a:t>
            </a:r>
            <a:r>
              <a:rPr lang="en-US" altLang="zh-CN" dirty="0">
                <a:latin typeface="Times New Roman" panose="02020603050405020304" pitchFamily="18" charset="0"/>
              </a:rPr>
              <a:t>;  (2)</a:t>
            </a:r>
            <a:r>
              <a:rPr lang="zh-CN" altLang="en-US" dirty="0">
                <a:latin typeface="Times New Roman" panose="02020603050405020304" pitchFamily="18" charset="0"/>
              </a:rPr>
              <a:t>第三次才取得正品</a:t>
            </a:r>
            <a:r>
              <a:rPr lang="en-US" altLang="zh-CN" dirty="0">
                <a:latin typeface="Times New Roman" panose="02020603050405020304" pitchFamily="18" charset="0"/>
              </a:rPr>
              <a:t>;  (3)</a:t>
            </a:r>
            <a:r>
              <a:rPr lang="zh-CN" altLang="en-US" dirty="0">
                <a:latin typeface="Times New Roman" panose="02020603050405020304" pitchFamily="18" charset="0"/>
              </a:rPr>
              <a:t>第二次取得正品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3396" name="文本框 443395"/>
          <p:cNvSpPr txBox="1"/>
          <p:nvPr/>
        </p:nvSpPr>
        <p:spPr>
          <a:xfrm>
            <a:off x="179388" y="1960563"/>
            <a:ext cx="7775575" cy="68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楷体_GB2312" pitchFamily="49" charset="-122"/>
              </a:rPr>
              <a:t>解：设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楷体_GB2312" pitchFamily="49" charset="-122"/>
              </a:rPr>
              <a:t>=“</a:t>
            </a:r>
            <a:r>
              <a:rPr lang="zh-CN" altLang="en-US" dirty="0">
                <a:latin typeface="楷体_GB2312" pitchFamily="49" charset="-122"/>
              </a:rPr>
              <a:t>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楷体_GB2312" pitchFamily="49" charset="-122"/>
              </a:rPr>
              <a:t>次取得次品”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=1, 2, 3)</a:t>
            </a:r>
            <a:endParaRPr lang="en-US" altLang="zh-CN" dirty="0">
              <a:latin typeface="楷体_GB2312" pitchFamily="49" charset="-122"/>
            </a:endParaRPr>
          </a:p>
        </p:txBody>
      </p:sp>
      <p:graphicFrame>
        <p:nvGraphicFramePr>
          <p:cNvPr id="443408" name="对象 443407"/>
          <p:cNvGraphicFramePr/>
          <p:nvPr/>
        </p:nvGraphicFramePr>
        <p:xfrm>
          <a:off x="2382838" y="3354388"/>
          <a:ext cx="12255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69265" imgH="405765" progId="Equation.DSMT4">
                  <p:embed/>
                </p:oleObj>
              </mc:Choice>
              <mc:Fallback>
                <p:oleObj name="" r:id="rId1" imgW="469265" imgH="4057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838" y="3354388"/>
                        <a:ext cx="1225550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9" name="对象 443408"/>
          <p:cNvGraphicFramePr/>
          <p:nvPr/>
        </p:nvGraphicFramePr>
        <p:xfrm>
          <a:off x="503238" y="4240213"/>
          <a:ext cx="2159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48665" imgH="254000" progId="Equation.DSMT4">
                  <p:embed/>
                </p:oleObj>
              </mc:Choice>
              <mc:Fallback>
                <p:oleObj name="" r:id="rId3" imgW="748665" imgH="2540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238" y="4240213"/>
                        <a:ext cx="21590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0" name="对象 443409"/>
          <p:cNvGraphicFramePr/>
          <p:nvPr/>
        </p:nvGraphicFramePr>
        <p:xfrm>
          <a:off x="2638425" y="4256088"/>
          <a:ext cx="59039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194560" imgH="266065" progId="Equation.DSMT4">
                  <p:embed/>
                </p:oleObj>
              </mc:Choice>
              <mc:Fallback>
                <p:oleObj name="" r:id="rId5" imgW="2194560" imgH="2660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8425" y="4256088"/>
                        <a:ext cx="59039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1" name="对象 443410"/>
          <p:cNvGraphicFramePr/>
          <p:nvPr/>
        </p:nvGraphicFramePr>
        <p:xfrm>
          <a:off x="2659063" y="4919663"/>
          <a:ext cx="11874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469265" imgH="405765" progId="Equation.DSMT4">
                  <p:embed/>
                </p:oleObj>
              </mc:Choice>
              <mc:Fallback>
                <p:oleObj name="" r:id="rId7" imgW="469265" imgH="4057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9063" y="4919663"/>
                        <a:ext cx="118745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12" name="文本框 443411"/>
          <p:cNvSpPr txBox="1"/>
          <p:nvPr/>
        </p:nvSpPr>
        <p:spPr>
          <a:xfrm>
            <a:off x="0" y="2667000"/>
            <a:ext cx="2525713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3413" name="文本框 443412"/>
          <p:cNvSpPr txBox="1"/>
          <p:nvPr/>
        </p:nvSpPr>
        <p:spPr>
          <a:xfrm>
            <a:off x="2339975" y="2708275"/>
            <a:ext cx="4608513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3414" name="文本框 443413"/>
          <p:cNvSpPr txBox="1"/>
          <p:nvPr/>
        </p:nvSpPr>
        <p:spPr>
          <a:xfrm>
            <a:off x="0" y="4221163"/>
            <a:ext cx="75565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3415" name="文本框 443414"/>
          <p:cNvSpPr txBox="1"/>
          <p:nvPr/>
        </p:nvSpPr>
        <p:spPr>
          <a:xfrm>
            <a:off x="0" y="5661025"/>
            <a:ext cx="183515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思考</a:t>
            </a:r>
            <a:r>
              <a:rPr lang="en-US" altLang="zh-CN" dirty="0">
                <a:latin typeface="Times New Roman" panose="02020603050405020304" pitchFamily="18" charset="0"/>
              </a:rPr>
              <a:t>!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3418" name="对象 443417"/>
          <p:cNvGraphicFramePr/>
          <p:nvPr/>
        </p:nvGraphicFramePr>
        <p:xfrm>
          <a:off x="3648075" y="3344863"/>
          <a:ext cx="72866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279400" imgH="405765" progId="Equation.DSMT4">
                  <p:embed/>
                </p:oleObj>
              </mc:Choice>
              <mc:Fallback>
                <p:oleObj name="" r:id="rId9" imgW="279400" imgH="4057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8075" y="3344863"/>
                        <a:ext cx="728663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21" name="对象 443420"/>
          <p:cNvGraphicFramePr/>
          <p:nvPr/>
        </p:nvGraphicFramePr>
        <p:xfrm>
          <a:off x="4325938" y="3344863"/>
          <a:ext cx="8937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342900" imgH="405765" progId="Equation.DSMT4">
                  <p:embed/>
                </p:oleObj>
              </mc:Choice>
              <mc:Fallback>
                <p:oleObj name="" r:id="rId11" imgW="342900" imgH="40576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25938" y="3344863"/>
                        <a:ext cx="893762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24" name="对象 443423"/>
          <p:cNvGraphicFramePr/>
          <p:nvPr/>
        </p:nvGraphicFramePr>
        <p:xfrm>
          <a:off x="5197475" y="3333750"/>
          <a:ext cx="99218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380365" imgH="405765" progId="Equation.DSMT4">
                  <p:embed/>
                </p:oleObj>
              </mc:Choice>
              <mc:Fallback>
                <p:oleObj name="" r:id="rId13" imgW="380365" imgH="40576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97475" y="3333750"/>
                        <a:ext cx="992188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30" name="对象 443429"/>
          <p:cNvGraphicFramePr/>
          <p:nvPr/>
        </p:nvGraphicFramePr>
        <p:xfrm>
          <a:off x="3894138" y="4899025"/>
          <a:ext cx="7064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279400" imgH="405765" progId="Equation.DSMT4">
                  <p:embed/>
                </p:oleObj>
              </mc:Choice>
              <mc:Fallback>
                <p:oleObj name="" r:id="rId15" imgW="279400" imgH="40576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4138" y="4899025"/>
                        <a:ext cx="706437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33" name="对象 443432"/>
          <p:cNvGraphicFramePr/>
          <p:nvPr/>
        </p:nvGraphicFramePr>
        <p:xfrm>
          <a:off x="4583113" y="4908550"/>
          <a:ext cx="8667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7" imgW="342900" imgH="405765" progId="Equation.DSMT4">
                  <p:embed/>
                </p:oleObj>
              </mc:Choice>
              <mc:Fallback>
                <p:oleObj name="" r:id="rId17" imgW="342900" imgH="40576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83113" y="4908550"/>
                        <a:ext cx="86677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36" name="对象 443435"/>
          <p:cNvGraphicFramePr/>
          <p:nvPr/>
        </p:nvGraphicFramePr>
        <p:xfrm>
          <a:off x="5435600" y="4887913"/>
          <a:ext cx="9318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367665" imgH="405765" progId="Equation.DSMT4">
                  <p:embed/>
                </p:oleObj>
              </mc:Choice>
              <mc:Fallback>
                <p:oleObj name="" r:id="rId19" imgW="367665" imgH="4057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35600" y="4887913"/>
                        <a:ext cx="931863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4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  <p:bldP spid="443412" grpId="0"/>
      <p:bldP spid="443413" grpId="0"/>
      <p:bldP spid="443414" grpId="0"/>
      <p:bldP spid="4434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10243" name="文本框 414721"/>
          <p:cNvSpPr txBox="1"/>
          <p:nvPr/>
        </p:nvSpPr>
        <p:spPr>
          <a:xfrm>
            <a:off x="250825" y="188913"/>
            <a:ext cx="8785225" cy="223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4   </a:t>
            </a:r>
            <a:r>
              <a:rPr lang="zh-CN" altLang="en-US" dirty="0">
                <a:latin typeface="Times New Roman" panose="02020603050405020304" pitchFamily="18" charset="0"/>
              </a:rPr>
              <a:t>盒中有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个红球、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个白球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每次从袋中任取一只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观察其颜色后放回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并再放入一只与所取球颜色相同的球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若从盒中连续取球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次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试求第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次取得白球、第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次取得红球的概率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4723" name="对象 414722"/>
          <p:cNvGraphicFramePr/>
          <p:nvPr/>
        </p:nvGraphicFramePr>
        <p:xfrm>
          <a:off x="5940425" y="4265613"/>
          <a:ext cx="2808288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112520" imgH="769620" progId="Paint.Picture">
                  <p:embed/>
                </p:oleObj>
              </mc:Choice>
              <mc:Fallback>
                <p:oleObj name="" r:id="rId1" imgW="1112520" imgH="769620" progId="Paint.Picture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0425" y="4265613"/>
                        <a:ext cx="2808288" cy="194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6342063" y="4872038"/>
          <a:ext cx="468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82880" imgH="213360" progId="Paint.Picture">
                  <p:embed/>
                </p:oleObj>
              </mc:Choice>
              <mc:Fallback>
                <p:oleObj name="" r:id="rId3" imgW="182880" imgH="213360" progId="Paint.Picture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2063" y="4872038"/>
                        <a:ext cx="468312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5" name="对象 414724"/>
          <p:cNvGraphicFramePr/>
          <p:nvPr/>
        </p:nvGraphicFramePr>
        <p:xfrm>
          <a:off x="7092950" y="4581525"/>
          <a:ext cx="4492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82880" imgH="213360" progId="Paint.Picture">
                  <p:embed/>
                </p:oleObj>
              </mc:Choice>
              <mc:Fallback>
                <p:oleObj name="" r:id="rId5" imgW="182880" imgH="213360" progId="Paint.Picture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2950" y="4581525"/>
                        <a:ext cx="449263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对象 414725"/>
          <p:cNvGraphicFramePr/>
          <p:nvPr/>
        </p:nvGraphicFramePr>
        <p:xfrm>
          <a:off x="8101013" y="4508500"/>
          <a:ext cx="431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6" imgW="167640" imgH="175260" progId="Paint.Picture">
                  <p:embed/>
                </p:oleObj>
              </mc:Choice>
              <mc:Fallback>
                <p:oleObj name="" r:id="rId6" imgW="167640" imgH="175260" progId="Paint.Picture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01013" y="4508500"/>
                        <a:ext cx="4318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7" name="文本框 414726"/>
          <p:cNvSpPr txBox="1"/>
          <p:nvPr/>
        </p:nvSpPr>
        <p:spPr>
          <a:xfrm>
            <a:off x="0" y="2492375"/>
            <a:ext cx="903605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解：设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=“</a:t>
            </a:r>
            <a:r>
              <a:rPr lang="zh-CN" altLang="en-US" dirty="0"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次取球时取到白球”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=1, 2, 3, 4),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4728" name="对象 414727"/>
          <p:cNvGraphicFramePr/>
          <p:nvPr/>
        </p:nvGraphicFramePr>
        <p:xfrm>
          <a:off x="0" y="3213100"/>
          <a:ext cx="9188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8" imgW="3858895" imgH="241300" progId="Equation.DSMT4">
                  <p:embed/>
                </p:oleObj>
              </mc:Choice>
              <mc:Fallback>
                <p:oleObj name="" r:id="rId8" imgW="3858895" imgH="241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3213100"/>
                        <a:ext cx="91884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9" name="对象 414728"/>
          <p:cNvGraphicFramePr/>
          <p:nvPr/>
        </p:nvGraphicFramePr>
        <p:xfrm>
          <a:off x="2124075" y="4005263"/>
          <a:ext cx="9096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0" imgW="367665" imgH="405765" progId="Equation.DSMT4">
                  <p:embed/>
                </p:oleObj>
              </mc:Choice>
              <mc:Fallback>
                <p:oleObj name="" r:id="rId10" imgW="367665" imgH="405765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4075" y="4005263"/>
                        <a:ext cx="909638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0" name="对象 414729"/>
          <p:cNvGraphicFramePr/>
          <p:nvPr/>
        </p:nvGraphicFramePr>
        <p:xfrm>
          <a:off x="3059113" y="4035425"/>
          <a:ext cx="5810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2" imgW="241300" imgH="405765" progId="Equation.DSMT4">
                  <p:embed/>
                </p:oleObj>
              </mc:Choice>
              <mc:Fallback>
                <p:oleObj name="" r:id="rId12" imgW="241300" imgH="4057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59113" y="4035425"/>
                        <a:ext cx="581025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1" name="对象 414730"/>
          <p:cNvGraphicFramePr/>
          <p:nvPr/>
        </p:nvGraphicFramePr>
        <p:xfrm>
          <a:off x="3687763" y="4035425"/>
          <a:ext cx="5794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4" imgW="241300" imgH="405765" progId="Equation.DSMT4">
                  <p:embed/>
                </p:oleObj>
              </mc:Choice>
              <mc:Fallback>
                <p:oleObj name="" r:id="rId14" imgW="241300" imgH="40576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87763" y="4035425"/>
                        <a:ext cx="579437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2" name="对象 414731"/>
          <p:cNvGraphicFramePr/>
          <p:nvPr/>
        </p:nvGraphicFramePr>
        <p:xfrm>
          <a:off x="4295775" y="4035425"/>
          <a:ext cx="3365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6" imgW="139700" imgH="405765" progId="Equation.DSMT4">
                  <p:embed/>
                </p:oleObj>
              </mc:Choice>
              <mc:Fallback>
                <p:oleObj name="" r:id="rId16" imgW="139700" imgH="405765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95775" y="4035425"/>
                        <a:ext cx="33655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3" name="对象 414732"/>
          <p:cNvGraphicFramePr/>
          <p:nvPr/>
        </p:nvGraphicFramePr>
        <p:xfrm>
          <a:off x="2124075" y="5013325"/>
          <a:ext cx="8239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8" imgW="342900" imgH="405765" progId="Equation.DSMT4">
                  <p:embed/>
                </p:oleObj>
              </mc:Choice>
              <mc:Fallback>
                <p:oleObj name="" r:id="rId18" imgW="342900" imgH="40576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24075" y="5013325"/>
                        <a:ext cx="823913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0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64300"/>
            <a:ext cx="1905000" cy="457200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" altLang="en-US" sz="1400" b="0" dirty="0">
                <a:ea typeface="宋体" pitchFamily="2" charset="-122"/>
              </a:rPr>
              <a:t>*</a:t>
            </a:r>
            <a:endParaRPr lang="" altLang="en-US" sz="1400" b="0" dirty="0">
              <a:ea typeface="宋体" pitchFamily="2" charset="-122"/>
            </a:endParaRPr>
          </a:p>
        </p:txBody>
      </p:sp>
      <p:sp>
        <p:nvSpPr>
          <p:cNvPr id="423939" name="文本框 423938"/>
          <p:cNvSpPr txBox="1"/>
          <p:nvPr/>
        </p:nvSpPr>
        <p:spPr>
          <a:xfrm>
            <a:off x="179388" y="765175"/>
            <a:ext cx="8770937" cy="15541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D28F3"/>
                </a:solidFill>
                <a:latin typeface="Times New Roman" panose="02020603050405020304" pitchFamily="18" charset="0"/>
                <a:ea typeface="宋体" pitchFamily="2" charset="-122"/>
              </a:rPr>
              <a:t>1.</a:t>
            </a:r>
            <a:r>
              <a:rPr lang="zh-CN" altLang="en-US" dirty="0">
                <a:solidFill>
                  <a:srgbClr val="0D28F3"/>
                </a:solidFill>
                <a:latin typeface="Times New Roman" panose="02020603050405020304" pitchFamily="18" charset="0"/>
                <a:ea typeface="宋体" pitchFamily="2" charset="-122"/>
              </a:rPr>
              <a:t>直观</a:t>
            </a:r>
            <a:r>
              <a:rPr lang="zh-CN" altLang="zh-CN" dirty="0">
                <a:solidFill>
                  <a:srgbClr val="0D28F3"/>
                </a:solidFill>
                <a:latin typeface="宋体" pitchFamily="2" charset="-122"/>
                <a:ea typeface="宋体" pitchFamily="2" charset="-122"/>
              </a:rPr>
              <a:t>定义</a:t>
            </a:r>
            <a:r>
              <a:rPr lang="zh-CN" altLang="en-US" dirty="0">
                <a:solidFill>
                  <a:srgbClr val="0D28F3"/>
                </a:solidFill>
                <a:latin typeface="Times New Roman" panose="02020603050405020304" pitchFamily="18" charset="0"/>
                <a:ea typeface="宋体" pitchFamily="2" charset="-122"/>
              </a:rPr>
              <a:t>  </a:t>
            </a:r>
            <a:r>
              <a:rPr lang="zh-CN" altLang="zh-CN" dirty="0">
                <a:latin typeface="Times New Roman" panose="02020603050405020304" pitchFamily="18" charset="0"/>
              </a:rPr>
              <a:t>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zh-CN" altLang="zh-CN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</a:rPr>
              <a:t>其中任一事件发生的概率不受另一事件发生与否的影响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事件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相互独立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68" name="文本框 423939"/>
          <p:cNvSpPr txBox="1"/>
          <p:nvPr/>
        </p:nvSpPr>
        <p:spPr>
          <a:xfrm>
            <a:off x="0" y="215900"/>
            <a:ext cx="37798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32E0D"/>
                </a:solidFill>
                <a:latin typeface="Times New Roman" panose="02020603050405020304" pitchFamily="18" charset="0"/>
                <a:ea typeface="宋体" pitchFamily="2" charset="-122"/>
              </a:rPr>
              <a:t>三、事件的独立性</a:t>
            </a:r>
            <a:endParaRPr lang="zh-CN" altLang="en-US" dirty="0">
              <a:solidFill>
                <a:srgbClr val="F32E0D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23943" name="文本框 423942"/>
          <p:cNvSpPr txBox="1"/>
          <p:nvPr/>
        </p:nvSpPr>
        <p:spPr>
          <a:xfrm>
            <a:off x="163513" y="3286125"/>
            <a:ext cx="8720137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D28F3"/>
                </a:solidFill>
                <a:latin typeface="Times New Roman" panose="02020603050405020304" pitchFamily="18" charset="0"/>
                <a:ea typeface="宋体" pitchFamily="2" charset="-122"/>
              </a:rPr>
              <a:t>2.</a:t>
            </a:r>
            <a:r>
              <a:rPr lang="zh-CN" altLang="en-US" dirty="0">
                <a:solidFill>
                  <a:srgbClr val="0D28F3"/>
                </a:solidFill>
                <a:latin typeface="Times New Roman" panose="02020603050405020304" pitchFamily="18" charset="0"/>
                <a:ea typeface="宋体" pitchFamily="2" charset="-122"/>
              </a:rPr>
              <a:t>数学</a:t>
            </a:r>
            <a:r>
              <a:rPr lang="zh-CN" altLang="en-US" dirty="0">
                <a:solidFill>
                  <a:srgbClr val="0D28F3"/>
                </a:solidFill>
                <a:latin typeface="宋体" pitchFamily="2" charset="-122"/>
                <a:ea typeface="宋体" pitchFamily="2" charset="-12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zh-CN" dirty="0">
                <a:latin typeface="Times New Roman" panose="02020603050405020304" pitchFamily="18" charset="0"/>
              </a:rPr>
              <a:t>事件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zh-CN" altLang="zh-CN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FC0128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C0128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solidFill>
                  <a:srgbClr val="FC0128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C0128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FC0128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C0128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则称事件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</a:rPr>
              <a:t>相互独立</a:t>
            </a:r>
            <a:r>
              <a:rPr lang="zh-CN" altLang="en-US" dirty="0">
                <a:latin typeface="Times New Roman" panose="02020603050405020304" pitchFamily="18" charset="0"/>
              </a:rPr>
              <a:t>，简称事件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</a:rPr>
              <a:t>独立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3945" name="文本框 423944"/>
          <p:cNvSpPr txBox="1"/>
          <p:nvPr/>
        </p:nvSpPr>
        <p:spPr>
          <a:xfrm>
            <a:off x="142875" y="2303463"/>
            <a:ext cx="381635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数学式子表示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23952" name="组合 423951"/>
          <p:cNvGrpSpPr/>
          <p:nvPr/>
        </p:nvGrpSpPr>
        <p:grpSpPr>
          <a:xfrm>
            <a:off x="3419475" y="2060575"/>
            <a:ext cx="3887788" cy="579438"/>
            <a:chOff x="204" y="2024"/>
            <a:chExt cx="2449" cy="365"/>
          </a:xfrm>
        </p:grpSpPr>
        <p:sp>
          <p:nvSpPr>
            <p:cNvPr id="11282" name="文本框 423945"/>
            <p:cNvSpPr txBox="1"/>
            <p:nvPr/>
          </p:nvSpPr>
          <p:spPr>
            <a:xfrm>
              <a:off x="204" y="2024"/>
              <a:ext cx="2449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|</a:t>
              </a: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)=</a:t>
              </a: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3" name="直接连接符 423946"/>
            <p:cNvSpPr/>
            <p:nvPr/>
          </p:nvSpPr>
          <p:spPr>
            <a:xfrm flipV="1">
              <a:off x="2278" y="2089"/>
              <a:ext cx="148" cy="3"/>
            </a:xfrm>
            <a:prstGeom prst="line">
              <a:avLst/>
            </a:prstGeom>
            <a:ln w="19050">
              <a:noFill/>
            </a:ln>
          </p:spPr>
        </p:sp>
      </p:grpSp>
      <p:grpSp>
        <p:nvGrpSpPr>
          <p:cNvPr id="423949" name="组合 423948"/>
          <p:cNvGrpSpPr/>
          <p:nvPr/>
        </p:nvGrpSpPr>
        <p:grpSpPr>
          <a:xfrm>
            <a:off x="3419475" y="2636838"/>
            <a:ext cx="3887788" cy="579437"/>
            <a:chOff x="249" y="2024"/>
            <a:chExt cx="2449" cy="365"/>
          </a:xfrm>
        </p:grpSpPr>
        <p:sp>
          <p:nvSpPr>
            <p:cNvPr id="11280" name="文本框 423949"/>
            <p:cNvSpPr txBox="1"/>
            <p:nvPr/>
          </p:nvSpPr>
          <p:spPr>
            <a:xfrm>
              <a:off x="249" y="2024"/>
              <a:ext cx="2449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|</a:t>
              </a: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)=</a:t>
              </a: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1" name="直接连接符 423950"/>
            <p:cNvSpPr/>
            <p:nvPr/>
          </p:nvSpPr>
          <p:spPr>
            <a:xfrm flipV="1">
              <a:off x="2278" y="2115"/>
              <a:ext cx="148" cy="3"/>
            </a:xfrm>
            <a:prstGeom prst="line">
              <a:avLst/>
            </a:prstGeom>
            <a:ln w="19050">
              <a:noFill/>
            </a:ln>
          </p:spPr>
        </p:sp>
      </p:grpSp>
      <p:sp>
        <p:nvSpPr>
          <p:cNvPr id="423953" name="文本框 423952"/>
          <p:cNvSpPr txBox="1"/>
          <p:nvPr/>
        </p:nvSpPr>
        <p:spPr>
          <a:xfrm>
            <a:off x="71438" y="4357688"/>
            <a:ext cx="9072562" cy="1568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    从一副</a:t>
            </a:r>
            <a:r>
              <a:rPr lang="en-US" altLang="zh-CN" dirty="0">
                <a:latin typeface="Times New Roman" panose="02020603050405020304" pitchFamily="18" charset="0"/>
              </a:rPr>
              <a:t>52</a:t>
            </a:r>
            <a:r>
              <a:rPr lang="zh-CN" altLang="en-US" dirty="0">
                <a:latin typeface="Times New Roman" panose="02020603050405020304" pitchFamily="18" charset="0"/>
              </a:rPr>
              <a:t>张</a:t>
            </a:r>
            <a:r>
              <a:rPr lang="en-US" altLang="zh-CN" dirty="0">
                <a:latin typeface="Times New Roman" panose="02020603050405020304" pitchFamily="18" charset="0"/>
              </a:rPr>
              <a:t>(去掉大小王)</a:t>
            </a:r>
            <a:r>
              <a:rPr lang="zh-CN" altLang="en-US" dirty="0">
                <a:latin typeface="Times New Roman" panose="02020603050405020304" pitchFamily="18" charset="0"/>
              </a:rPr>
              <a:t>的扑克牌中任意抽一张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=“</a:t>
            </a:r>
            <a:r>
              <a:rPr lang="zh-CN" altLang="en-US" dirty="0">
                <a:latin typeface="Times New Roman" panose="02020603050405020304" pitchFamily="18" charset="0"/>
              </a:rPr>
              <a:t>抽出一张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”,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=“</a:t>
            </a:r>
            <a:r>
              <a:rPr lang="zh-CN" altLang="en-US" dirty="0">
                <a:latin typeface="Times New Roman" panose="02020603050405020304" pitchFamily="18" charset="0"/>
              </a:rPr>
              <a:t>抽出一张黑桃”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是否独立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3955" name="文本框 423954"/>
          <p:cNvSpPr txBox="1"/>
          <p:nvPr/>
        </p:nvSpPr>
        <p:spPr>
          <a:xfrm>
            <a:off x="103188" y="5859463"/>
            <a:ext cx="1655762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3956" name="文本框 423955"/>
          <p:cNvSpPr txBox="1"/>
          <p:nvPr/>
        </p:nvSpPr>
        <p:spPr>
          <a:xfrm>
            <a:off x="2627313" y="5849938"/>
            <a:ext cx="320357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3957" name="文本框 423956"/>
          <p:cNvSpPr txBox="1"/>
          <p:nvPr/>
        </p:nvSpPr>
        <p:spPr>
          <a:xfrm>
            <a:off x="2297113" y="5859463"/>
            <a:ext cx="50482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3958" name="文本框 423957"/>
          <p:cNvSpPr txBox="1"/>
          <p:nvPr/>
        </p:nvSpPr>
        <p:spPr>
          <a:xfrm>
            <a:off x="1470025" y="5859463"/>
            <a:ext cx="10795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1/52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3959" name="文本框 423958"/>
          <p:cNvSpPr txBox="1"/>
          <p:nvPr/>
        </p:nvSpPr>
        <p:spPr>
          <a:xfrm>
            <a:off x="4608513" y="5819775"/>
            <a:ext cx="1979612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C0128"/>
                </a:solidFill>
                <a:latin typeface="Times New Roman" panose="02020603050405020304" pitchFamily="18" charset="0"/>
              </a:rPr>
              <a:t>(4/52)(1/4)</a:t>
            </a:r>
            <a:endParaRPr lang="en-US" altLang="zh-CN" dirty="0">
              <a:solidFill>
                <a:srgbClr val="FC0128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3960" name="文本框 423959"/>
          <p:cNvSpPr txBox="1"/>
          <p:nvPr/>
        </p:nvSpPr>
        <p:spPr>
          <a:xfrm>
            <a:off x="6597650" y="5835650"/>
            <a:ext cx="2484438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∴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独立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4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  <p:bldP spid="423943" grpId="0"/>
      <p:bldP spid="423945" grpId="0"/>
      <p:bldP spid="423953" grpId="0"/>
      <p:bldP spid="423955" grpId="0"/>
      <p:bldP spid="423956" grpId="0"/>
      <p:bldP spid="423957" grpId="0"/>
      <p:bldP spid="423958" grpId="0"/>
      <p:bldP spid="423959" grpId="0"/>
      <p:bldP spid="423960" grpId="0"/>
    </p:bld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3938</Words>
  <Application>WPS 演示</Application>
  <PresentationFormat>全屏显示(4:3)</PresentationFormat>
  <Paragraphs>378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20</vt:i4>
      </vt:variant>
    </vt:vector>
  </HeadingPairs>
  <TitlesOfParts>
    <vt:vector size="87" baseType="lpstr">
      <vt:lpstr>Arial</vt:lpstr>
      <vt:lpstr>宋体</vt:lpstr>
      <vt:lpstr>Wingdings</vt:lpstr>
      <vt:lpstr>Times New Roman</vt:lpstr>
      <vt:lpstr>楷体_GB2312</vt:lpstr>
      <vt:lpstr>汉仪楷体简</vt:lpstr>
      <vt:lpstr>汉仪书宋二KW</vt:lpstr>
      <vt:lpstr>华文行楷</vt:lpstr>
      <vt:lpstr>行楷-简</vt:lpstr>
      <vt:lpstr>Symbol</vt:lpstr>
      <vt:lpstr>Kingsoft Sign</vt:lpstr>
      <vt:lpstr>华文新魏</vt:lpstr>
      <vt:lpstr>苹方-简</vt:lpstr>
      <vt:lpstr>华文楷体</vt:lpstr>
      <vt:lpstr>Times New Roman Bold</vt:lpstr>
      <vt:lpstr>宋体</vt:lpstr>
      <vt:lpstr>微软雅黑</vt:lpstr>
      <vt:lpstr>汉仪旗黑</vt:lpstr>
      <vt:lpstr>Arial Unicode MS</vt:lpstr>
      <vt:lpstr>宋体-简</vt:lpstr>
      <vt:lpstr>2_默认设计模板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Paint.Picture</vt:lpstr>
      <vt:lpstr>Paint.Picture</vt:lpstr>
      <vt:lpstr>Paint.Picture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条件概率与事件的独立性</dc:title>
  <dc:creator>YZU</dc:creator>
  <cp:lastModifiedBy>高发宝</cp:lastModifiedBy>
  <cp:revision>204</cp:revision>
  <dcterms:created xsi:type="dcterms:W3CDTF">2023-03-09T04:08:03Z</dcterms:created>
  <dcterms:modified xsi:type="dcterms:W3CDTF">2023-03-09T04:08:03Z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F3231B4D2A082963A35B0964521070F4_43</vt:lpwstr>
  </property>
  <property fmtid="{D5CDD505-2E9C-101B-9397-08002B2CF9AE}" pid="3" name="KSOProductBuildVer">
    <vt:lpwstr>2052-5.2.1.7798</vt:lpwstr>
  </property>
</Properties>
</file>