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657" r:id="rId3"/>
    <p:sldId id="712" r:id="rId4"/>
    <p:sldId id="451" r:id="rId5"/>
    <p:sldId id="475" r:id="rId6"/>
    <p:sldId id="627" r:id="rId7"/>
    <p:sldId id="626" r:id="rId8"/>
    <p:sldId id="641" r:id="rId9"/>
    <p:sldId id="578" r:id="rId10"/>
    <p:sldId id="671" r:id="rId11"/>
    <p:sldId id="672" r:id="rId12"/>
    <p:sldId id="714" r:id="rId13"/>
    <p:sldId id="715" r:id="rId14"/>
    <p:sldId id="713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FE"/>
    <a:srgbClr val="FFDBFF"/>
    <a:srgbClr val="FF99FF"/>
    <a:srgbClr val="FFCCFF"/>
    <a:srgbClr val="996633"/>
    <a:srgbClr val="FF0000"/>
    <a:srgbClr val="808080"/>
    <a:srgbClr val="B4D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6"/>
    <p:restoredTop sz="94645"/>
  </p:normalViewPr>
  <p:slideViewPr>
    <p:cSldViewPr showGuides="1">
      <p:cViewPr varScale="1">
        <p:scale>
          <a:sx n="55" d="100"/>
          <a:sy n="55" d="100"/>
        </p:scale>
        <p:origin x="864" y="66"/>
      </p:cViewPr>
      <p:guideLst>
        <p:guide orient="horz" pos="2544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5" d="100"/>
        <a:sy n="85" d="100"/>
      </p:scale>
      <p:origin x="0" y="287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eaLnBrk="0" hangingPunct="0">
              <a:defRPr sz="1000" b="0" i="1">
                <a:latin typeface="Arial" panose="020B0604020202020204" pitchFamily="34" charset="0"/>
                <a:ea typeface="仿宋_GB2312" pitchFamily="49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defRPr sz="1000" b="0" i="1">
                <a:latin typeface="Arial" panose="020B0604020202020204" pitchFamily="34" charset="0"/>
                <a:ea typeface="仿宋_GB2312" pitchFamily="49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eaLnBrk="0" hangingPunct="0">
              <a:defRPr sz="1000" b="0" i="1">
                <a:latin typeface="Arial" panose="020B0604020202020204" pitchFamily="34" charset="0"/>
                <a:ea typeface="仿宋_GB2312" pitchFamily="49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/>
          <a:p>
            <a:pPr lvl="0" algn="r"/>
            <a:fld id="{9A0DB2DC-4C9A-4742-B13C-FB6460FD3503}" type="slidenum">
              <a:rPr lang="en-US" altLang="zh-CN" sz="1000" b="0" i="1" dirty="0">
                <a:latin typeface="Arial" panose="020B0604020202020204" pitchFamily="34" charset="0"/>
                <a:ea typeface="仿宋_GB2312" pitchFamily="49" charset="-122"/>
              </a:rPr>
              <a:t>‹#›</a:t>
            </a:fld>
            <a:endParaRPr lang="en-US" altLang="zh-CN" sz="1000" b="0" i="1" dirty="0"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defTabSz="762000" eaLnBrk="0" hangingPunct="0">
              <a:defRPr sz="1000" b="0" i="1">
                <a:ea typeface="仿宋_GB2312" pitchFamily="49" charset="-122"/>
              </a:defRPr>
            </a:lvl1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 defTabSz="762000" eaLnBrk="0" hangingPunct="0">
              <a:defRPr sz="1000" b="0" i="1">
                <a:ea typeface="仿宋_GB2312" pitchFamily="49" charset="-122"/>
              </a:defRPr>
            </a:lvl1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defTabSz="762000" eaLnBrk="0" hangingPunct="0">
              <a:defRPr sz="1000" b="0" i="1">
                <a:ea typeface="仿宋_GB2312" pitchFamily="49" charset="-122"/>
              </a:defRPr>
            </a:lvl1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/>
          <a:p>
            <a:pPr lvl="0" algn="r" defTabSz="762000"/>
            <a:fld id="{9A0DB2DC-4C9A-4742-B13C-FB6460FD3503}" type="slidenum">
              <a:rPr lang="en-US" altLang="zh-CN" sz="1000" b="0" i="1" dirty="0">
                <a:ea typeface="仿宋_GB2312" pitchFamily="49" charset="-122"/>
              </a:rPr>
              <a:t>‹#›</a:t>
            </a:fld>
            <a:endParaRPr lang="en-US" altLang="zh-CN" sz="1000" b="0" i="1" dirty="0">
              <a:ea typeface="仿宋_GB2312" pitchFamily="49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Click to edit Master notes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  <a:t>Fifth Level</a:t>
            </a:r>
          </a:p>
        </p:txBody>
      </p:sp>
      <p:sp>
        <p:nvSpPr>
          <p:cNvPr id="16391" name="Rectangle 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107950"/>
            <a:ext cx="9101138" cy="6750050"/>
            <a:chOff x="0" y="68"/>
            <a:chExt cx="5733" cy="4252"/>
          </a:xfrm>
        </p:grpSpPr>
        <p:grpSp>
          <p:nvGrpSpPr>
            <p:cNvPr id="2057" name="Group 3"/>
            <p:cNvGrpSpPr/>
            <p:nvPr/>
          </p:nvGrpSpPr>
          <p:grpSpPr>
            <a:xfrm>
              <a:off x="0" y="68"/>
              <a:ext cx="5733" cy="4088"/>
              <a:chOff x="0" y="68"/>
              <a:chExt cx="5733" cy="4088"/>
            </a:xfrm>
          </p:grpSpPr>
          <p:grpSp>
            <p:nvGrpSpPr>
              <p:cNvPr id="2089" name="Group 4"/>
              <p:cNvGrpSpPr/>
              <p:nvPr userDrawn="1"/>
            </p:nvGrpSpPr>
            <p:grpSpPr>
              <a:xfrm>
                <a:off x="0" y="144"/>
                <a:ext cx="5730" cy="4012"/>
                <a:chOff x="0" y="144"/>
                <a:chExt cx="5730" cy="4012"/>
              </a:xfrm>
            </p:grpSpPr>
            <p:sp>
              <p:nvSpPr>
                <p:cNvPr id="2102" name="Line 5"/>
                <p:cNvSpPr/>
                <p:nvPr/>
              </p:nvSpPr>
              <p:spPr>
                <a:xfrm rot="-5400000">
                  <a:off x="195" y="395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3" name="Line 6"/>
                <p:cNvSpPr/>
                <p:nvPr/>
              </p:nvSpPr>
              <p:spPr>
                <a:xfrm rot="-5400000">
                  <a:off x="195" y="896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4" name="Line 7"/>
                <p:cNvSpPr/>
                <p:nvPr/>
              </p:nvSpPr>
              <p:spPr>
                <a:xfrm rot="-5400000">
                  <a:off x="195" y="141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5" name="Line 8"/>
                <p:cNvSpPr/>
                <p:nvPr/>
              </p:nvSpPr>
              <p:spPr>
                <a:xfrm rot="-5400000">
                  <a:off x="195" y="1918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6" name="Line 9"/>
                <p:cNvSpPr/>
                <p:nvPr/>
              </p:nvSpPr>
              <p:spPr>
                <a:xfrm rot="-5400000">
                  <a:off x="195" y="2438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7" name="Line 10"/>
                <p:cNvSpPr/>
                <p:nvPr/>
              </p:nvSpPr>
              <p:spPr>
                <a:xfrm rot="-5400000">
                  <a:off x="195" y="2939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8" name="Line 11"/>
                <p:cNvSpPr/>
                <p:nvPr/>
              </p:nvSpPr>
              <p:spPr>
                <a:xfrm rot="-5400000">
                  <a:off x="195" y="3460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9" name="Line 12"/>
                <p:cNvSpPr/>
                <p:nvPr/>
              </p:nvSpPr>
              <p:spPr>
                <a:xfrm rot="-5400000">
                  <a:off x="195" y="3961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110" name="Group 13"/>
                <p:cNvGrpSpPr/>
                <p:nvPr userDrawn="1"/>
              </p:nvGrpSpPr>
              <p:grpSpPr>
                <a:xfrm>
                  <a:off x="483" y="144"/>
                  <a:ext cx="975" cy="4012"/>
                  <a:chOff x="483" y="144"/>
                  <a:chExt cx="975" cy="4012"/>
                </a:xfrm>
              </p:grpSpPr>
              <p:grpSp>
                <p:nvGrpSpPr>
                  <p:cNvPr id="2259" name="Group 14"/>
                  <p:cNvGrpSpPr/>
                  <p:nvPr userDrawn="1"/>
                </p:nvGrpSpPr>
                <p:grpSpPr>
                  <a:xfrm>
                    <a:off x="483" y="144"/>
                    <a:ext cx="975" cy="947"/>
                    <a:chOff x="483" y="144"/>
                    <a:chExt cx="975" cy="947"/>
                  </a:xfrm>
                </p:grpSpPr>
                <p:sp>
                  <p:nvSpPr>
                    <p:cNvPr id="2287" name="Line 15"/>
                    <p:cNvSpPr/>
                    <p:nvPr/>
                  </p:nvSpPr>
                  <p:spPr>
                    <a:xfrm>
                      <a:off x="483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8" name="Line 16"/>
                    <p:cNvSpPr/>
                    <p:nvPr/>
                  </p:nvSpPr>
                  <p:spPr>
                    <a:xfrm>
                      <a:off x="984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9" name="Line 17"/>
                    <p:cNvSpPr/>
                    <p:nvPr/>
                  </p:nvSpPr>
                  <p:spPr>
                    <a:xfrm>
                      <a:off x="984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90" name="Line 18"/>
                    <p:cNvSpPr/>
                    <p:nvPr/>
                  </p:nvSpPr>
                  <p:spPr>
                    <a:xfrm>
                      <a:off x="483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91" name="Line 19"/>
                    <p:cNvSpPr/>
                    <p:nvPr/>
                  </p:nvSpPr>
                  <p:spPr>
                    <a:xfrm rot="-5400000">
                      <a:off x="734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92" name="Line 20"/>
                    <p:cNvSpPr/>
                    <p:nvPr/>
                  </p:nvSpPr>
                  <p:spPr>
                    <a:xfrm rot="-5400000">
                      <a:off x="1263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93" name="Line 21"/>
                    <p:cNvSpPr/>
                    <p:nvPr/>
                  </p:nvSpPr>
                  <p:spPr>
                    <a:xfrm rot="-5400000">
                      <a:off x="1263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94" name="Line 22"/>
                    <p:cNvSpPr/>
                    <p:nvPr/>
                  </p:nvSpPr>
                  <p:spPr>
                    <a:xfrm rot="-5400000">
                      <a:off x="734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60" name="Group 23"/>
                  <p:cNvGrpSpPr/>
                  <p:nvPr/>
                </p:nvGrpSpPr>
                <p:grpSpPr>
                  <a:xfrm>
                    <a:off x="483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79" name="Line 24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0" name="Line 25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1" name="Line 26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2" name="Line 27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3" name="Line 28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4" name="Line 29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5" name="Line 30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86" name="Line 31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61" name="Group 32"/>
                  <p:cNvGrpSpPr/>
                  <p:nvPr/>
                </p:nvGrpSpPr>
                <p:grpSpPr>
                  <a:xfrm>
                    <a:off x="483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71" name="Line 33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2" name="Line 34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3" name="Line 35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4" name="Line 36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5" name="Line 37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6" name="Line 38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7" name="Line 39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8" name="Line 40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62" name="Group 41"/>
                  <p:cNvGrpSpPr/>
                  <p:nvPr/>
                </p:nvGrpSpPr>
                <p:grpSpPr>
                  <a:xfrm>
                    <a:off x="483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63" name="Line 42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4" name="Line 43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5" name="Line 44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6" name="Line 45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7" name="Line 46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8" name="Line 47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69" name="Line 48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70" name="Line 49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111" name="Group 50"/>
                <p:cNvGrpSpPr/>
                <p:nvPr userDrawn="1"/>
              </p:nvGrpSpPr>
              <p:grpSpPr>
                <a:xfrm>
                  <a:off x="1551" y="144"/>
                  <a:ext cx="975" cy="4012"/>
                  <a:chOff x="1551" y="144"/>
                  <a:chExt cx="975" cy="4012"/>
                </a:xfrm>
              </p:grpSpPr>
              <p:grpSp>
                <p:nvGrpSpPr>
                  <p:cNvPr id="2223" name="Group 51"/>
                  <p:cNvGrpSpPr/>
                  <p:nvPr userDrawn="1"/>
                </p:nvGrpSpPr>
                <p:grpSpPr>
                  <a:xfrm>
                    <a:off x="1551" y="144"/>
                    <a:ext cx="975" cy="947"/>
                    <a:chOff x="1551" y="144"/>
                    <a:chExt cx="975" cy="947"/>
                  </a:xfrm>
                </p:grpSpPr>
                <p:sp>
                  <p:nvSpPr>
                    <p:cNvPr id="2251" name="Line 52"/>
                    <p:cNvSpPr/>
                    <p:nvPr/>
                  </p:nvSpPr>
                  <p:spPr>
                    <a:xfrm>
                      <a:off x="1551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2" name="Line 53"/>
                    <p:cNvSpPr/>
                    <p:nvPr/>
                  </p:nvSpPr>
                  <p:spPr>
                    <a:xfrm>
                      <a:off x="2052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3" name="Line 54"/>
                    <p:cNvSpPr/>
                    <p:nvPr/>
                  </p:nvSpPr>
                  <p:spPr>
                    <a:xfrm>
                      <a:off x="2052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4" name="Line 55"/>
                    <p:cNvSpPr/>
                    <p:nvPr/>
                  </p:nvSpPr>
                  <p:spPr>
                    <a:xfrm>
                      <a:off x="1551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5" name="Line 56"/>
                    <p:cNvSpPr/>
                    <p:nvPr/>
                  </p:nvSpPr>
                  <p:spPr>
                    <a:xfrm rot="-5400000">
                      <a:off x="1802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6" name="Line 57"/>
                    <p:cNvSpPr/>
                    <p:nvPr/>
                  </p:nvSpPr>
                  <p:spPr>
                    <a:xfrm rot="-5400000">
                      <a:off x="2331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7" name="Line 58"/>
                    <p:cNvSpPr/>
                    <p:nvPr/>
                  </p:nvSpPr>
                  <p:spPr>
                    <a:xfrm rot="-5400000">
                      <a:off x="2331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8" name="Line 59"/>
                    <p:cNvSpPr/>
                    <p:nvPr/>
                  </p:nvSpPr>
                  <p:spPr>
                    <a:xfrm rot="-5400000">
                      <a:off x="1802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24" name="Group 60"/>
                  <p:cNvGrpSpPr/>
                  <p:nvPr/>
                </p:nvGrpSpPr>
                <p:grpSpPr>
                  <a:xfrm>
                    <a:off x="1551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43" name="Line 61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4" name="Line 62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5" name="Line 63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6" name="Line 64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7" name="Line 65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8" name="Line 66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9" name="Line 67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50" name="Line 68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25" name="Group 69"/>
                  <p:cNvGrpSpPr/>
                  <p:nvPr/>
                </p:nvGrpSpPr>
                <p:grpSpPr>
                  <a:xfrm>
                    <a:off x="1551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35" name="Line 70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6" name="Line 71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7" name="Line 72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8" name="Line 73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9" name="Line 74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0" name="Line 75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1" name="Line 76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42" name="Line 77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226" name="Group 78"/>
                  <p:cNvGrpSpPr/>
                  <p:nvPr/>
                </p:nvGrpSpPr>
                <p:grpSpPr>
                  <a:xfrm>
                    <a:off x="1551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27" name="Line 79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28" name="Line 80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29" name="Line 81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0" name="Line 82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1" name="Line 83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2" name="Line 84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3" name="Line 85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34" name="Line 86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112" name="Group 87"/>
                <p:cNvGrpSpPr/>
                <p:nvPr userDrawn="1"/>
              </p:nvGrpSpPr>
              <p:grpSpPr>
                <a:xfrm>
                  <a:off x="2619" y="144"/>
                  <a:ext cx="975" cy="4012"/>
                  <a:chOff x="2619" y="144"/>
                  <a:chExt cx="975" cy="4012"/>
                </a:xfrm>
              </p:grpSpPr>
              <p:grpSp>
                <p:nvGrpSpPr>
                  <p:cNvPr id="2187" name="Group 88"/>
                  <p:cNvGrpSpPr/>
                  <p:nvPr userDrawn="1"/>
                </p:nvGrpSpPr>
                <p:grpSpPr>
                  <a:xfrm>
                    <a:off x="2619" y="144"/>
                    <a:ext cx="975" cy="947"/>
                    <a:chOff x="2619" y="144"/>
                    <a:chExt cx="975" cy="947"/>
                  </a:xfrm>
                </p:grpSpPr>
                <p:sp>
                  <p:nvSpPr>
                    <p:cNvPr id="2215" name="Line 89"/>
                    <p:cNvSpPr/>
                    <p:nvPr/>
                  </p:nvSpPr>
                  <p:spPr>
                    <a:xfrm>
                      <a:off x="2619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6" name="Line 90"/>
                    <p:cNvSpPr/>
                    <p:nvPr/>
                  </p:nvSpPr>
                  <p:spPr>
                    <a:xfrm>
                      <a:off x="3120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7" name="Line 91"/>
                    <p:cNvSpPr/>
                    <p:nvPr/>
                  </p:nvSpPr>
                  <p:spPr>
                    <a:xfrm>
                      <a:off x="3120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8" name="Line 92"/>
                    <p:cNvSpPr/>
                    <p:nvPr/>
                  </p:nvSpPr>
                  <p:spPr>
                    <a:xfrm>
                      <a:off x="2619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9" name="Line 93"/>
                    <p:cNvSpPr/>
                    <p:nvPr/>
                  </p:nvSpPr>
                  <p:spPr>
                    <a:xfrm rot="-5400000">
                      <a:off x="2870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20" name="Line 94"/>
                    <p:cNvSpPr/>
                    <p:nvPr/>
                  </p:nvSpPr>
                  <p:spPr>
                    <a:xfrm rot="-5400000">
                      <a:off x="3399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21" name="Line 95"/>
                    <p:cNvSpPr/>
                    <p:nvPr/>
                  </p:nvSpPr>
                  <p:spPr>
                    <a:xfrm rot="-5400000">
                      <a:off x="3399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22" name="Line 96"/>
                    <p:cNvSpPr/>
                    <p:nvPr/>
                  </p:nvSpPr>
                  <p:spPr>
                    <a:xfrm rot="-5400000">
                      <a:off x="2870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88" name="Group 97"/>
                  <p:cNvGrpSpPr/>
                  <p:nvPr/>
                </p:nvGrpSpPr>
                <p:grpSpPr>
                  <a:xfrm>
                    <a:off x="2619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207" name="Line 98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8" name="Line 99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9" name="Line 100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0" name="Line 101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1" name="Line 102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2" name="Line 103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3" name="Line 104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14" name="Line 105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89" name="Group 106"/>
                  <p:cNvGrpSpPr/>
                  <p:nvPr/>
                </p:nvGrpSpPr>
                <p:grpSpPr>
                  <a:xfrm>
                    <a:off x="2619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99" name="Line 107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0" name="Line 108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1" name="Line 109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2" name="Line 110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3" name="Line 111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4" name="Line 112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5" name="Line 113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206" name="Line 114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90" name="Group 115"/>
                  <p:cNvGrpSpPr/>
                  <p:nvPr/>
                </p:nvGrpSpPr>
                <p:grpSpPr>
                  <a:xfrm>
                    <a:off x="2619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91" name="Line 116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2" name="Line 117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3" name="Line 118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4" name="Line 119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5" name="Line 120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6" name="Line 121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7" name="Line 122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98" name="Line 123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113" name="Group 124"/>
                <p:cNvGrpSpPr/>
                <p:nvPr userDrawn="1"/>
              </p:nvGrpSpPr>
              <p:grpSpPr>
                <a:xfrm>
                  <a:off x="3687" y="144"/>
                  <a:ext cx="975" cy="4012"/>
                  <a:chOff x="3687" y="144"/>
                  <a:chExt cx="975" cy="4012"/>
                </a:xfrm>
              </p:grpSpPr>
              <p:grpSp>
                <p:nvGrpSpPr>
                  <p:cNvPr id="2151" name="Group 125"/>
                  <p:cNvGrpSpPr/>
                  <p:nvPr userDrawn="1"/>
                </p:nvGrpSpPr>
                <p:grpSpPr>
                  <a:xfrm>
                    <a:off x="3687" y="144"/>
                    <a:ext cx="975" cy="947"/>
                    <a:chOff x="3687" y="144"/>
                    <a:chExt cx="975" cy="947"/>
                  </a:xfrm>
                </p:grpSpPr>
                <p:sp>
                  <p:nvSpPr>
                    <p:cNvPr id="2179" name="Line 126"/>
                    <p:cNvSpPr/>
                    <p:nvPr/>
                  </p:nvSpPr>
                  <p:spPr>
                    <a:xfrm>
                      <a:off x="3687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0" name="Line 127"/>
                    <p:cNvSpPr/>
                    <p:nvPr/>
                  </p:nvSpPr>
                  <p:spPr>
                    <a:xfrm>
                      <a:off x="4188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1" name="Line 128"/>
                    <p:cNvSpPr/>
                    <p:nvPr/>
                  </p:nvSpPr>
                  <p:spPr>
                    <a:xfrm>
                      <a:off x="4188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2" name="Line 129"/>
                    <p:cNvSpPr/>
                    <p:nvPr/>
                  </p:nvSpPr>
                  <p:spPr>
                    <a:xfrm>
                      <a:off x="3687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3" name="Line 130"/>
                    <p:cNvSpPr/>
                    <p:nvPr/>
                  </p:nvSpPr>
                  <p:spPr>
                    <a:xfrm rot="-5400000">
                      <a:off x="3938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4" name="Line 131"/>
                    <p:cNvSpPr/>
                    <p:nvPr/>
                  </p:nvSpPr>
                  <p:spPr>
                    <a:xfrm rot="-5400000">
                      <a:off x="4467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5" name="Line 132"/>
                    <p:cNvSpPr/>
                    <p:nvPr/>
                  </p:nvSpPr>
                  <p:spPr>
                    <a:xfrm rot="-5400000">
                      <a:off x="4467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86" name="Line 133"/>
                    <p:cNvSpPr/>
                    <p:nvPr/>
                  </p:nvSpPr>
                  <p:spPr>
                    <a:xfrm rot="-5400000">
                      <a:off x="3938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52" name="Group 134"/>
                  <p:cNvGrpSpPr/>
                  <p:nvPr/>
                </p:nvGrpSpPr>
                <p:grpSpPr>
                  <a:xfrm>
                    <a:off x="3687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71" name="Line 135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2" name="Line 136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3" name="Line 137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4" name="Line 138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5" name="Line 139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6" name="Line 140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7" name="Line 141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8" name="Line 142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53" name="Group 143"/>
                  <p:cNvGrpSpPr/>
                  <p:nvPr/>
                </p:nvGrpSpPr>
                <p:grpSpPr>
                  <a:xfrm>
                    <a:off x="3687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63" name="Line 144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4" name="Line 145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5" name="Line 146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6" name="Line 147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7" name="Line 148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8" name="Line 149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9" name="Line 150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70" name="Line 151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54" name="Group 152"/>
                  <p:cNvGrpSpPr/>
                  <p:nvPr/>
                </p:nvGrpSpPr>
                <p:grpSpPr>
                  <a:xfrm>
                    <a:off x="3687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55" name="Line 153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56" name="Line 154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57" name="Line 155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58" name="Line 156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59" name="Line 157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0" name="Line 158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1" name="Line 159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62" name="Line 160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114" name="Group 161"/>
                <p:cNvGrpSpPr/>
                <p:nvPr userDrawn="1"/>
              </p:nvGrpSpPr>
              <p:grpSpPr>
                <a:xfrm>
                  <a:off x="4755" y="144"/>
                  <a:ext cx="975" cy="4012"/>
                  <a:chOff x="4755" y="144"/>
                  <a:chExt cx="975" cy="4012"/>
                </a:xfrm>
              </p:grpSpPr>
              <p:grpSp>
                <p:nvGrpSpPr>
                  <p:cNvPr id="2115" name="Group 162"/>
                  <p:cNvGrpSpPr/>
                  <p:nvPr userDrawn="1"/>
                </p:nvGrpSpPr>
                <p:grpSpPr>
                  <a:xfrm>
                    <a:off x="4755" y="144"/>
                    <a:ext cx="975" cy="947"/>
                    <a:chOff x="4755" y="144"/>
                    <a:chExt cx="975" cy="947"/>
                  </a:xfrm>
                </p:grpSpPr>
                <p:sp>
                  <p:nvSpPr>
                    <p:cNvPr id="2143" name="Line 163"/>
                    <p:cNvSpPr/>
                    <p:nvPr/>
                  </p:nvSpPr>
                  <p:spPr>
                    <a:xfrm>
                      <a:off x="4755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4" name="Line 164"/>
                    <p:cNvSpPr/>
                    <p:nvPr/>
                  </p:nvSpPr>
                  <p:spPr>
                    <a:xfrm>
                      <a:off x="5256" y="144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5" name="Line 165"/>
                    <p:cNvSpPr/>
                    <p:nvPr/>
                  </p:nvSpPr>
                  <p:spPr>
                    <a:xfrm>
                      <a:off x="5256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6" name="Line 166"/>
                    <p:cNvSpPr/>
                    <p:nvPr/>
                  </p:nvSpPr>
                  <p:spPr>
                    <a:xfrm>
                      <a:off x="4755" y="64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7" name="Line 167"/>
                    <p:cNvSpPr/>
                    <p:nvPr/>
                  </p:nvSpPr>
                  <p:spPr>
                    <a:xfrm rot="-5400000">
                      <a:off x="5006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8" name="Line 168"/>
                    <p:cNvSpPr/>
                    <p:nvPr/>
                  </p:nvSpPr>
                  <p:spPr>
                    <a:xfrm rot="-5400000">
                      <a:off x="5535" y="395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9" name="Line 169"/>
                    <p:cNvSpPr/>
                    <p:nvPr/>
                  </p:nvSpPr>
                  <p:spPr>
                    <a:xfrm rot="-5400000">
                      <a:off x="5535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50" name="Line 170"/>
                    <p:cNvSpPr/>
                    <p:nvPr/>
                  </p:nvSpPr>
                  <p:spPr>
                    <a:xfrm rot="-5400000">
                      <a:off x="5006" y="896"/>
                      <a:ext cx="0" cy="390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16" name="Group 171"/>
                  <p:cNvGrpSpPr/>
                  <p:nvPr/>
                </p:nvGrpSpPr>
                <p:grpSpPr>
                  <a:xfrm>
                    <a:off x="4755" y="1166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35" name="Line 172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6" name="Line 173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7" name="Line 174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8" name="Line 175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9" name="Line 176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0" name="Line 177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1" name="Line 178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42" name="Line 179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17" name="Group 180"/>
                  <p:cNvGrpSpPr/>
                  <p:nvPr/>
                </p:nvGrpSpPr>
                <p:grpSpPr>
                  <a:xfrm>
                    <a:off x="4755" y="2187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27" name="Line 181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8" name="Line 182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9" name="Line 183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0" name="Line 184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1" name="Line 185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2" name="Line 186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3" name="Line 187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34" name="Line 188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118" name="Group 189"/>
                  <p:cNvGrpSpPr/>
                  <p:nvPr/>
                </p:nvGrpSpPr>
                <p:grpSpPr>
                  <a:xfrm>
                    <a:off x="4755" y="3209"/>
                    <a:ext cx="975" cy="947"/>
                    <a:chOff x="288" y="528"/>
                    <a:chExt cx="1680" cy="1632"/>
                  </a:xfrm>
                </p:grpSpPr>
                <p:sp>
                  <p:nvSpPr>
                    <p:cNvPr id="2119" name="Line 190"/>
                    <p:cNvSpPr/>
                    <p:nvPr/>
                  </p:nvSpPr>
                  <p:spPr>
                    <a:xfrm>
                      <a:off x="288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0" name="Line 191"/>
                    <p:cNvSpPr/>
                    <p:nvPr/>
                  </p:nvSpPr>
                  <p:spPr>
                    <a:xfrm>
                      <a:off x="1152" y="528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1" name="Line 192"/>
                    <p:cNvSpPr/>
                    <p:nvPr/>
                  </p:nvSpPr>
                  <p:spPr>
                    <a:xfrm>
                      <a:off x="1152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2" name="Line 193"/>
                    <p:cNvSpPr/>
                    <p:nvPr/>
                  </p:nvSpPr>
                  <p:spPr>
                    <a:xfrm>
                      <a:off x="288" y="1392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3" name="Line 194"/>
                    <p:cNvSpPr/>
                    <p:nvPr/>
                  </p:nvSpPr>
                  <p:spPr>
                    <a:xfrm rot="-5400000">
                      <a:off x="720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4" name="Line 195"/>
                    <p:cNvSpPr/>
                    <p:nvPr/>
                  </p:nvSpPr>
                  <p:spPr>
                    <a:xfrm rot="-5400000">
                      <a:off x="1632" y="960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5" name="Line 196"/>
                    <p:cNvSpPr/>
                    <p:nvPr/>
                  </p:nvSpPr>
                  <p:spPr>
                    <a:xfrm rot="-5400000">
                      <a:off x="1632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126" name="Line 197"/>
                    <p:cNvSpPr/>
                    <p:nvPr/>
                  </p:nvSpPr>
                  <p:spPr>
                    <a:xfrm rot="-5400000">
                      <a:off x="720" y="1824"/>
                      <a:ext cx="0" cy="672"/>
                    </a:xfrm>
                    <a:prstGeom prst="line">
                      <a:avLst/>
                    </a:prstGeom>
                    <a:ln w="28575" cap="flat" cmpd="sng">
                      <a:pattFill prst="pct25">
                        <a:fgClr>
                          <a:schemeClr val="bg2"/>
                        </a:fgClr>
                        <a:bgClr>
                          <a:schemeClr val="bg1"/>
                        </a:bgClr>
                      </a:patt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  <p:grpSp>
            <p:nvGrpSpPr>
              <p:cNvPr id="2090" name="Group 198"/>
              <p:cNvGrpSpPr/>
              <p:nvPr userDrawn="1"/>
            </p:nvGrpSpPr>
            <p:grpSpPr>
              <a:xfrm>
                <a:off x="3" y="68"/>
                <a:ext cx="5730" cy="0"/>
                <a:chOff x="3" y="68"/>
                <a:chExt cx="5730" cy="0"/>
              </a:xfrm>
            </p:grpSpPr>
            <p:sp>
              <p:nvSpPr>
                <p:cNvPr id="2091" name="Line 199"/>
                <p:cNvSpPr/>
                <p:nvPr userDrawn="1"/>
              </p:nvSpPr>
              <p:spPr>
                <a:xfrm rot="-5400000">
                  <a:off x="198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2" name="Line 200"/>
                <p:cNvSpPr/>
                <p:nvPr userDrawn="1"/>
              </p:nvSpPr>
              <p:spPr>
                <a:xfrm rot="-5400000">
                  <a:off x="737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3" name="Line 201"/>
                <p:cNvSpPr/>
                <p:nvPr userDrawn="1"/>
              </p:nvSpPr>
              <p:spPr>
                <a:xfrm rot="-5400000">
                  <a:off x="1266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4" name="Line 202"/>
                <p:cNvSpPr/>
                <p:nvPr userDrawn="1"/>
              </p:nvSpPr>
              <p:spPr>
                <a:xfrm rot="-5400000">
                  <a:off x="1805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5" name="Line 203"/>
                <p:cNvSpPr/>
                <p:nvPr userDrawn="1"/>
              </p:nvSpPr>
              <p:spPr>
                <a:xfrm rot="-5400000">
                  <a:off x="2334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6" name="Line 204"/>
                <p:cNvSpPr/>
                <p:nvPr userDrawn="1"/>
              </p:nvSpPr>
              <p:spPr>
                <a:xfrm rot="-5400000">
                  <a:off x="2873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7" name="Line 205"/>
                <p:cNvSpPr/>
                <p:nvPr userDrawn="1"/>
              </p:nvSpPr>
              <p:spPr>
                <a:xfrm rot="-5400000">
                  <a:off x="3402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8" name="Line 206"/>
                <p:cNvSpPr/>
                <p:nvPr userDrawn="1"/>
              </p:nvSpPr>
              <p:spPr>
                <a:xfrm rot="-5400000">
                  <a:off x="3941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99" name="Line 207"/>
                <p:cNvSpPr/>
                <p:nvPr userDrawn="1"/>
              </p:nvSpPr>
              <p:spPr>
                <a:xfrm rot="-5400000">
                  <a:off x="4470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0" name="Line 208"/>
                <p:cNvSpPr/>
                <p:nvPr userDrawn="1"/>
              </p:nvSpPr>
              <p:spPr>
                <a:xfrm rot="-5400000">
                  <a:off x="5009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01" name="Line 209"/>
                <p:cNvSpPr/>
                <p:nvPr userDrawn="1"/>
              </p:nvSpPr>
              <p:spPr>
                <a:xfrm rot="-5400000">
                  <a:off x="5538" y="-127"/>
                  <a:ext cx="0" cy="390"/>
                </a:xfrm>
                <a:prstGeom prst="line">
                  <a:avLst/>
                </a:prstGeom>
                <a:ln w="28575" cap="flat" cmpd="sng">
                  <a:pattFill prst="pct25">
                    <a:fgClr>
                      <a:schemeClr val="bg2"/>
                    </a:fgClr>
                    <a:bgClr>
                      <a:schemeClr val="bg1"/>
                    </a:bgClr>
                  </a:patt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058" name="Group 210"/>
            <p:cNvGrpSpPr/>
            <p:nvPr/>
          </p:nvGrpSpPr>
          <p:grpSpPr>
            <a:xfrm>
              <a:off x="336" y="1200"/>
              <a:ext cx="5088" cy="1056"/>
              <a:chOff x="336" y="1200"/>
              <a:chExt cx="5088" cy="1056"/>
            </a:xfrm>
          </p:grpSpPr>
          <p:sp>
            <p:nvSpPr>
              <p:cNvPr id="2084" name="Rectangle 211"/>
              <p:cNvSpPr/>
              <p:nvPr userDrawn="1"/>
            </p:nvSpPr>
            <p:spPr>
              <a:xfrm>
                <a:off x="2880" y="1200"/>
                <a:ext cx="254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Rectangle 212"/>
              <p:cNvSpPr/>
              <p:nvPr userDrawn="1"/>
            </p:nvSpPr>
            <p:spPr>
              <a:xfrm>
                <a:off x="2880" y="1728"/>
                <a:ext cx="2544" cy="52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Rectangle 213"/>
              <p:cNvSpPr/>
              <p:nvPr userDrawn="1"/>
            </p:nvSpPr>
            <p:spPr>
              <a:xfrm>
                <a:off x="336" y="1728"/>
                <a:ext cx="2544" cy="52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Rectangle 214"/>
              <p:cNvSpPr/>
              <p:nvPr userDrawn="1"/>
            </p:nvSpPr>
            <p:spPr>
              <a:xfrm>
                <a:off x="336" y="1200"/>
                <a:ext cx="2544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Rectangle 215"/>
              <p:cNvSpPr/>
              <p:nvPr userDrawn="1"/>
            </p:nvSpPr>
            <p:spPr>
              <a:xfrm>
                <a:off x="432" y="1296"/>
                <a:ext cx="4896" cy="8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9" name="Group 216"/>
            <p:cNvGrpSpPr/>
            <p:nvPr/>
          </p:nvGrpSpPr>
          <p:grpSpPr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2060" name="Group 217"/>
              <p:cNvGrpSpPr/>
              <p:nvPr userDrawn="1"/>
            </p:nvGrpSpPr>
            <p:grpSpPr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2082" name="Rectangle 218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83" name="Rectangle 219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1" name="Group 220"/>
              <p:cNvGrpSpPr/>
              <p:nvPr userDrawn="1"/>
            </p:nvGrpSpPr>
            <p:grpSpPr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2080" name="Rectangle 221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81" name="Rectangle 222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2" name="Group 223"/>
              <p:cNvGrpSpPr/>
              <p:nvPr userDrawn="1"/>
            </p:nvGrpSpPr>
            <p:grpSpPr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2078" name="Rectangle 224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9" name="Rectangle 225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3" name="Group 226"/>
              <p:cNvGrpSpPr/>
              <p:nvPr userDrawn="1"/>
            </p:nvGrpSpPr>
            <p:grpSpPr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2076" name="Rectangle 227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7" name="Rectangle 228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4" name="Group 229"/>
              <p:cNvGrpSpPr/>
              <p:nvPr userDrawn="1"/>
            </p:nvGrpSpPr>
            <p:grpSpPr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2074" name="Rectangle 230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5" name="Rectangle 231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5" name="Group 232"/>
              <p:cNvGrpSpPr/>
              <p:nvPr userDrawn="1"/>
            </p:nvGrpSpPr>
            <p:grpSpPr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2072" name="Rectangle 233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3" name="Rectangle 234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6" name="Group 235"/>
              <p:cNvGrpSpPr/>
              <p:nvPr userDrawn="1"/>
            </p:nvGrpSpPr>
            <p:grpSpPr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2070" name="Rectangle 236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71" name="Rectangle 237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7" name="Group 238"/>
              <p:cNvGrpSpPr/>
              <p:nvPr userDrawn="1"/>
            </p:nvGrpSpPr>
            <p:grpSpPr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2068" name="Rectangle 239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9" name="Rectangle 240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pic>
        <p:nvPicPr>
          <p:cNvPr id="2051" name="Picture 246" descr="posbul1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13" y="3403600"/>
            <a:ext cx="246062" cy="246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6337" name="Rectangle 241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6338" name="Rectangle 2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4" name="Rectangle 2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5" name="Rectangle 2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06" name="Rectangle 2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en-US" altLang="zh-CN" dirty="0">
                <a:latin typeface="Arial Narrow" panose="020B0606020202030204" pitchFamily="34" charset="0"/>
                <a:ea typeface="宋体" pitchFamily="2" charset="-122"/>
              </a:rPr>
              <a:t>‹#›</a:t>
            </a:fld>
            <a:endParaRPr lang="en-US" altLang="zh-CN" dirty="0">
              <a:latin typeface="Arial Narrow" panose="020B060602020203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215900" y="76200"/>
            <a:ext cx="8686800" cy="6781800"/>
            <a:chOff x="136" y="48"/>
            <a:chExt cx="5472" cy="4272"/>
          </a:xfrm>
        </p:grpSpPr>
        <p:grpSp>
          <p:nvGrpSpPr>
            <p:cNvPr id="1032" name="Group 3"/>
            <p:cNvGrpSpPr/>
            <p:nvPr userDrawn="1"/>
          </p:nvGrpSpPr>
          <p:grpSpPr>
            <a:xfrm>
              <a:off x="136" y="48"/>
              <a:ext cx="5472" cy="212"/>
              <a:chOff x="136" y="48"/>
              <a:chExt cx="5472" cy="212"/>
            </a:xfrm>
          </p:grpSpPr>
          <p:grpSp>
            <p:nvGrpSpPr>
              <p:cNvPr id="1058" name="Group 4"/>
              <p:cNvGrpSpPr/>
              <p:nvPr/>
            </p:nvGrpSpPr>
            <p:grpSpPr>
              <a:xfrm>
                <a:off x="136" y="48"/>
                <a:ext cx="1056" cy="212"/>
                <a:chOff x="2544" y="2160"/>
                <a:chExt cx="1920" cy="384"/>
              </a:xfrm>
            </p:grpSpPr>
            <p:sp>
              <p:nvSpPr>
                <p:cNvPr id="1083" name="Rectangle 5"/>
                <p:cNvSpPr/>
                <p:nvPr/>
              </p:nvSpPr>
              <p:spPr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4" name="Rectangle 6"/>
                <p:cNvSpPr/>
                <p:nvPr/>
              </p:nvSpPr>
              <p:spPr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" name="Rectangle 7"/>
                <p:cNvSpPr/>
                <p:nvPr/>
              </p:nvSpPr>
              <p:spPr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6" name="Rectangle 8"/>
                <p:cNvSpPr/>
                <p:nvPr/>
              </p:nvSpPr>
              <p:spPr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7" name="Rectangle 9"/>
                <p:cNvSpPr/>
                <p:nvPr/>
              </p:nvSpPr>
              <p:spPr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9" name="Group 10"/>
              <p:cNvGrpSpPr/>
              <p:nvPr/>
            </p:nvGrpSpPr>
            <p:grpSpPr>
              <a:xfrm>
                <a:off x="1240" y="48"/>
                <a:ext cx="1056" cy="212"/>
                <a:chOff x="2544" y="2160"/>
                <a:chExt cx="1920" cy="384"/>
              </a:xfrm>
            </p:grpSpPr>
            <p:sp>
              <p:nvSpPr>
                <p:cNvPr id="1078" name="Rectangle 11"/>
                <p:cNvSpPr/>
                <p:nvPr/>
              </p:nvSpPr>
              <p:spPr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9" name="Rectangle 12"/>
                <p:cNvSpPr/>
                <p:nvPr/>
              </p:nvSpPr>
              <p:spPr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0" name="Rectangle 13"/>
                <p:cNvSpPr/>
                <p:nvPr/>
              </p:nvSpPr>
              <p:spPr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1" name="Rectangle 14"/>
                <p:cNvSpPr/>
                <p:nvPr/>
              </p:nvSpPr>
              <p:spPr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2" name="Rectangle 15"/>
                <p:cNvSpPr/>
                <p:nvPr/>
              </p:nvSpPr>
              <p:spPr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60" name="Group 16"/>
              <p:cNvGrpSpPr/>
              <p:nvPr/>
            </p:nvGrpSpPr>
            <p:grpSpPr>
              <a:xfrm>
                <a:off x="2344" y="48"/>
                <a:ext cx="1056" cy="212"/>
                <a:chOff x="2544" y="2160"/>
                <a:chExt cx="1920" cy="384"/>
              </a:xfrm>
            </p:grpSpPr>
            <p:sp>
              <p:nvSpPr>
                <p:cNvPr id="1073" name="Rectangle 17"/>
                <p:cNvSpPr/>
                <p:nvPr/>
              </p:nvSpPr>
              <p:spPr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4" name="Rectangle 18"/>
                <p:cNvSpPr/>
                <p:nvPr/>
              </p:nvSpPr>
              <p:spPr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" name="Rectangle 19"/>
                <p:cNvSpPr/>
                <p:nvPr/>
              </p:nvSpPr>
              <p:spPr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6" name="Rectangle 20"/>
                <p:cNvSpPr/>
                <p:nvPr/>
              </p:nvSpPr>
              <p:spPr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7" name="Rectangle 21"/>
                <p:cNvSpPr/>
                <p:nvPr/>
              </p:nvSpPr>
              <p:spPr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61" name="Group 22"/>
              <p:cNvGrpSpPr/>
              <p:nvPr/>
            </p:nvGrpSpPr>
            <p:grpSpPr>
              <a:xfrm>
                <a:off x="3448" y="48"/>
                <a:ext cx="1056" cy="212"/>
                <a:chOff x="2544" y="2160"/>
                <a:chExt cx="1920" cy="384"/>
              </a:xfrm>
            </p:grpSpPr>
            <p:sp>
              <p:nvSpPr>
                <p:cNvPr id="1068" name="Rectangle 23"/>
                <p:cNvSpPr/>
                <p:nvPr/>
              </p:nvSpPr>
              <p:spPr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9" name="Rectangle 24"/>
                <p:cNvSpPr/>
                <p:nvPr/>
              </p:nvSpPr>
              <p:spPr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0" name="Rectangle 25"/>
                <p:cNvSpPr/>
                <p:nvPr/>
              </p:nvSpPr>
              <p:spPr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1" name="Rectangle 26"/>
                <p:cNvSpPr/>
                <p:nvPr/>
              </p:nvSpPr>
              <p:spPr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2" name="Rectangle 27"/>
                <p:cNvSpPr/>
                <p:nvPr/>
              </p:nvSpPr>
              <p:spPr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62" name="Group 28"/>
              <p:cNvGrpSpPr/>
              <p:nvPr/>
            </p:nvGrpSpPr>
            <p:grpSpPr>
              <a:xfrm>
                <a:off x="4552" y="48"/>
                <a:ext cx="1056" cy="212"/>
                <a:chOff x="2544" y="2160"/>
                <a:chExt cx="1920" cy="384"/>
              </a:xfrm>
            </p:grpSpPr>
            <p:sp>
              <p:nvSpPr>
                <p:cNvPr id="1063" name="Rectangle 29"/>
                <p:cNvSpPr/>
                <p:nvPr/>
              </p:nvSpPr>
              <p:spPr>
                <a:xfrm>
                  <a:off x="3504" y="2160"/>
                  <a:ext cx="960" cy="19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4" name="Rectangle 30"/>
                <p:cNvSpPr/>
                <p:nvPr/>
              </p:nvSpPr>
              <p:spPr>
                <a:xfrm>
                  <a:off x="3504" y="2352"/>
                  <a:ext cx="960" cy="19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5" name="Rectangle 31"/>
                <p:cNvSpPr/>
                <p:nvPr/>
              </p:nvSpPr>
              <p:spPr>
                <a:xfrm>
                  <a:off x="2544" y="2352"/>
                  <a:ext cx="960" cy="192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6" name="Rectangle 32"/>
                <p:cNvSpPr/>
                <p:nvPr/>
              </p:nvSpPr>
              <p:spPr>
                <a:xfrm>
                  <a:off x="2544" y="2160"/>
                  <a:ext cx="96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7" name="Rectangle 33"/>
                <p:cNvSpPr/>
                <p:nvPr/>
              </p:nvSpPr>
              <p:spPr>
                <a:xfrm>
                  <a:off x="2640" y="2256"/>
                  <a:ext cx="1728" cy="192"/>
                </a:xfrm>
                <a:prstGeom prst="rect">
                  <a:avLst/>
                </a:prstGeom>
                <a:solidFill>
                  <a:schemeClr val="bg1">
                    <a:alpha val="50195"/>
                  </a:schemeClr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33" name="Group 34"/>
            <p:cNvGrpSpPr/>
            <p:nvPr userDrawn="1"/>
          </p:nvGrpSpPr>
          <p:grpSpPr>
            <a:xfrm>
              <a:off x="192" y="4273"/>
              <a:ext cx="5328" cy="47"/>
              <a:chOff x="192" y="3840"/>
              <a:chExt cx="5328" cy="47"/>
            </a:xfrm>
          </p:grpSpPr>
          <p:grpSp>
            <p:nvGrpSpPr>
              <p:cNvPr id="1034" name="Group 35"/>
              <p:cNvGrpSpPr/>
              <p:nvPr userDrawn="1"/>
            </p:nvGrpSpPr>
            <p:grpSpPr>
              <a:xfrm>
                <a:off x="192" y="3840"/>
                <a:ext cx="624" cy="47"/>
                <a:chOff x="624" y="3706"/>
                <a:chExt cx="1056" cy="106"/>
              </a:xfrm>
            </p:grpSpPr>
            <p:sp>
              <p:nvSpPr>
                <p:cNvPr id="1056" name="Rectangle 36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7" name="Rectangle 37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5" name="Group 38"/>
              <p:cNvGrpSpPr/>
              <p:nvPr userDrawn="1"/>
            </p:nvGrpSpPr>
            <p:grpSpPr>
              <a:xfrm>
                <a:off x="864" y="3840"/>
                <a:ext cx="624" cy="47"/>
                <a:chOff x="624" y="3600"/>
                <a:chExt cx="1056" cy="106"/>
              </a:xfrm>
            </p:grpSpPr>
            <p:sp>
              <p:nvSpPr>
                <p:cNvPr id="1054" name="Rectangle 39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5" name="Rectangle 40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6" name="Group 41"/>
              <p:cNvGrpSpPr/>
              <p:nvPr userDrawn="1"/>
            </p:nvGrpSpPr>
            <p:grpSpPr>
              <a:xfrm>
                <a:off x="1536" y="3840"/>
                <a:ext cx="624" cy="47"/>
                <a:chOff x="624" y="3706"/>
                <a:chExt cx="1056" cy="106"/>
              </a:xfrm>
            </p:grpSpPr>
            <p:sp>
              <p:nvSpPr>
                <p:cNvPr id="1052" name="Rectangle 42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3" name="Rectangle 43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7" name="Group 44"/>
              <p:cNvGrpSpPr/>
              <p:nvPr userDrawn="1"/>
            </p:nvGrpSpPr>
            <p:grpSpPr>
              <a:xfrm>
                <a:off x="2208" y="3840"/>
                <a:ext cx="624" cy="47"/>
                <a:chOff x="624" y="3600"/>
                <a:chExt cx="1056" cy="106"/>
              </a:xfrm>
            </p:grpSpPr>
            <p:sp>
              <p:nvSpPr>
                <p:cNvPr id="1050" name="Rectangle 45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1" name="Rectangle 46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8" name="Group 47"/>
              <p:cNvGrpSpPr/>
              <p:nvPr userDrawn="1"/>
            </p:nvGrpSpPr>
            <p:grpSpPr>
              <a:xfrm>
                <a:off x="2880" y="3840"/>
                <a:ext cx="624" cy="47"/>
                <a:chOff x="624" y="3706"/>
                <a:chExt cx="1056" cy="106"/>
              </a:xfrm>
            </p:grpSpPr>
            <p:sp>
              <p:nvSpPr>
                <p:cNvPr id="1048" name="Rectangle 48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9" name="Rectangle 49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9" name="Group 50"/>
              <p:cNvGrpSpPr/>
              <p:nvPr userDrawn="1"/>
            </p:nvGrpSpPr>
            <p:grpSpPr>
              <a:xfrm>
                <a:off x="3552" y="3840"/>
                <a:ext cx="624" cy="47"/>
                <a:chOff x="624" y="3600"/>
                <a:chExt cx="1056" cy="106"/>
              </a:xfrm>
            </p:grpSpPr>
            <p:sp>
              <p:nvSpPr>
                <p:cNvPr id="1046" name="Rectangle 51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" name="Rectangle 52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0" name="Group 53"/>
              <p:cNvGrpSpPr/>
              <p:nvPr userDrawn="1"/>
            </p:nvGrpSpPr>
            <p:grpSpPr>
              <a:xfrm>
                <a:off x="4224" y="3840"/>
                <a:ext cx="624" cy="47"/>
                <a:chOff x="624" y="3706"/>
                <a:chExt cx="1056" cy="106"/>
              </a:xfrm>
            </p:grpSpPr>
            <p:sp>
              <p:nvSpPr>
                <p:cNvPr id="1044" name="Rectangle 54"/>
                <p:cNvSpPr/>
                <p:nvPr userDrawn="1"/>
              </p:nvSpPr>
              <p:spPr>
                <a:xfrm>
                  <a:off x="1152" y="3706"/>
                  <a:ext cx="528" cy="10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5" name="Rectangle 55"/>
                <p:cNvSpPr/>
                <p:nvPr userDrawn="1"/>
              </p:nvSpPr>
              <p:spPr>
                <a:xfrm>
                  <a:off x="624" y="3706"/>
                  <a:ext cx="528" cy="10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1" name="Group 56"/>
              <p:cNvGrpSpPr/>
              <p:nvPr userDrawn="1"/>
            </p:nvGrpSpPr>
            <p:grpSpPr>
              <a:xfrm>
                <a:off x="4896" y="3840"/>
                <a:ext cx="624" cy="47"/>
                <a:chOff x="624" y="3600"/>
                <a:chExt cx="1056" cy="106"/>
              </a:xfrm>
            </p:grpSpPr>
            <p:sp>
              <p:nvSpPr>
                <p:cNvPr id="1042" name="Rectangle 57"/>
                <p:cNvSpPr/>
                <p:nvPr userDrawn="1"/>
              </p:nvSpPr>
              <p:spPr>
                <a:xfrm>
                  <a:off x="1152" y="3600"/>
                  <a:ext cx="528" cy="10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3" name="Rectangle 58"/>
                <p:cNvSpPr/>
                <p:nvPr userDrawn="1"/>
              </p:nvSpPr>
              <p:spPr>
                <a:xfrm>
                  <a:off x="624" y="3600"/>
                  <a:ext cx="528" cy="1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027" name="Rectangle 5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5133" name="Rectangle 6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b="0">
                <a:solidFill>
                  <a:schemeClr val="tx2"/>
                </a:solidFill>
                <a:latin typeface="Arial Narrow" panose="020B060602020203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5134" name="Rectangle 6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b="0">
                <a:solidFill>
                  <a:schemeClr val="tx2"/>
                </a:solidFill>
                <a:latin typeface="Arial Narrow" panose="020B060602020203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15135" name="Rectangle 6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solidFill>
                  <a:schemeClr val="tx2"/>
                </a:solidFill>
                <a:latin typeface="Arial Narrow" panose="020B0606020202030204" pitchFamily="34" charset="0"/>
                <a:ea typeface="宋体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7.wmf"/><Relationship Id="rId3" Type="http://schemas.openxmlformats.org/officeDocument/2006/relationships/audio" Target="../media/audio2.wav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wmf"/><Relationship Id="rId3" Type="http://schemas.openxmlformats.org/officeDocument/2006/relationships/audio" Target="../media/audio1.wav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460" name="Picture 4" descr="BL00152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5" descr="ED00310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1363663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6" descr="ED00311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463" y="12700"/>
            <a:ext cx="1303337" cy="172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1463" name="Text Box 7"/>
          <p:cNvSpPr txBox="1"/>
          <p:nvPr/>
        </p:nvSpPr>
        <p:spPr>
          <a:xfrm>
            <a:off x="2079625" y="0"/>
            <a:ext cx="4930775" cy="100647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txBody>
          <a:bodyPr>
            <a:spAutoFit/>
          </a:bodyPr>
          <a:lstStyle/>
          <a:p>
            <a:r>
              <a:rPr lang="en-US" altLang="zh-CN" sz="6000" dirty="0">
                <a:latin typeface="楷体_GB2312" pitchFamily="49" charset="-122"/>
              </a:rPr>
              <a:t>《</a:t>
            </a:r>
            <a:r>
              <a:rPr lang="zh-CN" altLang="en-US" sz="6000" dirty="0">
                <a:latin typeface="楷体_GB2312" pitchFamily="49" charset="-122"/>
              </a:rPr>
              <a:t>数理统计</a:t>
            </a:r>
            <a:r>
              <a:rPr lang="en-US" altLang="zh-CN" sz="6000" dirty="0">
                <a:latin typeface="楷体_GB2312" pitchFamily="49" charset="-122"/>
              </a:rPr>
              <a:t>》</a:t>
            </a:r>
            <a:endParaRPr lang="en-US" altLang="zh-CN" sz="60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23813" y="1295400"/>
          <a:ext cx="4800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4" imgW="1790700" imgH="431800" progId="Equation.DSMT4">
                  <p:embed/>
                </p:oleObj>
              </mc:Choice>
              <mc:Fallback>
                <p:oleObj r:id="rId4" imgW="17907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13" y="1295400"/>
                        <a:ext cx="480060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1" name="Object 5"/>
          <p:cNvGraphicFramePr>
            <a:graphicFrameLocks noChangeAspect="1"/>
          </p:cNvGraphicFramePr>
          <p:nvPr/>
        </p:nvGraphicFramePr>
        <p:xfrm>
          <a:off x="0" y="2276475"/>
          <a:ext cx="620077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6" imgW="2400300" imgH="711200" progId="Equation.DSMT4">
                  <p:embed/>
                </p:oleObj>
              </mc:Choice>
              <mc:Fallback>
                <p:oleObj r:id="rId6" imgW="2400300" imgH="711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2276475"/>
                        <a:ext cx="6200775" cy="174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4" name="Text Box 8"/>
          <p:cNvSpPr txBox="1"/>
          <p:nvPr/>
        </p:nvSpPr>
        <p:spPr>
          <a:xfrm>
            <a:off x="23813" y="4191000"/>
            <a:ext cx="2819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3.</a:t>
            </a:r>
            <a:r>
              <a:rPr lang="zh-CN" altLang="en-US" sz="3200" dirty="0">
                <a:latin typeface="Times New Roman" panose="02020603050405020304" pitchFamily="18" charset="0"/>
              </a:rPr>
              <a:t>样本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</a:rPr>
              <a:t>阶矩</a:t>
            </a:r>
          </a:p>
        </p:txBody>
      </p:sp>
      <p:grpSp>
        <p:nvGrpSpPr>
          <p:cNvPr id="546874" name="Group 58"/>
          <p:cNvGrpSpPr/>
          <p:nvPr/>
        </p:nvGrpSpPr>
        <p:grpSpPr>
          <a:xfrm>
            <a:off x="709613" y="4648200"/>
            <a:ext cx="4678362" cy="914400"/>
            <a:chOff x="576" y="2928"/>
            <a:chExt cx="2947" cy="576"/>
          </a:xfrm>
        </p:grpSpPr>
        <p:sp>
          <p:nvSpPr>
            <p:cNvPr id="12302" name="Rectangle 47"/>
            <p:cNvSpPr/>
            <p:nvPr/>
          </p:nvSpPr>
          <p:spPr>
            <a:xfrm>
              <a:off x="576" y="3100"/>
              <a:ext cx="115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阶原点矩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03" name="Object 49"/>
            <p:cNvGraphicFramePr>
              <a:graphicFrameLocks noChangeAspect="1"/>
            </p:cNvGraphicFramePr>
            <p:nvPr/>
          </p:nvGraphicFramePr>
          <p:xfrm>
            <a:off x="2052" y="2928"/>
            <a:ext cx="14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8" imgW="913765" imgH="431800" progId="Equation.DSMT4">
                    <p:embed/>
                  </p:oleObj>
                </mc:Choice>
                <mc:Fallback>
                  <p:oleObj r:id="rId8" imgW="913765" imgH="431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52" y="2928"/>
                          <a:ext cx="1471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83" name="Group 67"/>
          <p:cNvGrpSpPr/>
          <p:nvPr/>
        </p:nvGrpSpPr>
        <p:grpSpPr>
          <a:xfrm>
            <a:off x="611188" y="5689600"/>
            <a:ext cx="5689600" cy="846138"/>
            <a:chOff x="385" y="3584"/>
            <a:chExt cx="3584" cy="533"/>
          </a:xfrm>
        </p:grpSpPr>
        <p:sp>
          <p:nvSpPr>
            <p:cNvPr id="12300" name="Rectangle 53"/>
            <p:cNvSpPr/>
            <p:nvPr/>
          </p:nvSpPr>
          <p:spPr>
            <a:xfrm>
              <a:off x="385" y="3702"/>
              <a:ext cx="1361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阶中心矩</a:t>
              </a:r>
            </a:p>
          </p:txBody>
        </p:sp>
        <p:graphicFrame>
          <p:nvGraphicFramePr>
            <p:cNvPr id="12301" name="Object 54"/>
            <p:cNvGraphicFramePr>
              <a:graphicFrameLocks noChangeAspect="1"/>
            </p:cNvGraphicFramePr>
            <p:nvPr/>
          </p:nvGraphicFramePr>
          <p:xfrm>
            <a:off x="1746" y="3584"/>
            <a:ext cx="222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r:id="rId10" imgW="1346200" imgH="431800" progId="Equation.DSMT4">
                    <p:embed/>
                  </p:oleObj>
                </mc:Choice>
                <mc:Fallback>
                  <p:oleObj r:id="rId10" imgW="1346200" imgH="4318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46" y="3584"/>
                          <a:ext cx="2223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5" name="Rectangle 56"/>
          <p:cNvSpPr>
            <a:spLocks noGrp="1"/>
          </p:cNvSpPr>
          <p:nvPr>
            <p:ph type="title"/>
          </p:nvPr>
        </p:nvSpPr>
        <p:spPr>
          <a:xfrm>
            <a:off x="23813" y="457200"/>
            <a:ext cx="5495925" cy="8382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几个常用的统计量</a:t>
            </a:r>
            <a:endParaRPr lang="zh-CN" altLang="en-US" sz="4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6875" name="AutoShape 59"/>
          <p:cNvSpPr/>
          <p:nvPr/>
        </p:nvSpPr>
        <p:spPr>
          <a:xfrm>
            <a:off x="6156325" y="1412875"/>
            <a:ext cx="287338" cy="5184775"/>
          </a:xfrm>
          <a:prstGeom prst="rightBrace">
            <a:avLst>
              <a:gd name="adj1" fmla="val 150368"/>
              <a:gd name="adj2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6876" name="Text Box 60"/>
          <p:cNvSpPr txBox="1"/>
          <p:nvPr/>
        </p:nvSpPr>
        <p:spPr>
          <a:xfrm>
            <a:off x="6588125" y="3716338"/>
            <a:ext cx="2555875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样本的数字特征</a:t>
            </a:r>
          </a:p>
        </p:txBody>
      </p:sp>
      <p:graphicFrame>
        <p:nvGraphicFramePr>
          <p:cNvPr id="546879" name="Object 63"/>
          <p:cNvGraphicFramePr>
            <a:graphicFrameLocks noChangeAspect="1"/>
          </p:cNvGraphicFramePr>
          <p:nvPr/>
        </p:nvGraphicFramePr>
        <p:xfrm>
          <a:off x="6588125" y="4221163"/>
          <a:ext cx="1655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2" imgW="520700" imgH="241300" progId="Equation.DSMT4">
                  <p:embed/>
                </p:oleObj>
              </mc:Choice>
              <mc:Fallback>
                <p:oleObj r:id="rId12" imgW="5207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8125" y="4221163"/>
                        <a:ext cx="1655763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82" name="Object 66"/>
          <p:cNvGraphicFramePr>
            <a:graphicFrameLocks noChangeAspect="1"/>
          </p:cNvGraphicFramePr>
          <p:nvPr/>
        </p:nvGraphicFramePr>
        <p:xfrm>
          <a:off x="6391275" y="4797425"/>
          <a:ext cx="275272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r:id="rId14" imgW="1041400" imgH="647700" progId="Equation.DSMT4">
                  <p:embed/>
                </p:oleObj>
              </mc:Choice>
              <mc:Fallback>
                <p:oleObj r:id="rId14" imgW="1041400" imgH="6477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91275" y="4797425"/>
                        <a:ext cx="2752725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6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468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46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4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4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4" grpId="0"/>
      <p:bldP spid="546875" grpId="0" animBg="1"/>
      <p:bldP spid="5468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0038" y="1233488"/>
          <a:ext cx="3911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3" imgW="1422400" imgH="304800" progId="Equation.DSMT4">
                  <p:embed/>
                </p:oleObj>
              </mc:Choice>
              <mc:Fallback>
                <p:oleObj r:id="rId3" imgW="1422400" imgH="304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8" y="1233488"/>
                        <a:ext cx="3911600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4643438" y="1196975"/>
          <a:ext cx="420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5" imgW="1549400" imgH="419100" progId="Equation.DSMT4">
                  <p:embed/>
                </p:oleObj>
              </mc:Choice>
              <mc:Fallback>
                <p:oleObj r:id="rId5" imgW="1549400" imgH="4191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1196975"/>
                        <a:ext cx="420052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9"/>
          <p:cNvSpPr/>
          <p:nvPr/>
        </p:nvSpPr>
        <p:spPr>
          <a:xfrm>
            <a:off x="0" y="601663"/>
            <a:ext cx="79025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性质</a:t>
            </a:r>
            <a:r>
              <a:rPr lang="zh-CN" altLang="en-US" sz="3200" dirty="0">
                <a:latin typeface="Times New Roman" panose="02020603050405020304" pitchFamily="18" charset="0"/>
              </a:rPr>
              <a:t>   如果总体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的期望为</a:t>
            </a:r>
            <a:r>
              <a:rPr lang="zh-CN" altLang="en-US" sz="3200" i="1" dirty="0">
                <a:latin typeface="Times New Roman" panose="02020603050405020304" pitchFamily="18" charset="0"/>
                <a:sym typeface="Symbol" pitchFamily="18" charset="2"/>
              </a:rPr>
              <a:t>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</a:rPr>
              <a:t>方差为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91882" name="Object 10"/>
          <p:cNvGraphicFramePr>
            <a:graphicFrameLocks noChangeAspect="1"/>
          </p:cNvGraphicFramePr>
          <p:nvPr/>
        </p:nvGraphicFramePr>
        <p:xfrm>
          <a:off x="250825" y="2420938"/>
          <a:ext cx="42052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7" imgW="1524000" imgH="228600" progId="Equation.DSMT4">
                  <p:embed/>
                </p:oleObj>
              </mc:Choice>
              <mc:Fallback>
                <p:oleObj r:id="rId7" imgW="15240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2420938"/>
                        <a:ext cx="4205288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84" name="Rectangle 12"/>
          <p:cNvSpPr/>
          <p:nvPr/>
        </p:nvSpPr>
        <p:spPr>
          <a:xfrm>
            <a:off x="0" y="3276600"/>
            <a:ext cx="68040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证明 </a:t>
            </a:r>
            <a:r>
              <a:rPr lang="en-US" altLang="zh-CN" sz="3200" dirty="0">
                <a:latin typeface="Times New Roman" panose="02020603050405020304" pitchFamily="18" charset="0"/>
              </a:rPr>
              <a:t>(1)</a:t>
            </a:r>
            <a:r>
              <a:rPr lang="zh-CN" altLang="en-US" sz="3200" dirty="0"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latin typeface="Times New Roman" panose="02020603050405020304" pitchFamily="18" charset="0"/>
              </a:rPr>
              <a:t>自证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下面证明性质</a:t>
            </a:r>
            <a:r>
              <a:rPr lang="en-US" altLang="zh-CN" sz="3200" dirty="0">
                <a:latin typeface="Times New Roman" panose="02020603050405020304" pitchFamily="18" charset="0"/>
              </a:rPr>
              <a:t>(3). </a:t>
            </a:r>
          </a:p>
        </p:txBody>
      </p:sp>
      <p:graphicFrame>
        <p:nvGraphicFramePr>
          <p:cNvPr id="591886" name="Object 14"/>
          <p:cNvGraphicFramePr>
            <a:graphicFrameLocks noChangeAspect="1"/>
          </p:cNvGraphicFramePr>
          <p:nvPr/>
        </p:nvGraphicFramePr>
        <p:xfrm>
          <a:off x="900113" y="3933825"/>
          <a:ext cx="52339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9" imgW="1892300" imgH="457200" progId="Equation.DSMT4">
                  <p:embed/>
                </p:oleObj>
              </mc:Choice>
              <mc:Fallback>
                <p:oleObj r:id="rId9" imgW="1892300" imgH="45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3933825"/>
                        <a:ext cx="5233987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7" name="Object 15"/>
          <p:cNvGraphicFramePr>
            <a:graphicFrameLocks noChangeAspect="1"/>
          </p:cNvGraphicFramePr>
          <p:nvPr/>
        </p:nvGraphicFramePr>
        <p:xfrm>
          <a:off x="1692275" y="5229225"/>
          <a:ext cx="38274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11" imgW="1422400" imgH="431800" progId="Equation.DSMT4">
                  <p:embed/>
                </p:oleObj>
              </mc:Choice>
              <mc:Fallback>
                <p:oleObj r:id="rId11" imgW="1422400" imgH="431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5229225"/>
                        <a:ext cx="3827463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47625" y="476250"/>
          <a:ext cx="47117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3" imgW="1943100" imgH="431800" progId="Equation.DSMT4">
                  <p:embed/>
                </p:oleObj>
              </mc:Choice>
              <mc:Fallback>
                <p:oleObj r:id="rId3" imgW="1943100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25" y="476250"/>
                        <a:ext cx="47117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5" name="Object 9"/>
          <p:cNvGraphicFramePr>
            <a:graphicFrameLocks noChangeAspect="1"/>
          </p:cNvGraphicFramePr>
          <p:nvPr/>
        </p:nvGraphicFramePr>
        <p:xfrm>
          <a:off x="22225" y="1685925"/>
          <a:ext cx="58578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5" imgW="2413000" imgH="457200" progId="Equation.DSMT4">
                  <p:embed/>
                </p:oleObj>
              </mc:Choice>
              <mc:Fallback>
                <p:oleObj r:id="rId5" imgW="2413000" imgH="457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" y="1685925"/>
                        <a:ext cx="5857875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4" name="Object 8"/>
          <p:cNvGraphicFramePr>
            <a:graphicFrameLocks noChangeAspect="1"/>
          </p:cNvGraphicFramePr>
          <p:nvPr/>
        </p:nvGraphicFramePr>
        <p:xfrm>
          <a:off x="47625" y="2924175"/>
          <a:ext cx="52562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7" imgW="2222500" imgH="457200" progId="Equation.DSMT4">
                  <p:embed/>
                </p:oleObj>
              </mc:Choice>
              <mc:Fallback>
                <p:oleObj r:id="rId7" imgW="2222500" imgH="457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" y="2924175"/>
                        <a:ext cx="52562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2" name="Object 6"/>
          <p:cNvGraphicFramePr>
            <a:graphicFrameLocks noChangeAspect="1"/>
          </p:cNvGraphicFramePr>
          <p:nvPr/>
        </p:nvGraphicFramePr>
        <p:xfrm>
          <a:off x="47625" y="4149725"/>
          <a:ext cx="43005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9" imgW="1765300" imgH="457200" progId="Equation.DSMT4">
                  <p:embed/>
                </p:oleObj>
              </mc:Choice>
              <mc:Fallback>
                <p:oleObj r:id="rId9" imgW="1765300" imgH="457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625" y="4149725"/>
                        <a:ext cx="4300538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/>
        </p:nvGraphicFramePr>
        <p:xfrm>
          <a:off x="0" y="5516563"/>
          <a:ext cx="64246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11" imgW="2667000" imgH="457200" progId="Equation.DSMT4">
                  <p:embed/>
                </p:oleObj>
              </mc:Choice>
              <mc:Fallback>
                <p:oleObj r:id="rId11" imgW="2667000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5516563"/>
                        <a:ext cx="6424613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2" name="Object 16"/>
          <p:cNvGraphicFramePr>
            <a:graphicFrameLocks noChangeAspect="1"/>
          </p:cNvGraphicFramePr>
          <p:nvPr/>
        </p:nvGraphicFramePr>
        <p:xfrm>
          <a:off x="5508625" y="3284538"/>
          <a:ext cx="3635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13" imgW="1346200" imgH="241300" progId="Equation.DSMT4">
                  <p:embed/>
                </p:oleObj>
              </mc:Choice>
              <mc:Fallback>
                <p:oleObj r:id="rId13" imgW="1346200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8625" y="3284538"/>
                        <a:ext cx="3635375" cy="720725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5" name="Object 19"/>
          <p:cNvGraphicFramePr>
            <a:graphicFrameLocks noChangeAspect="1"/>
          </p:cNvGraphicFramePr>
          <p:nvPr/>
        </p:nvGraphicFramePr>
        <p:xfrm>
          <a:off x="4787900" y="4005263"/>
          <a:ext cx="43561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15" imgW="1981200" imgH="241300" progId="Equation.DSMT4">
                  <p:embed/>
                </p:oleObj>
              </mc:Choice>
              <mc:Fallback>
                <p:oleObj r:id="rId15" imgW="1981200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7900" y="4005263"/>
                        <a:ext cx="4356100" cy="5889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8" name="Object 22"/>
          <p:cNvGraphicFramePr>
            <a:graphicFrameLocks noChangeAspect="1"/>
          </p:cNvGraphicFramePr>
          <p:nvPr/>
        </p:nvGraphicFramePr>
        <p:xfrm>
          <a:off x="4716463" y="4581525"/>
          <a:ext cx="44275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17" imgW="2120900" imgH="419100" progId="Equation.DSMT4">
                  <p:embed/>
                </p:oleObj>
              </mc:Choice>
              <mc:Fallback>
                <p:oleObj r:id="rId17" imgW="2120900" imgH="419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6463" y="4581525"/>
                        <a:ext cx="4427537" cy="1022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6858000" cy="762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总     结</a:t>
            </a:r>
          </a:p>
        </p:txBody>
      </p:sp>
      <p:sp>
        <p:nvSpPr>
          <p:cNvPr id="15363" name="Rectangle 4"/>
          <p:cNvSpPr/>
          <p:nvPr/>
        </p:nvSpPr>
        <p:spPr>
          <a:xfrm>
            <a:off x="381000" y="1905000"/>
            <a:ext cx="33956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</a:rPr>
              <a:t>一、总体与样本</a:t>
            </a:r>
          </a:p>
        </p:txBody>
      </p:sp>
      <p:sp>
        <p:nvSpPr>
          <p:cNvPr id="15364" name="Rectangle 5"/>
          <p:cNvSpPr/>
          <p:nvPr/>
        </p:nvSpPr>
        <p:spPr>
          <a:xfrm>
            <a:off x="381000" y="3328988"/>
            <a:ext cx="24780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</a:rPr>
              <a:t>二、统计量</a:t>
            </a:r>
          </a:p>
        </p:txBody>
      </p:sp>
      <p:sp>
        <p:nvSpPr>
          <p:cNvPr id="15365" name="Rectangle 6"/>
          <p:cNvSpPr/>
          <p:nvPr/>
        </p:nvSpPr>
        <p:spPr>
          <a:xfrm>
            <a:off x="381000" y="4760913"/>
            <a:ext cx="47720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</a:rPr>
              <a:t>三、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几个常用的统计量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/>
          <p:nvPr/>
        </p:nvSpPr>
        <p:spPr>
          <a:xfrm>
            <a:off x="0" y="47244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dist"/>
            <a:r>
              <a:rPr lang="en-US" altLang="zh-CN" sz="3200" dirty="0">
                <a:latin typeface="Times New Roman" panose="02020603050405020304" pitchFamily="18" charset="0"/>
              </a:rPr>
              <a:t>   </a:t>
            </a:r>
            <a:r>
              <a:rPr lang="zh-CN" altLang="en-US" sz="3200" dirty="0">
                <a:latin typeface="Times New Roman" panose="02020603050405020304" pitchFamily="18" charset="0"/>
              </a:rPr>
              <a:t>学习统计要在基本概念、方法原理的正确理解上多花些时间</a:t>
            </a:r>
            <a:r>
              <a:rPr lang="en-US" altLang="zh-CN" sz="3200" dirty="0">
                <a:latin typeface="Times New Roman" panose="02020603050405020304" pitchFamily="18" charset="0"/>
              </a:rPr>
              <a:t>. </a:t>
            </a:r>
            <a:r>
              <a:rPr lang="zh-CN" altLang="en-US" sz="3200" dirty="0">
                <a:latin typeface="Times New Roman" panose="02020603050405020304" pitchFamily="18" charset="0"/>
              </a:rPr>
              <a:t>统计软件包</a:t>
            </a:r>
            <a:r>
              <a:rPr lang="en-US" altLang="zh-CN" sz="3200" dirty="0">
                <a:latin typeface="Times New Roman" panose="02020603050405020304" pitchFamily="18" charset="0"/>
              </a:rPr>
              <a:t>SAS,SPSS,MATLAB, STAT</a:t>
            </a:r>
            <a:r>
              <a:rPr lang="zh-CN" altLang="en-US" sz="3200" dirty="0">
                <a:latin typeface="Times New Roman" panose="02020603050405020304" pitchFamily="18" charset="0"/>
              </a:rPr>
              <a:t>等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都可以快速、简便地进行数据处理和分</a:t>
            </a: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析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099" name="Rectangle 5"/>
          <p:cNvSpPr/>
          <p:nvPr/>
        </p:nvSpPr>
        <p:spPr>
          <a:xfrm>
            <a:off x="19050" y="765175"/>
            <a:ext cx="912495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数理统计学</a:t>
            </a:r>
            <a:r>
              <a:rPr lang="zh-CN" altLang="en-US" sz="3200" dirty="0">
                <a:latin typeface="Times New Roman" panose="02020603050405020304" pitchFamily="18" charset="0"/>
              </a:rPr>
              <a:t>是关于数据资料收集、整理、分析、和推断的一门应用性很强的学科。利用数理统计学可对所考察的问题作出推断和预测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直至为采取一定的决策和行动提供依据和建议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00" name="Rectangle 6"/>
          <p:cNvSpPr/>
          <p:nvPr/>
        </p:nvSpPr>
        <p:spPr>
          <a:xfrm>
            <a:off x="0" y="3284538"/>
            <a:ext cx="2216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数理统计学</a:t>
            </a:r>
          </a:p>
        </p:txBody>
      </p:sp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970088" y="2874963"/>
          <a:ext cx="800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177800" imgH="253365" progId="Equation.DSMT4">
                  <p:embed/>
                </p:oleObj>
              </mc:Choice>
              <mc:Fallback>
                <p:oleObj r:id="rId3" imgW="177800" imgH="2533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0088" y="2874963"/>
                        <a:ext cx="8001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8"/>
          <p:cNvSpPr/>
          <p:nvPr/>
        </p:nvSpPr>
        <p:spPr>
          <a:xfrm>
            <a:off x="2220913" y="2965450"/>
            <a:ext cx="69230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合理收集数据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试验设计、抽样调查</a:t>
            </a:r>
            <a:r>
              <a:rPr lang="zh-CN" altLang="en-US" sz="3200" dirty="0">
                <a:latin typeface="Times New Roman" panose="02020603050405020304" pitchFamily="18" charset="0"/>
              </a:rPr>
              <a:t>等</a:t>
            </a:r>
          </a:p>
        </p:txBody>
      </p:sp>
      <p:sp>
        <p:nvSpPr>
          <p:cNvPr id="4103" name="Rectangle 9"/>
          <p:cNvSpPr/>
          <p:nvPr/>
        </p:nvSpPr>
        <p:spPr>
          <a:xfrm>
            <a:off x="2249488" y="3770313"/>
            <a:ext cx="47704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整理分析数据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统计推断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086600" cy="762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Ch6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统计量及其分布</a:t>
            </a:r>
          </a:p>
        </p:txBody>
      </p:sp>
      <p:sp>
        <p:nvSpPr>
          <p:cNvPr id="227331" name="Rectangle 3"/>
          <p:cNvSpPr>
            <a:spLocks noGrp="1"/>
          </p:cNvSpPr>
          <p:nvPr>
            <p:ph idx="1"/>
          </p:nvPr>
        </p:nvSpPr>
        <p:spPr>
          <a:xfrm>
            <a:off x="2209800" y="1905000"/>
            <a:ext cx="5715000" cy="2286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样本与统计量</a:t>
            </a:r>
          </a:p>
          <a:p>
            <a:pPr eaLnBrk="1" hangingPunct="1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直方图与样本分布函数</a:t>
            </a:r>
          </a:p>
          <a:p>
            <a:pPr eaLnBrk="1" hangingPunct="1"/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常用统计量的分布</a:t>
            </a:r>
          </a:p>
        </p:txBody>
      </p:sp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2362200" y="4800600"/>
          <a:ext cx="3810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5448300" imgH="2506980" progId="MS_ClipArt_Gallery.2">
                  <p:embed/>
                </p:oleObj>
              </mc:Choice>
              <mc:Fallback>
                <p:oleObj r:id="rId4" imgW="5448300" imgH="250698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4800600"/>
                        <a:ext cx="38100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124075" y="476250"/>
            <a:ext cx="5029200" cy="762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lnSpc>
                <a:spcPct val="125000"/>
              </a:lnSpc>
            </a:pPr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6.1 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样本与统计量</a:t>
            </a:r>
          </a:p>
        </p:txBody>
      </p:sp>
      <p:sp>
        <p:nvSpPr>
          <p:cNvPr id="254990" name="Text Box 14"/>
          <p:cNvSpPr txBox="1"/>
          <p:nvPr/>
        </p:nvSpPr>
        <p:spPr>
          <a:xfrm>
            <a:off x="179388" y="3933825"/>
            <a:ext cx="8443912" cy="11906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i="1" dirty="0">
                <a:latin typeface="Times New Roman" panose="02020603050405020304" pitchFamily="18" charset="0"/>
                <a:sym typeface="Math4" pitchFamily="2" charset="2"/>
              </a:rPr>
              <a:t>        X</a:t>
            </a:r>
            <a:r>
              <a:rPr lang="en-US" altLang="zh-CN" sz="3600" dirty="0">
                <a:latin typeface="Times New Roman" panose="02020603050405020304" pitchFamily="18" charset="0"/>
                <a:sym typeface="Math4" pitchFamily="2" charset="2"/>
              </a:rPr>
              <a:t> </a:t>
            </a:r>
            <a:r>
              <a:rPr lang="zh-CN" altLang="zh-CN" sz="3600" dirty="0">
                <a:latin typeface="Times New Roman" panose="02020603050405020304" pitchFamily="18" charset="0"/>
                <a:sym typeface="Math4" pitchFamily="2" charset="2"/>
              </a:rPr>
              <a:t>的分布函数和数字特征称为总体的分布函数和数字特征.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4993" name="Text Box 17"/>
          <p:cNvSpPr txBox="1"/>
          <p:nvPr/>
        </p:nvSpPr>
        <p:spPr>
          <a:xfrm>
            <a:off x="171450" y="1790700"/>
            <a:ext cx="8820150" cy="2183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总体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—— 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研究对象全体元素组成的集合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.</a:t>
            </a:r>
          </a:p>
          <a:p>
            <a:pPr>
              <a:spcBef>
                <a:spcPct val="25000"/>
              </a:spcBef>
            </a:pP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        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数理统计关心研究对象的某个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或某些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数量指标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是一个随机变量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或多维随机变量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),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记为</a:t>
            </a:r>
            <a:r>
              <a:rPr lang="en-US" altLang="zh-CN" sz="3200" i="1" dirty="0">
                <a:latin typeface="Times New Roman" panose="02020603050405020304" pitchFamily="18" charset="0"/>
                <a:sym typeface="Math4" pitchFamily="2" charset="2"/>
              </a:rPr>
              <a:t>X 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以此表示一个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sym typeface="Math4" pitchFamily="2" charset="2"/>
              </a:rPr>
              <a:t>总体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.</a:t>
            </a:r>
          </a:p>
        </p:txBody>
      </p:sp>
      <p:sp>
        <p:nvSpPr>
          <p:cNvPr id="6149" name="Rectangle 18"/>
          <p:cNvSpPr/>
          <p:nvPr/>
        </p:nvSpPr>
        <p:spPr>
          <a:xfrm>
            <a:off x="0" y="1125538"/>
            <a:ext cx="35639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一、总体与样本</a:t>
            </a:r>
          </a:p>
        </p:txBody>
      </p:sp>
      <p:sp>
        <p:nvSpPr>
          <p:cNvPr id="254995" name="Text Box 19"/>
          <p:cNvSpPr txBox="1"/>
          <p:nvPr/>
        </p:nvSpPr>
        <p:spPr>
          <a:xfrm>
            <a:off x="179388" y="5122863"/>
            <a:ext cx="7848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对个体逐个观测来获取</a:t>
            </a:r>
            <a:r>
              <a:rPr lang="zh-CN" altLang="zh-CN" sz="3200" dirty="0">
                <a:latin typeface="Times New Roman" panose="02020603050405020304" pitchFamily="18" charset="0"/>
                <a:sym typeface="Math4" pitchFamily="2" charset="2"/>
              </a:rPr>
              <a:t>总体</a:t>
            </a:r>
            <a:r>
              <a:rPr lang="en-US" altLang="zh-CN" sz="3200" i="1" dirty="0">
                <a:latin typeface="Times New Roman" panose="02020603050405020304" pitchFamily="18" charset="0"/>
                <a:sym typeface="Math4" pitchFamily="2" charset="2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sym typeface="Math4" pitchFamily="2" charset="2"/>
              </a:rPr>
              <a:t>的分布</a:t>
            </a:r>
            <a:r>
              <a:rPr lang="zh-CN" altLang="en-US" sz="3200" dirty="0">
                <a:latin typeface="Times New Roman" panose="02020603050405020304" pitchFamily="18" charset="0"/>
                <a:sym typeface="Math4" pitchFamily="2" charset="2"/>
              </a:rPr>
              <a:t>情况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?</a:t>
            </a:r>
          </a:p>
        </p:txBody>
      </p:sp>
      <p:sp>
        <p:nvSpPr>
          <p:cNvPr id="254996" name="Text Box 20"/>
          <p:cNvSpPr txBox="1"/>
          <p:nvPr/>
        </p:nvSpPr>
        <p:spPr>
          <a:xfrm>
            <a:off x="7524750" y="4508500"/>
            <a:ext cx="1296988" cy="1463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</a:p>
        </p:txBody>
      </p:sp>
      <p:sp>
        <p:nvSpPr>
          <p:cNvPr id="254997" name="Text Box 21"/>
          <p:cNvSpPr txBox="1"/>
          <p:nvPr/>
        </p:nvSpPr>
        <p:spPr>
          <a:xfrm>
            <a:off x="179388" y="5734050"/>
            <a:ext cx="8964612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sym typeface="Math4" pitchFamily="2" charset="2"/>
              </a:rPr>
              <a:t>取样本</a:t>
            </a:r>
            <a:r>
              <a:rPr lang="en-US" altLang="zh-CN" sz="3600" dirty="0">
                <a:latin typeface="Times New Roman" panose="02020603050405020304" pitchFamily="18" charset="0"/>
                <a:sym typeface="Math4" pitchFamily="2" charset="2"/>
              </a:rPr>
              <a:t>!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sym typeface="Math4" pitchFamily="2" charset="2"/>
              </a:rPr>
              <a:t>根据样本的取值情况来推断总体的情况</a:t>
            </a:r>
            <a:r>
              <a:rPr lang="en-US" altLang="zh-CN" sz="3200" dirty="0">
                <a:latin typeface="Times New Roman" panose="02020603050405020304" pitchFamily="18" charset="0"/>
                <a:sym typeface="Math4" pitchFamily="2" charset="2"/>
              </a:rPr>
              <a:t>.</a:t>
            </a:r>
          </a:p>
        </p:txBody>
      </p:sp>
    </p:spTree>
  </p:cSld>
  <p:clrMapOvr>
    <a:masterClrMapping/>
  </p:clrMapOvr>
  <p:transition advTm="10000"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0" grpId="0"/>
      <p:bldP spid="254993" grpId="0"/>
      <p:bldP spid="254995" grpId="0"/>
      <p:bldP spid="254996" grpId="0"/>
      <p:bldP spid="2549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5486400" y="1371600"/>
          <a:ext cx="34290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2529840" imgH="2072640" progId="Paint.Picture">
                  <p:embed/>
                </p:oleObj>
              </mc:Choice>
              <mc:Fallback>
                <p:oleObj r:id="rId4" imgW="2529840" imgH="207264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6400" y="1371600"/>
                        <a:ext cx="3429000" cy="449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4"/>
          <p:cNvSpPr/>
          <p:nvPr/>
        </p:nvSpPr>
        <p:spPr>
          <a:xfrm>
            <a:off x="0" y="666750"/>
            <a:ext cx="9144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18" charset="2"/>
              </a:rPr>
              <a:t>2. 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18" charset="2"/>
              </a:rPr>
              <a:t>样本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：</a:t>
            </a:r>
            <a:r>
              <a:rPr lang="zh-CN" altLang="zh-CN" sz="3200" dirty="0">
                <a:latin typeface="Times New Roman" panose="02020603050405020304" pitchFamily="18" charset="0"/>
                <a:sym typeface="Symbol" pitchFamily="18" charset="2"/>
              </a:rPr>
              <a:t>来自总体的部分个体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 ,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如果满足：</a:t>
            </a:r>
          </a:p>
        </p:txBody>
      </p:sp>
      <p:sp>
        <p:nvSpPr>
          <p:cNvPr id="483333" name="Rectangle 5"/>
          <p:cNvSpPr/>
          <p:nvPr/>
        </p:nvSpPr>
        <p:spPr>
          <a:xfrm>
            <a:off x="65088" y="1370013"/>
            <a:ext cx="5370512" cy="45386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(1)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代表性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=1,…,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与总体同分布</a:t>
            </a:r>
            <a:r>
              <a:rPr lang="en-US" altLang="zh-CN" sz="32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(2)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独立性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</a:rPr>
              <a:t>相互独立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则称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</a:rPr>
              <a:t>为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容量为</a:t>
            </a:r>
            <a:r>
              <a:rPr lang="en-US" altLang="zh-CN" sz="32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</a:rPr>
              <a:t>的简单随机样本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简称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样本</a:t>
            </a:r>
            <a:r>
              <a:rPr lang="zh-CN" altLang="zh-CN" sz="3200" dirty="0">
                <a:latin typeface="Times New Roman" panose="02020603050405020304" pitchFamily="18" charset="0"/>
                <a:sym typeface="Symbol" pitchFamily="18" charset="2"/>
              </a:rPr>
              <a:t>。</a:t>
            </a:r>
            <a:r>
              <a:rPr lang="zh-CN" altLang="en-US" sz="3200" dirty="0">
                <a:latin typeface="Times New Roman" panose="02020603050405020304" pitchFamily="18" charset="0"/>
                <a:sym typeface="Symbol" pitchFamily="18" charset="2"/>
              </a:rPr>
              <a:t>而称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</a:rPr>
              <a:t>的一次实现为样本观察值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记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 …,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075"/>
          <p:cNvSpPr txBox="1"/>
          <p:nvPr/>
        </p:nvSpPr>
        <p:spPr>
          <a:xfrm>
            <a:off x="762000" y="609600"/>
            <a:ext cx="7391400" cy="676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zh-CN" sz="3200" dirty="0">
                <a:latin typeface="楷体_GB2312" pitchFamily="49" charset="-122"/>
              </a:rPr>
              <a:t>来自总体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楷体_GB2312" pitchFamily="49" charset="-122"/>
              </a:rPr>
              <a:t>的随机样本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zh-CN" sz="3200" dirty="0">
                <a:latin typeface="楷体_GB2312" pitchFamily="49" charset="-122"/>
              </a:rPr>
              <a:t>可记为</a:t>
            </a:r>
          </a:p>
        </p:txBody>
      </p:sp>
      <p:graphicFrame>
        <p:nvGraphicFramePr>
          <p:cNvPr id="481284" name="Object 3076"/>
          <p:cNvGraphicFramePr>
            <a:graphicFrameLocks noChangeAspect="1"/>
          </p:cNvGraphicFramePr>
          <p:nvPr/>
        </p:nvGraphicFramePr>
        <p:xfrm>
          <a:off x="827088" y="1341438"/>
          <a:ext cx="6624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4" imgW="2082165" imgH="317500" progId="Equation.DSMT4">
                  <p:embed/>
                </p:oleObj>
              </mc:Choice>
              <mc:Fallback>
                <p:oleObj r:id="rId4" imgW="2082165" imgH="317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1341438"/>
                        <a:ext cx="662463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5" name="Rectangle 3077"/>
          <p:cNvSpPr/>
          <p:nvPr/>
        </p:nvSpPr>
        <p:spPr>
          <a:xfrm>
            <a:off x="381000" y="2514600"/>
            <a:ext cx="8458200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</a:rPr>
              <a:t>显然，样本联合分布函数和密度函数分别为</a:t>
            </a:r>
          </a:p>
        </p:txBody>
      </p:sp>
      <p:pic>
        <p:nvPicPr>
          <p:cNvPr id="2" name="334E55B0-647D-440b-865C-3EC943EB4CBC-1" descr="/private/var/folders/ng/n4ggz77j67nfpkfj7w1c36sr0000gp/T/com.kingsoft.wpsoffice.mac/wpsoffice.rXhYxd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6535" y="3324860"/>
            <a:ext cx="5942330" cy="1247140"/>
          </a:xfrm>
          <a:prstGeom prst="rect">
            <a:avLst/>
          </a:prstGeom>
        </p:spPr>
      </p:pic>
      <p:pic>
        <p:nvPicPr>
          <p:cNvPr id="3" name="334E55B0-647D-440b-865C-3EC943EB4CBC-2" descr="/private/var/folders/ng/n4ggz77j67nfpkfj7w1c36sr0000gp/T/com.kingsoft.wpsoffice.mac/wpsoffice.Kekgps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165" y="4796790"/>
            <a:ext cx="5767070" cy="1247140"/>
          </a:xfrm>
          <a:prstGeom prst="rect">
            <a:avLst/>
          </a:prstGeom>
        </p:spPr>
      </p:pic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107950" y="620713"/>
            <a:ext cx="64801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总体、样本、样本观察值的关系</a:t>
            </a:r>
          </a:p>
        </p:txBody>
      </p:sp>
      <p:sp>
        <p:nvSpPr>
          <p:cNvPr id="499715" name="Rectangle 3"/>
          <p:cNvSpPr/>
          <p:nvPr/>
        </p:nvSpPr>
        <p:spPr>
          <a:xfrm>
            <a:off x="1219200" y="1600200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3200" dirty="0">
                <a:latin typeface="楷体_GB2312" pitchFamily="49" charset="-122"/>
              </a:rPr>
              <a:t>总体 </a:t>
            </a:r>
          </a:p>
        </p:txBody>
      </p:sp>
      <p:sp>
        <p:nvSpPr>
          <p:cNvPr id="499716" name="Line 4"/>
          <p:cNvSpPr/>
          <p:nvPr/>
        </p:nvSpPr>
        <p:spPr>
          <a:xfrm>
            <a:off x="1979613" y="2276475"/>
            <a:ext cx="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9717" name="Rectangle 5"/>
          <p:cNvSpPr/>
          <p:nvPr/>
        </p:nvSpPr>
        <p:spPr>
          <a:xfrm>
            <a:off x="1258888" y="3284538"/>
            <a:ext cx="1912937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3200" dirty="0">
                <a:latin typeface="楷体_GB2312" pitchFamily="49" charset="-122"/>
              </a:rPr>
              <a:t>样本 </a:t>
            </a:r>
          </a:p>
        </p:txBody>
      </p:sp>
      <p:sp>
        <p:nvSpPr>
          <p:cNvPr id="499718" name="Line 6"/>
          <p:cNvSpPr/>
          <p:nvPr/>
        </p:nvSpPr>
        <p:spPr>
          <a:xfrm>
            <a:off x="3048000" y="36576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9719" name="Rectangle 7"/>
          <p:cNvSpPr/>
          <p:nvPr/>
        </p:nvSpPr>
        <p:spPr>
          <a:xfrm>
            <a:off x="4067175" y="3284538"/>
            <a:ext cx="2665413" cy="6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3200" dirty="0">
                <a:latin typeface="楷体_GB2312" pitchFamily="49" charset="-122"/>
              </a:rPr>
              <a:t>样本观察值 </a:t>
            </a:r>
          </a:p>
        </p:txBody>
      </p:sp>
      <p:sp>
        <p:nvSpPr>
          <p:cNvPr id="499721" name="Line 9"/>
          <p:cNvSpPr/>
          <p:nvPr/>
        </p:nvSpPr>
        <p:spPr>
          <a:xfrm flipH="1" flipV="1">
            <a:off x="5003800" y="2133600"/>
            <a:ext cx="766763" cy="10842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5" name="WordArt 11"/>
          <p:cNvSpPr>
            <a:spLocks noTextEdit="1"/>
          </p:cNvSpPr>
          <p:nvPr/>
        </p:nvSpPr>
        <p:spPr>
          <a:xfrm>
            <a:off x="4724400" y="2438400"/>
            <a:ext cx="457200" cy="4572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0800000"/>
              </a:avLst>
            </a:prstTxWarp>
            <a:normAutofit fontScale="77500" lnSpcReduction="20000"/>
          </a:bodyPr>
          <a:lstStyle/>
          <a:p>
            <a:pPr algn="ctr" eaLnBrk="0" hangingPunct="0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charset="0"/>
                <a:ea typeface="宋体" charset="0"/>
              </a:rPr>
              <a:t>？</a:t>
            </a:r>
          </a:p>
        </p:txBody>
      </p:sp>
      <p:sp>
        <p:nvSpPr>
          <p:cNvPr id="499724" name="Oval 12"/>
          <p:cNvSpPr/>
          <p:nvPr/>
        </p:nvSpPr>
        <p:spPr>
          <a:xfrm>
            <a:off x="3505200" y="1600200"/>
            <a:ext cx="3581400" cy="457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3200" dirty="0">
                <a:latin typeface="楷体_GB2312" pitchFamily="49" charset="-122"/>
              </a:rPr>
              <a:t>理论分布 </a:t>
            </a:r>
          </a:p>
        </p:txBody>
      </p:sp>
      <p:sp>
        <p:nvSpPr>
          <p:cNvPr id="499728" name="Text Box 16"/>
          <p:cNvSpPr txBox="1"/>
          <p:nvPr/>
        </p:nvSpPr>
        <p:spPr>
          <a:xfrm>
            <a:off x="0" y="4724400"/>
            <a:ext cx="8870950" cy="641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楷体_GB2312" pitchFamily="49" charset="-122"/>
              </a:rPr>
              <a:t>样本空间</a:t>
            </a:r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sym typeface="Math4" pitchFamily="2" charset="2"/>
              </a:rPr>
              <a:t>——</a:t>
            </a:r>
            <a:r>
              <a:rPr lang="en-US" altLang="zh-CN" sz="3600" dirty="0">
                <a:latin typeface="楷体_GB2312" pitchFamily="49" charset="-122"/>
                <a:sym typeface="Math4" pitchFamily="2" charset="2"/>
              </a:rPr>
              <a:t> </a:t>
            </a:r>
            <a:r>
              <a:rPr lang="zh-CN" altLang="en-US" sz="3600" dirty="0">
                <a:latin typeface="楷体_GB2312" pitchFamily="49" charset="-122"/>
              </a:rPr>
              <a:t>样本所有可能取值的集合</a:t>
            </a:r>
            <a:r>
              <a:rPr lang="zh-CN" altLang="zh-CN" sz="3600" dirty="0">
                <a:latin typeface="楷体_GB2312" pitchFamily="49" charset="-122"/>
                <a:sym typeface="Math4" pitchFamily="2" charset="2"/>
              </a:rPr>
              <a:t>.</a:t>
            </a:r>
            <a:r>
              <a:rPr lang="en-US" altLang="zh-CN" sz="3600" i="1" dirty="0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animBg="1"/>
      <p:bldP spid="499717" grpId="0" animBg="1"/>
      <p:bldP spid="499719" grpId="0" animBg="1"/>
      <p:bldP spid="499724" grpId="0" animBg="1"/>
      <p:bldP spid="4997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3429000" cy="620713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二、统计量</a:t>
            </a:r>
          </a:p>
        </p:txBody>
      </p:sp>
      <p:sp>
        <p:nvSpPr>
          <p:cNvPr id="10243" name="Text Box 4"/>
          <p:cNvSpPr txBox="1"/>
          <p:nvPr/>
        </p:nvSpPr>
        <p:spPr>
          <a:xfrm>
            <a:off x="250825" y="434975"/>
            <a:ext cx="8424863" cy="13589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"/>
              </a:spcBef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r>
              <a:rPr lang="zh-CN" altLang="en-US" sz="3200" dirty="0">
                <a:latin typeface="Times New Roman" panose="02020603050405020304" pitchFamily="18" charset="0"/>
              </a:rPr>
              <a:t>如果样本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i="1" baseline="30000" dirty="0">
                <a:latin typeface="Times New Roman" panose="02020603050405020304" pitchFamily="18" charset="0"/>
              </a:rPr>
              <a:t>…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的函数</a:t>
            </a:r>
            <a:r>
              <a:rPr lang="en-US" altLang="zh-CN" sz="3200" i="1" dirty="0">
                <a:latin typeface="Times New Roman" panose="02020603050405020304" pitchFamily="18" charset="0"/>
              </a:rPr>
              <a:t>g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i="1" baseline="30000" dirty="0">
                <a:latin typeface="Times New Roman" panose="02020603050405020304" pitchFamily="18" charset="0"/>
              </a:rPr>
              <a:t>… 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不含未知参数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则称之为总体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的一个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统计量</a:t>
            </a:r>
            <a:r>
              <a:rPr lang="en-US" altLang="zh-CN" sz="320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73802" name="Rectangle 42"/>
          <p:cNvSpPr/>
          <p:nvPr/>
        </p:nvSpPr>
        <p:spPr>
          <a:xfrm>
            <a:off x="179388" y="3068638"/>
            <a:ext cx="7848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(1)  </a:t>
            </a:r>
            <a:r>
              <a:rPr lang="zh-CN" altLang="en-US" sz="3200" dirty="0">
                <a:latin typeface="Times New Roman" panose="02020603050405020304" pitchFamily="18" charset="0"/>
              </a:rPr>
              <a:t>写出样本空间与样本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的联合密度函数</a:t>
            </a:r>
            <a:r>
              <a:rPr lang="en-US" altLang="zh-CN" sz="3200" dirty="0">
                <a:latin typeface="Times New Roman" panose="02020603050405020304" pitchFamily="18" charset="0"/>
              </a:rPr>
              <a:t>;</a:t>
            </a:r>
          </a:p>
        </p:txBody>
      </p:sp>
      <p:grpSp>
        <p:nvGrpSpPr>
          <p:cNvPr id="373811" name="Group 51"/>
          <p:cNvGrpSpPr/>
          <p:nvPr/>
        </p:nvGrpSpPr>
        <p:grpSpPr>
          <a:xfrm>
            <a:off x="72390" y="1768475"/>
            <a:ext cx="8277225" cy="1300163"/>
            <a:chOff x="0" y="1525"/>
            <a:chExt cx="5214" cy="819"/>
          </a:xfrm>
        </p:grpSpPr>
        <p:sp>
          <p:nvSpPr>
            <p:cNvPr id="10251" name="Rectangle 32"/>
            <p:cNvSpPr/>
            <p:nvPr/>
          </p:nvSpPr>
          <p:spPr>
            <a:xfrm>
              <a:off x="476" y="1979"/>
              <a:ext cx="29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32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,</a:t>
              </a:r>
              <a:r>
                <a:rPr lang="en-US" altLang="zh-CN" sz="3200" baseline="30000" dirty="0">
                  <a:latin typeface="Times New Roman" panose="02020603050405020304" pitchFamily="18" charset="0"/>
                </a:rPr>
                <a:t>…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3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3200" i="1" baseline="-25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)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是一样本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10252" name="Text Box 29"/>
            <p:cNvSpPr txBox="1"/>
            <p:nvPr/>
          </p:nvSpPr>
          <p:spPr>
            <a:xfrm>
              <a:off x="3424" y="1570"/>
              <a:ext cx="17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</a:rPr>
                <a:t>为未知参数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, </a:t>
              </a:r>
            </a:p>
          </p:txBody>
        </p:sp>
        <p:sp>
          <p:nvSpPr>
            <p:cNvPr id="10254" name="Rectangle 35"/>
            <p:cNvSpPr/>
            <p:nvPr/>
          </p:nvSpPr>
          <p:spPr>
            <a:xfrm>
              <a:off x="0" y="1562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latin typeface="Times New Roman" panose="02020603050405020304" pitchFamily="18" charset="0"/>
                </a:rPr>
                <a:t>例</a:t>
              </a:r>
            </a:p>
          </p:txBody>
        </p:sp>
        <p:sp>
          <p:nvSpPr>
            <p:cNvPr id="10255" name="Rectangle 38"/>
            <p:cNvSpPr/>
            <p:nvPr/>
          </p:nvSpPr>
          <p:spPr>
            <a:xfrm>
              <a:off x="2404" y="1574"/>
              <a:ext cx="9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latin typeface="Times New Roman" panose="02020603050405020304" pitchFamily="18" charset="0"/>
                </a:rPr>
                <a:t>已知，</a:t>
              </a:r>
            </a:p>
          </p:txBody>
        </p:sp>
        <p:graphicFrame>
          <p:nvGraphicFramePr>
            <p:cNvPr id="10256" name="Object 50"/>
            <p:cNvGraphicFramePr>
              <a:graphicFrameLocks noChangeAspect="1"/>
            </p:cNvGraphicFramePr>
            <p:nvPr/>
          </p:nvGraphicFramePr>
          <p:xfrm>
            <a:off x="3107" y="1525"/>
            <a:ext cx="40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r:id="rId4" imgW="203200" imgH="203200" progId="Equation.DSMT4">
                    <p:embed/>
                  </p:oleObj>
                </mc:Choice>
                <mc:Fallback>
                  <p:oleObj r:id="rId4" imgW="203200" imgH="203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07" y="1525"/>
                          <a:ext cx="409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3813" name="Object 53"/>
          <p:cNvGraphicFramePr>
            <a:graphicFrameLocks noChangeAspect="1"/>
          </p:cNvGraphicFramePr>
          <p:nvPr/>
        </p:nvGraphicFramePr>
        <p:xfrm>
          <a:off x="900113" y="3748088"/>
          <a:ext cx="73183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6" imgW="2286000" imgH="228600" progId="Equation.DSMT4">
                  <p:embed/>
                </p:oleObj>
              </mc:Choice>
              <mc:Fallback>
                <p:oleObj r:id="rId6" imgW="22860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3748088"/>
                        <a:ext cx="73183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14" name="Rectangle 54"/>
          <p:cNvSpPr/>
          <p:nvPr/>
        </p:nvSpPr>
        <p:spPr>
          <a:xfrm>
            <a:off x="0" y="3644900"/>
            <a:ext cx="6429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73815" name="Object 55"/>
          <p:cNvGraphicFramePr>
            <a:graphicFrameLocks noChangeAspect="1"/>
          </p:cNvGraphicFramePr>
          <p:nvPr/>
        </p:nvGraphicFramePr>
        <p:xfrm>
          <a:off x="179388" y="4473575"/>
          <a:ext cx="43211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8" imgW="1498600" imgH="368300" progId="Equation.DSMT4">
                  <p:embed/>
                </p:oleObj>
              </mc:Choice>
              <mc:Fallback>
                <p:oleObj r:id="rId8" imgW="1498600" imgH="368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388" y="4473575"/>
                        <a:ext cx="432117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18" name="Object 58"/>
          <p:cNvGraphicFramePr>
            <a:graphicFrameLocks noChangeAspect="1"/>
          </p:cNvGraphicFramePr>
          <p:nvPr/>
        </p:nvGraphicFramePr>
        <p:xfrm>
          <a:off x="4427538" y="4365625"/>
          <a:ext cx="37877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0" imgW="1409700" imgH="457200" progId="Equation.DSMT4">
                  <p:embed/>
                </p:oleObj>
              </mc:Choice>
              <mc:Fallback>
                <p:oleObj r:id="rId10" imgW="1409700" imgH="457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27538" y="4365625"/>
                        <a:ext cx="378777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1" name="Object 61"/>
          <p:cNvGraphicFramePr>
            <a:graphicFrameLocks noChangeAspect="1"/>
          </p:cNvGraphicFramePr>
          <p:nvPr/>
        </p:nvGraphicFramePr>
        <p:xfrm>
          <a:off x="361950" y="5332413"/>
          <a:ext cx="4640263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2" imgW="1701800" imgH="558800" progId="Equation.DSMT4">
                  <p:embed/>
                </p:oleObj>
              </mc:Choice>
              <mc:Fallback>
                <p:oleObj r:id="rId12" imgW="1701800" imgH="558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950" y="5332413"/>
                        <a:ext cx="4640263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334E55B0-647D-440b-865C-3EC943EB4CBC-3" descr="wpsoffic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3305" y="1915160"/>
            <a:ext cx="2786380" cy="427990"/>
          </a:xfrm>
          <a:prstGeom prst="rect">
            <a:avLst/>
          </a:prstGeom>
        </p:spPr>
      </p:pic>
    </p:spTree>
  </p:cSld>
  <p:clrMapOvr>
    <a:masterClrMapping/>
  </p:clrMapOvr>
  <p:transition advTm="10000">
    <p:sndAc>
      <p:stSnd>
        <p:snd r:embed="rId3" name="TYPE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15" name="Rectangle 1047"/>
          <p:cNvSpPr/>
          <p:nvPr/>
        </p:nvSpPr>
        <p:spPr>
          <a:xfrm>
            <a:off x="0" y="3392805"/>
            <a:ext cx="8748713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</a:rPr>
              <a:t>(3)</a:t>
            </a:r>
            <a:r>
              <a:rPr lang="zh-CN" altLang="en-US" sz="3600" dirty="0">
                <a:latin typeface="Times New Roman" panose="02020603050405020304" pitchFamily="18" charset="0"/>
              </a:rPr>
              <a:t>若样本观察值为</a:t>
            </a:r>
            <a:r>
              <a:rPr lang="en-US" altLang="zh-CN" sz="3600" dirty="0">
                <a:latin typeface="Times New Roman" panose="02020603050405020304" pitchFamily="18" charset="0"/>
              </a:rPr>
              <a:t>1,2,3,  </a:t>
            </a:r>
            <a:r>
              <a:rPr lang="zh-CN" altLang="en-US" sz="3600" dirty="0">
                <a:latin typeface="Times New Roman" panose="02020603050405020304" pitchFamily="18" charset="0"/>
              </a:rPr>
              <a:t>则样本均值与样本方差是多少</a:t>
            </a:r>
            <a:r>
              <a:rPr lang="en-US" altLang="zh-CN" sz="3600" dirty="0">
                <a:latin typeface="Times New Roman" panose="02020603050405020304" pitchFamily="18" charset="0"/>
              </a:rPr>
              <a:t>?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5823" name="Object 1055"/>
          <p:cNvGraphicFramePr>
            <a:graphicFrameLocks noChangeAspect="1"/>
          </p:cNvGraphicFramePr>
          <p:nvPr/>
        </p:nvGraphicFramePr>
        <p:xfrm>
          <a:off x="395288" y="4724400"/>
          <a:ext cx="12985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r:id="rId3" imgW="419100" imgH="203200" progId="Equation.DSMT4">
                  <p:embed/>
                </p:oleObj>
              </mc:Choice>
              <mc:Fallback>
                <p:oleObj r:id="rId3" imgW="4191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724400"/>
                        <a:ext cx="129857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24" name="Object 1056"/>
          <p:cNvGraphicFramePr>
            <a:graphicFrameLocks noChangeAspect="1"/>
          </p:cNvGraphicFramePr>
          <p:nvPr/>
        </p:nvGraphicFramePr>
        <p:xfrm>
          <a:off x="468313" y="5373688"/>
          <a:ext cx="7383462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r:id="rId5" imgW="2540000" imgH="406400" progId="Equation.DSMT4">
                  <p:embed/>
                </p:oleObj>
              </mc:Choice>
              <mc:Fallback>
                <p:oleObj r:id="rId5" imgW="2540000" imgH="406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373688"/>
                        <a:ext cx="7383462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1057"/>
          <p:cNvSpPr/>
          <p:nvPr/>
        </p:nvSpPr>
        <p:spPr>
          <a:xfrm>
            <a:off x="0" y="620713"/>
            <a:ext cx="51276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(2)  </a:t>
            </a:r>
            <a:r>
              <a:rPr lang="zh-CN" altLang="en-US" sz="3200" dirty="0">
                <a:latin typeface="Times New Roman" panose="02020603050405020304" pitchFamily="18" charset="0"/>
              </a:rPr>
              <a:t>指出下列哪些是统计量</a:t>
            </a:r>
            <a:r>
              <a:rPr lang="en-US" altLang="zh-CN" sz="3200" dirty="0">
                <a:latin typeface="Times New Roman" panose="02020603050405020304" pitchFamily="18" charset="0"/>
              </a:rPr>
              <a:t>?</a:t>
            </a:r>
            <a:endParaRPr lang="en-US" altLang="zh-CN" sz="32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1" name="Object 1059"/>
          <p:cNvGraphicFramePr>
            <a:graphicFrameLocks noChangeAspect="1"/>
          </p:cNvGraphicFramePr>
          <p:nvPr/>
        </p:nvGraphicFramePr>
        <p:xfrm>
          <a:off x="2411413" y="1341438"/>
          <a:ext cx="3384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7" imgW="1574800" imgH="431800" progId="Equation.DSMT4">
                  <p:embed/>
                </p:oleObj>
              </mc:Choice>
              <mc:Fallback>
                <p:oleObj r:id="rId7" imgW="1574800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413" y="1341438"/>
                        <a:ext cx="338455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060"/>
          <p:cNvGraphicFramePr>
            <a:graphicFrameLocks noChangeAspect="1"/>
          </p:cNvGraphicFramePr>
          <p:nvPr/>
        </p:nvGraphicFramePr>
        <p:xfrm>
          <a:off x="5911850" y="1341438"/>
          <a:ext cx="32607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9" imgW="1459865" imgH="431800" progId="Equation.DSMT4">
                  <p:embed/>
                </p:oleObj>
              </mc:Choice>
              <mc:Fallback>
                <p:oleObj r:id="rId9" imgW="1459865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1850" y="1341438"/>
                        <a:ext cx="3260725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29" name="Text Box 1061"/>
          <p:cNvSpPr txBox="1"/>
          <p:nvPr/>
        </p:nvSpPr>
        <p:spPr>
          <a:xfrm>
            <a:off x="179388" y="2276475"/>
            <a:ext cx="1763712" cy="974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样本均值</a:t>
            </a:r>
          </a:p>
        </p:txBody>
      </p:sp>
      <p:sp>
        <p:nvSpPr>
          <p:cNvPr id="545830" name="Text Box 1062"/>
          <p:cNvSpPr txBox="1"/>
          <p:nvPr/>
        </p:nvSpPr>
        <p:spPr>
          <a:xfrm>
            <a:off x="2987675" y="2205038"/>
            <a:ext cx="1655763" cy="974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</a:rPr>
              <a:t>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样本方差</a:t>
            </a:r>
          </a:p>
        </p:txBody>
      </p:sp>
      <p:sp>
        <p:nvSpPr>
          <p:cNvPr id="545832" name="Text Box 1064"/>
          <p:cNvSpPr txBox="1"/>
          <p:nvPr/>
        </p:nvSpPr>
        <p:spPr>
          <a:xfrm>
            <a:off x="6659563" y="2205038"/>
            <a:ext cx="1655762" cy="974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不是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含未知参数</a:t>
            </a:r>
          </a:p>
        </p:txBody>
      </p:sp>
      <p:pic>
        <p:nvPicPr>
          <p:cNvPr id="2" name="334E55B0-647D-440b-865C-3EC943EB4CBC-4" descr="/private/var/folders/ng/n4ggz77j67nfpkfj7w1c36sr0000gp/T/com.kingsoft.wpsoffice.mac/wpsoffice.XTYjTU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988" y="1427480"/>
            <a:ext cx="1779270" cy="79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5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45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5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15" grpId="0"/>
      <p:bldP spid="545829" grpId="0"/>
      <p:bldP spid="545830" grpId="0"/>
      <p:bldP spid="545832" grpId="0"/>
    </p:bldLst>
  </p:timing>
</p:sld>
</file>

<file path=ppt/theme/theme1.xml><?xml version="1.0" encoding="utf-8"?>
<a:theme xmlns:a="http://schemas.openxmlformats.org/drawingml/2006/main" name="pp">
  <a:themeElements>
    <a:clrScheme name="">
      <a:dk1>
        <a:srgbClr val="000000"/>
      </a:dk1>
      <a:lt1>
        <a:srgbClr val="FEFED6"/>
      </a:lt1>
      <a:dk2>
        <a:srgbClr val="3333FF"/>
      </a:dk2>
      <a:lt2>
        <a:srgbClr val="969696"/>
      </a:lt2>
      <a:accent1>
        <a:srgbClr val="B2B2B2"/>
      </a:accent1>
      <a:accent2>
        <a:srgbClr val="FF3300"/>
      </a:accent2>
      <a:accent3>
        <a:srgbClr val="FEFEE8"/>
      </a:accent3>
      <a:accent4>
        <a:srgbClr val="000000"/>
      </a:accent4>
      <a:accent5>
        <a:srgbClr val="D5D5D5"/>
      </a:accent5>
      <a:accent6>
        <a:srgbClr val="E72D00"/>
      </a:accent6>
      <a:hlink>
        <a:srgbClr val="993300"/>
      </a:hlink>
      <a:folHlink>
        <a:srgbClr val="006666"/>
      </a:folHlink>
    </a:clrScheme>
    <a:fontScheme name="p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p 1">
        <a:dk1>
          <a:srgbClr val="8383AD"/>
        </a:dk1>
        <a:lt1>
          <a:srgbClr val="FEFED6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EFEE8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2">
        <a:dk1>
          <a:srgbClr val="8383AD"/>
        </a:dk1>
        <a:lt1>
          <a:srgbClr val="FFFFFF"/>
        </a:lt1>
        <a:dk2>
          <a:srgbClr val="404176"/>
        </a:dk2>
        <a:lt2>
          <a:srgbClr val="969696"/>
        </a:lt2>
        <a:accent1>
          <a:srgbClr val="BABE90"/>
        </a:accent1>
        <a:accent2>
          <a:srgbClr val="666699"/>
        </a:accent2>
        <a:accent3>
          <a:srgbClr val="FFFFFF"/>
        </a:accent3>
        <a:accent4>
          <a:srgbClr val="6F6F9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3">
        <a:dk1>
          <a:srgbClr val="4D4D4D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EBEBEB"/>
        </a:accent5>
        <a:accent6>
          <a:srgbClr val="555555"/>
        </a:accent6>
        <a:hlink>
          <a:srgbClr val="C0C0C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4">
        <a:dk1>
          <a:srgbClr val="424262"/>
        </a:dk1>
        <a:lt1>
          <a:srgbClr val="FFFFFF"/>
        </a:lt1>
        <a:dk2>
          <a:srgbClr val="22659C"/>
        </a:dk2>
        <a:lt2>
          <a:srgbClr val="A4AEC2"/>
        </a:lt2>
        <a:accent1>
          <a:srgbClr val="B1C7E7"/>
        </a:accent1>
        <a:accent2>
          <a:srgbClr val="494983"/>
        </a:accent2>
        <a:accent3>
          <a:srgbClr val="FFFFFF"/>
        </a:accent3>
        <a:accent4>
          <a:srgbClr val="373753"/>
        </a:accent4>
        <a:accent5>
          <a:srgbClr val="D5E0F1"/>
        </a:accent5>
        <a:accent6>
          <a:srgbClr val="414176"/>
        </a:accent6>
        <a:hlink>
          <a:srgbClr val="6EADC4"/>
        </a:hlink>
        <a:folHlink>
          <a:srgbClr val="3E6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5">
        <a:dk1>
          <a:srgbClr val="000000"/>
        </a:dk1>
        <a:lt1>
          <a:srgbClr val="FFFFFF"/>
        </a:lt1>
        <a:dk2>
          <a:srgbClr val="404176"/>
        </a:dk2>
        <a:lt2>
          <a:srgbClr val="969696"/>
        </a:lt2>
        <a:accent1>
          <a:srgbClr val="B4CD81"/>
        </a:accent1>
        <a:accent2>
          <a:srgbClr val="717EB5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6672A4"/>
        </a:accent6>
        <a:hlink>
          <a:srgbClr val="D793C2"/>
        </a:hlink>
        <a:folHlink>
          <a:srgbClr val="8267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4CD81"/>
        </a:accent1>
        <a:accent2>
          <a:srgbClr val="DEA45E"/>
        </a:accent2>
        <a:accent3>
          <a:srgbClr val="FFFFFF"/>
        </a:accent3>
        <a:accent4>
          <a:srgbClr val="000000"/>
        </a:accent4>
        <a:accent5>
          <a:srgbClr val="D6E3C1"/>
        </a:accent5>
        <a:accent6>
          <a:srgbClr val="C99454"/>
        </a:accent6>
        <a:hlink>
          <a:srgbClr val="D793C2"/>
        </a:hlink>
        <a:folHlink>
          <a:srgbClr val="A08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 7">
        <a:dk1>
          <a:srgbClr val="111111"/>
        </a:dk1>
        <a:lt1>
          <a:srgbClr val="FAF5D2"/>
        </a:lt1>
        <a:dk2>
          <a:srgbClr val="4D4D4D"/>
        </a:dk2>
        <a:lt2>
          <a:srgbClr val="D0C59E"/>
        </a:lt2>
        <a:accent1>
          <a:srgbClr val="BABE90"/>
        </a:accent1>
        <a:accent2>
          <a:srgbClr val="666699"/>
        </a:accent2>
        <a:accent3>
          <a:srgbClr val="B2B2B2"/>
        </a:accent3>
        <a:accent4>
          <a:srgbClr val="D6D1B3"/>
        </a:accent4>
        <a:accent5>
          <a:srgbClr val="D9DBC6"/>
        </a:accent5>
        <a:accent6>
          <a:srgbClr val="5C5C8A"/>
        </a:accent6>
        <a:hlink>
          <a:srgbClr val="C09E4A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Umw0cUtIaGZNU3g0WHpJc1hHTmtiM1J6TEhoZmJpazlJRnh3Y205a1hHeHBiV2wwYzE5N2FUMHhmVjV1SUVZb2VGOXBLVnhkIiwKCSJMYXRleEltZ0Jhc2U2NCIgOiAiaVZCT1J3MEtHZ29BQUFBTlNVaEVVZ0FBQkVNQUFBRGxCQU1BQUFCS2VDUXhBQUFBTUZCTVZFWC8vLzhBQUFBQUFBQUFBQUFBQUFBQUFBQUFBQUFBQUFBQUFBQUFBQUFBQUFBQUFBQUFBQUFBQUFBQUFBQUFBQUF2M2FCN0FBQUFEM1JTVGxNQWlhdTdSQ0xOM2U4eVZKbDJFR1lOWkxSTUFBQUFDWEJJV1hNQUFBN0VBQUFPeEFHVkt3NGJBQUFkYjBsRVFWUjRBZTFkZTRna3gzbnZmY3p0YzNaV1NjQUdKY3hpSjA2SUNidFJ3QllXVGc5WXhpRUN6d29IcENRMnMwU0pKRUxNSE9kSUp4UEp2YkljNldKaXowSk0va2dDdTBUWWx2RWZjN1lTWTZFL1prTWdpaUZtbHNUaW5JZVl4U0ZDRU1LY1QvYnVXSGRTNWF1cXJ1NTZkWGZOOUl4dWIvcHIySjJxNzFHUFgzOWQzOWRWMWQyZWg4Y1pSR0FtdUxBTnpWcjZWdXZwRjg1Zzg3QkpOeDJCY3ZBQXVRNFc0cC9lRVpDTm05NGNiTURaUTJEdWh0Y202MTczK3BFM1E2NmR2ZlpoaTI0NkF2VU5yMExlbkQyaHpxWkphamU5UGRpQU00ZUF2KzB0a3JjNlc3UmhWZlEwWis3ODNQd0dsVTQ4R0VVR3I3T1c5TW41bTk4aWJNRVpRMkRtaHVmMUNQa0NhMWFYWEQxanpjUG0zSHdFRm43c2VYVVN4aUFkc252elc0UXRPR01JOU1DMVZBbjNNNTVQZHM1WTg3QTVOeCtCK3cvcGpRd01KZlJvWWJqS2djRC9HZ0lrdEl3U0ljY2FDN09JQUNDd1JNZ0JBMktWa0cxRUJCRXdFUURMT0dMVU9USXd1VWhCQkx3NWNzcFJxTkRGR2p3UUFRT0J5REw2NUNjR0V3bUlnT2MxeUJzY0JoK25SZEFlckFqMHladU1YaWF3NG9zSEltQWlzQm11ekt3UnN1ZDVML0hRMVJSRFNuRVJhSkhMclBQbldOaEtpZ3NFOWp3QkFaZ3dPMkNzSHZtaDV5MkhjL0VKd2tndUlnTGdYN1padjd0MEhuN3VSMFhFQVB1Y2lzQ3NtRERyMEpoa0gvN3dRQVFVQkJiRmpsVzI1eXc0VUppWVFRVG9ocUp3V3FRTlllc01ibkJHbXpBUWFJZlRJdDRDN0JiWjNESDRTQ2c4QW4yeGo2alVPdkh4ZnFidzltQUJZUGF6UnlGMXB2bFV6U0tBSkVRQUVVQUVFQUZFQUJGQUJCQUJSQUFSUUFRUUFVUUFFVUFFRUFGRUFCRkFCQkFCUkFBUlFBUVFBVVFBRVVBRUVBRkVBQkZBQkJBQlJBQVJRQVFRQVVRQUVVQUVFQUZFQUJGQUJCQUJSQUFSUUFRUUFVUUFFVUFFcGc2Qk5obnV3RGZrVFowSlpIVUlUU1FMb2NMejBVUUtid0paQUtDSlpDRlVlUDY5TDc0L0RrWnUvSXZ0cU1ZQ0YxNzh1Y0lqVmtRQWx0NGhiR0RYMnYyS1lEL09YNEptRlVMaWRDUHdXbWdFdTladUNoUDV2SldMeEVJZ1VHNXhHOW0xOWpZMGtWUHgzaEdyRUJLbkhJR0dnNG53VHlwT09SRFl2U1FFVmh4TTVEQkpHZWxGUUFDK1pFV1BYV3RmUTBlRGZzYUtUbUdJMlNZU2ZzZW9NSWhnUnpVRUFtWWp1eHFWWi9rb2dpOVB0SUpUSEdJejAwVHdKYjNGc1FaclQ5RkVyTEFnTVVZQVRTVEdBbE5XQktiU1JKYi8yTnJYb2hEdlB4NXJUeWR0SWwrdE9UZTM5RVZuMFZCdy91S2VWYVh6cDFaeVVZZ0w0NzNEbUxDSnJBeUdXQUVNdG9ZOGllZkNMOWhyYXJQMDIzNEZQc3JCSjhmWit3bWJ5T1l3K3htdm5Cd04xN1VFRS9HTC9rV3UrOGU2ckRaWkU1a2p0U0ZPZXFuMXhCRFNJRG9iZnZCUjFUcEhqbFZDNFhKTFpFZ2dVeEdhcklrMDMwcXRYR2Z1NjliL1U3OW1POWFGM2dvNUZFbnBkeE8rL2xqd28zMHlSZ0J5bU1qTXUyM243MWVseHMwTytVM29aZkZKbkxDTWViNDhvUCsvQ3V6eWkrQ1VWdWw0VVg1UnFoR1NNMlJMSlJRd04yTVAwa1pESW9lSjFQVlR4L05TTzZyRGh0WlZkU3EzOUw3SGVKbURpK3dJYzlSRVpnbHNkRnFqZnV3NXpkdlVDUmhQMFkvZ3h2Z1F5R0VpSDN1b3hVL2dNL3dFaHJtNGJmUGlVMm94S1NPMVlIb09hb2h4K1BsWDM0YnNMcFJ5anBCZjhlYmhzN0gvUnRRcnB0d2F6cmxsdE9nV1pUZkdlRk9YdzBRQVBlWUphZ0xHcGErRGxReEV6dk8rUDNUY1dDTEdIZEFjMk1UbHVFeXZTNWczV2dySTRLQkVqcFpiNVBWdGlRMjJzeU5uQzVwZXBSL1NIZE9SejBROG41RHJVa3RXQ1pFQ3BhYVVsb1RTa2wxajY4RUNtRWhOVW9FZExoczBPKytUYTYrUU12emZrN2llMXc4L1NLMFFpNWRwalM5bXoya2lnZXdGNEVUc2k0LzlRbnFOZmpWOHlHUFJDSEI3WUNKS0lkMXdVQ205azN4dThCejU4eU9GVzFaTVZtRVZLdE1mbjZmSlp5SmxPSDlYWmVoWHBUUFVVeHlFTEpXY1hqTThUWnNRTmVpdFJQSEtxMUQ3SDJwbHpRNGQvMmdGVEVtV2ZrbDNURWMrRTFtR2s3U2x0SVRFb2ZUbUtMY1dnZTZjT2tRcWtsWTFSdzVFalYzeDlXbEJvTVBZNVRoVDROU3lDYzJvYU9RekVibzcrbENwMmc4L0dlNTVTOUtBb29pa1p0cXhBWEM1Z0dnRHkwdzBoSDRGYXYrQVZwby9pbDFxWlV4Rk5wRHVHL0oxS0orSjBGaHlUMmxBTmJvbG1SdHB5Ri9RdGxvYnJnem15NDVZamVWM2tzOGJzY2hvZHFuMFlFb3lYZTNhSGIxYitVeWtCeWFpMXQxOVUrUkhHL0pYTmJkaXVySTFYdVBTcHUyT1prNGJja1JqaXZmYjA2NjEwUkhJWnlKdFBaYjArbGRGVzN4dGZCSDA5Tit5UExFQ29xWXJXMk1qNkZJem1oYzUyWTZMN0kxeFBpQXU5VlpNelk0dEdNbG5JaDA5bHZUNnV5R2VaV0pNY1RnaHZha0dJNllyVzJVQmJjTHNhdGU0YVhhcWRBcUY1dVVacWx6OXkyY2lnUjVMZXQyZHNEbXJaTFRKbTdwNnQyYTZzaG0yampNWHJkRzA1WHVZQUNmT2hEbVFjVUdSeTBUTVdOS3Jib1JOWEJoaDRveXFWbFM5dWpKZlN3VldtT21GSzcwSG5sZDZMdzlmS1c5cGJKY09MZTNXUHZ4eERhaTVUSVF1MGV5b1FIYld3L3kremxIbEVuTno2dWhUSldvZVRDUmVwalAyaTZ6b3dvblZURCtqUDY2d0xKZUp6SUNKQ0pNSU1lOGNpNFRPY1R3cGEyb01BKzBUNjd6bEdpdGlUdVF0dTg0cWtiQmpiVk1zMWhqWHpWMHVFNEdZTVZwaSt4NUgyNitGcU1lYzRVNURTWmxwa1YzWkhKOXlXWWx1cTJGVmQwTXR2SzR1QjZqTWd1VVd0T21Ea2J1ZnkwUjZZQ0tpWm4rUHBUcGhZQUErU0hDRy9BM2tPUi9abFZWaTJ3aUxORXlrT3FKM0c3S0p0NFQ0ckxhMk5YS2pjNWxJWFlvbHRZbnZtWkVEeDAxNTFVZDJaZTN6ZWkrTjUyaWFobmU3OS8ybnY4N1U3ZzFPZjFuWHo4cm5VczRxZkZoKzZhZURUeDFUcGRJN3lJVURta2cvMWthK1NMVnljNWxJTlk0bGw3VlprSE5HNE9qYXhiN3NMR1JYNWwvVzJtNW1pVHFwNG5sL1FVaUxEYmd6Wk1BVHBsSWlKWmR5WXFrak1wWjhNaUJzZ0syU1N6eVJYaEpzck9FRGU3cFlOamVYaVlDeWlCM241SjFGVUcxRm45eHo3dUsrSEdaVllsZFcxaysvMlRsd1N5b3FhK1F6MitVT0haYjhMeDU1SDVKblVFeHRuWkpMV1M4c2Q3NS8rai9lZjFMZk1UZjRQOWhQcGNGdEs1NE12ZW5QVm9ybndWbUdZOWZLcE9lSFNIdUVEQ0hnWGcySnZUZFVibDArMFpUbDNNVUtpZTlxdlhyc3lzVHluVnFQa2dPM3BPUzlEaTFxRmJvd1M2ZGtYOVhicEFycnVWektlbUY1OHl2c2ZIY2hQdC9jZ2QxYVRlMWFzQlVmZ1BBNGpqd21Jc2VTOGZJZGIxVTFNaDZlZCsvaWdteVUxZGlWTlRSWFp1bjluSHJEN00wTXRxbFVpeHhVZDloeXp6QVR2cm1VTFkzTFI2cXl4NVFYeVJzejFOZzd4bVNEcGZUTmhDdmZJcHBLeW1NaVVpeFowdWRwZkkzZzNzVlplU0VQbWhlNnNuS1FQYll1YWtGOG56LyszU0dmcHBQUjdkUVIwVUFwbDdKUldrN0NHamYyRlhLNkQ3czk2ZkwzUm1hSkhlMHF6VlJJRU1oaklsSXNlVVYzOHkzNXZnUkdSdmN1d3RwdTNOYklsWlVzTzh4aXNUQlZJWW9abGNKSm15NFpVTG9majBpR3BrbklwV3dXbDVQUzRCY0tiQjl2WGFZYjcxeEdrYTY2bE1GYjhPOTNKeDBmVG1waUhoT3BRRXQ1dVI4M2JpWFVKeHU4SWJvSU1ERDNRRXVtcnV6SjIyNjc3WnZ2YXhHSEhVb05kYmJvWE9oWCtvU0JCVVdJNERvSkRZbWVTMWtxWnp6SjVqb3JCMjVrS1RpTDhGUExMTGh0NmE1NEZ6TVVZQnlIQ1NVMm1lU3VsVnRoUFBVQk9WbXdEay9Od1BtNy9kMFBnK0NSelBGZ2p2UlFKZ3pSUlJoRmEwS1Z1ckxvT0Mrb2liOTFRc1BUNkJBYkU3cDhnNjN2TWpxUFJ6a3FaVXdKdmtlR1J0N01sY0lva254V29pcjNWVFFZblY1elNjZFdwS2ttOHBoSVZhcE1peVdoS2NkU1JjTjBFZTduSTFYcXlxTGpzbFNnUGRsWHI1dFdXRTZIRzkxOXFodXlGeEZSY3lsSHBZd3BzUmlhUGpoaE9oQ1dBdDJ2MitwcEdGTlRJUFZMRVp4NjRyUm1Ld1JvZVV5RTYvS3FsQ0NBUGtNVER3VlF5ekJkaEFGb1hUUzJBb1hUZFBtM1h6SmNtWkNSZnF2S1hlM3lJR1Q1b1QvOHplMVl0dHlzeFJsTEtrWDVub2ZKb3o5alVaa2dxYjNMQzRmaDR5cE56WCtaNTFQL1YxeUdtdFFTT0RPUGljRDVZdzErK1c4Q2ZhSU1QTVNlVkh0YUYvL3k5U05KRXBLU1A2akhHeDg3bWl0VGRYaXVvd1JvYytJV041NWJpWlUrb2pyQ21CR21rcFZmWTlmRWsxcWpqUUxHU3ZEWGVYRnd5ZXc0RjF3WmVRMUVyU0tIaVZDL3RzVkxXeUZ2cXNYQ2lMZ3RVVks2Q0lQR2hpUUpTUW1HYW53VDB0TmNtYXJEYzV0S015cmh3NEJRd3cxZCtsa3RWdEw1WHFMeWZlVHhELzhXZk1oSGlYb005YlhtSCttMFYwOE9OWkpKMFFTaXJBQ3prZFhzU0FNU1o4QkVwR21Sc2pZTEF1OTJVQzc2bEM2Q01ZVjJKcm9ubVFnWXNMZ0pxV2l1VEVqTHY2cUpyS3h6SHNTL29oQk9lUG1qOVAwQ2g3S21rVTVTWGlLZnBySmR3N0RWRWphTlhnRWk2bE9GRkNPTm9wWWg1YjRScHR1cS81WWtMTW1LTnBGb0VYRWl3VW1BWTljcVcyRzh4TmhabWhieDlQQkpNNUdVTG9KN1BWWnJKN0c5UVFPdWhzeUtOc092NnZDY3I0d2lRZ0tNVUJUQ1NOQTJjaUhMUkpLVTcrZHVFV0xxUkZ4QWxjNXRhY01NbkYydG95WkZWSnI0MnhHekRJa1NFbU9SaUdCTUlvNlF6R0VpMUlKRWpmb1NHNXo0SThHVGZpMWRuRGZ1TTFxUnhWSlh0aE9xOXpSWEpwVWFKWnVxTFlSMDJFUy9FNGxBWXZiU2hlL0FLVDZVYVlscFhibTV3MFhyK2dsWFNvRHU2eU9FRDZRdFJjaWtLR3hiSmhnbXZEZ0RKZ0lvaVFkd3k3cEJ3QWpqMnNYZjJkWWtZeE9SWEpsWFA2K0pXYkoyRStsSnQwaEN5ZGxFTk9WbDBWRVlpbEpzbGo3YW9jVk9BWkRVTHBnVTBicWtYOWlESjBMd0pCR0pEbzJRY3FNbmM0d2kxYmpCOHhvZXNHWFExankzTGdiUldDQzdzdTdsN0U3YVRhUnRjZURPSnFJcFIzc2ViREZ3M0VEcXk3UTRZeE5JVzdFRXBFeUt3clpraktqS0loT1R6c0FvMG96RHdGVTlsclNiaUZzWDQxR2tBckNLTHZzMWtVcit0Y2NpbmJpUVNOWFpSRFRsSG5reUxLT3BEeE5SMlpDZ0hsSU5rZW0yQmxLVFpTd1VoVzNKNkZHVlJVUWlMYWExVUpMTFNzSjVobVBYS2tiUFVFcFlCcnlyb1o2MEs1MVQ3TEdJV3hkYjBZQU1zQXBYNW4zZDJrU1ZxTjdSQ0o3TmdUdWJpS2E4SDhVd1ZYdTBGVmJhTlp3YnpKMXJUc0traUJZbi9lcUJVWkljcDk5OEU1Rmp5V1hkQzJoM05HRmYzTG9ZbXdpY0JnM1dkRkNzSm1MMWJxNG1vaXVEMGU3d052VFZtUit0WVV2UC81MUc4Zjc2cnBwR01pbWFnSjd0R1lhblM4ajVtejh2SXNlU2NzdFkybTRpYmwyTXpvTG5HOE8xVVpGQ1VHZFhRNWJWdTdtYWlLN2NpQUtLdHU0M2xKWk1Kak5jblJVOUhCcXhVVTFDajEycmRvWHhrdTcvNlkxZHphb0hSSEFwMnliUHJZdlJXWUI1MXNpVm1ZVlpLRlU5QUtBeTBCVHozc1BWUkhSbEdBY1BlTVY5ZFltQkV5Zjh2NVBxM1BUS2U3YXBtNldrN1NKM1QyQy9DRFVndlZWUkhvYVlXcFNKRWs1ZGhMRjlnMnZBZVJURGVsUkVhcUt0THhWUmFUaXI1dzB0VnhQUmxVditaOEt5dXRhTHdLaG9ySVJBRDBCbmdndjBTbHo2VnV2cEY0eWFHaFl2L2ZidUY5bVhZa21qZVRCQUh4aEV6K2lpOTZGTHhscEd2TklMOFZ5ODZHdVdabEpzT3lTOFhyUzdhVzBqVW5FMUVhc3lLd1dlV1loS2U1c1NjUEdJTzhjZnNDckx3UU9Vc3VTZjNoR0k2eXB1aTdaN2hqRm9BSmwwYk1XcVNxckpGSFlWbXNqUWNTTDVqZ1l1bytSWUVrN0JzU2dtK2pXNkNLOWVmcEE4RXZGNUFucHh6Rk9wcmt6VFl0bWVyVVh0eUZwN1Z5TWxWeE94S3JOUzR0TVZGVHJwQkZ4MzRTcEVtWS9mY3pkZ1ErNjYxNzErQkcrK053SUMyNjZ6dDNlL2lKOFdTNEkxckJ1SUdWMHNCeHVlOGY1ZWtLcHhWV3FpUmlGcEJHM3ZLaGZ0UkE2OHV4TXB1NXFJVlptV0FpTmN1SkFjbFRueFJCd1k4ZGZ3ZVBVTldNNTljNWE5cHFrcFVJdWFZZDI3R25IZEUwMDREYU9GcTZBV1g1VkdoZEhvTG5HTUx0Sk5HUjNkSXdINDIxeHBQODJWU2VWR3lZVjRHZ1ZvNWJzWkkvWnV3V0VrbVdraWFjcTBGTmcrZWprcWJlS0o3OVZvRlhGZ3RIQ0RWZWx2UXp2ZTZtelJUTlh3TkoyMDg4UDAzZjZOYkNJQWNsb3NHU2pNaEM3Mno5Tjk2ZXRxUzhHUVFrSTN6WldwU2p3M3A4UUhWZkpuUUlaMmhsUGg4NE9qU01rd2tYdnVxRVZNbWtoVHB2eStYSld1VEFYeUhQUFAvN3lpRGsrYjdnRUJMcGt0VHE5L2dmNldZRjZ4UWdhOGUrYnJSSHhMbU03Vmgvcy9zb2xreEpLK2ZDT2QwRVV2MktiUFFWMVdXeHcvTCtXbnVUSlZpZWVnVFVjUkhXNnE2TlFzV0Z3WTQ1M2pseDRUMEUwRWhKWEFLbFVaU29DWW1qK2pRMHZUbFZrTmVmNVZOVGNOK1Iwb3J4T05YTTFEV3Z3TWRLaEhDRE1YMk1GeWxkS2t3MEJXNGcyVEhObEVNbUxKcmp3WmtkREZOYkIvd1BwWWJlK2lPS1ZEVDR2UUVXTXZLcXhCMkhBRUhpRTBEVHBtaVVNM2tUb0lId2dtL0tZcUF4L1dvT0thZEdXcG5KR1M5TFlqakV1WlBtREV6bjlMelA2djhWWFRCWWlHb080YUUrckkxeVNsUURoNHdEaDUveldoZXFLWEhoWmFZVHdqVXVaY3lreXBYSDU0TzdHTGdBTmNnZHRxTVQwQkQwVktPcXVxbEQwbjIxdWZyOGQzVzZISmlXZW5tS1p1SXB0UTE0NVVacW95eUhYa1NUcGRXU3BucENSTVRTdEJGWDE2Qm9CWWhUY0RYR1lGTnZnU1lRK0lWZUZHZmFYOUlBWmQzQjZwZWwycENkV1BaQ0oxZmdiMDhrUmVmbmc3c1l1N05PelRGczNCNDRhM0NoU3BEVkdlMjY4dktYVFk4RkVpUHdocnVDSjdFdDFFQXFoTHZrTkpWYWIzTTRPOXVFVzZjc3daTFFWaHFYSjZ3VmZTRFZDTnQ4SlhyNVNEZFZidy9VQnNpbWEzcEs0ejdwb2NMVEhLaVA5R05oRzRkQkxHRjlhU09ZbWIxTVg3RHVsQUtRK3BWTFVmam1ubExpRHpDQ3ZNK1Y5VkdnOUJmUXVlYmJ3R1k5Z1JGRUJ2c09ORE54RWY2Z3I5RVJOS1ZhWnRmQ0l1aXk0bEtjb1NhNlFrOWVIVUpzUUJJUmE5anZ5TkJ2ZmVWeVRneFZVRXZUd1c4dngzVmpvREttZklYSk0yUndKV1ZxOHdudFFlaWZsZndEdmRsZ2hhRWlMVWlKTFd4VTBqeXRxa2w4UEhiMzhYYjlsVDczcnhaK2taZGp2cTRwb0M4UVo1SFA1dm5vZEFiZ01TdjZHTVZycUo5S0U3MTBGS0hLbks4SlNRVXBpdUxBb1o5WmVPdW5JUVh5S25oN0NmOHBTOUJnTTJvN1RBOU1NRCtuSEFrb0N4ZGpiZ2RsaEk1ZnZsSjJMWFdraUZOdFZpaTZWLytPWjdHR3R3eDN1LzhWMnJLdDFVRXpVNXBZc1FVMjFvQmJUbzVjQ2J4U29SSUdoaTFxejg0cHRWK3EyYXI4Sm5YV0hpOGFqOHJIcHZyWnNJWExnRCtWcElWWVpCWkYydVhsZVdlU09sZlhpNmUwUFM3SjRjZU1zQkRGeFYrQ0RnZi9pU3g0enU0ZFQ3ZmFxN0w5OHdTSVVOblJ6RlJDQ2Nqdy9kVDRnV3lHYzJ1WXZhVTN1Z0RDZnZpSWFEbDU2NStPQ0REMTI4MUVvZHJFUnQ0YTh5dUQ1SEJnRkE2bm12a2RNVytYMUZWRGNSNzU5T3YwdHZrYU1qVFhsTmpsV3BocTRjbFRKaVlyWDVlRzlIMG9VUEFENERkZzRQT2JiSVkrU2tGck9pR1FKellybXJ4Nit4MW5DcFVVeGtoUXd1WFh6MHdRY3ZQbllwT1ZwZy9pSnNTM0lYejBuK2lBdXZLc0g4Y0oyQnNTdDJiNTczdHcrZjh2WFAvMjQ5eFJOUmNZYUpBRWN4a1RUbHZzWERxc3BSUFNNbktqdXk2dko3V24reVJ3bHJkdzd1WW9tUUcxbEduL3hFVm9DMHJ3Y25HdDg1TzRxSk9CVmVsd09jeEM0MjFCa3JLSGt1bHd0dEdTc1Y5c1phVEtTc3hCZDJOVVpkSlI5a3YvKzdIUXM1SzhjcTZhbmVWam8vNURaRXRPL0xjRk1tdVBBanB5SXloU1ptSW92NmFHeHRTbFdLTDdsQUw1Y0xyUnFoamJWYTZzNE9OYzZTSEs1cVBDWGJEWU9XUURJUloyV2xwSlRNL3VVVVpzenFoMmlaeTZieVZ3cGorVkZTRXpNUnkrcTBwWDNheTR4QVFueEEweUxzUU9vWk4waDJKWXVKTE1zM3ZYWXRSbDBWc2FvOGMraXFuRkt1eW1vZnF2bUUzR1k0dVFneDNaN252U1NOR3d1RzUwa29JcE04TVJNQnU4NnNuTjczSE1CdGgzUTVlb0UwczUxZGdDN2grcUVlaTRtc2FFODE2RVdMZkRlOGwxeVN3dzlYWlZGSTVtK25saWxDQmNRNnpEbTJIMDFHdkRHdWFEWFgrMFhTTzZGOWU4Z3F6Rjk5SjQvWXBUelJLbDN5a1UrY3RVNUd0SmpJNHRWa2NZbXpLcUlkL2wyY2tPT29MSldUa1d4bDhEa2JKc3dPV0lwdHBscVdvNm1PYUtkVFFXbENFeHRGWU9wcUo2MWl4dXZSK2FvbCtWRytGYWNRSnJuZ2p0c2daREdSL2V6bTBtcTc0UXB2dVM0N0prZmw1SFpySEdXSTBuaFNGdndMSDRIWjlpSDVhYWF5T3JzbjZReWRuSnlKckRnNHd6YVZtWlZuQVh0aVM4VFFQZUVLanZyZzRRNjFHanJIR3NHYWhkV1pTL1NBaVNIWk1ia3BXMHUwRXFXUDdsajVJVEY2QVdtSHhpVDc4Q2VPR1FmMGhXekc3K1JNeE1XT3EvUldyUWQvMFZGMUd3VWllVDNoQ0EzTVNtNm9xbVczb2IwYVR4cEt5MzZPeW1xTmFibnZ1M205UlRIM3plN2tnb080eUo3ZXY1ZzFiR3B5SmdLenhYdFpyV0V6Z1A1eExGWVdmWTVKUTZZQ2VSN2RydnZLeTErQ00zM3RhNTk0UmVMejc2bEpCR3NTOWk1RWgzUVczWlN0SmRxSm5YVTdYYU5HR3lmYXNLYWpCRWZWY2MyS2lNV1FYYTFxbnEwd05MSWh0eXJUclpZYkNaeUl2QTl1SmR5cXkya3p1V1pGYUJuMXpEQU5uSXc0RG5tdDlIK0RiOTZLQ2RiVXZ0Q0UzL094aEp0eUxKK1ZLZzJPc2tRWXZ5M2dXb0RBYjNNbjFpa1IyWHZIOUZGU0V4eEY1aFZ2YlczY0hEaWF6aE1TcTVGNzFuaUYrcTdVQTJicFlmMkFMZjhjeG9MTjR6aWRuR3BMSnJJUmk3a3B4L0pacVhPT0o3Z1Bsc0dPVXV2RWwrOW56Z2xHVmswTy9BbWFpTmNaWkRXZ0hKejRKL0lGWXp3eWtWV0N5USt1bTdSc3lvb01jTGE0S3BGTFdTMks1enBiTnFwSm0vMnNBRyttK1ZSTjR2Y2RoeUZKSlRFNVNSTlprRGM5MkZ1d2V1ZFRCeEpuTGR5cks1R0dUamF5UXlCTG1YMG5QMk5ScEtSY3lwWXkxL0tlNEhMMkFHNnBOb0UwU1JNcERYM2oxY3NNSkJLNklaR1hsUjFoRWlNdE9UK1NYWVVsNWxLMnRhcXVyOXJhaE5Kb2M4WXRmWnAwQm0rU0p1SzFZVVBQVUlkL1l5aHh1M0RYYllKVlVWNytBeVU3WENhWHNxMnFyMnpicUVQUU9pTTUyNFFLSm1vaXEwTUdUU3ZabmltaEd6SjVKdnRPU2hhZnd2UXFjWXhsblBvK1VSUHhxc1BkTVhmenhJeHhkNnZTenIyWVdxQlVlempZTTVDWnJJbk1pSVh6akZadzl2S1lMdi9WM0hmT1RzMDlzMEpMWXhtTW8rNU4xa1E4c1hJZTFaZVcyQitYQjIzbkRmZlNXbm4yZWIxeFJIUnhOeWRzSXN0RDNDbVV4eGFHbC80KzdtQUJVLythTjlwVk1adXdpWGkvNjk3YzhpK29UY1BjMlVCZzBpWnlObnFKcmNpQkFKcElEdkNLb1lvbVVvenpuS09YQVZ1NnZHb3RvY2Q0NDVtcnNGYUF4RnNCQVdZRll0ZUIxdUI5eHBSM2xtb0NtQzBBQXJETmx4NzJCM083bkhsVUFCeXdpNGtJaEJ2dDdNNGs0Q1p5bUtpTmpBSWcwT0JXWUYyRFo2KzVBSDZlblJRRmdIREt1MWdPUWhPeHpWalhRNTZ5TFd6S0FjSHU2UWk4RmxxQitWUUplMUZkeVAyY3JvYjVvaUJRZ2k4U2kyUHdndGJyZTFxQ1Jjamo3clBvV2ltWXZZVVJ1UGYyWDR4dGdLWk83N3F0RnZabi9yYm5BNVg1ZTBrdnJMcUZFY0NtWnlEUVZtMkE1ZFpESGZvNlMvMndSU3NaVlNENzFrWUFUZVRXUG45dlErdlJSTjRHa0cvdEt0QkVidTN6aDYxSEJCQUJSQUFSUUFRUUFVUUFFVUFFRUFGRUFCRkFCQkFCUkFBUlFBUVFBVVFBRVVBRUVBRkVBQkZBQkJBQlJBQVJRQVFRQVVRQUVVQUVFQUZFQUJGQUJCQUJSQUFSUUFRUUFVUUFFVUFFRUFFSmdhWG1CNlZjVXJMY3JDV3hrRDd0Q0RTY3ZrVDNrYkc5TW5mYThaekMvblZjUHViNnJPM05FbE1JQm5iSmhvQ2YrWkc5bHovNmJYaisrOUNtakxRaUlGRFArdVFBZlVYQUJUU1JJdGhDUWg5TFgwNWdDUExzcFF2ZnNYdzdYYkR4RnhHZ0NLQ0pvQjFrSUlBbWtnRVFzdEZFMEFZeUVFQVR5UUFJMldnaWFBTVpDS0NKWkFDRWJEU1J3dHJBL0oxUEg3cDBIazNFQmFWcGxDbjdKODFUbDdjeW80bE00K2wzNmRPVmE5NDVwKysxbzRtNHdEbU5NdjY2dDVMd3FTSzF1MmdpS2g2RnlhM0I5OHpteUE5WmYvOVpmNWszNUFjSEFnbzBFWUZFd1g0WGZ1eDVpNFIvZ1Qyd21BalpFb0NnaVFna0N2YmJCeE5vaE50RlhyMW9IcCtxQ1VEUVJBUVNCZnNORGp5dlNtQW95VHpRUkRJaG1rcUI4Z0M2MVlxOVNVb24wVVJTd0psaVZ1bHh6NXNuNU1DaGkyZ2lEaUJOcVFqc09uVHBHWnFJQzByVEtkTnpla1FDZDUxTjU5bDM2bFdmL01oRkRrY1JGNVNtVTZaSmRsMDZoaWJpZ3RKVXlwUUlFWjlMVE8wZm1rZ3FQTlBNbkNIRVphRVhZNUZwTm9MMHZpMUdUMnMrYTA2dVhzVFoxWFQwQ3NHdDAzWGU1VWVncjdoR1U0Z1RQbnduTjJtMFNsZnpQT3RLNzdFb0VXTVJnVVRSZnN1RVB0QzdmejZ6MzJnaW1SQk5xY0F5SVh1ZXQzbWMyVDAwa1V5SXBsUmdoc0JLSGx2TnkrZ2dMT1VjWm9nZ2V5b1JXQ1Vuc08vc3JleStyUkt5a1MyRkV0T0h3Qks5NSszdVpIVHNsWmUvVkNYazJ0Yys4VXFHSUxLbkVBRi80SzJjSHFWM0RKeU1PQTdUSlpFN2hRaGNJUStRVDJiMGE1NE1MbDE4OUtHTGwxb1lqMlJBTlpYc2Y3ejBnYlBhci84SDNYSUxrSE1LTU40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mw0cUtIaGZNU3g0WHpJc1hHTmtiM1J6TEhoZmJpazlJRnh3Y205a1hHeHBiV2wwYzE5N2FUMHhmVjV1SUdZb2VGOXBLVnhkIiwKCSJMYXRleEltZ0Jhc2U2NCIgOiAiaVZCT1J3MEtHZ29BQUFBTlNVaEVVZ0FBQkNNQUFBRGxCQU1BQUFDYm55QkJBQUFBTUZCTVZFWC8vLzhBQUFBQUFBQUFBQUFBQUFBQUFBQUFBQUFBQUFBQUFBQUFBQUFBQUFBQUFBQUFBQUFBQUFBQUFBQUFBQUF2M2FCN0FBQUFEM1JTVGxNQUVHYTczWGJ2aWFzeVZNMUVtU0k3d3F4UUFBQUFDWEJJV1hNQUFBN0VBQUFPeEFHVkt3NGJBQUFiSjBsRVFWUjRBZTFkWFlnc3gzWHUyZG5kMmQvWmxTMEUrZk5zTUJpRGNXWVRGS0dFaUZuYlYwYkdzV2NERHNFRVBOZVNjdTNJaVdjaGp2TmlNWk9IK01HSk1ndDV5SU9UeklLRlNCQmtiL0RQZ3hVeVN4UmlNTExuZ2lDS2NHNW1Ba0pLak1OZVhZMDJWMXBKbFZQZFhkMzExOTNWVXozM3puYWZndDJwcmpwMTZwenZuSzQ2WFYzZDdUaVk1Z2lCU3ZPaE1ZaXorcVAyRjE2Y0k3RlFsRHVHUUtuNVRmSTJlRVJqY24rVGRPK1lHTmp4L0NCUWZ0MDVKZ2RPNisxdHAwSnV6WTljS01rZFEyRFlkYmJJcXl2blk1QmdRRTd1bUJ6WThkd2cwQmc3eStUbWFKY0sxTUdaWTI3c2N1Y0VxWjQ3TUVxY3ZlWktVQ2Q3ZDA0UzdIbE9FS2k4N2pnMVFqN3JpdE1pTitaRUxCVGp6aUd3K0k3akRJa2ZRNHpJNVRzbkNmWThKd2pVOW1nSTRjMGJUb05jblJPeFVJdzdoOERMKy9SQ0E0WUttdG9ZWG5wQUZQNC84VDJoU3NoTzRjRkFBQUNCVlVLT1hDQ1dDQm03R2Z4WGNBVEFFN1pkQ01ya3JPQlFvUG9lQW1VeThUSmI5R1lISmtRQVZxcDhUNmlUTnhBT1JBQVFPQ1Z2ZWpnMGNGa0NIY0pGb0U1ZWRYOUxCTzZJWWtJRUhLZm4zOWxZSU9UUWNUN2xoWm9JVEpFUmFKTnJydnJyYnBoSmlnd0Y2dTRpQUF0VVIyNm1SdjdQY2RiOHRXMEVwOEFJd0h3eGR0VnYwWFh0OGxzRmhnSlY5eEJZWVF0VUl4cFQ5T0VQVThFUldHWTdMdDA5VmMyamdzT0I2dE1OTlA2eXhER0VtUlhja0lzK0FmdXp2V1VKWnhGMlMvU3VJaUtJUUozdG02bTJ6eHQ0dllFTzRUZ3JuMmVMVTVYQkl5ZUlDQ0tBQ0NBQ2lBQWlnQWdnQW9nQUlvQUlJQUtJQUNLQUNDQUNpQUFpZ0FnZ0FvZ0FJb0FJSUFLSUFDS0FDQ0FDaUFBaWdBZ2dBb2dBSW9BSUlBS0lBQ0tBQ0NBQ2lBQWlnQWdnQW9nQUlvQUlJQUtJQUNLQUNNd0VnVFdTTWgzT1JBeGtPajhJb0V2TWp5M21SQkowaVRreHhQeUlnUzR4UDdhWUUwbXFqei9mREtPSjM5U2wzd3JySjArOHdKNGhuaFA1VVl5WklQQ1h6Q2tpWHBuTlhHTHltWmwwajB6bkVJR0Z0bWYxZUpjNE81cEQwVkdrR1NGd2o0bExmR2hHblNQYmVVUUEzblZKVSt3b2NZWlJ4RHlhYm1ZeWpaSmRBajROaUtsQUNQU1RYY0ovcVZtQlFDbTJxbHZKTHJGWGJJUUtwLzFpc2t2c0ZnNlVZaXU4bnV3UzNXSWpWRGp0MFNVS1ovSWtoZEVsa2hBcVhIMCtYR0x0MXd0bk9FN2g2c1BjZ1gxMlppN3g1SW14Y09ZcWJWelNiK1FaZmRHNHN6d1NOak85QXBpVlMyeWVqYzNCTjFacFhmOHQ5Qlg2TGJJQ3A3dlB0elBVZmxZdTBVdnpwVkZqbFNKY29sSHdMd3hWMjFuZWhwcVJTNVRKU1FxL2pWYnBYZmRPZnBrN0ExYjhEOUtKdk5mSmpsaFF1S1AraEFQSlZ2dE1YRUl5SE1nMHVKbEtzQ2lWNEN2b0g2WGZubU5wayt5ekxQZmI0eWk0NGdKbDE5aDNNN0xRT1F1WGtBMEgzM0ZJK2UzWktKVWFjUDYvcTkybGlwYXV3NG13Uk1lRDBuVjZIS1lLMlEwUENwcnJaUGlScFN4Y2dqT2NiNUZPMmkrODZGVXEwMitmUDAzY1NHR0ZQT1k0QzNRK2VrcWFQWVlrdzFIemdyclVvbmI0bkU2WkRGeUNONXdueEFiN0pKU3hUSHFWUm5DQlVTSGVWK2hBMEQ5Mk51Q3psZThtNG1WSHFaMXVraktXNlNJUlZ1bkprMUhLd0NWNHczbFMzWk02M3RPcXRFcS9aVHNreEIxeVZwdms3S2hLdHRmYTVMVXhyL3g2bHZNb3ovaEM1VnVUek1TMWR3bkJjSjVjZy9QVTh1bFVBdG0yblFieDQ4dU5CcmwxRnluQi8wT0JlOTMvNEsxUVdMaUQ1WlRSV3d4QTlpNGhHbzUydFVDL1Jwd3k2VlRxMDIrZnd5WnlmOVdoK21YeWUyZFBrZDhSSTRjU2VUdGxWN2trWDhodTVyQjNDY2x3QUhoTml2OU1iS0JUcVVldDNlTkNody9BbmZ6dlN0eFdVc2N0RW9PY0hEYlRqOHdSbXR1N2hHSTRzS0o0SWtkMExSWnJWQ0wwVzdaMzg2TkFpMzNkTm16Ym44TC93dGI1eVIxRDNKVk5zbmNKeFhDcnZCR05wVlJWMmlEdUJQVDkwTCtlaGxIaVZ5V09qV244VCtLUmg4TkZjamtqTmF4ZFFqVmNlYXFoWEZVSkxqOXY4RnFXdmt3ZVUyS0o2ZnlQWjV1VC9CTEphaWU5dFV2SWhuT2M2WVp5VlNVUWJaZXoxMnBQZDhYaExvcHdWSVhObHFJZXhrbU5pTFZMU0lZREFScFQzYXBXVllMTjR3ZWhQcXVEWUYzaWZCd1cxOGhlZUZEb1hDK3JZTUxhSlVURGdWRks5Tkp4aXFTb2RFcFhxb0lFZ3VwV0wxdTgyd1RFUmN3TXMxcXlzM1lKMFhCZ2l5WCsxbVVLMnlncTFRbS9DRlVPN25FYzg5Y1lUWjRtUlcvNUk5MmFZalZJaTRLMVM0aUdnejRXcHhSTlVXbEVDQ2V5ZnlmMHlIR3FUNFRYSUtza3M4dHhycThMbVMxUGVTb3F5bHE3aEdnNDROK2ZjZ0JUVkJxbzVsYjJTMnhtaFlNQ3pJVXJXSmh5d2xZVXRYWUp4WENqS1dkM1JTV2lybThvdTZxMjJHcTNvbGpoQ3VBbEFJZVpLRzN0RW9yaFNLbzlkcUVTc2twd08wMjU2NjNzdlJ5S1N4Y2h0d0xtbWhudG1iQjFDY1Z3c0hRMXBUa2tsUmFJZWlkSGNZbk9sTFBVbENMT2RiT2VzSXd6dmFpMkxxRVlycUpHQUliU1NTcHRTb3VYbEl2eUhNZEFtYVZldVhmeVMyNkhyelFuWHpQc09TQ3phaHh3eVNoVC9ZUG1SM1lvcitxWHlFTkhOQk9mNmhtTm1MWXVvUmh1WFFuNFRGWGpWS3EwNFc2R2wrS3ZLSVNsQzRyWVh4RFNkcGQySytUTXk4VGpLTlJhTlJZNFpYQ3cyaUJueEowTE91U0tsNG5uMmxkSDFmZ0dFYlUyTHFFMTNKWjhzOUpZTlU0bDd4VUhuazlFQ080V3d5d2xobFFMNU1QajBvaU9vSTJIdDUxbitSV01PRDVlblZYalpQWXBLZXFUWDNCK2p1NG9LNS85dkxQUlNONFZzcVhHWGltNzlNaHRYRUpydUtIc3E4YXFjU3B0UEg3OWVvK1FCNjVmdi83cE9MWGdCb3RZUGFJUjZSTHMxbHlobzhzSFpGbEVZdm5JcXJITXpQWjQwOTJzMkNKZHAzY1ZkaVVOSk4vWHNGLzBOcWxxYXRJVjJiaUUxbkFkYVVZelYwMVNhU2lQQUJyRnl0SzFlTVY3N0xCTmpqcUFJMHhxYVo3d3NHcXNFYzZ1cU9NKzVycE0zcXhRNXg0SjkzdjBuRmN5dXZGbDR4SlVNc1Z3RGVrK2xMbHFra290ZVFUUUFMSHNiZFVOYXVyZTQ4SWo4akc2em4zc2IrNE9xdU16Vm8zaldhZXZYZkNjZTVOTStyQnJrYjdkdXB2RUJNNkFKQktqZWx1WFVBelhGaStGVXFnbXFkU1RSZ0NkT2x2aWFsYlZYeEpwa1RNNjlUWlNqUkpXalhYQ1daV2RlaHRPNGFtcDlqVUlKOEFsRHBMNEFlMVlwZm1wNTZMU0QxVml0OFRXSlJUREVUR2tTNkdhcEZMVFlHbzhGZmVOclB2elJOM2JqOVVPZHZKR0tDOFVXelVXT0dWeE1QQThBSzd4cVoyWDRlY2tpUzBNSlNwTkNVQ0lTdnQ2anJZdUlSc08xaUNGbmxLb0pxcFVJcUs1dGVJUHhTQzdmdG1qYW5tYmJ4b0dvMjNJMXFweHlDYWIzSUwvY2xvNFRlaFRMREJLM0Vwa0RLdUdPd29SWEpORnBsMkYyaTJ3ZEFuRmNDQUNMMWNhMVVTVmdKRy9XVjh2dUZ0YUYybmFmdGNqNzN4NVNaeFdZdmpRS3F2R0NieFRWeS83YS9rd21WSVVxazF4N05YeWc3UFJHMXFFMnE5R2VzVGtSQ0FNRGl4ZFFqRWNqSFI4VDJsVUUxV0M4eVA1SGF3ZDhrYWdDUVJoN0wzUERUL1ErdjQ0ckMwTmVMbkNjcGFMYWZ5RDc1Q1BmNFhSM1o3ZjQ4dGVQekE4M0tDNWpiLzNqbVAvcHhvVW96bFp1b1JpT0ZncE9PUjZpMVB0NjY5dGM1U1FGVlJhSWVTeVdLMDVHZ2w3TThyc2twTVFldUVtcG44Ukp6U3hFbzZpRzcvUFBjOCtKd21yTU1pMG9ISGdzZHNpS1c3aXBLR05rZGJTSlJURHdVZzM1cnFMVVEwR2hTNUhDVmxCSlZnSDJ4V3JOVWM5WVNUWmdzczFtb0N6c2x2NUcxS000MUZ5L3lNYnYwUWUvT0ZQdnFTNUxjczFobFd4ODMzaG1LNHVmVnNxMFJESkZPeVlnWGlhSkRaclFIOEYvUGlLZEhsTGwxQU1CejdDbjA0eHFvSHpTRFlYVklMejR5QlJGZEVsTnYwR0VLZUtZY2g3L3ZuZjRFemZqMlVYMVhpVmZJeTJheWtPTEhBRHRlWDNKL1FVL1RSRUFoUHU0QVUvZnl6T3d4eUZKa3VrSlNFTmlVbVJwVXNvaHBOY0lrWTFtQ1ozUkFrRmxmcktIUzJSMkQxcUNLTUVJd0JudThIeTlCZGtJZzhsdVFScklEZCsyWnZlSVBhTmkvbkJkSkkyZEhYSmp4RVphNVdJMVVUK2p0SXNQN1VOcHRySW5zSUtTNWZveTRZRFEyK0gzSU9jUnJVTjVYcEFVS2t1emtBQkp5RXpFRzN2MThIUWRaVW5XN255MEtmQnBQR2pCR3NnTng3NHJJYXl6VmtEOTdkQjVERUJnSkFIRHBWSTRLRTdhR3FpSWgyZFd5YmdGMG1WV0dIcEVvcmhnSit1VDUxcVB4NUxsSUpLSXowanNZbmVKV3FhT2NmWUphVEdhOHpEWWFpSnVRSnFFbUdJQXluQnRlVGxWNVZJMUVZOWdtdDhGaktybFVwSlUzdUNLR1JKQlpZdU1aSU5wM2NKTTlVRWxaUTluVHBOOUM1eHJKbUFqVjFDYWx4bU42VjFNV3NvVWc4Y1lEYzhoQnlkcmFUd1FpVVNXbWdPbEtoSVF4TVdDYWRVV0p3Mlora1NpdUgwTG1HbW1xQ1NzcWRUcDVrK2xsRDhGSm9hdTRUVXVFWSs1M2M4a0U5NlhxQWhPTUFKWHdEdlVKS0RYSHFMVUNJU1dtZ081TUJHUThJVnRlY2l2RlFNcDQ4bHpGVGpWWUtUVWdyT09OMkRySGpGd1lwMXM1U3hTMGlOKzBFTTB0RkhTVjZuc0Q0amovQXRaZnJTRURHUkkzN2x3Q2FDekMvbThZdW5qSzIxR3lWVXc4RjR1YTEyYUtZYXJ4S01LL3pDcE1yU0xkRzZoSGFXTW5VSnVUR2MyWDU4V1krTmQvLzZnUk5KeHRYbi8wTXFjVlFpbVVJNnJpbHVKUkVJaDRHb1FtbnFBenVYVUEybmR3a3oxWGlWMUFmU2RhcUpxNWMraFhhV01uVUp1ZkZwRUNNY3B4MzFkUUtuTEV2WFp5QnF5bDRrY2p1WFVBMEhVOFJZNmdJT3pWVGpWWUlKYUUvbEk1ZDBwRFVwdHg1RVVLOE5URjFDYmd6ajI1SFhhMTFjcXBkRm1jbnhTRHZtUm5RRkExeFhyVnFOMmk3eDNHejJTNmlHQXljNVVlVXlVazFRQ1hZSWFQU1RPUi9MZTM4cEFWaHhUeVkwRGkvbHh0WEdoMzFlTGEyekt4MWxXdENVUTlwSzg2RXg5TEQ2by9ZWFhwUjdnbG44UUM1emJ2dCtDZFZ3TVBBZUtYTEJhK25rRnd3OGUwVzVBeUNvQkZQTnZzcEhMdW5yWWxCb2VzMGpYT2dHRFV4SENXMWpsd3Zzb1ErNDNhWU1uQ1RzR3ZqOWJwZWw1amRweVdwamNuOVRPV1drZlFtZWpQVENKeXJ0NnRXd216aHFpdUVBK2gybEowVTFlTVh0TStTVEVwMmcwbEE3MmtndG5Kb1M1d01GekZKSEhtSHRSdERBMUNXMGpWMHVvWGtDcHJQT3dQbjFwdGRIeVZzQUxMOE8yaDA0cmJlMzRhM0I4Z0k3VUorb0V0M3UvUktxNGNENkI0cGNpbXFsWnRjWm5FdDBna290bzFsVTJudnBNUndGVFZ0WGd5NU1YVUxibUhLQkswai9SbXZBYythWk1MQlo4c0FhZHAwdDh1cksrUmk2SHNnT0FCTFNjdXRrTjBwb0RCZU0ycHhvaW1wMGM4S0luY3VNVUZDcFp6Uk1Md3EzQUVyUHVhekNXYXE1ejNnbnh4SnhqU2tYbUNPdkJkeG1udm5aRTlwRkdOZ3NlbmY3RzJPUTQrWm9sMVoyNUprRFVLYmwxc25PSlRTR2E3THJlRmUwQ05YcWUzVC85SUVvdmFCU1UxNE5GbW45bzdMZ09CM3l1MUFPNDRHL2tMeHh0aDIwVWthSkg5eC9FbFRTVEZ4aldsL251dHA0L3M5b1VYWkpaZ2hQTHg0QzkzNXdEVGI4TE8yc0NtUEZGam56MUt2TFFiVDhVTXUwNHRtNWhNWndEZjRPYllScVRuTU1leDNsczA1UVNWME4xR2tJQTB0b2RiallvY01yZUpZZms2MXpHMmxrbHdCaVlia3h0akZ3aGRqM2k0RUVIZDNzR05ST2taRVp3dkZWWURNS1JxYkJQdVZhQVlWcWhManU0YlRrbTF6TFRPOHBCT0NiMkxtRWhDdGwzT0lYQlNKVVd3QS9CNHgzZUVIbzBNekNhL2RVZjB1czFSNkJvZW5aNUtWVDRvNmNNTUw3cmtESElwWmtsNEFvU0ppNFloc0RFOEFwNklsRzhXOHl4bG44eWd3Qkc5ZmViUmE5TDNnWGJJc1F6WURnSjI2ZkkvN2NveVcxaklTeWNnbkFXVEVjOTdBdk5idGVOUUFVVHN1eHExcndqMWNKZHZXcXkwMEJaWmpoL2FydTNZMXV0WDNYWXMvcXVOU3lTL1JBTkhvaXNoVGJHSWhHbktiMEpxY1g3ckhXbHI4eVEvcjB4aDVFdFBEaytEV1g5YWtIY3cwS08yeGFiQWp5QTFrL28valh5aVYwaHVNZTlvVlg3a2VvZHBtT0NkS3RZMEVsR1AxQi9lVFU0R0tza1RzOFZNbjdmYzUzOHpPRDdCSk5FSTIvZ29odFRLODMzTW5kRXdpaVBzV2ZrMFdOb1pBWmd2WjBWZWIwcHYvS2pWTHp3RzM5TWhRT21OaHRUblczdGk0UEd6RTl4bFZadVlUT2NHWHVlamxLdFpkQXRhRXl6UEVxQVVqZE9MRlpYWWVEb2VVR1krVmJNRFp0UXoyOTBBMlQ3QklOUUowTE5XQytvL3NkSWhyVDRKTDc3Q0tzMmJJUlBlekFKaWN6aEJDSm5pK043cWszVnQ3TkxVRXdZTlNKdDJjR1dhS2dWaTZoTXh4RWxFR25jYXIxNU9nSVh0RGZEVnB1OFROQ1VLcG1odXljZ2FwVDhpRDg3KzJCZWJ1UStWZGhGSkpkQWlZS2YzNEJVa2l4aldHNDQ1blJ3VStPalQwdVUvNlhHVmJKQkU2YWxRa01UdFFaTnRyZ3JYNENQWTdjTEdBNzlzdjhuN1ljbkluVnhrZFdMcUV6SElSS1k5WjdqR3F3cE5WbFpQNHZyMUtmaStZa011R1FmOEhKRXYxV3g1UHd4VXhZMk5zdWZVTzh4cFZkQWs3TU0rN2NBL0JqR3NNZ2NjQjMyNENIZDd0OGdXMWVadGc2UDNMV21qQXdkZUNWd0QvZDRHWkE4SVJ0dHpmeCtodUtRRU92eGxZWUs1ZlFHbzY1TVpVc1dqVTRNVTVFMlFXVjRDUVdheU9PVnJocENqNE5lTllFQ0IzbmZXVFNKdjhvTkpGZHd2bnR5VytjOHhSeGpSZTQySksyV1JvOFdMdktON2JOeXd6aEEyYVBnbC9Ed3lCdCtGRHErVW5JUDdoU1Z4WnVsNGlnVDlna2JjN0tKYlNHNDhmL2FOWFd1Zm5GazFsUWFjU2JPa2FuRFlITjMzNW44cUpML043MkkxNG1hS3E0Qk5TSUVNWTByay9HQVNNL3M1V3BTd0JUa2VIYW43WS9jVWk3V3JqdjdBRTN3L3BsMDEyZHZPRVgrVDlsM1MxQWtjVHN5TW9sdElZYmNoR2ZFNm5hcWJoU0JNSUtLZzFNOVd2TGcwMkUyaHFYS1BIeFFVUXp0M2lKL0tMNys4RnhTRlhiRGZPWjVBd1pucktvdk1IRFRDV29tVjIySnd0cjVSSmF3eTFMbzZ4ZWhnNFhGM29VZ2txR3l4S2FsWDU5ZDdwN0hLdHZSOURLeFMwLzZLQnJyaXoxcjdGY1JyK0dET3UrNFNFV094QjdibVVWOFZxNWhOWnc2bDFiVVhUdlNIcFpEUlR5S3NFVjFsVmRLN1dzcGx5NHFEUzBSRE5LclBFWG9mcFdidWtTQTU4UGI0NzNZMXBNVTJYSXNPZXYxMEFzZHVnNG45b091MnFHeTZ0aDRUUTVHNWZRR3c3OE4xa1F1QzQ1Z3N1RE1VZkpxd1QzeVEwaFgyRURLY2RKbDlXNHhPWmJPa0sxck9WdkZWL2xZNC9SaVVwb1ZXTElrTjBaV25jM0pYRklWN09LTHVuYVBhUndLVUZReTYwalhhR01PNGd3blBLdEZhNEp5M3F2S3VOSFlrRWxXT1BpL0o4MTB2MEt6WFFFZnBuR0paWnZ4TkNIVlVzc1dxbndGNjN0a0NDYm5CbERPQXVQM1A3Y3pVTnJYRFMwYVRSZm04aHE0eElSaGpzMUdQUnJOSEJlNVhmZk1aWCsrOG8xdWxHQWh6OVdqNUhaZUtseGlmN1ZXTWFzc3VYZkFTME51WWxHR0RFWXBjMnZJVU9ZTDhadU55MGFpNVc1Y2E1R1YxOHpTVk82Ukp6aE51WExJNDJneDVSbWhYOTR4MWNKWmhSd2xsTnpsemVFQXZqdVMzS01kcVFDN1NIYzNiaENFNHlZbkFFMmVkRzE3VklXR2pJTVhnUTVvakZGSC81WTZwaWRHb3c4NW5jNmw0ZzFYRWxZL2RYMzNhR1hVRFg0QzVLdkV0emFobGxNMlI0U2tDbVppb0VEUWlOWTlldUtiVXRtUTNYSG16M3Bmemd2V2JybkJzdGw5R3ZJY0prTm54MnFUdk1vNkwzRUtvS1NxVFBUdVVTODRRd2N0a1VubDhaT0tEWlQ2ZGgxaVlZL1k0YjEwYmxtOGh4ejEzditDaXg3NisvKzZ5Nk96U2EzVE13VlMxbTRoeDhremcxR0J4S2Q3YUVodzJBREFmM0FHUi9jVkxKYWxYQzNob0RLYWNQTGVNTXR5aWVraWxjZlpqNS9pNmxYeVZUcXVLLzJTQk05RDFuNHAvYmlsOENZeHRKK1NIVHFiVTRLQzdTNVBtc0p2M3NCUlpYYndoY1UybVJNR1I0enl5L0NPVVZmcnMzU0tkbGhXZHZmNlVhSlRxemhOdmhaVnk5Z0dTYU9FWGUvR2FJSFR5WGcvQTZNOGhCcG1LWk5PZ2ZGSmxqMXZuTHA0OSs2ZEtYTnh4T0RuZGhHZmlVNGY1QzZRWVAxckVNSlU0WjFGcnBYMitjTjducEQzZThleUpvNk03Vkx4Qmx1RkRIcWhOS1ZtdWVOOCszd09GQ3BUdUIrd25JcWwyOUNQSm8rYmZLQXBtMCsyazNiSW9IZWxPSEs1eGxvbGNFakp5SFRCWDlEWmxneWZXNDZsMGd3M0dMeTJ1clNmWThjY1ZJSEt0VW1oN0NyTFRrODROcWVUaFZyMTQzbURhNGJMcnVROWJ4aHpiQ1dPSHR5NGlka3AzT0pCTU5WMHd6OHJvQ0JTbXZrVitEREpLbE93alYreDFPQ3VrSDF4bFIrNURjZnBwalhnaDdqTXRZTUc5eWFTVnhISm5YVHVVU1M0WTVoSTB1cUZLcjBGSmtvTjBrVFdMWE9Fd2cwMVd2L3BDazBMWHA2YkVwcFNHZkxjRE41V0RhVUJNaW1jd25ZclJKcnVDVVdCUmtLd3F2MDN1WW54b2JOZkxKSzhoVk9Pb1lYanJwbEV4akoyazdwRWs2QzRUcXBvZ0hIVXFXTzBSS0RySHAranRjeVBTZW1kWWtFUEN2c2huSUNuVmR0cTlKU3Fpc1VJNUV1RkZGL3FtdXVLQlZuNUJJT3U2TWMxYTlRYnEzU2NkYnhuaURldkIrVStPVVdlMkZuNVJKcktTSjZlNVdxLzJtUHhNWGxVUHJ6VEdXZmxVczQvenMybGpOamxZejdSVUl0QWpOekNXMXZXSGdCRUVDWHVBQkd1cjBpb2t2Y1hyd3ZRRy91UThzUkcyaGhZeTFOcVZhWEw0REtLR0k4QWx1ZTJiWHJ6N0Jma2FhOWVBNVltek1FK3E3VjladVlZSE1hVFVidi9zZ1pMRVZXcCtOYVhUODUrSk5LaGpmWmlvejBSZEVkbmd0dzAxczZnZXRlWGRhYkEzUmRZZG5jSUhDMzd4SzZ0Y1pneStJL3pJMjRLTWpNRVlEWEYvaEpNenQwV04zWnljd0Z3UTdtQklGWG1zenFoUHorb1NqVUJ2MjBwcDhtbnhIcjhDaVhDRlQvNk44NWg2QzIvOGdMWDJHYWZ1L3hlNWs3ZUwvblQveWg5anFWTmNEZkhDQUF6L2dxS2RpSjBsT3FpQzdheUFFTXFFS0lBTHBFaUFYbVhBVFFKZEFSSkFUUUpTUkE4QkFSUUFRUUFVUUFFVUFFRUFGRUFCRkFCQkFCUkFBUlFBUVFBVVFBRVVBRUVBRkVBQkZBQkJBQlJBQVJRQVFRQVVRQUVVQUVFQUZFQUJGQUJCQUJSQUFSUUFRUUFVUUFFVUFFRUFGRUFCSElGSUd2djJieVdOL1BhRjgxa0trZ3lHeE9FSUMzUzNTVFJkbG9haDRyVDI2R0ZCY1JBZmpRNTI2aTNHc05naTZSaUZKZUNNb2s2WDNrcFo5OEVGNUJnUzZSRjRzbjZyRkJrbDdSRG8rUVQzcm9Fb2xJNW9mZ3grTUVYYjc2Nko4Yzl0RWxFbEFxWERXNlJPRk1ucVF3dWtRU1FvV3JSNWNvbk1tVEZFYVhTRUtvY1BYb0VvVXplWkxDNkJKSkNCV3VIbDJpTUNaLzlzcTNqWFJGbHpDQ0tRZEU3eWJQa0UrYTZJRXVZWUpTRG1oS3phNHpNUHBZTjdwRURzeHRva0laWG9VNzBuK2FSV3FPTGlFQmt0ZkQrcDdqTkx6UFFDL0J6VTRsUFJZb2ppNFJRSkh2VEhQc09HMXlqU3JwZjUxSDlJcndXL2ZvRXZuMkJLYmRBcGdjTmxYdDBPT0ZiMTFTMDY4eFNnZGRJb0FpMTVuRk54Mm5Rc2pZUUVsMENRT1Fja0JTdSt3NHl5U2NIV0pVUXBlSUFTZEhWUy90Tzg2UXdGQ1JuTkFsa2pIS0MwV1AzREJSQlYzQ0JLVmMwTUQzbzdzbWlxQkxtS0NVQzVvRlFrNU1GRUdYTUVFcEZ6VHI1TXhJRDNRSkk1anlRSFJLZ3MrN3hhcURMaEVMVDU0cU8rUWRJM1hRSll4Z3lnTlJtejM5dDNhdnVuaDVDVmN2ODJEamREckFKOFdQSE9mSk1kN2pTSWRianFsWDNPaVMzdjNTM2dsOU9GQWRKNDRBaXB4bmF2U0IwTlZKc3Bib0Vza1k1WVBpbUx6aE9DczNrNVZCbDBqR0tCOFVIWExaY2VqZHI2UTB4TWVFa3lES1NYMkxYSVY5VlR2SjJyVElyV1FpcE1nQkFuMjRCbDFLMm85YnV1dC92Z2U3cmI3Mk4zZHQ1MEJsVkNFZWdUSk1IS01QeGRQQS9YT1c4RTAwQ1ZEbG9MclVQRytjSjUzN1EzTGwwVXZQWFByb0ZZd25jbUR5UkJXVzdudmtLSkhvTmhQOFAyS2lqZkQvdjNhUUFBQUFBRWxGVGtTdVFtQ0MiCn0K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V0NCY2MybHRJRTRvSUZ4dGRTQXNJRnh6YVdkdFlTQmVNaWtzWENBZ1hHMTFJQ0JjWFE9PSIsCgkiTGF0ZXhJbWdCYXNlNjQiIDogImlWQk9SdzBLR2dvQUFBQU5TVWhFVWdBQUFtUUFBQUJlQkFNQUFBQi9RUlZ0QUFBQU1GQk1WRVgvLy84QUFBQUFBQUFBQUFBQUFBQUFBQUFBQUFBQUFBQUFBQUFBQUFBQUFBQUFBQUFBQUFBQUFBQUFBQUFBQUFBdjNhQjdBQUFBRDNSU1RsTUFxKy9kelRKVVJIWm1pWm03RUNLU0lxbmRBQUFBQ1hCSVdYTUFBQTdFQUFBT3hBR1ZLdzRiQUFBUHRFbEVRVlI0QWQxY1RXeHJSeFcrZVluemJ5YzdLb0hxS0MyaUZJR2p2a0tMVUxsdWVSSVZVbkZVTm15UUk0Ulk0Z2l4SzhKWndJcFdmcXBZd2NJQkpGaDA0YUFXSVNxRXc0K0VXSUNqRnFFaUZkbTBsWkNRVUlMem9EOTVqK0dibVRzelorYmVPOWMvTjBuSlhkaG56c3o1NXN5Wk0yZk96SFVTQkZmNGVlb3g5dUNQci9ENDhoL2FzNHcvOXgvbGozeFZFVjluRDMvajd6OWs3TzJyT3NEY3gxVmdIK1dZTGNiV2M4ZStvb0N2M1JZcnNzRFl2NjdvQ0hNZlZxMHFJWnVNM2N3ZC9Fb0N6ck1vN004d2R1ZEtqakQzUWEyZVJaQWx4dDdLSGYxS0F2YlovZEc0YXV6MFNvNHc5MEhWR2R1VG9CMm0xbWp1blZ3dFFFVDlxaHhSbTdIQjFScWJOWnI1aDZ6aUZJVmp4ZzZsZUlPeFhVR1ZQamdGM3J0V3RQdVJ2RlNiWld4SFlzSEx0aVVWSHNydnEvUTVvd1kzL2FCS3ZZOUhJTWovQjVKOCtWYVVlRXdQLzY1QjZMMTVEcXIwMkRCQ0xWVWVPUWY4UzRXY081YzhuVEdWb2dYMTB4emRiSVlONzNud3hvM3JEMnl5OXd1ektjYW1DZ2xUR0hPdXd2aHpLcU13QnlxR3NydE50a1Z3eSsrUVFsN2tJbVAvVlZqemFoZFZqR20rMThTZ3hJZGNISWF4TncydWtLMUg0TVk4QzdxN0U0TytyUFk0dzhxQnVzYllnWWJwNUhoRVgzcnVmZElWMkNkMlJBZExQVG1xZTMrdSs1dVlXSHp1SjcvaGFDWlNGYjh0R096V2UzY05hdk5jVXM2MkRtWG9hVmJsdDZiWGFhZ0ZZYk5uTkVRWGc3eTlvNHRURWkyT1JqSCtCc1pQS2FOWWVac1djNkp4eENTSlM0bjlPeWRjQ2RQQUlQU3lENEkxeE0yajNEcm9BbHh0OWhLMEYwVk4xY1Zjbm9GR2dRWnpPaXNUckZhKzUwMWtmNHlFbGxsMk90QTlUMDJFendQZEJCWGdOV3dMQm0yblBIV1hBcUJMd2dFWTE5aCtQcmdTQlhzTHZTZy90a2M0WFU5RjltVjdRb0tnK1pZRldUUzVnTVdmcnJESWh0c1VZU25mbFZuRW9JamYxblE2US91Y2tNYU5IMEtsRmF6YUpBZ0FkZVpjYmdMYnpNbGV3MXNUamlCWnJBdWI3YXFxbVR5ZExGZzVEVHJXaEFSQnQ2cTZFdC8xWFB1TG9KZnNMUWZjUmc1NUp0SDdHQ1piVitWdWppa01kdmV6b0E5MHVrakNQZFdWK082ZFI0clJqb1d1V2JaaGRUdGxBYnVMWGgyTCtlYVYvZjlnNVpFSndRSEFzbDlRT0k5UXRtVEhmbTZlUldhSDBDbE5ObzlCcVROTDIwcWlwZ1RHZXJnVDhJei9qZ0dhWjRZR3RacHZYSmJZN2ZpZVg2U1pyYVhCWkFWRTZPalVuK3RwRE1wMHQ0SWdOQk1Dem9vOUozM3J0RG1aK3E3VUl2dURZSDF2UUdySytRWXpST2dJc0pudnhoS0VCd0VTTHpVaGZBU3o5Z0pweGFJT0dlYUVaQ3NLeCtHQUFEVHp6Wmo3TUZtVnd4ZmN2Wm4wT1FsWjVET3hwaWVFUS9UdG8wdklCcHliNTdPb1pzRUtBV3YwaEROOWR6eENpNUc4bHVmRkV2UVNMMkpYMUlRSVJSc25WTjhDeTltdEFkNkswc0NDQmIycXd6WHRmMklhUDJBUUcxZXBRbzZ5RTZNUndXV2VJdU9FVEdKODk1RFVCeXY1RG9SREw2b2NjOWxLbDVab3VrNVZtSkFPTWFxaklIaDVPSmdRSUVWc1Rwd2tldVNDTkxEVHNyVjRPcEFDTlRLN0ZVMTcwVDZaWWVLMlI4WVlvV0ViSnR2RG5ha2RaMFlRekdpQ3RBeFBRMDZJYUZ0VVBpQWxtL1JDUUxLbS9NVHBjcE0vNk5QYzAzSE1FQ1BNOGNFVkpqYjdPWHM0T2VBM1JVTEcwWlc2VGxyV3lYY2ZnOHA4OTQ4ZSt6QmJ6amRKWDBZbmJ3WTk0Uk01V0VwRGRMWTR5YTlLQkFGNnhZckpRVTN0YmxvaytNRjloaDZmNGlOUno0a2wzaDdUb1RQMDRCSDY5a3orTDNwcUIxeHJmbFdpRnNtc09tYkk0YWg4MEF3TysrdTJLcjB4M0ZGa3l2ZGZucThvQXpIMk1UU3FtNktlSmlsYkozdFFDaHBsWitxQkNNM0tkcEpKNVNlbG93UzViQzZ6KzhwMkFoS0hLVzJmcUk4K3NXSWx5ekcrVGd3a0UyWWVOOVd6YnFtOVp0OUJXWFVKaFg2V0hrM2V6WDZDNUZTc2hlaVdvZzd3Z1VTeTB6SXNJN2VEbHZuQkRzNitKMjYxVmY0YzE1bzhWcVZibUIzdmw2Q1pldkRMN0RPM2s2bkxJaTBEQ3I4cTJaZG8zYXI4bHArcjhXU3BaMWpJc0xkb2E1ZW1jWXNiemw3emJtdThvWFZadm5LbUhzNWx0ZzlyakRxWmxnWEJFc2F6SWVYQ2ZTcC9qZDJtUlU1WGpETllyeUxkZGtpUmE0QWRQc0NOZGVzR25rZDM0bTBJQjhHSmxETEpURDJjeSt4VXdNSjNYL3hXdlBJcmNaYmdyRVZIRjlnaENpUk9XcllXYzIwY1JKUlFjT3ovaGZCcnNOWFBjQ2pyMGNORmlpWmd3eXNHNmJWdXpRaDZkTkgvcmlzWEs3K0NzYlA3amh4K0tXMUpOMVZtMUZHWDJVNWFkc3pjTFFjT3FZVDRGY2pBNllvVVM5QmxqNWNoRXZOVjBrNlJpSXpaQTFTTk9XaVdIZzNZWWwwTHBCRG9sVC92T0RaYnNuTXRJOXpaaU9oalNHMXoya25MbXNhbG9wYUlYeHNSR1pTOTBRZE85a25ac2hYZmR4VUUrWWJmM0NURkRESmJEejVsOU80MEdiQ0xSdnlSdjNqUmJmQk9KUG1wcVVsWWhaQ2duYlNzcmZNMUJZRDRkYWpvaXRkN1FuMEpncjNyUU1ta2Z5UDMzRSt2ZFd1eTlYaVpXOEpkSkM0TXY4V1J6NTVWdFpybVpYcGE5V1cyblpiaGRPT2VhdUdQQ2h4ajlHZ0VONmhHV21BUmJWa0tKUmRHV0VaR01GT1BZdmdtYkpHMUNXTUJQUDZGNHVkcmJ1eVl0VzVaVExjTEpoU0YwZkR0dEN6b21vQVJpYlhOSW9NbFhJTWFiSDdXSDBSRjJGYWNaVWx0RW1sc25GVHI4REwxd0lHOHkwaTY2OGpMSW9MQnB6bTFBSnM5UVZzY3B5UkV5MllPWUcxUnNOTXlSQ3QzckdXVENzQ1BUbWczRmwyc2tERG90YTBXRzh0a21YcmdRSDRNa3gxcStDUmlUbVVFK0szUTZZQzBhRm1ISUZNeFo3eXZEL1FkMU5ocFdZTEpTUHlpNGNTQVJoU0NoRm1NakkxeW9VQWxZbmd1STB1UEdjUVBucUhyYmRVRkVPVzJqakt2Mmp0QTZMcEtKSzdUTXV5VVFLL3lBL3F1QmQxenZZekdMMHppbnRXYUZqQUhOM1daNUhLYUZ5Y3FaaStPVnpxY1REMjZXRms4Z1RoekJPMWl6VGdOMXRtT3Jseml4a2g2bW1ZS3NLajVoRGhwR2U1K25LVkg0MWZiaExVNGVwZEczdEc4YkJ5VFplbXhMUGJvQ2tZVlY4MXdDbVNTWUYrem1iMUV6R2VhZzlKcEdlaWFtQkFuTFl1YmpNYXZza2NmbkZhTUFuQUp6ejZoVlFyZCtkRTFjU0pMajVaSW51RTV4TmZqS011MDlrbXlZOWRNbExlbGRGb0dkZ1BvUjRHVGxzVk5SdU1YQ1NjMkxrcndBc3VGVFNIV1ZEUEc4YklNUGFJMzVIME15a1JVM1pFbTVxZ1BJdlU5M1paVnEyVHIwbzBGUVcwTUhSQ1puTFFzaU1XeVl4Ty9hRGl4Y1ZGQ2JteDB4ZW5SV2QreDlweFJJU0tKRFFnelE0L29EVGw4MGV2ZmF5YVVBZnRQV0dnRDNrY2hUTk9FcEdWQndDOXF0Z0luTFl2dm1HMFR2eXhINGozUlo0Mm04dEI4ZzFhbTBPT1l6SytIZWtQT0k3UmxGYWZudXIyUjkyQXorTmxDMlF6U0VTQnBtYnJNN2xidE5yRzhER2lxaGRjUURYckdoZ2V2S3luUDl6aDVtVitQK3ZCSTloTXljeUdhMEhQRGpoZmNiWWFQL2hhZnRpbU5KRW5Md0N6ek00T1RsZ1d4N0ovRUw2OGhPc2EwQVU4cGQweTNxVlJXM2trRnZYcVlOK1J0REgrUHl0bDAyNGtYWDBWejhhVEprTFFNU0UyMC9hZVRsdUdNYVdmQk5IN0JFRGR0RFVpcGErNXV4VDk0SUZWcEpEYlpVWHhSaVB2MU1HL0llWVRlU09zUVArQng2b3BsdE1memdUU1J1dVdXL0tyOFIzclZSVElOeDBVUnY3UU4yK1lRR2UraFIyTklDUC9OZm1DRy9leFdzb1ZYRC9LR25DODFyWEFjdkZsMWVLVXlCTmhadEt5ZFNoUmJHNVFITGRpSDNDdVB1clBiMnVrUVQxNEtkMU1RVFlkMld1WlJXNHNzK0x4V3Q1S0VWdy95aGh6VDRKdXV1UjBITnlnOVhibjNybFNMQlQxN0hYRDc0cFJoUFgySEExZmNVZzFrT0psSmpwUTFZbXRNOWFFUzhueVBjeXZyMVlPK0llOWhVQU5QcDJOV09hR29DM1RYRzl5Ny83NFpmUlJPcnQxSjdMVkhWalNFUnRGNm5MdC9ueDR6ZEs5cHNqR1dlK0pJS0xQZ0RBVGhQSlp4enVxYlZTblpNQ0U2Q2lkMTdYVVVHMXV0c1g2WHhqV3JsVlVZNXcyVFI0OWl6WnpVK04rVGVlTy9wVUIyd1VyTDBKeGZabGNkc1ZWNnVFWmQxOHdaYmxaT3dPa2NDSkdGWDd6SEVpWDdCdHp4RWFzdXBVRGZtVDcxcTkyVVZwS2RxZ2QrVUdidHUvbSt6SngxdGpGK1ZiTHZLSW9lanlnck5MZjRtT2dOVk5WMlJIM0hrZTJiOEkrcEdJZzJHUi9YekVVTm9wOGJWVzNoVkQyQ1VtaWRxUG5MVEhkUHM2SEdLZFZkclNvMFk1ZElPSEZzRTB5dXdLRXM4NzBJWkVtbUpkanRTUEJDaTFXelVYWHRHaW1lOE5rMzdacUEyMGxvb2xpcGVnVEJGNTBvVUFZVUhZS0NtT2c3OXJkUUxacXhSNUQyeHM4ZGNVdlc4Q0J4Z0tPcFBNSmgwN2NuRXpZOGtnMFI4L1lpTVA5WG5lazhzUXk0cXFkMXFoN0JHNDRldUZqUXMrd0JISzNxVmFZT1lxcDkzeDYxWVBlc3lNRHZicU1kc3Z5NFdJclhaSlRuQnJTWFgwOFppa1ExMVZIeWQxc3NkRkVYQWszYkw2RjFtaDdGNzNBOWRvakUxempqakRDbUlQbDdkZkZ5eFdETUpBU1FqaGtIR25MTHlPVzhldnBYWWJLMmREcStkU2diU2NDWG9qR3ZPSDlGYUxwenFiS1pIZTRhZE45em15YnI4Y29MR0JPZW9kNkovdkZyd2NEZmZiOFkrYnlMTkhLNTlIMkpkZTlkQXlKVElJbUJZamV0MmU1ekRYWlJ0eEErZ2QyekdwUXF2Q1IvQjJPLzNpMVZ4QjljRm1yc2o2SkY5a2ZGNUlsdGRPTnpqVDdxNDNxVU9aYy8razEzS0lyaVl5OWJBVzhMSG5ya2MwRGIxVTVvU2RCckppYWozR0NzeDg0R3daOTdHQkMvdW54U0RReCtVVm0zcEY5bjc2QmhqVDFrY2RNTDJHbU9WQzJjZHVpNzUwcldvek84NS9xTlQrSGZZMmdIN2JGTnNHNWMzeHpaMVpVR3NlOWw4ZDgzcmo5UUdlN1N1aWNQYUVuUU05WUcxR1VNYm9QZlAvRi9yWUZqLzZiMnJNWGF3LzJxTGYwc0c0YU0vZDVtcHBjV2FTVDk1dWt6dnRRZ1hZOTAvQXVyV2JCeVdYNGxVWG82SEg1bW15dFFlR0g0TzZMSVdwVVVPUG5VWThOSHpUOWVjQ3BqUmZlKzNXY3lyeDR4NUl0bVZNZ1ZHdEloN2ZOeFBmcUhjZDRZbkw3YWk2Vk0wVW0wS1pKZkQ5cnlVdWlPMmNmNHExVFB5N1Y2ZkZtUG8zRkxMM0loVlZCUk1nSERyMGVDd01XeSt1U29qblRvSkwzM3hsNTYzUWcxb1oya3ozdjgyYS9IQ0gyZGI1TVpzbVVpSFRwTTc2MkxMV0h5cDBTalAyQldaSTZjQ09qWEkxSGtJcGwwS0gwblhiWDFxTmpGTVVzclRsSjR6ZVBQZmozRzdQZ2NtbmZOZ21uNlRyajJYMWVPclVqZmNlQjZOUjNDcTBlNjJJWFZrTEYwckl6RDBXRGxiWWN4WHJGalprWUlkbStteTN2MVNCZTdzSnBsczB2V3JMelcwZUFsejBweW1pWVVpdzUwMGJmTXZYb2tnRjg0SzlSSEYrL1B4THI3MDJpMmJHZGx3WXA3bVVmQnZYclFocGRGTjFVeWl6dXc5QnVaa251Vk5KNjZ4K1pNTGdTUFA1d3U3OVVqWGV3Q2ExYlUvUSt1bHpkUys1MmJMcFRWblBOUnpSUEt2SHFrS25paEZXR1VpT01GeVhwcXg5M0QxS29SS3BhWTdWWE8vemV4RWJ4NjJFMHZxM1FjYldacjlxMjJwYzdTZE91eXJ4Wi9CTnEyTFdoMXhmK3ZoOGNIN2JhWFZKcVBYcW9oSFJxa3FkRDBIRDdUWkFpL1p4K1BGcHlNZzdRRTZkUERibmw1cFpZTU5DMVBXdmFsd1RUcXJkaEg4bUQrc3o0MG54NCt1WXVzVzVZeHJPRzcrcGxLSC9sajRGRWh6aytQVVRVWW9WMUhaRWtycCtjVVF1WTkyMHFDZHVlbVIwSmZFN01XenpmZTFqMTNZeFByZk5tQ2plbWl1MS85SXR2ek4vaS9yQzM5OGh6Vkx0NmRDL2ovQUNEdzk0NnU1aUZaQUFBQUFFbEZUa1N1UW1DQyIKfQo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SUZ4aVlYSjdXSDA5SUZ4bWNtRmplekY5ZTI1OUlGeHpkVzFjYkdsdGFYUnpYM3RwUFRGOVhtNGdXRjlwTEZ4ZCIsCgkiTGF0ZXhJbWdCYXNlNjQiIDogImlWQk9SdzBLR2dvQUFBQU5TVWhFVWdBQUFnTUFBQURsQkFNQUFBQThkK25TQUFBQU1GQk1WRVgvLy84QUFBQUFBQUFBQUFBQUFBQUFBQUFBQUFBQUFBQUFBQUFBQUFBQUFBQUFBQUFBQUFBQUFBQUFBQUFBQUFBdjNhQjdBQUFBRDNSU1RsTUFSS3NpbVdidjNjMHlWSGFKdXhEcWpERFhBQUFBQ1hCSVdYTUFBQTdFQUFBT3hBR1ZLdzRiQUFBUkQwbEVRVlI0QWUxZFRXd2tSeFZ1LysydTdmWFlYQkJDUkRPSUFCSW9HVWRJRzRpUXhvbzJTb1FTN0VNT1NJQnM4ZVBsUnpCR29IVVFZdHVDS0xzU1F1TUlEbkNJN0VzSUI5RDRFT1VVTVpaQXdBRVlCNlNOeEdYbWtNUWhnWGczRU8vbVoxTjhyMytycDZ1N3EzcTZQVDA5WFlmcDZxcjNYcjMzdXFyZXE5L1J0Q3lIUDkzNEVMSDM4OGVPSDkzT01wL3A4WFo0czhPV05PMEo5c09Qc3RmVEt5YkxsRHQ3TSt3ZGJaWjlWdFBhckpKbFR0UGliUXhmbnJGdTljY280QXk3bmxZeFdhWTc5MTlOcTdPSGJ4R1BaMGV6SmRTMnFCYlVEMGdGVSt3R1BVWXR0UGUwRW1QSFhaSjdsckZSRTUvazFSZTFNV2IxQVpQc2VBUlZVRUxWUDh1WTBRNjBPWFp6QkZVdzhVMHlCR3pSRVAzVWFIYUhrSDNlbHJ6RzNoakJXa0FpNzdDM1RNbGJEQlp5SkVPTHZXdkszV0ZySTZrQVRldXdEVk55Um9PRmtReTI1Rk9NYlkra0FyUUp4bllOeWVkRzBpMGcwZkh4dTRZS2pqQmlITTB3Ym84TVZ0bWJjSkl2amFBV1RySC9tVkkzcUZ1Y3Y1WURGVXl2THlwSlViUGNBb3lXOWpXdGVhQ0VuRTNnc3RXN3lYSzNhamxFR0NkQ2Q1MEZXYnpzd3IxZ2QvQ3lMRll0aDJpUytvVHBITXdZdkZwWFZVSGRtakUwNW94T1c3NnlyUDZ5QnpmeFJZYXdxOElZdWdBVGZvYTZ4WFpGQlRkenNEUG5ueWNGMkNKSjhqZGp1d1dhZmxNYkgvSUpnMGxJZi96N2hxSUtwcHg1a25Qc3A5YmNpYVQyc2djMmVlR1IrN1kxVlJWb0g3blRGdVhQeDgvWjBhRitLcXRncUtVVk1sK29RTDBoQ0JVNTFJbEZMU2hxZ1Zhb29GQUJlckdpTHloVVVOU0NvaUdRUTFQMEJZVUtpbHBRTklTaUx5QU5GSDFCb1lLaUZoUU5nVFJROUFXRkNvcGFVRFFFMGtCb1gzRE9XRzlUK2NHK2srRUxZU1BGc29yMEJ1eFFIdFVKVTBGVFdRWFdUcXpocWdsaEt0aFJWOEhlY0VsdmNCdW1BbXk3cHhCWXUxLzd4RjFQUHZ1UWJnQlpQMnM1VXdIMWxSUld3dVg2MTIrdW1uRDRIY1pkSjJHMVFIdkpGQzE2dy9rcjkxdEtHTVk5RjZFcXdKWVNDako3cWw3VkRkQmgzSlljcWdKdDJaUnJLYndsR0xuVGZ6UmdLeEtncWlBNERjV0h3TDVKbGE0Rkg2NkMwMmJSY2kzOEdRSzJ6aXJFNUVhTU5sQVZZTnU1RWJESlVpSzBBWnZHMXV5Sjg1NXdud1FyS2lEaHRVQmJOVld3SlVXeWhIWXpoT2YySWxRd2JxcEE4dHVPMVJYM3IwbHBObTJnQ0JWb3Vxa0R5YTNHTHpNbVYySFNGa3VGZnBRS2Rrd1ZmRnVTWnBVT0tReFppRklCTnB4VE1JNnFTNGcyaktmWm9ZSncvN2RqcUlEdFNjaFBJTlhoR3l6cUxFSTZ5MG1XcmQ5emRGQmp1QUsrOFZJb3g1WmZZcDdYRDRVME0vVTFDYUFzZ1R3QkZielJEZVdvYmJhRVNpaVFtMWtib29QTXBiK2N2OE1jNWQ3NCsrMFBCbmNJT0tsT1FWYXlzektES2xkakE0M2hjQVVYRGdKNVVYT1NjZFhKZGlBcDVZeHhkbnpoa1N0WE5pK3VzNjhieUhiQ3V0cEJrb0NDUzJ4OTg0b1pMbDgwYnljUlF6Wk5UVzJJYzMycHJZb3ZxV29VZFhsenZYNXM2c2RLdUZpUEdJRE51eC9KdkQzSFRkanpsWkppQXAzZFFMQ09KMFlXTkxiZ0F6RUpHTDltcHBQd3RnL1drekQxaHp2cUp1ejNkbzJNcVk3NStyV2t4MHFlWXYwdnVsbXN5WVEvT3pybEMvZGFVMnMzUG1NQ0cyZWlNS1o2ZENVU21jWWRqUDNPZ1Z2RzI2MWQ1L1dFSWpWaWd2VjNZY043aWNMYlhadGpvMmI5MDM0TGZUYTlSYytqUGpwa1FoR1R6TVJKYlFwOXpRc2FjM0NMTGxlZ2h6dkNaQUpOMjF4ekFVK3pHeHdaTnozbFdKVTBZQnpRalYrUURnSWN0czYreTcyRlJXbVV3bG5rV29RckYwYXFqenpMU1RZNzVaaDBXcERFYmZrVDByMHJYU1hGVCtBMlpMdmxtSHdHb0UyREN3UnBKMWxFNWdnRU5weU1Nd3JmY2htWUN6Ym11QUtpalpQSXN3VXVFQTc2SUVZZG9GdU5xZ3Jmc2diTWlsM3ljdEx6eHpiaHFLZmxKRWRZOFZBcTVHUTY3RSs2TW9VaUdabFUrTHNXMkd4Zm55RzZyR0NJVWgxc0lHd0hnMFRtTklEZnRhQmF0eUxCWFFBeUp2Yms1YW9Lb2tzaWlWZ1piQ0M0alZtZGFCUDQreWJhbE5xM2hQNnRpZW1aQVU1TldrNnlVNVBWTmFDZGdncldUTHltbW92UkJ1YXVnVmxXUXpSTFMrcVhxakhDU254NnRGUnZqb3JHRkwvbEVUQzNxT0JwZGlsKytYMWoxc0FHUXZRaWMyQkpaTi9Oajdoem94c0lKY3FneFF4ajR1NmNJcUtJV1B3MHkwbnVaejZrQ2ttMndjRkVYZkZia2x0Q1JuU2kvdVg0QWlTQVNRSWdMTVVudFdPaG56dGVWQ1NpQTdPcmFZZktpSXJsUklBckxUSUxhUkVGMlBlU3J2d3RWNEdKUzFkMTJXbHNZZkg5Si9idkpGTmJnbk4xcU81ZGtESFp3SFdiQy8yTDBSZUZGdmhBMklwUHBHNk1keHF1bXl4TGlvekpkYTBUTWNzbVN5MCszSnloQWNkUGkwR29EUW9MYzVhSlY4RW41L3JXZUQ4V1dhVzBZRmpiU1k1ZkcydVE1S0RLamYyREMrdko2UUN6aWtZMDZGQUdId2l5aTh4K2Rxa2V2UjZ4ZnVmSG9wUXlGYnd2emp2SlZHc25adnlCaXJFMlp3OTRsRGduWTZJd3ZGYWlyUVRjb0c4UnRRd2JSbEVIOWxJWVFGQmV6K1JaRUZqNjZUVklnQkRmT3JlQXZSS0h6NTdKTXhHSjB1UHZDUXFxbnBpSXZKV21zQk5UVE9VSUt0Z1FaMFdrTGdNenZCKzI1amNCNXd0SjlxUEVDRUlsZ3QvQWJPL2tXU0NZSUtNWldXeVpPQk9IK0wyWG54UExTWTVqMWd4aVZJMWlUVGxNMUlFSjV6b2tqQk9JT0h3bkJFMDFTM1dSdVpmK09XS3gyNXNxOFg1SWlFbldaNGt5QTBCV2laVzQ3Um5qSEVMZUU5RCt4YTJ1SU5WSkt1blhnWmlOWFozV1RzeVlKdnFRbFNISm1pT1pFMEh0cWpndmdnZ0dTTlFON1FxeVRqeXBQeWU1Y1ozNlE4RmdCOGtIWWJKZ2dGUURaaWhNR0g2aWVUdmdCQ0dXazR3QmtqSGU4VE1FejNuRm4rcWtqS1B4MEdKQ0g3TjJEaTA3WW9naCtyRUJBcC9XVHN4WUU3azB6bW1nMUVVZjliRnc3M2NaVGpVWms1anR6MWNjSllpa045S0UwSjdFam9tNzRFbVVlcG1rY1U0VDZFdCs4SHY4YW5HQnpob1laUFBjdEw1anBoaUMzMmpLbGhPMkd3M1pDOUdtajBqelA5ZDZjeUxlVzRacjB3TG1TZ1NrUXJaQWVETXBtb2E1RXpPR2YyT3VCc1lZNzFnclNFZmdjQ09hdjVPQWFKT3l0dFJMTWxlUUpNWTd2YVN0RlNSbk1hRTMvK1RmcVd1KzBWVXUxMTVCcWdKOVd3WGJYa0dpNmRzWWxVK2xLRmxZc212S3MrRDRueDFMYlR0QXI4aVdSWEE3OXNZT0haaGRGY3owWUR0UncxWlIwZE8ySzBFanJmRHhqaGZkWFVGYUJlYWVOOVB6ZGlMekJVYUptRDZMTVZKMFZwQ3N4UVFQODJFdjdnb1NHWk8xWUZETFZBSElGNUllWHpYanpHTnlLMGgxMzNqbnR2V2ZCRXJHclNDWml3bUJrR1dmNUU1Q2t2TUZLQis5VW94T2lWdEJJb3V5d0F2eUgzWWxlQU1ldDRJVTRGemJwRTVvdmdERlljaS9aWmNxLytSV2tHcFF3UUdIV2RJcldpUFE0ZVpYa0RyQVhPUXdCeFRGa04vdW9SVTQ0RmVRYURHQkgrL01ZUUN3SERRT0h1Y3p5c0RjVnlnMUpWQjRCVHova3FWVXVRRXl1WmVRMmdtckcvU2ZaUHZPT3g4cE5maWVqSXpKR3A4OW1EZzhHMDlEbHVMaVpZOHgwNzM5b1k2NlhlZUdUbU1QZmRBaGV1aHhJV0k0MXc2bDVDTGdRdDBpbG5SUEI5ckN4MXh4V0pwQ2Q0Mk96azFBZDdsdjVVN29ucmt5ZDZlT2d6MkFTTlBsVDc3MHU3M1Y5d2dxMkhLdzZROW5ZTzVRRmN4QTdjUnVOci9xTVQ2b2dtck90VTAwd1Njc29ycU5uYkgvWThkaXhEdmVPVnFqRWJSTGxYSXQrL0JKSjJaaGRwQjNrS0E0Y1VqRnNZZ1REZjZqbzFReUNhN0lkKy9SdXJIOTNUV04ranlqVHBRK1I3RmRqczMzVVVLU00wY2NiZGxvSEl2NElqVEFTYWhwWTVUQWx2Z3lxOXdzQ2lrSXZlZXJEOVFwd282ZHZ2SFRWNDBFZHZQMkI3czg4c25Hd2Q2YlNpV1dubjdNNVB0TEN4YmV4RjlOMGRpUHp2L05Kb1Z1cm1MSDZiOEtTVUZWRTQ4N2lhRGJLZUdESllkUU9wRmxWWXRvTFR1QStRMkxJNk9lbThJNEpoOVMyeG9DVkFmL1oxN1Iyc2NYTnE5Y3h2RkVCNnJEMXBGMFpYT2RXUWY5MHBFeG5LcTZSVHlMODRtUGdPdTY0eGpncnpncENRY2pyYk9YS1BLTVo1MW90dkdEbzYxd1JnYVgyK3hwd2tseFV2TjRpNkE2djVVVTZZVHB4TEtJTWp5MGUzM3Vvd01adEFIQVlFN0NidEhKbGw3dk5mWTdTOGtXa0JpMVdHTkVpZExoRCs1cTJsT0xMbWh6ejQxbkthWnNFV1daeDJGMGdOSm95UTdMQzNZc1cwOVl4TjFVT0RvaWo4L3o5NXoxVk1ycG15Z3NvbU9pK3libUlkQWtmMnVjRzRCT0I4NGhlZkJPL0tXY2trWEVQM1BTUUpKR1MzYVk1TlJocDJYZ21acEYxTFFXRFowN0s2NlFMMTF6NHhtS3dTSmVTb21kSGRqRVdiN3VMKytuVkZKL1pHRVJ1UzQ3bE5hLzkwS3pmWmx6YUFqTG5ING5Zc3pQK29nbW42QmlFZHNWdGZKTCtzM096YTZMY3lhYlhZR0NSU3p4d3o1WHNKRFk3TlZ2N1hMWnl3ZmNTMmFpR001S1c4Uis3eldheW1ZN2dFV3N5SDZQbXJTeXhCVExhck15WWlLSnAyS1NtKyt4dytucjc0Ym5SK1grV3JiYmpTS1VhTDZLUlp6c0hmWWx5c25BaURYa0xTSWNuZDJCOFpsZXdaZ0JsRzZmNkRqVFkyUndsTnNLWThUV29DZjZWZFQwMi9WSHR3MzRWeDZvWC9od0NDWSs3RHNoMlo0c2xRcmpRUnpFeXppcm14L3NCY3pWaDVwOUJZczRyYWMxdVphR2lxcmZ4eWdWZnRncys4cTJocXZVQWwweUZZdUlKdU5NbDZmQmRLSTB5UWM3UlM2ZmVReTJGdHlFRCtYSGlFOUJBNnliS0o4cEVqdjFsckcrcWMzZE5Ed1J0R0d6WS9BWEtXOFJEUTI0QzZaK1V0bEthVzVvR3M2QzdEYk1Cb0RkL2hVeGcxRE9kWEZPVDJycEdhb0RES29ka3REWnczd2RZL2RhSHcyVFFtdGl6dEc4VjhRNTN0UVhPNFlHZ3NoNGdiUHdWcUltU3h1cXQweHVzTGdyZHUwbExlSTk5NXNLU0cyQ01YbWwwUTRmNDNqRW9ra2IzYjU0STFrNXNJVTRUSlVlZjdwaEt5QzRTM0hBc3hJeFptWnE3dDRwTkFTaENuQks5UGlYUWVIeDl6LzUrV2Z2dFhZUVdFcm81OUtmazFYT1BBbmNkTm9CYld5NEp1SUFGbEV0OURsWklPSWhwYlR5R2dndnU5VVd4bUZEVkJSWHcrVlVJZTVSUktRSG5kYmVCd2U2T3hHQ252RkF3Qk5zaG1Lb0NLaGtNK2syZElPd0FzN3daNTZ4ZlFHbmJVVUZlSGJNQ09obExRbnVrT1AwbElYTUEwSXhlSGFMWmsxZ1B6OW8vMDRYaUc3QkQ2QWRLU3FBcTFZQ2FobE1PdTBhQkw1YjREakZUa3ZGSUxTc0hNV01SZkdOOXkyVzRCa05qelZMVUkxTnQvM0RMWkNlSFV5UWc0R1Q0dG8vYktMUUxSZzRqeWt6d0xrRk5iZE5wRnhvcHNqemJrR0xPeENRS1NiVFpZWjNDM1QrM3ZWMGk4MFNkYzR0Z0VGdy9NUXNzWmcyTCtnQ3Q2d3ljRENHRFByWVA5SXVNMlAwT2JjQVRoSVpoRE9qWmhqTHJsdXdZODcrMXh4L09XTmZLeTEyMnU2VVA2S0xLS1o5a0ZaWkdhWGJjSzJBNVNIb3V4bGxOUzIyM01OZU1BaTB5V3Q2eUVhNmZTc0dXK0R0VlE5RWFiNXJidFJHU2pDRTlqd2ZWRUFkb1RHZjJMZHFoNGdBTnpKQ1E5Z0M1L3JLRUxHZkJLdnozTUtQY2FMMjdQQXNpQ1loUDJqQUYxaXdTYldvRnJRdTJhK2o4bHgxM1FJc0xyNnBQU0c5elRvM0dpcHpJNk5TZzExa2QrWkdORmxCenE3dnU2QXpWOTNqMFc1cUVTczB3R2tnNG41YUMvSmxaMkdHUTgxSkZINURKVnFVTVQzSDNpWG1sNkxIa0RNZGxtTVY0RlJPaE9OWXV1dmhlcTVYWXlMdXAwVWJxV0lIYXpYUHRVQUx2WitXZW9tUFhQajQ5azZ1VlJEZEZ3S2lVRUdoZ3FJV0ZBMkJPb3VpTHloVWtPdGFFSFkvTFRVQU8rUzNJWVRlVDJ1TFQ4L2NxaUQ4ZnRxUlVFSG8vYlM4QnZKYkMxWTNuUHRwWnpFWTlJVnZPR3JJYlVPZ0c1ZXMrMm14QzhFZjNNV0h2S3FBdjU5MjZ2S21QenlYKzFyUWV6K3RJN0Eva3RkYTBIcy9yVjl5SnlXdkt1aTluOVlSMkIvSnF3cElVdjUrV3Iva1RrcU9WZUM1bjlZUjJCL0pzUXF3UzMzQkw3QS9KY2NxOE41UDZ4ZmRUc214Q21yY0VyUXRydWlaWXhYNDdxY1Z5WSswSEt2QXVlQmk1bm0vYzdpWmYrOFFlN09ONjJ6b2Z0b1JIU1BRSlFmMi9iVENrZUpYbldhUjM0Ymd2NS9XRWRvYnlhOEtmUGZUZWdWMzMvS3JBdC85dEs3UTNsZzV0OHVxTGRxVHlOOVA2eFhjZld2MS9MZUxtelBzTWQvOXRDS0JTcTk5NmdPWVVmcll6MTdyaXJLSFBLMzNmbHFoT0dWblJpMlBtMjE2NzZjTlVBSDlpY2NtLzc4ZVFyZ2hUZXk1bi9aa3BQZy9kV0ZJVHFOc1pNd0FBQUFBU1VWT1JLNUNZSUk9Igp9Cg=="/>
    </extobj>
  </extobjs>
</s:customData>
</file>

<file path=customXml/itemProps1.xml><?xml version="1.0" encoding="utf-8"?>
<ds:datastoreItem xmlns:ds="http://schemas.openxmlformats.org/officeDocument/2006/customXml" ds:itemID="{27512D95-28B6-4545-BCD0-380B9B649B57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F:\Documents and Settings\统计与金融数学系\Application Data\Microsoft\Templates\pp.pot</Template>
  <TotalTime>59</TotalTime>
  <Pages>46</Pages>
  <Words>518</Words>
  <Application>Microsoft Office PowerPoint</Application>
  <PresentationFormat>全屏显示(4:3)</PresentationFormat>
  <Paragraphs>56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Math4</vt:lpstr>
      <vt:lpstr>仿宋_GB2312</vt:lpstr>
      <vt:lpstr>楷体_GB2312</vt:lpstr>
      <vt:lpstr>宋体</vt:lpstr>
      <vt:lpstr>Arial</vt:lpstr>
      <vt:lpstr>Arial Narrow</vt:lpstr>
      <vt:lpstr>Symbol</vt:lpstr>
      <vt:lpstr>Times New Roman</vt:lpstr>
      <vt:lpstr>Wingdings</vt:lpstr>
      <vt:lpstr>pp</vt:lpstr>
      <vt:lpstr>MathType 7.0 Equation</vt:lpstr>
      <vt:lpstr>MS_ClipArt_Gallery.2</vt:lpstr>
      <vt:lpstr>Bitmap Image</vt:lpstr>
      <vt:lpstr>PowerPoint 演示文稿</vt:lpstr>
      <vt:lpstr>PowerPoint 演示文稿</vt:lpstr>
      <vt:lpstr>Ch6 统计量及其分布</vt:lpstr>
      <vt:lpstr>6.1 样本与统计量</vt:lpstr>
      <vt:lpstr>PowerPoint 演示文稿</vt:lpstr>
      <vt:lpstr>PowerPoint 演示文稿</vt:lpstr>
      <vt:lpstr>PowerPoint 演示文稿</vt:lpstr>
      <vt:lpstr>二、统计量</vt:lpstr>
      <vt:lpstr>PowerPoint 演示文稿</vt:lpstr>
      <vt:lpstr>三、几个常用的统计量</vt:lpstr>
      <vt:lpstr>PowerPoint 演示文稿</vt:lpstr>
      <vt:lpstr>PowerPoint 演示文稿</vt:lpstr>
      <vt:lpstr>总     结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样本与统计量</dc:title>
  <dc:creator>YZU</dc:creator>
  <cp:lastModifiedBy>yzu</cp:lastModifiedBy>
  <cp:revision>167</cp:revision>
  <cp:lastPrinted>2022-11-27T11:50:24Z</cp:lastPrinted>
  <dcterms:created xsi:type="dcterms:W3CDTF">2022-11-27T11:50:24Z</dcterms:created>
  <dcterms:modified xsi:type="dcterms:W3CDTF">2022-11-28T06:54:58Z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2874A9AE45BE1D67194C8363F628A39C</vt:lpwstr>
  </property>
  <property fmtid="{D5CDD505-2E9C-101B-9397-08002B2CF9AE}" pid="3" name="KSOProductBuildVer">
    <vt:lpwstr>2052-4.6.1.7467</vt:lpwstr>
  </property>
</Properties>
</file>