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6" r:id="rId12"/>
    <p:sldId id="295" r:id="rId13"/>
    <p:sldId id="258" r:id="rId14"/>
    <p:sldId id="259" r:id="rId15"/>
    <p:sldId id="297" r:id="rId16"/>
    <p:sldId id="298" r:id="rId17"/>
    <p:sldId id="299" r:id="rId18"/>
    <p:sldId id="260" r:id="rId19"/>
    <p:sldId id="261" r:id="rId20"/>
    <p:sldId id="294" r:id="rId21"/>
    <p:sldId id="262" r:id="rId22"/>
    <p:sldId id="263" r:id="rId23"/>
    <p:sldId id="291" r:id="rId24"/>
    <p:sldId id="264" r:id="rId25"/>
    <p:sldId id="265" r:id="rId26"/>
    <p:sldId id="266" r:id="rId27"/>
    <p:sldId id="282" r:id="rId28"/>
    <p:sldId id="284" r:id="rId29"/>
    <p:sldId id="296" r:id="rId30"/>
    <p:sldId id="285" r:id="rId31"/>
    <p:sldId id="286" r:id="rId32"/>
    <p:sldId id="292" r:id="rId33"/>
    <p:sldId id="293" r:id="rId34"/>
    <p:sldId id="300" r:id="rId35"/>
    <p:sldId id="301" r:id="rId36"/>
  </p:sldIdLst>
  <p:sldSz cx="9144000" cy="6858000" type="screen4x3"/>
  <p:notesSz cx="9866313" cy="6754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83"/>
    <a:srgbClr val="FFFFCC"/>
    <a:srgbClr val="0000FF"/>
    <a:srgbClr val="E1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8103" autoAdjust="0"/>
  </p:normalViewPr>
  <p:slideViewPr>
    <p:cSldViewPr>
      <p:cViewPr>
        <p:scale>
          <a:sx n="75" d="100"/>
          <a:sy n="75" d="100"/>
        </p:scale>
        <p:origin x="-1476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3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64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6.wmf"/><Relationship Id="rId7" Type="http://schemas.openxmlformats.org/officeDocument/2006/relationships/image" Target="../media/image93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3.wmf"/><Relationship Id="rId5" Type="http://schemas.openxmlformats.org/officeDocument/2006/relationships/image" Target="../media/image118.wmf"/><Relationship Id="rId10" Type="http://schemas.openxmlformats.org/officeDocument/2006/relationships/image" Target="../media/image122.wmf"/><Relationship Id="rId4" Type="http://schemas.openxmlformats.org/officeDocument/2006/relationships/image" Target="../media/image117.wmf"/><Relationship Id="rId9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3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1175" y="0"/>
            <a:ext cx="42751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80163"/>
            <a:ext cx="42751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1175" y="6380163"/>
            <a:ext cx="42751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42F2A204-FB91-42AA-B0EC-71289AD87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959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757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243263" y="506413"/>
            <a:ext cx="3379787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08338"/>
            <a:ext cx="7893050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16675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416675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4DAF2D4-3037-42B3-81B6-B5D425EA76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95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95E283-F891-4426-B438-31686C40DE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6F443-AB86-4033-90CD-A4858F94367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87CA7-21DB-4781-A6C0-89B57435EE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1BEFB4-66A0-4AB1-9224-651E026F2E5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5BC4F-C09F-40E8-A993-103D381DACB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A886B-3526-4944-8702-A956BE30258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2D6F7-EC42-4A0E-B9A5-6FE2DAF3528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89779-48AD-493D-B7AC-DA0566A30DC4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F37F1-2E94-4554-80A8-93FA548AC1B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C139B-693C-42D8-BAB3-884DA00FF1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F8EE2-903C-482B-9263-801E1903C5C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1C11-5960-4D3D-BB4B-FB441B9EE79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CA087-8FE2-4E44-8D97-F5EB3D32EDA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A659A2-2084-4CF0-951D-867577E557B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DCD40-D892-411A-A296-7FFCA7EB781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8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7726C-425B-4B0C-B116-C6D9FE78674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32F7-385E-480F-9D78-A8872F42C19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0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48623-157A-4D79-A4BD-CDA9B93A1C8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D22C3-8984-4865-89AC-6EF1CC7261B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35163-5654-460F-8453-A784B882160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BD10E-4866-4A6E-A9BD-6841ECFA726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21E3A-D8DE-47AD-9B96-43C8E0CCDE2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C4D6E-9864-4308-9917-EBEB08AD5CF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CABAE-744B-43DB-AC8A-7C83BD40394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0AB96-D30F-45D6-BB07-44F7FEEF16E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A2CEC-A68C-4CA6-93B0-5FAD7D8B731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8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7231B-C57E-4670-BF7A-DCBCC4773C5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C119C-F0ED-4816-9139-6C63915E910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F7D8A-371C-42FA-B249-BFB243C617D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C849A-1F9B-42AC-8EFF-C9283C39C39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AFCC1-D347-4B3D-AEAA-E7A49AD507B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86FE-6259-4058-8B20-CD2A81F1E12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EB8E4-9091-459A-A698-3D5DFB2B15B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05529-7C12-4A3F-9826-3397F3FF23B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5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90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2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37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6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8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6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返回</a:t>
            </a:r>
          </a:p>
        </p:txBody>
      </p:sp>
      <p:sp>
        <p:nvSpPr>
          <p:cNvPr id="63491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后页</a:t>
            </a:r>
          </a:p>
        </p:txBody>
      </p:sp>
      <p:sp>
        <p:nvSpPr>
          <p:cNvPr id="63492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27.xml"/><Relationship Id="rId5" Type="http://schemas.openxmlformats.org/officeDocument/2006/relationships/slide" Target="slide2.xml"/><Relationship Id="rId10" Type="http://schemas.openxmlformats.org/officeDocument/2006/relationships/image" Target="../media/image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5.wmf"/><Relationship Id="rId12" Type="http://schemas.openxmlformats.org/officeDocument/2006/relationships/image" Target="../media/image67.wmf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01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6.wmf"/><Relationship Id="rId5" Type="http://schemas.openxmlformats.org/officeDocument/2006/relationships/image" Target="../media/image94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20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08.wmf"/><Relationship Id="rId5" Type="http://schemas.openxmlformats.org/officeDocument/2006/relationships/image" Target="../media/image64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18.wmf"/><Relationship Id="rId18" Type="http://schemas.openxmlformats.org/officeDocument/2006/relationships/image" Target="../media/image93.wmf"/><Relationship Id="rId26" Type="http://schemas.openxmlformats.org/officeDocument/2006/relationships/image" Target="../media/image123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31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26.bin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8.bin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17.wmf"/><Relationship Id="rId24" Type="http://schemas.openxmlformats.org/officeDocument/2006/relationships/image" Target="../media/image122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23" Type="http://schemas.openxmlformats.org/officeDocument/2006/relationships/oleObject" Target="../embeddings/oleObject132.bin"/><Relationship Id="rId10" Type="http://schemas.openxmlformats.org/officeDocument/2006/relationships/oleObject" Target="../embeddings/oleObject125.bin"/><Relationship Id="rId19" Type="http://schemas.openxmlformats.org/officeDocument/2006/relationships/oleObject" Target="../embeddings/oleObject130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27.bin"/><Relationship Id="rId22" Type="http://schemas.openxmlformats.org/officeDocument/2006/relationships/image" Target="../media/image1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5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0.wmf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44.bin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31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1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5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47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53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58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6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65.wmf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5" Type="http://schemas.openxmlformats.org/officeDocument/2006/relationships/image" Target="../media/image166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63.wmf"/><Relationship Id="rId14" Type="http://schemas.openxmlformats.org/officeDocument/2006/relationships/oleObject" Target="../embeddings/oleObject17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72.wmf"/><Relationship Id="rId18" Type="http://schemas.openxmlformats.org/officeDocument/2006/relationships/oleObject" Target="../embeddings/oleObject185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76.wmf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75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8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Relationship Id="rId22" Type="http://schemas.openxmlformats.org/officeDocument/2006/relationships/hyperlink" Target="../others/&#25968;&#20998;&#21160;&#30011;.pps#1. &#32599;&#23572;&#20013;&#20540;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80.wmf"/><Relationship Id="rId5" Type="http://schemas.openxmlformats.org/officeDocument/2006/relationships/image" Target="../media/image177.wmf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7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5.wmf"/><Relationship Id="rId18" Type="http://schemas.openxmlformats.org/officeDocument/2006/relationships/oleObject" Target="../embeddings/oleObject198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189.wmf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87.wmf"/><Relationship Id="rId25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7.bin"/><Relationship Id="rId20" Type="http://schemas.openxmlformats.org/officeDocument/2006/relationships/oleObject" Target="../embeddings/oleObject19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4.wmf"/><Relationship Id="rId24" Type="http://schemas.openxmlformats.org/officeDocument/2006/relationships/oleObject" Target="../embeddings/oleObject201.bin"/><Relationship Id="rId5" Type="http://schemas.openxmlformats.org/officeDocument/2006/relationships/image" Target="../media/image181.wmf"/><Relationship Id="rId15" Type="http://schemas.openxmlformats.org/officeDocument/2006/relationships/image" Target="../media/image186.wmf"/><Relationship Id="rId23" Type="http://schemas.openxmlformats.org/officeDocument/2006/relationships/image" Target="../media/image190.wmf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88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3.wmf"/><Relationship Id="rId14" Type="http://schemas.openxmlformats.org/officeDocument/2006/relationships/oleObject" Target="../embeddings/oleObject196.bin"/><Relationship Id="rId22" Type="http://schemas.openxmlformats.org/officeDocument/2006/relationships/oleObject" Target="../embeddings/oleObject20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6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0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5.wmf"/><Relationship Id="rId5" Type="http://schemas.openxmlformats.org/officeDocument/2006/relationships/image" Target="../media/image192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9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9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5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7.wmf"/><Relationship Id="rId5" Type="http://schemas.openxmlformats.org/officeDocument/2006/relationships/image" Target="../media/image20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6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1028"/>
          <p:cNvSpPr txBox="1">
            <a:spLocks noChangeArrowheads="1"/>
          </p:cNvSpPr>
          <p:nvPr/>
        </p:nvSpPr>
        <p:spPr bwMode="auto">
          <a:xfrm>
            <a:off x="1836738" y="333375"/>
            <a:ext cx="52562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4000" b="0">
              <a:solidFill>
                <a:srgbClr val="FFFF83"/>
              </a:solidFill>
              <a:ea typeface="华文新魏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4000" b="0">
                <a:solidFill>
                  <a:srgbClr val="FFFF83"/>
                </a:solidFill>
                <a:ea typeface="华文新魏" pitchFamily="2" charset="-122"/>
              </a:rPr>
              <a:t>§</a:t>
            </a:r>
            <a:r>
              <a:rPr lang="en-US" altLang="zh-CN" sz="4000">
                <a:solidFill>
                  <a:srgbClr val="FFFF83"/>
                </a:solidFill>
                <a:ea typeface="华文新魏" pitchFamily="2" charset="-122"/>
              </a:rPr>
              <a:t>1 </a:t>
            </a:r>
            <a:r>
              <a:rPr lang="en-US" altLang="zh-CN" sz="4000" b="0">
                <a:solidFill>
                  <a:srgbClr val="FFFF83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0">
                <a:solidFill>
                  <a:srgbClr val="FFFF83"/>
                </a:solidFill>
                <a:latin typeface="华文新魏" pitchFamily="2" charset="-122"/>
                <a:ea typeface="华文新魏" pitchFamily="2" charset="-122"/>
              </a:rPr>
              <a:t>拉格朗日定理和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4000" b="0">
                <a:solidFill>
                  <a:srgbClr val="FFFF83"/>
                </a:solidFill>
                <a:latin typeface="华文新魏" pitchFamily="2" charset="-122"/>
                <a:ea typeface="华文新魏" pitchFamily="2" charset="-122"/>
              </a:rPr>
              <a:t>       函数的单调性</a:t>
            </a:r>
          </a:p>
        </p:txBody>
      </p:sp>
      <p:sp>
        <p:nvSpPr>
          <p:cNvPr id="18437" name="Text Box 102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289050" y="4365625"/>
            <a:ext cx="6710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0">
                <a:solidFill>
                  <a:srgbClr val="EAEAEA"/>
                </a:solidFill>
                <a:latin typeface="华文新魏" pitchFamily="2" charset="-122"/>
                <a:ea typeface="华文新魏" pitchFamily="2" charset="-122"/>
              </a:rPr>
              <a:t>一、罗尔定理与拉格朗日定理</a:t>
            </a:r>
          </a:p>
        </p:txBody>
      </p:sp>
      <p:sp>
        <p:nvSpPr>
          <p:cNvPr id="18476" name="Rectangle 106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60475" y="5106988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0">
                <a:solidFill>
                  <a:srgbClr val="EAEAEA"/>
                </a:solidFill>
                <a:latin typeface="华文新魏" pitchFamily="2" charset="-122"/>
                <a:ea typeface="华文新魏" pitchFamily="2" charset="-122"/>
              </a:rPr>
              <a:t>二、函数单调性的判别</a:t>
            </a:r>
          </a:p>
        </p:txBody>
      </p:sp>
      <p:sp>
        <p:nvSpPr>
          <p:cNvPr id="18479" name="Rectangle 1071"/>
          <p:cNvSpPr>
            <a:spLocks noChangeArrowheads="1"/>
          </p:cNvSpPr>
          <p:nvPr/>
        </p:nvSpPr>
        <p:spPr bwMode="auto">
          <a:xfrm>
            <a:off x="755650" y="3449638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</a:rPr>
              <a:t>质来得到 </a:t>
            </a:r>
            <a:r>
              <a:rPr lang="en-US" altLang="zh-CN" sz="3200" i="1">
                <a:solidFill>
                  <a:srgbClr val="FFFFCC"/>
                </a:solidFill>
                <a:ea typeface="华文新魏" pitchFamily="2" charset="-122"/>
              </a:rPr>
              <a:t>f</a:t>
            </a:r>
            <a:r>
              <a:rPr lang="en-US" altLang="zh-CN" sz="320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</a:rPr>
              <a:t>在该区间上的整体性质</a:t>
            </a:r>
            <a:r>
              <a:rPr lang="en-US" altLang="zh-CN" sz="3600" b="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pSp>
        <p:nvGrpSpPr>
          <p:cNvPr id="18491" name="Group 1083"/>
          <p:cNvGrpSpPr>
            <a:grpSpLocks/>
          </p:cNvGrpSpPr>
          <p:nvPr/>
        </p:nvGrpSpPr>
        <p:grpSpPr bwMode="auto">
          <a:xfrm>
            <a:off x="755650" y="2703513"/>
            <a:ext cx="7839075" cy="750887"/>
            <a:chOff x="602" y="1354"/>
            <a:chExt cx="4938" cy="473"/>
          </a:xfrm>
        </p:grpSpPr>
        <p:graphicFrame>
          <p:nvGraphicFramePr>
            <p:cNvPr id="18475" name="Object 1067"/>
            <p:cNvGraphicFramePr>
              <a:graphicFrameLocks noChangeAspect="1"/>
            </p:cNvGraphicFramePr>
            <p:nvPr/>
          </p:nvGraphicFramePr>
          <p:xfrm>
            <a:off x="3424" y="1501"/>
            <a:ext cx="2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9" name="Equation" r:id="rId7" imgW="431640" imgH="444240" progId="Equation.DSMT4">
                    <p:embed/>
                  </p:oleObj>
                </mc:Choice>
                <mc:Fallback>
                  <p:oleObj name="Equation" r:id="rId7" imgW="431640" imgH="444240" progId="Equation.DSMT4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501"/>
                          <a:ext cx="2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0" name="Rectangle 1072"/>
            <p:cNvSpPr>
              <a:spLocks noChangeArrowheads="1"/>
            </p:cNvSpPr>
            <p:nvPr/>
          </p:nvSpPr>
          <p:spPr bwMode="auto">
            <a:xfrm>
              <a:off x="602" y="1354"/>
              <a:ext cx="2860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中值定理</a:t>
              </a:r>
              <a:r>
                <a:rPr lang="en-US" altLang="zh-CN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, </a:t>
              </a: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就可以根据</a:t>
              </a:r>
              <a:endParaRPr lang="zh-CN" altLang="en-US" sz="3600" b="0">
                <a:solidFill>
                  <a:srgbClr val="FFFFCC"/>
                </a:solidFill>
                <a:ea typeface="华文新魏" pitchFamily="2" charset="-122"/>
              </a:endParaRPr>
            </a:p>
          </p:txBody>
        </p:sp>
        <p:sp>
          <p:nvSpPr>
            <p:cNvPr id="18482" name="Rectangle 1074"/>
            <p:cNvSpPr>
              <a:spLocks noChangeArrowheads="1"/>
            </p:cNvSpPr>
            <p:nvPr/>
          </p:nvSpPr>
          <p:spPr bwMode="auto">
            <a:xfrm>
              <a:off x="3696" y="1392"/>
              <a:ext cx="18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在区间</a:t>
              </a:r>
              <a:r>
                <a:rPr lang="zh-CN" altLang="en-US" sz="3600" b="0">
                  <a:solidFill>
                    <a:srgbClr val="FFFFCC"/>
                  </a:solidFill>
                  <a:ea typeface="华文新魏" pitchFamily="2" charset="-122"/>
                </a:rPr>
                <a:t>上的性</a:t>
              </a:r>
            </a:p>
          </p:txBody>
        </p:sp>
      </p:grpSp>
      <p:grpSp>
        <p:nvGrpSpPr>
          <p:cNvPr id="18492" name="Group 1084"/>
          <p:cNvGrpSpPr>
            <a:grpSpLocks/>
          </p:cNvGrpSpPr>
          <p:nvPr/>
        </p:nvGrpSpPr>
        <p:grpSpPr bwMode="auto">
          <a:xfrm>
            <a:off x="755650" y="2038350"/>
            <a:ext cx="7993063" cy="750888"/>
            <a:chOff x="476" y="935"/>
            <a:chExt cx="5035" cy="473"/>
          </a:xfrm>
        </p:grpSpPr>
        <p:sp>
          <p:nvSpPr>
            <p:cNvPr id="18471" name="Text Box 1063"/>
            <p:cNvSpPr txBox="1">
              <a:spLocks noChangeArrowheads="1"/>
            </p:cNvSpPr>
            <p:nvPr/>
          </p:nvSpPr>
          <p:spPr bwMode="auto">
            <a:xfrm>
              <a:off x="476" y="935"/>
              <a:ext cx="5035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    </a:t>
              </a: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中值定理是联系</a:t>
              </a:r>
              <a:r>
                <a:rPr lang="zh-CN" altLang="en-US" sz="3600" b="0" i="1">
                  <a:solidFill>
                    <a:srgbClr val="FFFFCC"/>
                  </a:solidFill>
                  <a:ea typeface="华文新魏" pitchFamily="2" charset="-122"/>
                </a:rPr>
                <a:t>    </a:t>
              </a: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与</a:t>
              </a:r>
              <a:r>
                <a:rPr lang="zh-CN" altLang="en-US" b="0">
                  <a:solidFill>
                    <a:srgbClr val="FFFFCC"/>
                  </a:solidFill>
                  <a:latin typeface="宋体" pitchFamily="2" charset="-122"/>
                </a:rPr>
                <a:t> </a:t>
              </a:r>
              <a:r>
                <a:rPr lang="en-US" altLang="zh-CN" sz="3200" i="1">
                  <a:solidFill>
                    <a:srgbClr val="FFFFCC"/>
                  </a:solidFill>
                </a:rPr>
                <a:t>f</a:t>
              </a:r>
              <a:r>
                <a:rPr lang="en-US" altLang="zh-CN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的桥梁</a:t>
              </a:r>
              <a:r>
                <a:rPr lang="en-US" altLang="zh-CN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.  </a:t>
              </a:r>
              <a:r>
                <a:rPr lang="zh-CN" altLang="en-US" sz="3600" b="0">
                  <a:solidFill>
                    <a:srgbClr val="FFFFCC"/>
                  </a:solidFill>
                  <a:latin typeface="华文新魏" pitchFamily="2" charset="-122"/>
                  <a:ea typeface="华文新魏" pitchFamily="2" charset="-122"/>
                </a:rPr>
                <a:t>有</a:t>
              </a:r>
              <a:r>
                <a:rPr lang="zh-CN" altLang="en-US" sz="3600" b="0">
                  <a:solidFill>
                    <a:srgbClr val="FFFFCC"/>
                  </a:solidFill>
                  <a:ea typeface="华文新魏" pitchFamily="2" charset="-122"/>
                </a:rPr>
                <a:t>了 </a:t>
              </a:r>
            </a:p>
          </p:txBody>
        </p:sp>
        <p:graphicFrame>
          <p:nvGraphicFramePr>
            <p:cNvPr id="18488" name="Object 1080"/>
            <p:cNvGraphicFramePr>
              <a:graphicFrameLocks noChangeAspect="1"/>
            </p:cNvGraphicFramePr>
            <p:nvPr/>
          </p:nvGraphicFramePr>
          <p:xfrm>
            <a:off x="2880" y="1084"/>
            <a:ext cx="2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0" name="Equation" r:id="rId9" imgW="419040" imgH="419040" progId="Equation.DSMT4">
                    <p:embed/>
                  </p:oleObj>
                </mc:Choice>
                <mc:Fallback>
                  <p:oleObj name="Equation" r:id="rId9" imgW="419040" imgH="419040" progId="Equation.DSMT4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84"/>
                          <a:ext cx="2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90" name="Oval 1082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  <p:bldP spid="18476" grpId="0" autoUpdateAnimBg="0"/>
      <p:bldP spid="1847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71550" y="2009775"/>
          <a:ext cx="7056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4" imgW="6984720" imgH="482400" progId="Equation.DSMT4">
                  <p:embed/>
                </p:oleObj>
              </mc:Choice>
              <mc:Fallback>
                <p:oleObj name="Equation" r:id="rId4" imgW="698472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09775"/>
                        <a:ext cx="7056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89" name="Group 41"/>
          <p:cNvGrpSpPr>
            <a:grpSpLocks/>
          </p:cNvGrpSpPr>
          <p:nvPr/>
        </p:nvGrpSpPr>
        <p:grpSpPr bwMode="auto">
          <a:xfrm>
            <a:off x="900113" y="2649538"/>
            <a:ext cx="3621087" cy="579437"/>
            <a:chOff x="567" y="1669"/>
            <a:chExt cx="2281" cy="365"/>
          </a:xfrm>
        </p:grpSpPr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567" y="1752"/>
            <a:ext cx="1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3" name="公式" r:id="rId6" imgW="2489040" imgH="431640" progId="Equation.3">
                    <p:embed/>
                  </p:oleObj>
                </mc:Choice>
                <mc:Fallback>
                  <p:oleObj name="公式" r:id="rId6" imgW="2489040" imgH="4316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1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2154" y="1669"/>
              <a:ext cx="6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/>
                <a:t>矛盾</a:t>
              </a:r>
              <a:r>
                <a:rPr lang="en-US" altLang="zh-CN" sz="3200"/>
                <a:t>.</a:t>
              </a:r>
            </a:p>
          </p:txBody>
        </p:sp>
      </p:grp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23925" y="685800"/>
          <a:ext cx="523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公式" r:id="rId8" imgW="5232240" imgH="444240" progId="Equation.3">
                  <p:embed/>
                </p:oleObj>
              </mc:Choice>
              <mc:Fallback>
                <p:oleObj name="公式" r:id="rId8" imgW="52322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85800"/>
                        <a:ext cx="523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206625" y="1322388"/>
          <a:ext cx="4430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公式" r:id="rId10" imgW="4431960" imgH="520560" progId="Equation.3">
                  <p:embed/>
                </p:oleObj>
              </mc:Choice>
              <mc:Fallback>
                <p:oleObj name="公式" r:id="rId10" imgW="443196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322388"/>
                        <a:ext cx="4430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8675" y="132556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 i="1"/>
              <a:t> </a:t>
            </a:r>
            <a:r>
              <a:rPr lang="zh-CN" altLang="en-US"/>
              <a:t>满足：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30263" y="606425"/>
            <a:ext cx="5494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E10000"/>
                </a:solidFill>
                <a:latin typeface="宋体" pitchFamily="2" charset="-122"/>
              </a:rPr>
              <a:t>定理</a:t>
            </a:r>
            <a:r>
              <a:rPr lang="en-US" altLang="zh-CN">
                <a:solidFill>
                  <a:srgbClr val="E10000"/>
                </a:solidFill>
                <a:ea typeface="黑体" pitchFamily="49" charset="-122"/>
              </a:rPr>
              <a:t>6.2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拉格朗日中值定理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(i)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在闭区间 </a:t>
            </a:r>
            <a:r>
              <a:rPr lang="en-US" altLang="zh-CN"/>
              <a:t>[</a:t>
            </a:r>
            <a:r>
              <a:rPr lang="en-US" altLang="zh-CN" i="1"/>
              <a:t>a, b</a:t>
            </a:r>
            <a:r>
              <a:rPr lang="en-US" altLang="zh-CN"/>
              <a:t>] </a:t>
            </a:r>
            <a:r>
              <a:rPr lang="zh-CN" altLang="en-US"/>
              <a:t>上连续</a:t>
            </a:r>
            <a:r>
              <a:rPr lang="en-US" altLang="zh-CN"/>
              <a:t>;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914400" y="2667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(ii)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在开区间 </a:t>
            </a:r>
            <a:r>
              <a:rPr lang="en-US" altLang="zh-CN"/>
              <a:t>(</a:t>
            </a:r>
            <a:r>
              <a:rPr lang="en-US" altLang="zh-CN" i="1"/>
              <a:t>a, b</a:t>
            </a:r>
            <a:r>
              <a:rPr lang="en-US" altLang="zh-CN"/>
              <a:t>) </a:t>
            </a:r>
            <a:r>
              <a:rPr lang="zh-CN" altLang="en-US"/>
              <a:t>内可导</a:t>
            </a:r>
            <a:r>
              <a:rPr lang="en-US" altLang="zh-CN"/>
              <a:t>.</a:t>
            </a:r>
          </a:p>
        </p:txBody>
      </p:sp>
      <p:grpSp>
        <p:nvGrpSpPr>
          <p:cNvPr id="2113" name="Group 65"/>
          <p:cNvGrpSpPr>
            <a:grpSpLocks/>
          </p:cNvGrpSpPr>
          <p:nvPr/>
        </p:nvGrpSpPr>
        <p:grpSpPr bwMode="auto">
          <a:xfrm>
            <a:off x="869950" y="3429000"/>
            <a:ext cx="8023225" cy="519113"/>
            <a:chOff x="548" y="2160"/>
            <a:chExt cx="5054" cy="327"/>
          </a:xfrm>
        </p:grpSpPr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548" y="2160"/>
              <a:ext cx="50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那么在开区间          内 </a:t>
              </a:r>
              <a:r>
                <a:rPr lang="en-US" altLang="zh-CN"/>
                <a:t>( </a:t>
              </a:r>
              <a:r>
                <a:rPr lang="zh-CN" altLang="en-US"/>
                <a:t>至少 </a:t>
              </a:r>
              <a:r>
                <a:rPr lang="en-US" altLang="zh-CN"/>
                <a:t>) </a:t>
              </a:r>
              <a:r>
                <a:rPr lang="zh-CN" altLang="en-US"/>
                <a:t>存在一点   </a:t>
              </a:r>
              <a:r>
                <a:rPr lang="en-US" altLang="zh-CN"/>
                <a:t>, </a:t>
              </a:r>
              <a:r>
                <a:rPr lang="zh-CN" altLang="en-US"/>
                <a:t>使得</a:t>
              </a:r>
            </a:p>
          </p:txBody>
        </p:sp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2013" y="2208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4" imgW="799920" imgH="393480" progId="Equation.3">
                    <p:embed/>
                  </p:oleObj>
                </mc:Choice>
                <mc:Fallback>
                  <p:oleObj name="Equation" r:id="rId4" imgW="79992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2208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4468" y="2205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6" imgW="241200" imgH="380880" progId="Equation.3">
                    <p:embed/>
                  </p:oleObj>
                </mc:Choice>
                <mc:Fallback>
                  <p:oleObj name="Equation" r:id="rId6" imgW="241200" imgH="380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205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2819400" y="419100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8" imgW="3098520" imgH="838080" progId="Equation.3">
                  <p:embed/>
                </p:oleObj>
              </mc:Choice>
              <mc:Fallback>
                <p:oleObj name="Equation" r:id="rId8" imgW="3098520" imgH="838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3098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2" name="Object 64"/>
          <p:cNvGraphicFramePr>
            <a:graphicFrameLocks noChangeAspect="1"/>
          </p:cNvGraphicFramePr>
          <p:nvPr/>
        </p:nvGraphicFramePr>
        <p:xfrm>
          <a:off x="933450" y="5445125"/>
          <a:ext cx="767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10" imgW="7670520" imgH="431640" progId="Equation.DSMT4">
                  <p:embed/>
                </p:oleObj>
              </mc:Choice>
              <mc:Fallback>
                <p:oleObj name="Equation" r:id="rId10" imgW="7670520" imgH="4316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445125"/>
                        <a:ext cx="767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1" grpId="0" autoUpdateAnimBg="0"/>
      <p:bldP spid="2056" grpId="0" autoUpdateAnimBg="0"/>
      <p:bldP spid="20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827088" y="1196975"/>
            <a:ext cx="34575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>
                <a:solidFill>
                  <a:srgbClr val="0000FF"/>
                </a:solidFill>
                <a:latin typeface="Arial" charset="0"/>
              </a:rPr>
              <a:t>几何意义 </a:t>
            </a:r>
            <a:r>
              <a:rPr lang="zh-CN" altLang="en-US"/>
              <a:t>如右图，</a:t>
            </a:r>
            <a:endParaRPr lang="zh-CN" altLang="en-US" i="1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600200" y="3500438"/>
          <a:ext cx="289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Equation" r:id="rId4" imgW="2895480" imgH="812520" progId="Equation.DSMT4">
                  <p:embed/>
                </p:oleObj>
              </mc:Choice>
              <mc:Fallback>
                <p:oleObj name="Equation" r:id="rId4" imgW="289548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0438"/>
                        <a:ext cx="2895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7" name="Group 35"/>
          <p:cNvGrpSpPr>
            <a:grpSpLocks/>
          </p:cNvGrpSpPr>
          <p:nvPr/>
        </p:nvGrpSpPr>
        <p:grpSpPr bwMode="auto">
          <a:xfrm>
            <a:off x="5435600" y="1557338"/>
            <a:ext cx="2808288" cy="2674937"/>
            <a:chOff x="3470" y="1117"/>
            <a:chExt cx="1769" cy="1685"/>
          </a:xfrm>
        </p:grpSpPr>
        <p:sp>
          <p:nvSpPr>
            <p:cNvPr id="74759" name="Freeform 7"/>
            <p:cNvSpPr>
              <a:spLocks/>
            </p:cNvSpPr>
            <p:nvPr/>
          </p:nvSpPr>
          <p:spPr bwMode="auto">
            <a:xfrm rot="-130944">
              <a:off x="3922" y="1297"/>
              <a:ext cx="952" cy="977"/>
            </a:xfrm>
            <a:custGeom>
              <a:avLst/>
              <a:gdLst>
                <a:gd name="T0" fmla="*/ 0 w 952"/>
                <a:gd name="T1" fmla="*/ 977 h 977"/>
                <a:gd name="T2" fmla="*/ 172 w 952"/>
                <a:gd name="T3" fmla="*/ 947 h 977"/>
                <a:gd name="T4" fmla="*/ 307 w 952"/>
                <a:gd name="T5" fmla="*/ 884 h 977"/>
                <a:gd name="T6" fmla="*/ 406 w 952"/>
                <a:gd name="T7" fmla="*/ 749 h 977"/>
                <a:gd name="T8" fmla="*/ 454 w 952"/>
                <a:gd name="T9" fmla="*/ 569 h 977"/>
                <a:gd name="T10" fmla="*/ 499 w 952"/>
                <a:gd name="T11" fmla="*/ 387 h 977"/>
                <a:gd name="T12" fmla="*/ 544 w 952"/>
                <a:gd name="T13" fmla="*/ 206 h 977"/>
                <a:gd name="T14" fmla="*/ 635 w 952"/>
                <a:gd name="T15" fmla="*/ 70 h 977"/>
                <a:gd name="T16" fmla="*/ 757 w 952"/>
                <a:gd name="T17" fmla="*/ 11 h 977"/>
                <a:gd name="T18" fmla="*/ 874 w 952"/>
                <a:gd name="T19" fmla="*/ 2 h 977"/>
                <a:gd name="T20" fmla="*/ 952 w 952"/>
                <a:gd name="T21" fmla="*/ 24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2" h="977">
                  <a:moveTo>
                    <a:pt x="0" y="977"/>
                  </a:moveTo>
                  <a:cubicBezTo>
                    <a:pt x="29" y="972"/>
                    <a:pt x="121" y="962"/>
                    <a:pt x="172" y="947"/>
                  </a:cubicBezTo>
                  <a:cubicBezTo>
                    <a:pt x="223" y="932"/>
                    <a:pt x="268" y="917"/>
                    <a:pt x="307" y="884"/>
                  </a:cubicBezTo>
                  <a:cubicBezTo>
                    <a:pt x="346" y="851"/>
                    <a:pt x="382" y="801"/>
                    <a:pt x="406" y="749"/>
                  </a:cubicBezTo>
                  <a:cubicBezTo>
                    <a:pt x="430" y="697"/>
                    <a:pt x="439" y="629"/>
                    <a:pt x="454" y="569"/>
                  </a:cubicBezTo>
                  <a:cubicBezTo>
                    <a:pt x="469" y="509"/>
                    <a:pt x="484" y="447"/>
                    <a:pt x="499" y="387"/>
                  </a:cubicBezTo>
                  <a:cubicBezTo>
                    <a:pt x="514" y="327"/>
                    <a:pt x="521" y="259"/>
                    <a:pt x="544" y="206"/>
                  </a:cubicBezTo>
                  <a:cubicBezTo>
                    <a:pt x="567" y="153"/>
                    <a:pt x="600" y="102"/>
                    <a:pt x="635" y="70"/>
                  </a:cubicBezTo>
                  <a:cubicBezTo>
                    <a:pt x="670" y="38"/>
                    <a:pt x="717" y="22"/>
                    <a:pt x="757" y="11"/>
                  </a:cubicBezTo>
                  <a:cubicBezTo>
                    <a:pt x="797" y="0"/>
                    <a:pt x="842" y="0"/>
                    <a:pt x="874" y="2"/>
                  </a:cubicBezTo>
                  <a:cubicBezTo>
                    <a:pt x="906" y="4"/>
                    <a:pt x="936" y="20"/>
                    <a:pt x="952" y="24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rot="21469056" flipH="1">
              <a:off x="3923" y="1320"/>
              <a:ext cx="952" cy="9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Freeform 9"/>
            <p:cNvSpPr>
              <a:spLocks/>
            </p:cNvSpPr>
            <p:nvPr/>
          </p:nvSpPr>
          <p:spPr bwMode="auto">
            <a:xfrm rot="-130944">
              <a:off x="4118" y="2027"/>
              <a:ext cx="297" cy="297"/>
            </a:xfrm>
            <a:custGeom>
              <a:avLst/>
              <a:gdLst>
                <a:gd name="T0" fmla="*/ 297 w 297"/>
                <a:gd name="T1" fmla="*/ 0 h 297"/>
                <a:gd name="T2" fmla="*/ 0 w 297"/>
                <a:gd name="T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7" h="297">
                  <a:moveTo>
                    <a:pt x="297" y="0"/>
                  </a:moveTo>
                  <a:lnTo>
                    <a:pt x="0" y="297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auto">
            <a:xfrm rot="-130944">
              <a:off x="4346" y="1256"/>
              <a:ext cx="297" cy="297"/>
            </a:xfrm>
            <a:custGeom>
              <a:avLst/>
              <a:gdLst>
                <a:gd name="T0" fmla="*/ 297 w 297"/>
                <a:gd name="T1" fmla="*/ 0 h 297"/>
                <a:gd name="T2" fmla="*/ 0 w 297"/>
                <a:gd name="T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7" h="297">
                  <a:moveTo>
                    <a:pt x="297" y="0"/>
                  </a:moveTo>
                  <a:lnTo>
                    <a:pt x="0" y="297"/>
                  </a:ln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>
              <a:off x="3470" y="2548"/>
              <a:ext cx="176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3696" y="1124"/>
              <a:ext cx="0" cy="167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>
              <a:off x="3933" y="229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4857" y="1305"/>
              <a:ext cx="0" cy="1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4268" y="217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4531" y="1368"/>
              <a:ext cx="0" cy="1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769" name="Object 17"/>
            <p:cNvGraphicFramePr>
              <a:graphicFrameLocks noChangeAspect="1"/>
            </p:cNvGraphicFramePr>
            <p:nvPr/>
          </p:nvGraphicFramePr>
          <p:xfrm>
            <a:off x="3756" y="2201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1" name="Equation" r:id="rId6" imgW="228600" imgH="228600" progId="Equation.DSMT4">
                    <p:embed/>
                  </p:oleObj>
                </mc:Choice>
                <mc:Fallback>
                  <p:oleObj name="Equation" r:id="rId6" imgW="2286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2201"/>
                          <a:ext cx="15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0" name="Object 18"/>
            <p:cNvGraphicFramePr>
              <a:graphicFrameLocks noChangeAspect="1"/>
            </p:cNvGraphicFramePr>
            <p:nvPr/>
          </p:nvGraphicFramePr>
          <p:xfrm>
            <a:off x="4886" y="122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2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122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1" name="Object 19"/>
            <p:cNvGraphicFramePr>
              <a:graphicFrameLocks noChangeAspect="1"/>
            </p:cNvGraphicFramePr>
            <p:nvPr/>
          </p:nvGraphicFramePr>
          <p:xfrm>
            <a:off x="3525" y="257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3"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57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2" name="Object 20"/>
            <p:cNvGraphicFramePr>
              <a:graphicFrameLocks noChangeAspect="1"/>
            </p:cNvGraphicFramePr>
            <p:nvPr/>
          </p:nvGraphicFramePr>
          <p:xfrm>
            <a:off x="5110" y="259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4" name="Equation" r:id="rId12" imgW="203040" imgH="190440" progId="Equation.DSMT4">
                    <p:embed/>
                  </p:oleObj>
                </mc:Choice>
                <mc:Fallback>
                  <p:oleObj name="Equation" r:id="rId12" imgW="203040" imgH="1904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2591"/>
                          <a:ext cx="128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3" name="Object 21"/>
            <p:cNvGraphicFramePr>
              <a:graphicFrameLocks noChangeAspect="1"/>
            </p:cNvGraphicFramePr>
            <p:nvPr/>
          </p:nvGraphicFramePr>
          <p:xfrm>
            <a:off x="3522" y="111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5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1117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22"/>
            <p:cNvGraphicFramePr>
              <a:graphicFrameLocks noChangeAspect="1"/>
            </p:cNvGraphicFramePr>
            <p:nvPr/>
          </p:nvGraphicFramePr>
          <p:xfrm>
            <a:off x="3884" y="2609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6" name="Equation" r:id="rId16" imgW="177480" imgH="190440" progId="Equation.DSMT4">
                    <p:embed/>
                  </p:oleObj>
                </mc:Choice>
                <mc:Fallback>
                  <p:oleObj name="Equation" r:id="rId16" imgW="177480" imgH="1904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609"/>
                          <a:ext cx="112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5" name="Object 23"/>
            <p:cNvGraphicFramePr>
              <a:graphicFrameLocks noChangeAspect="1"/>
            </p:cNvGraphicFramePr>
            <p:nvPr/>
          </p:nvGraphicFramePr>
          <p:xfrm>
            <a:off x="4817" y="2577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7" name="Equation" r:id="rId18" imgW="164880" imgH="241200" progId="Equation.DSMT4">
                    <p:embed/>
                  </p:oleObj>
                </mc:Choice>
                <mc:Fallback>
                  <p:oleObj name="Equation" r:id="rId18" imgW="164880" imgH="24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2577"/>
                          <a:ext cx="10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6" name="Object 24"/>
            <p:cNvGraphicFramePr>
              <a:graphicFrameLocks noChangeAspect="1"/>
            </p:cNvGraphicFramePr>
            <p:nvPr/>
          </p:nvGraphicFramePr>
          <p:xfrm>
            <a:off x="4212" y="2575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8" name="Equation" r:id="rId20" imgW="190440" imgH="291960" progId="Equation.DSMT4">
                    <p:embed/>
                  </p:oleObj>
                </mc:Choice>
                <mc:Fallback>
                  <p:oleObj name="Equation" r:id="rId20" imgW="190440" imgH="29196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2575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7" name="Object 25"/>
            <p:cNvGraphicFramePr>
              <a:graphicFrameLocks noChangeAspect="1"/>
            </p:cNvGraphicFramePr>
            <p:nvPr/>
          </p:nvGraphicFramePr>
          <p:xfrm>
            <a:off x="3771" y="1623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9" name="Equation" r:id="rId22" imgW="990360" imgH="291960" progId="Equation.DSMT4">
                    <p:embed/>
                  </p:oleObj>
                </mc:Choice>
                <mc:Fallback>
                  <p:oleObj name="Equation" r:id="rId22" imgW="990360" imgH="29196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1623"/>
                          <a:ext cx="6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838200" y="4508500"/>
            <a:ext cx="7772400" cy="519113"/>
            <a:chOff x="528" y="2955"/>
            <a:chExt cx="4896" cy="327"/>
          </a:xfrm>
        </p:grpSpPr>
        <p:sp>
          <p:nvSpPr>
            <p:cNvPr id="74756" name="Text Box 4"/>
            <p:cNvSpPr txBox="1">
              <a:spLocks noChangeArrowheads="1"/>
            </p:cNvSpPr>
            <p:nvPr/>
          </p:nvSpPr>
          <p:spPr bwMode="auto">
            <a:xfrm>
              <a:off x="528" y="2955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用</a:t>
              </a:r>
              <a:r>
                <a:rPr lang="zh-CN" altLang="en-US">
                  <a:latin typeface="宋体" pitchFamily="2" charset="-122"/>
                </a:rPr>
                <a:t>平行推移的方法</a:t>
              </a:r>
              <a:r>
                <a:rPr lang="en-US" altLang="zh-CN">
                  <a:latin typeface="宋体" pitchFamily="2" charset="-122"/>
                </a:rPr>
                <a:t>,</a:t>
              </a:r>
              <a:r>
                <a:rPr lang="zh-CN" altLang="en-US"/>
                <a:t>曲线上</a:t>
              </a:r>
              <a:r>
                <a:rPr lang="zh-CN" altLang="en-US">
                  <a:latin typeface="宋体" pitchFamily="2" charset="-122"/>
                </a:rPr>
                <a:t>至少在一点</a:t>
              </a:r>
            </a:p>
          </p:txBody>
        </p:sp>
        <p:graphicFrame>
          <p:nvGraphicFramePr>
            <p:cNvPr id="74780" name="Object 28"/>
            <p:cNvGraphicFramePr>
              <a:graphicFrameLocks noChangeAspect="1"/>
            </p:cNvGraphicFramePr>
            <p:nvPr/>
          </p:nvGraphicFramePr>
          <p:xfrm>
            <a:off x="4343" y="3024"/>
            <a:ext cx="8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0" name="Equation" r:id="rId24" imgW="1422360" imgH="393480" progId="Equation.DSMT4">
                    <p:embed/>
                  </p:oleObj>
                </mc:Choice>
                <mc:Fallback>
                  <p:oleObj name="Equation" r:id="rId24" imgW="142236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3024"/>
                          <a:ext cx="8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900113" y="606425"/>
            <a:ext cx="7561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可见，罗尔定理是拉格朗日定理的一个特例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804863" y="2693988"/>
            <a:ext cx="2759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连线的斜率为 </a:t>
            </a:r>
          </a:p>
        </p:txBody>
      </p:sp>
      <p:sp>
        <p:nvSpPr>
          <p:cNvPr id="74783" name="Rectangle 31"/>
          <p:cNvSpPr>
            <a:spLocks noChangeArrowheads="1"/>
          </p:cNvSpPr>
          <p:nvPr/>
        </p:nvSpPr>
        <p:spPr bwMode="auto">
          <a:xfrm>
            <a:off x="827088" y="1844675"/>
            <a:ext cx="43211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en-US" altLang="zh-CN" b="0"/>
              <a:t>=</a:t>
            </a:r>
            <a:r>
              <a:rPr lang="en-US" altLang="zh-CN"/>
              <a:t>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的两个端点 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 B </a:t>
            </a:r>
          </a:p>
        </p:txBody>
      </p:sp>
      <p:grpSp>
        <p:nvGrpSpPr>
          <p:cNvPr id="74788" name="Group 36"/>
          <p:cNvGrpSpPr>
            <a:grpSpLocks/>
          </p:cNvGrpSpPr>
          <p:nvPr/>
        </p:nvGrpSpPr>
        <p:grpSpPr bwMode="auto">
          <a:xfrm>
            <a:off x="827088" y="5300663"/>
            <a:ext cx="7777162" cy="519112"/>
            <a:chOff x="521" y="3421"/>
            <a:chExt cx="4899" cy="327"/>
          </a:xfrm>
        </p:grpSpPr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521" y="3421"/>
              <a:ext cx="4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处的切线与 </a:t>
              </a:r>
              <a:r>
                <a:rPr lang="en-US" altLang="zh-CN" i="1"/>
                <a:t>AB </a:t>
              </a:r>
              <a:r>
                <a:rPr lang="zh-CN" altLang="en-US"/>
                <a:t>平行</a:t>
              </a:r>
              <a:r>
                <a:rPr lang="en-US" altLang="zh-CN"/>
                <a:t>,  </a:t>
              </a:r>
              <a:r>
                <a:rPr lang="zh-CN" altLang="en-US"/>
                <a:t>其斜率            也等于</a:t>
              </a:r>
            </a:p>
          </p:txBody>
        </p:sp>
        <p:graphicFrame>
          <p:nvGraphicFramePr>
            <p:cNvPr id="74779" name="Object 27"/>
            <p:cNvGraphicFramePr>
              <a:graphicFrameLocks noChangeAspect="1"/>
            </p:cNvGraphicFramePr>
            <p:nvPr/>
          </p:nvGraphicFramePr>
          <p:xfrm>
            <a:off x="3504" y="3456"/>
            <a:ext cx="5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1" name="Equation" r:id="rId26" imgW="850680" imgH="406080" progId="Equation.DSMT4">
                    <p:embed/>
                  </p:oleObj>
                </mc:Choice>
                <mc:Fallback>
                  <p:oleObj name="Equation" r:id="rId26" imgW="850680" imgH="40608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56"/>
                          <a:ext cx="5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8" name="Object 26"/>
            <p:cNvGraphicFramePr>
              <a:graphicFrameLocks noChangeAspect="1"/>
            </p:cNvGraphicFramePr>
            <p:nvPr/>
          </p:nvGraphicFramePr>
          <p:xfrm>
            <a:off x="4800" y="3456"/>
            <a:ext cx="4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2" name="Equation" r:id="rId28" imgW="711000" imgH="457200" progId="Equation.DSMT4">
                    <p:embed/>
                  </p:oleObj>
                </mc:Choice>
                <mc:Fallback>
                  <p:oleObj name="Equation" r:id="rId28" imgW="711000" imgH="457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456"/>
                          <a:ext cx="4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3779838" y="1370013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曲线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4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81" grpId="0"/>
      <p:bldP spid="747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900113" y="606425"/>
            <a:ext cx="2681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定理的证明</a:t>
            </a:r>
            <a:r>
              <a:rPr lang="zh-CN" altLang="en-US"/>
              <a:t> 设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493838" y="1295400"/>
          <a:ext cx="610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公式" r:id="rId4" imgW="6108480" imgH="838080" progId="Equation.3">
                  <p:embed/>
                </p:oleObj>
              </mc:Choice>
              <mc:Fallback>
                <p:oleObj name="公式" r:id="rId4" imgW="610848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295400"/>
                        <a:ext cx="610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971550" y="2290763"/>
          <a:ext cx="759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6" imgW="7594560" imgH="850680" progId="Equation.DSMT4">
                  <p:embed/>
                </p:oleObj>
              </mc:Choice>
              <mc:Fallback>
                <p:oleObj name="Equation" r:id="rId6" imgW="7594560" imgH="850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90763"/>
                        <a:ext cx="759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838200" y="3254375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可以验证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满足罗尔定理的三个条件</a:t>
            </a:r>
            <a:r>
              <a:rPr lang="en-US" altLang="zh-CN"/>
              <a:t>,  </a:t>
            </a:r>
            <a:r>
              <a:rPr lang="zh-CN" altLang="en-US"/>
              <a:t>所以</a:t>
            </a:r>
          </a:p>
        </p:txBody>
      </p:sp>
      <p:grpSp>
        <p:nvGrpSpPr>
          <p:cNvPr id="4146" name="Group 50"/>
          <p:cNvGrpSpPr>
            <a:grpSpLocks/>
          </p:cNvGrpSpPr>
          <p:nvPr/>
        </p:nvGrpSpPr>
        <p:grpSpPr bwMode="auto">
          <a:xfrm>
            <a:off x="958850" y="3917950"/>
            <a:ext cx="2427288" cy="519113"/>
            <a:chOff x="604" y="2423"/>
            <a:chExt cx="1529" cy="327"/>
          </a:xfrm>
        </p:grpSpPr>
        <p:graphicFrame>
          <p:nvGraphicFramePr>
            <p:cNvPr id="4107" name="Object 11"/>
            <p:cNvGraphicFramePr>
              <a:graphicFrameLocks noChangeAspect="1"/>
            </p:cNvGraphicFramePr>
            <p:nvPr/>
          </p:nvGraphicFramePr>
          <p:xfrm>
            <a:off x="604" y="2478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公式" r:id="rId8" imgW="1752480" imgH="393480" progId="Equation.3">
                    <p:embed/>
                  </p:oleObj>
                </mc:Choice>
                <mc:Fallback>
                  <p:oleObj name="公式" r:id="rId8" imgW="175248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478"/>
                          <a:ext cx="11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1701" y="2423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使</a:t>
              </a:r>
            </a:p>
          </p:txBody>
        </p:sp>
      </p:grp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779838" y="460692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公式" r:id="rId10" imgW="1498320" imgH="406080" progId="Equation.3">
                  <p:embed/>
                </p:oleObj>
              </mc:Choice>
              <mc:Fallback>
                <p:oleObj name="公式" r:id="rId10" imgW="149832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60692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" name="Group 51"/>
          <p:cNvGrpSpPr>
            <a:grpSpLocks/>
          </p:cNvGrpSpPr>
          <p:nvPr/>
        </p:nvGrpSpPr>
        <p:grpSpPr bwMode="auto">
          <a:xfrm>
            <a:off x="900113" y="5257800"/>
            <a:ext cx="5148262" cy="838200"/>
            <a:chOff x="567" y="3312"/>
            <a:chExt cx="3243" cy="528"/>
          </a:xfrm>
        </p:grpSpPr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67" y="3421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即</a:t>
              </a:r>
            </a:p>
          </p:txBody>
        </p:sp>
        <p:graphicFrame>
          <p:nvGraphicFramePr>
            <p:cNvPr id="4113" name="Object 17"/>
            <p:cNvGraphicFramePr>
              <a:graphicFrameLocks noChangeAspect="1"/>
            </p:cNvGraphicFramePr>
            <p:nvPr/>
          </p:nvGraphicFramePr>
          <p:xfrm>
            <a:off x="1882" y="3312"/>
            <a:ext cx="19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name="Equation" r:id="rId12" imgW="3060360" imgH="838080" progId="Equation.3">
                    <p:embed/>
                  </p:oleObj>
                </mc:Choice>
                <mc:Fallback>
                  <p:oleObj name="Equation" r:id="rId12" imgW="3060360" imgH="838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12"/>
                          <a:ext cx="192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2" name="Group 62"/>
          <p:cNvGrpSpPr>
            <a:grpSpLocks/>
          </p:cNvGrpSpPr>
          <p:nvPr/>
        </p:nvGrpSpPr>
        <p:grpSpPr bwMode="auto">
          <a:xfrm>
            <a:off x="776288" y="620713"/>
            <a:ext cx="7688262" cy="576262"/>
            <a:chOff x="532" y="391"/>
            <a:chExt cx="4843" cy="363"/>
          </a:xfrm>
        </p:grpSpPr>
        <p:sp>
          <p:nvSpPr>
            <p:cNvPr id="5122" name="Text Box 2"/>
            <p:cNvSpPr txBox="1">
              <a:spLocks noChangeArrowheads="1"/>
            </p:cNvSpPr>
            <p:nvPr/>
          </p:nvSpPr>
          <p:spPr bwMode="auto">
            <a:xfrm>
              <a:off x="532" y="391"/>
              <a:ext cx="8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E10000"/>
                  </a:solidFill>
                </a:rPr>
                <a:t>推论</a:t>
              </a:r>
              <a:r>
                <a:rPr lang="en-US" altLang="zh-CN">
                  <a:solidFill>
                    <a:srgbClr val="E10000"/>
                  </a:solidFill>
                </a:rPr>
                <a:t>1</a:t>
              </a:r>
            </a:p>
          </p:txBody>
        </p:sp>
        <p:grpSp>
          <p:nvGrpSpPr>
            <p:cNvPr id="5179" name="Group 59"/>
            <p:cNvGrpSpPr>
              <a:grpSpLocks/>
            </p:cNvGrpSpPr>
            <p:nvPr/>
          </p:nvGrpSpPr>
          <p:grpSpPr bwMode="auto">
            <a:xfrm>
              <a:off x="1279" y="427"/>
              <a:ext cx="4096" cy="327"/>
              <a:chOff x="1279" y="427"/>
              <a:chExt cx="4096" cy="327"/>
            </a:xfrm>
          </p:grpSpPr>
          <p:sp>
            <p:nvSpPr>
              <p:cNvPr id="5123" name="Text Box 3"/>
              <p:cNvSpPr txBox="1">
                <a:spLocks noChangeArrowheads="1"/>
              </p:cNvSpPr>
              <p:nvPr/>
            </p:nvSpPr>
            <p:spPr bwMode="auto">
              <a:xfrm>
                <a:off x="1279" y="427"/>
                <a:ext cx="40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设         在区间 </a:t>
                </a:r>
                <a:r>
                  <a:rPr lang="en-US" altLang="zh-CN" i="1"/>
                  <a:t>I</a:t>
                </a:r>
                <a:r>
                  <a:rPr lang="zh-CN" altLang="en-US"/>
                  <a:t>上的导函数                 </a:t>
                </a:r>
                <a:r>
                  <a:rPr lang="en-US" altLang="zh-CN"/>
                  <a:t>, </a:t>
                </a:r>
                <a:r>
                  <a:rPr lang="zh-CN" altLang="en-US"/>
                  <a:t>则</a:t>
                </a:r>
              </a:p>
            </p:txBody>
          </p:sp>
          <p:graphicFrame>
            <p:nvGraphicFramePr>
              <p:cNvPr id="5124" name="Object 4"/>
              <p:cNvGraphicFramePr>
                <a:graphicFrameLocks noChangeAspect="1"/>
              </p:cNvGraphicFramePr>
              <p:nvPr/>
            </p:nvGraphicFramePr>
            <p:xfrm>
              <a:off x="1520" y="461"/>
              <a:ext cx="4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3" name="Equation" r:id="rId4" imgW="774360" imgH="393480" progId="Equation.3">
                      <p:embed/>
                    </p:oleObj>
                  </mc:Choice>
                  <mc:Fallback>
                    <p:oleObj name="Equation" r:id="rId4" imgW="774360" imgH="3934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0" y="461"/>
                            <a:ext cx="48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5"/>
              <p:cNvGraphicFramePr>
                <a:graphicFrameLocks noChangeAspect="1"/>
              </p:cNvGraphicFramePr>
              <p:nvPr/>
            </p:nvGraphicFramePr>
            <p:xfrm>
              <a:off x="4014" y="482"/>
              <a:ext cx="8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4" name="Equation" r:id="rId6" imgW="1409400" imgH="406080" progId="Equation.3">
                      <p:embed/>
                    </p:oleObj>
                  </mc:Choice>
                  <mc:Fallback>
                    <p:oleObj name="Equation" r:id="rId6" imgW="1409400" imgH="4060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4" y="482"/>
                            <a:ext cx="8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80" name="Group 60"/>
          <p:cNvGrpSpPr>
            <a:grpSpLocks/>
          </p:cNvGrpSpPr>
          <p:nvPr/>
        </p:nvGrpSpPr>
        <p:grpSpPr bwMode="auto">
          <a:xfrm>
            <a:off x="903288" y="1341438"/>
            <a:ext cx="4249737" cy="519112"/>
            <a:chOff x="612" y="845"/>
            <a:chExt cx="2677" cy="327"/>
          </a:xfrm>
        </p:grpSpPr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612" y="890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8" imgW="774360" imgH="393480" progId="Equation.3">
                    <p:embed/>
                  </p:oleObj>
                </mc:Choice>
                <mc:Fallback>
                  <p:oleObj name="Equation" r:id="rId8" imgW="774360" imgH="393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890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066" y="845"/>
              <a:ext cx="22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是一个常值函数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831850" y="1989138"/>
            <a:ext cx="7720013" cy="565150"/>
            <a:chOff x="576" y="1243"/>
            <a:chExt cx="4863" cy="356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576" y="124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975" y="1272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对于区间 </a:t>
              </a:r>
              <a:r>
                <a:rPr lang="en-US" altLang="zh-CN" i="1"/>
                <a:t>I</a:t>
              </a:r>
              <a:r>
                <a:rPr lang="zh-CN" altLang="en-US"/>
                <a:t>上的任何两点    与    </a:t>
              </a:r>
              <a:r>
                <a:rPr lang="en-US" altLang="zh-CN"/>
                <a:t>,              , </a:t>
              </a:r>
            </a:p>
          </p:txBody>
        </p:sp>
        <p:graphicFrame>
          <p:nvGraphicFramePr>
            <p:cNvPr id="5132" name="Object 12"/>
            <p:cNvGraphicFramePr>
              <a:graphicFrameLocks noChangeAspect="1"/>
            </p:cNvGraphicFramePr>
            <p:nvPr/>
          </p:nvGraphicFramePr>
          <p:xfrm>
            <a:off x="3435" y="1296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9" imgW="342720" imgH="419040" progId="Equation.3">
                    <p:embed/>
                  </p:oleObj>
                </mc:Choice>
                <mc:Fallback>
                  <p:oleObj name="Equation" r:id="rId9" imgW="34272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296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3"/>
            <p:cNvGraphicFramePr>
              <a:graphicFrameLocks noChangeAspect="1"/>
            </p:cNvGraphicFramePr>
            <p:nvPr/>
          </p:nvGraphicFramePr>
          <p:xfrm>
            <a:off x="3881" y="1296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11" imgW="355320" imgH="419040" progId="Equation.3">
                    <p:embed/>
                  </p:oleObj>
                </mc:Choice>
                <mc:Fallback>
                  <p:oleObj name="Equation" r:id="rId11" imgW="355320" imgH="419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1296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4212" y="1306"/>
            <a:ext cx="6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13" imgW="1054080" imgH="419040" progId="Equation.3">
                    <p:embed/>
                  </p:oleObj>
                </mc:Choice>
                <mc:Fallback>
                  <p:oleObj name="Equation" r:id="rId13" imgW="1054080" imgH="419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306"/>
                          <a:ext cx="6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4951" y="1344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15" imgW="774360" imgH="393480" progId="Equation.3">
                    <p:embed/>
                  </p:oleObj>
                </mc:Choice>
                <mc:Fallback>
                  <p:oleObj name="Equation" r:id="rId15" imgW="77436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1344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776288" y="269398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上满足拉格朗日定理的条件</a:t>
            </a:r>
            <a:r>
              <a:rPr lang="en-US" altLang="zh-CN"/>
              <a:t>,  </a:t>
            </a:r>
            <a:r>
              <a:rPr lang="zh-CN" altLang="en-US"/>
              <a:t>则有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1120775" y="3441700"/>
          <a:ext cx="731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6" imgW="7315200" imgH="419040" progId="Equation.3">
                  <p:embed/>
                </p:oleObj>
              </mc:Choice>
              <mc:Fallback>
                <p:oleObj name="Equation" r:id="rId16" imgW="73152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3441700"/>
                        <a:ext cx="731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755650" y="4133850"/>
            <a:ext cx="7924800" cy="519113"/>
            <a:chOff x="624" y="2448"/>
            <a:chExt cx="4992" cy="327"/>
          </a:xfrm>
        </p:grpSpPr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624" y="2448"/>
              <a:ext cx="49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这就是说</a:t>
              </a:r>
              <a:r>
                <a:rPr lang="en-US" altLang="zh-CN"/>
                <a:t>,         </a:t>
              </a:r>
              <a:r>
                <a:rPr lang="zh-CN" altLang="en-US"/>
                <a:t>在区间</a:t>
              </a:r>
              <a:r>
                <a:rPr lang="en-US" altLang="zh-CN" i="1"/>
                <a:t>I</a:t>
              </a:r>
              <a:r>
                <a:rPr lang="zh-CN" altLang="en-US"/>
                <a:t>上的任何两个值都相等</a:t>
              </a:r>
              <a:r>
                <a:rPr lang="en-US" altLang="zh-CN"/>
                <a:t>, </a:t>
              </a:r>
              <a:r>
                <a:rPr lang="zh-CN" altLang="en-US"/>
                <a:t>所</a:t>
              </a:r>
            </a:p>
          </p:txBody>
        </p:sp>
        <p:graphicFrame>
          <p:nvGraphicFramePr>
            <p:cNvPr id="5144" name="Object 24"/>
            <p:cNvGraphicFramePr>
              <a:graphicFrameLocks noChangeAspect="1"/>
            </p:cNvGraphicFramePr>
            <p:nvPr/>
          </p:nvGraphicFramePr>
          <p:xfrm>
            <a:off x="1672" y="2496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18" imgW="774360" imgH="393480" progId="Equation.3">
                    <p:embed/>
                  </p:oleObj>
                </mc:Choice>
                <mc:Fallback>
                  <p:oleObj name="Equation" r:id="rId18" imgW="77436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496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58825" y="47244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以为常值函数</a:t>
            </a:r>
            <a:r>
              <a:rPr lang="en-US" altLang="zh-CN"/>
              <a:t>.</a:t>
            </a:r>
          </a:p>
        </p:txBody>
      </p:sp>
      <p:graphicFrame>
        <p:nvGraphicFramePr>
          <p:cNvPr id="5178" name="Object 58"/>
          <p:cNvGraphicFramePr>
            <a:graphicFrameLocks noChangeAspect="1"/>
          </p:cNvGraphicFramePr>
          <p:nvPr/>
        </p:nvGraphicFramePr>
        <p:xfrm>
          <a:off x="903288" y="5518150"/>
          <a:ext cx="662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19" imgW="6629400" imgH="431640" progId="Equation.DSMT4">
                  <p:embed/>
                </p:oleObj>
              </mc:Choice>
              <mc:Fallback>
                <p:oleObj name="Equation" r:id="rId19" imgW="6629400" imgH="43164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518150"/>
                        <a:ext cx="662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utoUpdateAnimBg="0"/>
      <p:bldP spid="514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971550" y="1344613"/>
          <a:ext cx="690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4" imgW="6908760" imgH="431640" progId="Equation.DSMT4">
                  <p:embed/>
                </p:oleObj>
              </mc:Choice>
              <mc:Fallback>
                <p:oleObj name="Equation" r:id="rId4" imgW="69087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4613"/>
                        <a:ext cx="690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059113" y="646113"/>
          <a:ext cx="299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6" imgW="2997000" imgH="406080" progId="Equation.DSMT4">
                  <p:embed/>
                </p:oleObj>
              </mc:Choice>
              <mc:Fallback>
                <p:oleObj name="Equation" r:id="rId6" imgW="2997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46113"/>
                        <a:ext cx="299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268538" y="1920875"/>
          <a:ext cx="492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8" imgW="4927320" imgH="431640" progId="Equation.DSMT4">
                  <p:embed/>
                </p:oleObj>
              </mc:Choice>
              <mc:Fallback>
                <p:oleObj name="Equation" r:id="rId8" imgW="49273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20875"/>
                        <a:ext cx="492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958850" y="2713038"/>
          <a:ext cx="760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10" imgW="7607160" imgH="457200" progId="Equation.DSMT4">
                  <p:embed/>
                </p:oleObj>
              </mc:Choice>
              <mc:Fallback>
                <p:oleObj name="Equation" r:id="rId10" imgW="760716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713038"/>
                        <a:ext cx="760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203575" y="4868863"/>
          <a:ext cx="2794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12" imgW="2793960" imgH="596880" progId="Equation.DSMT4">
                  <p:embed/>
                </p:oleObj>
              </mc:Choice>
              <mc:Fallback>
                <p:oleObj name="Equation" r:id="rId12" imgW="2793960" imgH="596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68863"/>
                        <a:ext cx="2794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900113" y="551656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证</a:t>
            </a:r>
            <a:r>
              <a:rPr lang="zh-CN" altLang="en-US">
                <a:latin typeface="宋体" pitchFamily="2" charset="-122"/>
              </a:rPr>
              <a:t> 分别按左右极限来证明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990600" y="3429000"/>
          <a:ext cx="7353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14" imgW="7353000" imgH="647640" progId="Equation.DSMT4">
                  <p:embed/>
                </p:oleObj>
              </mc:Choice>
              <mc:Fallback>
                <p:oleObj name="Equation" r:id="rId14" imgW="7353000" imgH="647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353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990600" y="4203700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16" imgW="4165560" imgH="444240" progId="Equation.DSMT4">
                  <p:embed/>
                </p:oleObj>
              </mc:Choice>
              <mc:Fallback>
                <p:oleObj name="Equation" r:id="rId16" imgW="416556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03700"/>
                        <a:ext cx="416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65200" y="1341438"/>
          <a:ext cx="529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Equation" r:id="rId4" imgW="5295600" imgH="457200" progId="Equation.DSMT4">
                  <p:embed/>
                </p:oleObj>
              </mc:Choice>
              <mc:Fallback>
                <p:oleObj name="Equation" r:id="rId4" imgW="5295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341438"/>
                        <a:ext cx="529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059113" y="2133600"/>
          <a:ext cx="328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6" imgW="3288960" imgH="952200" progId="Equation.DSMT4">
                  <p:embed/>
                </p:oleObj>
              </mc:Choice>
              <mc:Fallback>
                <p:oleObj name="Equation" r:id="rId6" imgW="3288960" imgH="952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133600"/>
                        <a:ext cx="328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946150" y="3357563"/>
          <a:ext cx="744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8" imgW="7441920" imgH="482400" progId="Equation.DSMT4">
                  <p:embed/>
                </p:oleObj>
              </mc:Choice>
              <mc:Fallback>
                <p:oleObj name="Equation" r:id="rId8" imgW="744192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357563"/>
                        <a:ext cx="744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900113" y="4005263"/>
            <a:ext cx="453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对上式两边求极限，便得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547813" y="4852988"/>
          <a:ext cx="641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10" imgW="6413400" imgH="952200" progId="Equation.DSMT4">
                  <p:embed/>
                </p:oleObj>
              </mc:Choice>
              <mc:Fallback>
                <p:oleObj name="Equation" r:id="rId10" imgW="6413400" imgH="952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52988"/>
                        <a:ext cx="641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971550" y="620713"/>
          <a:ext cx="750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12" imgW="7505640" imgH="469800" progId="Equation.DSMT4">
                  <p:embed/>
                </p:oleObj>
              </mc:Choice>
              <mc:Fallback>
                <p:oleObj name="Equation" r:id="rId12" imgW="750564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7505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971550" y="620713"/>
          <a:ext cx="496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4" imgW="4965480" imgH="444240" progId="Equation.DSMT4">
                  <p:embed/>
                </p:oleObj>
              </mc:Choice>
              <mc:Fallback>
                <p:oleObj name="Equation" r:id="rId4" imgW="496548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496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958850" y="1379538"/>
          <a:ext cx="764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6" imgW="7645320" imgH="609480" progId="Equation.DSMT4">
                  <p:embed/>
                </p:oleObj>
              </mc:Choice>
              <mc:Fallback>
                <p:oleObj name="Equation" r:id="rId6" imgW="764532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379538"/>
                        <a:ext cx="764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00113" y="2133600"/>
          <a:ext cx="581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8" imgW="5816520" imgH="444240" progId="Equation.DSMT4">
                  <p:embed/>
                </p:oleObj>
              </mc:Choice>
              <mc:Fallback>
                <p:oleObj name="Equation" r:id="rId8" imgW="58165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33600"/>
                        <a:ext cx="581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2" name="Group 58"/>
          <p:cNvGrpSpPr>
            <a:grpSpLocks/>
          </p:cNvGrpSpPr>
          <p:nvPr/>
        </p:nvGrpSpPr>
        <p:grpSpPr bwMode="auto">
          <a:xfrm>
            <a:off x="838200" y="609600"/>
            <a:ext cx="7924800" cy="519113"/>
            <a:chOff x="528" y="384"/>
            <a:chExt cx="4992" cy="327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528" y="38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912" y="384"/>
              <a:ext cx="4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  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/>
                <a:t>在区间 </a:t>
              </a:r>
              <a:r>
                <a:rPr lang="en-US" altLang="zh-CN" i="1"/>
                <a:t>I</a:t>
              </a:r>
              <a:r>
                <a:rPr lang="en-US" altLang="zh-CN"/>
                <a:t> </a:t>
              </a:r>
              <a:r>
                <a:rPr lang="zh-CN" altLang="en-US"/>
                <a:t>上可微</a:t>
              </a:r>
              <a:r>
                <a:rPr lang="en-US" altLang="zh-CN"/>
                <a:t>, </a:t>
              </a:r>
              <a:r>
                <a:rPr lang="zh-CN" altLang="en-US"/>
                <a:t>且　　　　　</a:t>
              </a:r>
              <a:r>
                <a:rPr lang="en-US" altLang="zh-CN"/>
                <a:t>, </a:t>
              </a:r>
              <a:r>
                <a:rPr lang="zh-CN" altLang="en-US"/>
                <a:t>则函数</a:t>
              </a:r>
            </a:p>
          </p:txBody>
        </p:sp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3632" y="432"/>
            <a:ext cx="10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9" name="公式" r:id="rId4" imgW="1701720" imgH="406080" progId="Equation.3">
                    <p:embed/>
                  </p:oleObj>
                </mc:Choice>
                <mc:Fallback>
                  <p:oleObj name="公式" r:id="rId4" imgW="1701720" imgH="406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432"/>
                          <a:ext cx="10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96938" y="132556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在区间</a:t>
            </a:r>
            <a:r>
              <a:rPr lang="en-US" altLang="zh-CN" i="1"/>
              <a:t>I</a:t>
            </a:r>
            <a:r>
              <a:rPr lang="zh-CN" altLang="en-US"/>
              <a:t>上一致连续</a:t>
            </a:r>
            <a:r>
              <a:rPr lang="en-US" altLang="zh-CN"/>
              <a:t>.</a:t>
            </a:r>
          </a:p>
        </p:txBody>
      </p:sp>
      <p:grpSp>
        <p:nvGrpSpPr>
          <p:cNvPr id="6203" name="Group 59"/>
          <p:cNvGrpSpPr>
            <a:grpSpLocks/>
          </p:cNvGrpSpPr>
          <p:nvPr/>
        </p:nvGrpSpPr>
        <p:grpSpPr bwMode="auto">
          <a:xfrm>
            <a:off x="869950" y="1828800"/>
            <a:ext cx="7816850" cy="825500"/>
            <a:chOff x="548" y="1152"/>
            <a:chExt cx="4924" cy="520"/>
          </a:xfrm>
        </p:grpSpPr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548" y="124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912" y="1248"/>
              <a:ext cx="4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对于任意正数 </a:t>
              </a:r>
              <a:r>
                <a:rPr lang="zh-CN" altLang="en-US" i="1">
                  <a:sym typeface="Symbol" pitchFamily="18" charset="2"/>
                </a:rPr>
                <a:t></a:t>
              </a:r>
              <a:r>
                <a:rPr lang="zh-CN" altLang="en-US"/>
                <a:t>  </a:t>
              </a:r>
              <a:r>
                <a:rPr lang="en-US" altLang="zh-CN"/>
                <a:t>, </a:t>
              </a:r>
              <a:r>
                <a:rPr lang="zh-CN" altLang="en-US"/>
                <a:t>取               　</a:t>
              </a:r>
              <a:r>
                <a:rPr lang="en-US" altLang="zh-CN"/>
                <a:t>,   </a:t>
              </a:r>
              <a:r>
                <a:rPr lang="zh-CN" altLang="en-US"/>
                <a:t>对任意的</a:t>
              </a:r>
            </a:p>
          </p:txBody>
        </p:sp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3072" y="1152"/>
            <a:ext cx="89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6" imgW="1422360" imgH="825480" progId="Equation.3">
                    <p:embed/>
                  </p:oleObj>
                </mc:Choice>
                <mc:Fallback>
                  <p:oleObj name="Equation" r:id="rId6" imgW="1422360" imgH="825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152"/>
                          <a:ext cx="89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4" name="Group 60"/>
          <p:cNvGrpSpPr>
            <a:grpSpLocks/>
          </p:cNvGrpSpPr>
          <p:nvPr/>
        </p:nvGrpSpPr>
        <p:grpSpPr bwMode="auto">
          <a:xfrm>
            <a:off x="990600" y="2743200"/>
            <a:ext cx="7086600" cy="519113"/>
            <a:chOff x="624" y="1728"/>
            <a:chExt cx="4464" cy="327"/>
          </a:xfrm>
        </p:grpSpPr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624" y="1776"/>
            <a:ext cx="9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8" imgW="1511280" imgH="419040" progId="Equation.3">
                    <p:embed/>
                  </p:oleObj>
                </mc:Choice>
                <mc:Fallback>
                  <p:oleObj name="Equation" r:id="rId8" imgW="1511280" imgH="4190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76"/>
                          <a:ext cx="9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1680" y="1752"/>
            <a:ext cx="8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10" imgW="1307880" imgH="419040" progId="Equation.3">
                    <p:embed/>
                  </p:oleObj>
                </mc:Choice>
                <mc:Fallback>
                  <p:oleObj name="Equation" r:id="rId10" imgW="1307880" imgH="419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52"/>
                          <a:ext cx="8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2448" y="1728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只要                     </a:t>
              </a:r>
              <a:r>
                <a:rPr lang="en-US" altLang="zh-CN"/>
                <a:t>, </a:t>
              </a:r>
              <a:r>
                <a:rPr lang="zh-CN" altLang="en-US"/>
                <a:t>便有</a:t>
              </a:r>
            </a:p>
          </p:txBody>
        </p:sp>
        <p:graphicFrame>
          <p:nvGraphicFramePr>
            <p:cNvPr id="6163" name="Object 19"/>
            <p:cNvGraphicFramePr>
              <a:graphicFrameLocks noChangeAspect="1"/>
            </p:cNvGraphicFramePr>
            <p:nvPr/>
          </p:nvGraphicFramePr>
          <p:xfrm>
            <a:off x="2968" y="1752"/>
            <a:ext cx="116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12" imgW="1841400" imgH="419040" progId="Equation.3">
                    <p:embed/>
                  </p:oleObj>
                </mc:Choice>
                <mc:Fallback>
                  <p:oleObj name="Equation" r:id="rId12" imgW="1841400" imgH="419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1752"/>
                          <a:ext cx="116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1371600" y="3733800"/>
          <a:ext cx="502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4" imgW="5029200" imgH="419040" progId="Equation.3">
                  <p:embed/>
                </p:oleObj>
              </mc:Choice>
              <mc:Fallback>
                <p:oleObj name="Equation" r:id="rId14" imgW="5029200" imgH="419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502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779838" y="4365625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公式" r:id="rId16" imgW="3873240" imgH="825480" progId="Equation.3">
                  <p:embed/>
                </p:oleObj>
              </mc:Choice>
              <mc:Fallback>
                <p:oleObj name="公式" r:id="rId16" imgW="387324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65625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838200" y="5486400"/>
            <a:ext cx="3810000" cy="519113"/>
            <a:chOff x="576" y="3168"/>
            <a:chExt cx="2400" cy="327"/>
          </a:xfrm>
        </p:grpSpPr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576" y="3168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故         在</a:t>
              </a:r>
              <a:r>
                <a:rPr lang="en-US" altLang="zh-CN" i="1"/>
                <a:t>I</a:t>
              </a:r>
              <a:r>
                <a:rPr lang="zh-CN" altLang="en-US"/>
                <a:t>上一致连续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6168" name="Object 24"/>
            <p:cNvGraphicFramePr>
              <a:graphicFrameLocks noChangeAspect="1"/>
            </p:cNvGraphicFramePr>
            <p:nvPr/>
          </p:nvGraphicFramePr>
          <p:xfrm>
            <a:off x="856" y="3216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Equation" r:id="rId18" imgW="774360" imgH="393480" progId="Equation.3">
                    <p:embed/>
                  </p:oleObj>
                </mc:Choice>
                <mc:Fallback>
                  <p:oleObj name="Equation" r:id="rId18" imgW="77436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216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8" name="Group 90"/>
          <p:cNvGrpSpPr>
            <a:grpSpLocks/>
          </p:cNvGrpSpPr>
          <p:nvPr/>
        </p:nvGrpSpPr>
        <p:grpSpPr bwMode="auto">
          <a:xfrm>
            <a:off x="827088" y="606425"/>
            <a:ext cx="7129462" cy="533400"/>
            <a:chOff x="521" y="382"/>
            <a:chExt cx="4491" cy="336"/>
          </a:xfrm>
        </p:grpSpPr>
        <p:sp>
          <p:nvSpPr>
            <p:cNvPr id="7170" name="Text Box 2"/>
            <p:cNvSpPr txBox="1">
              <a:spLocks noChangeArrowheads="1"/>
            </p:cNvSpPr>
            <p:nvPr/>
          </p:nvSpPr>
          <p:spPr bwMode="auto">
            <a:xfrm>
              <a:off x="521" y="391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</a:p>
          </p:txBody>
        </p:sp>
        <p:grpSp>
          <p:nvGrpSpPr>
            <p:cNvPr id="7255" name="Group 87"/>
            <p:cNvGrpSpPr>
              <a:grpSpLocks/>
            </p:cNvGrpSpPr>
            <p:nvPr/>
          </p:nvGrpSpPr>
          <p:grpSpPr bwMode="auto">
            <a:xfrm>
              <a:off x="1049" y="382"/>
              <a:ext cx="3963" cy="327"/>
              <a:chOff x="1029" y="245"/>
              <a:chExt cx="3963" cy="327"/>
            </a:xfrm>
          </p:grpSpPr>
          <p:sp>
            <p:nvSpPr>
              <p:cNvPr id="7171" name="Text Box 3"/>
              <p:cNvSpPr txBox="1">
                <a:spLocks noChangeArrowheads="1"/>
              </p:cNvSpPr>
              <p:nvPr/>
            </p:nvSpPr>
            <p:spPr bwMode="auto">
              <a:xfrm>
                <a:off x="1029" y="245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求证</a:t>
                </a:r>
                <a:r>
                  <a:rPr lang="en-US" altLang="zh-CN"/>
                  <a:t>: </a:t>
                </a:r>
              </a:p>
            </p:txBody>
          </p:sp>
          <p:graphicFrame>
            <p:nvGraphicFramePr>
              <p:cNvPr id="7172" name="Object 4"/>
              <p:cNvGraphicFramePr>
                <a:graphicFrameLocks noChangeAspect="1"/>
              </p:cNvGraphicFramePr>
              <p:nvPr/>
            </p:nvGraphicFramePr>
            <p:xfrm>
              <a:off x="1656" y="324"/>
              <a:ext cx="33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0" name="Equation" r:id="rId4" imgW="5295600" imgH="393480" progId="Equation.3">
                      <p:embed/>
                    </p:oleObj>
                  </mc:Choice>
                  <mc:Fallback>
                    <p:oleObj name="Equation" r:id="rId4" imgW="5295600" imgH="3934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6" y="324"/>
                            <a:ext cx="333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259" name="Group 91"/>
          <p:cNvGrpSpPr>
            <a:grpSpLocks/>
          </p:cNvGrpSpPr>
          <p:nvPr/>
        </p:nvGrpSpPr>
        <p:grpSpPr bwMode="auto">
          <a:xfrm>
            <a:off x="869950" y="1325563"/>
            <a:ext cx="8274050" cy="534987"/>
            <a:chOff x="548" y="835"/>
            <a:chExt cx="5212" cy="337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548" y="83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864" y="845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 　　　　　　　显然　　 在区间        　上</a:t>
              </a:r>
            </a:p>
          </p:txBody>
        </p:sp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1136" y="912"/>
            <a:ext cx="165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" name="公式" r:id="rId6" imgW="2552400" imgH="393480" progId="Equation.3">
                    <p:embed/>
                  </p:oleObj>
                </mc:Choice>
                <mc:Fallback>
                  <p:oleObj name="公式" r:id="rId6" imgW="255240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912"/>
                          <a:ext cx="165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3264" y="912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2" name="Equation" r:id="rId8" imgW="774360" imgH="393480" progId="Equation.3">
                    <p:embed/>
                  </p:oleObj>
                </mc:Choice>
                <mc:Fallback>
                  <p:oleObj name="Equation" r:id="rId8" imgW="77436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12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4464" y="89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" name="Equation" r:id="rId10" imgW="749160" imgH="393480" progId="Equation.3">
                    <p:embed/>
                  </p:oleObj>
                </mc:Choice>
                <mc:Fallback>
                  <p:oleObj name="Equation" r:id="rId10" imgW="74916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9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827088" y="1987550"/>
            <a:ext cx="6640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满足拉格朗日定理的条件，故有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900113" y="2563813"/>
          <a:ext cx="775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12" imgW="7759440" imgH="914400" progId="Equation.3">
                  <p:embed/>
                </p:oleObj>
              </mc:Choice>
              <mc:Fallback>
                <p:oleObj name="Equation" r:id="rId12" imgW="775944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3813"/>
                        <a:ext cx="7759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60" name="Group 92"/>
          <p:cNvGrpSpPr>
            <a:grpSpLocks/>
          </p:cNvGrpSpPr>
          <p:nvPr/>
        </p:nvGrpSpPr>
        <p:grpSpPr bwMode="auto">
          <a:xfrm>
            <a:off x="827088" y="3611563"/>
            <a:ext cx="7597775" cy="538162"/>
            <a:chOff x="521" y="2230"/>
            <a:chExt cx="4786" cy="339"/>
          </a:xfrm>
        </p:grpSpPr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521" y="223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注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939" y="2242"/>
              <a:ext cx="4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例</a:t>
              </a:r>
              <a:r>
                <a:rPr lang="en-US" altLang="zh-CN"/>
                <a:t>3</a:t>
              </a:r>
              <a:r>
                <a:rPr lang="zh-CN" altLang="en-US"/>
                <a:t>中的不等号可以成为严格的</a:t>
              </a:r>
              <a:r>
                <a:rPr lang="en-US" altLang="zh-CN"/>
                <a:t>. </a:t>
              </a:r>
              <a:r>
                <a:rPr lang="zh-CN" altLang="en-US"/>
                <a:t>事实上</a:t>
              </a:r>
              <a:r>
                <a:rPr lang="en-US" altLang="zh-CN"/>
                <a:t>, </a:t>
              </a:r>
              <a:r>
                <a:rPr lang="zh-CN" altLang="en-US"/>
                <a:t>当</a:t>
              </a:r>
            </a:p>
          </p:txBody>
        </p:sp>
      </p:grpSp>
      <p:grpSp>
        <p:nvGrpSpPr>
          <p:cNvPr id="7262" name="Group 94"/>
          <p:cNvGrpSpPr>
            <a:grpSpLocks/>
          </p:cNvGrpSpPr>
          <p:nvPr/>
        </p:nvGrpSpPr>
        <p:grpSpPr bwMode="auto">
          <a:xfrm>
            <a:off x="838200" y="4997450"/>
            <a:ext cx="4741863" cy="519113"/>
            <a:chOff x="528" y="3058"/>
            <a:chExt cx="2987" cy="327"/>
          </a:xfrm>
        </p:grpSpPr>
        <p:sp>
          <p:nvSpPr>
            <p:cNvPr id="7256" name="Rectangle 88"/>
            <p:cNvSpPr>
              <a:spLocks noChangeArrowheads="1"/>
            </p:cNvSpPr>
            <p:nvPr/>
          </p:nvSpPr>
          <p:spPr bwMode="auto">
            <a:xfrm>
              <a:off x="528" y="3058"/>
              <a:ext cx="29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式</a:t>
              </a:r>
              <a:r>
                <a:rPr lang="zh-CN" altLang="en-US"/>
                <a:t>成立</a:t>
              </a:r>
              <a:r>
                <a:rPr lang="en-US" altLang="zh-CN"/>
                <a:t>.  </a:t>
              </a:r>
              <a:r>
                <a:rPr lang="zh-CN" altLang="en-US"/>
                <a:t>当             　时，</a:t>
              </a:r>
            </a:p>
          </p:txBody>
        </p:sp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1701" y="3113"/>
            <a:ext cx="8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Equation" r:id="rId14" imgW="1295280" imgH="317160" progId="Equation.3">
                    <p:embed/>
                  </p:oleObj>
                </mc:Choice>
                <mc:Fallback>
                  <p:oleObj name="Equation" r:id="rId14" imgW="129528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113"/>
                          <a:ext cx="8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61" name="Group 93"/>
          <p:cNvGrpSpPr>
            <a:grpSpLocks/>
          </p:cNvGrpSpPr>
          <p:nvPr/>
        </p:nvGrpSpPr>
        <p:grpSpPr bwMode="auto">
          <a:xfrm>
            <a:off x="914400" y="4316413"/>
            <a:ext cx="7978775" cy="519112"/>
            <a:chOff x="576" y="2674"/>
            <a:chExt cx="5026" cy="327"/>
          </a:xfrm>
        </p:grpSpPr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576" y="2751"/>
            <a:ext cx="8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公式" r:id="rId16" imgW="1295280" imgH="317160" progId="Equation.3">
                    <p:embed/>
                  </p:oleObj>
                </mc:Choice>
                <mc:Fallback>
                  <p:oleObj name="公式" r:id="rId16" imgW="129528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51"/>
                          <a:ext cx="8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440" y="2674"/>
              <a:ext cx="41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和               时</a:t>
              </a:r>
              <a:r>
                <a:rPr lang="en-US" altLang="zh-CN"/>
                <a:t>, </a:t>
              </a:r>
              <a:r>
                <a:rPr lang="zh-CN" altLang="en-US">
                  <a:sym typeface="Mathematica1" pitchFamily="2" charset="2"/>
                </a:rPr>
                <a:t>　 </a:t>
              </a:r>
              <a:r>
                <a:rPr lang="zh-CN" altLang="en-US"/>
                <a:t>显然不为零</a:t>
              </a:r>
              <a:r>
                <a:rPr lang="en-US" altLang="zh-CN"/>
                <a:t>, </a:t>
              </a:r>
              <a:r>
                <a:rPr lang="zh-CN" altLang="en-US"/>
                <a:t>严格不等</a:t>
              </a:r>
            </a:p>
          </p:txBody>
        </p:sp>
        <p:graphicFrame>
          <p:nvGraphicFramePr>
            <p:cNvPr id="7188" name="Object 20"/>
            <p:cNvGraphicFramePr>
              <a:graphicFrameLocks noChangeAspect="1"/>
            </p:cNvGraphicFramePr>
            <p:nvPr/>
          </p:nvGraphicFramePr>
          <p:xfrm>
            <a:off x="1759" y="2727"/>
            <a:ext cx="81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name="Equation" r:id="rId18" imgW="1295280" imgH="317160" progId="Equation.3">
                    <p:embed/>
                  </p:oleObj>
                </mc:Choice>
                <mc:Fallback>
                  <p:oleObj name="Equation" r:id="rId18" imgW="129528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2727"/>
                          <a:ext cx="81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57" name="Object 89"/>
            <p:cNvGraphicFramePr>
              <a:graphicFrameLocks noChangeAspect="1"/>
            </p:cNvGraphicFramePr>
            <p:nvPr/>
          </p:nvGraphicFramePr>
          <p:xfrm>
            <a:off x="2971" y="2725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公式" r:id="rId20" imgW="241200" imgH="380880" progId="Equation.3">
                    <p:embed/>
                  </p:oleObj>
                </mc:Choice>
                <mc:Fallback>
                  <p:oleObj name="公式" r:id="rId20" imgW="241200" imgH="38088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725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69963" y="1325563"/>
            <a:ext cx="5278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02B10"/>
                </a:solidFill>
                <a:latin typeface="宋体" pitchFamily="2" charset="-122"/>
              </a:rPr>
              <a:t>定理</a:t>
            </a:r>
            <a:r>
              <a:rPr lang="en-US" altLang="zh-CN">
                <a:solidFill>
                  <a:srgbClr val="F02B10"/>
                </a:solidFill>
              </a:rPr>
              <a:t>6.</a:t>
            </a:r>
            <a:r>
              <a:rPr lang="en-US" altLang="zh-CN">
                <a:solidFill>
                  <a:srgbClr val="F02B10"/>
                </a:solidFill>
                <a:ea typeface="华文新魏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罗尔中值定理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95363" y="2074863"/>
          <a:ext cx="5016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4" imgW="5016240" imgH="419040" progId="Equation.3">
                  <p:embed/>
                </p:oleObj>
              </mc:Choice>
              <mc:Fallback>
                <p:oleObj name="Equation" r:id="rId4" imgW="5016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074863"/>
                        <a:ext cx="50165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03350" y="476250"/>
            <a:ext cx="7402513" cy="706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3600">
                <a:solidFill>
                  <a:srgbClr val="0000FF"/>
                </a:solidFill>
                <a:latin typeface="黑体" pitchFamily="49" charset="-122"/>
                <a:ea typeface="华文新魏" pitchFamily="2" charset="-122"/>
              </a:rPr>
              <a:t>一、</a:t>
            </a:r>
            <a:r>
              <a:rPr lang="zh-CN" altLang="en-US" sz="3600">
                <a:solidFill>
                  <a:srgbClr val="0000FF"/>
                </a:solidFill>
                <a:ea typeface="华文新魏" pitchFamily="2" charset="-122"/>
              </a:rPr>
              <a:t>罗尔定理</a:t>
            </a:r>
            <a:r>
              <a:rPr lang="zh-CN" altLang="en-US" sz="3600">
                <a:solidFill>
                  <a:srgbClr val="0000FF"/>
                </a:solidFill>
                <a:latin typeface="黑体" pitchFamily="49" charset="-122"/>
                <a:ea typeface="华文新魏" pitchFamily="2" charset="-122"/>
              </a:rPr>
              <a:t>与</a:t>
            </a:r>
            <a:r>
              <a:rPr lang="zh-CN" altLang="en-US" sz="3600">
                <a:solidFill>
                  <a:srgbClr val="0000FF"/>
                </a:solidFill>
                <a:ea typeface="华文新魏" pitchFamily="2" charset="-122"/>
              </a:rPr>
              <a:t>拉格朗日</a:t>
            </a:r>
            <a:r>
              <a:rPr lang="zh-CN" altLang="en-US" sz="3600">
                <a:solidFill>
                  <a:srgbClr val="0000FF"/>
                </a:solidFill>
                <a:latin typeface="黑体" pitchFamily="49" charset="-122"/>
                <a:ea typeface="华文新魏" pitchFamily="2" charset="-122"/>
              </a:rPr>
              <a:t>定理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830263" y="4724400"/>
            <a:ext cx="770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那么在开区间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zh-CN" altLang="en-US"/>
              <a:t>内必定</a:t>
            </a:r>
            <a:r>
              <a:rPr lang="en-US" altLang="zh-CN"/>
              <a:t>(</a:t>
            </a:r>
            <a:r>
              <a:rPr lang="zh-CN" altLang="en-US"/>
              <a:t>至少</a:t>
            </a:r>
            <a:r>
              <a:rPr lang="en-US" altLang="zh-CN"/>
              <a:t>)</a:t>
            </a:r>
            <a:r>
              <a:rPr lang="zh-CN" altLang="en-US"/>
              <a:t>存在一点</a:t>
            </a:r>
            <a:r>
              <a:rPr lang="zh-CN" altLang="en-US" i="1">
                <a:sym typeface="Symbol" pitchFamily="18" charset="2"/>
              </a:rPr>
              <a:t>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/>
              <a:t>使</a:t>
            </a:r>
          </a:p>
        </p:txBody>
      </p:sp>
      <p:graphicFrame>
        <p:nvGraphicFramePr>
          <p:cNvPr id="19541" name="Object 85"/>
          <p:cNvGraphicFramePr>
            <a:graphicFrameLocks noChangeAspect="1"/>
          </p:cNvGraphicFramePr>
          <p:nvPr/>
        </p:nvGraphicFramePr>
        <p:xfrm>
          <a:off x="3740150" y="548640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Equation" r:id="rId6" imgW="1460160" imgH="406080" progId="Equation.DSMT4">
                  <p:embed/>
                </p:oleObj>
              </mc:Choice>
              <mc:Fallback>
                <p:oleObj name="Equation" r:id="rId6" imgW="1460160" imgH="40608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48640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2" name="Rectangle 86"/>
          <p:cNvSpPr>
            <a:spLocks noChangeArrowheads="1"/>
          </p:cNvSpPr>
          <p:nvPr/>
        </p:nvSpPr>
        <p:spPr bwMode="auto">
          <a:xfrm>
            <a:off x="971550" y="2636838"/>
            <a:ext cx="417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(i) </a:t>
            </a:r>
            <a:r>
              <a:rPr lang="zh-CN" altLang="en-US"/>
              <a:t>在闭区间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/>
              <a:t>上连续</a:t>
            </a:r>
            <a:r>
              <a:rPr lang="en-US" altLang="zh-CN"/>
              <a:t>;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971550" y="3414713"/>
            <a:ext cx="4276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(ii) </a:t>
            </a:r>
            <a:r>
              <a:rPr lang="zh-CN" altLang="en-US"/>
              <a:t>在开区间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上可导</a:t>
            </a:r>
            <a:r>
              <a:rPr lang="en-US" altLang="zh-CN"/>
              <a:t>;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971550" y="4149725"/>
            <a:ext cx="243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(iii)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b="0"/>
              <a:t>=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74" grpId="0" autoUpdateAnimBg="0"/>
      <p:bldP spid="19476" grpId="0" autoUpdateAnimBg="0"/>
      <p:bldP spid="19542" grpId="0" autoUpdateAnimBg="0"/>
      <p:bldP spid="19543" grpId="0" autoUpdateAnimBg="0"/>
      <p:bldP spid="195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619250" y="2133600"/>
          <a:ext cx="608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公式" r:id="rId4" imgW="6083280" imgH="317160" progId="Equation.3">
                  <p:embed/>
                </p:oleObj>
              </mc:Choice>
              <mc:Fallback>
                <p:oleObj name="公式" r:id="rId4" imgW="608328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3600"/>
                        <a:ext cx="608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1927225" y="1443038"/>
          <a:ext cx="275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0" name="公式" r:id="rId6" imgW="2755800" imgH="317160" progId="Equation.3">
                  <p:embed/>
                </p:oleObj>
              </mc:Choice>
              <mc:Fallback>
                <p:oleObj name="公式" r:id="rId6" imgW="275580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443038"/>
                        <a:ext cx="275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1619250" y="2743200"/>
          <a:ext cx="441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8" imgW="4419360" imgH="901440" progId="Equation.3">
                  <p:embed/>
                </p:oleObj>
              </mc:Choice>
              <mc:Fallback>
                <p:oleObj name="Equation" r:id="rId8" imgW="4419360" imgH="901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43200"/>
                        <a:ext cx="4419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0"/>
          <p:cNvGraphicFramePr>
            <a:graphicFrameLocks noChangeAspect="1"/>
          </p:cNvGraphicFramePr>
          <p:nvPr/>
        </p:nvGraphicFramePr>
        <p:xfrm>
          <a:off x="900113" y="692150"/>
          <a:ext cx="482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公式" r:id="rId10" imgW="4825800" imgH="419040" progId="Equation.3">
                  <p:embed/>
                </p:oleObj>
              </mc:Choice>
              <mc:Fallback>
                <p:oleObj name="公式" r:id="rId10" imgW="4825800" imgH="419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92150"/>
                        <a:ext cx="482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6" name="Group 54"/>
          <p:cNvGrpSpPr>
            <a:grpSpLocks/>
          </p:cNvGrpSpPr>
          <p:nvPr/>
        </p:nvGrpSpPr>
        <p:grpSpPr bwMode="auto">
          <a:xfrm>
            <a:off x="857250" y="606425"/>
            <a:ext cx="7962900" cy="533400"/>
            <a:chOff x="540" y="382"/>
            <a:chExt cx="5016" cy="336"/>
          </a:xfrm>
        </p:grpSpPr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540" y="391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1026" y="382"/>
              <a:ext cx="4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        在区间　　　上可微</a:t>
              </a:r>
              <a:r>
                <a:rPr lang="en-US" altLang="zh-CN"/>
                <a:t>, </a:t>
              </a:r>
              <a:r>
                <a:rPr lang="zh-CN" altLang="en-US"/>
                <a:t>且</a:t>
              </a:r>
            </a:p>
          </p:txBody>
        </p:sp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1266" y="421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Equation" r:id="rId4" imgW="774360" imgH="393480" progId="Equation.3">
                    <p:embed/>
                  </p:oleObj>
                </mc:Choice>
                <mc:Fallback>
                  <p:oleObj name="Equation" r:id="rId4" imgW="77436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421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2466" y="421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6" imgW="1130040" imgH="393480" progId="Equation.3">
                    <p:embed/>
                  </p:oleObj>
                </mc:Choice>
                <mc:Fallback>
                  <p:oleObj name="Equation" r:id="rId6" imgW="113004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421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4162" y="421"/>
            <a:ext cx="1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公式" r:id="rId8" imgW="2031840" imgH="406080" progId="Equation.3">
                    <p:embed/>
                  </p:oleObj>
                </mc:Choice>
                <mc:Fallback>
                  <p:oleObj name="公式" r:id="rId8" imgW="203184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421"/>
                          <a:ext cx="1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7" name="Group 55"/>
          <p:cNvGrpSpPr>
            <a:grpSpLocks/>
          </p:cNvGrpSpPr>
          <p:nvPr/>
        </p:nvGrpSpPr>
        <p:grpSpPr bwMode="auto">
          <a:xfrm>
            <a:off x="844550" y="1325563"/>
            <a:ext cx="3440113" cy="590550"/>
            <a:chOff x="532" y="835"/>
            <a:chExt cx="2167" cy="372"/>
          </a:xfrm>
        </p:grpSpPr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532" y="83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求证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1219" y="855"/>
            <a:ext cx="148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Equation" r:id="rId10" imgW="2349360" imgH="558720" progId="Equation.3">
                    <p:embed/>
                  </p:oleObj>
                </mc:Choice>
                <mc:Fallback>
                  <p:oleObj name="Equation" r:id="rId10" imgW="2349360" imgH="558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855"/>
                          <a:ext cx="148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8" name="Group 56"/>
          <p:cNvGrpSpPr>
            <a:grpSpLocks/>
          </p:cNvGrpSpPr>
          <p:nvPr/>
        </p:nvGrpSpPr>
        <p:grpSpPr bwMode="auto">
          <a:xfrm>
            <a:off x="866775" y="2046288"/>
            <a:ext cx="5359400" cy="533400"/>
            <a:chOff x="546" y="1289"/>
            <a:chExt cx="3376" cy="336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546" y="128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证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839" y="1298"/>
              <a:ext cx="30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任取　　　</a:t>
              </a:r>
              <a:r>
                <a:rPr lang="en-US" altLang="zh-CN"/>
                <a:t>, </a:t>
              </a:r>
              <a:r>
                <a:rPr lang="zh-CN" altLang="en-US"/>
                <a:t>由中值定理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1383" y="1389"/>
            <a:ext cx="6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Equation" r:id="rId12" imgW="812520" imgH="241200" progId="Equation.3">
                    <p:embed/>
                  </p:oleObj>
                </mc:Choice>
                <mc:Fallback>
                  <p:oleObj name="Equation" r:id="rId12" imgW="81252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89"/>
                          <a:ext cx="6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763713" y="2806700"/>
          <a:ext cx="553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4" imgW="5537160" imgH="406080" progId="Equation.3">
                  <p:embed/>
                </p:oleObj>
              </mc:Choice>
              <mc:Fallback>
                <p:oleObj name="Equation" r:id="rId14" imgW="55371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06700"/>
                        <a:ext cx="553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44550" y="34147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从而</a:t>
            </a: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2851150" y="4076700"/>
          <a:ext cx="342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16" imgW="3429000" imgH="393480" progId="Equation.3">
                  <p:embed/>
                </p:oleObj>
              </mc:Choice>
              <mc:Fallback>
                <p:oleObj name="Equation" r:id="rId16" imgW="34290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4076700"/>
                        <a:ext cx="342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9" name="Group 57"/>
          <p:cNvGrpSpPr>
            <a:grpSpLocks/>
          </p:cNvGrpSpPr>
          <p:nvPr/>
        </p:nvGrpSpPr>
        <p:grpSpPr bwMode="auto">
          <a:xfrm>
            <a:off x="762000" y="4781550"/>
            <a:ext cx="6553200" cy="600075"/>
            <a:chOff x="480" y="3012"/>
            <a:chExt cx="4128" cy="378"/>
          </a:xfrm>
        </p:grpSpPr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80" y="3012"/>
              <a:ext cx="4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因为                                             </a:t>
              </a:r>
              <a:r>
                <a:rPr lang="en-US" altLang="zh-CN"/>
                <a:t>, </a:t>
              </a:r>
              <a:r>
                <a:rPr lang="zh-CN" altLang="en-US"/>
                <a:t>所以</a:t>
              </a:r>
            </a:p>
          </p:txBody>
        </p:sp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966" y="3038"/>
            <a:ext cx="25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Equation" r:id="rId18" imgW="3974760" imgH="558720" progId="Equation.3">
                    <p:embed/>
                  </p:oleObj>
                </mc:Choice>
                <mc:Fallback>
                  <p:oleObj name="Equation" r:id="rId18" imgW="3974760" imgH="558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038"/>
                          <a:ext cx="25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3244850" y="5445125"/>
          <a:ext cx="2387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name="Equation" r:id="rId20" imgW="2387520" imgH="558720" progId="Equation.3">
                  <p:embed/>
                </p:oleObj>
              </mc:Choice>
              <mc:Fallback>
                <p:oleObj name="Equation" r:id="rId20" imgW="2387520" imgH="558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445125"/>
                        <a:ext cx="2387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4" name="Group 88"/>
          <p:cNvGrpSpPr>
            <a:grpSpLocks/>
          </p:cNvGrpSpPr>
          <p:nvPr/>
        </p:nvGrpSpPr>
        <p:grpSpPr bwMode="auto">
          <a:xfrm>
            <a:off x="838200" y="1143000"/>
            <a:ext cx="7927975" cy="825500"/>
            <a:chOff x="703" y="733"/>
            <a:chExt cx="4994" cy="520"/>
          </a:xfrm>
        </p:grpSpPr>
        <p:sp>
          <p:nvSpPr>
            <p:cNvPr id="9219" name="Text Box 3"/>
            <p:cNvSpPr txBox="1">
              <a:spLocks noChangeArrowheads="1"/>
            </p:cNvSpPr>
            <p:nvPr/>
          </p:nvSpPr>
          <p:spPr bwMode="auto">
            <a:xfrm>
              <a:off x="703" y="845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1. </a:t>
              </a:r>
              <a:r>
                <a:rPr lang="zh-CN" altLang="en-US"/>
                <a:t>一般来说</a:t>
              </a:r>
              <a:r>
                <a:rPr lang="en-US" altLang="zh-CN"/>
                <a:t>,</a:t>
              </a:r>
              <a:r>
                <a:rPr lang="zh-CN" altLang="en-US"/>
                <a:t>中值点  </a:t>
              </a:r>
              <a:r>
                <a:rPr lang="en-US" altLang="zh-CN"/>
                <a:t>,</a:t>
              </a:r>
              <a:r>
                <a:rPr lang="zh-CN" altLang="en-US"/>
                <a:t>仅指               </a:t>
              </a:r>
              <a:r>
                <a:rPr lang="en-US" altLang="zh-CN"/>
                <a:t>,</a:t>
              </a:r>
              <a:r>
                <a:rPr lang="zh-CN" altLang="en-US"/>
                <a:t>而不是</a:t>
              </a:r>
            </a:p>
          </p:txBody>
        </p:sp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2608" y="890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公式" r:id="rId4" imgW="241200" imgH="380880" progId="Equation.3">
                    <p:embed/>
                  </p:oleObj>
                </mc:Choice>
                <mc:Fallback>
                  <p:oleObj name="公式" r:id="rId4" imgW="241200" imgH="380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890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03" y="901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name="Equation" r:id="rId6" imgW="1358640" imgH="393480" progId="Equation.3">
                    <p:embed/>
                  </p:oleObj>
                </mc:Choice>
                <mc:Fallback>
                  <p:oleObj name="Equation" r:id="rId6" imgW="135864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901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4785" y="733"/>
            <a:ext cx="9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6" name="Equation" r:id="rId8" imgW="1447560" imgH="825480" progId="Equation.3">
                    <p:embed/>
                  </p:oleObj>
                </mc:Choice>
                <mc:Fallback>
                  <p:oleObj name="Equation" r:id="rId8" imgW="1447560" imgH="825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733"/>
                          <a:ext cx="9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743200" y="3633788"/>
          <a:ext cx="403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10" imgW="4038480" imgH="406080" progId="Equation.3">
                  <p:embed/>
                </p:oleObj>
              </mc:Choice>
              <mc:Fallback>
                <p:oleObj name="Equation" r:id="rId10" imgW="403848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33788"/>
                        <a:ext cx="403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855663" y="60642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/>
              <a:t>中值点的讨论</a:t>
            </a:r>
            <a:r>
              <a:rPr lang="en-US" altLang="zh-CN"/>
              <a:t>.</a:t>
            </a:r>
          </a:p>
        </p:txBody>
      </p:sp>
      <p:grpSp>
        <p:nvGrpSpPr>
          <p:cNvPr id="9316" name="Group 100"/>
          <p:cNvGrpSpPr>
            <a:grpSpLocks/>
          </p:cNvGrpSpPr>
          <p:nvPr/>
        </p:nvGrpSpPr>
        <p:grpSpPr bwMode="auto">
          <a:xfrm>
            <a:off x="838200" y="4144963"/>
            <a:ext cx="7772400" cy="774700"/>
            <a:chOff x="528" y="2544"/>
            <a:chExt cx="4896" cy="488"/>
          </a:xfrm>
        </p:grpSpPr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528" y="2544"/>
              <a:ext cx="4896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zh-CN" altLang="en-US"/>
                <a:t>显然</a:t>
              </a:r>
              <a:r>
                <a:rPr lang="en-US" altLang="zh-CN"/>
                <a:t>, </a:t>
              </a:r>
              <a:r>
                <a:rPr lang="zh-CN" altLang="en-US">
                  <a:sym typeface="Mathematica1" pitchFamily="2" charset="2"/>
                </a:rPr>
                <a:t>　</a:t>
              </a:r>
              <a:r>
                <a:rPr lang="zh-CN" altLang="en-US"/>
                <a:t>与 </a:t>
              </a:r>
              <a:r>
                <a:rPr lang="en-US" altLang="zh-CN" i="1"/>
                <a:t>x</a:t>
              </a:r>
              <a:r>
                <a:rPr lang="en-US" altLang="zh-CN"/>
                <a:t> </a:t>
              </a:r>
              <a:r>
                <a:rPr lang="zh-CN" altLang="en-US"/>
                <a:t>有关</a:t>
              </a:r>
              <a:r>
                <a:rPr lang="en-US" altLang="zh-CN"/>
                <a:t>, </a:t>
              </a:r>
              <a:r>
                <a:rPr lang="zh-CN" altLang="en-US"/>
                <a:t>当　　　　时</a:t>
              </a:r>
              <a:r>
                <a:rPr lang="en-US" altLang="zh-CN"/>
                <a:t>, </a:t>
              </a:r>
              <a:r>
                <a:rPr lang="zh-CN" altLang="en-US"/>
                <a:t>　却未必也趋</a:t>
              </a:r>
            </a:p>
          </p:txBody>
        </p:sp>
        <p:graphicFrame>
          <p:nvGraphicFramePr>
            <p:cNvPr id="9235" name="Object 19"/>
            <p:cNvGraphicFramePr>
              <a:graphicFrameLocks noChangeAspect="1"/>
            </p:cNvGraphicFramePr>
            <p:nvPr/>
          </p:nvGraphicFramePr>
          <p:xfrm>
            <a:off x="2653" y="2750"/>
            <a:ext cx="77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8" name="Equation" r:id="rId12" imgW="1231560" imgH="253800" progId="Equation.3">
                    <p:embed/>
                  </p:oleObj>
                </mc:Choice>
                <mc:Fallback>
                  <p:oleObj name="Equation" r:id="rId12" imgW="1231560" imgH="253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750"/>
                          <a:ext cx="77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7" name="Object 91"/>
            <p:cNvGraphicFramePr>
              <a:graphicFrameLocks noChangeAspect="1"/>
            </p:cNvGraphicFramePr>
            <p:nvPr/>
          </p:nvGraphicFramePr>
          <p:xfrm>
            <a:off x="3923" y="2704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" name="公式" r:id="rId14" imgW="241200" imgH="380880" progId="Equation.3">
                    <p:embed/>
                  </p:oleObj>
                </mc:Choice>
                <mc:Fallback>
                  <p:oleObj name="公式" r:id="rId14" imgW="241200" imgH="38088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704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09" name="Object 93"/>
            <p:cNvGraphicFramePr>
              <a:graphicFrameLocks noChangeAspect="1"/>
            </p:cNvGraphicFramePr>
            <p:nvPr/>
          </p:nvGraphicFramePr>
          <p:xfrm>
            <a:off x="1202" y="2704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公式" r:id="rId16" imgW="241200" imgH="380880" progId="Equation.3">
                    <p:embed/>
                  </p:oleObj>
                </mc:Choice>
                <mc:Fallback>
                  <p:oleObj name="公式" r:id="rId16" imgW="241200" imgH="38088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704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4" name="Group 98"/>
          <p:cNvGrpSpPr>
            <a:grpSpLocks/>
          </p:cNvGrpSpPr>
          <p:nvPr/>
        </p:nvGrpSpPr>
        <p:grpSpPr bwMode="auto">
          <a:xfrm>
            <a:off x="838200" y="1981200"/>
            <a:ext cx="8001000" cy="1289050"/>
            <a:chOff x="528" y="1248"/>
            <a:chExt cx="5040" cy="812"/>
          </a:xfrm>
        </p:grpSpPr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28" y="1248"/>
              <a:ext cx="5040" cy="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/>
                <a:t>2.</a:t>
              </a:r>
              <a:r>
                <a:rPr lang="zh-CN" altLang="en-US"/>
                <a:t>若　　　在             上可微</a:t>
              </a:r>
              <a:r>
                <a:rPr lang="en-US" altLang="zh-CN"/>
                <a:t>,</a:t>
              </a:r>
              <a:r>
                <a:rPr lang="zh-CN" altLang="en-US"/>
                <a:t>　　　 上连续</a:t>
              </a:r>
              <a:r>
                <a:rPr lang="en-US" altLang="zh-CN"/>
                <a:t>, </a:t>
              </a:r>
              <a:r>
                <a:rPr lang="zh-CN" altLang="en-US"/>
                <a:t>则对任</a:t>
              </a:r>
            </a:p>
          </p:txBody>
        </p:sp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1056" y="1384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Equation" r:id="rId17" imgW="774360" imgH="393480" progId="Equation.3">
                    <p:embed/>
                  </p:oleObj>
                </mc:Choice>
                <mc:Fallback>
                  <p:oleObj name="Equation" r:id="rId17" imgW="77436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84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1872" y="1392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" name="Equation" r:id="rId19" imgW="1155600" imgH="393480" progId="Equation.3">
                    <p:embed/>
                  </p:oleObj>
                </mc:Choice>
                <mc:Fallback>
                  <p:oleObj name="Equation" r:id="rId19" imgW="11556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392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408" y="1392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3" name="Equation" r:id="rId21" imgW="1130040" imgH="393480" progId="Equation.DSMT4">
                    <p:embed/>
                  </p:oleObj>
                </mc:Choice>
                <mc:Fallback>
                  <p:oleObj name="Equation" r:id="rId21" imgW="113004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92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15" name="Group 99"/>
          <p:cNvGrpSpPr>
            <a:grpSpLocks/>
          </p:cNvGrpSpPr>
          <p:nvPr/>
        </p:nvGrpSpPr>
        <p:grpSpPr bwMode="auto">
          <a:xfrm>
            <a:off x="1173163" y="2814638"/>
            <a:ext cx="2647950" cy="519112"/>
            <a:chOff x="528" y="1728"/>
            <a:chExt cx="1668" cy="327"/>
          </a:xfrm>
        </p:grpSpPr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796" y="1776"/>
            <a:ext cx="1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4" name="Equation" r:id="rId23" imgW="2222280" imgH="406080" progId="Equation.DSMT4">
                    <p:embed/>
                  </p:oleObj>
                </mc:Choice>
                <mc:Fallback>
                  <p:oleObj name="Equation" r:id="rId23" imgW="2222280" imgH="406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776"/>
                          <a:ext cx="14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1" name="Rectangle 95"/>
            <p:cNvSpPr>
              <a:spLocks noChangeArrowheads="1"/>
            </p:cNvSpPr>
            <p:nvPr/>
          </p:nvSpPr>
          <p:spPr bwMode="auto">
            <a:xfrm>
              <a:off x="528" y="172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意</a:t>
              </a:r>
            </a:p>
          </p:txBody>
        </p:sp>
      </p:grpSp>
      <p:grpSp>
        <p:nvGrpSpPr>
          <p:cNvPr id="9317" name="Group 101"/>
          <p:cNvGrpSpPr>
            <a:grpSpLocks/>
          </p:cNvGrpSpPr>
          <p:nvPr/>
        </p:nvGrpSpPr>
        <p:grpSpPr bwMode="auto">
          <a:xfrm>
            <a:off x="838200" y="4886325"/>
            <a:ext cx="1447800" cy="774700"/>
            <a:chOff x="528" y="2920"/>
            <a:chExt cx="912" cy="488"/>
          </a:xfrm>
        </p:grpSpPr>
        <p:graphicFrame>
          <p:nvGraphicFramePr>
            <p:cNvPr id="9308" name="Object 92"/>
            <p:cNvGraphicFramePr>
              <a:graphicFrameLocks noChangeAspect="1"/>
            </p:cNvGraphicFramePr>
            <p:nvPr/>
          </p:nvGraphicFramePr>
          <p:xfrm>
            <a:off x="1064" y="3128"/>
            <a:ext cx="18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5" name="公式" r:id="rId25" imgW="291960" imgH="215640" progId="Equation.3">
                    <p:embed/>
                  </p:oleObj>
                </mc:Choice>
                <mc:Fallback>
                  <p:oleObj name="公式" r:id="rId25" imgW="291960" imgH="2156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3128"/>
                          <a:ext cx="18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3" name="Rectangle 97"/>
            <p:cNvSpPr>
              <a:spLocks noChangeArrowheads="1"/>
            </p:cNvSpPr>
            <p:nvPr/>
          </p:nvSpPr>
          <p:spPr bwMode="auto">
            <a:xfrm>
              <a:off x="528" y="2920"/>
              <a:ext cx="91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zh-CN" altLang="en-US"/>
                <a:t>向于　  </a:t>
              </a:r>
              <a:r>
                <a:rPr lang="en-US" altLang="zh-CN">
                  <a:sym typeface="Mathematica1" pitchFamily="2" charset="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438400" y="1371600"/>
          <a:ext cx="405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4" name="公式" r:id="rId4" imgW="4051080" imgH="406080" progId="Equation.3">
                  <p:embed/>
                </p:oleObj>
              </mc:Choice>
              <mc:Fallback>
                <p:oleObj name="公式" r:id="rId4" imgW="405108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405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115" name="Group 179"/>
          <p:cNvGrpSpPr>
            <a:grpSpLocks/>
          </p:cNvGrpSpPr>
          <p:nvPr/>
        </p:nvGrpSpPr>
        <p:grpSpPr bwMode="auto">
          <a:xfrm>
            <a:off x="838200" y="1968500"/>
            <a:ext cx="6048375" cy="531813"/>
            <a:chOff x="528" y="1240"/>
            <a:chExt cx="3810" cy="335"/>
          </a:xfrm>
        </p:grpSpPr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1386" y="1240"/>
            <a:ext cx="29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5" name="Equation" r:id="rId6" imgW="3670200" imgH="469800" progId="Equation.DSMT4">
                    <p:embed/>
                  </p:oleObj>
                </mc:Choice>
                <mc:Fallback>
                  <p:oleObj name="Equation" r:id="rId6" imgW="3670200" imgH="469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1240"/>
                          <a:ext cx="29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528" y="124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因</a:t>
              </a:r>
            </a:p>
          </p:txBody>
        </p:sp>
      </p:grpSp>
      <p:grpSp>
        <p:nvGrpSpPr>
          <p:cNvPr id="40114" name="Group 178"/>
          <p:cNvGrpSpPr>
            <a:grpSpLocks/>
          </p:cNvGrpSpPr>
          <p:nvPr/>
        </p:nvGrpSpPr>
        <p:grpSpPr bwMode="auto">
          <a:xfrm>
            <a:off x="854075" y="623888"/>
            <a:ext cx="7821613" cy="587375"/>
            <a:chOff x="538" y="393"/>
            <a:chExt cx="4927" cy="370"/>
          </a:xfrm>
        </p:grpSpPr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538" y="436"/>
              <a:ext cx="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5  </a:t>
              </a:r>
              <a:r>
                <a:rPr lang="zh-CN" altLang="en-US"/>
                <a:t>设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3120" y="393"/>
              <a:ext cx="2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由拉格朗日中值定理</a:t>
              </a:r>
            </a:p>
          </p:txBody>
        </p:sp>
        <p:graphicFrame>
          <p:nvGraphicFramePr>
            <p:cNvPr id="39956" name="Object 20"/>
            <p:cNvGraphicFramePr>
              <a:graphicFrameLocks noChangeAspect="1"/>
            </p:cNvGraphicFramePr>
            <p:nvPr/>
          </p:nvGraphicFramePr>
          <p:xfrm>
            <a:off x="1352" y="432"/>
            <a:ext cx="1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6" name="Equation" r:id="rId8" imgW="2844720" imgH="469800" progId="Equation.DSMT4">
                    <p:embed/>
                  </p:oleObj>
                </mc:Choice>
                <mc:Fallback>
                  <p:oleObj name="Equation" r:id="rId8" imgW="2844720" imgH="469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432"/>
                          <a:ext cx="17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116" name="Group 180"/>
          <p:cNvGrpSpPr>
            <a:grpSpLocks/>
          </p:cNvGrpSpPr>
          <p:nvPr/>
        </p:nvGrpSpPr>
        <p:grpSpPr bwMode="auto">
          <a:xfrm>
            <a:off x="977900" y="2565400"/>
            <a:ext cx="7562850" cy="544513"/>
            <a:chOff x="616" y="1689"/>
            <a:chExt cx="4764" cy="343"/>
          </a:xfrm>
        </p:grpSpPr>
        <p:graphicFrame>
          <p:nvGraphicFramePr>
            <p:cNvPr id="39958" name="Object 22"/>
            <p:cNvGraphicFramePr>
              <a:graphicFrameLocks noChangeAspect="1"/>
            </p:cNvGraphicFramePr>
            <p:nvPr/>
          </p:nvGraphicFramePr>
          <p:xfrm>
            <a:off x="1920" y="1776"/>
            <a:ext cx="1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7" name="Equation" r:id="rId10" imgW="1917360" imgH="406080" progId="Equation.3">
                    <p:embed/>
                  </p:oleObj>
                </mc:Choice>
                <mc:Fallback>
                  <p:oleObj name="Equation" r:id="rId10" imgW="1917360" imgH="406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76"/>
                          <a:ext cx="1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3120" y="1689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变为</a:t>
              </a:r>
            </a:p>
          </p:txBody>
        </p:sp>
        <p:graphicFrame>
          <p:nvGraphicFramePr>
            <p:cNvPr id="39960" name="Object 24"/>
            <p:cNvGraphicFramePr>
              <a:graphicFrameLocks noChangeAspect="1"/>
            </p:cNvGraphicFramePr>
            <p:nvPr/>
          </p:nvGraphicFramePr>
          <p:xfrm>
            <a:off x="3660" y="1728"/>
            <a:ext cx="17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8" name="Equation" r:id="rId12" imgW="2730240" imgH="469800" progId="Equation.DSMT4">
                    <p:embed/>
                  </p:oleObj>
                </mc:Choice>
                <mc:Fallback>
                  <p:oleObj name="Equation" r:id="rId12" imgW="2730240" imgH="469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728"/>
                          <a:ext cx="17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Object 31"/>
            <p:cNvGraphicFramePr>
              <a:graphicFrameLocks noChangeAspect="1"/>
            </p:cNvGraphicFramePr>
            <p:nvPr/>
          </p:nvGraphicFramePr>
          <p:xfrm>
            <a:off x="616" y="1776"/>
            <a:ext cx="13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69" name="Equation" r:id="rId14" imgW="2095200" imgH="393480" progId="Equation.3">
                    <p:embed/>
                  </p:oleObj>
                </mc:Choice>
                <mc:Fallback>
                  <p:oleObj name="Equation" r:id="rId14" imgW="209520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" y="1776"/>
                          <a:ext cx="13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125" name="Group 189"/>
          <p:cNvGrpSpPr>
            <a:grpSpLocks/>
          </p:cNvGrpSpPr>
          <p:nvPr/>
        </p:nvGrpSpPr>
        <p:grpSpPr bwMode="auto">
          <a:xfrm>
            <a:off x="1476375" y="4005263"/>
            <a:ext cx="6581775" cy="2090737"/>
            <a:chOff x="1086" y="2523"/>
            <a:chExt cx="4146" cy="1317"/>
          </a:xfrm>
        </p:grpSpPr>
        <p:sp>
          <p:nvSpPr>
            <p:cNvPr id="40055" name="Line 119"/>
            <p:cNvSpPr>
              <a:spLocks noChangeShapeType="1"/>
            </p:cNvSpPr>
            <p:nvPr/>
          </p:nvSpPr>
          <p:spPr bwMode="auto">
            <a:xfrm>
              <a:off x="1104" y="3592"/>
              <a:ext cx="41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 flipV="1">
              <a:off x="1344" y="253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7" name="Line 121"/>
            <p:cNvSpPr>
              <a:spLocks noChangeShapeType="1"/>
            </p:cNvSpPr>
            <p:nvPr/>
          </p:nvSpPr>
          <p:spPr bwMode="auto">
            <a:xfrm flipV="1">
              <a:off x="135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9" name="Line 123"/>
            <p:cNvSpPr>
              <a:spLocks noChangeShapeType="1"/>
            </p:cNvSpPr>
            <p:nvPr/>
          </p:nvSpPr>
          <p:spPr bwMode="auto">
            <a:xfrm flipV="1">
              <a:off x="1692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0" name="Rectangle 124"/>
            <p:cNvSpPr>
              <a:spLocks noChangeArrowheads="1"/>
            </p:cNvSpPr>
            <p:nvPr/>
          </p:nvSpPr>
          <p:spPr bwMode="auto">
            <a:xfrm>
              <a:off x="1644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61" name="Line 125"/>
            <p:cNvSpPr>
              <a:spLocks noChangeShapeType="1"/>
            </p:cNvSpPr>
            <p:nvPr/>
          </p:nvSpPr>
          <p:spPr bwMode="auto">
            <a:xfrm flipV="1">
              <a:off x="204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2" name="Rectangle 126"/>
            <p:cNvSpPr>
              <a:spLocks noChangeArrowheads="1"/>
            </p:cNvSpPr>
            <p:nvPr/>
          </p:nvSpPr>
          <p:spPr bwMode="auto">
            <a:xfrm>
              <a:off x="1992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63" name="Line 127"/>
            <p:cNvSpPr>
              <a:spLocks noChangeShapeType="1"/>
            </p:cNvSpPr>
            <p:nvPr/>
          </p:nvSpPr>
          <p:spPr bwMode="auto">
            <a:xfrm flipV="1">
              <a:off x="2382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4" name="Rectangle 128"/>
            <p:cNvSpPr>
              <a:spLocks noChangeArrowheads="1"/>
            </p:cNvSpPr>
            <p:nvPr/>
          </p:nvSpPr>
          <p:spPr bwMode="auto">
            <a:xfrm>
              <a:off x="2334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65" name="Line 129"/>
            <p:cNvSpPr>
              <a:spLocks noChangeShapeType="1"/>
            </p:cNvSpPr>
            <p:nvPr/>
          </p:nvSpPr>
          <p:spPr bwMode="auto">
            <a:xfrm flipV="1">
              <a:off x="273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6" name="Rectangle 130"/>
            <p:cNvSpPr>
              <a:spLocks noChangeArrowheads="1"/>
            </p:cNvSpPr>
            <p:nvPr/>
          </p:nvSpPr>
          <p:spPr bwMode="auto">
            <a:xfrm>
              <a:off x="2682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4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67" name="Line 131"/>
            <p:cNvSpPr>
              <a:spLocks noChangeShapeType="1"/>
            </p:cNvSpPr>
            <p:nvPr/>
          </p:nvSpPr>
          <p:spPr bwMode="auto">
            <a:xfrm flipV="1">
              <a:off x="3072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8" name="Rectangle 132"/>
            <p:cNvSpPr>
              <a:spLocks noChangeArrowheads="1"/>
            </p:cNvSpPr>
            <p:nvPr/>
          </p:nvSpPr>
          <p:spPr bwMode="auto">
            <a:xfrm>
              <a:off x="3024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5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69" name="Line 133"/>
            <p:cNvSpPr>
              <a:spLocks noChangeShapeType="1"/>
            </p:cNvSpPr>
            <p:nvPr/>
          </p:nvSpPr>
          <p:spPr bwMode="auto">
            <a:xfrm flipV="1">
              <a:off x="342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Rectangle 134"/>
            <p:cNvSpPr>
              <a:spLocks noChangeArrowheads="1"/>
            </p:cNvSpPr>
            <p:nvPr/>
          </p:nvSpPr>
          <p:spPr bwMode="auto">
            <a:xfrm>
              <a:off x="3372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6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71" name="Line 135"/>
            <p:cNvSpPr>
              <a:spLocks noChangeShapeType="1"/>
            </p:cNvSpPr>
            <p:nvPr/>
          </p:nvSpPr>
          <p:spPr bwMode="auto">
            <a:xfrm flipV="1">
              <a:off x="3762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2" name="Rectangle 136"/>
            <p:cNvSpPr>
              <a:spLocks noChangeArrowheads="1"/>
            </p:cNvSpPr>
            <p:nvPr/>
          </p:nvSpPr>
          <p:spPr bwMode="auto">
            <a:xfrm>
              <a:off x="3714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7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73" name="Line 137"/>
            <p:cNvSpPr>
              <a:spLocks noChangeShapeType="1"/>
            </p:cNvSpPr>
            <p:nvPr/>
          </p:nvSpPr>
          <p:spPr bwMode="auto">
            <a:xfrm flipV="1">
              <a:off x="411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4" name="Rectangle 138"/>
            <p:cNvSpPr>
              <a:spLocks noChangeArrowheads="1"/>
            </p:cNvSpPr>
            <p:nvPr/>
          </p:nvSpPr>
          <p:spPr bwMode="auto">
            <a:xfrm>
              <a:off x="4062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8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75" name="Line 139"/>
            <p:cNvSpPr>
              <a:spLocks noChangeShapeType="1"/>
            </p:cNvSpPr>
            <p:nvPr/>
          </p:nvSpPr>
          <p:spPr bwMode="auto">
            <a:xfrm flipV="1">
              <a:off x="4452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6" name="Rectangle 140"/>
            <p:cNvSpPr>
              <a:spLocks noChangeArrowheads="1"/>
            </p:cNvSpPr>
            <p:nvPr/>
          </p:nvSpPr>
          <p:spPr bwMode="auto">
            <a:xfrm>
              <a:off x="4404" y="36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9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77" name="Line 141"/>
            <p:cNvSpPr>
              <a:spLocks noChangeShapeType="1"/>
            </p:cNvSpPr>
            <p:nvPr/>
          </p:nvSpPr>
          <p:spPr bwMode="auto">
            <a:xfrm flipV="1">
              <a:off x="4800" y="3556"/>
              <a:ext cx="1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8" name="Rectangle 142"/>
            <p:cNvSpPr>
              <a:spLocks noChangeArrowheads="1"/>
            </p:cNvSpPr>
            <p:nvPr/>
          </p:nvSpPr>
          <p:spPr bwMode="auto">
            <a:xfrm>
              <a:off x="4704" y="361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10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79" name="Line 143"/>
            <p:cNvSpPr>
              <a:spLocks noChangeShapeType="1"/>
            </p:cNvSpPr>
            <p:nvPr/>
          </p:nvSpPr>
          <p:spPr bwMode="auto">
            <a:xfrm>
              <a:off x="1350" y="359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1" name="Line 145"/>
            <p:cNvSpPr>
              <a:spLocks noChangeShapeType="1"/>
            </p:cNvSpPr>
            <p:nvPr/>
          </p:nvSpPr>
          <p:spPr bwMode="auto">
            <a:xfrm>
              <a:off x="1350" y="3214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2" name="Rectangle 146"/>
            <p:cNvSpPr>
              <a:spLocks noChangeArrowheads="1"/>
            </p:cNvSpPr>
            <p:nvPr/>
          </p:nvSpPr>
          <p:spPr bwMode="auto">
            <a:xfrm>
              <a:off x="1086" y="310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0.2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83" name="Line 147"/>
            <p:cNvSpPr>
              <a:spLocks noChangeShapeType="1"/>
            </p:cNvSpPr>
            <p:nvPr/>
          </p:nvSpPr>
          <p:spPr bwMode="auto">
            <a:xfrm>
              <a:off x="1350" y="2842"/>
              <a:ext cx="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4" name="Rectangle 148"/>
            <p:cNvSpPr>
              <a:spLocks noChangeArrowheads="1"/>
            </p:cNvSpPr>
            <p:nvPr/>
          </p:nvSpPr>
          <p:spPr bwMode="auto">
            <a:xfrm>
              <a:off x="1086" y="273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0.4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40085" name="Freeform 149"/>
            <p:cNvSpPr>
              <a:spLocks/>
            </p:cNvSpPr>
            <p:nvPr/>
          </p:nvSpPr>
          <p:spPr bwMode="auto">
            <a:xfrm>
              <a:off x="1350" y="2902"/>
              <a:ext cx="618" cy="690"/>
            </a:xfrm>
            <a:custGeom>
              <a:avLst/>
              <a:gdLst>
                <a:gd name="T0" fmla="*/ 6 w 618"/>
                <a:gd name="T1" fmla="*/ 648 h 690"/>
                <a:gd name="T2" fmla="*/ 12 w 618"/>
                <a:gd name="T3" fmla="*/ 600 h 690"/>
                <a:gd name="T4" fmla="*/ 24 w 618"/>
                <a:gd name="T5" fmla="*/ 546 h 690"/>
                <a:gd name="T6" fmla="*/ 36 w 618"/>
                <a:gd name="T7" fmla="*/ 504 h 690"/>
                <a:gd name="T8" fmla="*/ 48 w 618"/>
                <a:gd name="T9" fmla="*/ 456 h 690"/>
                <a:gd name="T10" fmla="*/ 54 w 618"/>
                <a:gd name="T11" fmla="*/ 420 h 690"/>
                <a:gd name="T12" fmla="*/ 66 w 618"/>
                <a:gd name="T13" fmla="*/ 378 h 690"/>
                <a:gd name="T14" fmla="*/ 78 w 618"/>
                <a:gd name="T15" fmla="*/ 342 h 690"/>
                <a:gd name="T16" fmla="*/ 84 w 618"/>
                <a:gd name="T17" fmla="*/ 312 h 690"/>
                <a:gd name="T18" fmla="*/ 96 w 618"/>
                <a:gd name="T19" fmla="*/ 282 h 690"/>
                <a:gd name="T20" fmla="*/ 108 w 618"/>
                <a:gd name="T21" fmla="*/ 252 h 690"/>
                <a:gd name="T22" fmla="*/ 120 w 618"/>
                <a:gd name="T23" fmla="*/ 222 h 690"/>
                <a:gd name="T24" fmla="*/ 126 w 618"/>
                <a:gd name="T25" fmla="*/ 198 h 690"/>
                <a:gd name="T26" fmla="*/ 138 w 618"/>
                <a:gd name="T27" fmla="*/ 174 h 690"/>
                <a:gd name="T28" fmla="*/ 150 w 618"/>
                <a:gd name="T29" fmla="*/ 156 h 690"/>
                <a:gd name="T30" fmla="*/ 162 w 618"/>
                <a:gd name="T31" fmla="*/ 138 h 690"/>
                <a:gd name="T32" fmla="*/ 168 w 618"/>
                <a:gd name="T33" fmla="*/ 120 h 690"/>
                <a:gd name="T34" fmla="*/ 180 w 618"/>
                <a:gd name="T35" fmla="*/ 102 h 690"/>
                <a:gd name="T36" fmla="*/ 204 w 618"/>
                <a:gd name="T37" fmla="*/ 72 h 690"/>
                <a:gd name="T38" fmla="*/ 216 w 618"/>
                <a:gd name="T39" fmla="*/ 60 h 690"/>
                <a:gd name="T40" fmla="*/ 228 w 618"/>
                <a:gd name="T41" fmla="*/ 42 h 690"/>
                <a:gd name="T42" fmla="*/ 246 w 618"/>
                <a:gd name="T43" fmla="*/ 30 h 690"/>
                <a:gd name="T44" fmla="*/ 264 w 618"/>
                <a:gd name="T45" fmla="*/ 18 h 690"/>
                <a:gd name="T46" fmla="*/ 282 w 618"/>
                <a:gd name="T47" fmla="*/ 6 h 690"/>
                <a:gd name="T48" fmla="*/ 300 w 618"/>
                <a:gd name="T49" fmla="*/ 0 h 690"/>
                <a:gd name="T50" fmla="*/ 318 w 618"/>
                <a:gd name="T51" fmla="*/ 0 h 690"/>
                <a:gd name="T52" fmla="*/ 336 w 618"/>
                <a:gd name="T53" fmla="*/ 0 h 690"/>
                <a:gd name="T54" fmla="*/ 354 w 618"/>
                <a:gd name="T55" fmla="*/ 0 h 690"/>
                <a:gd name="T56" fmla="*/ 372 w 618"/>
                <a:gd name="T57" fmla="*/ 0 h 690"/>
                <a:gd name="T58" fmla="*/ 390 w 618"/>
                <a:gd name="T59" fmla="*/ 6 h 690"/>
                <a:gd name="T60" fmla="*/ 408 w 618"/>
                <a:gd name="T61" fmla="*/ 6 h 690"/>
                <a:gd name="T62" fmla="*/ 426 w 618"/>
                <a:gd name="T63" fmla="*/ 18 h 690"/>
                <a:gd name="T64" fmla="*/ 444 w 618"/>
                <a:gd name="T65" fmla="*/ 24 h 690"/>
                <a:gd name="T66" fmla="*/ 462 w 618"/>
                <a:gd name="T67" fmla="*/ 30 h 690"/>
                <a:gd name="T68" fmla="*/ 480 w 618"/>
                <a:gd name="T69" fmla="*/ 42 h 690"/>
                <a:gd name="T70" fmla="*/ 498 w 618"/>
                <a:gd name="T71" fmla="*/ 54 h 690"/>
                <a:gd name="T72" fmla="*/ 516 w 618"/>
                <a:gd name="T73" fmla="*/ 60 h 690"/>
                <a:gd name="T74" fmla="*/ 534 w 618"/>
                <a:gd name="T75" fmla="*/ 72 h 690"/>
                <a:gd name="T76" fmla="*/ 552 w 618"/>
                <a:gd name="T77" fmla="*/ 84 h 690"/>
                <a:gd name="T78" fmla="*/ 570 w 618"/>
                <a:gd name="T79" fmla="*/ 96 h 690"/>
                <a:gd name="T80" fmla="*/ 588 w 618"/>
                <a:gd name="T81" fmla="*/ 108 h 690"/>
                <a:gd name="T82" fmla="*/ 606 w 618"/>
                <a:gd name="T83" fmla="*/ 12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8" h="690">
                  <a:moveTo>
                    <a:pt x="0" y="690"/>
                  </a:moveTo>
                  <a:lnTo>
                    <a:pt x="0" y="666"/>
                  </a:lnTo>
                  <a:lnTo>
                    <a:pt x="6" y="648"/>
                  </a:lnTo>
                  <a:lnTo>
                    <a:pt x="6" y="630"/>
                  </a:lnTo>
                  <a:lnTo>
                    <a:pt x="12" y="612"/>
                  </a:lnTo>
                  <a:lnTo>
                    <a:pt x="12" y="600"/>
                  </a:lnTo>
                  <a:lnTo>
                    <a:pt x="18" y="582"/>
                  </a:lnTo>
                  <a:lnTo>
                    <a:pt x="24" y="564"/>
                  </a:lnTo>
                  <a:lnTo>
                    <a:pt x="24" y="546"/>
                  </a:lnTo>
                  <a:lnTo>
                    <a:pt x="30" y="534"/>
                  </a:lnTo>
                  <a:lnTo>
                    <a:pt x="30" y="516"/>
                  </a:lnTo>
                  <a:lnTo>
                    <a:pt x="36" y="504"/>
                  </a:lnTo>
                  <a:lnTo>
                    <a:pt x="36" y="486"/>
                  </a:lnTo>
                  <a:lnTo>
                    <a:pt x="42" y="474"/>
                  </a:lnTo>
                  <a:lnTo>
                    <a:pt x="48" y="456"/>
                  </a:lnTo>
                  <a:lnTo>
                    <a:pt x="48" y="444"/>
                  </a:lnTo>
                  <a:lnTo>
                    <a:pt x="54" y="432"/>
                  </a:lnTo>
                  <a:lnTo>
                    <a:pt x="54" y="420"/>
                  </a:lnTo>
                  <a:lnTo>
                    <a:pt x="60" y="408"/>
                  </a:lnTo>
                  <a:lnTo>
                    <a:pt x="60" y="390"/>
                  </a:lnTo>
                  <a:lnTo>
                    <a:pt x="66" y="378"/>
                  </a:lnTo>
                  <a:lnTo>
                    <a:pt x="72" y="366"/>
                  </a:lnTo>
                  <a:lnTo>
                    <a:pt x="72" y="354"/>
                  </a:lnTo>
                  <a:lnTo>
                    <a:pt x="78" y="342"/>
                  </a:lnTo>
                  <a:lnTo>
                    <a:pt x="78" y="336"/>
                  </a:lnTo>
                  <a:lnTo>
                    <a:pt x="84" y="324"/>
                  </a:lnTo>
                  <a:lnTo>
                    <a:pt x="84" y="312"/>
                  </a:lnTo>
                  <a:lnTo>
                    <a:pt x="90" y="300"/>
                  </a:lnTo>
                  <a:lnTo>
                    <a:pt x="96" y="288"/>
                  </a:lnTo>
                  <a:lnTo>
                    <a:pt x="96" y="282"/>
                  </a:lnTo>
                  <a:lnTo>
                    <a:pt x="102" y="270"/>
                  </a:lnTo>
                  <a:lnTo>
                    <a:pt x="102" y="258"/>
                  </a:lnTo>
                  <a:lnTo>
                    <a:pt x="108" y="252"/>
                  </a:lnTo>
                  <a:lnTo>
                    <a:pt x="108" y="240"/>
                  </a:lnTo>
                  <a:lnTo>
                    <a:pt x="114" y="234"/>
                  </a:lnTo>
                  <a:lnTo>
                    <a:pt x="120" y="222"/>
                  </a:lnTo>
                  <a:lnTo>
                    <a:pt x="120" y="216"/>
                  </a:lnTo>
                  <a:lnTo>
                    <a:pt x="126" y="210"/>
                  </a:lnTo>
                  <a:lnTo>
                    <a:pt x="126" y="198"/>
                  </a:lnTo>
                  <a:lnTo>
                    <a:pt x="132" y="192"/>
                  </a:lnTo>
                  <a:lnTo>
                    <a:pt x="138" y="186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62"/>
                  </a:lnTo>
                  <a:lnTo>
                    <a:pt x="150" y="156"/>
                  </a:lnTo>
                  <a:lnTo>
                    <a:pt x="150" y="150"/>
                  </a:lnTo>
                  <a:lnTo>
                    <a:pt x="156" y="144"/>
                  </a:lnTo>
                  <a:lnTo>
                    <a:pt x="162" y="138"/>
                  </a:lnTo>
                  <a:lnTo>
                    <a:pt x="162" y="132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74" y="114"/>
                  </a:lnTo>
                  <a:lnTo>
                    <a:pt x="174" y="108"/>
                  </a:lnTo>
                  <a:lnTo>
                    <a:pt x="180" y="102"/>
                  </a:lnTo>
                  <a:lnTo>
                    <a:pt x="192" y="90"/>
                  </a:lnTo>
                  <a:lnTo>
                    <a:pt x="192" y="84"/>
                  </a:lnTo>
                  <a:lnTo>
                    <a:pt x="204" y="72"/>
                  </a:lnTo>
                  <a:lnTo>
                    <a:pt x="198" y="72"/>
                  </a:lnTo>
                  <a:lnTo>
                    <a:pt x="204" y="72"/>
                  </a:lnTo>
                  <a:lnTo>
                    <a:pt x="216" y="60"/>
                  </a:lnTo>
                  <a:lnTo>
                    <a:pt x="216" y="54"/>
                  </a:lnTo>
                  <a:lnTo>
                    <a:pt x="222" y="48"/>
                  </a:lnTo>
                  <a:lnTo>
                    <a:pt x="228" y="42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24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92" y="48"/>
                  </a:lnTo>
                  <a:lnTo>
                    <a:pt x="498" y="54"/>
                  </a:lnTo>
                  <a:lnTo>
                    <a:pt x="504" y="54"/>
                  </a:lnTo>
                  <a:lnTo>
                    <a:pt x="510" y="60"/>
                  </a:lnTo>
                  <a:lnTo>
                    <a:pt x="516" y="60"/>
                  </a:lnTo>
                  <a:lnTo>
                    <a:pt x="522" y="66"/>
                  </a:lnTo>
                  <a:lnTo>
                    <a:pt x="528" y="66"/>
                  </a:lnTo>
                  <a:lnTo>
                    <a:pt x="534" y="72"/>
                  </a:lnTo>
                  <a:lnTo>
                    <a:pt x="540" y="78"/>
                  </a:lnTo>
                  <a:lnTo>
                    <a:pt x="546" y="78"/>
                  </a:lnTo>
                  <a:lnTo>
                    <a:pt x="552" y="84"/>
                  </a:lnTo>
                  <a:lnTo>
                    <a:pt x="558" y="90"/>
                  </a:lnTo>
                  <a:lnTo>
                    <a:pt x="564" y="90"/>
                  </a:lnTo>
                  <a:lnTo>
                    <a:pt x="570" y="96"/>
                  </a:lnTo>
                  <a:lnTo>
                    <a:pt x="576" y="102"/>
                  </a:lnTo>
                  <a:lnTo>
                    <a:pt x="582" y="102"/>
                  </a:lnTo>
                  <a:lnTo>
                    <a:pt x="588" y="108"/>
                  </a:lnTo>
                  <a:lnTo>
                    <a:pt x="594" y="114"/>
                  </a:lnTo>
                  <a:lnTo>
                    <a:pt x="600" y="114"/>
                  </a:lnTo>
                  <a:lnTo>
                    <a:pt x="606" y="120"/>
                  </a:lnTo>
                  <a:lnTo>
                    <a:pt x="612" y="126"/>
                  </a:lnTo>
                  <a:lnTo>
                    <a:pt x="618" y="132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6" name="Freeform 150"/>
            <p:cNvSpPr>
              <a:spLocks/>
            </p:cNvSpPr>
            <p:nvPr/>
          </p:nvSpPr>
          <p:spPr bwMode="auto">
            <a:xfrm>
              <a:off x="1968" y="3034"/>
              <a:ext cx="762" cy="420"/>
            </a:xfrm>
            <a:custGeom>
              <a:avLst/>
              <a:gdLst>
                <a:gd name="T0" fmla="*/ 12 w 762"/>
                <a:gd name="T1" fmla="*/ 6 h 420"/>
                <a:gd name="T2" fmla="*/ 30 w 762"/>
                <a:gd name="T3" fmla="*/ 18 h 420"/>
                <a:gd name="T4" fmla="*/ 48 w 762"/>
                <a:gd name="T5" fmla="*/ 30 h 420"/>
                <a:gd name="T6" fmla="*/ 66 w 762"/>
                <a:gd name="T7" fmla="*/ 42 h 420"/>
                <a:gd name="T8" fmla="*/ 84 w 762"/>
                <a:gd name="T9" fmla="*/ 60 h 420"/>
                <a:gd name="T10" fmla="*/ 102 w 762"/>
                <a:gd name="T11" fmla="*/ 72 h 420"/>
                <a:gd name="T12" fmla="*/ 120 w 762"/>
                <a:gd name="T13" fmla="*/ 84 h 420"/>
                <a:gd name="T14" fmla="*/ 138 w 762"/>
                <a:gd name="T15" fmla="*/ 96 h 420"/>
                <a:gd name="T16" fmla="*/ 156 w 762"/>
                <a:gd name="T17" fmla="*/ 114 h 420"/>
                <a:gd name="T18" fmla="*/ 174 w 762"/>
                <a:gd name="T19" fmla="*/ 126 h 420"/>
                <a:gd name="T20" fmla="*/ 192 w 762"/>
                <a:gd name="T21" fmla="*/ 138 h 420"/>
                <a:gd name="T22" fmla="*/ 210 w 762"/>
                <a:gd name="T23" fmla="*/ 150 h 420"/>
                <a:gd name="T24" fmla="*/ 228 w 762"/>
                <a:gd name="T25" fmla="*/ 162 h 420"/>
                <a:gd name="T26" fmla="*/ 246 w 762"/>
                <a:gd name="T27" fmla="*/ 174 h 420"/>
                <a:gd name="T28" fmla="*/ 264 w 762"/>
                <a:gd name="T29" fmla="*/ 186 h 420"/>
                <a:gd name="T30" fmla="*/ 282 w 762"/>
                <a:gd name="T31" fmla="*/ 198 h 420"/>
                <a:gd name="T32" fmla="*/ 300 w 762"/>
                <a:gd name="T33" fmla="*/ 210 h 420"/>
                <a:gd name="T34" fmla="*/ 318 w 762"/>
                <a:gd name="T35" fmla="*/ 222 h 420"/>
                <a:gd name="T36" fmla="*/ 336 w 762"/>
                <a:gd name="T37" fmla="*/ 234 h 420"/>
                <a:gd name="T38" fmla="*/ 354 w 762"/>
                <a:gd name="T39" fmla="*/ 240 h 420"/>
                <a:gd name="T40" fmla="*/ 372 w 762"/>
                <a:gd name="T41" fmla="*/ 252 h 420"/>
                <a:gd name="T42" fmla="*/ 390 w 762"/>
                <a:gd name="T43" fmla="*/ 264 h 420"/>
                <a:gd name="T44" fmla="*/ 408 w 762"/>
                <a:gd name="T45" fmla="*/ 276 h 420"/>
                <a:gd name="T46" fmla="*/ 426 w 762"/>
                <a:gd name="T47" fmla="*/ 282 h 420"/>
                <a:gd name="T48" fmla="*/ 444 w 762"/>
                <a:gd name="T49" fmla="*/ 294 h 420"/>
                <a:gd name="T50" fmla="*/ 462 w 762"/>
                <a:gd name="T51" fmla="*/ 300 h 420"/>
                <a:gd name="T52" fmla="*/ 480 w 762"/>
                <a:gd name="T53" fmla="*/ 306 h 420"/>
                <a:gd name="T54" fmla="*/ 498 w 762"/>
                <a:gd name="T55" fmla="*/ 318 h 420"/>
                <a:gd name="T56" fmla="*/ 516 w 762"/>
                <a:gd name="T57" fmla="*/ 324 h 420"/>
                <a:gd name="T58" fmla="*/ 534 w 762"/>
                <a:gd name="T59" fmla="*/ 336 h 420"/>
                <a:gd name="T60" fmla="*/ 552 w 762"/>
                <a:gd name="T61" fmla="*/ 342 h 420"/>
                <a:gd name="T62" fmla="*/ 570 w 762"/>
                <a:gd name="T63" fmla="*/ 354 h 420"/>
                <a:gd name="T64" fmla="*/ 588 w 762"/>
                <a:gd name="T65" fmla="*/ 360 h 420"/>
                <a:gd name="T66" fmla="*/ 606 w 762"/>
                <a:gd name="T67" fmla="*/ 366 h 420"/>
                <a:gd name="T68" fmla="*/ 624 w 762"/>
                <a:gd name="T69" fmla="*/ 372 h 420"/>
                <a:gd name="T70" fmla="*/ 642 w 762"/>
                <a:gd name="T71" fmla="*/ 378 h 420"/>
                <a:gd name="T72" fmla="*/ 660 w 762"/>
                <a:gd name="T73" fmla="*/ 384 h 420"/>
                <a:gd name="T74" fmla="*/ 678 w 762"/>
                <a:gd name="T75" fmla="*/ 390 h 420"/>
                <a:gd name="T76" fmla="*/ 696 w 762"/>
                <a:gd name="T77" fmla="*/ 396 h 420"/>
                <a:gd name="T78" fmla="*/ 714 w 762"/>
                <a:gd name="T79" fmla="*/ 402 h 420"/>
                <a:gd name="T80" fmla="*/ 732 w 762"/>
                <a:gd name="T81" fmla="*/ 408 h 420"/>
                <a:gd name="T82" fmla="*/ 750 w 762"/>
                <a:gd name="T83" fmla="*/ 41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420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24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54" y="36"/>
                  </a:lnTo>
                  <a:lnTo>
                    <a:pt x="60" y="42"/>
                  </a:lnTo>
                  <a:lnTo>
                    <a:pt x="66" y="42"/>
                  </a:lnTo>
                  <a:lnTo>
                    <a:pt x="72" y="48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6"/>
                  </a:lnTo>
                  <a:lnTo>
                    <a:pt x="102" y="72"/>
                  </a:lnTo>
                  <a:lnTo>
                    <a:pt x="108" y="78"/>
                  </a:lnTo>
                  <a:lnTo>
                    <a:pt x="114" y="78"/>
                  </a:lnTo>
                  <a:lnTo>
                    <a:pt x="120" y="84"/>
                  </a:lnTo>
                  <a:lnTo>
                    <a:pt x="126" y="90"/>
                  </a:lnTo>
                  <a:lnTo>
                    <a:pt x="132" y="96"/>
                  </a:lnTo>
                  <a:lnTo>
                    <a:pt x="138" y="96"/>
                  </a:lnTo>
                  <a:lnTo>
                    <a:pt x="144" y="102"/>
                  </a:lnTo>
                  <a:lnTo>
                    <a:pt x="150" y="108"/>
                  </a:lnTo>
                  <a:lnTo>
                    <a:pt x="156" y="114"/>
                  </a:lnTo>
                  <a:lnTo>
                    <a:pt x="162" y="114"/>
                  </a:lnTo>
                  <a:lnTo>
                    <a:pt x="168" y="120"/>
                  </a:lnTo>
                  <a:lnTo>
                    <a:pt x="174" y="126"/>
                  </a:lnTo>
                  <a:lnTo>
                    <a:pt x="180" y="132"/>
                  </a:lnTo>
                  <a:lnTo>
                    <a:pt x="186" y="132"/>
                  </a:lnTo>
                  <a:lnTo>
                    <a:pt x="192" y="138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50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8" y="162"/>
                  </a:lnTo>
                  <a:lnTo>
                    <a:pt x="234" y="168"/>
                  </a:lnTo>
                  <a:lnTo>
                    <a:pt x="240" y="168"/>
                  </a:lnTo>
                  <a:lnTo>
                    <a:pt x="246" y="174"/>
                  </a:lnTo>
                  <a:lnTo>
                    <a:pt x="252" y="180"/>
                  </a:lnTo>
                  <a:lnTo>
                    <a:pt x="258" y="180"/>
                  </a:lnTo>
                  <a:lnTo>
                    <a:pt x="264" y="186"/>
                  </a:lnTo>
                  <a:lnTo>
                    <a:pt x="270" y="192"/>
                  </a:lnTo>
                  <a:lnTo>
                    <a:pt x="276" y="192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294" y="204"/>
                  </a:lnTo>
                  <a:lnTo>
                    <a:pt x="300" y="210"/>
                  </a:lnTo>
                  <a:lnTo>
                    <a:pt x="306" y="210"/>
                  </a:lnTo>
                  <a:lnTo>
                    <a:pt x="312" y="216"/>
                  </a:lnTo>
                  <a:lnTo>
                    <a:pt x="318" y="222"/>
                  </a:lnTo>
                  <a:lnTo>
                    <a:pt x="324" y="222"/>
                  </a:lnTo>
                  <a:lnTo>
                    <a:pt x="330" y="228"/>
                  </a:lnTo>
                  <a:lnTo>
                    <a:pt x="336" y="234"/>
                  </a:lnTo>
                  <a:lnTo>
                    <a:pt x="342" y="234"/>
                  </a:lnTo>
                  <a:lnTo>
                    <a:pt x="348" y="240"/>
                  </a:lnTo>
                  <a:lnTo>
                    <a:pt x="354" y="240"/>
                  </a:lnTo>
                  <a:lnTo>
                    <a:pt x="360" y="246"/>
                  </a:lnTo>
                  <a:lnTo>
                    <a:pt x="366" y="246"/>
                  </a:lnTo>
                  <a:lnTo>
                    <a:pt x="372" y="252"/>
                  </a:lnTo>
                  <a:lnTo>
                    <a:pt x="378" y="258"/>
                  </a:lnTo>
                  <a:lnTo>
                    <a:pt x="384" y="258"/>
                  </a:lnTo>
                  <a:lnTo>
                    <a:pt x="390" y="264"/>
                  </a:lnTo>
                  <a:lnTo>
                    <a:pt x="396" y="264"/>
                  </a:lnTo>
                  <a:lnTo>
                    <a:pt x="402" y="270"/>
                  </a:lnTo>
                  <a:lnTo>
                    <a:pt x="408" y="276"/>
                  </a:lnTo>
                  <a:lnTo>
                    <a:pt x="414" y="276"/>
                  </a:lnTo>
                  <a:lnTo>
                    <a:pt x="420" y="276"/>
                  </a:lnTo>
                  <a:lnTo>
                    <a:pt x="426" y="282"/>
                  </a:lnTo>
                  <a:lnTo>
                    <a:pt x="432" y="288"/>
                  </a:lnTo>
                  <a:lnTo>
                    <a:pt x="438" y="28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6" y="300"/>
                  </a:lnTo>
                  <a:lnTo>
                    <a:pt x="462" y="300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80" y="306"/>
                  </a:lnTo>
                  <a:lnTo>
                    <a:pt x="486" y="312"/>
                  </a:lnTo>
                  <a:lnTo>
                    <a:pt x="492" y="318"/>
                  </a:lnTo>
                  <a:lnTo>
                    <a:pt x="498" y="318"/>
                  </a:lnTo>
                  <a:lnTo>
                    <a:pt x="504" y="318"/>
                  </a:lnTo>
                  <a:lnTo>
                    <a:pt x="510" y="324"/>
                  </a:lnTo>
                  <a:lnTo>
                    <a:pt x="516" y="324"/>
                  </a:lnTo>
                  <a:lnTo>
                    <a:pt x="522" y="330"/>
                  </a:lnTo>
                  <a:lnTo>
                    <a:pt x="528" y="330"/>
                  </a:lnTo>
                  <a:lnTo>
                    <a:pt x="534" y="336"/>
                  </a:lnTo>
                  <a:lnTo>
                    <a:pt x="540" y="336"/>
                  </a:lnTo>
                  <a:lnTo>
                    <a:pt x="546" y="342"/>
                  </a:lnTo>
                  <a:lnTo>
                    <a:pt x="552" y="342"/>
                  </a:lnTo>
                  <a:lnTo>
                    <a:pt x="558" y="348"/>
                  </a:lnTo>
                  <a:lnTo>
                    <a:pt x="564" y="348"/>
                  </a:lnTo>
                  <a:lnTo>
                    <a:pt x="570" y="354"/>
                  </a:lnTo>
                  <a:lnTo>
                    <a:pt x="576" y="354"/>
                  </a:lnTo>
                  <a:lnTo>
                    <a:pt x="582" y="354"/>
                  </a:lnTo>
                  <a:lnTo>
                    <a:pt x="588" y="360"/>
                  </a:lnTo>
                  <a:lnTo>
                    <a:pt x="594" y="360"/>
                  </a:lnTo>
                  <a:lnTo>
                    <a:pt x="600" y="360"/>
                  </a:lnTo>
                  <a:lnTo>
                    <a:pt x="606" y="366"/>
                  </a:lnTo>
                  <a:lnTo>
                    <a:pt x="612" y="366"/>
                  </a:lnTo>
                  <a:lnTo>
                    <a:pt x="618" y="372"/>
                  </a:lnTo>
                  <a:lnTo>
                    <a:pt x="624" y="372"/>
                  </a:lnTo>
                  <a:lnTo>
                    <a:pt x="630" y="372"/>
                  </a:lnTo>
                  <a:lnTo>
                    <a:pt x="636" y="378"/>
                  </a:lnTo>
                  <a:lnTo>
                    <a:pt x="642" y="378"/>
                  </a:lnTo>
                  <a:lnTo>
                    <a:pt x="648" y="378"/>
                  </a:lnTo>
                  <a:lnTo>
                    <a:pt x="654" y="384"/>
                  </a:lnTo>
                  <a:lnTo>
                    <a:pt x="660" y="384"/>
                  </a:lnTo>
                  <a:lnTo>
                    <a:pt x="666" y="390"/>
                  </a:lnTo>
                  <a:lnTo>
                    <a:pt x="672" y="390"/>
                  </a:lnTo>
                  <a:lnTo>
                    <a:pt x="678" y="390"/>
                  </a:lnTo>
                  <a:lnTo>
                    <a:pt x="684" y="396"/>
                  </a:lnTo>
                  <a:lnTo>
                    <a:pt x="690" y="396"/>
                  </a:lnTo>
                  <a:lnTo>
                    <a:pt x="696" y="396"/>
                  </a:lnTo>
                  <a:lnTo>
                    <a:pt x="702" y="402"/>
                  </a:lnTo>
                  <a:lnTo>
                    <a:pt x="708" y="402"/>
                  </a:lnTo>
                  <a:lnTo>
                    <a:pt x="714" y="402"/>
                  </a:lnTo>
                  <a:lnTo>
                    <a:pt x="720" y="408"/>
                  </a:lnTo>
                  <a:lnTo>
                    <a:pt x="726" y="408"/>
                  </a:lnTo>
                  <a:lnTo>
                    <a:pt x="732" y="408"/>
                  </a:lnTo>
                  <a:lnTo>
                    <a:pt x="738" y="414"/>
                  </a:lnTo>
                  <a:lnTo>
                    <a:pt x="744" y="414"/>
                  </a:lnTo>
                  <a:lnTo>
                    <a:pt x="750" y="414"/>
                  </a:lnTo>
                  <a:lnTo>
                    <a:pt x="756" y="414"/>
                  </a:lnTo>
                  <a:lnTo>
                    <a:pt x="762" y="42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7" name="Freeform 151"/>
            <p:cNvSpPr>
              <a:spLocks/>
            </p:cNvSpPr>
            <p:nvPr/>
          </p:nvSpPr>
          <p:spPr bwMode="auto">
            <a:xfrm>
              <a:off x="2730" y="3454"/>
              <a:ext cx="762" cy="114"/>
            </a:xfrm>
            <a:custGeom>
              <a:avLst/>
              <a:gdLst>
                <a:gd name="T0" fmla="*/ 12 w 762"/>
                <a:gd name="T1" fmla="*/ 0 h 114"/>
                <a:gd name="T2" fmla="*/ 30 w 762"/>
                <a:gd name="T3" fmla="*/ 6 h 114"/>
                <a:gd name="T4" fmla="*/ 48 w 762"/>
                <a:gd name="T5" fmla="*/ 12 h 114"/>
                <a:gd name="T6" fmla="*/ 66 w 762"/>
                <a:gd name="T7" fmla="*/ 18 h 114"/>
                <a:gd name="T8" fmla="*/ 84 w 762"/>
                <a:gd name="T9" fmla="*/ 24 h 114"/>
                <a:gd name="T10" fmla="*/ 102 w 762"/>
                <a:gd name="T11" fmla="*/ 24 h 114"/>
                <a:gd name="T12" fmla="*/ 120 w 762"/>
                <a:gd name="T13" fmla="*/ 30 h 114"/>
                <a:gd name="T14" fmla="*/ 138 w 762"/>
                <a:gd name="T15" fmla="*/ 36 h 114"/>
                <a:gd name="T16" fmla="*/ 156 w 762"/>
                <a:gd name="T17" fmla="*/ 36 h 114"/>
                <a:gd name="T18" fmla="*/ 174 w 762"/>
                <a:gd name="T19" fmla="*/ 42 h 114"/>
                <a:gd name="T20" fmla="*/ 192 w 762"/>
                <a:gd name="T21" fmla="*/ 48 h 114"/>
                <a:gd name="T22" fmla="*/ 210 w 762"/>
                <a:gd name="T23" fmla="*/ 48 h 114"/>
                <a:gd name="T24" fmla="*/ 228 w 762"/>
                <a:gd name="T25" fmla="*/ 54 h 114"/>
                <a:gd name="T26" fmla="*/ 246 w 762"/>
                <a:gd name="T27" fmla="*/ 54 h 114"/>
                <a:gd name="T28" fmla="*/ 264 w 762"/>
                <a:gd name="T29" fmla="*/ 60 h 114"/>
                <a:gd name="T30" fmla="*/ 282 w 762"/>
                <a:gd name="T31" fmla="*/ 60 h 114"/>
                <a:gd name="T32" fmla="*/ 300 w 762"/>
                <a:gd name="T33" fmla="*/ 66 h 114"/>
                <a:gd name="T34" fmla="*/ 318 w 762"/>
                <a:gd name="T35" fmla="*/ 66 h 114"/>
                <a:gd name="T36" fmla="*/ 336 w 762"/>
                <a:gd name="T37" fmla="*/ 72 h 114"/>
                <a:gd name="T38" fmla="*/ 354 w 762"/>
                <a:gd name="T39" fmla="*/ 72 h 114"/>
                <a:gd name="T40" fmla="*/ 372 w 762"/>
                <a:gd name="T41" fmla="*/ 78 h 114"/>
                <a:gd name="T42" fmla="*/ 390 w 762"/>
                <a:gd name="T43" fmla="*/ 78 h 114"/>
                <a:gd name="T44" fmla="*/ 408 w 762"/>
                <a:gd name="T45" fmla="*/ 78 h 114"/>
                <a:gd name="T46" fmla="*/ 426 w 762"/>
                <a:gd name="T47" fmla="*/ 84 h 114"/>
                <a:gd name="T48" fmla="*/ 444 w 762"/>
                <a:gd name="T49" fmla="*/ 84 h 114"/>
                <a:gd name="T50" fmla="*/ 462 w 762"/>
                <a:gd name="T51" fmla="*/ 90 h 114"/>
                <a:gd name="T52" fmla="*/ 480 w 762"/>
                <a:gd name="T53" fmla="*/ 90 h 114"/>
                <a:gd name="T54" fmla="*/ 498 w 762"/>
                <a:gd name="T55" fmla="*/ 90 h 114"/>
                <a:gd name="T56" fmla="*/ 516 w 762"/>
                <a:gd name="T57" fmla="*/ 96 h 114"/>
                <a:gd name="T58" fmla="*/ 534 w 762"/>
                <a:gd name="T59" fmla="*/ 96 h 114"/>
                <a:gd name="T60" fmla="*/ 552 w 762"/>
                <a:gd name="T61" fmla="*/ 96 h 114"/>
                <a:gd name="T62" fmla="*/ 570 w 762"/>
                <a:gd name="T63" fmla="*/ 96 h 114"/>
                <a:gd name="T64" fmla="*/ 588 w 762"/>
                <a:gd name="T65" fmla="*/ 102 h 114"/>
                <a:gd name="T66" fmla="*/ 606 w 762"/>
                <a:gd name="T67" fmla="*/ 102 h 114"/>
                <a:gd name="T68" fmla="*/ 624 w 762"/>
                <a:gd name="T69" fmla="*/ 102 h 114"/>
                <a:gd name="T70" fmla="*/ 642 w 762"/>
                <a:gd name="T71" fmla="*/ 102 h 114"/>
                <a:gd name="T72" fmla="*/ 660 w 762"/>
                <a:gd name="T73" fmla="*/ 108 h 114"/>
                <a:gd name="T74" fmla="*/ 678 w 762"/>
                <a:gd name="T75" fmla="*/ 108 h 114"/>
                <a:gd name="T76" fmla="*/ 696 w 762"/>
                <a:gd name="T77" fmla="*/ 108 h 114"/>
                <a:gd name="T78" fmla="*/ 714 w 762"/>
                <a:gd name="T79" fmla="*/ 108 h 114"/>
                <a:gd name="T80" fmla="*/ 732 w 762"/>
                <a:gd name="T81" fmla="*/ 108 h 114"/>
                <a:gd name="T82" fmla="*/ 750 w 762"/>
                <a:gd name="T8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11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24"/>
                  </a:lnTo>
                  <a:lnTo>
                    <a:pt x="90" y="24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30"/>
                  </a:lnTo>
                  <a:lnTo>
                    <a:pt x="114" y="30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42"/>
                  </a:lnTo>
                  <a:lnTo>
                    <a:pt x="168" y="42"/>
                  </a:lnTo>
                  <a:lnTo>
                    <a:pt x="174" y="42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8"/>
                  </a:lnTo>
                  <a:lnTo>
                    <a:pt x="222" y="54"/>
                  </a:lnTo>
                  <a:lnTo>
                    <a:pt x="228" y="54"/>
                  </a:lnTo>
                  <a:lnTo>
                    <a:pt x="234" y="54"/>
                  </a:lnTo>
                  <a:lnTo>
                    <a:pt x="240" y="54"/>
                  </a:lnTo>
                  <a:lnTo>
                    <a:pt x="246" y="54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64" y="60"/>
                  </a:lnTo>
                  <a:lnTo>
                    <a:pt x="270" y="60"/>
                  </a:lnTo>
                  <a:lnTo>
                    <a:pt x="276" y="60"/>
                  </a:lnTo>
                  <a:lnTo>
                    <a:pt x="282" y="60"/>
                  </a:lnTo>
                  <a:lnTo>
                    <a:pt x="288" y="66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6" y="66"/>
                  </a:lnTo>
                  <a:lnTo>
                    <a:pt x="312" y="66"/>
                  </a:lnTo>
                  <a:lnTo>
                    <a:pt x="318" y="66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72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8"/>
                  </a:lnTo>
                  <a:lnTo>
                    <a:pt x="372" y="78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90" y="78"/>
                  </a:lnTo>
                  <a:lnTo>
                    <a:pt x="396" y="78"/>
                  </a:lnTo>
                  <a:lnTo>
                    <a:pt x="402" y="78"/>
                  </a:lnTo>
                  <a:lnTo>
                    <a:pt x="408" y="78"/>
                  </a:lnTo>
                  <a:lnTo>
                    <a:pt x="414" y="84"/>
                  </a:lnTo>
                  <a:lnTo>
                    <a:pt x="420" y="84"/>
                  </a:lnTo>
                  <a:lnTo>
                    <a:pt x="426" y="84"/>
                  </a:lnTo>
                  <a:lnTo>
                    <a:pt x="432" y="84"/>
                  </a:lnTo>
                  <a:lnTo>
                    <a:pt x="438" y="84"/>
                  </a:lnTo>
                  <a:lnTo>
                    <a:pt x="444" y="84"/>
                  </a:lnTo>
                  <a:lnTo>
                    <a:pt x="450" y="84"/>
                  </a:lnTo>
                  <a:lnTo>
                    <a:pt x="456" y="84"/>
                  </a:lnTo>
                  <a:lnTo>
                    <a:pt x="462" y="90"/>
                  </a:lnTo>
                  <a:lnTo>
                    <a:pt x="468" y="90"/>
                  </a:lnTo>
                  <a:lnTo>
                    <a:pt x="474" y="90"/>
                  </a:lnTo>
                  <a:lnTo>
                    <a:pt x="480" y="90"/>
                  </a:lnTo>
                  <a:lnTo>
                    <a:pt x="486" y="90"/>
                  </a:lnTo>
                  <a:lnTo>
                    <a:pt x="492" y="90"/>
                  </a:lnTo>
                  <a:lnTo>
                    <a:pt x="498" y="90"/>
                  </a:lnTo>
                  <a:lnTo>
                    <a:pt x="504" y="90"/>
                  </a:lnTo>
                  <a:lnTo>
                    <a:pt x="510" y="90"/>
                  </a:lnTo>
                  <a:lnTo>
                    <a:pt x="516" y="96"/>
                  </a:lnTo>
                  <a:lnTo>
                    <a:pt x="522" y="96"/>
                  </a:lnTo>
                  <a:lnTo>
                    <a:pt x="528" y="96"/>
                  </a:lnTo>
                  <a:lnTo>
                    <a:pt x="534" y="96"/>
                  </a:lnTo>
                  <a:lnTo>
                    <a:pt x="540" y="96"/>
                  </a:lnTo>
                  <a:lnTo>
                    <a:pt x="546" y="96"/>
                  </a:lnTo>
                  <a:lnTo>
                    <a:pt x="552" y="96"/>
                  </a:lnTo>
                  <a:lnTo>
                    <a:pt x="558" y="96"/>
                  </a:lnTo>
                  <a:lnTo>
                    <a:pt x="564" y="96"/>
                  </a:lnTo>
                  <a:lnTo>
                    <a:pt x="570" y="96"/>
                  </a:lnTo>
                  <a:lnTo>
                    <a:pt x="576" y="96"/>
                  </a:lnTo>
                  <a:lnTo>
                    <a:pt x="582" y="102"/>
                  </a:lnTo>
                  <a:lnTo>
                    <a:pt x="588" y="102"/>
                  </a:lnTo>
                  <a:lnTo>
                    <a:pt x="594" y="102"/>
                  </a:lnTo>
                  <a:lnTo>
                    <a:pt x="600" y="102"/>
                  </a:lnTo>
                  <a:lnTo>
                    <a:pt x="606" y="102"/>
                  </a:lnTo>
                  <a:lnTo>
                    <a:pt x="612" y="102"/>
                  </a:lnTo>
                  <a:lnTo>
                    <a:pt x="618" y="102"/>
                  </a:lnTo>
                  <a:lnTo>
                    <a:pt x="624" y="102"/>
                  </a:lnTo>
                  <a:lnTo>
                    <a:pt x="630" y="102"/>
                  </a:lnTo>
                  <a:lnTo>
                    <a:pt x="636" y="102"/>
                  </a:lnTo>
                  <a:lnTo>
                    <a:pt x="642" y="102"/>
                  </a:lnTo>
                  <a:lnTo>
                    <a:pt x="648" y="102"/>
                  </a:lnTo>
                  <a:lnTo>
                    <a:pt x="654" y="102"/>
                  </a:lnTo>
                  <a:lnTo>
                    <a:pt x="660" y="108"/>
                  </a:lnTo>
                  <a:lnTo>
                    <a:pt x="666" y="108"/>
                  </a:lnTo>
                  <a:lnTo>
                    <a:pt x="672" y="108"/>
                  </a:lnTo>
                  <a:lnTo>
                    <a:pt x="678" y="108"/>
                  </a:lnTo>
                  <a:lnTo>
                    <a:pt x="684" y="108"/>
                  </a:lnTo>
                  <a:lnTo>
                    <a:pt x="690" y="108"/>
                  </a:lnTo>
                  <a:lnTo>
                    <a:pt x="696" y="108"/>
                  </a:lnTo>
                  <a:lnTo>
                    <a:pt x="702" y="108"/>
                  </a:lnTo>
                  <a:lnTo>
                    <a:pt x="708" y="108"/>
                  </a:lnTo>
                  <a:lnTo>
                    <a:pt x="714" y="108"/>
                  </a:lnTo>
                  <a:lnTo>
                    <a:pt x="720" y="108"/>
                  </a:lnTo>
                  <a:lnTo>
                    <a:pt x="726" y="108"/>
                  </a:lnTo>
                  <a:lnTo>
                    <a:pt x="732" y="108"/>
                  </a:lnTo>
                  <a:lnTo>
                    <a:pt x="738" y="108"/>
                  </a:lnTo>
                  <a:lnTo>
                    <a:pt x="744" y="108"/>
                  </a:lnTo>
                  <a:lnTo>
                    <a:pt x="750" y="114"/>
                  </a:lnTo>
                  <a:lnTo>
                    <a:pt x="756" y="114"/>
                  </a:lnTo>
                  <a:lnTo>
                    <a:pt x="762" y="114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8" name="Freeform 152"/>
            <p:cNvSpPr>
              <a:spLocks/>
            </p:cNvSpPr>
            <p:nvPr/>
          </p:nvSpPr>
          <p:spPr bwMode="auto">
            <a:xfrm>
              <a:off x="3492" y="3568"/>
              <a:ext cx="762" cy="18"/>
            </a:xfrm>
            <a:custGeom>
              <a:avLst/>
              <a:gdLst>
                <a:gd name="T0" fmla="*/ 12 w 762"/>
                <a:gd name="T1" fmla="*/ 0 h 18"/>
                <a:gd name="T2" fmla="*/ 30 w 762"/>
                <a:gd name="T3" fmla="*/ 0 h 18"/>
                <a:gd name="T4" fmla="*/ 48 w 762"/>
                <a:gd name="T5" fmla="*/ 0 h 18"/>
                <a:gd name="T6" fmla="*/ 66 w 762"/>
                <a:gd name="T7" fmla="*/ 0 h 18"/>
                <a:gd name="T8" fmla="*/ 84 w 762"/>
                <a:gd name="T9" fmla="*/ 0 h 18"/>
                <a:gd name="T10" fmla="*/ 102 w 762"/>
                <a:gd name="T11" fmla="*/ 0 h 18"/>
                <a:gd name="T12" fmla="*/ 120 w 762"/>
                <a:gd name="T13" fmla="*/ 6 h 18"/>
                <a:gd name="T14" fmla="*/ 138 w 762"/>
                <a:gd name="T15" fmla="*/ 6 h 18"/>
                <a:gd name="T16" fmla="*/ 156 w 762"/>
                <a:gd name="T17" fmla="*/ 6 h 18"/>
                <a:gd name="T18" fmla="*/ 174 w 762"/>
                <a:gd name="T19" fmla="*/ 6 h 18"/>
                <a:gd name="T20" fmla="*/ 192 w 762"/>
                <a:gd name="T21" fmla="*/ 6 h 18"/>
                <a:gd name="T22" fmla="*/ 210 w 762"/>
                <a:gd name="T23" fmla="*/ 6 h 18"/>
                <a:gd name="T24" fmla="*/ 228 w 762"/>
                <a:gd name="T25" fmla="*/ 6 h 18"/>
                <a:gd name="T26" fmla="*/ 246 w 762"/>
                <a:gd name="T27" fmla="*/ 6 h 18"/>
                <a:gd name="T28" fmla="*/ 264 w 762"/>
                <a:gd name="T29" fmla="*/ 6 h 18"/>
                <a:gd name="T30" fmla="*/ 282 w 762"/>
                <a:gd name="T31" fmla="*/ 12 h 18"/>
                <a:gd name="T32" fmla="*/ 300 w 762"/>
                <a:gd name="T33" fmla="*/ 12 h 18"/>
                <a:gd name="T34" fmla="*/ 318 w 762"/>
                <a:gd name="T35" fmla="*/ 12 h 18"/>
                <a:gd name="T36" fmla="*/ 336 w 762"/>
                <a:gd name="T37" fmla="*/ 12 h 18"/>
                <a:gd name="T38" fmla="*/ 354 w 762"/>
                <a:gd name="T39" fmla="*/ 12 h 18"/>
                <a:gd name="T40" fmla="*/ 372 w 762"/>
                <a:gd name="T41" fmla="*/ 12 h 18"/>
                <a:gd name="T42" fmla="*/ 390 w 762"/>
                <a:gd name="T43" fmla="*/ 12 h 18"/>
                <a:gd name="T44" fmla="*/ 408 w 762"/>
                <a:gd name="T45" fmla="*/ 12 h 18"/>
                <a:gd name="T46" fmla="*/ 426 w 762"/>
                <a:gd name="T47" fmla="*/ 12 h 18"/>
                <a:gd name="T48" fmla="*/ 444 w 762"/>
                <a:gd name="T49" fmla="*/ 12 h 18"/>
                <a:gd name="T50" fmla="*/ 462 w 762"/>
                <a:gd name="T51" fmla="*/ 12 h 18"/>
                <a:gd name="T52" fmla="*/ 480 w 762"/>
                <a:gd name="T53" fmla="*/ 12 h 18"/>
                <a:gd name="T54" fmla="*/ 498 w 762"/>
                <a:gd name="T55" fmla="*/ 12 h 18"/>
                <a:gd name="T56" fmla="*/ 516 w 762"/>
                <a:gd name="T57" fmla="*/ 12 h 18"/>
                <a:gd name="T58" fmla="*/ 534 w 762"/>
                <a:gd name="T59" fmla="*/ 12 h 18"/>
                <a:gd name="T60" fmla="*/ 552 w 762"/>
                <a:gd name="T61" fmla="*/ 18 h 18"/>
                <a:gd name="T62" fmla="*/ 570 w 762"/>
                <a:gd name="T63" fmla="*/ 18 h 18"/>
                <a:gd name="T64" fmla="*/ 588 w 762"/>
                <a:gd name="T65" fmla="*/ 18 h 18"/>
                <a:gd name="T66" fmla="*/ 606 w 762"/>
                <a:gd name="T67" fmla="*/ 18 h 18"/>
                <a:gd name="T68" fmla="*/ 624 w 762"/>
                <a:gd name="T69" fmla="*/ 18 h 18"/>
                <a:gd name="T70" fmla="*/ 642 w 762"/>
                <a:gd name="T71" fmla="*/ 18 h 18"/>
                <a:gd name="T72" fmla="*/ 660 w 762"/>
                <a:gd name="T73" fmla="*/ 18 h 18"/>
                <a:gd name="T74" fmla="*/ 678 w 762"/>
                <a:gd name="T75" fmla="*/ 18 h 18"/>
                <a:gd name="T76" fmla="*/ 696 w 762"/>
                <a:gd name="T77" fmla="*/ 18 h 18"/>
                <a:gd name="T78" fmla="*/ 714 w 762"/>
                <a:gd name="T79" fmla="*/ 18 h 18"/>
                <a:gd name="T80" fmla="*/ 732 w 762"/>
                <a:gd name="T81" fmla="*/ 18 h 18"/>
                <a:gd name="T82" fmla="*/ 750 w 762"/>
                <a:gd name="T8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62" h="1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6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6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4" y="6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2"/>
                  </a:lnTo>
                  <a:lnTo>
                    <a:pt x="300" y="12"/>
                  </a:lnTo>
                  <a:lnTo>
                    <a:pt x="306" y="12"/>
                  </a:lnTo>
                  <a:lnTo>
                    <a:pt x="312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60" y="12"/>
                  </a:lnTo>
                  <a:lnTo>
                    <a:pt x="366" y="12"/>
                  </a:lnTo>
                  <a:lnTo>
                    <a:pt x="372" y="12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2"/>
                  </a:lnTo>
                  <a:lnTo>
                    <a:pt x="444" y="12"/>
                  </a:lnTo>
                  <a:lnTo>
                    <a:pt x="450" y="12"/>
                  </a:lnTo>
                  <a:lnTo>
                    <a:pt x="456" y="12"/>
                  </a:lnTo>
                  <a:lnTo>
                    <a:pt x="462" y="12"/>
                  </a:lnTo>
                  <a:lnTo>
                    <a:pt x="468" y="12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8" y="12"/>
                  </a:lnTo>
                  <a:lnTo>
                    <a:pt x="504" y="12"/>
                  </a:lnTo>
                  <a:lnTo>
                    <a:pt x="510" y="12"/>
                  </a:lnTo>
                  <a:lnTo>
                    <a:pt x="516" y="12"/>
                  </a:lnTo>
                  <a:lnTo>
                    <a:pt x="522" y="12"/>
                  </a:lnTo>
                  <a:lnTo>
                    <a:pt x="528" y="12"/>
                  </a:lnTo>
                  <a:lnTo>
                    <a:pt x="534" y="12"/>
                  </a:lnTo>
                  <a:lnTo>
                    <a:pt x="540" y="12"/>
                  </a:lnTo>
                  <a:lnTo>
                    <a:pt x="546" y="18"/>
                  </a:lnTo>
                  <a:lnTo>
                    <a:pt x="552" y="18"/>
                  </a:lnTo>
                  <a:lnTo>
                    <a:pt x="558" y="18"/>
                  </a:lnTo>
                  <a:lnTo>
                    <a:pt x="564" y="18"/>
                  </a:lnTo>
                  <a:lnTo>
                    <a:pt x="570" y="18"/>
                  </a:lnTo>
                  <a:lnTo>
                    <a:pt x="576" y="18"/>
                  </a:lnTo>
                  <a:lnTo>
                    <a:pt x="582" y="18"/>
                  </a:lnTo>
                  <a:lnTo>
                    <a:pt x="588" y="18"/>
                  </a:lnTo>
                  <a:lnTo>
                    <a:pt x="594" y="18"/>
                  </a:lnTo>
                  <a:lnTo>
                    <a:pt x="600" y="18"/>
                  </a:lnTo>
                  <a:lnTo>
                    <a:pt x="606" y="18"/>
                  </a:lnTo>
                  <a:lnTo>
                    <a:pt x="612" y="18"/>
                  </a:lnTo>
                  <a:lnTo>
                    <a:pt x="618" y="18"/>
                  </a:lnTo>
                  <a:lnTo>
                    <a:pt x="624" y="18"/>
                  </a:lnTo>
                  <a:lnTo>
                    <a:pt x="630" y="18"/>
                  </a:lnTo>
                  <a:lnTo>
                    <a:pt x="636" y="18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18"/>
                  </a:lnTo>
                  <a:lnTo>
                    <a:pt x="666" y="18"/>
                  </a:lnTo>
                  <a:lnTo>
                    <a:pt x="672" y="18"/>
                  </a:lnTo>
                  <a:lnTo>
                    <a:pt x="678" y="18"/>
                  </a:lnTo>
                  <a:lnTo>
                    <a:pt x="684" y="18"/>
                  </a:lnTo>
                  <a:lnTo>
                    <a:pt x="690" y="18"/>
                  </a:lnTo>
                  <a:lnTo>
                    <a:pt x="696" y="18"/>
                  </a:lnTo>
                  <a:lnTo>
                    <a:pt x="702" y="18"/>
                  </a:lnTo>
                  <a:lnTo>
                    <a:pt x="708" y="18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8"/>
                  </a:lnTo>
                  <a:lnTo>
                    <a:pt x="732" y="18"/>
                  </a:lnTo>
                  <a:lnTo>
                    <a:pt x="738" y="18"/>
                  </a:lnTo>
                  <a:lnTo>
                    <a:pt x="744" y="18"/>
                  </a:lnTo>
                  <a:lnTo>
                    <a:pt x="750" y="18"/>
                  </a:lnTo>
                  <a:lnTo>
                    <a:pt x="756" y="18"/>
                  </a:lnTo>
                  <a:lnTo>
                    <a:pt x="762" y="18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89" name="Freeform 153"/>
            <p:cNvSpPr>
              <a:spLocks/>
            </p:cNvSpPr>
            <p:nvPr/>
          </p:nvSpPr>
          <p:spPr bwMode="auto">
            <a:xfrm>
              <a:off x="4254" y="3586"/>
              <a:ext cx="546" cy="1"/>
            </a:xfrm>
            <a:custGeom>
              <a:avLst/>
              <a:gdLst>
                <a:gd name="T0" fmla="*/ 6 w 546"/>
                <a:gd name="T1" fmla="*/ 18 w 546"/>
                <a:gd name="T2" fmla="*/ 30 w 546"/>
                <a:gd name="T3" fmla="*/ 42 w 546"/>
                <a:gd name="T4" fmla="*/ 54 w 546"/>
                <a:gd name="T5" fmla="*/ 66 w 546"/>
                <a:gd name="T6" fmla="*/ 78 w 546"/>
                <a:gd name="T7" fmla="*/ 90 w 546"/>
                <a:gd name="T8" fmla="*/ 102 w 546"/>
                <a:gd name="T9" fmla="*/ 114 w 546"/>
                <a:gd name="T10" fmla="*/ 126 w 546"/>
                <a:gd name="T11" fmla="*/ 138 w 546"/>
                <a:gd name="T12" fmla="*/ 150 w 546"/>
                <a:gd name="T13" fmla="*/ 162 w 546"/>
                <a:gd name="T14" fmla="*/ 174 w 546"/>
                <a:gd name="T15" fmla="*/ 186 w 546"/>
                <a:gd name="T16" fmla="*/ 198 w 546"/>
                <a:gd name="T17" fmla="*/ 210 w 546"/>
                <a:gd name="T18" fmla="*/ 222 w 546"/>
                <a:gd name="T19" fmla="*/ 234 w 546"/>
                <a:gd name="T20" fmla="*/ 246 w 546"/>
                <a:gd name="T21" fmla="*/ 258 w 546"/>
                <a:gd name="T22" fmla="*/ 270 w 546"/>
                <a:gd name="T23" fmla="*/ 282 w 546"/>
                <a:gd name="T24" fmla="*/ 294 w 546"/>
                <a:gd name="T25" fmla="*/ 306 w 546"/>
                <a:gd name="T26" fmla="*/ 318 w 546"/>
                <a:gd name="T27" fmla="*/ 330 w 546"/>
                <a:gd name="T28" fmla="*/ 342 w 546"/>
                <a:gd name="T29" fmla="*/ 354 w 546"/>
                <a:gd name="T30" fmla="*/ 366 w 546"/>
                <a:gd name="T31" fmla="*/ 378 w 546"/>
                <a:gd name="T32" fmla="*/ 390 w 546"/>
                <a:gd name="T33" fmla="*/ 402 w 546"/>
                <a:gd name="T34" fmla="*/ 414 w 546"/>
                <a:gd name="T35" fmla="*/ 426 w 546"/>
                <a:gd name="T36" fmla="*/ 438 w 546"/>
                <a:gd name="T37" fmla="*/ 450 w 546"/>
                <a:gd name="T38" fmla="*/ 462 w 546"/>
                <a:gd name="T39" fmla="*/ 474 w 546"/>
                <a:gd name="T40" fmla="*/ 486 w 546"/>
                <a:gd name="T41" fmla="*/ 498 w 546"/>
                <a:gd name="T42" fmla="*/ 510 w 546"/>
                <a:gd name="T43" fmla="*/ 522 w 546"/>
                <a:gd name="T44" fmla="*/ 534 w 546"/>
                <a:gd name="T45" fmla="*/ 546 w 5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</a:cxnLst>
              <a:rect l="0" t="0" r="r" b="b"/>
              <a:pathLst>
                <a:path w="54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091" name="Object 155"/>
            <p:cNvGraphicFramePr>
              <a:graphicFrameLocks noChangeAspect="1"/>
            </p:cNvGraphicFramePr>
            <p:nvPr/>
          </p:nvGraphicFramePr>
          <p:xfrm>
            <a:off x="5040" y="364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0" name="Equation" r:id="rId16" imgW="253800" imgH="241200" progId="Equation.DSMT4">
                    <p:embed/>
                  </p:oleObj>
                </mc:Choice>
                <mc:Fallback>
                  <p:oleObj name="Equation" r:id="rId16" imgW="253800" imgH="24120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64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92" name="Object 156"/>
            <p:cNvGraphicFramePr>
              <a:graphicFrameLocks noChangeAspect="1"/>
            </p:cNvGraphicFramePr>
            <p:nvPr/>
          </p:nvGraphicFramePr>
          <p:xfrm>
            <a:off x="1111" y="2523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1" name="Equation" r:id="rId18" imgW="253800" imgH="317160" progId="Equation.DSMT4">
                    <p:embed/>
                  </p:oleObj>
                </mc:Choice>
                <mc:Fallback>
                  <p:oleObj name="Equation" r:id="rId18" imgW="253800" imgH="31716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523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093" name="Object 157"/>
            <p:cNvGraphicFramePr>
              <a:graphicFrameLocks noChangeAspect="1"/>
            </p:cNvGraphicFramePr>
            <p:nvPr/>
          </p:nvGraphicFramePr>
          <p:xfrm>
            <a:off x="1152" y="35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2" name="Equation" r:id="rId20" imgW="291960" imgH="317160" progId="Equation.DSMT4">
                    <p:embed/>
                  </p:oleObj>
                </mc:Choice>
                <mc:Fallback>
                  <p:oleObj name="Equation" r:id="rId20" imgW="291960" imgH="317160" progId="Equation.DSMT4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95" name="Line 159"/>
            <p:cNvSpPr>
              <a:spLocks noChangeShapeType="1"/>
            </p:cNvSpPr>
            <p:nvPr/>
          </p:nvSpPr>
          <p:spPr bwMode="auto">
            <a:xfrm>
              <a:off x="1696" y="2920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127" name="Group 191"/>
          <p:cNvGrpSpPr>
            <a:grpSpLocks/>
          </p:cNvGrpSpPr>
          <p:nvPr/>
        </p:nvGrpSpPr>
        <p:grpSpPr bwMode="auto">
          <a:xfrm>
            <a:off x="900113" y="3141663"/>
            <a:ext cx="7543800" cy="774700"/>
            <a:chOff x="567" y="2069"/>
            <a:chExt cx="4752" cy="488"/>
          </a:xfrm>
        </p:grpSpPr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567" y="2069"/>
              <a:ext cx="47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60000"/>
                </a:lnSpc>
                <a:spcBef>
                  <a:spcPct val="50000"/>
                </a:spcBef>
              </a:pPr>
              <a:r>
                <a:rPr lang="zh-CN" altLang="en-US"/>
                <a:t>当 </a:t>
              </a:r>
              <a:r>
                <a:rPr lang="en-US" altLang="zh-CN" i="1"/>
                <a:t>x</a:t>
              </a:r>
              <a:r>
                <a:rPr lang="en-US" altLang="zh-CN"/>
                <a:t> </a:t>
              </a:r>
              <a:r>
                <a:rPr lang="zh-CN" altLang="en-US"/>
                <a:t>趋于  　时</a:t>
              </a:r>
              <a:r>
                <a:rPr lang="en-US" altLang="zh-CN"/>
                <a:t>, </a:t>
              </a:r>
              <a:r>
                <a:rPr lang="zh-CN" altLang="en-US"/>
                <a:t>　不趋于 　 </a:t>
              </a:r>
              <a:r>
                <a:rPr lang="en-US" altLang="zh-CN"/>
                <a:t>, </a:t>
              </a:r>
              <a:r>
                <a:rPr lang="zh-CN" altLang="en-US"/>
                <a:t>而是趋于 </a:t>
              </a:r>
              <a:r>
                <a:rPr lang="en-US" altLang="zh-CN"/>
                <a:t>1.</a:t>
              </a:r>
            </a:p>
          </p:txBody>
        </p:sp>
        <p:graphicFrame>
          <p:nvGraphicFramePr>
            <p:cNvPr id="40121" name="Object 185"/>
            <p:cNvGraphicFramePr>
              <a:graphicFrameLocks noChangeAspect="1"/>
            </p:cNvGraphicFramePr>
            <p:nvPr/>
          </p:nvGraphicFramePr>
          <p:xfrm>
            <a:off x="1510" y="2301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3" name="Equation" r:id="rId22" imgW="495000" imgH="241200" progId="Equation.DSMT4">
                    <p:embed/>
                  </p:oleObj>
                </mc:Choice>
                <mc:Fallback>
                  <p:oleObj name="Equation" r:id="rId22" imgW="495000" imgH="241200" progId="Equation.DSMT4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2301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22" name="Object 186"/>
            <p:cNvGraphicFramePr>
              <a:graphicFrameLocks noChangeAspect="1"/>
            </p:cNvGraphicFramePr>
            <p:nvPr/>
          </p:nvGraphicFramePr>
          <p:xfrm>
            <a:off x="3142" y="2296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4" name="Equation" r:id="rId24" imgW="495000" imgH="241200" progId="Equation.DSMT4">
                    <p:embed/>
                  </p:oleObj>
                </mc:Choice>
                <mc:Fallback>
                  <p:oleObj name="Equation" r:id="rId24" imgW="495000" imgH="241200" progId="Equation.DSMT4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2296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23" name="Object 187"/>
            <p:cNvGraphicFramePr>
              <a:graphicFrameLocks noChangeAspect="1"/>
            </p:cNvGraphicFramePr>
            <p:nvPr/>
          </p:nvGraphicFramePr>
          <p:xfrm>
            <a:off x="2245" y="2256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75" name="Equation" r:id="rId26" imgW="241200" imgH="380880" progId="Equation.DSMT4">
                    <p:embed/>
                  </p:oleObj>
                </mc:Choice>
                <mc:Fallback>
                  <p:oleObj name="Equation" r:id="rId26" imgW="241200" imgH="380880" progId="Equation.DSMT4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56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38200" y="6858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</a:t>
            </a:r>
            <a:r>
              <a:rPr lang="zh-CN" altLang="en-US"/>
              <a:t>若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上可微</a:t>
            </a:r>
            <a:r>
              <a:rPr lang="en-US" altLang="zh-CN"/>
              <a:t>, 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/>
              <a:t>上连续</a:t>
            </a:r>
            <a:r>
              <a:rPr lang="en-US" altLang="zh-CN"/>
              <a:t>, </a:t>
            </a:r>
            <a:r>
              <a:rPr lang="zh-CN" altLang="en-US"/>
              <a:t>则对于任意</a:t>
            </a:r>
          </a:p>
        </p:txBody>
      </p:sp>
      <p:grpSp>
        <p:nvGrpSpPr>
          <p:cNvPr id="10300" name="Group 60"/>
          <p:cNvGrpSpPr>
            <a:grpSpLocks/>
          </p:cNvGrpSpPr>
          <p:nvPr/>
        </p:nvGrpSpPr>
        <p:grpSpPr bwMode="auto">
          <a:xfrm>
            <a:off x="990600" y="1371600"/>
            <a:ext cx="4495800" cy="519113"/>
            <a:chOff x="624" y="864"/>
            <a:chExt cx="2832" cy="327"/>
          </a:xfrm>
        </p:grpSpPr>
        <p:graphicFrame>
          <p:nvGraphicFramePr>
            <p:cNvPr id="10254" name="Object 14"/>
            <p:cNvGraphicFramePr>
              <a:graphicFrameLocks noChangeAspect="1"/>
            </p:cNvGraphicFramePr>
            <p:nvPr/>
          </p:nvGraphicFramePr>
          <p:xfrm>
            <a:off x="624" y="912"/>
            <a:ext cx="8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4" name="Equation" r:id="rId4" imgW="1346040" imgH="393480" progId="Equation.3">
                    <p:embed/>
                  </p:oleObj>
                </mc:Choice>
                <mc:Fallback>
                  <p:oleObj name="Equation" r:id="rId4" imgW="134604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12"/>
                          <a:ext cx="8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392" y="864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, </a:t>
              </a:r>
              <a:r>
                <a:rPr lang="zh-CN" altLang="en-US"/>
                <a:t>存在                </a:t>
              </a:r>
              <a:r>
                <a:rPr lang="en-US" altLang="zh-CN"/>
                <a:t>, </a:t>
              </a:r>
              <a:r>
                <a:rPr lang="zh-CN" altLang="en-US"/>
                <a:t>使</a:t>
              </a:r>
            </a:p>
          </p:txBody>
        </p:sp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2016" y="912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5" name="Equation" r:id="rId6" imgW="1396800" imgH="393480" progId="Equation.3">
                    <p:embed/>
                  </p:oleObj>
                </mc:Choice>
                <mc:Fallback>
                  <p:oleObj name="Equation" r:id="rId6" imgW="139680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12"/>
                          <a:ext cx="88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2552700" y="2085975"/>
          <a:ext cx="403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8" imgW="4038480" imgH="406080" progId="Equation.3">
                  <p:embed/>
                </p:oleObj>
              </mc:Choice>
              <mc:Fallback>
                <p:oleObj name="Equation" r:id="rId8" imgW="403848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085975"/>
                        <a:ext cx="403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3213100" y="3505200"/>
          <a:ext cx="304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10" imgW="3047760" imgH="838080" progId="Equation.3">
                  <p:embed/>
                </p:oleObj>
              </mc:Choice>
              <mc:Fallback>
                <p:oleObj name="公式" r:id="rId10" imgW="3047760" imgH="838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505200"/>
                        <a:ext cx="304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2" name="Group 62"/>
          <p:cNvGrpSpPr>
            <a:grpSpLocks/>
          </p:cNvGrpSpPr>
          <p:nvPr/>
        </p:nvGrpSpPr>
        <p:grpSpPr bwMode="auto">
          <a:xfrm>
            <a:off x="827088" y="4652963"/>
            <a:ext cx="4953000" cy="609600"/>
            <a:chOff x="521" y="3022"/>
            <a:chExt cx="3120" cy="384"/>
          </a:xfrm>
        </p:grpSpPr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521" y="3022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容易猜测                              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0265" name="Object 25"/>
            <p:cNvGraphicFramePr>
              <a:graphicFrameLocks noChangeAspect="1"/>
            </p:cNvGraphicFramePr>
            <p:nvPr/>
          </p:nvGraphicFramePr>
          <p:xfrm>
            <a:off x="1474" y="3046"/>
            <a:ext cx="16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8" name="Equation" r:id="rId12" imgW="2666880" imgH="571320" progId="Equation.3">
                    <p:embed/>
                  </p:oleObj>
                </mc:Choice>
                <mc:Fallback>
                  <p:oleObj name="Equation" r:id="rId12" imgW="2666880" imgH="5713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046"/>
                          <a:ext cx="168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806450" y="5430838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这实际上是不成立的</a:t>
            </a:r>
            <a:r>
              <a:rPr lang="en-US" altLang="zh-CN"/>
              <a:t>. </a:t>
            </a:r>
            <a:r>
              <a:rPr lang="zh-CN" altLang="en-US"/>
              <a:t>请看下面的例题</a:t>
            </a:r>
            <a:r>
              <a:rPr lang="en-US" altLang="zh-CN"/>
              <a:t>.</a:t>
            </a:r>
          </a:p>
        </p:txBody>
      </p: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838200" y="2667000"/>
            <a:ext cx="6858000" cy="519113"/>
            <a:chOff x="528" y="1680"/>
            <a:chExt cx="4320" cy="327"/>
          </a:xfrm>
        </p:grpSpPr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528" y="1680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当 </a:t>
              </a:r>
              <a:r>
                <a:rPr lang="zh-CN" altLang="en-US" i="1"/>
                <a:t>　　</a:t>
              </a:r>
              <a:r>
                <a:rPr lang="zh-CN" altLang="en-US" i="1">
                  <a:sym typeface="Mathematica1" pitchFamily="2" charset="2"/>
                </a:rPr>
                <a:t> 　</a:t>
              </a:r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必有　　　</a:t>
              </a:r>
              <a:r>
                <a:rPr lang="en-US" altLang="zh-CN"/>
                <a:t>. </a:t>
              </a:r>
              <a:r>
                <a:rPr lang="zh-CN" altLang="en-US"/>
                <a:t>从等式</a:t>
              </a:r>
            </a:p>
          </p:txBody>
        </p:sp>
        <p:graphicFrame>
          <p:nvGraphicFramePr>
            <p:cNvPr id="10298" name="Object 58"/>
            <p:cNvGraphicFramePr>
              <a:graphicFrameLocks noChangeAspect="1"/>
            </p:cNvGraphicFramePr>
            <p:nvPr/>
          </p:nvGraphicFramePr>
          <p:xfrm>
            <a:off x="893" y="1770"/>
            <a:ext cx="60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9" name="公式" r:id="rId14" imgW="965160" imgH="253800" progId="Equation.3">
                    <p:embed/>
                  </p:oleObj>
                </mc:Choice>
                <mc:Fallback>
                  <p:oleObj name="公式" r:id="rId14" imgW="965160" imgH="2538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1770"/>
                          <a:ext cx="60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9" name="Object 59"/>
            <p:cNvGraphicFramePr>
              <a:graphicFrameLocks noChangeAspect="1"/>
            </p:cNvGraphicFramePr>
            <p:nvPr/>
          </p:nvGraphicFramePr>
          <p:xfrm>
            <a:off x="2426" y="1734"/>
            <a:ext cx="6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公式" r:id="rId16" imgW="952200" imgH="380880" progId="Equation.3">
                    <p:embed/>
                  </p:oleObj>
                </mc:Choice>
                <mc:Fallback>
                  <p:oleObj name="公式" r:id="rId16" imgW="952200" imgH="3808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734"/>
                          <a:ext cx="6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857250" y="490538"/>
            <a:ext cx="5322888" cy="1282700"/>
            <a:chOff x="540" y="309"/>
            <a:chExt cx="3353" cy="808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540" y="563"/>
              <a:ext cx="1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6  </a:t>
              </a:r>
              <a:r>
                <a:rPr lang="zh-CN" altLang="en-US"/>
                <a:t>设</a:t>
              </a:r>
            </a:p>
          </p:txBody>
        </p:sp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1381" y="309"/>
            <a:ext cx="2512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8" name="公式" r:id="rId4" imgW="3987720" imgH="1282680" progId="Equation.3">
                    <p:embed/>
                  </p:oleObj>
                </mc:Choice>
                <mc:Fallback>
                  <p:oleObj name="公式" r:id="rId4" imgW="3987720" imgH="12826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309"/>
                          <a:ext cx="2512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6" name="Group 62"/>
          <p:cNvGrpSpPr>
            <a:grpSpLocks/>
          </p:cNvGrpSpPr>
          <p:nvPr/>
        </p:nvGrpSpPr>
        <p:grpSpPr bwMode="auto">
          <a:xfrm>
            <a:off x="839788" y="2046288"/>
            <a:ext cx="7404100" cy="519112"/>
            <a:chOff x="529" y="1289"/>
            <a:chExt cx="4664" cy="327"/>
          </a:xfrm>
        </p:grpSpPr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529" y="1289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易见 </a:t>
              </a:r>
              <a:r>
                <a:rPr lang="en-US" altLang="zh-CN" i="1"/>
                <a:t>f </a:t>
              </a:r>
              <a:r>
                <a:rPr lang="en-US" altLang="zh-CN"/>
                <a:t> </a:t>
              </a:r>
              <a:r>
                <a:rPr lang="zh-CN" altLang="en-US"/>
                <a:t>满足拉格朗日中值定理的条件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4465" y="1328"/>
            <a:ext cx="7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9" name="Equation" r:id="rId6" imgW="1155600" imgH="406080" progId="Equation.3">
                    <p:embed/>
                  </p:oleObj>
                </mc:Choice>
                <mc:Fallback>
                  <p:oleObj name="Equation" r:id="rId6" imgW="115560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" y="1328"/>
                          <a:ext cx="7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339975" y="3535363"/>
          <a:ext cx="4826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0" name="公式" r:id="rId8" imgW="4825800" imgH="901440" progId="Equation.3">
                  <p:embed/>
                </p:oleObj>
              </mc:Choice>
              <mc:Fallback>
                <p:oleObj name="公式" r:id="rId8" imgW="4825800" imgH="901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35363"/>
                        <a:ext cx="4826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27088" y="446563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约去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我们得到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2386013" y="5048250"/>
          <a:ext cx="4318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Equation" r:id="rId10" imgW="4317840" imgH="901440" progId="Equation.DSMT4">
                  <p:embed/>
                </p:oleObj>
              </mc:Choice>
              <mc:Fallback>
                <p:oleObj name="Equation" r:id="rId10" imgW="4317840" imgH="9014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5048250"/>
                        <a:ext cx="4318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28" name="Group 64"/>
          <p:cNvGrpSpPr>
            <a:grpSpLocks/>
          </p:cNvGrpSpPr>
          <p:nvPr/>
        </p:nvGrpSpPr>
        <p:grpSpPr bwMode="auto">
          <a:xfrm>
            <a:off x="914400" y="2590800"/>
            <a:ext cx="7937500" cy="838200"/>
            <a:chOff x="576" y="1632"/>
            <a:chExt cx="5000" cy="528"/>
          </a:xfrm>
        </p:grpSpPr>
        <p:grpSp>
          <p:nvGrpSpPr>
            <p:cNvPr id="11327" name="Group 63"/>
            <p:cNvGrpSpPr>
              <a:grpSpLocks/>
            </p:cNvGrpSpPr>
            <p:nvPr/>
          </p:nvGrpSpPr>
          <p:grpSpPr bwMode="auto">
            <a:xfrm>
              <a:off x="576" y="1632"/>
              <a:ext cx="5000" cy="528"/>
              <a:chOff x="576" y="1632"/>
              <a:chExt cx="5000" cy="528"/>
            </a:xfrm>
          </p:grpSpPr>
          <p:graphicFrame>
            <p:nvGraphicFramePr>
              <p:cNvPr id="11271" name="Object 7"/>
              <p:cNvGraphicFramePr>
                <a:graphicFrameLocks noChangeAspect="1"/>
              </p:cNvGraphicFramePr>
              <p:nvPr/>
            </p:nvGraphicFramePr>
            <p:xfrm>
              <a:off x="576" y="1632"/>
              <a:ext cx="2168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62" name="Equation" r:id="rId12" imgW="3441600" imgH="838080" progId="Equation.3">
                      <p:embed/>
                    </p:oleObj>
                  </mc:Choice>
                  <mc:Fallback>
                    <p:oleObj name="Equation" r:id="rId12" imgW="3441600" imgH="8380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632"/>
                            <a:ext cx="2168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2744" y="1728"/>
                <a:ext cx="28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因此对每个 </a:t>
                </a:r>
                <a:r>
                  <a:rPr lang="en-US" altLang="zh-CN" i="1"/>
                  <a:t>x</a:t>
                </a:r>
                <a:r>
                  <a:rPr lang="en-US" altLang="zh-CN"/>
                  <a:t> &gt; 0 , </a:t>
                </a:r>
                <a:r>
                  <a:rPr lang="zh-CN" altLang="en-US"/>
                  <a:t>存在  使</a:t>
                </a:r>
              </a:p>
            </p:txBody>
          </p:sp>
        </p:grpSp>
        <p:graphicFrame>
          <p:nvGraphicFramePr>
            <p:cNvPr id="11324" name="Object 60"/>
            <p:cNvGraphicFramePr>
              <a:graphicFrameLocks noChangeAspect="1"/>
            </p:cNvGraphicFramePr>
            <p:nvPr/>
          </p:nvGraphicFramePr>
          <p:xfrm>
            <a:off x="5057" y="1784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3" name="公式" r:id="rId14" imgW="241200" imgH="380880" progId="Equation.3">
                    <p:embed/>
                  </p:oleObj>
                </mc:Choice>
                <mc:Fallback>
                  <p:oleObj name="公式" r:id="rId14" imgW="241200" imgH="38088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84"/>
                          <a:ext cx="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9" name="Group 41"/>
          <p:cNvGrpSpPr>
            <a:grpSpLocks/>
          </p:cNvGrpSpPr>
          <p:nvPr/>
        </p:nvGrpSpPr>
        <p:grpSpPr bwMode="auto">
          <a:xfrm>
            <a:off x="838200" y="457200"/>
            <a:ext cx="4648200" cy="838200"/>
            <a:chOff x="528" y="288"/>
            <a:chExt cx="2928" cy="528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528" y="384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由于　　　　　　　</a:t>
              </a:r>
              <a:r>
                <a:rPr lang="en-US" altLang="zh-CN"/>
                <a:t>, </a:t>
              </a:r>
              <a:r>
                <a:rPr lang="zh-CN" altLang="en-US"/>
                <a:t>有</a:t>
              </a: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1104" y="288"/>
            <a:ext cx="15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4" imgW="2387520" imgH="838080" progId="Equation.3">
                    <p:embed/>
                  </p:oleObj>
                </mc:Choice>
                <mc:Fallback>
                  <p:oleObj name="Equation" r:id="rId4" imgW="2387520" imgH="838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"/>
                          <a:ext cx="15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714500" y="1454150"/>
          <a:ext cx="579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6" imgW="5790960" imgH="901440" progId="Equation.3">
                  <p:embed/>
                </p:oleObj>
              </mc:Choice>
              <mc:Fallback>
                <p:oleObj name="公式" r:id="rId6" imgW="579096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454150"/>
                        <a:ext cx="5791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331913" y="3716338"/>
          <a:ext cx="654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8" imgW="6540480" imgH="863280" progId="Equation.3">
                  <p:embed/>
                </p:oleObj>
              </mc:Choice>
              <mc:Fallback>
                <p:oleObj name="公式" r:id="rId8" imgW="6540480" imgH="863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654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30" name="Group 42"/>
          <p:cNvGrpSpPr>
            <a:grpSpLocks/>
          </p:cNvGrpSpPr>
          <p:nvPr/>
        </p:nvGrpSpPr>
        <p:grpSpPr bwMode="auto">
          <a:xfrm>
            <a:off x="838200" y="2514600"/>
            <a:ext cx="7226300" cy="879475"/>
            <a:chOff x="528" y="1624"/>
            <a:chExt cx="4552" cy="554"/>
          </a:xfrm>
        </p:grpSpPr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528" y="1719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因</a:t>
              </a:r>
            </a:p>
          </p:txBody>
        </p:sp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888" y="1634"/>
            <a:ext cx="164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10" imgW="2616120" imgH="863280" progId="Equation.3">
                    <p:embed/>
                  </p:oleObj>
                </mc:Choice>
                <mc:Fallback>
                  <p:oleObj name="公式" r:id="rId10" imgW="2616120" imgH="863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634"/>
                          <a:ext cx="164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40"/>
            <p:cNvGraphicFramePr>
              <a:graphicFrameLocks noChangeAspect="1"/>
            </p:cNvGraphicFramePr>
            <p:nvPr/>
          </p:nvGraphicFramePr>
          <p:xfrm>
            <a:off x="2584" y="1624"/>
            <a:ext cx="249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0" name="公式" r:id="rId12" imgW="3962160" imgH="863280" progId="Equation.3">
                    <p:embed/>
                  </p:oleObj>
                </mc:Choice>
                <mc:Fallback>
                  <p:oleObj name="公式" r:id="rId12" imgW="3962160" imgH="8632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624"/>
                          <a:ext cx="249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81200" y="533400"/>
            <a:ext cx="5119688" cy="6334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二、函数单调性的判别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89000" y="3529013"/>
            <a:ext cx="7561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改为严格不等号</a:t>
            </a:r>
            <a:r>
              <a:rPr kumimoji="0" lang="en-US" altLang="zh-CN">
                <a:latin typeface="Arial" charset="0"/>
              </a:rPr>
              <a:t>, </a:t>
            </a:r>
            <a:r>
              <a:rPr kumimoji="0" lang="zh-CN" altLang="en-US">
                <a:latin typeface="Arial" charset="0"/>
              </a:rPr>
              <a:t>则相应地称它为严格增 </a:t>
            </a:r>
            <a:r>
              <a:rPr kumimoji="0" lang="en-US" altLang="zh-CN"/>
              <a:t>(</a:t>
            </a:r>
            <a:r>
              <a:rPr kumimoji="0" lang="zh-CN" altLang="en-US">
                <a:latin typeface="Arial" charset="0"/>
              </a:rPr>
              <a:t>减</a:t>
            </a:r>
            <a:r>
              <a:rPr kumimoji="0" lang="en-US" altLang="zh-CN"/>
              <a:t>)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889000" y="4129088"/>
            <a:ext cx="7859713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下面的定理是本节中的两个主要定理</a:t>
            </a:r>
            <a:r>
              <a:rPr kumimoji="0" lang="en-US" altLang="zh-CN">
                <a:latin typeface="Arial" charset="0"/>
              </a:rPr>
              <a:t>, </a:t>
            </a:r>
            <a:r>
              <a:rPr kumimoji="0" lang="zh-CN" altLang="en-US">
                <a:latin typeface="Arial" charset="0"/>
              </a:rPr>
              <a:t>今后将不</a:t>
            </a:r>
          </a:p>
        </p:txBody>
      </p:sp>
      <p:grpSp>
        <p:nvGrpSpPr>
          <p:cNvPr id="1133" name="Group 109"/>
          <p:cNvGrpSpPr>
            <a:grpSpLocks/>
          </p:cNvGrpSpPr>
          <p:nvPr/>
        </p:nvGrpSpPr>
        <p:grpSpPr bwMode="auto">
          <a:xfrm>
            <a:off x="890588" y="1441450"/>
            <a:ext cx="7702550" cy="519113"/>
            <a:chOff x="561" y="908"/>
            <a:chExt cx="4852" cy="327"/>
          </a:xfrm>
        </p:grpSpPr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561" y="908"/>
              <a:ext cx="2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Arial" charset="0"/>
                </a:rPr>
                <a:t>若函数</a:t>
              </a:r>
            </a:p>
          </p:txBody>
        </p:sp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1285" y="963"/>
            <a:ext cx="325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公式" r:id="rId4" imgW="5181480" imgH="431640" progId="Equation.3">
                    <p:embed/>
                  </p:oleObj>
                </mc:Choice>
                <mc:Fallback>
                  <p:oleObj name="公式" r:id="rId4" imgW="518148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963"/>
                          <a:ext cx="325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" name="Object 104"/>
            <p:cNvGraphicFramePr>
              <a:graphicFrameLocks noChangeAspect="1"/>
            </p:cNvGraphicFramePr>
            <p:nvPr/>
          </p:nvGraphicFramePr>
          <p:xfrm>
            <a:off x="4597" y="963"/>
            <a:ext cx="8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公式" r:id="rId6" imgW="1295280" imgH="419040" progId="Equation.3">
                    <p:embed/>
                  </p:oleObj>
                </mc:Choice>
                <mc:Fallback>
                  <p:oleObj name="公式" r:id="rId6" imgW="1295280" imgH="41904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963"/>
                          <a:ext cx="8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4" name="Group 110"/>
          <p:cNvGrpSpPr>
            <a:grpSpLocks/>
          </p:cNvGrpSpPr>
          <p:nvPr/>
        </p:nvGrpSpPr>
        <p:grpSpPr bwMode="auto">
          <a:xfrm>
            <a:off x="962025" y="2176463"/>
            <a:ext cx="7346950" cy="431800"/>
            <a:chOff x="606" y="1371"/>
            <a:chExt cx="4628" cy="272"/>
          </a:xfrm>
        </p:grpSpPr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606" y="1371"/>
            <a:ext cx="3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公式" r:id="rId8" imgW="5740200" imgH="431640" progId="Equation.3">
                    <p:embed/>
                  </p:oleObj>
                </mc:Choice>
                <mc:Fallback>
                  <p:oleObj name="公式" r:id="rId8" imgW="574020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" y="1371"/>
                          <a:ext cx="3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" name="Object 105"/>
            <p:cNvGraphicFramePr>
              <a:graphicFrameLocks noChangeAspect="1"/>
            </p:cNvGraphicFramePr>
            <p:nvPr/>
          </p:nvGraphicFramePr>
          <p:xfrm>
            <a:off x="4234" y="1371"/>
            <a:ext cx="10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公式" r:id="rId10" imgW="1587240" imgH="419040" progId="Equation.3">
                    <p:embed/>
                  </p:oleObj>
                </mc:Choice>
                <mc:Fallback>
                  <p:oleObj name="公式" r:id="rId10" imgW="1587240" imgH="4190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1371"/>
                          <a:ext cx="10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6" name="Group 112"/>
          <p:cNvGrpSpPr>
            <a:grpSpLocks/>
          </p:cNvGrpSpPr>
          <p:nvPr/>
        </p:nvGrpSpPr>
        <p:grpSpPr bwMode="auto">
          <a:xfrm>
            <a:off x="962025" y="2752725"/>
            <a:ext cx="7416800" cy="519113"/>
            <a:chOff x="606" y="1734"/>
            <a:chExt cx="4672" cy="327"/>
          </a:xfrm>
        </p:grpSpPr>
        <p:grpSp>
          <p:nvGrpSpPr>
            <p:cNvPr id="1135" name="Group 111"/>
            <p:cNvGrpSpPr>
              <a:grpSpLocks/>
            </p:cNvGrpSpPr>
            <p:nvPr/>
          </p:nvGrpSpPr>
          <p:grpSpPr bwMode="auto">
            <a:xfrm>
              <a:off x="1097" y="1734"/>
              <a:ext cx="4181" cy="327"/>
              <a:chOff x="1097" y="1734"/>
              <a:chExt cx="4181" cy="327"/>
            </a:xfrm>
          </p:grpSpPr>
          <p:sp>
            <p:nvSpPr>
              <p:cNvPr id="1131" name="Text Box 107"/>
              <p:cNvSpPr txBox="1">
                <a:spLocks noChangeArrowheads="1"/>
              </p:cNvSpPr>
              <p:nvPr/>
            </p:nvSpPr>
            <p:spPr bwMode="auto">
              <a:xfrm>
                <a:off x="4008" y="1734"/>
                <a:ext cx="12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宋体" pitchFamily="2" charset="-122"/>
                  </a:rPr>
                  <a:t>若</a:t>
                </a:r>
                <a:r>
                  <a:rPr lang="zh-CN" altLang="en-US">
                    <a:latin typeface="Times New Roman"/>
                  </a:rPr>
                  <a:t>“</a:t>
                </a:r>
                <a:r>
                  <a:rPr lang="zh-CN" altLang="en-US">
                    <a:latin typeface="宋体" pitchFamily="2" charset="-122"/>
                  </a:rPr>
                  <a:t>　　　</a:t>
                </a:r>
                <a:r>
                  <a:rPr lang="zh-CN" altLang="en-US">
                    <a:latin typeface="Times New Roman"/>
                  </a:rPr>
                  <a:t>”</a:t>
                </a:r>
                <a:endParaRPr lang="zh-CN" altLang="en-US">
                  <a:latin typeface="宋体" pitchFamily="2" charset="-122"/>
                </a:endParaRPr>
              </a:p>
            </p:txBody>
          </p:sp>
          <p:graphicFrame>
            <p:nvGraphicFramePr>
              <p:cNvPr id="1034" name="Object 10"/>
              <p:cNvGraphicFramePr>
                <a:graphicFrameLocks noChangeAspect="1"/>
              </p:cNvGraphicFramePr>
              <p:nvPr/>
            </p:nvGraphicFramePr>
            <p:xfrm>
              <a:off x="1097" y="1779"/>
              <a:ext cx="285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2" name="公式" r:id="rId12" imgW="4533840" imgH="419040" progId="Equation.3">
                      <p:embed/>
                    </p:oleObj>
                  </mc:Choice>
                  <mc:Fallback>
                    <p:oleObj name="公式" r:id="rId12" imgW="4533840" imgH="4190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7" y="1779"/>
                            <a:ext cx="285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5" name="Object 11"/>
              <p:cNvGraphicFramePr>
                <a:graphicFrameLocks noChangeAspect="1"/>
              </p:cNvGraphicFramePr>
              <p:nvPr/>
            </p:nvGraphicFramePr>
            <p:xfrm>
              <a:off x="4454" y="1779"/>
              <a:ext cx="55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3" name="公式" r:id="rId14" imgW="876240" imgH="393480" progId="Equation.3">
                      <p:embed/>
                    </p:oleObj>
                  </mc:Choice>
                  <mc:Fallback>
                    <p:oleObj name="公式" r:id="rId14" imgW="876240" imgH="3934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4" y="1779"/>
                            <a:ext cx="55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30" name="Object 106"/>
            <p:cNvGraphicFramePr>
              <a:graphicFrameLocks noChangeAspect="1"/>
            </p:cNvGraphicFramePr>
            <p:nvPr/>
          </p:nvGraphicFramePr>
          <p:xfrm>
            <a:off x="606" y="1779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" name="公式" r:id="rId16" imgW="774360" imgH="393480" progId="Equation.3">
                    <p:embed/>
                  </p:oleObj>
                </mc:Choice>
                <mc:Fallback>
                  <p:oleObj name="公式" r:id="rId16" imgW="774360" imgH="39348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" y="1779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2" name="Rectangle 108"/>
          <p:cNvSpPr>
            <a:spLocks noChangeArrowheads="1"/>
          </p:cNvSpPr>
          <p:nvPr/>
        </p:nvSpPr>
        <p:spPr bwMode="auto">
          <a:xfrm>
            <a:off x="879475" y="4776788"/>
            <a:ext cx="1711325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断地使用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utoUpdateAnimBg="0"/>
      <p:bldP spid="1036" grpId="0" autoUpdateAnimBg="0"/>
      <p:bldP spid="1037" grpId="0" autoUpdateAnimBg="0"/>
      <p:bldP spid="113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21" name="Group 53"/>
          <p:cNvGrpSpPr>
            <a:grpSpLocks/>
          </p:cNvGrpSpPr>
          <p:nvPr/>
        </p:nvGrpSpPr>
        <p:grpSpPr bwMode="auto">
          <a:xfrm>
            <a:off x="800100" y="606425"/>
            <a:ext cx="7804150" cy="519113"/>
            <a:chOff x="504" y="382"/>
            <a:chExt cx="4916" cy="327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504" y="382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FF0000"/>
                  </a:solidFill>
                  <a:latin typeface="宋体" pitchFamily="2" charset="-122"/>
                </a:rPr>
                <a:t>定理</a:t>
              </a:r>
              <a:r>
                <a:rPr kumimoji="0" lang="en-US" altLang="zh-CN">
                  <a:solidFill>
                    <a:srgbClr val="FF0000"/>
                  </a:solidFill>
                </a:rPr>
                <a:t>6.3</a:t>
              </a:r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1396" y="436"/>
            <a:ext cx="40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4" name="公式" r:id="rId4" imgW="6464160" imgH="419040" progId="Equation.3">
                    <p:embed/>
                  </p:oleObj>
                </mc:Choice>
                <mc:Fallback>
                  <p:oleObj name="公式" r:id="rId4" imgW="6464160" imgH="419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436"/>
                          <a:ext cx="40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12813" y="1371600"/>
          <a:ext cx="697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6" imgW="6972120" imgH="444240" progId="Equation.DSMT4">
                  <p:embed/>
                </p:oleObj>
              </mc:Choice>
              <mc:Fallback>
                <p:oleObj name="Equation" r:id="rId6" imgW="69721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371600"/>
                        <a:ext cx="697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22" name="Group 54"/>
          <p:cNvGrpSpPr>
            <a:grpSpLocks/>
          </p:cNvGrpSpPr>
          <p:nvPr/>
        </p:nvGrpSpPr>
        <p:grpSpPr bwMode="auto">
          <a:xfrm>
            <a:off x="811213" y="2017713"/>
            <a:ext cx="7437437" cy="541337"/>
            <a:chOff x="511" y="1271"/>
            <a:chExt cx="4685" cy="341"/>
          </a:xfrm>
        </p:grpSpPr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511" y="127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Arial" charset="0"/>
                </a:rPr>
                <a:t>证</a:t>
              </a:r>
            </a:p>
          </p:txBody>
        </p:sp>
        <p:graphicFrame>
          <p:nvGraphicFramePr>
            <p:cNvPr id="32816" name="Object 48"/>
            <p:cNvGraphicFramePr>
              <a:graphicFrameLocks noChangeAspect="1"/>
            </p:cNvGraphicFramePr>
            <p:nvPr/>
          </p:nvGraphicFramePr>
          <p:xfrm>
            <a:off x="884" y="1332"/>
            <a:ext cx="43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Equation" r:id="rId8" imgW="6845040" imgH="444240" progId="Equation.DSMT4">
                    <p:embed/>
                  </p:oleObj>
                </mc:Choice>
                <mc:Fallback>
                  <p:oleObj name="Equation" r:id="rId8" imgW="6845040" imgH="4442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332"/>
                          <a:ext cx="43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7" name="Object 49"/>
          <p:cNvGraphicFramePr>
            <a:graphicFrameLocks noChangeAspect="1"/>
          </p:cNvGraphicFramePr>
          <p:nvPr/>
        </p:nvGraphicFramePr>
        <p:xfrm>
          <a:off x="3276600" y="2924175"/>
          <a:ext cx="265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0" imgW="2654280" imgH="939600" progId="Equation.DSMT4">
                  <p:embed/>
                </p:oleObj>
              </mc:Choice>
              <mc:Fallback>
                <p:oleObj name="Equation" r:id="rId10" imgW="2654280" imgH="939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24175"/>
                        <a:ext cx="2654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8" name="Object 50"/>
          <p:cNvGraphicFramePr>
            <a:graphicFrameLocks noChangeAspect="1"/>
          </p:cNvGraphicFramePr>
          <p:nvPr/>
        </p:nvGraphicFramePr>
        <p:xfrm>
          <a:off x="971550" y="4005263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12" imgW="4051080" imgH="444240" progId="Equation.DSMT4">
                  <p:embed/>
                </p:oleObj>
              </mc:Choice>
              <mc:Fallback>
                <p:oleObj name="Equation" r:id="rId12" imgW="4051080" imgH="4442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405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971550" y="4724400"/>
          <a:ext cx="741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14" imgW="7416720" imgH="444240" progId="Equation.DSMT4">
                  <p:embed/>
                </p:oleObj>
              </mc:Choice>
              <mc:Fallback>
                <p:oleObj name="Equation" r:id="rId14" imgW="7416720" imgH="4442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741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20" name="Object 52"/>
          <p:cNvGraphicFramePr>
            <a:graphicFrameLocks noChangeAspect="1"/>
          </p:cNvGraphicFramePr>
          <p:nvPr/>
        </p:nvGraphicFramePr>
        <p:xfrm>
          <a:off x="971550" y="5445125"/>
          <a:ext cx="548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16" imgW="5486400" imgH="444240" progId="Equation.DSMT4">
                  <p:embed/>
                </p:oleObj>
              </mc:Choice>
              <mc:Fallback>
                <p:oleObj name="Equation" r:id="rId16" imgW="5486400" imgH="4442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548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00113" y="1989138"/>
            <a:ext cx="79025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0" lang="zh-CN" altLang="en-US">
                <a:solidFill>
                  <a:srgbClr val="FF0000"/>
                </a:solidFill>
                <a:latin typeface="宋体" pitchFamily="2" charset="-122"/>
              </a:rPr>
              <a:t>定理</a:t>
            </a:r>
            <a:r>
              <a:rPr kumimoji="0" lang="en-US" altLang="zh-CN">
                <a:solidFill>
                  <a:srgbClr val="FF0000"/>
                </a:solidFill>
              </a:rPr>
              <a:t>6.4   </a:t>
            </a:r>
            <a:r>
              <a:rPr lang="zh-CN" altLang="en-US"/>
              <a:t>可微函数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在区间 </a:t>
            </a:r>
            <a:r>
              <a:rPr lang="en-US" altLang="zh-CN" i="1"/>
              <a:t>I </a:t>
            </a:r>
            <a:r>
              <a:rPr lang="zh-CN" altLang="en-US"/>
              <a:t>上严格递增的充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979613" y="692150"/>
          <a:ext cx="534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公式" r:id="rId4" imgW="5346360" imgH="419040" progId="Equation.3">
                  <p:embed/>
                </p:oleObj>
              </mc:Choice>
              <mc:Fallback>
                <p:oleObj name="公式" r:id="rId4" imgW="53463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92150"/>
                        <a:ext cx="534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9" name="Group 27"/>
          <p:cNvGrpSpPr>
            <a:grpSpLocks/>
          </p:cNvGrpSpPr>
          <p:nvPr/>
        </p:nvGrpSpPr>
        <p:grpSpPr bwMode="auto">
          <a:xfrm>
            <a:off x="938213" y="1390650"/>
            <a:ext cx="7312025" cy="519113"/>
            <a:chOff x="591" y="876"/>
            <a:chExt cx="4606" cy="327"/>
          </a:xfrm>
        </p:grpSpPr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591" y="876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Arial" charset="0"/>
                </a:rPr>
                <a:t>即</a:t>
              </a:r>
            </a:p>
          </p:txBody>
        </p:sp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975" y="924"/>
            <a:ext cx="13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1" name="Equation" r:id="rId6" imgW="2209680" imgH="419040" progId="Equation.3">
                    <p:embed/>
                  </p:oleObj>
                </mc:Choice>
                <mc:Fallback>
                  <p:oleObj name="Equation" r:id="rId6" imgW="2209680" imgH="419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924"/>
                          <a:ext cx="13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2525" y="931"/>
            <a:ext cx="2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2" name="Equation" r:id="rId8" imgW="4241520" imgH="431640" progId="Equation.DSMT4">
                    <p:embed/>
                  </p:oleObj>
                </mc:Choice>
                <mc:Fallback>
                  <p:oleObj name="Equation" r:id="rId8" imgW="424152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931"/>
                          <a:ext cx="2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971550" y="4805363"/>
          <a:ext cx="744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10" imgW="7518240" imgH="495000" progId="Equation.DSMT4">
                  <p:embed/>
                </p:oleObj>
              </mc:Choice>
              <mc:Fallback>
                <p:oleObj name="Equation" r:id="rId10" imgW="7518240" imgH="495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05363"/>
                        <a:ext cx="7442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61" name="Group 29"/>
          <p:cNvGrpSpPr>
            <a:grpSpLocks/>
          </p:cNvGrpSpPr>
          <p:nvPr/>
        </p:nvGrpSpPr>
        <p:grpSpPr bwMode="auto">
          <a:xfrm>
            <a:off x="887413" y="4073525"/>
            <a:ext cx="7670800" cy="519113"/>
            <a:chOff x="559" y="2566"/>
            <a:chExt cx="4832" cy="327"/>
          </a:xfrm>
        </p:grpSpPr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975" y="2614"/>
            <a:ext cx="4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4" name="Equation" r:id="rId12" imgW="7010280" imgH="431640" progId="Equation.DSMT4">
                    <p:embed/>
                  </p:oleObj>
                </mc:Choice>
                <mc:Fallback>
                  <p:oleObj name="Equation" r:id="rId12" imgW="701028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14"/>
                          <a:ext cx="44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2" name="Text Box 20"/>
            <p:cNvSpPr txBox="1">
              <a:spLocks noChangeArrowheads="1"/>
            </p:cNvSpPr>
            <p:nvPr/>
          </p:nvSpPr>
          <p:spPr bwMode="auto">
            <a:xfrm>
              <a:off x="559" y="256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Arial" charset="0"/>
                </a:rPr>
                <a:t>证</a:t>
              </a:r>
            </a:p>
          </p:txBody>
        </p:sp>
      </p:grp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900113" y="34290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个区间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900113" y="5445125"/>
            <a:ext cx="8089900" cy="503238"/>
            <a:chOff x="567" y="3430"/>
            <a:chExt cx="5096" cy="317"/>
          </a:xfrm>
        </p:grpSpPr>
        <p:graphicFrame>
          <p:nvGraphicFramePr>
            <p:cNvPr id="69651" name="Object 19"/>
            <p:cNvGraphicFramePr>
              <a:graphicFrameLocks noChangeAspect="1"/>
            </p:cNvGraphicFramePr>
            <p:nvPr/>
          </p:nvGraphicFramePr>
          <p:xfrm>
            <a:off x="1247" y="3475"/>
            <a:ext cx="44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5" name="Equation" r:id="rId14" imgW="7010280" imgH="431640" progId="Equation.DSMT4">
                    <p:embed/>
                  </p:oleObj>
                </mc:Choice>
                <mc:Fallback>
                  <p:oleObj name="Equation" r:id="rId14" imgW="7010280" imgH="431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475"/>
                          <a:ext cx="44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7" name="Object 25"/>
            <p:cNvGraphicFramePr>
              <a:graphicFrameLocks noChangeAspect="1"/>
            </p:cNvGraphicFramePr>
            <p:nvPr/>
          </p:nvGraphicFramePr>
          <p:xfrm>
            <a:off x="567" y="3430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6" name="Equation" r:id="rId16" imgW="1002960" imgH="431640" progId="Equation.DSMT4">
                    <p:embed/>
                  </p:oleObj>
                </mc:Choice>
                <mc:Fallback>
                  <p:oleObj name="Equation" r:id="rId16" imgW="1002960" imgH="431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430"/>
                          <a:ext cx="6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60" name="Group 28"/>
          <p:cNvGrpSpPr>
            <a:grpSpLocks/>
          </p:cNvGrpSpPr>
          <p:nvPr/>
        </p:nvGrpSpPr>
        <p:grpSpPr bwMode="auto">
          <a:xfrm>
            <a:off x="925513" y="2590800"/>
            <a:ext cx="7678737" cy="690563"/>
            <a:chOff x="583" y="1632"/>
            <a:chExt cx="4837" cy="435"/>
          </a:xfrm>
        </p:grpSpPr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2563" y="1706"/>
              <a:ext cx="2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满足        的点集不含一</a:t>
              </a:r>
            </a:p>
          </p:txBody>
        </p:sp>
        <p:graphicFrame>
          <p:nvGraphicFramePr>
            <p:cNvPr id="69654" name="Object 22"/>
            <p:cNvGraphicFramePr>
              <a:graphicFrameLocks noChangeAspect="1"/>
            </p:cNvGraphicFramePr>
            <p:nvPr/>
          </p:nvGraphicFramePr>
          <p:xfrm>
            <a:off x="1655" y="1776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7" name="Equation" r:id="rId18" imgW="1434960" imgH="393480" progId="Equation.DSMT4">
                    <p:embed/>
                  </p:oleObj>
                </mc:Choice>
                <mc:Fallback>
                  <p:oleObj name="Equation" r:id="rId18" imgW="1434960" imgH="3934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776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5" name="Object 23"/>
            <p:cNvGraphicFramePr>
              <a:graphicFrameLocks noChangeAspect="1"/>
            </p:cNvGraphicFramePr>
            <p:nvPr/>
          </p:nvGraphicFramePr>
          <p:xfrm>
            <a:off x="3061" y="1752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8" name="Equation" r:id="rId20" imgW="1358640" imgH="393480" progId="Equation.DSMT4">
                    <p:embed/>
                  </p:oleObj>
                </mc:Choice>
                <mc:Fallback>
                  <p:oleObj name="Equation" r:id="rId20" imgW="1358640" imgH="393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52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583" y="1632"/>
              <a:ext cx="1241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/>
                <a:t>要条件是：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71550" y="60642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(1) </a:t>
            </a:r>
            <a:r>
              <a:rPr lang="zh-CN" altLang="en-US">
                <a:solidFill>
                  <a:srgbClr val="0000FF"/>
                </a:solidFill>
              </a:rPr>
              <a:t>几何意义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900113" y="1052513"/>
            <a:ext cx="1439862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0">
              <a:lnSpc>
                <a:spcPct val="165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据右图</a:t>
            </a:r>
            <a:r>
              <a:rPr lang="en-US" altLang="zh-CN">
                <a:latin typeface="宋体" pitchFamily="2" charset="-122"/>
              </a:rPr>
              <a:t>, </a:t>
            </a:r>
          </a:p>
        </p:txBody>
      </p:sp>
      <p:grpSp>
        <p:nvGrpSpPr>
          <p:cNvPr id="20572" name="Group 92"/>
          <p:cNvGrpSpPr>
            <a:grpSpLocks/>
          </p:cNvGrpSpPr>
          <p:nvPr/>
        </p:nvGrpSpPr>
        <p:grpSpPr bwMode="auto">
          <a:xfrm>
            <a:off x="4643438" y="1484313"/>
            <a:ext cx="3559175" cy="3008312"/>
            <a:chOff x="2925" y="981"/>
            <a:chExt cx="2242" cy="1895"/>
          </a:xfrm>
        </p:grpSpPr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>
              <a:off x="2925" y="2499"/>
              <a:ext cx="22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 flipV="1">
              <a:off x="3231" y="1125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1" name="Object 61"/>
            <p:cNvGraphicFramePr>
              <a:graphicFrameLocks noChangeAspect="1"/>
            </p:cNvGraphicFramePr>
            <p:nvPr/>
          </p:nvGraphicFramePr>
          <p:xfrm>
            <a:off x="5007" y="2613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5"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2613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62"/>
            <p:cNvGraphicFramePr>
              <a:graphicFrameLocks noChangeAspect="1"/>
            </p:cNvGraphicFramePr>
            <p:nvPr/>
          </p:nvGraphicFramePr>
          <p:xfrm>
            <a:off x="2991" y="981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"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981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3" name="Line 63"/>
            <p:cNvSpPr>
              <a:spLocks noChangeShapeType="1"/>
            </p:cNvSpPr>
            <p:nvPr/>
          </p:nvSpPr>
          <p:spPr bwMode="auto">
            <a:xfrm>
              <a:off x="3451" y="2517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4" name="Object 64"/>
            <p:cNvGraphicFramePr>
              <a:graphicFrameLocks noChangeAspect="1"/>
            </p:cNvGraphicFramePr>
            <p:nvPr/>
          </p:nvGraphicFramePr>
          <p:xfrm>
            <a:off x="3399" y="2661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7" name="公式" r:id="rId8" imgW="228600" imgH="241200" progId="Equation.3">
                    <p:embed/>
                  </p:oleObj>
                </mc:Choice>
                <mc:Fallback>
                  <p:oleObj name="公式" r:id="rId8" imgW="228600" imgH="241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2661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>
              <a:off x="4752" y="2517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46" name="Object 66"/>
            <p:cNvGraphicFramePr>
              <a:graphicFrameLocks noChangeAspect="1"/>
            </p:cNvGraphicFramePr>
            <p:nvPr/>
          </p:nvGraphicFramePr>
          <p:xfrm>
            <a:off x="4695" y="2661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8" name="公式" r:id="rId10" imgW="215640" imgH="317160" progId="Equation.3">
                    <p:embed/>
                  </p:oleObj>
                </mc:Choice>
                <mc:Fallback>
                  <p:oleObj name="公式" r:id="rId10" imgW="215640" imgH="31716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661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7" name="Freeform 67"/>
            <p:cNvSpPr>
              <a:spLocks/>
            </p:cNvSpPr>
            <p:nvPr/>
          </p:nvSpPr>
          <p:spPr bwMode="auto">
            <a:xfrm>
              <a:off x="3453" y="1438"/>
              <a:ext cx="1314" cy="839"/>
            </a:xfrm>
            <a:custGeom>
              <a:avLst/>
              <a:gdLst>
                <a:gd name="T0" fmla="*/ 0 w 1314"/>
                <a:gd name="T1" fmla="*/ 520 h 839"/>
                <a:gd name="T2" fmla="*/ 480 w 1314"/>
                <a:gd name="T3" fmla="*/ 40 h 839"/>
                <a:gd name="T4" fmla="*/ 960 w 1314"/>
                <a:gd name="T5" fmla="*/ 760 h 839"/>
                <a:gd name="T6" fmla="*/ 1314 w 1314"/>
                <a:gd name="T7" fmla="*/ 512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4" h="839">
                  <a:moveTo>
                    <a:pt x="0" y="520"/>
                  </a:moveTo>
                  <a:cubicBezTo>
                    <a:pt x="160" y="260"/>
                    <a:pt x="320" y="0"/>
                    <a:pt x="480" y="40"/>
                  </a:cubicBezTo>
                  <a:cubicBezTo>
                    <a:pt x="640" y="80"/>
                    <a:pt x="821" y="681"/>
                    <a:pt x="960" y="760"/>
                  </a:cubicBezTo>
                  <a:cubicBezTo>
                    <a:pt x="1099" y="839"/>
                    <a:pt x="1240" y="564"/>
                    <a:pt x="1314" y="512"/>
                  </a:cubicBezTo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3447" y="1965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69"/>
            <p:cNvSpPr>
              <a:spLocks noChangeShapeType="1"/>
            </p:cNvSpPr>
            <p:nvPr/>
          </p:nvSpPr>
          <p:spPr bwMode="auto">
            <a:xfrm>
              <a:off x="3719" y="147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4295" y="22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 flipH="1">
              <a:off x="3858" y="1501"/>
              <a:ext cx="19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2" name="Object 72"/>
            <p:cNvGraphicFramePr>
              <a:graphicFrameLocks noChangeAspect="1"/>
            </p:cNvGraphicFramePr>
            <p:nvPr/>
          </p:nvGraphicFramePr>
          <p:xfrm>
            <a:off x="3287" y="1721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9" name="公式" r:id="rId12" imgW="291960" imgH="304560" progId="Equation.3">
                    <p:embed/>
                  </p:oleObj>
                </mc:Choice>
                <mc:Fallback>
                  <p:oleObj name="公式" r:id="rId12" imgW="291960" imgH="30456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1721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3" name="Object 73"/>
            <p:cNvGraphicFramePr>
              <a:graphicFrameLocks noChangeAspect="1"/>
            </p:cNvGraphicFramePr>
            <p:nvPr/>
          </p:nvGraphicFramePr>
          <p:xfrm>
            <a:off x="4679" y="1721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0" name="公式" r:id="rId14" imgW="291960" imgH="291960" progId="Equation.3">
                    <p:embed/>
                  </p:oleObj>
                </mc:Choice>
                <mc:Fallback>
                  <p:oleObj name="公式" r:id="rId14" imgW="291960" imgH="29196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" y="1721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4" name="Object 74"/>
            <p:cNvGraphicFramePr>
              <a:graphicFrameLocks noChangeAspect="1"/>
            </p:cNvGraphicFramePr>
            <p:nvPr/>
          </p:nvGraphicFramePr>
          <p:xfrm>
            <a:off x="3786" y="2605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1" name="Equation" r:id="rId16" imgW="304560" imgH="419040" progId="Equation.3">
                    <p:embed/>
                  </p:oleObj>
                </mc:Choice>
                <mc:Fallback>
                  <p:oleObj name="Equation" r:id="rId16" imgW="304560" imgH="41904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605"/>
                          <a:ext cx="19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4448" y="242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6" name="Object 76"/>
            <p:cNvGraphicFramePr>
              <a:graphicFrameLocks noChangeAspect="1"/>
            </p:cNvGraphicFramePr>
            <p:nvPr/>
          </p:nvGraphicFramePr>
          <p:xfrm>
            <a:off x="4339" y="2613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2" name="Equation" r:id="rId18" imgW="317160" imgH="419040" progId="Equation.3">
                    <p:embed/>
                  </p:oleObj>
                </mc:Choice>
                <mc:Fallback>
                  <p:oleObj name="Equation" r:id="rId18" imgW="317160" imgH="41904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2613"/>
                          <a:ext cx="20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7" name="Object 77"/>
            <p:cNvGraphicFramePr>
              <a:graphicFrameLocks noChangeAspect="1"/>
            </p:cNvGraphicFramePr>
            <p:nvPr/>
          </p:nvGraphicFramePr>
          <p:xfrm>
            <a:off x="2991" y="256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3" name="Equation" r:id="rId20" imgW="291960" imgH="317160" progId="Equation.3">
                    <p:embed/>
                  </p:oleObj>
                </mc:Choice>
                <mc:Fallback>
                  <p:oleObj name="Equation" r:id="rId20" imgW="291960" imgH="31716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256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>
              <a:off x="3447" y="195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Line 81"/>
            <p:cNvSpPr>
              <a:spLocks noChangeShapeType="1"/>
            </p:cNvSpPr>
            <p:nvPr/>
          </p:nvSpPr>
          <p:spPr bwMode="auto">
            <a:xfrm>
              <a:off x="4748" y="195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4445" y="222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914400" y="5308600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平的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914400" y="4622800"/>
            <a:ext cx="344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一点处的</a:t>
            </a:r>
            <a:r>
              <a:rPr lang="zh-CN" altLang="en-US"/>
              <a:t>切线也是水 </a:t>
            </a:r>
          </a:p>
        </p:txBody>
      </p: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914400" y="3937000"/>
            <a:ext cx="344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看出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en-US" altLang="zh-CN"/>
              <a:t> </a:t>
            </a:r>
            <a:r>
              <a:rPr lang="zh-CN" altLang="en-US">
                <a:latin typeface="宋体" pitchFamily="2" charset="-122"/>
              </a:rPr>
              <a:t>曲</a:t>
            </a:r>
            <a:r>
              <a:rPr lang="zh-CN" altLang="en-US"/>
              <a:t>线上至少有 </a:t>
            </a: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914400" y="3251200"/>
            <a:ext cx="3586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的</a:t>
            </a:r>
            <a:r>
              <a:rPr lang="en-US" altLang="zh-CN">
                <a:latin typeface="宋体" pitchFamily="2" charset="-122"/>
              </a:rPr>
              <a:t>.</a:t>
            </a:r>
            <a:r>
              <a:rPr lang="zh-CN" altLang="en-US">
                <a:latin typeface="宋体" pitchFamily="2" charset="-122"/>
              </a:rPr>
              <a:t>由几何直</a:t>
            </a:r>
            <a:r>
              <a:rPr lang="zh-CN" altLang="en-US"/>
              <a:t>观可以</a:t>
            </a:r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976313" y="2565400"/>
            <a:ext cx="352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所以线段</a:t>
            </a:r>
            <a:r>
              <a:rPr lang="zh-CN" altLang="en-US"/>
              <a:t> </a:t>
            </a:r>
            <a:r>
              <a:rPr lang="en-US" altLang="zh-CN" i="1"/>
              <a:t>AB </a:t>
            </a:r>
            <a:r>
              <a:rPr lang="zh-CN" altLang="en-US"/>
              <a:t>是水平</a:t>
            </a:r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2339975" y="1268413"/>
            <a:ext cx="1944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因为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5219700" y="4941888"/>
            <a:ext cx="2430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ea typeface="隶书" pitchFamily="49" charset="-122"/>
              </a:rPr>
              <a:t>点击上图动画演示</a:t>
            </a:r>
          </a:p>
        </p:txBody>
      </p:sp>
      <p:sp>
        <p:nvSpPr>
          <p:cNvPr id="20576" name="Rectangle 96">
            <a:hlinkClick r:id="rId22" action="ppaction://hlinkpres?slideindex=1&amp;slidetitle=罗尔中值"/>
          </p:cNvPr>
          <p:cNvSpPr>
            <a:spLocks noChangeArrowheads="1"/>
          </p:cNvSpPr>
          <p:nvPr/>
        </p:nvSpPr>
        <p:spPr bwMode="auto">
          <a:xfrm>
            <a:off x="4716463" y="1700213"/>
            <a:ext cx="360045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1593850" y="1916113"/>
            <a:ext cx="207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b="0"/>
              <a:t>=</a:t>
            </a:r>
            <a:r>
              <a:rPr lang="en-US" altLang="zh-CN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),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505" grpId="0" autoUpdateAnimBg="0"/>
      <p:bldP spid="20566" grpId="0" autoUpdateAnimBg="0"/>
      <p:bldP spid="20567" grpId="0" autoUpdateAnimBg="0"/>
      <p:bldP spid="20568" grpId="0" autoUpdateAnimBg="0"/>
      <p:bldP spid="20569" grpId="0" autoUpdateAnimBg="0"/>
      <p:bldP spid="20570" grpId="0" autoUpdateAnimBg="0"/>
      <p:bldP spid="20571" grpId="0"/>
      <p:bldP spid="20574" grpId="0"/>
      <p:bldP spid="20576" grpId="0" animBg="1"/>
      <p:bldP spid="205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2916238" y="765175"/>
          <a:ext cx="332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4" imgW="3327120" imgH="419040" progId="Equation.3">
                  <p:embed/>
                </p:oleObj>
              </mc:Choice>
              <mc:Fallback>
                <p:oleObj name="公式" r:id="rId4" imgW="33271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332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827088" y="134143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矛盾</a:t>
            </a:r>
            <a:r>
              <a:rPr kumimoji="0" lang="en-US" altLang="zh-CN">
                <a:latin typeface="Arial" charset="0"/>
              </a:rPr>
              <a:t>. </a:t>
            </a:r>
            <a:r>
              <a:rPr kumimoji="0" lang="zh-CN" altLang="en-US">
                <a:latin typeface="Arial" charset="0"/>
              </a:rPr>
              <a:t>充分性得证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38200" y="2492375"/>
            <a:ext cx="7910513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kumimoji="0" lang="zh-CN" altLang="en-US">
                <a:solidFill>
                  <a:srgbClr val="0000FF"/>
                </a:solidFill>
                <a:latin typeface="Arial" charset="0"/>
              </a:rPr>
              <a:t>注</a:t>
            </a:r>
            <a:r>
              <a:rPr kumimoji="0" lang="zh-CN" altLang="en-US" sz="1800">
                <a:solidFill>
                  <a:srgbClr val="0000FF"/>
                </a:solidFill>
                <a:latin typeface="Arial" charset="0"/>
              </a:rPr>
              <a:t> </a:t>
            </a:r>
            <a:r>
              <a:rPr kumimoji="0" lang="zh-CN" altLang="en-US">
                <a:latin typeface="Arial" charset="0"/>
              </a:rPr>
              <a:t> 请读者写出相应于递减和严格递减的判别定理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827088" y="1989138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必要性请读者自证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900113" y="3500438"/>
          <a:ext cx="781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6" imgW="7810200" imgH="431640" progId="Equation.DSMT4">
                  <p:embed/>
                </p:oleObj>
              </mc:Choice>
              <mc:Fallback>
                <p:oleObj name="Equation" r:id="rId6" imgW="7810200" imgH="431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81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3" name="Object 41"/>
          <p:cNvGraphicFramePr>
            <a:graphicFrameLocks noChangeAspect="1"/>
          </p:cNvGraphicFramePr>
          <p:nvPr/>
        </p:nvGraphicFramePr>
        <p:xfrm>
          <a:off x="908050" y="4149725"/>
          <a:ext cx="496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8" imgW="4965480" imgH="431640" progId="Equation.DSMT4">
                  <p:embed/>
                </p:oleObj>
              </mc:Choice>
              <mc:Fallback>
                <p:oleObj name="Equation" r:id="rId8" imgW="496548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149725"/>
                        <a:ext cx="496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827088" y="4724400"/>
            <a:ext cx="7993062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在实际应用中我们经常会用到下面这个事实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827088" y="5489575"/>
            <a:ext cx="7921625" cy="531813"/>
            <a:chOff x="521" y="3458"/>
            <a:chExt cx="4990" cy="335"/>
          </a:xfrm>
        </p:grpSpPr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521" y="3458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FF0000"/>
                  </a:solidFill>
                  <a:latin typeface="Arial" charset="0"/>
                </a:rPr>
                <a:t>性质</a:t>
              </a:r>
            </a:p>
          </p:txBody>
        </p:sp>
        <p:graphicFrame>
          <p:nvGraphicFramePr>
            <p:cNvPr id="33836" name="Object 44"/>
            <p:cNvGraphicFramePr>
              <a:graphicFrameLocks noChangeAspect="1"/>
            </p:cNvGraphicFramePr>
            <p:nvPr/>
          </p:nvGraphicFramePr>
          <p:xfrm>
            <a:off x="1047" y="3529"/>
            <a:ext cx="44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3" name="公式" r:id="rId10" imgW="7086600" imgH="419040" progId="Equation.3">
                    <p:embed/>
                  </p:oleObj>
                </mc:Choice>
                <mc:Fallback>
                  <p:oleObj name="公式" r:id="rId10" imgW="7086600" imgH="4190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529"/>
                          <a:ext cx="44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utoUpdateAnimBg="0"/>
      <p:bldP spid="33800" grpId="0" autoUpdateAnimBg="0"/>
      <p:bldP spid="33831" grpId="0" autoUpdateAnimBg="0"/>
      <p:bldP spid="338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31863" y="627063"/>
          <a:ext cx="497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4" imgW="4978080" imgH="406080" progId="Equation.DSMT4">
                  <p:embed/>
                </p:oleObj>
              </mc:Choice>
              <mc:Fallback>
                <p:oleObj name="Equation" r:id="rId4" imgW="49780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627063"/>
                        <a:ext cx="497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27088" y="1254125"/>
            <a:ext cx="712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Arial" charset="0"/>
              </a:rPr>
              <a:t>作为应用，下面再举两个简单的例子</a:t>
            </a:r>
            <a:r>
              <a:rPr kumimoji="0" lang="en-US" altLang="zh-CN">
                <a:latin typeface="Arial" charset="0"/>
              </a:rPr>
              <a:t>.</a:t>
            </a:r>
          </a:p>
        </p:txBody>
      </p:sp>
      <p:grpSp>
        <p:nvGrpSpPr>
          <p:cNvPr id="34865" name="Group 49"/>
          <p:cNvGrpSpPr>
            <a:grpSpLocks/>
          </p:cNvGrpSpPr>
          <p:nvPr/>
        </p:nvGrpSpPr>
        <p:grpSpPr bwMode="auto">
          <a:xfrm>
            <a:off x="884238" y="1916113"/>
            <a:ext cx="4202112" cy="522287"/>
            <a:chOff x="557" y="1207"/>
            <a:chExt cx="2647" cy="329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557" y="1207"/>
              <a:ext cx="1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Arial" charset="0"/>
                </a:rPr>
                <a:t>例</a:t>
              </a:r>
              <a:r>
                <a:rPr kumimoji="0" lang="en-US" altLang="zh-CN">
                  <a:solidFill>
                    <a:srgbClr val="0000FF"/>
                  </a:solidFill>
                </a:rPr>
                <a:t>7  </a:t>
              </a:r>
              <a:r>
                <a:rPr kumimoji="0" lang="zh-CN" altLang="en-US"/>
                <a:t>求证</a:t>
              </a:r>
            </a:p>
          </p:txBody>
        </p:sp>
        <p:graphicFrame>
          <p:nvGraphicFramePr>
            <p:cNvPr id="34824" name="Object 8"/>
            <p:cNvGraphicFramePr>
              <a:graphicFrameLocks noChangeAspect="1"/>
            </p:cNvGraphicFramePr>
            <p:nvPr/>
          </p:nvGraphicFramePr>
          <p:xfrm>
            <a:off x="1580" y="1240"/>
            <a:ext cx="16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4" name="Equation" r:id="rId6" imgW="2577960" imgH="469800" progId="Equation.3">
                    <p:embed/>
                  </p:oleObj>
                </mc:Choice>
                <mc:Fallback>
                  <p:oleObj name="Equation" r:id="rId6" imgW="257796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240"/>
                          <a:ext cx="16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6" name="Group 50"/>
          <p:cNvGrpSpPr>
            <a:grpSpLocks/>
          </p:cNvGrpSpPr>
          <p:nvPr/>
        </p:nvGrpSpPr>
        <p:grpSpPr bwMode="auto">
          <a:xfrm>
            <a:off x="884238" y="2635250"/>
            <a:ext cx="7148512" cy="519113"/>
            <a:chOff x="557" y="1660"/>
            <a:chExt cx="4503" cy="327"/>
          </a:xfrm>
        </p:grpSpPr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57" y="166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solidFill>
                    <a:srgbClr val="0000FF"/>
                  </a:solidFill>
                  <a:latin typeface="Arial" charset="0"/>
                </a:rPr>
                <a:t>证</a:t>
              </a:r>
            </a:p>
          </p:txBody>
        </p:sp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919" y="1691"/>
            <a:ext cx="2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5" name="Equation" r:id="rId8" imgW="3504960" imgH="469800" progId="Equation.3">
                    <p:embed/>
                  </p:oleObj>
                </mc:Choice>
                <mc:Fallback>
                  <p:oleObj name="Equation" r:id="rId8" imgW="3504960" imgH="469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691"/>
                          <a:ext cx="22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11"/>
            <p:cNvGraphicFramePr>
              <a:graphicFrameLocks noChangeAspect="1"/>
            </p:cNvGraphicFramePr>
            <p:nvPr/>
          </p:nvGraphicFramePr>
          <p:xfrm>
            <a:off x="3168" y="1672"/>
            <a:ext cx="1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6" name="Equation" r:id="rId10" imgW="2145960" imgH="469800" progId="Equation.3">
                    <p:embed/>
                  </p:oleObj>
                </mc:Choice>
                <mc:Fallback>
                  <p:oleObj name="Equation" r:id="rId10" imgW="2145960" imgH="469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72"/>
                          <a:ext cx="13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0" name="Object 44"/>
            <p:cNvGraphicFramePr>
              <a:graphicFrameLocks noChangeAspect="1"/>
            </p:cNvGraphicFramePr>
            <p:nvPr/>
          </p:nvGraphicFramePr>
          <p:xfrm>
            <a:off x="4604" y="1706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7" name="Equation" r:id="rId12" imgW="723600" imgH="380880" progId="Equation.DSMT4">
                    <p:embed/>
                  </p:oleObj>
                </mc:Choice>
                <mc:Fallback>
                  <p:oleObj name="Equation" r:id="rId12" imgW="723600" imgH="3808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706"/>
                          <a:ext cx="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971550" y="3429000"/>
            <a:ext cx="7026275" cy="431800"/>
            <a:chOff x="612" y="2160"/>
            <a:chExt cx="4426" cy="272"/>
          </a:xfrm>
        </p:grpSpPr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612" y="2160"/>
            <a:ext cx="34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8" name="Equation" r:id="rId14" imgW="5448240" imgH="431640" progId="Equation.DSMT4">
                    <p:embed/>
                  </p:oleObj>
                </mc:Choice>
                <mc:Fallback>
                  <p:oleObj name="Equation" r:id="rId14" imgW="5448240" imgH="4316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160"/>
                          <a:ext cx="34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1" name="Object 45"/>
            <p:cNvGraphicFramePr>
              <a:graphicFrameLocks noChangeAspect="1"/>
            </p:cNvGraphicFramePr>
            <p:nvPr/>
          </p:nvGraphicFramePr>
          <p:xfrm>
            <a:off x="4150" y="2160"/>
            <a:ext cx="8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9" name="Equation" r:id="rId16" imgW="1409400" imgH="406080" progId="Equation.DSMT4">
                    <p:embed/>
                  </p:oleObj>
                </mc:Choice>
                <mc:Fallback>
                  <p:oleObj name="Equation" r:id="rId16" imgW="1409400" imgH="4060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160"/>
                          <a:ext cx="8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979488" y="4137025"/>
            <a:ext cx="7627937" cy="444500"/>
            <a:chOff x="617" y="2606"/>
            <a:chExt cx="4805" cy="280"/>
          </a:xfrm>
        </p:grpSpPr>
        <p:graphicFrame>
          <p:nvGraphicFramePr>
            <p:cNvPr id="34858" name="Object 42"/>
            <p:cNvGraphicFramePr>
              <a:graphicFrameLocks noChangeAspect="1"/>
            </p:cNvGraphicFramePr>
            <p:nvPr/>
          </p:nvGraphicFramePr>
          <p:xfrm>
            <a:off x="617" y="2606"/>
            <a:ext cx="33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0" name="Equation" r:id="rId18" imgW="5321160" imgH="444240" progId="Equation.DSMT4">
                    <p:embed/>
                  </p:oleObj>
                </mc:Choice>
                <mc:Fallback>
                  <p:oleObj name="Equation" r:id="rId18" imgW="5321160" imgH="4442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2606"/>
                          <a:ext cx="33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46"/>
            <p:cNvGraphicFramePr>
              <a:graphicFrameLocks noChangeAspect="1"/>
            </p:cNvGraphicFramePr>
            <p:nvPr/>
          </p:nvGraphicFramePr>
          <p:xfrm>
            <a:off x="4014" y="2614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1" name="Equation" r:id="rId20" imgW="2234880" imgH="431640" progId="Equation.DSMT4">
                    <p:embed/>
                  </p:oleObj>
                </mc:Choice>
                <mc:Fallback>
                  <p:oleObj name="Equation" r:id="rId20" imgW="2234880" imgH="431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14"/>
                          <a:ext cx="1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9" name="Group 53"/>
          <p:cNvGrpSpPr>
            <a:grpSpLocks/>
          </p:cNvGrpSpPr>
          <p:nvPr/>
        </p:nvGrpSpPr>
        <p:grpSpPr bwMode="auto">
          <a:xfrm>
            <a:off x="952500" y="4724400"/>
            <a:ext cx="5924550" cy="576263"/>
            <a:chOff x="600" y="2976"/>
            <a:chExt cx="3732" cy="363"/>
          </a:xfrm>
        </p:grpSpPr>
        <p:graphicFrame>
          <p:nvGraphicFramePr>
            <p:cNvPr id="34859" name="Object 43"/>
            <p:cNvGraphicFramePr>
              <a:graphicFrameLocks noChangeAspect="1"/>
            </p:cNvGraphicFramePr>
            <p:nvPr/>
          </p:nvGraphicFramePr>
          <p:xfrm>
            <a:off x="600" y="3067"/>
            <a:ext cx="3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12" name="Equation" r:id="rId22" imgW="4914720" imgH="431640" progId="Equation.DSMT4">
                    <p:embed/>
                  </p:oleObj>
                </mc:Choice>
                <mc:Fallback>
                  <p:oleObj name="Equation" r:id="rId22" imgW="4914720" imgH="4316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067"/>
                          <a:ext cx="30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3742" y="2976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Arial" charset="0"/>
                </a:rPr>
                <a:t>恒有</a:t>
              </a:r>
            </a:p>
          </p:txBody>
        </p:sp>
      </p:grpSp>
      <p:graphicFrame>
        <p:nvGraphicFramePr>
          <p:cNvPr id="34864" name="Object 48"/>
          <p:cNvGraphicFramePr>
            <a:graphicFrameLocks noChangeAspect="1"/>
          </p:cNvGraphicFramePr>
          <p:nvPr/>
        </p:nvGraphicFramePr>
        <p:xfrm>
          <a:off x="3419475" y="555625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24" imgW="2476440" imgH="393480" progId="Equation.3">
                  <p:embed/>
                </p:oleObj>
              </mc:Choice>
              <mc:Fallback>
                <p:oleObj name="Equation" r:id="rId24" imgW="247644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56250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27088" y="1196975"/>
            <a:ext cx="778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8</a:t>
            </a:r>
            <a:r>
              <a:rPr lang="en-US" altLang="zh-CN"/>
              <a:t>  </a:t>
            </a:r>
            <a:r>
              <a:rPr lang="zh-CN" altLang="en-US"/>
              <a:t>设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 </a:t>
            </a:r>
            <a:r>
              <a:rPr lang="en-US" altLang="zh-CN" sz="2400" baseline="30000"/>
              <a:t>3 </a:t>
            </a:r>
            <a:r>
              <a:rPr lang="en-US" altLang="zh-CN" baseline="-1000">
                <a:cs typeface="Times New Roman" pitchFamily="18" charset="0"/>
                <a:sym typeface="Mathematica1" pitchFamily="2" charset="2"/>
              </a:rPr>
              <a:t> </a:t>
            </a:r>
            <a:r>
              <a:rPr lang="zh-CN" altLang="en-US" baseline="-1000">
                <a:cs typeface="Times New Roman" pitchFamily="18" charset="0"/>
                <a:sym typeface="Mathematica1" pitchFamily="2" charset="2"/>
              </a:rPr>
              <a:t>－ </a:t>
            </a:r>
            <a:r>
              <a:rPr lang="en-US" altLang="zh-CN" i="1"/>
              <a:t>x</a:t>
            </a:r>
            <a:r>
              <a:rPr lang="en-US" altLang="zh-CN"/>
              <a:t>. </a:t>
            </a:r>
            <a:r>
              <a:rPr lang="zh-CN" altLang="en-US"/>
              <a:t>讨论函数  </a:t>
            </a:r>
            <a:r>
              <a:rPr lang="en-US" altLang="zh-CN" i="1"/>
              <a:t>f  </a:t>
            </a:r>
            <a:r>
              <a:rPr lang="zh-CN" altLang="en-US"/>
              <a:t>的单调区间</a:t>
            </a:r>
            <a:r>
              <a:rPr lang="en-US" altLang="zh-CN"/>
              <a:t>.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849313" y="19018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   由于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936625" y="2565400"/>
          <a:ext cx="543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4" imgW="5435280" imgH="469800" progId="Equation.3">
                  <p:embed/>
                </p:oleObj>
              </mc:Choice>
              <mc:Fallback>
                <p:oleObj name="Equation" r:id="rId4" imgW="54352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565400"/>
                        <a:ext cx="543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3" name="Group 49"/>
          <p:cNvGrpSpPr>
            <a:grpSpLocks/>
          </p:cNvGrpSpPr>
          <p:nvPr/>
        </p:nvGrpSpPr>
        <p:grpSpPr bwMode="auto">
          <a:xfrm>
            <a:off x="831850" y="3284538"/>
            <a:ext cx="6994525" cy="850900"/>
            <a:chOff x="524" y="2069"/>
            <a:chExt cx="4406" cy="536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524" y="216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因此</a:t>
              </a:r>
            </a:p>
          </p:txBody>
        </p:sp>
        <p:graphicFrame>
          <p:nvGraphicFramePr>
            <p:cNvPr id="41995" name="Object 11"/>
            <p:cNvGraphicFramePr>
              <a:graphicFrameLocks noChangeAspect="1"/>
            </p:cNvGraphicFramePr>
            <p:nvPr/>
          </p:nvGraphicFramePr>
          <p:xfrm>
            <a:off x="1090" y="2069"/>
            <a:ext cx="384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0" name="公式" r:id="rId6" imgW="6095880" imgH="850680" progId="Equation.3">
                    <p:embed/>
                  </p:oleObj>
                </mc:Choice>
                <mc:Fallback>
                  <p:oleObj name="公式" r:id="rId6" imgW="6095880" imgH="850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2069"/>
                          <a:ext cx="384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752600" y="4233863"/>
          <a:ext cx="608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公式" r:id="rId8" imgW="6083280" imgH="850680" progId="Equation.3">
                  <p:embed/>
                </p:oleObj>
              </mc:Choice>
              <mc:Fallback>
                <p:oleObj name="公式" r:id="rId8" imgW="608328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33863"/>
                        <a:ext cx="6083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711325" y="5170488"/>
          <a:ext cx="595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公式" r:id="rId10" imgW="5956200" imgH="850680" progId="Equation.3">
                  <p:embed/>
                </p:oleObj>
              </mc:Choice>
              <mc:Fallback>
                <p:oleObj name="公式" r:id="rId10" imgW="59562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170488"/>
                        <a:ext cx="595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2" name="Group 48"/>
          <p:cNvGrpSpPr>
            <a:grpSpLocks/>
          </p:cNvGrpSpPr>
          <p:nvPr/>
        </p:nvGrpSpPr>
        <p:grpSpPr bwMode="auto">
          <a:xfrm>
            <a:off x="971550" y="549275"/>
            <a:ext cx="4586288" cy="541338"/>
            <a:chOff x="612" y="346"/>
            <a:chExt cx="2889" cy="341"/>
          </a:xfrm>
        </p:grpSpPr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612" y="346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Arial" charset="0"/>
                </a:rPr>
                <a:t>即</a:t>
              </a:r>
            </a:p>
          </p:txBody>
        </p:sp>
        <p:graphicFrame>
          <p:nvGraphicFramePr>
            <p:cNvPr id="42031" name="Object 47"/>
            <p:cNvGraphicFramePr>
              <a:graphicFrameLocks noChangeAspect="1"/>
            </p:cNvGraphicFramePr>
            <p:nvPr/>
          </p:nvGraphicFramePr>
          <p:xfrm>
            <a:off x="1973" y="391"/>
            <a:ext cx="15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3" name="Equation" r:id="rId12" imgW="2425680" imgH="469800" progId="Equation.3">
                    <p:embed/>
                  </p:oleObj>
                </mc:Choice>
                <mc:Fallback>
                  <p:oleObj name="Equation" r:id="rId12" imgW="2425680" imgH="469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91"/>
                          <a:ext cx="15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08" name="Group 100"/>
          <p:cNvGrpSpPr>
            <a:grpSpLocks/>
          </p:cNvGrpSpPr>
          <p:nvPr/>
        </p:nvGrpSpPr>
        <p:grpSpPr bwMode="auto">
          <a:xfrm>
            <a:off x="1979613" y="1341438"/>
            <a:ext cx="5387975" cy="3810000"/>
            <a:chOff x="1373" y="845"/>
            <a:chExt cx="3394" cy="2400"/>
          </a:xfrm>
        </p:grpSpPr>
        <p:grpSp>
          <p:nvGrpSpPr>
            <p:cNvPr id="43107" name="Group 99"/>
            <p:cNvGrpSpPr>
              <a:grpSpLocks/>
            </p:cNvGrpSpPr>
            <p:nvPr/>
          </p:nvGrpSpPr>
          <p:grpSpPr bwMode="auto">
            <a:xfrm>
              <a:off x="2570" y="845"/>
              <a:ext cx="404" cy="2400"/>
              <a:chOff x="2570" y="845"/>
              <a:chExt cx="404" cy="2400"/>
            </a:xfrm>
          </p:grpSpPr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 flipV="1">
                <a:off x="2945" y="845"/>
                <a:ext cx="0" cy="240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62"/>
              <p:cNvSpPr>
                <a:spLocks noChangeShapeType="1"/>
              </p:cNvSpPr>
              <p:nvPr/>
            </p:nvSpPr>
            <p:spPr bwMode="auto">
              <a:xfrm>
                <a:off x="2951" y="2795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Rectangle 63"/>
              <p:cNvSpPr>
                <a:spLocks noChangeArrowheads="1"/>
              </p:cNvSpPr>
              <p:nvPr/>
            </p:nvSpPr>
            <p:spPr bwMode="auto">
              <a:xfrm>
                <a:off x="2570" y="2687"/>
                <a:ext cx="3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-1.5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43072" name="Line 64"/>
              <p:cNvSpPr>
                <a:spLocks noChangeShapeType="1"/>
              </p:cNvSpPr>
              <p:nvPr/>
            </p:nvSpPr>
            <p:spPr bwMode="auto">
              <a:xfrm>
                <a:off x="2951" y="2537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Rectangle 65"/>
              <p:cNvSpPr>
                <a:spLocks noChangeArrowheads="1"/>
              </p:cNvSpPr>
              <p:nvPr/>
            </p:nvSpPr>
            <p:spPr bwMode="auto">
              <a:xfrm>
                <a:off x="2715" y="2429"/>
                <a:ext cx="1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-1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43074" name="Line 66"/>
              <p:cNvSpPr>
                <a:spLocks noChangeShapeType="1"/>
              </p:cNvSpPr>
              <p:nvPr/>
            </p:nvSpPr>
            <p:spPr bwMode="auto">
              <a:xfrm>
                <a:off x="2951" y="2279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Rectangle 67"/>
              <p:cNvSpPr>
                <a:spLocks noChangeArrowheads="1"/>
              </p:cNvSpPr>
              <p:nvPr/>
            </p:nvSpPr>
            <p:spPr bwMode="auto">
              <a:xfrm>
                <a:off x="2570" y="2171"/>
                <a:ext cx="3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-0.5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43076" name="Line 68"/>
              <p:cNvSpPr>
                <a:spLocks noChangeShapeType="1"/>
              </p:cNvSpPr>
              <p:nvPr/>
            </p:nvSpPr>
            <p:spPr bwMode="auto">
              <a:xfrm>
                <a:off x="2951" y="2027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8" name="Line 70"/>
              <p:cNvSpPr>
                <a:spLocks noChangeShapeType="1"/>
              </p:cNvSpPr>
              <p:nvPr/>
            </p:nvSpPr>
            <p:spPr bwMode="auto">
              <a:xfrm>
                <a:off x="2951" y="1769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9" name="Rectangle 71"/>
              <p:cNvSpPr>
                <a:spLocks noChangeArrowheads="1"/>
              </p:cNvSpPr>
              <p:nvPr/>
            </p:nvSpPr>
            <p:spPr bwMode="auto">
              <a:xfrm>
                <a:off x="2636" y="1661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0.5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43080" name="Line 72"/>
              <p:cNvSpPr>
                <a:spLocks noChangeShapeType="1"/>
              </p:cNvSpPr>
              <p:nvPr/>
            </p:nvSpPr>
            <p:spPr bwMode="auto">
              <a:xfrm>
                <a:off x="2951" y="1511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1" name="Rectangle 73"/>
              <p:cNvSpPr>
                <a:spLocks noChangeArrowheads="1"/>
              </p:cNvSpPr>
              <p:nvPr/>
            </p:nvSpPr>
            <p:spPr bwMode="auto">
              <a:xfrm>
                <a:off x="2782" y="140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43082" name="Line 74"/>
              <p:cNvSpPr>
                <a:spLocks noChangeShapeType="1"/>
              </p:cNvSpPr>
              <p:nvPr/>
            </p:nvSpPr>
            <p:spPr bwMode="auto">
              <a:xfrm>
                <a:off x="2951" y="1253"/>
                <a:ext cx="2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3" name="Rectangle 75"/>
              <p:cNvSpPr>
                <a:spLocks noChangeArrowheads="1"/>
              </p:cNvSpPr>
              <p:nvPr/>
            </p:nvSpPr>
            <p:spPr bwMode="auto">
              <a:xfrm>
                <a:off x="2636" y="1145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1.5</a:t>
                </a:r>
                <a:endParaRPr lang="en-US" altLang="zh-CN">
                  <a:latin typeface="宋体" pitchFamily="2" charset="-122"/>
                </a:endParaRPr>
              </a:p>
            </p:txBody>
          </p:sp>
        </p:grpSp>
        <p:grpSp>
          <p:nvGrpSpPr>
            <p:cNvPr id="43106" name="Group 98"/>
            <p:cNvGrpSpPr>
              <a:grpSpLocks/>
            </p:cNvGrpSpPr>
            <p:nvPr/>
          </p:nvGrpSpPr>
          <p:grpSpPr bwMode="auto">
            <a:xfrm>
              <a:off x="1373" y="845"/>
              <a:ext cx="3394" cy="2130"/>
              <a:chOff x="1373" y="845"/>
              <a:chExt cx="3394" cy="2130"/>
            </a:xfrm>
          </p:grpSpPr>
          <p:grpSp>
            <p:nvGrpSpPr>
              <p:cNvPr id="43105" name="Group 97"/>
              <p:cNvGrpSpPr>
                <a:grpSpLocks/>
              </p:cNvGrpSpPr>
              <p:nvPr/>
            </p:nvGrpSpPr>
            <p:grpSpPr bwMode="auto">
              <a:xfrm>
                <a:off x="1373" y="1997"/>
                <a:ext cx="3173" cy="278"/>
                <a:chOff x="1373" y="1997"/>
                <a:chExt cx="3173" cy="278"/>
              </a:xfrm>
            </p:grpSpPr>
            <p:sp>
              <p:nvSpPr>
                <p:cNvPr id="43052" name="Line 44"/>
                <p:cNvSpPr>
                  <a:spLocks noChangeShapeType="1"/>
                </p:cNvSpPr>
                <p:nvPr/>
              </p:nvSpPr>
              <p:spPr bwMode="auto">
                <a:xfrm>
                  <a:off x="1373" y="2027"/>
                  <a:ext cx="3173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1528" y="2045"/>
                  <a:ext cx="30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-1.5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  <p:sp>
              <p:nvSpPr>
                <p:cNvPr id="4305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115" y="1997"/>
                  <a:ext cx="0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7" name="Rectangle 49"/>
                <p:cNvSpPr>
                  <a:spLocks noChangeArrowheads="1"/>
                </p:cNvSpPr>
                <p:nvPr/>
              </p:nvSpPr>
              <p:spPr bwMode="auto">
                <a:xfrm>
                  <a:off x="2011" y="2045"/>
                  <a:ext cx="160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-1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  <p:sp>
              <p:nvSpPr>
                <p:cNvPr id="43058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528" y="1997"/>
                  <a:ext cx="1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9" name="Rectangle 51"/>
                <p:cNvSpPr>
                  <a:spLocks noChangeArrowheads="1"/>
                </p:cNvSpPr>
                <p:nvPr/>
              </p:nvSpPr>
              <p:spPr bwMode="auto">
                <a:xfrm>
                  <a:off x="2356" y="2045"/>
                  <a:ext cx="304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-0.5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  <p:sp>
              <p:nvSpPr>
                <p:cNvPr id="4306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948" y="1997"/>
                  <a:ext cx="1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1" name="Rectangle 53"/>
                <p:cNvSpPr>
                  <a:spLocks noChangeArrowheads="1"/>
                </p:cNvSpPr>
                <p:nvPr/>
              </p:nvSpPr>
              <p:spPr bwMode="auto">
                <a:xfrm>
                  <a:off x="2753" y="2007"/>
                  <a:ext cx="139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 i="1">
                      <a:solidFill>
                        <a:srgbClr val="000000"/>
                      </a:solidFill>
                    </a:rPr>
                    <a:t>O</a:t>
                  </a:r>
                  <a:endParaRPr lang="en-US" altLang="zh-CN" i="1">
                    <a:latin typeface="宋体" pitchFamily="2" charset="-122"/>
                  </a:endParaRPr>
                </a:p>
              </p:txBody>
            </p:sp>
            <p:sp>
              <p:nvSpPr>
                <p:cNvPr id="4306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362" y="1997"/>
                  <a:ext cx="1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3" name="Rectangle 55"/>
                <p:cNvSpPr>
                  <a:spLocks noChangeArrowheads="1"/>
                </p:cNvSpPr>
                <p:nvPr/>
              </p:nvSpPr>
              <p:spPr bwMode="auto">
                <a:xfrm>
                  <a:off x="3247" y="2045"/>
                  <a:ext cx="240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0.5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  <p:sp>
              <p:nvSpPr>
                <p:cNvPr id="4306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3776" y="1997"/>
                  <a:ext cx="1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5" name="Rectangle 57"/>
                <p:cNvSpPr>
                  <a:spLocks noChangeArrowheads="1"/>
                </p:cNvSpPr>
                <p:nvPr/>
              </p:nvSpPr>
              <p:spPr bwMode="auto">
                <a:xfrm>
                  <a:off x="3730" y="2045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1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  <p:sp>
              <p:nvSpPr>
                <p:cNvPr id="4306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195" y="1997"/>
                  <a:ext cx="1" cy="3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080" y="2045"/>
                  <a:ext cx="240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solidFill>
                        <a:srgbClr val="000000"/>
                      </a:solidFill>
                    </a:rPr>
                    <a:t>1.5</a:t>
                  </a:r>
                  <a:endParaRPr lang="en-US" altLang="zh-CN">
                    <a:latin typeface="宋体" pitchFamily="2" charset="-122"/>
                  </a:endParaRPr>
                </a:p>
              </p:txBody>
            </p:sp>
          </p:grpSp>
          <p:sp>
            <p:nvSpPr>
              <p:cNvPr id="43086" name="Freeform 78"/>
              <p:cNvSpPr>
                <a:spLocks/>
              </p:cNvSpPr>
              <p:nvPr/>
            </p:nvSpPr>
            <p:spPr bwMode="auto">
              <a:xfrm>
                <a:off x="1718" y="1817"/>
                <a:ext cx="1051" cy="1158"/>
              </a:xfrm>
              <a:custGeom>
                <a:avLst/>
                <a:gdLst>
                  <a:gd name="T0" fmla="*/ 12 w 1098"/>
                  <a:gd name="T1" fmla="*/ 1098 h 1158"/>
                  <a:gd name="T2" fmla="*/ 42 w 1098"/>
                  <a:gd name="T3" fmla="*/ 1014 h 1158"/>
                  <a:gd name="T4" fmla="*/ 66 w 1098"/>
                  <a:gd name="T5" fmla="*/ 936 h 1158"/>
                  <a:gd name="T6" fmla="*/ 90 w 1098"/>
                  <a:gd name="T7" fmla="*/ 858 h 1158"/>
                  <a:gd name="T8" fmla="*/ 120 w 1098"/>
                  <a:gd name="T9" fmla="*/ 786 h 1158"/>
                  <a:gd name="T10" fmla="*/ 144 w 1098"/>
                  <a:gd name="T11" fmla="*/ 720 h 1158"/>
                  <a:gd name="T12" fmla="*/ 168 w 1098"/>
                  <a:gd name="T13" fmla="*/ 654 h 1158"/>
                  <a:gd name="T14" fmla="*/ 198 w 1098"/>
                  <a:gd name="T15" fmla="*/ 594 h 1158"/>
                  <a:gd name="T16" fmla="*/ 222 w 1098"/>
                  <a:gd name="T17" fmla="*/ 534 h 1158"/>
                  <a:gd name="T18" fmla="*/ 246 w 1098"/>
                  <a:gd name="T19" fmla="*/ 486 h 1158"/>
                  <a:gd name="T20" fmla="*/ 276 w 1098"/>
                  <a:gd name="T21" fmla="*/ 432 h 1158"/>
                  <a:gd name="T22" fmla="*/ 300 w 1098"/>
                  <a:gd name="T23" fmla="*/ 384 h 1158"/>
                  <a:gd name="T24" fmla="*/ 324 w 1098"/>
                  <a:gd name="T25" fmla="*/ 342 h 1158"/>
                  <a:gd name="T26" fmla="*/ 354 w 1098"/>
                  <a:gd name="T27" fmla="*/ 300 h 1158"/>
                  <a:gd name="T28" fmla="*/ 378 w 1098"/>
                  <a:gd name="T29" fmla="*/ 264 h 1158"/>
                  <a:gd name="T30" fmla="*/ 402 w 1098"/>
                  <a:gd name="T31" fmla="*/ 228 h 1158"/>
                  <a:gd name="T32" fmla="*/ 432 w 1098"/>
                  <a:gd name="T33" fmla="*/ 198 h 1158"/>
                  <a:gd name="T34" fmla="*/ 456 w 1098"/>
                  <a:gd name="T35" fmla="*/ 168 h 1158"/>
                  <a:gd name="T36" fmla="*/ 486 w 1098"/>
                  <a:gd name="T37" fmla="*/ 138 h 1158"/>
                  <a:gd name="T38" fmla="*/ 510 w 1098"/>
                  <a:gd name="T39" fmla="*/ 114 h 1158"/>
                  <a:gd name="T40" fmla="*/ 534 w 1098"/>
                  <a:gd name="T41" fmla="*/ 96 h 1158"/>
                  <a:gd name="T42" fmla="*/ 564 w 1098"/>
                  <a:gd name="T43" fmla="*/ 72 h 1158"/>
                  <a:gd name="T44" fmla="*/ 588 w 1098"/>
                  <a:gd name="T45" fmla="*/ 60 h 1158"/>
                  <a:gd name="T46" fmla="*/ 612 w 1098"/>
                  <a:gd name="T47" fmla="*/ 42 h 1158"/>
                  <a:gd name="T48" fmla="*/ 642 w 1098"/>
                  <a:gd name="T49" fmla="*/ 30 h 1158"/>
                  <a:gd name="T50" fmla="*/ 666 w 1098"/>
                  <a:gd name="T51" fmla="*/ 18 h 1158"/>
                  <a:gd name="T52" fmla="*/ 690 w 1098"/>
                  <a:gd name="T53" fmla="*/ 12 h 1158"/>
                  <a:gd name="T54" fmla="*/ 720 w 1098"/>
                  <a:gd name="T55" fmla="*/ 6 h 1158"/>
                  <a:gd name="T56" fmla="*/ 744 w 1098"/>
                  <a:gd name="T57" fmla="*/ 0 h 1158"/>
                  <a:gd name="T58" fmla="*/ 768 w 1098"/>
                  <a:gd name="T59" fmla="*/ 0 h 1158"/>
                  <a:gd name="T60" fmla="*/ 798 w 1098"/>
                  <a:gd name="T61" fmla="*/ 0 h 1158"/>
                  <a:gd name="T62" fmla="*/ 822 w 1098"/>
                  <a:gd name="T63" fmla="*/ 0 h 1158"/>
                  <a:gd name="T64" fmla="*/ 846 w 1098"/>
                  <a:gd name="T65" fmla="*/ 0 h 1158"/>
                  <a:gd name="T66" fmla="*/ 876 w 1098"/>
                  <a:gd name="T67" fmla="*/ 6 h 1158"/>
                  <a:gd name="T68" fmla="*/ 900 w 1098"/>
                  <a:gd name="T69" fmla="*/ 6 h 1158"/>
                  <a:gd name="T70" fmla="*/ 924 w 1098"/>
                  <a:gd name="T71" fmla="*/ 18 h 1158"/>
                  <a:gd name="T72" fmla="*/ 954 w 1098"/>
                  <a:gd name="T73" fmla="*/ 24 h 1158"/>
                  <a:gd name="T74" fmla="*/ 978 w 1098"/>
                  <a:gd name="T75" fmla="*/ 30 h 1158"/>
                  <a:gd name="T76" fmla="*/ 1002 w 1098"/>
                  <a:gd name="T77" fmla="*/ 42 h 1158"/>
                  <a:gd name="T78" fmla="*/ 1032 w 1098"/>
                  <a:gd name="T79" fmla="*/ 54 h 1158"/>
                  <a:gd name="T80" fmla="*/ 1056 w 1098"/>
                  <a:gd name="T81" fmla="*/ 60 h 1158"/>
                  <a:gd name="T82" fmla="*/ 1080 w 1098"/>
                  <a:gd name="T83" fmla="*/ 72 h 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98" h="1158">
                    <a:moveTo>
                      <a:pt x="0" y="1158"/>
                    </a:moveTo>
                    <a:lnTo>
                      <a:pt x="6" y="1128"/>
                    </a:lnTo>
                    <a:lnTo>
                      <a:pt x="12" y="1098"/>
                    </a:lnTo>
                    <a:lnTo>
                      <a:pt x="24" y="1068"/>
                    </a:lnTo>
                    <a:lnTo>
                      <a:pt x="30" y="1044"/>
                    </a:lnTo>
                    <a:lnTo>
                      <a:pt x="42" y="1014"/>
                    </a:lnTo>
                    <a:lnTo>
                      <a:pt x="48" y="990"/>
                    </a:lnTo>
                    <a:lnTo>
                      <a:pt x="60" y="960"/>
                    </a:lnTo>
                    <a:lnTo>
                      <a:pt x="66" y="936"/>
                    </a:lnTo>
                    <a:lnTo>
                      <a:pt x="78" y="912"/>
                    </a:lnTo>
                    <a:lnTo>
                      <a:pt x="84" y="882"/>
                    </a:lnTo>
                    <a:lnTo>
                      <a:pt x="90" y="858"/>
                    </a:lnTo>
                    <a:lnTo>
                      <a:pt x="102" y="834"/>
                    </a:lnTo>
                    <a:lnTo>
                      <a:pt x="108" y="810"/>
                    </a:lnTo>
                    <a:lnTo>
                      <a:pt x="120" y="786"/>
                    </a:lnTo>
                    <a:lnTo>
                      <a:pt x="126" y="762"/>
                    </a:lnTo>
                    <a:lnTo>
                      <a:pt x="138" y="744"/>
                    </a:lnTo>
                    <a:lnTo>
                      <a:pt x="144" y="720"/>
                    </a:lnTo>
                    <a:lnTo>
                      <a:pt x="156" y="696"/>
                    </a:lnTo>
                    <a:lnTo>
                      <a:pt x="162" y="678"/>
                    </a:lnTo>
                    <a:lnTo>
                      <a:pt x="168" y="654"/>
                    </a:lnTo>
                    <a:lnTo>
                      <a:pt x="180" y="636"/>
                    </a:lnTo>
                    <a:lnTo>
                      <a:pt x="186" y="612"/>
                    </a:lnTo>
                    <a:lnTo>
                      <a:pt x="198" y="594"/>
                    </a:lnTo>
                    <a:lnTo>
                      <a:pt x="204" y="576"/>
                    </a:lnTo>
                    <a:lnTo>
                      <a:pt x="216" y="558"/>
                    </a:lnTo>
                    <a:lnTo>
                      <a:pt x="222" y="534"/>
                    </a:lnTo>
                    <a:lnTo>
                      <a:pt x="234" y="516"/>
                    </a:lnTo>
                    <a:lnTo>
                      <a:pt x="240" y="498"/>
                    </a:lnTo>
                    <a:lnTo>
                      <a:pt x="246" y="486"/>
                    </a:lnTo>
                    <a:lnTo>
                      <a:pt x="258" y="468"/>
                    </a:lnTo>
                    <a:lnTo>
                      <a:pt x="264" y="450"/>
                    </a:lnTo>
                    <a:lnTo>
                      <a:pt x="276" y="432"/>
                    </a:lnTo>
                    <a:lnTo>
                      <a:pt x="282" y="414"/>
                    </a:lnTo>
                    <a:lnTo>
                      <a:pt x="294" y="402"/>
                    </a:lnTo>
                    <a:lnTo>
                      <a:pt x="300" y="384"/>
                    </a:lnTo>
                    <a:lnTo>
                      <a:pt x="312" y="372"/>
                    </a:lnTo>
                    <a:lnTo>
                      <a:pt x="318" y="354"/>
                    </a:lnTo>
                    <a:lnTo>
                      <a:pt x="324" y="342"/>
                    </a:lnTo>
                    <a:lnTo>
                      <a:pt x="336" y="330"/>
                    </a:lnTo>
                    <a:lnTo>
                      <a:pt x="342" y="312"/>
                    </a:lnTo>
                    <a:lnTo>
                      <a:pt x="354" y="300"/>
                    </a:lnTo>
                    <a:lnTo>
                      <a:pt x="360" y="288"/>
                    </a:lnTo>
                    <a:lnTo>
                      <a:pt x="372" y="276"/>
                    </a:lnTo>
                    <a:lnTo>
                      <a:pt x="378" y="264"/>
                    </a:lnTo>
                    <a:lnTo>
                      <a:pt x="390" y="252"/>
                    </a:lnTo>
                    <a:lnTo>
                      <a:pt x="396" y="240"/>
                    </a:lnTo>
                    <a:lnTo>
                      <a:pt x="402" y="228"/>
                    </a:lnTo>
                    <a:lnTo>
                      <a:pt x="414" y="216"/>
                    </a:lnTo>
                    <a:lnTo>
                      <a:pt x="420" y="204"/>
                    </a:lnTo>
                    <a:lnTo>
                      <a:pt x="432" y="198"/>
                    </a:lnTo>
                    <a:lnTo>
                      <a:pt x="438" y="186"/>
                    </a:lnTo>
                    <a:lnTo>
                      <a:pt x="450" y="174"/>
                    </a:lnTo>
                    <a:lnTo>
                      <a:pt x="456" y="168"/>
                    </a:lnTo>
                    <a:lnTo>
                      <a:pt x="468" y="156"/>
                    </a:lnTo>
                    <a:lnTo>
                      <a:pt x="474" y="150"/>
                    </a:lnTo>
                    <a:lnTo>
                      <a:pt x="486" y="138"/>
                    </a:lnTo>
                    <a:lnTo>
                      <a:pt x="492" y="132"/>
                    </a:lnTo>
                    <a:lnTo>
                      <a:pt x="498" y="120"/>
                    </a:lnTo>
                    <a:lnTo>
                      <a:pt x="510" y="114"/>
                    </a:lnTo>
                    <a:lnTo>
                      <a:pt x="516" y="108"/>
                    </a:lnTo>
                    <a:lnTo>
                      <a:pt x="528" y="102"/>
                    </a:lnTo>
                    <a:lnTo>
                      <a:pt x="534" y="96"/>
                    </a:lnTo>
                    <a:lnTo>
                      <a:pt x="546" y="84"/>
                    </a:lnTo>
                    <a:lnTo>
                      <a:pt x="552" y="78"/>
                    </a:lnTo>
                    <a:lnTo>
                      <a:pt x="564" y="72"/>
                    </a:lnTo>
                    <a:lnTo>
                      <a:pt x="570" y="66"/>
                    </a:lnTo>
                    <a:lnTo>
                      <a:pt x="576" y="60"/>
                    </a:lnTo>
                    <a:lnTo>
                      <a:pt x="588" y="60"/>
                    </a:lnTo>
                    <a:lnTo>
                      <a:pt x="594" y="54"/>
                    </a:lnTo>
                    <a:lnTo>
                      <a:pt x="606" y="48"/>
                    </a:lnTo>
                    <a:lnTo>
                      <a:pt x="612" y="42"/>
                    </a:lnTo>
                    <a:lnTo>
                      <a:pt x="624" y="36"/>
                    </a:lnTo>
                    <a:lnTo>
                      <a:pt x="630" y="36"/>
                    </a:lnTo>
                    <a:lnTo>
                      <a:pt x="642" y="30"/>
                    </a:lnTo>
                    <a:lnTo>
                      <a:pt x="648" y="24"/>
                    </a:lnTo>
                    <a:lnTo>
                      <a:pt x="654" y="24"/>
                    </a:lnTo>
                    <a:lnTo>
                      <a:pt x="666" y="18"/>
                    </a:lnTo>
                    <a:lnTo>
                      <a:pt x="672" y="18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702" y="12"/>
                    </a:lnTo>
                    <a:lnTo>
                      <a:pt x="708" y="6"/>
                    </a:lnTo>
                    <a:lnTo>
                      <a:pt x="720" y="6"/>
                    </a:lnTo>
                    <a:lnTo>
                      <a:pt x="726" y="6"/>
                    </a:lnTo>
                    <a:lnTo>
                      <a:pt x="732" y="0"/>
                    </a:lnTo>
                    <a:lnTo>
                      <a:pt x="744" y="0"/>
                    </a:lnTo>
                    <a:lnTo>
                      <a:pt x="750" y="0"/>
                    </a:lnTo>
                    <a:lnTo>
                      <a:pt x="762" y="0"/>
                    </a:lnTo>
                    <a:lnTo>
                      <a:pt x="768" y="0"/>
                    </a:lnTo>
                    <a:lnTo>
                      <a:pt x="780" y="0"/>
                    </a:lnTo>
                    <a:lnTo>
                      <a:pt x="786" y="0"/>
                    </a:lnTo>
                    <a:lnTo>
                      <a:pt x="798" y="0"/>
                    </a:lnTo>
                    <a:lnTo>
                      <a:pt x="804" y="0"/>
                    </a:lnTo>
                    <a:lnTo>
                      <a:pt x="810" y="0"/>
                    </a:lnTo>
                    <a:lnTo>
                      <a:pt x="822" y="0"/>
                    </a:lnTo>
                    <a:lnTo>
                      <a:pt x="828" y="0"/>
                    </a:lnTo>
                    <a:lnTo>
                      <a:pt x="840" y="0"/>
                    </a:lnTo>
                    <a:lnTo>
                      <a:pt x="846" y="0"/>
                    </a:lnTo>
                    <a:lnTo>
                      <a:pt x="858" y="0"/>
                    </a:lnTo>
                    <a:lnTo>
                      <a:pt x="864" y="0"/>
                    </a:lnTo>
                    <a:lnTo>
                      <a:pt x="876" y="6"/>
                    </a:lnTo>
                    <a:lnTo>
                      <a:pt x="882" y="6"/>
                    </a:lnTo>
                    <a:lnTo>
                      <a:pt x="894" y="6"/>
                    </a:lnTo>
                    <a:lnTo>
                      <a:pt x="900" y="6"/>
                    </a:lnTo>
                    <a:lnTo>
                      <a:pt x="906" y="12"/>
                    </a:lnTo>
                    <a:lnTo>
                      <a:pt x="918" y="12"/>
                    </a:lnTo>
                    <a:lnTo>
                      <a:pt x="924" y="18"/>
                    </a:lnTo>
                    <a:lnTo>
                      <a:pt x="936" y="18"/>
                    </a:lnTo>
                    <a:lnTo>
                      <a:pt x="942" y="18"/>
                    </a:lnTo>
                    <a:lnTo>
                      <a:pt x="954" y="24"/>
                    </a:lnTo>
                    <a:lnTo>
                      <a:pt x="960" y="24"/>
                    </a:lnTo>
                    <a:lnTo>
                      <a:pt x="972" y="30"/>
                    </a:lnTo>
                    <a:lnTo>
                      <a:pt x="978" y="30"/>
                    </a:lnTo>
                    <a:lnTo>
                      <a:pt x="984" y="36"/>
                    </a:lnTo>
                    <a:lnTo>
                      <a:pt x="996" y="36"/>
                    </a:lnTo>
                    <a:lnTo>
                      <a:pt x="1002" y="42"/>
                    </a:lnTo>
                    <a:lnTo>
                      <a:pt x="1014" y="42"/>
                    </a:lnTo>
                    <a:lnTo>
                      <a:pt x="1020" y="48"/>
                    </a:lnTo>
                    <a:lnTo>
                      <a:pt x="1032" y="54"/>
                    </a:lnTo>
                    <a:lnTo>
                      <a:pt x="1038" y="54"/>
                    </a:lnTo>
                    <a:lnTo>
                      <a:pt x="1050" y="60"/>
                    </a:lnTo>
                    <a:lnTo>
                      <a:pt x="1056" y="60"/>
                    </a:lnTo>
                    <a:lnTo>
                      <a:pt x="1062" y="66"/>
                    </a:lnTo>
                    <a:lnTo>
                      <a:pt x="1074" y="72"/>
                    </a:lnTo>
                    <a:lnTo>
                      <a:pt x="1080" y="72"/>
                    </a:lnTo>
                    <a:lnTo>
                      <a:pt x="1092" y="78"/>
                    </a:lnTo>
                    <a:lnTo>
                      <a:pt x="1098" y="84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7" name="Freeform 79"/>
              <p:cNvSpPr>
                <a:spLocks/>
              </p:cNvSpPr>
              <p:nvPr/>
            </p:nvSpPr>
            <p:spPr bwMode="auto">
              <a:xfrm>
                <a:off x="2753" y="1901"/>
                <a:ext cx="1058" cy="306"/>
              </a:xfrm>
              <a:custGeom>
                <a:avLst/>
                <a:gdLst>
                  <a:gd name="T0" fmla="*/ 18 w 1104"/>
                  <a:gd name="T1" fmla="*/ 6 h 306"/>
                  <a:gd name="T2" fmla="*/ 42 w 1104"/>
                  <a:gd name="T3" fmla="*/ 24 h 306"/>
                  <a:gd name="T4" fmla="*/ 72 w 1104"/>
                  <a:gd name="T5" fmla="*/ 36 h 306"/>
                  <a:gd name="T6" fmla="*/ 96 w 1104"/>
                  <a:gd name="T7" fmla="*/ 48 h 306"/>
                  <a:gd name="T8" fmla="*/ 120 w 1104"/>
                  <a:gd name="T9" fmla="*/ 66 h 306"/>
                  <a:gd name="T10" fmla="*/ 150 w 1104"/>
                  <a:gd name="T11" fmla="*/ 78 h 306"/>
                  <a:gd name="T12" fmla="*/ 174 w 1104"/>
                  <a:gd name="T13" fmla="*/ 96 h 306"/>
                  <a:gd name="T14" fmla="*/ 204 w 1104"/>
                  <a:gd name="T15" fmla="*/ 114 h 306"/>
                  <a:gd name="T16" fmla="*/ 228 w 1104"/>
                  <a:gd name="T17" fmla="*/ 126 h 306"/>
                  <a:gd name="T18" fmla="*/ 252 w 1104"/>
                  <a:gd name="T19" fmla="*/ 144 h 306"/>
                  <a:gd name="T20" fmla="*/ 282 w 1104"/>
                  <a:gd name="T21" fmla="*/ 156 h 306"/>
                  <a:gd name="T22" fmla="*/ 306 w 1104"/>
                  <a:gd name="T23" fmla="*/ 174 h 306"/>
                  <a:gd name="T24" fmla="*/ 330 w 1104"/>
                  <a:gd name="T25" fmla="*/ 186 h 306"/>
                  <a:gd name="T26" fmla="*/ 360 w 1104"/>
                  <a:gd name="T27" fmla="*/ 198 h 306"/>
                  <a:gd name="T28" fmla="*/ 384 w 1104"/>
                  <a:gd name="T29" fmla="*/ 216 h 306"/>
                  <a:gd name="T30" fmla="*/ 408 w 1104"/>
                  <a:gd name="T31" fmla="*/ 228 h 306"/>
                  <a:gd name="T32" fmla="*/ 438 w 1104"/>
                  <a:gd name="T33" fmla="*/ 240 h 306"/>
                  <a:gd name="T34" fmla="*/ 462 w 1104"/>
                  <a:gd name="T35" fmla="*/ 252 h 306"/>
                  <a:gd name="T36" fmla="*/ 486 w 1104"/>
                  <a:gd name="T37" fmla="*/ 264 h 306"/>
                  <a:gd name="T38" fmla="*/ 516 w 1104"/>
                  <a:gd name="T39" fmla="*/ 270 h 306"/>
                  <a:gd name="T40" fmla="*/ 540 w 1104"/>
                  <a:gd name="T41" fmla="*/ 282 h 306"/>
                  <a:gd name="T42" fmla="*/ 564 w 1104"/>
                  <a:gd name="T43" fmla="*/ 288 h 306"/>
                  <a:gd name="T44" fmla="*/ 594 w 1104"/>
                  <a:gd name="T45" fmla="*/ 294 h 306"/>
                  <a:gd name="T46" fmla="*/ 618 w 1104"/>
                  <a:gd name="T47" fmla="*/ 300 h 306"/>
                  <a:gd name="T48" fmla="*/ 642 w 1104"/>
                  <a:gd name="T49" fmla="*/ 306 h 306"/>
                  <a:gd name="T50" fmla="*/ 672 w 1104"/>
                  <a:gd name="T51" fmla="*/ 306 h 306"/>
                  <a:gd name="T52" fmla="*/ 696 w 1104"/>
                  <a:gd name="T53" fmla="*/ 306 h 306"/>
                  <a:gd name="T54" fmla="*/ 720 w 1104"/>
                  <a:gd name="T55" fmla="*/ 306 h 306"/>
                  <a:gd name="T56" fmla="*/ 750 w 1104"/>
                  <a:gd name="T57" fmla="*/ 306 h 306"/>
                  <a:gd name="T58" fmla="*/ 774 w 1104"/>
                  <a:gd name="T59" fmla="*/ 300 h 306"/>
                  <a:gd name="T60" fmla="*/ 798 w 1104"/>
                  <a:gd name="T61" fmla="*/ 294 h 306"/>
                  <a:gd name="T62" fmla="*/ 828 w 1104"/>
                  <a:gd name="T63" fmla="*/ 288 h 306"/>
                  <a:gd name="T64" fmla="*/ 852 w 1104"/>
                  <a:gd name="T65" fmla="*/ 282 h 306"/>
                  <a:gd name="T66" fmla="*/ 876 w 1104"/>
                  <a:gd name="T67" fmla="*/ 270 h 306"/>
                  <a:gd name="T68" fmla="*/ 906 w 1104"/>
                  <a:gd name="T69" fmla="*/ 252 h 306"/>
                  <a:gd name="T70" fmla="*/ 930 w 1104"/>
                  <a:gd name="T71" fmla="*/ 240 h 306"/>
                  <a:gd name="T72" fmla="*/ 954 w 1104"/>
                  <a:gd name="T73" fmla="*/ 222 h 306"/>
                  <a:gd name="T74" fmla="*/ 984 w 1104"/>
                  <a:gd name="T75" fmla="*/ 198 h 306"/>
                  <a:gd name="T76" fmla="*/ 1008 w 1104"/>
                  <a:gd name="T77" fmla="*/ 174 h 306"/>
                  <a:gd name="T78" fmla="*/ 1032 w 1104"/>
                  <a:gd name="T79" fmla="*/ 150 h 306"/>
                  <a:gd name="T80" fmla="*/ 1062 w 1104"/>
                  <a:gd name="T81" fmla="*/ 120 h 306"/>
                  <a:gd name="T82" fmla="*/ 1086 w 1104"/>
                  <a:gd name="T83" fmla="*/ 9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4" h="306">
                    <a:moveTo>
                      <a:pt x="0" y="0"/>
                    </a:moveTo>
                    <a:lnTo>
                      <a:pt x="12" y="6"/>
                    </a:lnTo>
                    <a:lnTo>
                      <a:pt x="18" y="6"/>
                    </a:lnTo>
                    <a:lnTo>
                      <a:pt x="30" y="12"/>
                    </a:lnTo>
                    <a:lnTo>
                      <a:pt x="36" y="18"/>
                    </a:lnTo>
                    <a:lnTo>
                      <a:pt x="42" y="24"/>
                    </a:lnTo>
                    <a:lnTo>
                      <a:pt x="54" y="24"/>
                    </a:lnTo>
                    <a:lnTo>
                      <a:pt x="60" y="30"/>
                    </a:lnTo>
                    <a:lnTo>
                      <a:pt x="72" y="36"/>
                    </a:lnTo>
                    <a:lnTo>
                      <a:pt x="78" y="42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8" y="54"/>
                    </a:lnTo>
                    <a:lnTo>
                      <a:pt x="114" y="60"/>
                    </a:lnTo>
                    <a:lnTo>
                      <a:pt x="120" y="66"/>
                    </a:lnTo>
                    <a:lnTo>
                      <a:pt x="132" y="72"/>
                    </a:lnTo>
                    <a:lnTo>
                      <a:pt x="138" y="78"/>
                    </a:lnTo>
                    <a:lnTo>
                      <a:pt x="150" y="78"/>
                    </a:lnTo>
                    <a:lnTo>
                      <a:pt x="156" y="84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86" y="102"/>
                    </a:lnTo>
                    <a:lnTo>
                      <a:pt x="192" y="108"/>
                    </a:lnTo>
                    <a:lnTo>
                      <a:pt x="204" y="114"/>
                    </a:lnTo>
                    <a:lnTo>
                      <a:pt x="210" y="114"/>
                    </a:lnTo>
                    <a:lnTo>
                      <a:pt x="216" y="120"/>
                    </a:lnTo>
                    <a:lnTo>
                      <a:pt x="228" y="126"/>
                    </a:lnTo>
                    <a:lnTo>
                      <a:pt x="234" y="132"/>
                    </a:lnTo>
                    <a:lnTo>
                      <a:pt x="246" y="138"/>
                    </a:lnTo>
                    <a:lnTo>
                      <a:pt x="252" y="144"/>
                    </a:lnTo>
                    <a:lnTo>
                      <a:pt x="264" y="144"/>
                    </a:lnTo>
                    <a:lnTo>
                      <a:pt x="270" y="150"/>
                    </a:lnTo>
                    <a:lnTo>
                      <a:pt x="282" y="156"/>
                    </a:lnTo>
                    <a:lnTo>
                      <a:pt x="288" y="162"/>
                    </a:lnTo>
                    <a:lnTo>
                      <a:pt x="294" y="168"/>
                    </a:lnTo>
                    <a:lnTo>
                      <a:pt x="306" y="174"/>
                    </a:lnTo>
                    <a:lnTo>
                      <a:pt x="312" y="174"/>
                    </a:lnTo>
                    <a:lnTo>
                      <a:pt x="324" y="180"/>
                    </a:lnTo>
                    <a:lnTo>
                      <a:pt x="330" y="186"/>
                    </a:lnTo>
                    <a:lnTo>
                      <a:pt x="342" y="192"/>
                    </a:lnTo>
                    <a:lnTo>
                      <a:pt x="348" y="198"/>
                    </a:lnTo>
                    <a:lnTo>
                      <a:pt x="360" y="198"/>
                    </a:lnTo>
                    <a:lnTo>
                      <a:pt x="366" y="204"/>
                    </a:lnTo>
                    <a:lnTo>
                      <a:pt x="372" y="210"/>
                    </a:lnTo>
                    <a:lnTo>
                      <a:pt x="384" y="216"/>
                    </a:lnTo>
                    <a:lnTo>
                      <a:pt x="390" y="216"/>
                    </a:lnTo>
                    <a:lnTo>
                      <a:pt x="402" y="222"/>
                    </a:lnTo>
                    <a:lnTo>
                      <a:pt x="408" y="228"/>
                    </a:lnTo>
                    <a:lnTo>
                      <a:pt x="420" y="234"/>
                    </a:lnTo>
                    <a:lnTo>
                      <a:pt x="426" y="234"/>
                    </a:lnTo>
                    <a:lnTo>
                      <a:pt x="438" y="240"/>
                    </a:lnTo>
                    <a:lnTo>
                      <a:pt x="444" y="246"/>
                    </a:lnTo>
                    <a:lnTo>
                      <a:pt x="450" y="246"/>
                    </a:lnTo>
                    <a:lnTo>
                      <a:pt x="462" y="252"/>
                    </a:lnTo>
                    <a:lnTo>
                      <a:pt x="468" y="252"/>
                    </a:lnTo>
                    <a:lnTo>
                      <a:pt x="480" y="258"/>
                    </a:lnTo>
                    <a:lnTo>
                      <a:pt x="486" y="264"/>
                    </a:lnTo>
                    <a:lnTo>
                      <a:pt x="498" y="264"/>
                    </a:lnTo>
                    <a:lnTo>
                      <a:pt x="504" y="270"/>
                    </a:lnTo>
                    <a:lnTo>
                      <a:pt x="516" y="270"/>
                    </a:lnTo>
                    <a:lnTo>
                      <a:pt x="522" y="276"/>
                    </a:lnTo>
                    <a:lnTo>
                      <a:pt x="528" y="276"/>
                    </a:lnTo>
                    <a:lnTo>
                      <a:pt x="540" y="282"/>
                    </a:lnTo>
                    <a:lnTo>
                      <a:pt x="546" y="282"/>
                    </a:lnTo>
                    <a:lnTo>
                      <a:pt x="558" y="288"/>
                    </a:lnTo>
                    <a:lnTo>
                      <a:pt x="564" y="288"/>
                    </a:lnTo>
                    <a:lnTo>
                      <a:pt x="576" y="288"/>
                    </a:lnTo>
                    <a:lnTo>
                      <a:pt x="582" y="294"/>
                    </a:lnTo>
                    <a:lnTo>
                      <a:pt x="594" y="294"/>
                    </a:lnTo>
                    <a:lnTo>
                      <a:pt x="600" y="300"/>
                    </a:lnTo>
                    <a:lnTo>
                      <a:pt x="606" y="300"/>
                    </a:lnTo>
                    <a:lnTo>
                      <a:pt x="618" y="300"/>
                    </a:lnTo>
                    <a:lnTo>
                      <a:pt x="624" y="300"/>
                    </a:lnTo>
                    <a:lnTo>
                      <a:pt x="636" y="306"/>
                    </a:lnTo>
                    <a:lnTo>
                      <a:pt x="642" y="306"/>
                    </a:lnTo>
                    <a:lnTo>
                      <a:pt x="654" y="306"/>
                    </a:lnTo>
                    <a:lnTo>
                      <a:pt x="660" y="306"/>
                    </a:lnTo>
                    <a:lnTo>
                      <a:pt x="672" y="306"/>
                    </a:lnTo>
                    <a:lnTo>
                      <a:pt x="678" y="306"/>
                    </a:lnTo>
                    <a:lnTo>
                      <a:pt x="690" y="306"/>
                    </a:lnTo>
                    <a:lnTo>
                      <a:pt x="696" y="306"/>
                    </a:lnTo>
                    <a:lnTo>
                      <a:pt x="702" y="306"/>
                    </a:lnTo>
                    <a:lnTo>
                      <a:pt x="714" y="306"/>
                    </a:lnTo>
                    <a:lnTo>
                      <a:pt x="720" y="306"/>
                    </a:lnTo>
                    <a:lnTo>
                      <a:pt x="732" y="306"/>
                    </a:lnTo>
                    <a:lnTo>
                      <a:pt x="738" y="306"/>
                    </a:lnTo>
                    <a:lnTo>
                      <a:pt x="750" y="306"/>
                    </a:lnTo>
                    <a:lnTo>
                      <a:pt x="756" y="306"/>
                    </a:lnTo>
                    <a:lnTo>
                      <a:pt x="768" y="306"/>
                    </a:lnTo>
                    <a:lnTo>
                      <a:pt x="774" y="300"/>
                    </a:lnTo>
                    <a:lnTo>
                      <a:pt x="780" y="300"/>
                    </a:lnTo>
                    <a:lnTo>
                      <a:pt x="792" y="300"/>
                    </a:lnTo>
                    <a:lnTo>
                      <a:pt x="798" y="294"/>
                    </a:lnTo>
                    <a:lnTo>
                      <a:pt x="810" y="294"/>
                    </a:lnTo>
                    <a:lnTo>
                      <a:pt x="816" y="294"/>
                    </a:lnTo>
                    <a:lnTo>
                      <a:pt x="828" y="288"/>
                    </a:lnTo>
                    <a:lnTo>
                      <a:pt x="834" y="288"/>
                    </a:lnTo>
                    <a:lnTo>
                      <a:pt x="846" y="282"/>
                    </a:lnTo>
                    <a:lnTo>
                      <a:pt x="852" y="282"/>
                    </a:lnTo>
                    <a:lnTo>
                      <a:pt x="858" y="276"/>
                    </a:lnTo>
                    <a:lnTo>
                      <a:pt x="870" y="270"/>
                    </a:lnTo>
                    <a:lnTo>
                      <a:pt x="876" y="270"/>
                    </a:lnTo>
                    <a:lnTo>
                      <a:pt x="888" y="264"/>
                    </a:lnTo>
                    <a:lnTo>
                      <a:pt x="894" y="258"/>
                    </a:lnTo>
                    <a:lnTo>
                      <a:pt x="906" y="252"/>
                    </a:lnTo>
                    <a:lnTo>
                      <a:pt x="912" y="246"/>
                    </a:lnTo>
                    <a:lnTo>
                      <a:pt x="924" y="246"/>
                    </a:lnTo>
                    <a:lnTo>
                      <a:pt x="930" y="240"/>
                    </a:lnTo>
                    <a:lnTo>
                      <a:pt x="936" y="234"/>
                    </a:lnTo>
                    <a:lnTo>
                      <a:pt x="948" y="228"/>
                    </a:lnTo>
                    <a:lnTo>
                      <a:pt x="954" y="222"/>
                    </a:lnTo>
                    <a:lnTo>
                      <a:pt x="966" y="210"/>
                    </a:lnTo>
                    <a:lnTo>
                      <a:pt x="972" y="204"/>
                    </a:lnTo>
                    <a:lnTo>
                      <a:pt x="984" y="198"/>
                    </a:lnTo>
                    <a:lnTo>
                      <a:pt x="990" y="192"/>
                    </a:lnTo>
                    <a:lnTo>
                      <a:pt x="1002" y="186"/>
                    </a:lnTo>
                    <a:lnTo>
                      <a:pt x="1008" y="174"/>
                    </a:lnTo>
                    <a:lnTo>
                      <a:pt x="1014" y="168"/>
                    </a:lnTo>
                    <a:lnTo>
                      <a:pt x="1026" y="156"/>
                    </a:lnTo>
                    <a:lnTo>
                      <a:pt x="1032" y="150"/>
                    </a:lnTo>
                    <a:lnTo>
                      <a:pt x="1044" y="138"/>
                    </a:lnTo>
                    <a:lnTo>
                      <a:pt x="1050" y="132"/>
                    </a:lnTo>
                    <a:lnTo>
                      <a:pt x="1062" y="120"/>
                    </a:lnTo>
                    <a:lnTo>
                      <a:pt x="1068" y="114"/>
                    </a:lnTo>
                    <a:lnTo>
                      <a:pt x="1080" y="102"/>
                    </a:lnTo>
                    <a:lnTo>
                      <a:pt x="1086" y="90"/>
                    </a:lnTo>
                    <a:lnTo>
                      <a:pt x="1098" y="78"/>
                    </a:lnTo>
                    <a:lnTo>
                      <a:pt x="1104" y="66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8" name="Freeform 80"/>
              <p:cNvSpPr>
                <a:spLocks/>
              </p:cNvSpPr>
              <p:nvPr/>
            </p:nvSpPr>
            <p:spPr bwMode="auto">
              <a:xfrm>
                <a:off x="3815" y="1058"/>
                <a:ext cx="385" cy="918"/>
              </a:xfrm>
              <a:custGeom>
                <a:avLst/>
                <a:gdLst>
                  <a:gd name="T0" fmla="*/ 0 w 402"/>
                  <a:gd name="T1" fmla="*/ 918 h 918"/>
                  <a:gd name="T2" fmla="*/ 6 w 402"/>
                  <a:gd name="T3" fmla="*/ 906 h 918"/>
                  <a:gd name="T4" fmla="*/ 18 w 402"/>
                  <a:gd name="T5" fmla="*/ 894 h 918"/>
                  <a:gd name="T6" fmla="*/ 24 w 402"/>
                  <a:gd name="T7" fmla="*/ 882 h 918"/>
                  <a:gd name="T8" fmla="*/ 36 w 402"/>
                  <a:gd name="T9" fmla="*/ 870 h 918"/>
                  <a:gd name="T10" fmla="*/ 42 w 402"/>
                  <a:gd name="T11" fmla="*/ 858 h 918"/>
                  <a:gd name="T12" fmla="*/ 54 w 402"/>
                  <a:gd name="T13" fmla="*/ 846 h 918"/>
                  <a:gd name="T14" fmla="*/ 60 w 402"/>
                  <a:gd name="T15" fmla="*/ 828 h 918"/>
                  <a:gd name="T16" fmla="*/ 72 w 402"/>
                  <a:gd name="T17" fmla="*/ 816 h 918"/>
                  <a:gd name="T18" fmla="*/ 78 w 402"/>
                  <a:gd name="T19" fmla="*/ 804 h 918"/>
                  <a:gd name="T20" fmla="*/ 84 w 402"/>
                  <a:gd name="T21" fmla="*/ 786 h 918"/>
                  <a:gd name="T22" fmla="*/ 96 w 402"/>
                  <a:gd name="T23" fmla="*/ 774 h 918"/>
                  <a:gd name="T24" fmla="*/ 102 w 402"/>
                  <a:gd name="T25" fmla="*/ 756 h 918"/>
                  <a:gd name="T26" fmla="*/ 114 w 402"/>
                  <a:gd name="T27" fmla="*/ 744 h 918"/>
                  <a:gd name="T28" fmla="*/ 120 w 402"/>
                  <a:gd name="T29" fmla="*/ 726 h 918"/>
                  <a:gd name="T30" fmla="*/ 132 w 402"/>
                  <a:gd name="T31" fmla="*/ 708 h 918"/>
                  <a:gd name="T32" fmla="*/ 138 w 402"/>
                  <a:gd name="T33" fmla="*/ 690 h 918"/>
                  <a:gd name="T34" fmla="*/ 150 w 402"/>
                  <a:gd name="T35" fmla="*/ 672 h 918"/>
                  <a:gd name="T36" fmla="*/ 156 w 402"/>
                  <a:gd name="T37" fmla="*/ 660 h 918"/>
                  <a:gd name="T38" fmla="*/ 162 w 402"/>
                  <a:gd name="T39" fmla="*/ 642 h 918"/>
                  <a:gd name="T40" fmla="*/ 174 w 402"/>
                  <a:gd name="T41" fmla="*/ 624 h 918"/>
                  <a:gd name="T42" fmla="*/ 180 w 402"/>
                  <a:gd name="T43" fmla="*/ 600 h 918"/>
                  <a:gd name="T44" fmla="*/ 192 w 402"/>
                  <a:gd name="T45" fmla="*/ 582 h 918"/>
                  <a:gd name="T46" fmla="*/ 198 w 402"/>
                  <a:gd name="T47" fmla="*/ 564 h 918"/>
                  <a:gd name="T48" fmla="*/ 210 w 402"/>
                  <a:gd name="T49" fmla="*/ 546 h 918"/>
                  <a:gd name="T50" fmla="*/ 216 w 402"/>
                  <a:gd name="T51" fmla="*/ 522 h 918"/>
                  <a:gd name="T52" fmla="*/ 228 w 402"/>
                  <a:gd name="T53" fmla="*/ 504 h 918"/>
                  <a:gd name="T54" fmla="*/ 234 w 402"/>
                  <a:gd name="T55" fmla="*/ 480 h 918"/>
                  <a:gd name="T56" fmla="*/ 240 w 402"/>
                  <a:gd name="T57" fmla="*/ 462 h 918"/>
                  <a:gd name="T58" fmla="*/ 252 w 402"/>
                  <a:gd name="T59" fmla="*/ 438 h 918"/>
                  <a:gd name="T60" fmla="*/ 258 w 402"/>
                  <a:gd name="T61" fmla="*/ 414 h 918"/>
                  <a:gd name="T62" fmla="*/ 270 w 402"/>
                  <a:gd name="T63" fmla="*/ 396 h 918"/>
                  <a:gd name="T64" fmla="*/ 276 w 402"/>
                  <a:gd name="T65" fmla="*/ 372 h 918"/>
                  <a:gd name="T66" fmla="*/ 288 w 402"/>
                  <a:gd name="T67" fmla="*/ 348 h 918"/>
                  <a:gd name="T68" fmla="*/ 294 w 402"/>
                  <a:gd name="T69" fmla="*/ 324 h 918"/>
                  <a:gd name="T70" fmla="*/ 306 w 402"/>
                  <a:gd name="T71" fmla="*/ 300 h 918"/>
                  <a:gd name="T72" fmla="*/ 312 w 402"/>
                  <a:gd name="T73" fmla="*/ 276 h 918"/>
                  <a:gd name="T74" fmla="*/ 318 w 402"/>
                  <a:gd name="T75" fmla="*/ 246 h 918"/>
                  <a:gd name="T76" fmla="*/ 330 w 402"/>
                  <a:gd name="T77" fmla="*/ 222 h 918"/>
                  <a:gd name="T78" fmla="*/ 336 w 402"/>
                  <a:gd name="T79" fmla="*/ 198 h 918"/>
                  <a:gd name="T80" fmla="*/ 348 w 402"/>
                  <a:gd name="T81" fmla="*/ 168 h 918"/>
                  <a:gd name="T82" fmla="*/ 354 w 402"/>
                  <a:gd name="T83" fmla="*/ 144 h 918"/>
                  <a:gd name="T84" fmla="*/ 366 w 402"/>
                  <a:gd name="T85" fmla="*/ 114 h 918"/>
                  <a:gd name="T86" fmla="*/ 372 w 402"/>
                  <a:gd name="T87" fmla="*/ 90 h 918"/>
                  <a:gd name="T88" fmla="*/ 384 w 402"/>
                  <a:gd name="T89" fmla="*/ 60 h 918"/>
                  <a:gd name="T90" fmla="*/ 390 w 402"/>
                  <a:gd name="T91" fmla="*/ 30 h 918"/>
                  <a:gd name="T92" fmla="*/ 402 w 402"/>
                  <a:gd name="T93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2" h="918">
                    <a:moveTo>
                      <a:pt x="0" y="918"/>
                    </a:moveTo>
                    <a:lnTo>
                      <a:pt x="6" y="906"/>
                    </a:lnTo>
                    <a:lnTo>
                      <a:pt x="18" y="894"/>
                    </a:lnTo>
                    <a:lnTo>
                      <a:pt x="24" y="882"/>
                    </a:lnTo>
                    <a:lnTo>
                      <a:pt x="36" y="870"/>
                    </a:lnTo>
                    <a:lnTo>
                      <a:pt x="42" y="858"/>
                    </a:lnTo>
                    <a:lnTo>
                      <a:pt x="54" y="846"/>
                    </a:lnTo>
                    <a:lnTo>
                      <a:pt x="60" y="828"/>
                    </a:lnTo>
                    <a:lnTo>
                      <a:pt x="72" y="816"/>
                    </a:lnTo>
                    <a:lnTo>
                      <a:pt x="78" y="804"/>
                    </a:lnTo>
                    <a:lnTo>
                      <a:pt x="84" y="786"/>
                    </a:lnTo>
                    <a:lnTo>
                      <a:pt x="96" y="774"/>
                    </a:lnTo>
                    <a:lnTo>
                      <a:pt x="102" y="756"/>
                    </a:lnTo>
                    <a:lnTo>
                      <a:pt x="114" y="744"/>
                    </a:lnTo>
                    <a:lnTo>
                      <a:pt x="120" y="726"/>
                    </a:lnTo>
                    <a:lnTo>
                      <a:pt x="132" y="708"/>
                    </a:lnTo>
                    <a:lnTo>
                      <a:pt x="138" y="690"/>
                    </a:lnTo>
                    <a:lnTo>
                      <a:pt x="150" y="672"/>
                    </a:lnTo>
                    <a:lnTo>
                      <a:pt x="156" y="660"/>
                    </a:lnTo>
                    <a:lnTo>
                      <a:pt x="162" y="642"/>
                    </a:lnTo>
                    <a:lnTo>
                      <a:pt x="174" y="624"/>
                    </a:lnTo>
                    <a:lnTo>
                      <a:pt x="180" y="600"/>
                    </a:lnTo>
                    <a:lnTo>
                      <a:pt x="192" y="582"/>
                    </a:lnTo>
                    <a:lnTo>
                      <a:pt x="198" y="564"/>
                    </a:lnTo>
                    <a:lnTo>
                      <a:pt x="210" y="546"/>
                    </a:lnTo>
                    <a:lnTo>
                      <a:pt x="216" y="522"/>
                    </a:lnTo>
                    <a:lnTo>
                      <a:pt x="228" y="504"/>
                    </a:lnTo>
                    <a:lnTo>
                      <a:pt x="234" y="480"/>
                    </a:lnTo>
                    <a:lnTo>
                      <a:pt x="240" y="462"/>
                    </a:lnTo>
                    <a:lnTo>
                      <a:pt x="252" y="438"/>
                    </a:lnTo>
                    <a:lnTo>
                      <a:pt x="258" y="414"/>
                    </a:lnTo>
                    <a:lnTo>
                      <a:pt x="270" y="396"/>
                    </a:lnTo>
                    <a:lnTo>
                      <a:pt x="276" y="372"/>
                    </a:lnTo>
                    <a:lnTo>
                      <a:pt x="288" y="348"/>
                    </a:lnTo>
                    <a:lnTo>
                      <a:pt x="294" y="324"/>
                    </a:lnTo>
                    <a:lnTo>
                      <a:pt x="306" y="300"/>
                    </a:lnTo>
                    <a:lnTo>
                      <a:pt x="312" y="276"/>
                    </a:lnTo>
                    <a:lnTo>
                      <a:pt x="318" y="246"/>
                    </a:lnTo>
                    <a:lnTo>
                      <a:pt x="330" y="222"/>
                    </a:lnTo>
                    <a:lnTo>
                      <a:pt x="336" y="198"/>
                    </a:lnTo>
                    <a:lnTo>
                      <a:pt x="348" y="168"/>
                    </a:lnTo>
                    <a:lnTo>
                      <a:pt x="354" y="144"/>
                    </a:lnTo>
                    <a:lnTo>
                      <a:pt x="366" y="114"/>
                    </a:lnTo>
                    <a:lnTo>
                      <a:pt x="372" y="90"/>
                    </a:lnTo>
                    <a:lnTo>
                      <a:pt x="384" y="60"/>
                    </a:lnTo>
                    <a:lnTo>
                      <a:pt x="390" y="30"/>
                    </a:lnTo>
                    <a:lnTo>
                      <a:pt x="402" y="0"/>
                    </a:lnTo>
                  </a:path>
                </a:pathLst>
              </a:custGeom>
              <a:noFill/>
              <a:ln w="2540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094" name="Object 86"/>
              <p:cNvGraphicFramePr>
                <a:graphicFrameLocks noChangeAspect="1"/>
              </p:cNvGraphicFramePr>
              <p:nvPr/>
            </p:nvGraphicFramePr>
            <p:xfrm>
              <a:off x="4614" y="2093"/>
              <a:ext cx="15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8" name="Equation" r:id="rId4" imgW="253800" imgH="241200" progId="Equation.DSMT4">
                      <p:embed/>
                    </p:oleObj>
                  </mc:Choice>
                  <mc:Fallback>
                    <p:oleObj name="Equation" r:id="rId4" imgW="253800" imgH="241200" progId="Equation.DSMT4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4" y="2093"/>
                            <a:ext cx="15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95" name="Object 87"/>
              <p:cNvGraphicFramePr>
                <a:graphicFrameLocks noChangeAspect="1"/>
              </p:cNvGraphicFramePr>
              <p:nvPr/>
            </p:nvGraphicFramePr>
            <p:xfrm>
              <a:off x="2744" y="845"/>
              <a:ext cx="15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19" name="Equation" r:id="rId6" imgW="253800" imgH="317160" progId="Equation.DSMT4">
                      <p:embed/>
                    </p:oleObj>
                  </mc:Choice>
                  <mc:Fallback>
                    <p:oleObj name="Equation" r:id="rId6" imgW="253800" imgH="317160" progId="Equation.DSMT4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4" y="845"/>
                            <a:ext cx="153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3101" name="Object 93"/>
          <p:cNvGraphicFramePr>
            <a:graphicFrameLocks noGrp="1" noChangeAspect="1"/>
          </p:cNvGraphicFramePr>
          <p:nvPr>
            <p:ph/>
          </p:nvPr>
        </p:nvGraphicFramePr>
        <p:xfrm>
          <a:off x="4879975" y="1557338"/>
          <a:ext cx="1436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Equation" r:id="rId8" imgW="1562040" imgH="469800" progId="Equation.DSMT4">
                  <p:embed/>
                </p:oleObj>
              </mc:Choice>
              <mc:Fallback>
                <p:oleObj name="Equation" r:id="rId8" imgW="1562040" imgH="469800" progId="Equation.DSMT4">
                  <p:embed/>
                  <p:pic>
                    <p:nvPicPr>
                      <p:cNvPr id="0" name="Object 9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1557338"/>
                        <a:ext cx="1436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55650" y="549275"/>
            <a:ext cx="80073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zh-CN" altLang="en-US" sz="3600" b="0">
                <a:solidFill>
                  <a:srgbClr val="0000FF"/>
                </a:solidFill>
                <a:ea typeface="华文新魏" pitchFamily="2" charset="-122"/>
              </a:rPr>
              <a:t>复习思考题</a:t>
            </a:r>
            <a:endParaRPr lang="zh-CN" alt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830263" y="2349500"/>
            <a:ext cx="29495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/>
              <a:t>的证明相比较</a:t>
            </a:r>
            <a:r>
              <a:rPr lang="en-US" altLang="zh-CN"/>
              <a:t>.      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762000" y="184308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罗尔定理证明的主要方法是什么</a:t>
            </a:r>
            <a:r>
              <a:rPr lang="en-US" altLang="zh-CN"/>
              <a:t>? </a:t>
            </a:r>
            <a:r>
              <a:rPr lang="zh-CN" altLang="en-US"/>
              <a:t>试与达布定理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  <p:bldP spid="7373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11413" y="1844675"/>
            <a:ext cx="4321175" cy="12962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  <a:ea typeface="华文新魏" pitchFamily="2" charset="-122"/>
              </a:rPr>
              <a:t>作业  </a:t>
            </a:r>
            <a:r>
              <a:rPr lang="en-US" sz="2800" dirty="0">
                <a:solidFill>
                  <a:srgbClr val="0000FF"/>
                </a:solidFill>
                <a:ea typeface="华文新魏" pitchFamily="2" charset="-122"/>
              </a:rPr>
              <a:t>pp. </a:t>
            </a:r>
            <a:r>
              <a:rPr lang="zh-CN" altLang="en-US" sz="2800" dirty="0" smtClean="0">
                <a:solidFill>
                  <a:srgbClr val="0000FF"/>
                </a:solidFill>
                <a:ea typeface="华文新魏" pitchFamily="2" charset="-122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ea typeface="华文新魏" pitchFamily="2" charset="-122"/>
              </a:rPr>
              <a:t>16-117</a:t>
            </a:r>
            <a:br>
              <a:rPr lang="en-US" altLang="zh-CN" sz="2800" dirty="0" smtClean="0">
                <a:solidFill>
                  <a:srgbClr val="0000FF"/>
                </a:solidFill>
                <a:ea typeface="华文新魏" pitchFamily="2" charset="-122"/>
              </a:rPr>
            </a:br>
            <a:r>
              <a:rPr lang="zh-CN" altLang="en-US" sz="2800" dirty="0" smtClean="0">
                <a:solidFill>
                  <a:srgbClr val="0000FF"/>
                </a:solidFill>
                <a:ea typeface="华文新魏" pitchFamily="2" charset="-122"/>
              </a:rPr>
              <a:t>习题</a:t>
            </a:r>
            <a:r>
              <a:rPr lang="en-US" altLang="zh-CN" sz="2800" dirty="0" smtClean="0">
                <a:solidFill>
                  <a:srgbClr val="0000FF"/>
                </a:solidFill>
                <a:ea typeface="华文新魏" pitchFamily="2" charset="-122"/>
              </a:rPr>
              <a:t>6.1</a:t>
            </a:r>
            <a:endParaRPr lang="zh-CN" altLang="en-US" sz="2800" dirty="0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476375" y="3357563"/>
            <a:ext cx="64087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buFont typeface="Arial" charset="0"/>
              <a:buNone/>
            </a:pPr>
            <a:r>
              <a:rPr kumimoji="0" lang="en-US" altLang="zh-CN" b="0"/>
              <a:t>4; 5; 6</a:t>
            </a:r>
            <a:r>
              <a:rPr kumimoji="0" lang="zh-CN" altLang="en-US" b="0"/>
              <a:t>/(2);  </a:t>
            </a:r>
            <a:r>
              <a:rPr kumimoji="0" lang="en-US" altLang="zh-CN" b="0"/>
              <a:t>7</a:t>
            </a:r>
            <a:r>
              <a:rPr kumimoji="0" lang="zh-CN" altLang="en-US" b="0"/>
              <a:t>/(</a:t>
            </a:r>
            <a:r>
              <a:rPr kumimoji="0" lang="en-US" altLang="zh-CN" b="0"/>
              <a:t>1</a:t>
            </a:r>
            <a:r>
              <a:rPr kumimoji="0" lang="zh-CN" altLang="en-US" b="0"/>
              <a:t>)</a:t>
            </a:r>
            <a:endParaRPr kumimoji="0"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41375" y="549275"/>
            <a:ext cx="243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(2) </a:t>
            </a:r>
            <a:r>
              <a:rPr lang="zh-CN" altLang="en-US">
                <a:solidFill>
                  <a:srgbClr val="0000FF"/>
                </a:solidFill>
              </a:rPr>
              <a:t>条件分析</a:t>
            </a:r>
          </a:p>
        </p:txBody>
      </p:sp>
      <p:grpSp>
        <p:nvGrpSpPr>
          <p:cNvPr id="21564" name="Group 60"/>
          <p:cNvGrpSpPr>
            <a:grpSpLocks/>
          </p:cNvGrpSpPr>
          <p:nvPr/>
        </p:nvGrpSpPr>
        <p:grpSpPr bwMode="auto">
          <a:xfrm>
            <a:off x="5638800" y="2743200"/>
            <a:ext cx="2743200" cy="2590800"/>
            <a:chOff x="3552" y="1728"/>
            <a:chExt cx="1728" cy="1632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 flipV="1">
              <a:off x="3936" y="2208"/>
              <a:ext cx="816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4752" y="216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3552" y="302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V="1">
              <a:off x="3936" y="1728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3742" y="3067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1" name="公式" r:id="rId4" imgW="291960" imgH="317160" progId="Equation.3">
                    <p:embed/>
                  </p:oleObj>
                </mc:Choice>
                <mc:Fallback>
                  <p:oleObj name="公式" r:id="rId4" imgW="29196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67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5136" y="3072"/>
            <a:ext cx="14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name="Equation" r:id="rId6" imgW="228600" imgH="215640" progId="Equation.3">
                    <p:embed/>
                  </p:oleObj>
                </mc:Choice>
                <mc:Fallback>
                  <p:oleObj name="Equation" r:id="rId6" imgW="22860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72"/>
                          <a:ext cx="14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3744" y="1776"/>
            <a:ext cx="143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8" imgW="228600" imgH="279360" progId="Equation.3">
                    <p:embed/>
                  </p:oleObj>
                </mc:Choice>
                <mc:Fallback>
                  <p:oleObj name="Equation" r:id="rId8" imgW="228600" imgH="279360" progId="Equation.3">
                    <p:embed/>
                    <p:pic>
                      <p:nvPicPr>
                        <p:cNvPr id="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776"/>
                          <a:ext cx="143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4776" y="220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4752" y="2996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  <a:latin typeface="宋体" pitchFamily="2" charset="-122"/>
              </a:endParaRPr>
            </a:p>
          </p:txBody>
        </p:sp>
      </p:grp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900113" y="1196975"/>
            <a:ext cx="7921625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定理中的三个条件都很重要，缺少一个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结论不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895350" y="2811463"/>
          <a:ext cx="4684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公式" r:id="rId10" imgW="4686120" imgH="977760" progId="Equation.3">
                  <p:embed/>
                </p:oleObj>
              </mc:Choice>
              <mc:Fallback>
                <p:oleObj name="公式" r:id="rId10" imgW="4686120" imgH="977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11463"/>
                        <a:ext cx="46847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827088" y="3860800"/>
            <a:ext cx="4506912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5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在</a:t>
            </a:r>
            <a:r>
              <a:rPr lang="zh-CN" altLang="en-US"/>
              <a:t> </a:t>
            </a:r>
            <a:r>
              <a:rPr lang="en-US" altLang="zh-CN"/>
              <a:t>[0, 1] </a:t>
            </a:r>
            <a:r>
              <a:rPr lang="zh-CN" altLang="en-US">
                <a:latin typeface="宋体" pitchFamily="2" charset="-122"/>
              </a:rPr>
              <a:t>上满足条件 </a:t>
            </a:r>
            <a:r>
              <a:rPr lang="en-US" altLang="zh-CN"/>
              <a:t>(ii) </a:t>
            </a:r>
            <a:r>
              <a:rPr lang="zh-CN" altLang="en-US">
                <a:latin typeface="宋体" pitchFamily="2" charset="-122"/>
              </a:rPr>
              <a:t>和</a:t>
            </a:r>
            <a:endParaRPr lang="zh-CN" altLang="en-US"/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914400" y="1981200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itchFamily="2" charset="-122"/>
              </a:rPr>
              <a:t>一定成立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833438" y="5486400"/>
            <a:ext cx="4348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itchFamily="2" charset="-122"/>
              </a:rPr>
              <a:t>数在 </a:t>
            </a:r>
            <a:r>
              <a:rPr lang="en-US" altLang="zh-CN"/>
              <a:t>(0, 1) </a:t>
            </a:r>
            <a:r>
              <a:rPr lang="zh-CN" altLang="en-US">
                <a:latin typeface="宋体" pitchFamily="2" charset="-122"/>
              </a:rPr>
              <a:t>上的导数恒为</a:t>
            </a:r>
            <a:r>
              <a:rPr lang="en-US" altLang="zh-CN"/>
              <a:t>1.</a:t>
            </a: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811213" y="4800600"/>
            <a:ext cx="484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(iii), </a:t>
            </a:r>
            <a:r>
              <a:rPr lang="zh-CN" altLang="en-US">
                <a:latin typeface="宋体" pitchFamily="2" charset="-122"/>
              </a:rPr>
              <a:t>但条件</a:t>
            </a:r>
            <a:r>
              <a:rPr lang="zh-CN" altLang="en-US"/>
              <a:t> </a:t>
            </a:r>
            <a:r>
              <a:rPr lang="en-US" altLang="zh-CN"/>
              <a:t>(i) </a:t>
            </a:r>
            <a:r>
              <a:rPr lang="zh-CN" altLang="en-US">
                <a:latin typeface="宋体" pitchFamily="2" charset="-122"/>
              </a:rPr>
              <a:t>不满足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该函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20" grpId="0" autoUpdateAnimBg="0"/>
      <p:bldP spid="21522" grpId="0" autoUpdateAnimBg="0"/>
      <p:bldP spid="21565" grpId="0" autoUpdateAnimBg="0"/>
      <p:bldP spid="21567" grpId="0" autoUpdateAnimBg="0"/>
      <p:bldP spid="215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971550" y="790575"/>
          <a:ext cx="397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公式" r:id="rId4" imgW="3974760" imgH="393480" progId="Equation.3">
                  <p:embed/>
                </p:oleObj>
              </mc:Choice>
              <mc:Fallback>
                <p:oleObj name="公式" r:id="rId4" imgW="39747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90575"/>
                        <a:ext cx="397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903288" y="1219200"/>
            <a:ext cx="4659312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/>
              <a:t>满足条件 </a:t>
            </a:r>
            <a:r>
              <a:rPr lang="en-US" altLang="zh-CN"/>
              <a:t>(i) </a:t>
            </a:r>
            <a:r>
              <a:rPr lang="zh-CN" altLang="en-US"/>
              <a:t>和 </a:t>
            </a:r>
            <a:r>
              <a:rPr lang="en-US" altLang="zh-CN"/>
              <a:t>(iii), </a:t>
            </a:r>
            <a:r>
              <a:rPr lang="zh-CN" altLang="en-US"/>
              <a:t>但条件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873125" y="3860800"/>
            <a:ext cx="45370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条件</a:t>
            </a:r>
            <a:r>
              <a:rPr lang="zh-CN" altLang="en-US"/>
              <a:t> </a:t>
            </a:r>
            <a:r>
              <a:rPr lang="en-US" altLang="zh-CN"/>
              <a:t>(i) 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zh-CN" altLang="en-US"/>
              <a:t> </a:t>
            </a:r>
            <a:r>
              <a:rPr lang="en-US" altLang="zh-CN"/>
              <a:t>(ii)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但条件</a:t>
            </a:r>
            <a:r>
              <a:rPr lang="zh-CN" altLang="en-US"/>
              <a:t> </a:t>
            </a:r>
            <a:r>
              <a:rPr lang="en-US" altLang="zh-CN"/>
              <a:t>(iii)</a:t>
            </a:r>
          </a:p>
        </p:txBody>
      </p:sp>
      <p:grpSp>
        <p:nvGrpSpPr>
          <p:cNvPr id="22637" name="Group 109"/>
          <p:cNvGrpSpPr>
            <a:grpSpLocks/>
          </p:cNvGrpSpPr>
          <p:nvPr/>
        </p:nvGrpSpPr>
        <p:grpSpPr bwMode="auto">
          <a:xfrm>
            <a:off x="971550" y="3341688"/>
            <a:ext cx="4321175" cy="519112"/>
            <a:chOff x="612" y="2105"/>
            <a:chExt cx="2722" cy="327"/>
          </a:xfrm>
        </p:grpSpPr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612" y="2172"/>
            <a:ext cx="21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8" name="公式" r:id="rId6" imgW="3429000" imgH="393480" progId="Equation.3">
                    <p:embed/>
                  </p:oleObj>
                </mc:Choice>
                <mc:Fallback>
                  <p:oleObj name="公式" r:id="rId6" imgW="342900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172"/>
                          <a:ext cx="21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16" name="Rectangle 88"/>
            <p:cNvSpPr>
              <a:spLocks noChangeArrowheads="1"/>
            </p:cNvSpPr>
            <p:nvPr/>
          </p:nvSpPr>
          <p:spPr bwMode="auto">
            <a:xfrm>
              <a:off x="2768" y="210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宋体" pitchFamily="2" charset="-122"/>
                </a:rPr>
                <a:t>满足</a:t>
              </a:r>
            </a:p>
          </p:txBody>
        </p:sp>
      </p:grpSp>
      <p:grpSp>
        <p:nvGrpSpPr>
          <p:cNvPr id="22643" name="Group 115"/>
          <p:cNvGrpSpPr>
            <a:grpSpLocks/>
          </p:cNvGrpSpPr>
          <p:nvPr/>
        </p:nvGrpSpPr>
        <p:grpSpPr bwMode="auto">
          <a:xfrm>
            <a:off x="5715000" y="3357563"/>
            <a:ext cx="2819400" cy="2514600"/>
            <a:chOff x="3600" y="2208"/>
            <a:chExt cx="1776" cy="1584"/>
          </a:xfrm>
        </p:grpSpPr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388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641" name="Group 113"/>
            <p:cNvGrpSpPr>
              <a:grpSpLocks/>
            </p:cNvGrpSpPr>
            <p:nvPr/>
          </p:nvGrpSpPr>
          <p:grpSpPr bwMode="auto">
            <a:xfrm>
              <a:off x="3600" y="2298"/>
              <a:ext cx="1776" cy="1398"/>
              <a:chOff x="3600" y="2304"/>
              <a:chExt cx="1776" cy="1398"/>
            </a:xfrm>
          </p:grpSpPr>
          <p:sp>
            <p:nvSpPr>
              <p:cNvPr id="22539" name="Line 11"/>
              <p:cNvSpPr>
                <a:spLocks noChangeShapeType="1"/>
              </p:cNvSpPr>
              <p:nvPr/>
            </p:nvSpPr>
            <p:spPr bwMode="auto">
              <a:xfrm flipV="1">
                <a:off x="3888" y="2432"/>
                <a:ext cx="1079" cy="102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0" name="Line 12"/>
              <p:cNvSpPr>
                <a:spLocks noChangeShapeType="1"/>
              </p:cNvSpPr>
              <p:nvPr/>
            </p:nvSpPr>
            <p:spPr bwMode="auto">
              <a:xfrm>
                <a:off x="4967" y="2432"/>
                <a:ext cx="17" cy="10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17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49" name="Object 21"/>
              <p:cNvGraphicFramePr>
                <a:graphicFrameLocks noChangeAspect="1"/>
              </p:cNvGraphicFramePr>
              <p:nvPr/>
            </p:nvGraphicFramePr>
            <p:xfrm>
              <a:off x="3651" y="3501"/>
              <a:ext cx="184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79" name="Equation" r:id="rId8" imgW="291960" imgH="317160" progId="Equation.3">
                      <p:embed/>
                    </p:oleObj>
                  </mc:Choice>
                  <mc:Fallback>
                    <p:oleObj name="Equation" r:id="rId8" imgW="291960" imgH="31716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3501"/>
                            <a:ext cx="184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0" name="Object 22"/>
              <p:cNvGraphicFramePr>
                <a:graphicFrameLocks noChangeAspect="1"/>
              </p:cNvGraphicFramePr>
              <p:nvPr/>
            </p:nvGraphicFramePr>
            <p:xfrm>
              <a:off x="5184" y="3504"/>
              <a:ext cx="143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0" name="Equation" r:id="rId10" imgW="228600" imgH="215640" progId="Equation.3">
                      <p:embed/>
                    </p:oleObj>
                  </mc:Choice>
                  <mc:Fallback>
                    <p:oleObj name="Equation" r:id="rId10" imgW="228600" imgH="21564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504"/>
                            <a:ext cx="143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3" name="Object 25"/>
              <p:cNvGraphicFramePr>
                <a:graphicFrameLocks noChangeAspect="1"/>
              </p:cNvGraphicFramePr>
              <p:nvPr/>
            </p:nvGraphicFramePr>
            <p:xfrm>
              <a:off x="3696" y="2304"/>
              <a:ext cx="14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1" name="Equation" r:id="rId12" imgW="228600" imgH="279360" progId="Equation.3">
                      <p:embed/>
                    </p:oleObj>
                  </mc:Choice>
                  <mc:Fallback>
                    <p:oleObj name="Equation" r:id="rId12" imgW="228600" imgH="2793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304"/>
                            <a:ext cx="14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12" name="Object 84"/>
              <p:cNvGraphicFramePr>
                <a:graphicFrameLocks noChangeAspect="1"/>
              </p:cNvGraphicFramePr>
              <p:nvPr/>
            </p:nvGraphicFramePr>
            <p:xfrm>
              <a:off x="4921" y="3504"/>
              <a:ext cx="77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2" name="Equation" r:id="rId14" imgW="177480" imgH="304560" progId="Equation.3">
                      <p:embed/>
                    </p:oleObj>
                  </mc:Choice>
                  <mc:Fallback>
                    <p:oleObj name="Equation" r:id="rId14" imgW="177480" imgH="30456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3504"/>
                            <a:ext cx="77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2642" name="Group 114"/>
          <p:cNvGrpSpPr>
            <a:grpSpLocks/>
          </p:cNvGrpSpPr>
          <p:nvPr/>
        </p:nvGrpSpPr>
        <p:grpSpPr bwMode="auto">
          <a:xfrm>
            <a:off x="5651500" y="908050"/>
            <a:ext cx="2894013" cy="1943100"/>
            <a:chOff x="3600" y="845"/>
            <a:chExt cx="1823" cy="1224"/>
          </a:xfrm>
        </p:grpSpPr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4249" y="1869"/>
            <a:ext cx="18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3" name="Equation" r:id="rId16" imgW="291960" imgH="317160" progId="Equation.3">
                    <p:embed/>
                  </p:oleObj>
                </mc:Choice>
                <mc:Fallback>
                  <p:oleObj name="Equation" r:id="rId16" imgW="29196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869"/>
                          <a:ext cx="18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40" name="Group 112"/>
            <p:cNvGrpSpPr>
              <a:grpSpLocks/>
            </p:cNvGrpSpPr>
            <p:nvPr/>
          </p:nvGrpSpPr>
          <p:grpSpPr bwMode="auto">
            <a:xfrm>
              <a:off x="3600" y="845"/>
              <a:ext cx="1823" cy="1171"/>
              <a:chOff x="3600" y="845"/>
              <a:chExt cx="1823" cy="1171"/>
            </a:xfrm>
          </p:grpSpPr>
          <p:sp>
            <p:nvSpPr>
              <p:cNvPr id="22531" name="Line 3"/>
              <p:cNvSpPr>
                <a:spLocks noChangeShapeType="1"/>
              </p:cNvSpPr>
              <p:nvPr/>
            </p:nvSpPr>
            <p:spPr bwMode="auto">
              <a:xfrm>
                <a:off x="3600" y="1824"/>
                <a:ext cx="17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2" name="Line 4"/>
              <p:cNvSpPr>
                <a:spLocks noChangeShapeType="1"/>
              </p:cNvSpPr>
              <p:nvPr/>
            </p:nvSpPr>
            <p:spPr bwMode="auto">
              <a:xfrm flipV="1">
                <a:off x="4464" y="845"/>
                <a:ext cx="4" cy="1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 flipV="1">
                <a:off x="4460" y="1290"/>
                <a:ext cx="544" cy="54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3918" y="1282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>
                <a:off x="5012" y="1298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51" name="Object 23"/>
              <p:cNvGraphicFramePr>
                <a:graphicFrameLocks noChangeAspect="1"/>
              </p:cNvGraphicFramePr>
              <p:nvPr/>
            </p:nvGraphicFramePr>
            <p:xfrm>
              <a:off x="4241" y="890"/>
              <a:ext cx="143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4" name="Equation" r:id="rId18" imgW="228600" imgH="279360" progId="Equation.3">
                      <p:embed/>
                    </p:oleObj>
                  </mc:Choice>
                  <mc:Fallback>
                    <p:oleObj name="Equation" r:id="rId18" imgW="228600" imgH="27936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890"/>
                            <a:ext cx="143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5" name="Object 27"/>
              <p:cNvGraphicFramePr>
                <a:graphicFrameLocks noChangeAspect="1"/>
              </p:cNvGraphicFramePr>
              <p:nvPr/>
            </p:nvGraphicFramePr>
            <p:xfrm>
              <a:off x="5280" y="1872"/>
              <a:ext cx="143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5" name="Equation" r:id="rId19" imgW="228600" imgH="215640" progId="Equation.3">
                      <p:embed/>
                    </p:oleObj>
                  </mc:Choice>
                  <mc:Fallback>
                    <p:oleObj name="Equation" r:id="rId19" imgW="228600" imgH="2156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872"/>
                            <a:ext cx="143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09" name="Object 81"/>
              <p:cNvGraphicFramePr>
                <a:graphicFrameLocks noChangeAspect="1"/>
              </p:cNvGraphicFramePr>
              <p:nvPr/>
            </p:nvGraphicFramePr>
            <p:xfrm>
              <a:off x="3792" y="1872"/>
              <a:ext cx="19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6" name="Equation" r:id="rId20" imgW="444240" imgH="304560" progId="Equation.3">
                      <p:embed/>
                    </p:oleObj>
                  </mc:Choice>
                  <mc:Fallback>
                    <p:oleObj name="Equation" r:id="rId20" imgW="444240" imgH="30456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872"/>
                            <a:ext cx="19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10" name="Object 82"/>
              <p:cNvGraphicFramePr>
                <a:graphicFrameLocks noChangeAspect="1"/>
              </p:cNvGraphicFramePr>
              <p:nvPr/>
            </p:nvGraphicFramePr>
            <p:xfrm>
              <a:off x="4980" y="1872"/>
              <a:ext cx="77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7" name="Equation" r:id="rId22" imgW="177480" imgH="304560" progId="Equation.3">
                      <p:embed/>
                    </p:oleObj>
                  </mc:Choice>
                  <mc:Fallback>
                    <p:oleObj name="Equation" r:id="rId22" imgW="177480" imgH="30456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1872"/>
                            <a:ext cx="77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17" name="Line 89"/>
              <p:cNvSpPr>
                <a:spLocks noChangeShapeType="1"/>
              </p:cNvSpPr>
              <p:nvPr/>
            </p:nvSpPr>
            <p:spPr bwMode="auto">
              <a:xfrm flipH="1" flipV="1">
                <a:off x="3923" y="1282"/>
                <a:ext cx="544" cy="54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914400" y="2514600"/>
            <a:ext cx="414178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/>
              <a:t>处不可导</a:t>
            </a:r>
            <a:r>
              <a:rPr lang="en-US" altLang="zh-CN"/>
              <a:t>), </a:t>
            </a:r>
            <a:r>
              <a:rPr lang="zh-CN" altLang="en-US"/>
              <a:t>结论也不成立</a:t>
            </a:r>
            <a:r>
              <a:rPr lang="en-US" altLang="zh-CN"/>
              <a:t>.</a:t>
            </a:r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904875" y="1912938"/>
            <a:ext cx="46037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altLang="zh-CN"/>
              <a:t>(ii) </a:t>
            </a:r>
            <a:r>
              <a:rPr lang="zh-CN" altLang="en-US"/>
              <a:t>却遭到破坏 </a:t>
            </a:r>
            <a:r>
              <a:rPr lang="en-US" altLang="zh-CN"/>
              <a:t>( </a:t>
            </a:r>
            <a:r>
              <a:rPr lang="en-US" altLang="zh-CN" i="1"/>
              <a:t>f 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 i="1"/>
              <a:t>x </a:t>
            </a:r>
            <a:r>
              <a:rPr lang="en-US" altLang="zh-CN" b="0"/>
              <a:t>= </a:t>
            </a:r>
            <a:r>
              <a:rPr lang="en-US" altLang="zh-CN"/>
              <a:t>0  </a:t>
            </a:r>
          </a:p>
        </p:txBody>
      </p:sp>
      <p:sp>
        <p:nvSpPr>
          <p:cNvPr id="22638" name="Rectangle 110"/>
          <p:cNvSpPr>
            <a:spLocks noChangeArrowheads="1"/>
          </p:cNvSpPr>
          <p:nvPr/>
        </p:nvSpPr>
        <p:spPr bwMode="auto">
          <a:xfrm>
            <a:off x="887413" y="5181600"/>
            <a:ext cx="286067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内的导数恒为</a:t>
            </a:r>
            <a:r>
              <a:rPr lang="en-US" altLang="zh-CN"/>
              <a:t>1.   </a:t>
            </a:r>
          </a:p>
        </p:txBody>
      </p:sp>
      <p:sp>
        <p:nvSpPr>
          <p:cNvPr id="22639" name="Rectangle 111"/>
          <p:cNvSpPr>
            <a:spLocks noChangeArrowheads="1"/>
          </p:cNvSpPr>
          <p:nvPr/>
        </p:nvSpPr>
        <p:spPr bwMode="auto">
          <a:xfrm>
            <a:off x="895350" y="4724400"/>
            <a:ext cx="482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却遭到破坏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该函数在</a:t>
            </a:r>
            <a:r>
              <a:rPr lang="zh-CN" altLang="en-US"/>
              <a:t> </a:t>
            </a:r>
            <a:r>
              <a:rPr lang="en-US" altLang="zh-CN"/>
              <a:t>(0, 1)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48" grpId="0" autoUpdateAnimBg="0"/>
      <p:bldP spid="22619" grpId="0" autoUpdateAnimBg="0"/>
      <p:bldP spid="22620" grpId="0" autoUpdateAnimBg="0"/>
      <p:bldP spid="22638" grpId="0" autoUpdateAnimBg="0"/>
      <p:bldP spid="226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39800" y="1000125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1" name="Equation" r:id="rId4" imgW="3632040" imgH="469800" progId="Equation.DSMT4">
                  <p:embed/>
                </p:oleObj>
              </mc:Choice>
              <mc:Fallback>
                <p:oleObj name="Equation" r:id="rId4" imgW="363204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000125"/>
                        <a:ext cx="363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02" name="Group 150"/>
          <p:cNvGrpSpPr>
            <a:grpSpLocks/>
          </p:cNvGrpSpPr>
          <p:nvPr/>
        </p:nvGrpSpPr>
        <p:grpSpPr bwMode="auto">
          <a:xfrm>
            <a:off x="5148263" y="1125538"/>
            <a:ext cx="3225800" cy="3975100"/>
            <a:chOff x="3243" y="709"/>
            <a:chExt cx="2032" cy="2504"/>
          </a:xfrm>
        </p:grpSpPr>
        <p:sp>
          <p:nvSpPr>
            <p:cNvPr id="23669" name="Line 117"/>
            <p:cNvSpPr>
              <a:spLocks noChangeShapeType="1"/>
            </p:cNvSpPr>
            <p:nvPr/>
          </p:nvSpPr>
          <p:spPr bwMode="auto">
            <a:xfrm>
              <a:off x="3243" y="2965"/>
              <a:ext cx="1968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" name="Rectangle 120"/>
            <p:cNvSpPr>
              <a:spLocks noChangeArrowheads="1"/>
            </p:cNvSpPr>
            <p:nvPr/>
          </p:nvSpPr>
          <p:spPr bwMode="auto">
            <a:xfrm>
              <a:off x="3303" y="2983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-1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23673" name="Line 121"/>
            <p:cNvSpPr>
              <a:spLocks noChangeShapeType="1"/>
            </p:cNvSpPr>
            <p:nvPr/>
          </p:nvSpPr>
          <p:spPr bwMode="auto">
            <a:xfrm flipV="1">
              <a:off x="3933" y="2941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4" name="Rectangle 122"/>
            <p:cNvSpPr>
              <a:spLocks noChangeArrowheads="1"/>
            </p:cNvSpPr>
            <p:nvPr/>
          </p:nvSpPr>
          <p:spPr bwMode="auto">
            <a:xfrm>
              <a:off x="3771" y="296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</a:rPr>
                <a:t>O</a:t>
              </a:r>
              <a:endParaRPr lang="en-US" altLang="zh-CN" i="1">
                <a:latin typeface="宋体" pitchFamily="2" charset="-122"/>
              </a:endParaRPr>
            </a:p>
          </p:txBody>
        </p:sp>
        <p:sp>
          <p:nvSpPr>
            <p:cNvPr id="23675" name="Line 123"/>
            <p:cNvSpPr>
              <a:spLocks noChangeShapeType="1"/>
            </p:cNvSpPr>
            <p:nvPr/>
          </p:nvSpPr>
          <p:spPr bwMode="auto">
            <a:xfrm flipV="1">
              <a:off x="4461" y="2941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6" name="Rectangle 124"/>
            <p:cNvSpPr>
              <a:spLocks noChangeArrowheads="1"/>
            </p:cNvSpPr>
            <p:nvPr/>
          </p:nvSpPr>
          <p:spPr bwMode="auto">
            <a:xfrm>
              <a:off x="4413" y="298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23677" name="Line 125"/>
            <p:cNvSpPr>
              <a:spLocks noChangeShapeType="1"/>
            </p:cNvSpPr>
            <p:nvPr/>
          </p:nvSpPr>
          <p:spPr bwMode="auto">
            <a:xfrm flipV="1">
              <a:off x="4989" y="2941"/>
              <a:ext cx="1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8" name="Rectangle 126"/>
            <p:cNvSpPr>
              <a:spLocks noChangeArrowheads="1"/>
            </p:cNvSpPr>
            <p:nvPr/>
          </p:nvSpPr>
          <p:spPr bwMode="auto">
            <a:xfrm>
              <a:off x="4941" y="298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>
                <a:latin typeface="宋体" pitchFamily="2" charset="-122"/>
              </a:endParaRPr>
            </a:p>
          </p:txBody>
        </p:sp>
        <p:grpSp>
          <p:nvGrpSpPr>
            <p:cNvPr id="23692" name="Group 140"/>
            <p:cNvGrpSpPr>
              <a:grpSpLocks/>
            </p:cNvGrpSpPr>
            <p:nvPr/>
          </p:nvGrpSpPr>
          <p:grpSpPr bwMode="auto">
            <a:xfrm>
              <a:off x="3819" y="709"/>
              <a:ext cx="138" cy="2496"/>
              <a:chOff x="3456" y="816"/>
              <a:chExt cx="138" cy="2496"/>
            </a:xfrm>
          </p:grpSpPr>
          <p:sp>
            <p:nvSpPr>
              <p:cNvPr id="23670" name="Line 118"/>
              <p:cNvSpPr>
                <a:spLocks noChangeShapeType="1"/>
              </p:cNvSpPr>
              <p:nvPr/>
            </p:nvSpPr>
            <p:spPr bwMode="auto">
              <a:xfrm flipH="1" flipV="1">
                <a:off x="3576" y="816"/>
                <a:ext cx="0" cy="24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1" name="Line 119"/>
              <p:cNvSpPr>
                <a:spLocks noChangeShapeType="1"/>
              </p:cNvSpPr>
              <p:nvPr/>
            </p:nvSpPr>
            <p:spPr bwMode="auto">
              <a:xfrm flipV="1">
                <a:off x="3576" y="3048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9" name="Line 127"/>
              <p:cNvSpPr>
                <a:spLocks noChangeShapeType="1"/>
              </p:cNvSpPr>
              <p:nvPr/>
            </p:nvSpPr>
            <p:spPr bwMode="auto">
              <a:xfrm>
                <a:off x="3576" y="3072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1" name="Line 129"/>
              <p:cNvSpPr>
                <a:spLocks noChangeShapeType="1"/>
              </p:cNvSpPr>
              <p:nvPr/>
            </p:nvSpPr>
            <p:spPr bwMode="auto">
              <a:xfrm>
                <a:off x="3576" y="2556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1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23683" name="Line 131"/>
              <p:cNvSpPr>
                <a:spLocks noChangeShapeType="1"/>
              </p:cNvSpPr>
              <p:nvPr/>
            </p:nvSpPr>
            <p:spPr bwMode="auto">
              <a:xfrm>
                <a:off x="3576" y="204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/>
            </p:nvSpPr>
            <p:spPr bwMode="auto">
              <a:xfrm>
                <a:off x="3456" y="193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2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23685" name="Line 133"/>
              <p:cNvSpPr>
                <a:spLocks noChangeShapeType="1"/>
              </p:cNvSpPr>
              <p:nvPr/>
            </p:nvSpPr>
            <p:spPr bwMode="auto">
              <a:xfrm>
                <a:off x="3576" y="1524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/>
            </p:nvSpPr>
            <p:spPr bwMode="auto">
              <a:xfrm>
                <a:off x="3456" y="141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3</a:t>
                </a:r>
                <a:endParaRPr lang="en-US" altLang="zh-CN">
                  <a:latin typeface="宋体" pitchFamily="2" charset="-122"/>
                </a:endParaRPr>
              </a:p>
            </p:txBody>
          </p:sp>
          <p:sp>
            <p:nvSpPr>
              <p:cNvPr id="23687" name="Line 135"/>
              <p:cNvSpPr>
                <a:spLocks noChangeShapeType="1"/>
              </p:cNvSpPr>
              <p:nvPr/>
            </p:nvSpPr>
            <p:spPr bwMode="auto">
              <a:xfrm>
                <a:off x="3576" y="1008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/>
            </p:nvSpPr>
            <p:spPr bwMode="auto">
              <a:xfrm>
                <a:off x="3456" y="90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solidFill>
                      <a:srgbClr val="000000"/>
                    </a:solidFill>
                  </a:rPr>
                  <a:t>4</a:t>
                </a:r>
                <a:endParaRPr lang="en-US" altLang="zh-CN">
                  <a:latin typeface="宋体" pitchFamily="2" charset="-122"/>
                </a:endParaRPr>
              </a:p>
            </p:txBody>
          </p:sp>
        </p:grpSp>
        <p:sp>
          <p:nvSpPr>
            <p:cNvPr id="23689" name="Freeform 137"/>
            <p:cNvSpPr>
              <a:spLocks/>
            </p:cNvSpPr>
            <p:nvPr/>
          </p:nvSpPr>
          <p:spPr bwMode="auto">
            <a:xfrm>
              <a:off x="3411" y="2449"/>
              <a:ext cx="726" cy="516"/>
            </a:xfrm>
            <a:custGeom>
              <a:avLst/>
              <a:gdLst>
                <a:gd name="T0" fmla="*/ 6 w 726"/>
                <a:gd name="T1" fmla="*/ 18 h 516"/>
                <a:gd name="T2" fmla="*/ 24 w 726"/>
                <a:gd name="T3" fmla="*/ 48 h 516"/>
                <a:gd name="T4" fmla="*/ 42 w 726"/>
                <a:gd name="T5" fmla="*/ 78 h 516"/>
                <a:gd name="T6" fmla="*/ 54 w 726"/>
                <a:gd name="T7" fmla="*/ 102 h 516"/>
                <a:gd name="T8" fmla="*/ 72 w 726"/>
                <a:gd name="T9" fmla="*/ 132 h 516"/>
                <a:gd name="T10" fmla="*/ 84 w 726"/>
                <a:gd name="T11" fmla="*/ 156 h 516"/>
                <a:gd name="T12" fmla="*/ 102 w 726"/>
                <a:gd name="T13" fmla="*/ 180 h 516"/>
                <a:gd name="T14" fmla="*/ 120 w 726"/>
                <a:gd name="T15" fmla="*/ 210 h 516"/>
                <a:gd name="T16" fmla="*/ 132 w 726"/>
                <a:gd name="T17" fmla="*/ 228 h 516"/>
                <a:gd name="T18" fmla="*/ 150 w 726"/>
                <a:gd name="T19" fmla="*/ 252 h 516"/>
                <a:gd name="T20" fmla="*/ 168 w 726"/>
                <a:gd name="T21" fmla="*/ 276 h 516"/>
                <a:gd name="T22" fmla="*/ 180 w 726"/>
                <a:gd name="T23" fmla="*/ 294 h 516"/>
                <a:gd name="T24" fmla="*/ 198 w 726"/>
                <a:gd name="T25" fmla="*/ 312 h 516"/>
                <a:gd name="T26" fmla="*/ 210 w 726"/>
                <a:gd name="T27" fmla="*/ 336 h 516"/>
                <a:gd name="T28" fmla="*/ 234 w 726"/>
                <a:gd name="T29" fmla="*/ 354 h 516"/>
                <a:gd name="T30" fmla="*/ 252 w 726"/>
                <a:gd name="T31" fmla="*/ 372 h 516"/>
                <a:gd name="T32" fmla="*/ 264 w 726"/>
                <a:gd name="T33" fmla="*/ 390 h 516"/>
                <a:gd name="T34" fmla="*/ 288 w 726"/>
                <a:gd name="T35" fmla="*/ 408 h 516"/>
                <a:gd name="T36" fmla="*/ 300 w 726"/>
                <a:gd name="T37" fmla="*/ 420 h 516"/>
                <a:gd name="T38" fmla="*/ 318 w 726"/>
                <a:gd name="T39" fmla="*/ 432 h 516"/>
                <a:gd name="T40" fmla="*/ 336 w 726"/>
                <a:gd name="T41" fmla="*/ 450 h 516"/>
                <a:gd name="T42" fmla="*/ 354 w 726"/>
                <a:gd name="T43" fmla="*/ 462 h 516"/>
                <a:gd name="T44" fmla="*/ 372 w 726"/>
                <a:gd name="T45" fmla="*/ 468 h 516"/>
                <a:gd name="T46" fmla="*/ 390 w 726"/>
                <a:gd name="T47" fmla="*/ 480 h 516"/>
                <a:gd name="T48" fmla="*/ 408 w 726"/>
                <a:gd name="T49" fmla="*/ 486 h 516"/>
                <a:gd name="T50" fmla="*/ 426 w 726"/>
                <a:gd name="T51" fmla="*/ 498 h 516"/>
                <a:gd name="T52" fmla="*/ 444 w 726"/>
                <a:gd name="T53" fmla="*/ 504 h 516"/>
                <a:gd name="T54" fmla="*/ 462 w 726"/>
                <a:gd name="T55" fmla="*/ 504 h 516"/>
                <a:gd name="T56" fmla="*/ 480 w 726"/>
                <a:gd name="T57" fmla="*/ 510 h 516"/>
                <a:gd name="T58" fmla="*/ 498 w 726"/>
                <a:gd name="T59" fmla="*/ 510 h 516"/>
                <a:gd name="T60" fmla="*/ 516 w 726"/>
                <a:gd name="T61" fmla="*/ 510 h 516"/>
                <a:gd name="T62" fmla="*/ 534 w 726"/>
                <a:gd name="T63" fmla="*/ 510 h 516"/>
                <a:gd name="T64" fmla="*/ 552 w 726"/>
                <a:gd name="T65" fmla="*/ 510 h 516"/>
                <a:gd name="T66" fmla="*/ 570 w 726"/>
                <a:gd name="T67" fmla="*/ 510 h 516"/>
                <a:gd name="T68" fmla="*/ 588 w 726"/>
                <a:gd name="T69" fmla="*/ 504 h 516"/>
                <a:gd name="T70" fmla="*/ 606 w 726"/>
                <a:gd name="T71" fmla="*/ 498 h 516"/>
                <a:gd name="T72" fmla="*/ 624 w 726"/>
                <a:gd name="T73" fmla="*/ 492 h 516"/>
                <a:gd name="T74" fmla="*/ 642 w 726"/>
                <a:gd name="T75" fmla="*/ 486 h 516"/>
                <a:gd name="T76" fmla="*/ 660 w 726"/>
                <a:gd name="T77" fmla="*/ 480 h 516"/>
                <a:gd name="T78" fmla="*/ 678 w 726"/>
                <a:gd name="T79" fmla="*/ 468 h 516"/>
                <a:gd name="T80" fmla="*/ 696 w 726"/>
                <a:gd name="T81" fmla="*/ 456 h 516"/>
                <a:gd name="T82" fmla="*/ 714 w 726"/>
                <a:gd name="T83" fmla="*/ 4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6" h="516">
                  <a:moveTo>
                    <a:pt x="0" y="0"/>
                  </a:moveTo>
                  <a:lnTo>
                    <a:pt x="0" y="6"/>
                  </a:lnTo>
                  <a:lnTo>
                    <a:pt x="6" y="18"/>
                  </a:lnTo>
                  <a:lnTo>
                    <a:pt x="12" y="30"/>
                  </a:lnTo>
                  <a:lnTo>
                    <a:pt x="18" y="36"/>
                  </a:lnTo>
                  <a:lnTo>
                    <a:pt x="24" y="48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42" y="78"/>
                  </a:lnTo>
                  <a:lnTo>
                    <a:pt x="42" y="84"/>
                  </a:lnTo>
                  <a:lnTo>
                    <a:pt x="48" y="96"/>
                  </a:lnTo>
                  <a:lnTo>
                    <a:pt x="54" y="102"/>
                  </a:lnTo>
                  <a:lnTo>
                    <a:pt x="60" y="114"/>
                  </a:lnTo>
                  <a:lnTo>
                    <a:pt x="66" y="120"/>
                  </a:lnTo>
                  <a:lnTo>
                    <a:pt x="72" y="132"/>
                  </a:lnTo>
                  <a:lnTo>
                    <a:pt x="78" y="138"/>
                  </a:lnTo>
                  <a:lnTo>
                    <a:pt x="84" y="150"/>
                  </a:lnTo>
                  <a:lnTo>
                    <a:pt x="84" y="156"/>
                  </a:lnTo>
                  <a:lnTo>
                    <a:pt x="90" y="168"/>
                  </a:lnTo>
                  <a:lnTo>
                    <a:pt x="96" y="174"/>
                  </a:lnTo>
                  <a:lnTo>
                    <a:pt x="102" y="180"/>
                  </a:lnTo>
                  <a:lnTo>
                    <a:pt x="108" y="192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6" y="216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8" y="240"/>
                  </a:lnTo>
                  <a:lnTo>
                    <a:pt x="144" y="246"/>
                  </a:lnTo>
                  <a:lnTo>
                    <a:pt x="150" y="252"/>
                  </a:lnTo>
                  <a:lnTo>
                    <a:pt x="156" y="258"/>
                  </a:lnTo>
                  <a:lnTo>
                    <a:pt x="162" y="270"/>
                  </a:lnTo>
                  <a:lnTo>
                    <a:pt x="168" y="276"/>
                  </a:lnTo>
                  <a:lnTo>
                    <a:pt x="168" y="282"/>
                  </a:lnTo>
                  <a:lnTo>
                    <a:pt x="174" y="288"/>
                  </a:lnTo>
                  <a:lnTo>
                    <a:pt x="180" y="294"/>
                  </a:lnTo>
                  <a:lnTo>
                    <a:pt x="186" y="300"/>
                  </a:lnTo>
                  <a:lnTo>
                    <a:pt x="192" y="306"/>
                  </a:lnTo>
                  <a:lnTo>
                    <a:pt x="198" y="312"/>
                  </a:lnTo>
                  <a:lnTo>
                    <a:pt x="204" y="318"/>
                  </a:lnTo>
                  <a:lnTo>
                    <a:pt x="210" y="330"/>
                  </a:lnTo>
                  <a:lnTo>
                    <a:pt x="210" y="336"/>
                  </a:lnTo>
                  <a:lnTo>
                    <a:pt x="216" y="342"/>
                  </a:lnTo>
                  <a:lnTo>
                    <a:pt x="222" y="348"/>
                  </a:lnTo>
                  <a:lnTo>
                    <a:pt x="234" y="354"/>
                  </a:lnTo>
                  <a:lnTo>
                    <a:pt x="240" y="360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58" y="384"/>
                  </a:lnTo>
                  <a:lnTo>
                    <a:pt x="264" y="390"/>
                  </a:lnTo>
                  <a:lnTo>
                    <a:pt x="270" y="396"/>
                  </a:lnTo>
                  <a:lnTo>
                    <a:pt x="282" y="402"/>
                  </a:lnTo>
                  <a:lnTo>
                    <a:pt x="288" y="408"/>
                  </a:lnTo>
                  <a:lnTo>
                    <a:pt x="300" y="420"/>
                  </a:lnTo>
                  <a:lnTo>
                    <a:pt x="294" y="420"/>
                  </a:lnTo>
                  <a:lnTo>
                    <a:pt x="300" y="420"/>
                  </a:lnTo>
                  <a:lnTo>
                    <a:pt x="306" y="426"/>
                  </a:lnTo>
                  <a:lnTo>
                    <a:pt x="312" y="432"/>
                  </a:lnTo>
                  <a:lnTo>
                    <a:pt x="318" y="432"/>
                  </a:lnTo>
                  <a:lnTo>
                    <a:pt x="324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2" y="456"/>
                  </a:lnTo>
                  <a:lnTo>
                    <a:pt x="348" y="456"/>
                  </a:lnTo>
                  <a:lnTo>
                    <a:pt x="354" y="462"/>
                  </a:lnTo>
                  <a:lnTo>
                    <a:pt x="360" y="462"/>
                  </a:lnTo>
                  <a:lnTo>
                    <a:pt x="366" y="468"/>
                  </a:lnTo>
                  <a:lnTo>
                    <a:pt x="372" y="468"/>
                  </a:lnTo>
                  <a:lnTo>
                    <a:pt x="378" y="474"/>
                  </a:lnTo>
                  <a:lnTo>
                    <a:pt x="384" y="480"/>
                  </a:lnTo>
                  <a:lnTo>
                    <a:pt x="390" y="480"/>
                  </a:lnTo>
                  <a:lnTo>
                    <a:pt x="396" y="486"/>
                  </a:lnTo>
                  <a:lnTo>
                    <a:pt x="402" y="486"/>
                  </a:lnTo>
                  <a:lnTo>
                    <a:pt x="408" y="486"/>
                  </a:lnTo>
                  <a:lnTo>
                    <a:pt x="414" y="492"/>
                  </a:lnTo>
                  <a:lnTo>
                    <a:pt x="420" y="492"/>
                  </a:lnTo>
                  <a:lnTo>
                    <a:pt x="426" y="498"/>
                  </a:lnTo>
                  <a:lnTo>
                    <a:pt x="432" y="498"/>
                  </a:lnTo>
                  <a:lnTo>
                    <a:pt x="438" y="498"/>
                  </a:lnTo>
                  <a:lnTo>
                    <a:pt x="444" y="504"/>
                  </a:lnTo>
                  <a:lnTo>
                    <a:pt x="450" y="504"/>
                  </a:lnTo>
                  <a:lnTo>
                    <a:pt x="456" y="504"/>
                  </a:lnTo>
                  <a:lnTo>
                    <a:pt x="462" y="504"/>
                  </a:lnTo>
                  <a:lnTo>
                    <a:pt x="468" y="510"/>
                  </a:lnTo>
                  <a:lnTo>
                    <a:pt x="474" y="510"/>
                  </a:lnTo>
                  <a:lnTo>
                    <a:pt x="480" y="510"/>
                  </a:lnTo>
                  <a:lnTo>
                    <a:pt x="486" y="510"/>
                  </a:lnTo>
                  <a:lnTo>
                    <a:pt x="492" y="510"/>
                  </a:lnTo>
                  <a:lnTo>
                    <a:pt x="498" y="510"/>
                  </a:lnTo>
                  <a:lnTo>
                    <a:pt x="504" y="510"/>
                  </a:lnTo>
                  <a:lnTo>
                    <a:pt x="510" y="510"/>
                  </a:lnTo>
                  <a:lnTo>
                    <a:pt x="516" y="510"/>
                  </a:lnTo>
                  <a:lnTo>
                    <a:pt x="522" y="516"/>
                  </a:lnTo>
                  <a:lnTo>
                    <a:pt x="528" y="510"/>
                  </a:lnTo>
                  <a:lnTo>
                    <a:pt x="534" y="510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10"/>
                  </a:lnTo>
                  <a:lnTo>
                    <a:pt x="558" y="510"/>
                  </a:lnTo>
                  <a:lnTo>
                    <a:pt x="564" y="510"/>
                  </a:lnTo>
                  <a:lnTo>
                    <a:pt x="570" y="510"/>
                  </a:lnTo>
                  <a:lnTo>
                    <a:pt x="576" y="510"/>
                  </a:lnTo>
                  <a:lnTo>
                    <a:pt x="582" y="504"/>
                  </a:lnTo>
                  <a:lnTo>
                    <a:pt x="588" y="504"/>
                  </a:lnTo>
                  <a:lnTo>
                    <a:pt x="594" y="504"/>
                  </a:lnTo>
                  <a:lnTo>
                    <a:pt x="600" y="504"/>
                  </a:lnTo>
                  <a:lnTo>
                    <a:pt x="606" y="498"/>
                  </a:lnTo>
                  <a:lnTo>
                    <a:pt x="612" y="498"/>
                  </a:lnTo>
                  <a:lnTo>
                    <a:pt x="618" y="498"/>
                  </a:lnTo>
                  <a:lnTo>
                    <a:pt x="624" y="492"/>
                  </a:lnTo>
                  <a:lnTo>
                    <a:pt x="630" y="492"/>
                  </a:lnTo>
                  <a:lnTo>
                    <a:pt x="636" y="486"/>
                  </a:lnTo>
                  <a:lnTo>
                    <a:pt x="642" y="486"/>
                  </a:lnTo>
                  <a:lnTo>
                    <a:pt x="648" y="486"/>
                  </a:lnTo>
                  <a:lnTo>
                    <a:pt x="654" y="480"/>
                  </a:lnTo>
                  <a:lnTo>
                    <a:pt x="660" y="480"/>
                  </a:lnTo>
                  <a:lnTo>
                    <a:pt x="666" y="474"/>
                  </a:lnTo>
                  <a:lnTo>
                    <a:pt x="672" y="474"/>
                  </a:lnTo>
                  <a:lnTo>
                    <a:pt x="678" y="468"/>
                  </a:lnTo>
                  <a:lnTo>
                    <a:pt x="684" y="462"/>
                  </a:lnTo>
                  <a:lnTo>
                    <a:pt x="690" y="462"/>
                  </a:lnTo>
                  <a:lnTo>
                    <a:pt x="696" y="456"/>
                  </a:lnTo>
                  <a:lnTo>
                    <a:pt x="702" y="456"/>
                  </a:lnTo>
                  <a:lnTo>
                    <a:pt x="708" y="450"/>
                  </a:lnTo>
                  <a:lnTo>
                    <a:pt x="714" y="444"/>
                  </a:lnTo>
                  <a:lnTo>
                    <a:pt x="720" y="438"/>
                  </a:lnTo>
                  <a:lnTo>
                    <a:pt x="726" y="432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0" name="Freeform 138"/>
            <p:cNvSpPr>
              <a:spLocks/>
            </p:cNvSpPr>
            <p:nvPr/>
          </p:nvSpPr>
          <p:spPr bwMode="auto">
            <a:xfrm>
              <a:off x="4143" y="1489"/>
              <a:ext cx="684" cy="1392"/>
            </a:xfrm>
            <a:custGeom>
              <a:avLst/>
              <a:gdLst>
                <a:gd name="T0" fmla="*/ 12 w 684"/>
                <a:gd name="T1" fmla="*/ 1386 h 1392"/>
                <a:gd name="T2" fmla="*/ 30 w 684"/>
                <a:gd name="T3" fmla="*/ 1374 h 1392"/>
                <a:gd name="T4" fmla="*/ 48 w 684"/>
                <a:gd name="T5" fmla="*/ 1356 h 1392"/>
                <a:gd name="T6" fmla="*/ 66 w 684"/>
                <a:gd name="T7" fmla="*/ 1338 h 1392"/>
                <a:gd name="T8" fmla="*/ 84 w 684"/>
                <a:gd name="T9" fmla="*/ 1314 h 1392"/>
                <a:gd name="T10" fmla="*/ 102 w 684"/>
                <a:gd name="T11" fmla="*/ 1302 h 1392"/>
                <a:gd name="T12" fmla="*/ 120 w 684"/>
                <a:gd name="T13" fmla="*/ 1278 h 1392"/>
                <a:gd name="T14" fmla="*/ 138 w 684"/>
                <a:gd name="T15" fmla="*/ 1254 h 1392"/>
                <a:gd name="T16" fmla="*/ 156 w 684"/>
                <a:gd name="T17" fmla="*/ 1236 h 1392"/>
                <a:gd name="T18" fmla="*/ 168 w 684"/>
                <a:gd name="T19" fmla="*/ 1212 h 1392"/>
                <a:gd name="T20" fmla="*/ 186 w 684"/>
                <a:gd name="T21" fmla="*/ 1188 h 1392"/>
                <a:gd name="T22" fmla="*/ 204 w 684"/>
                <a:gd name="T23" fmla="*/ 1170 h 1392"/>
                <a:gd name="T24" fmla="*/ 216 w 684"/>
                <a:gd name="T25" fmla="*/ 1140 h 1392"/>
                <a:gd name="T26" fmla="*/ 234 w 684"/>
                <a:gd name="T27" fmla="*/ 1116 h 1392"/>
                <a:gd name="T28" fmla="*/ 252 w 684"/>
                <a:gd name="T29" fmla="*/ 1092 h 1392"/>
                <a:gd name="T30" fmla="*/ 264 w 684"/>
                <a:gd name="T31" fmla="*/ 1062 h 1392"/>
                <a:gd name="T32" fmla="*/ 282 w 684"/>
                <a:gd name="T33" fmla="*/ 1038 h 1392"/>
                <a:gd name="T34" fmla="*/ 294 w 684"/>
                <a:gd name="T35" fmla="*/ 1008 h 1392"/>
                <a:gd name="T36" fmla="*/ 312 w 684"/>
                <a:gd name="T37" fmla="*/ 978 h 1392"/>
                <a:gd name="T38" fmla="*/ 330 w 684"/>
                <a:gd name="T39" fmla="*/ 948 h 1392"/>
                <a:gd name="T40" fmla="*/ 342 w 684"/>
                <a:gd name="T41" fmla="*/ 912 h 1392"/>
                <a:gd name="T42" fmla="*/ 360 w 684"/>
                <a:gd name="T43" fmla="*/ 882 h 1392"/>
                <a:gd name="T44" fmla="*/ 378 w 684"/>
                <a:gd name="T45" fmla="*/ 846 h 1392"/>
                <a:gd name="T46" fmla="*/ 390 w 684"/>
                <a:gd name="T47" fmla="*/ 816 h 1392"/>
                <a:gd name="T48" fmla="*/ 408 w 684"/>
                <a:gd name="T49" fmla="*/ 780 h 1392"/>
                <a:gd name="T50" fmla="*/ 420 w 684"/>
                <a:gd name="T51" fmla="*/ 744 h 1392"/>
                <a:gd name="T52" fmla="*/ 438 w 684"/>
                <a:gd name="T53" fmla="*/ 702 h 1392"/>
                <a:gd name="T54" fmla="*/ 456 w 684"/>
                <a:gd name="T55" fmla="*/ 666 h 1392"/>
                <a:gd name="T56" fmla="*/ 468 w 684"/>
                <a:gd name="T57" fmla="*/ 630 h 1392"/>
                <a:gd name="T58" fmla="*/ 486 w 684"/>
                <a:gd name="T59" fmla="*/ 588 h 1392"/>
                <a:gd name="T60" fmla="*/ 504 w 684"/>
                <a:gd name="T61" fmla="*/ 546 h 1392"/>
                <a:gd name="T62" fmla="*/ 516 w 684"/>
                <a:gd name="T63" fmla="*/ 504 h 1392"/>
                <a:gd name="T64" fmla="*/ 534 w 684"/>
                <a:gd name="T65" fmla="*/ 462 h 1392"/>
                <a:gd name="T66" fmla="*/ 552 w 684"/>
                <a:gd name="T67" fmla="*/ 420 h 1392"/>
                <a:gd name="T68" fmla="*/ 564 w 684"/>
                <a:gd name="T69" fmla="*/ 372 h 1392"/>
                <a:gd name="T70" fmla="*/ 582 w 684"/>
                <a:gd name="T71" fmla="*/ 330 h 1392"/>
                <a:gd name="T72" fmla="*/ 594 w 684"/>
                <a:gd name="T73" fmla="*/ 282 h 1392"/>
                <a:gd name="T74" fmla="*/ 612 w 684"/>
                <a:gd name="T75" fmla="*/ 234 h 1392"/>
                <a:gd name="T76" fmla="*/ 630 w 684"/>
                <a:gd name="T77" fmla="*/ 186 h 1392"/>
                <a:gd name="T78" fmla="*/ 642 w 684"/>
                <a:gd name="T79" fmla="*/ 138 h 1392"/>
                <a:gd name="T80" fmla="*/ 660 w 684"/>
                <a:gd name="T81" fmla="*/ 84 h 1392"/>
                <a:gd name="T82" fmla="*/ 678 w 684"/>
                <a:gd name="T83" fmla="*/ 36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4" h="1392">
                  <a:moveTo>
                    <a:pt x="0" y="1392"/>
                  </a:moveTo>
                  <a:lnTo>
                    <a:pt x="6" y="1392"/>
                  </a:lnTo>
                  <a:lnTo>
                    <a:pt x="12" y="1386"/>
                  </a:lnTo>
                  <a:lnTo>
                    <a:pt x="18" y="1380"/>
                  </a:lnTo>
                  <a:lnTo>
                    <a:pt x="24" y="1380"/>
                  </a:lnTo>
                  <a:lnTo>
                    <a:pt x="30" y="1374"/>
                  </a:lnTo>
                  <a:lnTo>
                    <a:pt x="36" y="1362"/>
                  </a:lnTo>
                  <a:lnTo>
                    <a:pt x="42" y="1362"/>
                  </a:lnTo>
                  <a:lnTo>
                    <a:pt x="48" y="1356"/>
                  </a:lnTo>
                  <a:lnTo>
                    <a:pt x="54" y="1350"/>
                  </a:lnTo>
                  <a:lnTo>
                    <a:pt x="60" y="1344"/>
                  </a:lnTo>
                  <a:lnTo>
                    <a:pt x="66" y="1338"/>
                  </a:lnTo>
                  <a:lnTo>
                    <a:pt x="72" y="1332"/>
                  </a:lnTo>
                  <a:lnTo>
                    <a:pt x="78" y="1326"/>
                  </a:lnTo>
                  <a:lnTo>
                    <a:pt x="84" y="1314"/>
                  </a:lnTo>
                  <a:lnTo>
                    <a:pt x="90" y="1314"/>
                  </a:lnTo>
                  <a:lnTo>
                    <a:pt x="96" y="1308"/>
                  </a:lnTo>
                  <a:lnTo>
                    <a:pt x="102" y="1302"/>
                  </a:lnTo>
                  <a:lnTo>
                    <a:pt x="108" y="1296"/>
                  </a:lnTo>
                  <a:lnTo>
                    <a:pt x="114" y="1290"/>
                  </a:lnTo>
                  <a:lnTo>
                    <a:pt x="120" y="1278"/>
                  </a:lnTo>
                  <a:lnTo>
                    <a:pt x="126" y="1266"/>
                  </a:lnTo>
                  <a:lnTo>
                    <a:pt x="132" y="1260"/>
                  </a:lnTo>
                  <a:lnTo>
                    <a:pt x="138" y="1254"/>
                  </a:lnTo>
                  <a:lnTo>
                    <a:pt x="144" y="1248"/>
                  </a:lnTo>
                  <a:lnTo>
                    <a:pt x="150" y="1242"/>
                  </a:lnTo>
                  <a:lnTo>
                    <a:pt x="156" y="1236"/>
                  </a:lnTo>
                  <a:lnTo>
                    <a:pt x="162" y="1230"/>
                  </a:lnTo>
                  <a:lnTo>
                    <a:pt x="168" y="1218"/>
                  </a:lnTo>
                  <a:lnTo>
                    <a:pt x="168" y="1212"/>
                  </a:lnTo>
                  <a:lnTo>
                    <a:pt x="174" y="1206"/>
                  </a:lnTo>
                  <a:lnTo>
                    <a:pt x="180" y="1200"/>
                  </a:lnTo>
                  <a:lnTo>
                    <a:pt x="186" y="1188"/>
                  </a:lnTo>
                  <a:lnTo>
                    <a:pt x="192" y="1182"/>
                  </a:lnTo>
                  <a:lnTo>
                    <a:pt x="198" y="1176"/>
                  </a:lnTo>
                  <a:lnTo>
                    <a:pt x="204" y="1170"/>
                  </a:lnTo>
                  <a:lnTo>
                    <a:pt x="210" y="1158"/>
                  </a:lnTo>
                  <a:lnTo>
                    <a:pt x="210" y="1152"/>
                  </a:lnTo>
                  <a:lnTo>
                    <a:pt x="216" y="1140"/>
                  </a:lnTo>
                  <a:lnTo>
                    <a:pt x="222" y="1134"/>
                  </a:lnTo>
                  <a:lnTo>
                    <a:pt x="228" y="1128"/>
                  </a:lnTo>
                  <a:lnTo>
                    <a:pt x="234" y="1116"/>
                  </a:lnTo>
                  <a:lnTo>
                    <a:pt x="240" y="1110"/>
                  </a:lnTo>
                  <a:lnTo>
                    <a:pt x="246" y="1098"/>
                  </a:lnTo>
                  <a:lnTo>
                    <a:pt x="252" y="1092"/>
                  </a:lnTo>
                  <a:lnTo>
                    <a:pt x="252" y="1080"/>
                  </a:lnTo>
                  <a:lnTo>
                    <a:pt x="258" y="1074"/>
                  </a:lnTo>
                  <a:lnTo>
                    <a:pt x="264" y="1062"/>
                  </a:lnTo>
                  <a:lnTo>
                    <a:pt x="270" y="1056"/>
                  </a:lnTo>
                  <a:lnTo>
                    <a:pt x="276" y="1044"/>
                  </a:lnTo>
                  <a:lnTo>
                    <a:pt x="282" y="1038"/>
                  </a:lnTo>
                  <a:lnTo>
                    <a:pt x="288" y="1026"/>
                  </a:lnTo>
                  <a:lnTo>
                    <a:pt x="294" y="1020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18" y="966"/>
                  </a:lnTo>
                  <a:lnTo>
                    <a:pt x="324" y="960"/>
                  </a:lnTo>
                  <a:lnTo>
                    <a:pt x="330" y="948"/>
                  </a:lnTo>
                  <a:lnTo>
                    <a:pt x="336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8" y="906"/>
                  </a:lnTo>
                  <a:lnTo>
                    <a:pt x="354" y="894"/>
                  </a:lnTo>
                  <a:lnTo>
                    <a:pt x="360" y="882"/>
                  </a:lnTo>
                  <a:lnTo>
                    <a:pt x="366" y="870"/>
                  </a:lnTo>
                  <a:lnTo>
                    <a:pt x="372" y="858"/>
                  </a:lnTo>
                  <a:lnTo>
                    <a:pt x="378" y="846"/>
                  </a:lnTo>
                  <a:lnTo>
                    <a:pt x="378" y="840"/>
                  </a:lnTo>
                  <a:lnTo>
                    <a:pt x="384" y="828"/>
                  </a:lnTo>
                  <a:lnTo>
                    <a:pt x="390" y="816"/>
                  </a:lnTo>
                  <a:lnTo>
                    <a:pt x="396" y="804"/>
                  </a:lnTo>
                  <a:lnTo>
                    <a:pt x="402" y="792"/>
                  </a:lnTo>
                  <a:lnTo>
                    <a:pt x="408" y="780"/>
                  </a:lnTo>
                  <a:lnTo>
                    <a:pt x="414" y="768"/>
                  </a:lnTo>
                  <a:lnTo>
                    <a:pt x="420" y="756"/>
                  </a:lnTo>
                  <a:lnTo>
                    <a:pt x="420" y="744"/>
                  </a:lnTo>
                  <a:lnTo>
                    <a:pt x="426" y="732"/>
                  </a:lnTo>
                  <a:lnTo>
                    <a:pt x="432" y="720"/>
                  </a:lnTo>
                  <a:lnTo>
                    <a:pt x="438" y="702"/>
                  </a:lnTo>
                  <a:lnTo>
                    <a:pt x="444" y="690"/>
                  </a:lnTo>
                  <a:lnTo>
                    <a:pt x="450" y="678"/>
                  </a:lnTo>
                  <a:lnTo>
                    <a:pt x="456" y="666"/>
                  </a:lnTo>
                  <a:lnTo>
                    <a:pt x="462" y="654"/>
                  </a:lnTo>
                  <a:lnTo>
                    <a:pt x="468" y="642"/>
                  </a:lnTo>
                  <a:lnTo>
                    <a:pt x="468" y="630"/>
                  </a:lnTo>
                  <a:lnTo>
                    <a:pt x="474" y="612"/>
                  </a:lnTo>
                  <a:lnTo>
                    <a:pt x="480" y="600"/>
                  </a:lnTo>
                  <a:lnTo>
                    <a:pt x="486" y="588"/>
                  </a:lnTo>
                  <a:lnTo>
                    <a:pt x="492" y="576"/>
                  </a:lnTo>
                  <a:lnTo>
                    <a:pt x="498" y="558"/>
                  </a:lnTo>
                  <a:lnTo>
                    <a:pt x="504" y="546"/>
                  </a:lnTo>
                  <a:lnTo>
                    <a:pt x="510" y="534"/>
                  </a:lnTo>
                  <a:lnTo>
                    <a:pt x="510" y="516"/>
                  </a:lnTo>
                  <a:lnTo>
                    <a:pt x="516" y="504"/>
                  </a:lnTo>
                  <a:lnTo>
                    <a:pt x="522" y="492"/>
                  </a:lnTo>
                  <a:lnTo>
                    <a:pt x="528" y="474"/>
                  </a:lnTo>
                  <a:lnTo>
                    <a:pt x="534" y="462"/>
                  </a:lnTo>
                  <a:lnTo>
                    <a:pt x="540" y="450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2" y="402"/>
                  </a:lnTo>
                  <a:lnTo>
                    <a:pt x="558" y="390"/>
                  </a:lnTo>
                  <a:lnTo>
                    <a:pt x="564" y="372"/>
                  </a:lnTo>
                  <a:lnTo>
                    <a:pt x="570" y="360"/>
                  </a:lnTo>
                  <a:lnTo>
                    <a:pt x="576" y="342"/>
                  </a:lnTo>
                  <a:lnTo>
                    <a:pt x="582" y="330"/>
                  </a:lnTo>
                  <a:lnTo>
                    <a:pt x="588" y="312"/>
                  </a:lnTo>
                  <a:lnTo>
                    <a:pt x="594" y="294"/>
                  </a:lnTo>
                  <a:lnTo>
                    <a:pt x="594" y="282"/>
                  </a:lnTo>
                  <a:lnTo>
                    <a:pt x="600" y="264"/>
                  </a:lnTo>
                  <a:lnTo>
                    <a:pt x="606" y="252"/>
                  </a:lnTo>
                  <a:lnTo>
                    <a:pt x="612" y="234"/>
                  </a:lnTo>
                  <a:lnTo>
                    <a:pt x="618" y="216"/>
                  </a:lnTo>
                  <a:lnTo>
                    <a:pt x="624" y="204"/>
                  </a:lnTo>
                  <a:lnTo>
                    <a:pt x="630" y="186"/>
                  </a:lnTo>
                  <a:lnTo>
                    <a:pt x="636" y="168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8" y="120"/>
                  </a:lnTo>
                  <a:lnTo>
                    <a:pt x="654" y="102"/>
                  </a:lnTo>
                  <a:lnTo>
                    <a:pt x="660" y="84"/>
                  </a:lnTo>
                  <a:lnTo>
                    <a:pt x="666" y="66"/>
                  </a:lnTo>
                  <a:lnTo>
                    <a:pt x="672" y="54"/>
                  </a:lnTo>
                  <a:lnTo>
                    <a:pt x="678" y="36"/>
                  </a:lnTo>
                  <a:lnTo>
                    <a:pt x="678" y="18"/>
                  </a:lnTo>
                  <a:lnTo>
                    <a:pt x="684" y="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1" name="Freeform 139"/>
            <p:cNvSpPr>
              <a:spLocks/>
            </p:cNvSpPr>
            <p:nvPr/>
          </p:nvSpPr>
          <p:spPr bwMode="auto">
            <a:xfrm>
              <a:off x="4827" y="901"/>
              <a:ext cx="168" cy="588"/>
            </a:xfrm>
            <a:custGeom>
              <a:avLst/>
              <a:gdLst>
                <a:gd name="T0" fmla="*/ 0 w 168"/>
                <a:gd name="T1" fmla="*/ 588 h 588"/>
                <a:gd name="T2" fmla="*/ 6 w 168"/>
                <a:gd name="T3" fmla="*/ 570 h 588"/>
                <a:gd name="T4" fmla="*/ 12 w 168"/>
                <a:gd name="T5" fmla="*/ 552 h 588"/>
                <a:gd name="T6" fmla="*/ 18 w 168"/>
                <a:gd name="T7" fmla="*/ 534 h 588"/>
                <a:gd name="T8" fmla="*/ 24 w 168"/>
                <a:gd name="T9" fmla="*/ 516 h 588"/>
                <a:gd name="T10" fmla="*/ 30 w 168"/>
                <a:gd name="T11" fmla="*/ 498 h 588"/>
                <a:gd name="T12" fmla="*/ 36 w 168"/>
                <a:gd name="T13" fmla="*/ 480 h 588"/>
                <a:gd name="T14" fmla="*/ 36 w 168"/>
                <a:gd name="T15" fmla="*/ 462 h 588"/>
                <a:gd name="T16" fmla="*/ 42 w 168"/>
                <a:gd name="T17" fmla="*/ 444 h 588"/>
                <a:gd name="T18" fmla="*/ 48 w 168"/>
                <a:gd name="T19" fmla="*/ 426 h 588"/>
                <a:gd name="T20" fmla="*/ 54 w 168"/>
                <a:gd name="T21" fmla="*/ 408 h 588"/>
                <a:gd name="T22" fmla="*/ 60 w 168"/>
                <a:gd name="T23" fmla="*/ 390 h 588"/>
                <a:gd name="T24" fmla="*/ 66 w 168"/>
                <a:gd name="T25" fmla="*/ 372 h 588"/>
                <a:gd name="T26" fmla="*/ 72 w 168"/>
                <a:gd name="T27" fmla="*/ 354 h 588"/>
                <a:gd name="T28" fmla="*/ 78 w 168"/>
                <a:gd name="T29" fmla="*/ 330 h 588"/>
                <a:gd name="T30" fmla="*/ 78 w 168"/>
                <a:gd name="T31" fmla="*/ 312 h 588"/>
                <a:gd name="T32" fmla="*/ 84 w 168"/>
                <a:gd name="T33" fmla="*/ 294 h 588"/>
                <a:gd name="T34" fmla="*/ 90 w 168"/>
                <a:gd name="T35" fmla="*/ 276 h 588"/>
                <a:gd name="T36" fmla="*/ 96 w 168"/>
                <a:gd name="T37" fmla="*/ 258 h 588"/>
                <a:gd name="T38" fmla="*/ 102 w 168"/>
                <a:gd name="T39" fmla="*/ 240 h 588"/>
                <a:gd name="T40" fmla="*/ 108 w 168"/>
                <a:gd name="T41" fmla="*/ 216 h 588"/>
                <a:gd name="T42" fmla="*/ 114 w 168"/>
                <a:gd name="T43" fmla="*/ 198 h 588"/>
                <a:gd name="T44" fmla="*/ 120 w 168"/>
                <a:gd name="T45" fmla="*/ 180 h 588"/>
                <a:gd name="T46" fmla="*/ 120 w 168"/>
                <a:gd name="T47" fmla="*/ 156 h 588"/>
                <a:gd name="T48" fmla="*/ 126 w 168"/>
                <a:gd name="T49" fmla="*/ 138 h 588"/>
                <a:gd name="T50" fmla="*/ 132 w 168"/>
                <a:gd name="T51" fmla="*/ 120 h 588"/>
                <a:gd name="T52" fmla="*/ 138 w 168"/>
                <a:gd name="T53" fmla="*/ 96 h 588"/>
                <a:gd name="T54" fmla="*/ 144 w 168"/>
                <a:gd name="T55" fmla="*/ 78 h 588"/>
                <a:gd name="T56" fmla="*/ 150 w 168"/>
                <a:gd name="T57" fmla="*/ 60 h 588"/>
                <a:gd name="T58" fmla="*/ 156 w 168"/>
                <a:gd name="T59" fmla="*/ 36 h 588"/>
                <a:gd name="T60" fmla="*/ 162 w 168"/>
                <a:gd name="T61" fmla="*/ 18 h 588"/>
                <a:gd name="T62" fmla="*/ 168 w 168"/>
                <a:gd name="T6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588">
                  <a:moveTo>
                    <a:pt x="0" y="588"/>
                  </a:moveTo>
                  <a:lnTo>
                    <a:pt x="6" y="570"/>
                  </a:lnTo>
                  <a:lnTo>
                    <a:pt x="12" y="552"/>
                  </a:lnTo>
                  <a:lnTo>
                    <a:pt x="18" y="534"/>
                  </a:lnTo>
                  <a:lnTo>
                    <a:pt x="24" y="516"/>
                  </a:lnTo>
                  <a:lnTo>
                    <a:pt x="30" y="498"/>
                  </a:lnTo>
                  <a:lnTo>
                    <a:pt x="36" y="480"/>
                  </a:lnTo>
                  <a:lnTo>
                    <a:pt x="36" y="462"/>
                  </a:lnTo>
                  <a:lnTo>
                    <a:pt x="42" y="444"/>
                  </a:lnTo>
                  <a:lnTo>
                    <a:pt x="48" y="426"/>
                  </a:lnTo>
                  <a:lnTo>
                    <a:pt x="54" y="408"/>
                  </a:lnTo>
                  <a:lnTo>
                    <a:pt x="60" y="390"/>
                  </a:lnTo>
                  <a:lnTo>
                    <a:pt x="66" y="372"/>
                  </a:lnTo>
                  <a:lnTo>
                    <a:pt x="72" y="354"/>
                  </a:lnTo>
                  <a:lnTo>
                    <a:pt x="78" y="330"/>
                  </a:lnTo>
                  <a:lnTo>
                    <a:pt x="78" y="312"/>
                  </a:lnTo>
                  <a:lnTo>
                    <a:pt x="84" y="294"/>
                  </a:lnTo>
                  <a:lnTo>
                    <a:pt x="90" y="276"/>
                  </a:lnTo>
                  <a:lnTo>
                    <a:pt x="96" y="258"/>
                  </a:lnTo>
                  <a:lnTo>
                    <a:pt x="102" y="240"/>
                  </a:lnTo>
                  <a:lnTo>
                    <a:pt x="108" y="216"/>
                  </a:lnTo>
                  <a:lnTo>
                    <a:pt x="114" y="198"/>
                  </a:lnTo>
                  <a:lnTo>
                    <a:pt x="120" y="180"/>
                  </a:lnTo>
                  <a:lnTo>
                    <a:pt x="120" y="156"/>
                  </a:lnTo>
                  <a:lnTo>
                    <a:pt x="126" y="138"/>
                  </a:lnTo>
                  <a:lnTo>
                    <a:pt x="132" y="120"/>
                  </a:lnTo>
                  <a:lnTo>
                    <a:pt x="138" y="96"/>
                  </a:lnTo>
                  <a:lnTo>
                    <a:pt x="144" y="78"/>
                  </a:lnTo>
                  <a:lnTo>
                    <a:pt x="150" y="60"/>
                  </a:lnTo>
                  <a:lnTo>
                    <a:pt x="156" y="36"/>
                  </a:lnTo>
                  <a:lnTo>
                    <a:pt x="162" y="18"/>
                  </a:lnTo>
                  <a:lnTo>
                    <a:pt x="168" y="0"/>
                  </a:lnTo>
                </a:path>
              </a:pathLst>
            </a:custGeom>
            <a:noFill/>
            <a:ln w="31750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93" name="Object 141"/>
            <p:cNvGraphicFramePr>
              <a:graphicFrameLocks noChangeAspect="1"/>
            </p:cNvGraphicFramePr>
            <p:nvPr/>
          </p:nvGraphicFramePr>
          <p:xfrm>
            <a:off x="5115" y="306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2" name="Equation" r:id="rId6" imgW="253800" imgH="241200" progId="Equation.DSMT4">
                    <p:embed/>
                  </p:oleObj>
                </mc:Choice>
                <mc:Fallback>
                  <p:oleObj name="Equation" r:id="rId6" imgW="253800" imgH="2412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5" y="3061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94" name="Object 142"/>
            <p:cNvGraphicFramePr>
              <a:graphicFrameLocks noChangeAspect="1"/>
            </p:cNvGraphicFramePr>
            <p:nvPr/>
          </p:nvGraphicFramePr>
          <p:xfrm>
            <a:off x="3675" y="709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3" name="Equation" r:id="rId8" imgW="253800" imgH="317160" progId="Equation.DSMT4">
                    <p:embed/>
                  </p:oleObj>
                </mc:Choice>
                <mc:Fallback>
                  <p:oleObj name="Equation" r:id="rId8" imgW="253800" imgH="31716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5" y="709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95" name="Line 143"/>
            <p:cNvSpPr>
              <a:spLocks noChangeShapeType="1"/>
            </p:cNvSpPr>
            <p:nvPr/>
          </p:nvSpPr>
          <p:spPr bwMode="auto">
            <a:xfrm>
              <a:off x="3405" y="2437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6" name="Line 144"/>
            <p:cNvSpPr>
              <a:spLocks noChangeShapeType="1"/>
            </p:cNvSpPr>
            <p:nvPr/>
          </p:nvSpPr>
          <p:spPr bwMode="auto">
            <a:xfrm>
              <a:off x="4987" y="901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699" name="Object 147"/>
          <p:cNvGraphicFramePr>
            <a:graphicFrameLocks noGrp="1" noChangeAspect="1"/>
          </p:cNvGraphicFramePr>
          <p:nvPr>
            <p:ph/>
          </p:nvPr>
        </p:nvGraphicFramePr>
        <p:xfrm>
          <a:off x="987425" y="1719263"/>
          <a:ext cx="3224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10" imgW="3225600" imgH="444240" progId="Equation.DSMT4">
                  <p:embed/>
                </p:oleObj>
              </mc:Choice>
              <mc:Fallback>
                <p:oleObj name="Equation" r:id="rId10" imgW="3225600" imgH="444240" progId="Equation.DSMT4">
                  <p:embed/>
                  <p:pic>
                    <p:nvPicPr>
                      <p:cNvPr id="0" name="Object 1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719263"/>
                        <a:ext cx="3224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03" name="Rectangle 151"/>
          <p:cNvSpPr>
            <a:spLocks noChangeArrowheads="1"/>
          </p:cNvSpPr>
          <p:nvPr/>
        </p:nvSpPr>
        <p:spPr bwMode="auto">
          <a:xfrm>
            <a:off x="900113" y="2333625"/>
            <a:ext cx="3665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条件都不满足</a:t>
            </a:r>
            <a:r>
              <a:rPr lang="en-US" altLang="zh-CN"/>
              <a:t>, </a:t>
            </a:r>
            <a:r>
              <a:rPr lang="zh-CN" altLang="en-US"/>
              <a:t>却仍有 </a:t>
            </a:r>
          </a:p>
        </p:txBody>
      </p:sp>
      <p:sp>
        <p:nvSpPr>
          <p:cNvPr id="23704" name="Rectangle 152"/>
          <p:cNvSpPr>
            <a:spLocks noChangeArrowheads="1"/>
          </p:cNvSpPr>
          <p:nvPr/>
        </p:nvSpPr>
        <p:spPr bwMode="auto">
          <a:xfrm>
            <a:off x="900113" y="2981325"/>
            <a:ext cx="368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en-US" altLang="zh-CN"/>
              <a:t>(0)</a:t>
            </a:r>
            <a:r>
              <a:rPr lang="en-US" altLang="zh-CN" b="0"/>
              <a:t>=</a:t>
            </a:r>
            <a:r>
              <a:rPr lang="en-US" altLang="zh-CN"/>
              <a:t>0. </a:t>
            </a:r>
            <a:r>
              <a:rPr lang="zh-CN" altLang="en-US"/>
              <a:t>这说明罗尔定 </a:t>
            </a:r>
          </a:p>
        </p:txBody>
      </p:sp>
      <p:sp>
        <p:nvSpPr>
          <p:cNvPr id="23705" name="Rectangle 153"/>
          <p:cNvSpPr>
            <a:spLocks noChangeArrowheads="1"/>
          </p:cNvSpPr>
          <p:nvPr/>
        </p:nvSpPr>
        <p:spPr bwMode="auto">
          <a:xfrm>
            <a:off x="900113" y="3724275"/>
            <a:ext cx="348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理的三个条件是充分 </a:t>
            </a:r>
          </a:p>
        </p:txBody>
      </p:sp>
      <p:sp>
        <p:nvSpPr>
          <p:cNvPr id="23707" name="Rectangle 155"/>
          <p:cNvSpPr>
            <a:spLocks noChangeArrowheads="1"/>
          </p:cNvSpPr>
          <p:nvPr/>
        </p:nvSpPr>
        <p:spPr bwMode="auto">
          <a:xfrm>
            <a:off x="865188" y="4494213"/>
            <a:ext cx="3754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, </a:t>
            </a:r>
            <a:r>
              <a:rPr lang="zh-CN" altLang="en-US"/>
              <a:t>而不是必要条件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03" grpId="0" autoUpdateAnimBg="0"/>
      <p:bldP spid="23704" grpId="0" autoUpdateAnimBg="0"/>
      <p:bldP spid="23705" grpId="0" autoUpdateAnimBg="0"/>
      <p:bldP spid="2370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11188" y="6064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定理的证明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25475" y="1052513"/>
            <a:ext cx="8339138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因为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latin typeface="宋体" pitchFamily="2" charset="-122"/>
              </a:rPr>
              <a:t>在</a:t>
            </a:r>
            <a:r>
              <a:rPr lang="zh-CN" altLang="en-US"/>
              <a:t>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>
                <a:latin typeface="宋体" pitchFamily="2" charset="-122"/>
              </a:rPr>
              <a:t>上连续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所以由连续函数的最大、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22300" y="3333750"/>
            <a:ext cx="7766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情形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 </a:t>
            </a:r>
            <a:r>
              <a:rPr lang="en-US" altLang="zh-CN" i="1"/>
              <a:t>M </a:t>
            </a:r>
            <a:r>
              <a:rPr lang="en-US" altLang="zh-CN"/>
              <a:t>= </a:t>
            </a:r>
            <a:r>
              <a:rPr lang="en-US" altLang="zh-CN" i="1"/>
              <a:t>m</a:t>
            </a:r>
            <a:r>
              <a:rPr lang="en-US" altLang="zh-CN">
                <a:latin typeface="宋体" pitchFamily="2" charset="-122"/>
              </a:rPr>
              <a:t>.</a:t>
            </a:r>
            <a:r>
              <a:rPr lang="zh-CN" altLang="en-US">
                <a:latin typeface="宋体" pitchFamily="2" charset="-122"/>
              </a:rPr>
              <a:t>此时</a:t>
            </a:r>
            <a:r>
              <a:rPr lang="zh-CN" altLang="en-US"/>
              <a:t>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latin typeface="宋体" pitchFamily="2" charset="-122"/>
              </a:rPr>
              <a:t>恒为常数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它的导函数恒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3502025" y="4997450"/>
            <a:ext cx="1808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 </a:t>
            </a:r>
            <a:r>
              <a:rPr lang="en-US" altLang="zh-CN" i="1"/>
              <a:t>f </a:t>
            </a:r>
            <a:r>
              <a:rPr lang="en-US" altLang="zh-CN">
                <a:sym typeface="Symbol" pitchFamily="18" charset="2"/>
              </a:rPr>
              <a:t>(</a:t>
            </a:r>
            <a:r>
              <a:rPr lang="en-US" altLang="zh-CN" i="1">
                <a:sym typeface="Symbol" pitchFamily="18" charset="2"/>
              </a:rPr>
              <a:t></a:t>
            </a:r>
            <a:r>
              <a:rPr lang="en-US" altLang="zh-CN">
                <a:sym typeface="Symbol" pitchFamily="18" charset="2"/>
              </a:rPr>
              <a:t>) = 0 </a:t>
            </a:r>
            <a:r>
              <a:rPr lang="en-US" altLang="zh-CN"/>
              <a:t>. 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622300" y="2800350"/>
            <a:ext cx="590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itchFamily="2" charset="-122"/>
              </a:rPr>
              <a:t>小值</a:t>
            </a:r>
            <a:r>
              <a:rPr lang="zh-CN" altLang="en-US"/>
              <a:t> </a:t>
            </a:r>
            <a:r>
              <a:rPr lang="en-US" altLang="zh-CN" i="1"/>
              <a:t>m .</a:t>
            </a:r>
            <a:r>
              <a:rPr lang="zh-CN" altLang="en-US">
                <a:latin typeface="宋体" pitchFamily="2" charset="-122"/>
              </a:rPr>
              <a:t>下面分两种情形加以讨论</a:t>
            </a:r>
            <a:r>
              <a:rPr lang="en-US" altLang="zh-CN">
                <a:latin typeface="宋体" pitchFamily="2" charset="-122"/>
              </a:rPr>
              <a:t>.  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611188" y="2057400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最小值定理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>
                <a:latin typeface="宋体" pitchFamily="2" charset="-122"/>
              </a:rPr>
              <a:t>在</a:t>
            </a:r>
            <a:r>
              <a:rPr lang="zh-CN" altLang="en-US"/>
              <a:t>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zh-CN" altLang="en-US">
                <a:latin typeface="宋体" pitchFamily="2" charset="-122"/>
              </a:rPr>
              <a:t>上能取得最大值</a:t>
            </a:r>
            <a:r>
              <a:rPr lang="zh-CN" altLang="en-US"/>
              <a:t> </a:t>
            </a:r>
            <a:r>
              <a:rPr lang="en-US" altLang="zh-CN" i="1"/>
              <a:t>M </a:t>
            </a:r>
            <a:r>
              <a:rPr lang="zh-CN" altLang="en-US">
                <a:latin typeface="宋体" pitchFamily="2" charset="-122"/>
              </a:rPr>
              <a:t>和最 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622300" y="4243388"/>
            <a:ext cx="7561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itchFamily="2" charset="-122"/>
              </a:rPr>
              <a:t>等于零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此时可在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>
                <a:latin typeface="宋体" pitchFamily="2" charset="-122"/>
              </a:rPr>
              <a:t>内随意取一点</a:t>
            </a:r>
            <a:r>
              <a:rPr lang="zh-CN" altLang="en-US"/>
              <a:t> </a:t>
            </a:r>
            <a:r>
              <a:rPr lang="zh-CN" altLang="en-US" i="1">
                <a:sym typeface="Symbol" pitchFamily="18" charset="2"/>
              </a:rPr>
              <a:t>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就</a:t>
            </a:r>
            <a:r>
              <a:rPr lang="zh-CN" altLang="en-US">
                <a:latin typeface="宋体" pitchFamily="2" charset="-122"/>
              </a:rPr>
              <a:t>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2" grpId="0" autoUpdateAnimBg="0"/>
      <p:bldP spid="24583" grpId="0" autoUpdateAnimBg="0"/>
      <p:bldP spid="24617" grpId="0" autoUpdateAnimBg="0"/>
      <p:bldP spid="24619" grpId="0" autoUpdateAnimBg="0"/>
      <p:bldP spid="24620" grpId="0" autoUpdateAnimBg="0"/>
      <p:bldP spid="246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14400" y="457200"/>
            <a:ext cx="771048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情形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/>
              <a:t>   </a:t>
            </a:r>
            <a:r>
              <a:rPr lang="en-US" altLang="zh-CN" i="1"/>
              <a:t>m </a:t>
            </a:r>
            <a:r>
              <a:rPr lang="en-US" altLang="zh-CN"/>
              <a:t>&lt; </a:t>
            </a:r>
            <a:r>
              <a:rPr lang="en-US" altLang="zh-CN" i="1"/>
              <a:t>M</a:t>
            </a:r>
            <a:r>
              <a:rPr lang="en-US" altLang="zh-CN"/>
              <a:t>. </a:t>
            </a:r>
            <a:r>
              <a:rPr lang="zh-CN" altLang="en-US"/>
              <a:t>既</a:t>
            </a:r>
            <a:r>
              <a:rPr lang="zh-CN" altLang="en-US">
                <a:latin typeface="宋体" pitchFamily="2" charset="-122"/>
              </a:rPr>
              <a:t>然最大、最小值不等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从而最大</a:t>
            </a:r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3851275" y="2890838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Equation" r:id="rId4" imgW="1574640" imgH="393480" progId="Equation.3">
                  <p:embed/>
                </p:oleObj>
              </mc:Choice>
              <mc:Fallback>
                <p:oleObj name="Equation" r:id="rId4" imgW="157464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890838"/>
                        <a:ext cx="157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3851275" y="4894263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6" imgW="1447560" imgH="406080" progId="Equation.3">
                  <p:embed/>
                </p:oleObj>
              </mc:Choice>
              <mc:Fallback>
                <p:oleObj name="Equation" r:id="rId6" imgW="14475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94263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900113" y="3232150"/>
            <a:ext cx="79200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因为在区间内部取到的最大值一定是极大值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所以</a:t>
            </a:r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914400" y="2057400"/>
            <a:ext cx="6964363" cy="538163"/>
            <a:chOff x="576" y="1296"/>
            <a:chExt cx="4387" cy="339"/>
          </a:xfrm>
        </p:grpSpPr>
        <p:graphicFrame>
          <p:nvGraphicFramePr>
            <p:cNvPr id="25619" name="Object 19"/>
            <p:cNvGraphicFramePr>
              <a:graphicFrameLocks noChangeAspect="1"/>
            </p:cNvGraphicFramePr>
            <p:nvPr/>
          </p:nvGraphicFramePr>
          <p:xfrm>
            <a:off x="3231" y="1387"/>
            <a:ext cx="9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2" name="Equation" r:id="rId8" imgW="1549080" imgH="393480" progId="Equation.DSMT4">
                    <p:embed/>
                  </p:oleObj>
                </mc:Choice>
                <mc:Fallback>
                  <p:oleObj name="Equation" r:id="rId8" imgW="1549080" imgH="393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1387"/>
                          <a:ext cx="9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Text Box 54"/>
            <p:cNvSpPr txBox="1">
              <a:spLocks noChangeArrowheads="1"/>
            </p:cNvSpPr>
            <p:nvPr/>
          </p:nvSpPr>
          <p:spPr bwMode="auto">
            <a:xfrm>
              <a:off x="4195" y="1305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使得</a:t>
              </a:r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576" y="1296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大值</a:t>
              </a:r>
              <a:r>
                <a:rPr lang="zh-CN" altLang="en-US">
                  <a:latin typeface="宋体" pitchFamily="2" charset="-122"/>
                </a:rPr>
                <a:t>不在端点取到</a:t>
              </a:r>
              <a:r>
                <a:rPr lang="en-US" altLang="zh-CN">
                  <a:latin typeface="宋体" pitchFamily="2" charset="-122"/>
                </a:rPr>
                <a:t>,</a:t>
              </a:r>
              <a:r>
                <a:rPr lang="zh-CN" altLang="en-US">
                  <a:latin typeface="宋体" pitchFamily="2" charset="-122"/>
                </a:rPr>
                <a:t>故存在 </a:t>
              </a:r>
            </a:p>
          </p:txBody>
        </p:sp>
      </p:grpSp>
      <p:sp>
        <p:nvSpPr>
          <p:cNvPr id="25665" name="Rectangle 65"/>
          <p:cNvSpPr>
            <a:spLocks noChangeArrowheads="1"/>
          </p:cNvSpPr>
          <p:nvPr/>
        </p:nvSpPr>
        <p:spPr bwMode="auto">
          <a:xfrm>
            <a:off x="914400" y="1371600"/>
            <a:ext cx="7507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值与</a:t>
            </a:r>
            <a:r>
              <a:rPr lang="zh-CN" altLang="en-US">
                <a:latin typeface="宋体" pitchFamily="2" charset="-122"/>
              </a:rPr>
              <a:t>最小值至少有一个不在端点取到</a:t>
            </a:r>
            <a:r>
              <a:rPr lang="en-US" altLang="zh-CN">
                <a:latin typeface="宋体" pitchFamily="2" charset="-122"/>
              </a:rPr>
              <a:t>.</a:t>
            </a:r>
            <a:r>
              <a:rPr lang="zh-CN" altLang="en-US">
                <a:latin typeface="宋体" pitchFamily="2" charset="-122"/>
              </a:rPr>
              <a:t>不妨设最</a:t>
            </a:r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914400" y="4237038"/>
            <a:ext cx="25066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由费马定理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22" grpId="0" autoUpdateAnimBg="0"/>
      <p:bldP spid="25665" grpId="0" autoUpdateAnimBg="0"/>
      <p:bldP spid="256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22338" y="3429000"/>
          <a:ext cx="7537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4" imgW="7277040" imgH="444240" progId="Equation.DSMT4">
                  <p:embed/>
                </p:oleObj>
              </mc:Choice>
              <mc:Fallback>
                <p:oleObj name="Equation" r:id="rId4" imgW="727704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429000"/>
                        <a:ext cx="7537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073525" y="4797425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6" imgW="1434960" imgH="406080" progId="Equation.3">
                  <p:embed/>
                </p:oleObj>
              </mc:Choice>
              <mc:Fallback>
                <p:oleObj name="Equation" r:id="rId6" imgW="1434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797425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38200" y="5410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这与条件矛盾</a:t>
            </a:r>
            <a:r>
              <a:rPr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38200" y="609600"/>
            <a:ext cx="7848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是一个多项式</a:t>
            </a:r>
            <a:r>
              <a:rPr lang="en-US" altLang="zh-CN"/>
              <a:t>, </a:t>
            </a:r>
            <a:r>
              <a:rPr lang="zh-CN" altLang="en-US"/>
              <a:t>且方程 </a:t>
            </a:r>
            <a:r>
              <a:rPr lang="en-US" altLang="zh-CN" i="1"/>
              <a:t>p</a:t>
            </a:r>
            <a:r>
              <a:rPr lang="en-US" altLang="zh-CN" i="1">
                <a:cs typeface="Times New Roman" pitchFamily="18" charset="0"/>
              </a:rPr>
              <a:t>'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0 </a:t>
            </a:r>
            <a:r>
              <a:rPr lang="zh-CN" altLang="en-US"/>
              <a:t>没有实</a:t>
            </a:r>
          </a:p>
        </p:txBody>
      </p:sp>
      <p:graphicFrame>
        <p:nvGraphicFramePr>
          <p:cNvPr id="26673" name="Object 49"/>
          <p:cNvGraphicFramePr>
            <a:graphicFrameLocks noChangeAspect="1"/>
          </p:cNvGraphicFramePr>
          <p:nvPr/>
        </p:nvGraphicFramePr>
        <p:xfrm>
          <a:off x="952500" y="4137025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8" imgW="5244840" imgH="444240" progId="Equation.DSMT4">
                  <p:embed/>
                </p:oleObj>
              </mc:Choice>
              <mc:Fallback>
                <p:oleObj name="Equation" r:id="rId8" imgW="5244840" imgH="4442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137025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709" name="Group 85"/>
          <p:cNvGrpSpPr>
            <a:grpSpLocks/>
          </p:cNvGrpSpPr>
          <p:nvPr/>
        </p:nvGrpSpPr>
        <p:grpSpPr bwMode="auto">
          <a:xfrm>
            <a:off x="914400" y="2667000"/>
            <a:ext cx="7585075" cy="527050"/>
            <a:chOff x="576" y="1680"/>
            <a:chExt cx="4778" cy="332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576" y="16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latin typeface="宋体" pitchFamily="2" charset="-122"/>
                </a:rPr>
                <a:t>证</a:t>
              </a:r>
            </a:p>
          </p:txBody>
        </p:sp>
        <p:grpSp>
          <p:nvGrpSpPr>
            <p:cNvPr id="26708" name="Group 84"/>
            <p:cNvGrpSpPr>
              <a:grpSpLocks/>
            </p:cNvGrpSpPr>
            <p:nvPr/>
          </p:nvGrpSpPr>
          <p:grpSpPr bwMode="auto">
            <a:xfrm>
              <a:off x="948" y="1728"/>
              <a:ext cx="4406" cy="284"/>
              <a:chOff x="948" y="1728"/>
              <a:chExt cx="4406" cy="284"/>
            </a:xfrm>
          </p:grpSpPr>
          <p:graphicFrame>
            <p:nvGraphicFramePr>
              <p:cNvPr id="26633" name="Object 9"/>
              <p:cNvGraphicFramePr>
                <a:graphicFrameLocks noChangeAspect="1"/>
              </p:cNvGraphicFramePr>
              <p:nvPr/>
            </p:nvGraphicFramePr>
            <p:xfrm>
              <a:off x="948" y="1728"/>
              <a:ext cx="34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8" name="公式" r:id="rId10" imgW="5410080" imgH="431640" progId="Equation.3">
                      <p:embed/>
                    </p:oleObj>
                  </mc:Choice>
                  <mc:Fallback>
                    <p:oleObj name="公式" r:id="rId10" imgW="5410080" imgH="43164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8" y="1728"/>
                            <a:ext cx="34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704" name="Object 80"/>
              <p:cNvGraphicFramePr>
                <a:graphicFrameLocks noChangeAspect="1"/>
              </p:cNvGraphicFramePr>
              <p:nvPr/>
            </p:nvGraphicFramePr>
            <p:xfrm>
              <a:off x="4418" y="1740"/>
              <a:ext cx="9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29" name="Equation" r:id="rId12" imgW="1485720" imgH="431640" progId="Equation.DSMT4">
                      <p:embed/>
                    </p:oleObj>
                  </mc:Choice>
                  <mc:Fallback>
                    <p:oleObj name="Equation" r:id="rId12" imgW="1485720" imgH="431640" progId="Equation.DSMT4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" y="1740"/>
                            <a:ext cx="93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prstDash val="dash"/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838200" y="1905000"/>
            <a:ext cx="17002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/>
              <a:t>重数为 </a:t>
            </a:r>
            <a:r>
              <a:rPr lang="en-US" altLang="zh-CN"/>
              <a:t>1 .</a:t>
            </a: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846138" y="1447800"/>
            <a:ext cx="776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根</a:t>
            </a:r>
            <a:r>
              <a:rPr lang="en-US" altLang="zh-CN"/>
              <a:t>, </a:t>
            </a:r>
            <a:r>
              <a:rPr lang="zh-CN" altLang="en-US"/>
              <a:t>则方程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0 </a:t>
            </a:r>
            <a:r>
              <a:rPr lang="zh-CN" altLang="en-US"/>
              <a:t>至多有一个实根，且这个根的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  <p:bldP spid="26638" grpId="0" autoUpdateAnimBg="0"/>
      <p:bldP spid="26706" grpId="0" autoUpdateAnimBg="0"/>
      <p:bldP spid="26707" grpId="0" autoUpdateAnimBg="0"/>
    </p:bld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框钮正底</Template>
  <TotalTime>2157</TotalTime>
  <Words>1231</Words>
  <Application>Microsoft Office PowerPoint</Application>
  <PresentationFormat>全屏显示(4:3)</PresentationFormat>
  <Paragraphs>232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Times New Roman</vt:lpstr>
      <vt:lpstr>宋体</vt:lpstr>
      <vt:lpstr>隶书</vt:lpstr>
      <vt:lpstr>华文新魏</vt:lpstr>
      <vt:lpstr>黑体</vt:lpstr>
      <vt:lpstr>Symbol</vt:lpstr>
      <vt:lpstr>Arial</vt:lpstr>
      <vt:lpstr>Mathematica1</vt:lpstr>
      <vt:lpstr>框钮正底</vt:lpstr>
      <vt:lpstr>MathType 5.0 Equation</vt:lpstr>
      <vt:lpstr>Microsoft 公式 3.0</vt:lpstr>
      <vt:lpstr>Microsoft Equation 3.0</vt:lpstr>
      <vt:lpstr>PowerPoint 演示文稿</vt:lpstr>
      <vt:lpstr>一、罗尔定理与拉格朗日定理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二、函数单调性的判别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  pp. 116-117 习题6.1</vt:lpstr>
    </vt:vector>
  </TitlesOfParts>
  <Company>Buynow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HN</dc:creator>
  <cp:lastModifiedBy>Administrator</cp:lastModifiedBy>
  <cp:revision>100</cp:revision>
  <dcterms:created xsi:type="dcterms:W3CDTF">2005-03-10T01:23:29Z</dcterms:created>
  <dcterms:modified xsi:type="dcterms:W3CDTF">2020-12-10T01:13:57Z</dcterms:modified>
</cp:coreProperties>
</file>