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60" r:id="rId6"/>
    <p:sldId id="261" r:id="rId7"/>
    <p:sldId id="259" r:id="rId8"/>
    <p:sldId id="262" r:id="rId9"/>
    <p:sldId id="263" r:id="rId10"/>
    <p:sldId id="274" r:id="rId11"/>
    <p:sldId id="280" r:id="rId12"/>
    <p:sldId id="264" r:id="rId13"/>
    <p:sldId id="265" r:id="rId14"/>
    <p:sldId id="266" r:id="rId15"/>
    <p:sldId id="270" r:id="rId16"/>
    <p:sldId id="275" r:id="rId18"/>
    <p:sldId id="272" r:id="rId19"/>
    <p:sldId id="277" r:id="rId20"/>
    <p:sldId id="278" r:id="rId21"/>
    <p:sldId id="279" r:id="rId22"/>
    <p:sldId id="281" r:id="rId23"/>
    <p:sldId id="282" r:id="rId24"/>
    <p:sldId id="28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b="0" dirty="0"/>
            </a:fld>
            <a:endParaRPr lang="zh-CN" altLang="en-US" sz="1200" b="0" dirty="0"/>
          </a:p>
        </p:txBody>
      </p:sp>
      <p:sp>
        <p:nvSpPr>
          <p:cNvPr id="224258" name="幻灯片图像占位符 224257"/>
          <p:cNvSpPr>
            <a:spLocks noRot="1" noTextEdit="1"/>
          </p:cNvSpPr>
          <p:nvPr>
            <p:ph type="sldImg"/>
          </p:nvPr>
        </p:nvSpPr>
        <p:spPr/>
      </p:sp>
      <p:sp>
        <p:nvSpPr>
          <p:cNvPr id="224259" name="文本占位符 224258"/>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0B9337-C745-4A5D-8662-FE99451D721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 Type="http://schemas.openxmlformats.org/officeDocument/2006/relationships/image" Target="../media/image6.wmf"/><Relationship Id="rId18" Type="http://schemas.openxmlformats.org/officeDocument/2006/relationships/vmlDrawing" Target="../drawings/vmlDrawing1.vml"/><Relationship Id="rId17" Type="http://schemas.openxmlformats.org/officeDocument/2006/relationships/slideLayout" Target="../slideLayouts/slideLayout2.xml"/><Relationship Id="rId16" Type="http://schemas.openxmlformats.org/officeDocument/2006/relationships/image" Target="../media/image13.wmf"/><Relationship Id="rId15" Type="http://schemas.openxmlformats.org/officeDocument/2006/relationships/oleObject" Target="../embeddings/oleObject8.bin"/><Relationship Id="rId14" Type="http://schemas.openxmlformats.org/officeDocument/2006/relationships/image" Target="../media/image12.wmf"/><Relationship Id="rId13" Type="http://schemas.openxmlformats.org/officeDocument/2006/relationships/oleObject" Target="../embeddings/oleObject7.bin"/><Relationship Id="rId12" Type="http://schemas.openxmlformats.org/officeDocument/2006/relationships/image" Target="../media/image11.wmf"/><Relationship Id="rId11" Type="http://schemas.openxmlformats.org/officeDocument/2006/relationships/oleObject" Target="../embeddings/oleObject6.bin"/><Relationship Id="rId10" Type="http://schemas.openxmlformats.org/officeDocument/2006/relationships/image" Target="../media/image10.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插值与拟合</a:t>
            </a:r>
            <a:endParaRPr lang="zh-CN" altLang="en-US"/>
          </a:p>
        </p:txBody>
      </p:sp>
      <p:sp>
        <p:nvSpPr>
          <p:cNvPr id="3" name="副标题 2"/>
          <p:cNvSpPr>
            <a:spLocks noGrp="1"/>
          </p:cNvSpPr>
          <p:nvPr>
            <p:ph type="subTitle" idx="1"/>
          </p:nvPr>
        </p:nvSpPr>
        <p:spPr/>
        <p:txBody>
          <a:bodyPr/>
          <a:p>
            <a:r>
              <a:rPr lang="zh-CN" altLang="en-US"/>
              <a:t>数学建模协会例会</a:t>
            </a:r>
            <a:endParaRPr lang="zh-CN" altLang="en-US"/>
          </a:p>
          <a:p>
            <a:r>
              <a:rPr lang="en-US" altLang="zh-CN"/>
              <a:t>2021/11/13</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1917700" y="0"/>
            <a:ext cx="4542155" cy="634365"/>
          </a:xfrm>
        </p:spPr>
        <p:txBody>
          <a:bodyPr>
            <a:normAutofit fontScale="90000"/>
          </a:bodyPr>
          <a:lstStyle/>
          <a:p>
            <a:r>
              <a:rPr lang="zh-CN" altLang="en-US" dirty="0" smtClean="0"/>
              <a:t>数学原理</a:t>
            </a:r>
            <a:r>
              <a:rPr lang="en-US" altLang="zh-CN" dirty="0" smtClean="0"/>
              <a:t>——</a:t>
            </a:r>
            <a:r>
              <a:rPr lang="zh-CN" altLang="en-US" dirty="0" smtClean="0"/>
              <a:t>拟合</a:t>
            </a:r>
            <a:endParaRPr lang="zh-CN" altLang="en-US" dirty="0" smtClean="0"/>
          </a:p>
        </p:txBody>
      </p:sp>
      <p:sp>
        <p:nvSpPr>
          <p:cNvPr id="240643" name="Rectangle 3"/>
          <p:cNvSpPr>
            <a:spLocks noGrp="1" noChangeArrowheads="1"/>
          </p:cNvSpPr>
          <p:nvPr>
            <p:ph type="body" sz="half" idx="4294967295"/>
          </p:nvPr>
        </p:nvSpPr>
        <p:spPr>
          <a:xfrm>
            <a:off x="1739888" y="641789"/>
            <a:ext cx="8784976" cy="5688632"/>
          </a:xfrm>
        </p:spPr>
        <p:txBody>
          <a:bodyPr>
            <a:normAutofit/>
          </a:bodyPr>
          <a:lstStyle/>
          <a:p>
            <a:r>
              <a:rPr lang="zh-CN" altLang="en-US" dirty="0" smtClean="0">
                <a:solidFill>
                  <a:srgbClr val="0000FF"/>
                </a:solidFill>
                <a:latin typeface="Times New Roman" panose="02020603050405020304" pitchFamily="18" charset="0"/>
                <a:ea typeface="华文中宋" panose="02010600040101010101" pitchFamily="2" charset="-122"/>
              </a:rPr>
              <a:t>曲线拟合：</a:t>
            </a:r>
            <a:r>
              <a:rPr lang="zh-CN" altLang="en-US" dirty="0" smtClean="0">
                <a:latin typeface="Times New Roman" panose="02020603050405020304" pitchFamily="18" charset="0"/>
                <a:ea typeface="华文中宋" panose="02010600040101010101" pitchFamily="2" charset="-122"/>
              </a:rPr>
              <a:t>根据</a:t>
            </a:r>
            <a:r>
              <a:rPr lang="zh-CN" altLang="en-US" dirty="0">
                <a:latin typeface="Times New Roman" panose="02020603050405020304" pitchFamily="18" charset="0"/>
                <a:ea typeface="华文中宋" panose="02010600040101010101" pitchFamily="2" charset="-122"/>
              </a:rPr>
              <a:t>一组数据</a:t>
            </a:r>
            <a:r>
              <a:rPr lang="en-US" altLang="zh-CN" dirty="0">
                <a:latin typeface="Times New Roman" panose="02020603050405020304" pitchFamily="18" charset="0"/>
                <a:ea typeface="华文中宋" panose="02010600040101010101" pitchFamily="2" charset="-122"/>
              </a:rPr>
              <a:t>(</a:t>
            </a:r>
            <a:r>
              <a:rPr lang="en-US" altLang="zh-CN" i="1" dirty="0" err="1">
                <a:latin typeface="Times New Roman" panose="02020603050405020304" pitchFamily="18" charset="0"/>
                <a:ea typeface="华文中宋" panose="02010600040101010101" pitchFamily="2" charset="-122"/>
              </a:rPr>
              <a:t>x</a:t>
            </a:r>
            <a:r>
              <a:rPr lang="en-US" altLang="zh-CN" i="1" baseline="-25000" dirty="0" err="1">
                <a:latin typeface="Times New Roman" panose="02020603050405020304" pitchFamily="18" charset="0"/>
                <a:ea typeface="华文中宋" panose="02010600040101010101" pitchFamily="2" charset="-122"/>
              </a:rPr>
              <a:t>i</a:t>
            </a:r>
            <a:r>
              <a:rPr lang="en-US" altLang="zh-CN" dirty="0" err="1">
                <a:latin typeface="Times New Roman" panose="02020603050405020304" pitchFamily="18" charset="0"/>
                <a:ea typeface="华文中宋" panose="02010600040101010101" pitchFamily="2" charset="-122"/>
              </a:rPr>
              <a:t>,</a:t>
            </a:r>
            <a:r>
              <a:rPr lang="en-US" altLang="zh-CN" i="1" dirty="0" err="1">
                <a:latin typeface="Times New Roman" panose="02020603050405020304" pitchFamily="18" charset="0"/>
                <a:ea typeface="华文中宋" panose="02010600040101010101" pitchFamily="2" charset="-122"/>
              </a:rPr>
              <a:t>y</a:t>
            </a:r>
            <a:r>
              <a:rPr lang="en-US" altLang="zh-CN" i="1" baseline="-25000" dirty="0" err="1">
                <a:latin typeface="Times New Roman" panose="02020603050405020304" pitchFamily="18" charset="0"/>
                <a:ea typeface="华文中宋" panose="02010600040101010101" pitchFamily="2" charset="-122"/>
              </a:rPr>
              <a:t>i</a:t>
            </a:r>
            <a:r>
              <a:rPr lang="en-US" altLang="zh-CN" dirty="0">
                <a:latin typeface="Times New Roman" panose="02020603050405020304" pitchFamily="18" charset="0"/>
                <a:ea typeface="华文中宋" panose="02010600040101010101" pitchFamily="2" charset="-122"/>
              </a:rPr>
              <a:t>) (</a:t>
            </a:r>
            <a:r>
              <a:rPr lang="en-US" altLang="zh-CN" i="1" dirty="0" err="1">
                <a:latin typeface="Times New Roman" panose="02020603050405020304" pitchFamily="18" charset="0"/>
                <a:ea typeface="华文中宋" panose="02010600040101010101" pitchFamily="2" charset="-122"/>
              </a:rPr>
              <a:t>i</a:t>
            </a:r>
            <a:r>
              <a:rPr lang="en-US" altLang="zh-CN" dirty="0">
                <a:latin typeface="Times New Roman" panose="02020603050405020304" pitchFamily="18" charset="0"/>
                <a:ea typeface="华文中宋" panose="02010600040101010101" pitchFamily="2" charset="-122"/>
              </a:rPr>
              <a:t>=1,2,…,</a:t>
            </a:r>
            <a:r>
              <a:rPr lang="en-US" altLang="zh-CN" i="1" dirty="0">
                <a:latin typeface="Times New Roman" panose="02020603050405020304" pitchFamily="18" charset="0"/>
                <a:ea typeface="华文中宋" panose="02010600040101010101" pitchFamily="2" charset="-122"/>
              </a:rPr>
              <a:t>n</a:t>
            </a:r>
            <a:r>
              <a:rPr lang="en-US" altLang="zh-CN" dirty="0">
                <a:latin typeface="Times New Roman" panose="02020603050405020304" pitchFamily="18" charset="0"/>
                <a:ea typeface="华文中宋" panose="02010600040101010101" pitchFamily="2" charset="-122"/>
              </a:rPr>
              <a:t>) </a:t>
            </a:r>
            <a:r>
              <a:rPr lang="zh-CN" altLang="en-US" dirty="0" smtClean="0">
                <a:latin typeface="Times New Roman" panose="02020603050405020304" pitchFamily="18" charset="0"/>
                <a:ea typeface="华文中宋" panose="02010600040101010101" pitchFamily="2" charset="-122"/>
              </a:rPr>
              <a:t>，确定函数</a:t>
            </a:r>
            <a:r>
              <a:rPr lang="en-US" altLang="zh-CN" i="1" dirty="0">
                <a:latin typeface="Times New Roman" panose="02020603050405020304" pitchFamily="18" charset="0"/>
                <a:ea typeface="华文中宋" panose="02010600040101010101" pitchFamily="2" charset="-122"/>
              </a:rPr>
              <a:t>y</a:t>
            </a:r>
            <a:r>
              <a:rPr lang="en-US" altLang="zh-CN" dirty="0">
                <a:latin typeface="Times New Roman" panose="02020603050405020304" pitchFamily="18" charset="0"/>
                <a:ea typeface="华文中宋" panose="02010600040101010101" pitchFamily="2" charset="-122"/>
              </a:rPr>
              <a:t>=</a:t>
            </a:r>
            <a:r>
              <a:rPr lang="en-US" altLang="zh-CN" i="1" dirty="0">
                <a:latin typeface="Times New Roman" panose="02020603050405020304" pitchFamily="18" charset="0"/>
                <a:ea typeface="华文中宋" panose="02010600040101010101" pitchFamily="2" charset="-122"/>
              </a:rPr>
              <a:t>f</a:t>
            </a:r>
            <a:r>
              <a:rPr lang="en-US" altLang="zh-CN" dirty="0">
                <a:latin typeface="Times New Roman" panose="02020603050405020304" pitchFamily="18" charset="0"/>
                <a:ea typeface="华文中宋" panose="02010600040101010101" pitchFamily="2" charset="-122"/>
              </a:rPr>
              <a:t>(</a:t>
            </a:r>
            <a:r>
              <a:rPr lang="en-US" altLang="zh-CN" i="1" dirty="0">
                <a:latin typeface="Times New Roman" panose="02020603050405020304" pitchFamily="18" charset="0"/>
                <a:ea typeface="华文中宋" panose="02010600040101010101" pitchFamily="2" charset="-122"/>
              </a:rPr>
              <a:t>x</a:t>
            </a:r>
            <a:r>
              <a:rPr lang="en-US" altLang="zh-CN" dirty="0">
                <a:latin typeface="Times New Roman" panose="02020603050405020304" pitchFamily="18" charset="0"/>
                <a:ea typeface="华文中宋" panose="02010600040101010101" pitchFamily="2" charset="-122"/>
              </a:rPr>
              <a:t>)</a:t>
            </a:r>
            <a:r>
              <a:rPr lang="zh-CN" altLang="en-US" dirty="0">
                <a:latin typeface="Times New Roman" panose="02020603050405020304" pitchFamily="18" charset="0"/>
                <a:ea typeface="华文中宋" panose="02010600040101010101" pitchFamily="2" charset="-122"/>
              </a:rPr>
              <a:t>，使这些数据点与曲线</a:t>
            </a:r>
            <a:r>
              <a:rPr lang="en-US" altLang="zh-CN" i="1" dirty="0">
                <a:latin typeface="Times New Roman" panose="02020603050405020304" pitchFamily="18" charset="0"/>
                <a:ea typeface="华文中宋" panose="02010600040101010101" pitchFamily="2" charset="-122"/>
              </a:rPr>
              <a:t>y</a:t>
            </a:r>
            <a:r>
              <a:rPr lang="en-US" altLang="zh-CN" dirty="0">
                <a:latin typeface="Times New Roman" panose="02020603050405020304" pitchFamily="18" charset="0"/>
                <a:ea typeface="华文中宋" panose="02010600040101010101" pitchFamily="2" charset="-122"/>
              </a:rPr>
              <a:t>=</a:t>
            </a:r>
            <a:r>
              <a:rPr lang="en-US" altLang="zh-CN" i="1" dirty="0">
                <a:latin typeface="Times New Roman" panose="02020603050405020304" pitchFamily="18" charset="0"/>
                <a:ea typeface="华文中宋" panose="02010600040101010101" pitchFamily="2" charset="-122"/>
              </a:rPr>
              <a:t>f</a:t>
            </a:r>
            <a:r>
              <a:rPr lang="en-US" altLang="zh-CN" dirty="0">
                <a:latin typeface="Times New Roman" panose="02020603050405020304" pitchFamily="18" charset="0"/>
                <a:ea typeface="华文中宋" panose="02010600040101010101" pitchFamily="2" charset="-122"/>
              </a:rPr>
              <a:t>(</a:t>
            </a:r>
            <a:r>
              <a:rPr lang="en-US" altLang="zh-CN" i="1" dirty="0">
                <a:latin typeface="Times New Roman" panose="02020603050405020304" pitchFamily="18" charset="0"/>
                <a:ea typeface="华文中宋" panose="02010600040101010101" pitchFamily="2" charset="-122"/>
              </a:rPr>
              <a:t>x</a:t>
            </a:r>
            <a:r>
              <a:rPr lang="en-US" altLang="zh-CN" dirty="0">
                <a:latin typeface="Times New Roman" panose="02020603050405020304" pitchFamily="18" charset="0"/>
                <a:ea typeface="华文中宋" panose="02010600040101010101" pitchFamily="2" charset="-122"/>
              </a:rPr>
              <a:t>)</a:t>
            </a:r>
            <a:r>
              <a:rPr lang="zh-CN" altLang="en-US" dirty="0">
                <a:latin typeface="Times New Roman" panose="02020603050405020304" pitchFamily="18" charset="0"/>
                <a:ea typeface="华文中宋" panose="02010600040101010101" pitchFamily="2" charset="-122"/>
              </a:rPr>
              <a:t>总体来说尽量</a:t>
            </a:r>
            <a:r>
              <a:rPr lang="zh-CN" altLang="en-US" dirty="0" smtClean="0">
                <a:latin typeface="Times New Roman" panose="02020603050405020304" pitchFamily="18" charset="0"/>
                <a:ea typeface="华文中宋" panose="02010600040101010101" pitchFamily="2" charset="-122"/>
              </a:rPr>
              <a:t>接近</a:t>
            </a:r>
            <a:r>
              <a:rPr lang="zh-CN" altLang="en-US" dirty="0" smtClean="0">
                <a:latin typeface="Times New Roman" panose="02020603050405020304" pitchFamily="18" charset="0"/>
                <a:ea typeface="华文中宋" panose="02010600040101010101" pitchFamily="2" charset="-122"/>
              </a:rPr>
              <a:t>。</a:t>
            </a:r>
            <a:endParaRPr lang="en-US" altLang="zh-CN" dirty="0" smtClean="0">
              <a:latin typeface="Times New Roman" panose="02020603050405020304" pitchFamily="18" charset="0"/>
              <a:ea typeface="华文中宋" panose="02010600040101010101" pitchFamily="2" charset="-122"/>
            </a:endParaRPr>
          </a:p>
          <a:p>
            <a:r>
              <a:rPr lang="zh-CN" altLang="en-US" dirty="0">
                <a:solidFill>
                  <a:srgbClr val="0000FF"/>
                </a:solidFill>
                <a:latin typeface="Times New Roman" panose="02020603050405020304" pitchFamily="18" charset="0"/>
                <a:ea typeface="华文中宋" panose="02010600040101010101" pitchFamily="2" charset="-122"/>
              </a:rPr>
              <a:t>拟合</a:t>
            </a:r>
            <a:r>
              <a:rPr lang="zh-CN" altLang="en-US" dirty="0" smtClean="0">
                <a:solidFill>
                  <a:srgbClr val="0000FF"/>
                </a:solidFill>
                <a:latin typeface="Times New Roman" panose="02020603050405020304" pitchFamily="18" charset="0"/>
                <a:ea typeface="华文中宋" panose="02010600040101010101" pitchFamily="2" charset="-122"/>
              </a:rPr>
              <a:t>原理  </a:t>
            </a:r>
            <a:r>
              <a:rPr lang="zh-CN" altLang="en-US" dirty="0" smtClean="0">
                <a:solidFill>
                  <a:srgbClr val="FF0000"/>
                </a:solidFill>
                <a:latin typeface="Times New Roman" panose="02020603050405020304" pitchFamily="18" charset="0"/>
                <a:ea typeface="华文中宋" panose="02010600040101010101" pitchFamily="2" charset="-122"/>
              </a:rPr>
              <a:t>最小二乘法</a:t>
            </a:r>
            <a:endParaRPr lang="zh-CN" altLang="en-US" dirty="0">
              <a:solidFill>
                <a:srgbClr val="0000FF"/>
              </a:solidFill>
              <a:latin typeface="Times New Roman" panose="02020603050405020304" pitchFamily="18" charset="0"/>
              <a:ea typeface="华文中宋" panose="02010600040101010101" pitchFamily="2" charset="-122"/>
            </a:endParaRPr>
          </a:p>
          <a:p>
            <a:r>
              <a:rPr lang="zh-CN" altLang="en-US" dirty="0" smtClean="0">
                <a:latin typeface="Times New Roman" panose="02020603050405020304" pitchFamily="18" charset="0"/>
                <a:ea typeface="华文中宋" panose="02010600040101010101" pitchFamily="2" charset="-122"/>
              </a:rPr>
              <a:t>                          最小</a:t>
            </a:r>
            <a:endParaRPr lang="zh-CN" altLang="en-US" dirty="0">
              <a:latin typeface="Times New Roman" panose="02020603050405020304" pitchFamily="18" charset="0"/>
              <a:ea typeface="华文中宋" panose="02010600040101010101" pitchFamily="2" charset="-122"/>
            </a:endParaRPr>
          </a:p>
          <a:p>
            <a:endParaRPr lang="en-US" altLang="zh-CN" dirty="0" smtClean="0">
              <a:latin typeface="Times New Roman" panose="02020603050405020304" pitchFamily="18" charset="0"/>
              <a:ea typeface="华文中宋" panose="02010600040101010101" pitchFamily="2" charset="-122"/>
            </a:endParaRPr>
          </a:p>
        </p:txBody>
      </p:sp>
      <p:grpSp>
        <p:nvGrpSpPr>
          <p:cNvPr id="24" name="Group 4"/>
          <p:cNvGrpSpPr/>
          <p:nvPr/>
        </p:nvGrpSpPr>
        <p:grpSpPr bwMode="auto">
          <a:xfrm>
            <a:off x="6181869" y="1485801"/>
            <a:ext cx="5976664" cy="3092450"/>
            <a:chOff x="672" y="1604"/>
            <a:chExt cx="3718" cy="1948"/>
          </a:xfrm>
        </p:grpSpPr>
        <p:sp>
          <p:nvSpPr>
            <p:cNvPr id="25" name="Text Box 5"/>
            <p:cNvSpPr txBox="1">
              <a:spLocks noChangeArrowheads="1"/>
            </p:cNvSpPr>
            <p:nvPr/>
          </p:nvSpPr>
          <p:spPr bwMode="auto">
            <a:xfrm>
              <a:off x="768" y="2880"/>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26" name="Text Box 6"/>
            <p:cNvSpPr txBox="1">
              <a:spLocks noChangeArrowheads="1"/>
            </p:cNvSpPr>
            <p:nvPr/>
          </p:nvSpPr>
          <p:spPr bwMode="auto">
            <a:xfrm>
              <a:off x="1392" y="2256"/>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27" name="Text Box 7"/>
            <p:cNvSpPr txBox="1">
              <a:spLocks noChangeArrowheads="1"/>
            </p:cNvSpPr>
            <p:nvPr/>
          </p:nvSpPr>
          <p:spPr bwMode="auto">
            <a:xfrm>
              <a:off x="1056" y="2448"/>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28" name="Text Box 8"/>
            <p:cNvSpPr txBox="1">
              <a:spLocks noChangeArrowheads="1"/>
            </p:cNvSpPr>
            <p:nvPr/>
          </p:nvSpPr>
          <p:spPr bwMode="auto">
            <a:xfrm>
              <a:off x="1728" y="2064"/>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29" name="Text Box 9"/>
            <p:cNvSpPr txBox="1">
              <a:spLocks noChangeArrowheads="1"/>
            </p:cNvSpPr>
            <p:nvPr/>
          </p:nvSpPr>
          <p:spPr bwMode="auto">
            <a:xfrm>
              <a:off x="2064" y="2016"/>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30" name="Text Box 10"/>
            <p:cNvSpPr txBox="1">
              <a:spLocks noChangeArrowheads="1"/>
            </p:cNvSpPr>
            <p:nvPr/>
          </p:nvSpPr>
          <p:spPr bwMode="auto">
            <a:xfrm>
              <a:off x="2304" y="2304"/>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31" name="Text Box 11"/>
            <p:cNvSpPr txBox="1">
              <a:spLocks noChangeArrowheads="1"/>
            </p:cNvSpPr>
            <p:nvPr/>
          </p:nvSpPr>
          <p:spPr bwMode="auto">
            <a:xfrm>
              <a:off x="2640" y="1872"/>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32" name="Text Box 12"/>
            <p:cNvSpPr txBox="1">
              <a:spLocks noChangeArrowheads="1"/>
            </p:cNvSpPr>
            <p:nvPr/>
          </p:nvSpPr>
          <p:spPr bwMode="auto">
            <a:xfrm>
              <a:off x="3024" y="2640"/>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33" name="Text Box 13"/>
            <p:cNvSpPr txBox="1">
              <a:spLocks noChangeArrowheads="1"/>
            </p:cNvSpPr>
            <p:nvPr/>
          </p:nvSpPr>
          <p:spPr bwMode="auto">
            <a:xfrm>
              <a:off x="3504" y="2928"/>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a:latin typeface="Times New Roman" panose="02020603050405020304" pitchFamily="18" charset="0"/>
                  <a:ea typeface="隶书" panose="02010509060101010101" pitchFamily="49" charset="-122"/>
                </a:rPr>
                <a:t>+</a:t>
              </a:r>
              <a:endParaRPr kumimoji="1" lang="en-US" altLang="zh-CN" sz="2400">
                <a:latin typeface="Times New Roman" panose="02020603050405020304" pitchFamily="18" charset="0"/>
                <a:ea typeface="隶书" panose="02010509060101010101" pitchFamily="49" charset="-122"/>
              </a:endParaRPr>
            </a:p>
          </p:txBody>
        </p:sp>
        <p:sp>
          <p:nvSpPr>
            <p:cNvPr id="34" name="Line 14"/>
            <p:cNvSpPr>
              <a:spLocks noChangeShapeType="1"/>
            </p:cNvSpPr>
            <p:nvPr/>
          </p:nvSpPr>
          <p:spPr bwMode="auto">
            <a:xfrm>
              <a:off x="672" y="2783"/>
              <a:ext cx="355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5"/>
            <p:cNvSpPr>
              <a:spLocks noChangeShapeType="1"/>
            </p:cNvSpPr>
            <p:nvPr/>
          </p:nvSpPr>
          <p:spPr bwMode="auto">
            <a:xfrm flipV="1">
              <a:off x="1660" y="1680"/>
              <a:ext cx="0" cy="187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Text Box 16"/>
            <p:cNvSpPr txBox="1">
              <a:spLocks noChangeArrowheads="1"/>
            </p:cNvSpPr>
            <p:nvPr/>
          </p:nvSpPr>
          <p:spPr bwMode="auto">
            <a:xfrm>
              <a:off x="4006" y="2495"/>
              <a:ext cx="38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i="1" dirty="0">
                  <a:latin typeface="Times New Roman" panose="02020603050405020304" pitchFamily="18" charset="0"/>
                  <a:ea typeface="隶书" panose="02010509060101010101" pitchFamily="49" charset="-122"/>
                </a:rPr>
                <a:t>x</a:t>
              </a:r>
              <a:endParaRPr kumimoji="1" lang="en-US" altLang="zh-CN" sz="2400" i="1" dirty="0">
                <a:latin typeface="Times New Roman" panose="02020603050405020304" pitchFamily="18" charset="0"/>
                <a:ea typeface="隶书" panose="02010509060101010101" pitchFamily="49" charset="-122"/>
              </a:endParaRPr>
            </a:p>
          </p:txBody>
        </p:sp>
        <p:sp>
          <p:nvSpPr>
            <p:cNvPr id="37" name="Text Box 17"/>
            <p:cNvSpPr txBox="1">
              <a:spLocks noChangeArrowheads="1"/>
            </p:cNvSpPr>
            <p:nvPr/>
          </p:nvSpPr>
          <p:spPr bwMode="auto">
            <a:xfrm>
              <a:off x="1440" y="1604"/>
              <a:ext cx="28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i="1" dirty="0">
                  <a:latin typeface="Times New Roman" panose="02020603050405020304" pitchFamily="18" charset="0"/>
                  <a:ea typeface="隶书" panose="02010509060101010101" pitchFamily="49" charset="-122"/>
                </a:rPr>
                <a:t>y</a:t>
              </a:r>
              <a:endParaRPr kumimoji="1" lang="en-US" altLang="zh-CN" sz="2400" i="1" dirty="0">
                <a:latin typeface="Times New Roman" panose="02020603050405020304" pitchFamily="18" charset="0"/>
                <a:ea typeface="隶书" panose="02010509060101010101" pitchFamily="49" charset="-122"/>
              </a:endParaRPr>
            </a:p>
          </p:txBody>
        </p:sp>
      </p:grpSp>
      <p:grpSp>
        <p:nvGrpSpPr>
          <p:cNvPr id="38" name="Group 18"/>
          <p:cNvGrpSpPr/>
          <p:nvPr/>
        </p:nvGrpSpPr>
        <p:grpSpPr bwMode="auto">
          <a:xfrm>
            <a:off x="6459999" y="2331621"/>
            <a:ext cx="4419600" cy="1676400"/>
            <a:chOff x="912" y="2160"/>
            <a:chExt cx="2784" cy="1056"/>
          </a:xfrm>
        </p:grpSpPr>
        <p:sp>
          <p:nvSpPr>
            <p:cNvPr id="39" name="Arc 19"/>
            <p:cNvSpPr/>
            <p:nvPr/>
          </p:nvSpPr>
          <p:spPr bwMode="auto">
            <a:xfrm flipH="1">
              <a:off x="912" y="2160"/>
              <a:ext cx="1344" cy="9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Arc 20"/>
            <p:cNvSpPr/>
            <p:nvPr/>
          </p:nvSpPr>
          <p:spPr bwMode="auto">
            <a:xfrm>
              <a:off x="2256" y="2160"/>
              <a:ext cx="1440" cy="10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 name="Text Box 21"/>
          <p:cNvSpPr txBox="1">
            <a:spLocks noChangeArrowheads="1"/>
          </p:cNvSpPr>
          <p:nvPr/>
        </p:nvSpPr>
        <p:spPr bwMode="auto">
          <a:xfrm>
            <a:off x="9091440" y="2467062"/>
            <a:ext cx="946149"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kumimoji="1" lang="en-US" altLang="zh-CN" sz="2400" i="1" dirty="0">
                <a:latin typeface="Times New Roman" panose="02020603050405020304" pitchFamily="18" charset="0"/>
                <a:ea typeface="隶书" panose="02010509060101010101" pitchFamily="49" charset="-122"/>
              </a:rPr>
              <a:t>y</a:t>
            </a:r>
            <a:r>
              <a:rPr kumimoji="1" lang="en-US" altLang="zh-CN" sz="2400" dirty="0">
                <a:latin typeface="Times New Roman" panose="02020603050405020304" pitchFamily="18" charset="0"/>
                <a:ea typeface="隶书" panose="02010509060101010101" pitchFamily="49" charset="-122"/>
              </a:rPr>
              <a:t>=</a:t>
            </a:r>
            <a:r>
              <a:rPr kumimoji="1" lang="en-US" altLang="zh-CN" sz="2400" i="1" dirty="0">
                <a:latin typeface="Times New Roman" panose="02020603050405020304" pitchFamily="18" charset="0"/>
                <a:ea typeface="隶书" panose="02010509060101010101" pitchFamily="49" charset="-122"/>
              </a:rPr>
              <a:t>f</a:t>
            </a:r>
            <a:r>
              <a:rPr kumimoji="1" lang="en-US" altLang="zh-CN" sz="2400" dirty="0">
                <a:latin typeface="Times New Roman" panose="02020603050405020304" pitchFamily="18" charset="0"/>
                <a:ea typeface="隶书" panose="02010509060101010101" pitchFamily="49" charset="-122"/>
              </a:rPr>
              <a:t>(</a:t>
            </a:r>
            <a:r>
              <a:rPr kumimoji="1" lang="en-US" altLang="zh-CN" sz="2400" i="1" dirty="0">
                <a:latin typeface="Times New Roman" panose="02020603050405020304" pitchFamily="18" charset="0"/>
                <a:ea typeface="隶书" panose="02010509060101010101" pitchFamily="49" charset="-122"/>
              </a:rPr>
              <a:t>x</a:t>
            </a:r>
            <a:r>
              <a:rPr kumimoji="1" lang="en-US" altLang="zh-CN" sz="2400" dirty="0">
                <a:latin typeface="Times New Roman" panose="02020603050405020304" pitchFamily="18" charset="0"/>
                <a:ea typeface="隶书" panose="02010509060101010101" pitchFamily="49" charset="-122"/>
              </a:rPr>
              <a:t>)</a:t>
            </a:r>
            <a:endParaRPr kumimoji="1" lang="en-US" altLang="zh-CN" sz="2400" dirty="0">
              <a:latin typeface="Times New Roman" panose="02020603050405020304" pitchFamily="18" charset="0"/>
              <a:ea typeface="隶书" panose="02010509060101010101" pitchFamily="49" charset="-122"/>
            </a:endParaRPr>
          </a:p>
        </p:txBody>
      </p:sp>
      <p:grpSp>
        <p:nvGrpSpPr>
          <p:cNvPr id="42" name="Group 22"/>
          <p:cNvGrpSpPr/>
          <p:nvPr/>
        </p:nvGrpSpPr>
        <p:grpSpPr bwMode="auto">
          <a:xfrm>
            <a:off x="7234064" y="2295426"/>
            <a:ext cx="914400" cy="841375"/>
            <a:chOff x="2160" y="2160"/>
            <a:chExt cx="576" cy="530"/>
          </a:xfrm>
        </p:grpSpPr>
        <p:sp>
          <p:nvSpPr>
            <p:cNvPr id="43" name="Text Box 23"/>
            <p:cNvSpPr txBox="1">
              <a:spLocks noChangeArrowheads="1"/>
            </p:cNvSpPr>
            <p:nvPr/>
          </p:nvSpPr>
          <p:spPr bwMode="auto">
            <a:xfrm>
              <a:off x="2160" y="2400"/>
              <a:ext cx="57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dirty="0">
                  <a:latin typeface="Times New Roman" panose="02020603050405020304" pitchFamily="18" charset="0"/>
                  <a:ea typeface="隶书" panose="02010509060101010101" pitchFamily="49" charset="-122"/>
                </a:rPr>
                <a:t>(</a:t>
              </a:r>
              <a:r>
                <a:rPr kumimoji="1" lang="en-US" altLang="zh-CN" sz="2400" i="1" dirty="0" err="1">
                  <a:latin typeface="Times New Roman" panose="02020603050405020304" pitchFamily="18" charset="0"/>
                  <a:ea typeface="隶书" panose="02010509060101010101" pitchFamily="49" charset="-122"/>
                </a:rPr>
                <a:t>x</a:t>
              </a:r>
              <a:r>
                <a:rPr kumimoji="1" lang="en-US" altLang="zh-CN" sz="2400" i="1" baseline="-25000" dirty="0" err="1">
                  <a:latin typeface="Times New Roman" panose="02020603050405020304" pitchFamily="18" charset="0"/>
                  <a:ea typeface="隶书" panose="02010509060101010101" pitchFamily="49" charset="-122"/>
                </a:rPr>
                <a:t>i</a:t>
              </a:r>
              <a:r>
                <a:rPr kumimoji="1" lang="en-US" altLang="zh-CN" sz="2400" dirty="0" err="1">
                  <a:latin typeface="Times New Roman" panose="02020603050405020304" pitchFamily="18" charset="0"/>
                  <a:ea typeface="隶书" panose="02010509060101010101" pitchFamily="49" charset="-122"/>
                </a:rPr>
                <a:t>,</a:t>
              </a:r>
              <a:r>
                <a:rPr kumimoji="1" lang="en-US" altLang="zh-CN" sz="2400" i="1" dirty="0" err="1">
                  <a:latin typeface="Times New Roman" panose="02020603050405020304" pitchFamily="18" charset="0"/>
                  <a:ea typeface="隶书" panose="02010509060101010101" pitchFamily="49" charset="-122"/>
                </a:rPr>
                <a:t>y</a:t>
              </a:r>
              <a:r>
                <a:rPr kumimoji="1" lang="en-US" altLang="zh-CN" sz="2400" i="1" baseline="-25000" dirty="0" err="1">
                  <a:latin typeface="Times New Roman" panose="02020603050405020304" pitchFamily="18" charset="0"/>
                  <a:ea typeface="隶书" panose="02010509060101010101" pitchFamily="49" charset="-122"/>
                </a:rPr>
                <a:t>i</a:t>
              </a:r>
              <a:r>
                <a:rPr kumimoji="1" lang="en-US" altLang="zh-CN" sz="2400" dirty="0">
                  <a:latin typeface="Times New Roman" panose="02020603050405020304" pitchFamily="18" charset="0"/>
                  <a:ea typeface="隶书" panose="02010509060101010101" pitchFamily="49" charset="-122"/>
                </a:rPr>
                <a:t>)</a:t>
              </a:r>
              <a:endParaRPr kumimoji="1" lang="en-US" altLang="zh-CN" sz="2400" dirty="0">
                <a:latin typeface="Times New Roman" panose="02020603050405020304" pitchFamily="18" charset="0"/>
                <a:ea typeface="隶书" panose="02010509060101010101" pitchFamily="49" charset="-122"/>
              </a:endParaRPr>
            </a:p>
          </p:txBody>
        </p:sp>
        <p:sp>
          <p:nvSpPr>
            <p:cNvPr id="44" name="Line 24"/>
            <p:cNvSpPr>
              <a:spLocks noChangeShapeType="1"/>
            </p:cNvSpPr>
            <p:nvPr/>
          </p:nvSpPr>
          <p:spPr bwMode="auto">
            <a:xfrm flipV="1">
              <a:off x="2400" y="2160"/>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25"/>
            <p:cNvSpPr txBox="1">
              <a:spLocks noChangeArrowheads="1"/>
            </p:cNvSpPr>
            <p:nvPr/>
          </p:nvSpPr>
          <p:spPr bwMode="auto">
            <a:xfrm>
              <a:off x="2181" y="2160"/>
              <a:ext cx="33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en-US" altLang="zh-CN" sz="2400" i="1" dirty="0">
                <a:latin typeface="Times New Roman" panose="02020603050405020304" pitchFamily="18" charset="0"/>
                <a:ea typeface="隶书" panose="02010509060101010101" pitchFamily="49" charset="-122"/>
              </a:endParaRPr>
            </a:p>
          </p:txBody>
        </p:sp>
      </p:grpSp>
      <p:graphicFrame>
        <p:nvGraphicFramePr>
          <p:cNvPr id="47" name="Object 6"/>
          <p:cNvGraphicFramePr>
            <a:graphicFrameLocks noGrp="1" noChangeAspect="1"/>
          </p:cNvGraphicFramePr>
          <p:nvPr>
            <p:ph sz="quarter" idx="1"/>
          </p:nvPr>
        </p:nvGraphicFramePr>
        <p:xfrm>
          <a:off x="2245426" y="1818990"/>
          <a:ext cx="1836577" cy="648072"/>
        </p:xfrm>
        <a:graphic>
          <a:graphicData uri="http://schemas.openxmlformats.org/presentationml/2006/ole">
            <mc:AlternateContent xmlns:mc="http://schemas.openxmlformats.org/markup-compatibility/2006">
              <mc:Choice xmlns:v="urn:schemas-microsoft-com:vml" Requires="v">
                <p:oleObj spid="_x0000_s2096" name="公式" r:id="rId1" imgW="989965" imgH="431800" progId="Equation.3">
                  <p:embed/>
                </p:oleObj>
              </mc:Choice>
              <mc:Fallback>
                <p:oleObj name="公式" r:id="rId1" imgW="989965" imgH="431800" progId="Equation.3">
                  <p:embed/>
                  <p:pic>
                    <p:nvPicPr>
                      <p:cNvPr id="0" name="图片 20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426" y="1818990"/>
                        <a:ext cx="1836577" cy="648072"/>
                      </a:xfrm>
                      <a:prstGeom prst="rect">
                        <a:avLst/>
                      </a:prstGeom>
                      <a:noFill/>
                      <a:ln>
                        <a:noFill/>
                      </a:ln>
                      <a:effectLst/>
                    </p:spPr>
                  </p:pic>
                </p:oleObj>
              </mc:Fallback>
            </mc:AlternateContent>
          </a:graphicData>
        </a:graphic>
      </p:graphicFrame>
      <p:sp>
        <p:nvSpPr>
          <p:cNvPr id="54" name="Text Box 3"/>
          <p:cNvSpPr txBox="1">
            <a:spLocks noChangeArrowheads="1"/>
          </p:cNvSpPr>
          <p:nvPr/>
        </p:nvSpPr>
        <p:spPr bwMode="auto">
          <a:xfrm>
            <a:off x="1873829" y="2492896"/>
            <a:ext cx="8636835" cy="135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ts val="600"/>
              </a:spcBef>
            </a:pPr>
            <a:r>
              <a:rPr kumimoji="1" lang="en-US" altLang="zh-CN" sz="2400" dirty="0" smtClean="0">
                <a:latin typeface="Times New Roman" panose="02020603050405020304" pitchFamily="18" charset="0"/>
                <a:ea typeface="华文中宋" panose="02010600040101010101" pitchFamily="2" charset="-122"/>
                <a:cs typeface="Times New Roman" panose="02020603050405020304" pitchFamily="18" charset="0"/>
              </a:rPr>
              <a:t>S1: </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rPr>
              <a:t>选取基函数 </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r</a:t>
            </a:r>
            <a:r>
              <a:rPr kumimoji="1" lang="en-US" altLang="zh-CN" sz="2400" baseline="-25000" dirty="0">
                <a:latin typeface="Times New Roman" panose="02020603050405020304" pitchFamily="18" charset="0"/>
                <a:ea typeface="华文中宋" panose="02010600040101010101" pitchFamily="2" charset="-122"/>
                <a:cs typeface="Times New Roman" panose="02020603050405020304" pitchFamily="18" charset="0"/>
              </a:rPr>
              <a:t>1</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smtClean="0">
                <a:latin typeface="Times New Roman" panose="02020603050405020304" pitchFamily="18" charset="0"/>
                <a:ea typeface="华文中宋" panose="02010600040101010101" pitchFamily="2" charset="-122"/>
                <a:cs typeface="Times New Roman" panose="02020603050405020304" pitchFamily="18" charset="0"/>
              </a:rPr>
              <a:t>r</a:t>
            </a:r>
            <a:r>
              <a:rPr kumimoji="1" lang="en-US" altLang="zh-CN" sz="2400" baseline="-25000" dirty="0" smtClean="0">
                <a:latin typeface="Times New Roman" panose="02020603050405020304" pitchFamily="18" charset="0"/>
                <a:ea typeface="华文中宋" panose="02010600040101010101" pitchFamily="2" charset="-122"/>
                <a:cs typeface="Times New Roman" panose="02020603050405020304" pitchFamily="18" charset="0"/>
              </a:rPr>
              <a:t>2</a:t>
            </a:r>
            <a:r>
              <a:rPr kumimoji="1" lang="en-US" altLang="zh-CN" sz="2400" dirty="0" smtClean="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smtClean="0">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dirty="0" smtClean="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err="1">
                <a:latin typeface="Times New Roman" panose="02020603050405020304" pitchFamily="18" charset="0"/>
                <a:ea typeface="华文中宋" panose="02010600040101010101" pitchFamily="2" charset="-122"/>
                <a:cs typeface="Times New Roman" panose="02020603050405020304" pitchFamily="18" charset="0"/>
              </a:rPr>
              <a:t>r</a:t>
            </a:r>
            <a:r>
              <a:rPr kumimoji="1" lang="en-US" altLang="zh-CN" sz="2400" i="1" baseline="-25000" dirty="0" err="1">
                <a:latin typeface="Times New Roman" panose="02020603050405020304" pitchFamily="18" charset="0"/>
                <a:ea typeface="华文中宋" panose="02010600040101010101" pitchFamily="2" charset="-122"/>
                <a:cs typeface="Times New Roman" panose="02020603050405020304" pitchFamily="18" charset="0"/>
              </a:rPr>
              <a:t>m</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smtClean="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m&lt;n</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令</a:t>
            </a:r>
            <a:endPar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endParaRPr>
          </a:p>
          <a:p>
            <a:pPr algn="l">
              <a:spcBef>
                <a:spcPts val="600"/>
              </a:spcBef>
            </a:pP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f</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kumimoji="1" lang="en-US" altLang="zh-CN" sz="2400"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r</a:t>
            </a:r>
            <a:r>
              <a:rPr kumimoji="1" lang="en-US" altLang="zh-CN" sz="2400" baseline="-250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kumimoji="1" lang="en-US" altLang="zh-CN" sz="24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r</a:t>
            </a:r>
            <a:r>
              <a:rPr kumimoji="1" lang="en-US" altLang="zh-CN" sz="2400"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i="1" baseline="-25000"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a:t>
            </a:r>
            <a:r>
              <a:rPr kumimoji="1" lang="en-US" altLang="zh-CN" sz="2400" i="1"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r</a:t>
            </a:r>
            <a:r>
              <a:rPr kumimoji="1" lang="en-US" altLang="zh-CN" sz="2400" i="1" baseline="-25000"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华文中宋" panose="02010600040101010101" pitchFamily="2" charset="-122"/>
                <a:cs typeface="Times New Roman" panose="02020603050405020304" pitchFamily="18" charset="0"/>
              </a:rPr>
              <a:t>(1)</a:t>
            </a:r>
            <a:endParaRPr kumimoji="1" lang="en-US" altLang="zh-CN" sz="2400" dirty="0" smtClean="0">
              <a:latin typeface="Times New Roman" panose="02020603050405020304" pitchFamily="18" charset="0"/>
              <a:ea typeface="华文中宋" panose="02010600040101010101" pitchFamily="2" charset="-122"/>
              <a:cs typeface="Times New Roman" panose="02020603050405020304" pitchFamily="18" charset="0"/>
            </a:endParaRPr>
          </a:p>
          <a:p>
            <a:pPr algn="l">
              <a:spcBef>
                <a:spcPts val="600"/>
              </a:spcBef>
            </a:pP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dirty="0" smtClean="0">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rPr>
              <a:t>其中 </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latin typeface="Times New Roman" panose="02020603050405020304" pitchFamily="18" charset="0"/>
                <a:ea typeface="华文中宋" panose="02010600040101010101" pitchFamily="2" charset="-122"/>
                <a:cs typeface="Times New Roman" panose="02020603050405020304" pitchFamily="18" charset="0"/>
              </a:rPr>
              <a:t>1</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latin typeface="Times New Roman" panose="02020603050405020304" pitchFamily="18" charset="0"/>
                <a:ea typeface="华文中宋" panose="02010600040101010101" pitchFamily="2" charset="-122"/>
                <a:cs typeface="Times New Roman" panose="02020603050405020304" pitchFamily="18" charset="0"/>
              </a:rPr>
              <a:t>2</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smtClean="0">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i="1" baseline="-25000" dirty="0" smtClean="0">
                <a:latin typeface="Times New Roman" panose="02020603050405020304" pitchFamily="18" charset="0"/>
                <a:ea typeface="华文中宋" panose="02010600040101010101" pitchFamily="2" charset="-122"/>
                <a:cs typeface="Times New Roman" panose="02020603050405020304" pitchFamily="18" charset="0"/>
              </a:rPr>
              <a:t>m</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rPr>
              <a:t>为</a:t>
            </a: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待定系数。</a:t>
            </a:r>
            <a:endPar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5" name="Text Box 4"/>
          <p:cNvSpPr txBox="1">
            <a:spLocks noChangeArrowheads="1"/>
          </p:cNvSpPr>
          <p:nvPr/>
        </p:nvSpPr>
        <p:spPr bwMode="auto">
          <a:xfrm>
            <a:off x="1756871" y="3878243"/>
            <a:ext cx="8290760" cy="90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pPr>
            <a:r>
              <a:rPr kumimoji="1" lang="en-US" altLang="zh-CN" sz="2400" dirty="0" smtClean="0">
                <a:latin typeface="Times New Roman" panose="02020603050405020304" pitchFamily="18" charset="0"/>
                <a:ea typeface="华文中宋" panose="02010600040101010101" pitchFamily="2" charset="-122"/>
                <a:cs typeface="Times New Roman" panose="02020603050405020304" pitchFamily="18" charset="0"/>
              </a:rPr>
              <a:t>S2:  </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rPr>
              <a:t>确定</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latin typeface="Times New Roman" panose="02020603050405020304" pitchFamily="18" charset="0"/>
                <a:ea typeface="华文中宋" panose="02010600040101010101" pitchFamily="2" charset="-122"/>
                <a:cs typeface="Times New Roman" panose="02020603050405020304" pitchFamily="18" charset="0"/>
              </a:rPr>
              <a:t>1</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latin typeface="Times New Roman" panose="02020603050405020304" pitchFamily="18" charset="0"/>
                <a:ea typeface="华文中宋" panose="02010600040101010101" pitchFamily="2" charset="-122"/>
                <a:cs typeface="Times New Roman" panose="02020603050405020304" pitchFamily="18" charset="0"/>
              </a:rPr>
              <a:t>2</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i="1" baseline="-25000" dirty="0">
                <a:latin typeface="Times New Roman" panose="02020603050405020304" pitchFamily="18" charset="0"/>
                <a:ea typeface="华文中宋" panose="02010600040101010101" pitchFamily="2" charset="-122"/>
                <a:cs typeface="Times New Roman" panose="02020603050405020304" pitchFamily="18" charset="0"/>
              </a:rPr>
              <a:t>m</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rPr>
              <a:t>的</a:t>
            </a: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准则（最小二乘准则）：</a:t>
            </a:r>
            <a:endPar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endParaRPr>
          </a:p>
          <a:p>
            <a:pPr algn="l">
              <a:spcBef>
                <a:spcPts val="600"/>
              </a:spcBef>
            </a:pP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rPr>
              <a:t>使</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n</a:t>
            </a: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个点（</a:t>
            </a:r>
            <a:r>
              <a:rPr kumimoji="1" lang="en-US" altLang="zh-CN" sz="2400" i="1" dirty="0" err="1">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i="1" baseline="-25000" dirty="0" err="1">
                <a:latin typeface="Times New Roman" panose="02020603050405020304" pitchFamily="18" charset="0"/>
                <a:ea typeface="华文中宋" panose="02010600040101010101" pitchFamily="2" charset="-122"/>
                <a:cs typeface="Times New Roman" panose="02020603050405020304" pitchFamily="18" charset="0"/>
              </a:rPr>
              <a:t>i</a:t>
            </a:r>
            <a:r>
              <a:rPr kumimoji="1" lang="en-US" altLang="zh-CN" sz="2400" dirty="0" err="1">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err="1">
                <a:latin typeface="Times New Roman" panose="02020603050405020304" pitchFamily="18" charset="0"/>
                <a:ea typeface="华文中宋" panose="02010600040101010101" pitchFamily="2" charset="-122"/>
                <a:cs typeface="Times New Roman" panose="02020603050405020304" pitchFamily="18" charset="0"/>
              </a:rPr>
              <a:t>y</a:t>
            </a:r>
            <a:r>
              <a:rPr kumimoji="1" lang="en-US" altLang="zh-CN" sz="2400" i="1" baseline="-25000" dirty="0" err="1">
                <a:latin typeface="Times New Roman" panose="02020603050405020304" pitchFamily="18" charset="0"/>
                <a:ea typeface="华文中宋" panose="02010600040101010101" pitchFamily="2" charset="-122"/>
                <a:cs typeface="Times New Roman" panose="02020603050405020304" pitchFamily="18" charset="0"/>
              </a:rPr>
              <a:t>i</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与曲线 </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y=f</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x</a:t>
            </a:r>
            <a:r>
              <a:rPr kumimoji="1"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的</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rPr>
              <a:t>距离</a:t>
            </a:r>
            <a:r>
              <a:rPr kumimoji="1" lang="zh-CN" altLang="en-US" sz="2400" dirty="0" smtClean="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的</a:t>
            </a: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平方和最小</a:t>
            </a:r>
            <a:r>
              <a:rPr kumimoji="1" lang="en-US" altLang="en-US" sz="2400" dirty="0">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endParaRPr kumimoji="1" lang="zh-CN" altLang="en-US" sz="24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9" name="Text Box 8"/>
          <p:cNvSpPr txBox="1">
            <a:spLocks noChangeArrowheads="1"/>
          </p:cNvSpPr>
          <p:nvPr/>
        </p:nvSpPr>
        <p:spPr bwMode="auto">
          <a:xfrm>
            <a:off x="2156858" y="6233663"/>
            <a:ext cx="79510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问题归结</a:t>
            </a:r>
            <a:r>
              <a:rPr kumimoji="1" lang="zh-CN" altLang="en-US" sz="24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为</a:t>
            </a:r>
            <a:r>
              <a:rPr kumimoji="1" lang="en-US" altLang="zh-CN" sz="24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求 </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i="1" baseline="-250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 </a:t>
            </a:r>
            <a:r>
              <a:rPr kumimoji="1" lang="zh-CN" altLang="en-US" sz="24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使 </a:t>
            </a:r>
            <a:r>
              <a:rPr kumimoji="1" lang="en-US" altLang="zh-CN" sz="2400" i="1"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J</a:t>
            </a:r>
            <a:r>
              <a:rPr kumimoji="1" lang="en-US" altLang="zh-CN" sz="24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kumimoji="1" lang="en-US" altLang="zh-CN" sz="2400" i="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a:t>
            </a:r>
            <a:r>
              <a:rPr kumimoji="1" lang="en-US" altLang="zh-CN"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en-US" altLang="zh-CN" sz="2400" dirty="0" smtClean="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最小。</a:t>
            </a:r>
            <a:endParaRPr kumimoji="1"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矩形 3"/>
              <p:cNvSpPr/>
              <p:nvPr/>
            </p:nvSpPr>
            <p:spPr>
              <a:xfrm>
                <a:off x="2575228" y="4698721"/>
                <a:ext cx="5160767" cy="164147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a:latin typeface="Cambria Math" panose="02040503050406030204" pitchFamily="18" charset="0"/>
                            </a:rPr>
                          </m:ctrlPr>
                        </m:mPr>
                        <m:mr>
                          <m:e>
                            <m:r>
                              <a:rPr lang="zh-CN" altLang="en-US" i="1">
                                <a:latin typeface="Cambria Math" panose="02040503050406030204" pitchFamily="18" charset="0"/>
                              </a:rPr>
                              <m:t>𝐽</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𝑚</m:t>
                                </m:r>
                              </m:sub>
                            </m:sSub>
                            <m:r>
                              <a:rPr lang="zh-CN" altLang="en-US" i="0">
                                <a:latin typeface="Cambria Math" panose="02040503050406030204" pitchFamily="18" charset="0"/>
                              </a:rPr>
                              <m:t>)=</m:t>
                            </m:r>
                            <m:nary>
                              <m:naryPr>
                                <m:chr m:val="∑"/>
                                <m:grow m:val="on"/>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e>
                        </m:mr>
                        <m:mr>
                          <m:e>
                            <m:r>
                              <m:rPr>
                                <m:nor/>
                              </m:rPr>
                              <a:rPr lang="zh-CN" altLang="en-US" i="1">
                                <a:latin typeface="Cambria Math" panose="02040503050406030204" pitchFamily="18" charset="0"/>
                              </a:rPr>
                              <m:t>                      </m:t>
                            </m:r>
                            <m:r>
                              <a:rPr lang="zh-CN" altLang="en-US" i="0">
                                <a:latin typeface="Cambria Math" panose="02040503050406030204" pitchFamily="18" charset="0"/>
                              </a:rPr>
                              <m:t>=</m:t>
                            </m:r>
                            <m:nary>
                              <m:naryPr>
                                <m:chr m:val="∑"/>
                                <m:grow m:val="on"/>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𝑛</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0">
                                                <a:latin typeface="Cambria Math" panose="02040503050406030204" pitchFamily="18" charset="0"/>
                                              </a:rPr>
                                              <m:t>2</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m:t>
                                            </m:r>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𝑚</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𝑖𝑚</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d>
                                  </m:e>
                                  <m:sup>
                                    <m:r>
                                      <a:rPr lang="zh-CN" altLang="en-US" i="0">
                                        <a:latin typeface="Cambria Math" panose="02040503050406030204" pitchFamily="18" charset="0"/>
                                      </a:rPr>
                                      <m:t>2</m:t>
                                    </m:r>
                                  </m:sup>
                                </m:sSup>
                              </m:e>
                            </m:nary>
                          </m:e>
                        </m:mr>
                      </m:m>
                    </m:oMath>
                  </m:oMathPara>
                </a14:m>
                <a:endParaRPr lang="zh-CN" altLang="en-US" dirty="0"/>
              </a:p>
            </p:txBody>
          </p:sp>
        </mc:Choice>
        <mc:Fallback>
          <p:sp>
            <p:nvSpPr>
              <p:cNvPr id="4" name="矩形 3"/>
              <p:cNvSpPr>
                <a:spLocks noRot="1" noChangeAspect="1" noMove="1" noResize="1" noEditPoints="1" noAdjustHandles="1" noChangeArrowheads="1" noChangeShapeType="1" noTextEdit="1"/>
              </p:cNvSpPr>
              <p:nvPr/>
            </p:nvSpPr>
            <p:spPr>
              <a:xfrm>
                <a:off x="2575228" y="4698721"/>
                <a:ext cx="5160767" cy="1641475"/>
              </a:xfrm>
              <a:prstGeom prst="rect">
                <a:avLst/>
              </a:prstGeom>
              <a:blipFill rotWithShape="1">
                <a:blip r:embed="rId3"/>
                <a:stretch>
                  <a:fillRect l="-6" t="-22" r="8" b="22"/>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40643">
                                            <p:txEl>
                                              <p:pRg st="0" end="0"/>
                                            </p:txEl>
                                          </p:spTgt>
                                        </p:tgtEl>
                                        <p:attrNameLst>
                                          <p:attrName>style.visibility</p:attrName>
                                        </p:attrNameLst>
                                      </p:cBhvr>
                                      <p:to>
                                        <p:strVal val="visible"/>
                                      </p:to>
                                    </p:set>
                                    <p:animEffect transition="in" filter="wipe(up)">
                                      <p:cBhvr>
                                        <p:cTn id="11" dur="1000"/>
                                        <p:tgtEl>
                                          <p:spTgt spid="24064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heckerboard(across)">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ssolve">
                                      <p:cBhvr>
                                        <p:cTn id="21" dur="500"/>
                                        <p:tgtEl>
                                          <p:spTgt spid="38"/>
                                        </p:tgtEl>
                                      </p:cBhvr>
                                    </p:animEffect>
                                  </p:childTnLst>
                                </p:cTn>
                              </p:par>
                              <p:par>
                                <p:cTn id="22" presetID="1" presetClass="entr" presetSubtype="0" fill="hold" grpId="0" nodeType="withEffect">
                                  <p:stCondLst>
                                    <p:cond delay="0"/>
                                  </p:stCondLst>
                                  <p:childTnLst>
                                    <p:set>
                                      <p:cBhvr>
                                        <p:cTn id="23" dur="1" fill="hold">
                                          <p:stCondLst>
                                            <p:cond delay="499"/>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40643">
                                            <p:txEl>
                                              <p:pRg st="1" end="1"/>
                                            </p:txEl>
                                          </p:spTgt>
                                        </p:tgtEl>
                                        <p:attrNameLst>
                                          <p:attrName>style.visibility</p:attrName>
                                        </p:attrNameLst>
                                      </p:cBhvr>
                                      <p:to>
                                        <p:strVal val="visible"/>
                                      </p:to>
                                    </p:set>
                                    <p:animEffect transition="in" filter="wipe(up)">
                                      <p:cBhvr>
                                        <p:cTn id="28" dur="1000"/>
                                        <p:tgtEl>
                                          <p:spTgt spid="24064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linds(horizontal)">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par>
                                <p:cTn id="38" presetID="22" presetClass="entr" presetSubtype="1" fill="hold" grpId="0" nodeType="withEffect">
                                  <p:stCondLst>
                                    <p:cond delay="0"/>
                                  </p:stCondLst>
                                  <p:childTnLst>
                                    <p:set>
                                      <p:cBhvr>
                                        <p:cTn id="39" dur="1" fill="hold">
                                          <p:stCondLst>
                                            <p:cond delay="0"/>
                                          </p:stCondLst>
                                        </p:cTn>
                                        <p:tgtEl>
                                          <p:spTgt spid="240643">
                                            <p:txEl>
                                              <p:pRg st="2" end="2"/>
                                            </p:txEl>
                                          </p:spTgt>
                                        </p:tgtEl>
                                        <p:attrNameLst>
                                          <p:attrName>style.visibility</p:attrName>
                                        </p:attrNameLst>
                                      </p:cBhvr>
                                      <p:to>
                                        <p:strVal val="visible"/>
                                      </p:to>
                                    </p:set>
                                    <p:animEffect transition="in" filter="wipe(up)">
                                      <p:cBhvr>
                                        <p:cTn id="40" dur="1000"/>
                                        <p:tgtEl>
                                          <p:spTgt spid="24064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4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up)">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up)">
                                      <p:cBhvr>
                                        <p:cTn id="60" dur="500"/>
                                        <p:tgtEl>
                                          <p:spTgt spid="5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up)">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wipe(up)">
                                      <p:cBhvr>
                                        <p:cTn id="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uiExpand="1" build="p"/>
      <p:bldP spid="41" grpId="0" bldLvl="0" animBg="1" autoUpdateAnimBg="0"/>
      <p:bldP spid="41" grpId="1" bldLvl="0" animBg="1"/>
      <p:bldP spid="54" grpId="0" bldLvl="0" animBg="1" autoUpdateAnimBg="0"/>
      <p:bldP spid="55" grpId="0" bldLvl="0" animBg="1" autoUpdateAnimBg="0"/>
      <p:bldP spid="59" grpId="0" bldLvl="0" animBg="1" autoUpdateAnimBg="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四、插值的使用及求解</a:t>
            </a:r>
            <a:endParaRPr lang="zh-CN" altLang="en-US"/>
          </a:p>
        </p:txBody>
      </p:sp>
      <p:sp>
        <p:nvSpPr>
          <p:cNvPr id="3" name="内容占位符 2"/>
          <p:cNvSpPr>
            <a:spLocks noGrp="1"/>
          </p:cNvSpPr>
          <p:nvPr>
            <p:ph idx="1"/>
          </p:nvPr>
        </p:nvSpPr>
        <p:spPr/>
        <p:txBody>
          <a:bodyPr/>
          <a:p>
            <a:pPr algn="l">
              <a:spcBef>
                <a:spcPct val="0"/>
              </a:spcBef>
            </a:pPr>
            <a:r>
              <a:rPr lang="en-US" altLang="zh-CN" dirty="0">
                <a:latin typeface="黑体" panose="02010609060101010101" pitchFamily="2" charset="-122"/>
                <a:ea typeface="黑体" panose="02010609060101010101" pitchFamily="2" charset="-122"/>
                <a:sym typeface="+mn-ea"/>
              </a:rPr>
              <a:t>4.1</a:t>
            </a:r>
            <a:r>
              <a:rPr lang="zh-CN" altLang="en-US" dirty="0">
                <a:latin typeface="黑体" panose="02010609060101010101" pitchFamily="2" charset="-122"/>
                <a:ea typeface="黑体" panose="02010609060101010101" pitchFamily="2" charset="-122"/>
                <a:sym typeface="+mn-ea"/>
              </a:rPr>
              <a:t>适用范围</a:t>
            </a:r>
            <a:endParaRPr lang="zh-CN" altLang="en-US" dirty="0">
              <a:latin typeface="黑体" panose="02010609060101010101" pitchFamily="2" charset="-122"/>
              <a:ea typeface="黑体" panose="02010609060101010101" pitchFamily="2" charset="-122"/>
              <a:sym typeface="+mn-ea"/>
            </a:endParaRPr>
          </a:p>
          <a:p>
            <a:pPr algn="l">
              <a:spcBef>
                <a:spcPct val="0"/>
              </a:spcBef>
            </a:pPr>
            <a:endParaRPr lang="zh-CN" altLang="en-US" dirty="0">
              <a:latin typeface="黑体" panose="02010609060101010101" pitchFamily="2" charset="-122"/>
              <a:ea typeface="黑体" panose="02010609060101010101" pitchFamily="2" charset="-122"/>
              <a:sym typeface="+mn-ea"/>
            </a:endParaRPr>
          </a:p>
          <a:p>
            <a:pPr algn="l">
              <a:spcBef>
                <a:spcPct val="0"/>
              </a:spcBef>
            </a:pPr>
            <a:r>
              <a:rPr lang="zh-CN" altLang="en-US" dirty="0">
                <a:latin typeface="黑体" panose="02010609060101010101" pitchFamily="2" charset="-122"/>
                <a:ea typeface="黑体" panose="02010609060101010101" pitchFamily="2" charset="-122"/>
                <a:sym typeface="+mn-ea"/>
              </a:rPr>
              <a:t>当数据量不够，需要补充，且认定已有数据可信时</a:t>
            </a:r>
            <a:r>
              <a:rPr lang="en-US" altLang="zh-CN">
                <a:latin typeface="黑体" panose="02010609060101010101" pitchFamily="2" charset="-122"/>
                <a:ea typeface="黑体" panose="02010609060101010101" pitchFamily="2" charset="-122"/>
                <a:sym typeface="+mn-ea"/>
              </a:rPr>
              <a:t>,  </a:t>
            </a:r>
            <a:r>
              <a:rPr lang="zh-CN" altLang="en-US" dirty="0">
                <a:latin typeface="黑体" panose="02010609060101010101" pitchFamily="2" charset="-122"/>
                <a:ea typeface="黑体" panose="02010609060101010101" pitchFamily="2" charset="-122"/>
                <a:sym typeface="+mn-ea"/>
              </a:rPr>
              <a:t>通常利用函数插值方法。</a:t>
            </a:r>
            <a:endParaRPr lang="zh-CN" altLang="en-US" dirty="0">
              <a:solidFill>
                <a:schemeClr val="tx1"/>
              </a:solidFill>
              <a:latin typeface="黑体" panose="02010609060101010101" pitchFamily="2" charset="-122"/>
              <a:ea typeface="黑体" panose="02010609060101010101" pitchFamily="2" charset="-122"/>
            </a:endParaRPr>
          </a:p>
          <a:p>
            <a:pPr algn="l">
              <a:spcBef>
                <a:spcPct val="0"/>
              </a:spcBef>
            </a:pPr>
            <a:endParaRPr lang="zh-CN" altLang="en-US" dirty="0">
              <a:solidFill>
                <a:schemeClr val="tx1"/>
              </a:solidFill>
              <a:latin typeface="黑体" panose="02010609060101010101" pitchFamily="2" charset="-122"/>
              <a:ea typeface="黑体" panose="02010609060101010101" pitchFamily="2" charset="-122"/>
            </a:endParaRPr>
          </a:p>
          <a:p>
            <a:pPr algn="l">
              <a:spcBef>
                <a:spcPct val="0"/>
              </a:spcBef>
            </a:pPr>
            <a:r>
              <a:rPr lang="zh-CN" altLang="en-US" dirty="0">
                <a:latin typeface="黑体" panose="02010609060101010101" pitchFamily="2" charset="-122"/>
                <a:ea typeface="黑体" panose="02010609060101010101" pitchFamily="2" charset="-122"/>
                <a:sym typeface="+mn-ea"/>
              </a:rPr>
              <a:t>    实际问题当中碰到的函数 </a:t>
            </a:r>
            <a:r>
              <a:rPr lang="en-US" altLang="zh-CN" i="1">
                <a:latin typeface="Times New Roman" panose="02020603050405020304" pitchFamily="18" charset="0"/>
                <a:ea typeface="黑体" panose="02010609060101010101" pitchFamily="2" charset="-122"/>
                <a:sym typeface="+mn-ea"/>
              </a:rPr>
              <a:t>f </a:t>
            </a:r>
            <a:r>
              <a:rPr lang="en-US" altLang="zh-CN">
                <a:latin typeface="Times New Roman" panose="02020603050405020304" pitchFamily="18" charset="0"/>
                <a:ea typeface="黑体" panose="02010609060101010101" pitchFamily="2" charset="-122"/>
                <a:sym typeface="+mn-ea"/>
              </a:rPr>
              <a:t>(</a:t>
            </a:r>
            <a:r>
              <a:rPr lang="en-US" altLang="zh-CN" i="1">
                <a:latin typeface="Times New Roman" panose="02020603050405020304" pitchFamily="18" charset="0"/>
                <a:ea typeface="黑体" panose="02010609060101010101" pitchFamily="2" charset="-122"/>
                <a:sym typeface="+mn-ea"/>
              </a:rPr>
              <a:t>x</a:t>
            </a:r>
            <a:r>
              <a:rPr lang="en-US" altLang="zh-CN">
                <a:latin typeface="Times New Roman" panose="02020603050405020304" pitchFamily="18" charset="0"/>
                <a:ea typeface="黑体" panose="02010609060101010101" pitchFamily="2" charset="-122"/>
                <a:sym typeface="+mn-ea"/>
              </a:rPr>
              <a:t>)</a:t>
            </a:r>
            <a:r>
              <a:rPr lang="en-US" altLang="zh-CN">
                <a:latin typeface="黑体" panose="02010609060101010101" pitchFamily="2" charset="-122"/>
                <a:ea typeface="黑体" panose="02010609060101010101" pitchFamily="2" charset="-122"/>
                <a:sym typeface="+mn-ea"/>
              </a:rPr>
              <a:t> </a:t>
            </a:r>
            <a:r>
              <a:rPr lang="zh-CN" altLang="en-US" dirty="0">
                <a:latin typeface="黑体" panose="02010609060101010101" pitchFamily="2" charset="-122"/>
                <a:ea typeface="黑体" panose="02010609060101010101" pitchFamily="2" charset="-122"/>
                <a:sym typeface="+mn-ea"/>
              </a:rPr>
              <a:t>是各种各样的，有的表达式很复杂，有的甚至给不出数学的式子，只提供了一些离散数据，警如，某些点上的函数值和导数值。</a:t>
            </a:r>
            <a:endParaRPr lang="zh-CN" altLang="en-US" dirty="0">
              <a:solidFill>
                <a:schemeClr val="tx1"/>
              </a:solidFill>
              <a:latin typeface="黑体" panose="02010609060101010101" pitchFamily="2" charset="-122"/>
              <a:ea typeface="黑体" panose="02010609060101010101" pitchFamily="2" charset="-122"/>
            </a:endParaRPr>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4.2</a:t>
            </a:r>
            <a:r>
              <a:rPr lang="zh-CN" altLang="en-US"/>
              <a:t>插值方法</a:t>
            </a:r>
            <a:endParaRPr lang="zh-CN" altLang="en-US"/>
          </a:p>
        </p:txBody>
      </p:sp>
      <p:sp>
        <p:nvSpPr>
          <p:cNvPr id="3" name="内容占位符 2"/>
          <p:cNvSpPr>
            <a:spLocks noGrp="1"/>
          </p:cNvSpPr>
          <p:nvPr>
            <p:ph idx="1"/>
          </p:nvPr>
        </p:nvSpPr>
        <p:spPr/>
        <p:txBody>
          <a:bodyPr/>
          <a:p>
            <a:pPr algn="just">
              <a:spcBef>
                <a:spcPct val="0"/>
              </a:spcBef>
            </a:pPr>
            <a:r>
              <a:rPr lang="en-US" altLang="zh-CN" dirty="0">
                <a:latin typeface="Times New Roman" panose="02020603050405020304" pitchFamily="18" charset="0"/>
                <a:ea typeface="黑体" panose="02010609060101010101" pitchFamily="2" charset="-122"/>
                <a:sym typeface="+mn-ea"/>
              </a:rPr>
              <a:t> </a:t>
            </a:r>
            <a:r>
              <a:rPr lang="zh-CN" altLang="en-US" dirty="0">
                <a:latin typeface="Times New Roman" panose="02020603050405020304" pitchFamily="18" charset="0"/>
                <a:ea typeface="黑体" panose="02010609060101010101" pitchFamily="2" charset="-122"/>
                <a:sym typeface="+mn-ea"/>
              </a:rPr>
              <a:t>选用不同类型的插值函数，逼近的效果就不同，一般有：</a:t>
            </a: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latin typeface="Times New Roman" panose="02020603050405020304" pitchFamily="18" charset="0"/>
                <a:ea typeface="黑体" panose="02010609060101010101" pitchFamily="2" charset="-122"/>
                <a:sym typeface="+mn-ea"/>
              </a:rPr>
              <a:t>（</a:t>
            </a:r>
            <a:r>
              <a:rPr lang="en-US" altLang="zh-CN">
                <a:latin typeface="Times New Roman" panose="02020603050405020304" pitchFamily="18" charset="0"/>
                <a:ea typeface="黑体" panose="02010609060101010101" pitchFamily="2" charset="-122"/>
                <a:sym typeface="+mn-ea"/>
              </a:rPr>
              <a:t>1</a:t>
            </a:r>
            <a:r>
              <a:rPr lang="zh-CN" altLang="en-US" dirty="0">
                <a:latin typeface="Times New Roman" panose="02020603050405020304" pitchFamily="18" charset="0"/>
                <a:ea typeface="黑体" panose="02010609060101010101" pitchFamily="2" charset="-122"/>
                <a:sym typeface="+mn-ea"/>
              </a:rPr>
              <a:t>）拉格朗日插值（</a:t>
            </a:r>
            <a:r>
              <a:rPr lang="en-US" altLang="zh-CN" err="1">
                <a:latin typeface="Times New Roman" panose="02020603050405020304" pitchFamily="18" charset="0"/>
                <a:ea typeface="黑体" panose="02010609060101010101" pitchFamily="2" charset="-122"/>
                <a:sym typeface="+mn-ea"/>
              </a:rPr>
              <a:t>lagrange</a:t>
            </a:r>
            <a:r>
              <a:rPr lang="zh-CN" altLang="en-US" dirty="0">
                <a:latin typeface="Times New Roman" panose="02020603050405020304" pitchFamily="18" charset="0"/>
                <a:ea typeface="黑体" panose="02010609060101010101" pitchFamily="2" charset="-122"/>
                <a:sym typeface="+mn-ea"/>
              </a:rPr>
              <a:t>插值）</a:t>
            </a:r>
            <a:endParaRPr lang="zh-CN" altLang="en-US" dirty="0">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latin typeface="Times New Roman" panose="02020603050405020304" pitchFamily="18" charset="0"/>
                <a:ea typeface="黑体" panose="02010609060101010101" pitchFamily="2" charset="-122"/>
                <a:sym typeface="+mn-ea"/>
              </a:rPr>
              <a:t>（</a:t>
            </a:r>
            <a:r>
              <a:rPr lang="en-US" altLang="zh-CN">
                <a:latin typeface="Times New Roman" panose="02020603050405020304" pitchFamily="18" charset="0"/>
                <a:ea typeface="黑体" panose="02010609060101010101" pitchFamily="2" charset="-122"/>
                <a:sym typeface="+mn-ea"/>
              </a:rPr>
              <a:t>2</a:t>
            </a:r>
            <a:r>
              <a:rPr lang="zh-CN" altLang="en-US" dirty="0">
                <a:latin typeface="Times New Roman" panose="02020603050405020304" pitchFamily="18" charset="0"/>
                <a:ea typeface="黑体" panose="02010609060101010101" pitchFamily="2" charset="-122"/>
                <a:sym typeface="+mn-ea"/>
              </a:rPr>
              <a:t>）</a:t>
            </a:r>
            <a:r>
              <a:rPr lang="zh-CN" altLang="en-US" dirty="0">
                <a:solidFill>
                  <a:srgbClr val="FF0000"/>
                </a:solidFill>
                <a:latin typeface="Times New Roman" panose="02020603050405020304" pitchFamily="18" charset="0"/>
                <a:ea typeface="黑体" panose="02010609060101010101" pitchFamily="2" charset="-122"/>
                <a:sym typeface="+mn-ea"/>
              </a:rPr>
              <a:t>分段线性插值</a:t>
            </a:r>
            <a:endParaRPr lang="zh-CN" altLang="en-US" dirty="0">
              <a:solidFill>
                <a:srgbClr val="FF0000"/>
              </a:solidFill>
              <a:latin typeface="Times New Roman" panose="02020603050405020304" pitchFamily="18" charset="0"/>
              <a:ea typeface="黑体" panose="02010609060101010101" pitchFamily="2" charset="-122"/>
            </a:endParaRPr>
          </a:p>
          <a:p>
            <a:pPr algn="just">
              <a:spcBef>
                <a:spcPct val="0"/>
              </a:spcBef>
            </a:pPr>
            <a:r>
              <a:rPr lang="zh-CN" altLang="en-US" dirty="0">
                <a:latin typeface="Times New Roman" panose="02020603050405020304" pitchFamily="18" charset="0"/>
                <a:ea typeface="黑体" panose="02010609060101010101" pitchFamily="2" charset="-122"/>
                <a:sym typeface="+mn-ea"/>
              </a:rPr>
              <a:t>（</a:t>
            </a:r>
            <a:r>
              <a:rPr lang="en-US" altLang="zh-CN">
                <a:latin typeface="Times New Roman" panose="02020603050405020304" pitchFamily="18" charset="0"/>
                <a:ea typeface="黑体" panose="02010609060101010101" pitchFamily="2" charset="-122"/>
                <a:sym typeface="+mn-ea"/>
              </a:rPr>
              <a:t>3</a:t>
            </a:r>
            <a:r>
              <a:rPr lang="zh-CN" altLang="en-US" dirty="0">
                <a:latin typeface="Times New Roman" panose="02020603050405020304" pitchFamily="18" charset="0"/>
                <a:ea typeface="黑体" panose="02010609060101010101" pitchFamily="2" charset="-122"/>
                <a:sym typeface="+mn-ea"/>
              </a:rPr>
              <a:t>）</a:t>
            </a:r>
            <a:r>
              <a:rPr lang="en-US" altLang="zh-CN" err="1">
                <a:solidFill>
                  <a:srgbClr val="FF0000"/>
                </a:solidFill>
                <a:latin typeface="Times New Roman" panose="02020603050405020304" pitchFamily="18" charset="0"/>
                <a:ea typeface="黑体" panose="02010609060101010101" pitchFamily="2" charset="-122"/>
                <a:sym typeface="+mn-ea"/>
              </a:rPr>
              <a:t>Hermite</a:t>
            </a:r>
            <a:endParaRPr lang="en-US" altLang="zh-CN">
              <a:solidFill>
                <a:schemeClr val="tx1"/>
              </a:solidFill>
              <a:latin typeface="Times New Roman" panose="02020603050405020304" pitchFamily="18" charset="0"/>
              <a:ea typeface="黑体" panose="02010609060101010101" pitchFamily="2" charset="-122"/>
            </a:endParaRPr>
          </a:p>
          <a:p>
            <a:pPr algn="just">
              <a:spcBef>
                <a:spcPct val="0"/>
              </a:spcBef>
            </a:pPr>
            <a:r>
              <a:rPr lang="zh-CN" altLang="en-US" dirty="0">
                <a:latin typeface="Times New Roman" panose="02020603050405020304" pitchFamily="18" charset="0"/>
                <a:ea typeface="黑体" panose="02010609060101010101" pitchFamily="2" charset="-122"/>
                <a:sym typeface="+mn-ea"/>
              </a:rPr>
              <a:t>（</a:t>
            </a:r>
            <a:r>
              <a:rPr lang="en-US" altLang="zh-CN">
                <a:latin typeface="Times New Roman" panose="02020603050405020304" pitchFamily="18" charset="0"/>
                <a:ea typeface="黑体" panose="02010609060101010101" pitchFamily="2" charset="-122"/>
                <a:sym typeface="+mn-ea"/>
              </a:rPr>
              <a:t>4</a:t>
            </a:r>
            <a:r>
              <a:rPr lang="zh-CN" altLang="en-US" dirty="0">
                <a:latin typeface="Times New Roman" panose="02020603050405020304" pitchFamily="18" charset="0"/>
                <a:ea typeface="黑体" panose="02010609060101010101" pitchFamily="2" charset="-122"/>
                <a:sym typeface="+mn-ea"/>
              </a:rPr>
              <a:t>）</a:t>
            </a:r>
            <a:r>
              <a:rPr lang="zh-CN" altLang="en-US" dirty="0">
                <a:solidFill>
                  <a:srgbClr val="FF0000"/>
                </a:solidFill>
                <a:latin typeface="Times New Roman" panose="02020603050405020304" pitchFamily="18" charset="0"/>
                <a:ea typeface="黑体" panose="02010609060101010101" pitchFamily="2" charset="-122"/>
                <a:sym typeface="+mn-ea"/>
              </a:rPr>
              <a:t>三次样条插值</a:t>
            </a:r>
            <a:r>
              <a:rPr lang="zh-CN" altLang="en-US" dirty="0">
                <a:latin typeface="Times New Roman" panose="02020603050405020304" pitchFamily="18" charset="0"/>
                <a:ea typeface="黑体" panose="02010609060101010101" pitchFamily="2" charset="-122"/>
                <a:sym typeface="+mn-ea"/>
              </a:rPr>
              <a:t>。</a:t>
            </a:r>
            <a:endParaRPr lang="zh-CN" altLang="en-US" dirty="0">
              <a:solidFill>
                <a:schemeClr val="tx1"/>
              </a:solidFill>
              <a:latin typeface="Times New Roman" panose="02020603050405020304" pitchFamily="18" charset="0"/>
              <a:ea typeface="黑体" panose="02010609060101010101" pitchFamily="2" charset="-122"/>
            </a:endParaRPr>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不同方法之间的区别</a:t>
            </a:r>
            <a:endParaRPr lang="zh-CN" altLang="en-US"/>
          </a:p>
        </p:txBody>
      </p:sp>
      <p:sp>
        <p:nvSpPr>
          <p:cNvPr id="3" name="内容占位符 2"/>
          <p:cNvSpPr>
            <a:spLocks noGrp="1"/>
          </p:cNvSpPr>
          <p:nvPr>
            <p:ph idx="1"/>
          </p:nvPr>
        </p:nvSpPr>
        <p:spPr/>
        <p:txBody>
          <a:bodyPr/>
          <a:p>
            <a:r>
              <a:rPr lang="zh-CN" altLang="en-US"/>
              <a:t>分段线性插值：利用每两个相邻的插值基点做线性插值。优点：有效避免龙格现象（使用高次多项式进行插值时出现的区间边缘震荡问题，随着节点数增加而变得不稳定），同时其截断误差也得到了有效的控制，总体比较稳定。</a:t>
            </a:r>
            <a:endParaRPr lang="zh-CN" altLang="en-US"/>
          </a:p>
          <a:p>
            <a:r>
              <a:rPr lang="zh-CN" altLang="en-US"/>
              <a:t>缺点是仅能保证插值函数的连续性，总体的光滑性不高，若想要提升光滑性，需要对导数进行约束。</a:t>
            </a:r>
            <a:endParaRPr lang="zh-CN" altLang="en-US"/>
          </a:p>
          <a:p>
            <a:r>
              <a:rPr lang="en-US" altLang="zh-CN"/>
              <a:t>Hermite</a:t>
            </a:r>
            <a:r>
              <a:rPr lang="zh-CN" altLang="en-US"/>
              <a:t>、三次样条插值：用分段插值方法通过节点的曲线，龙格现象消失。节点的选择会对插值结果有显著影响。</a:t>
            </a:r>
            <a:endParaRPr lang="zh-CN" altLang="en-US"/>
          </a:p>
          <a:p>
            <a:r>
              <a:rPr lang="zh-CN" altLang="en-US">
                <a:solidFill>
                  <a:srgbClr val="FF0000"/>
                </a:solidFill>
              </a:rPr>
              <a:t>推荐使用三次样条插值</a:t>
            </a:r>
            <a:endParaRPr lang="zh-CN" altLang="en-US">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3234" name="矩形 223233"/>
          <p:cNvSpPr/>
          <p:nvPr/>
        </p:nvSpPr>
        <p:spPr>
          <a:xfrm>
            <a:off x="1200150" y="1444467"/>
            <a:ext cx="7920038" cy="3969385"/>
          </a:xfrm>
          <a:prstGeom prst="rect">
            <a:avLst/>
          </a:prstGeom>
          <a:noFill/>
          <a:ln w="9525">
            <a:noFill/>
          </a:ln>
        </p:spPr>
        <p:txBody>
          <a:bodyPr anchor="ctr" anchorCtr="0">
            <a:spAutoFit/>
          </a:bodyPr>
          <a:p>
            <a:pPr algn="l"/>
            <a:r>
              <a:rPr lang="en-US" altLang="zh-CN" dirty="0">
                <a:solidFill>
                  <a:schemeClr val="tx1"/>
                </a:solidFill>
                <a:latin typeface="Times New Roman" panose="02020603050405020304" pitchFamily="18" charset="0"/>
                <a:ea typeface="黑体" panose="02010609060101010101" pitchFamily="2" charset="-122"/>
              </a:rPr>
              <a:t>        </a:t>
            </a:r>
            <a:r>
              <a:rPr lang="en-US" altLang="zh-CN" sz="3600" err="1">
                <a:solidFill>
                  <a:schemeClr val="tx1"/>
                </a:solidFill>
                <a:latin typeface="Times New Roman" panose="02020603050405020304" pitchFamily="18" charset="0"/>
                <a:ea typeface="黑体" panose="02010609060101010101" pitchFamily="2" charset="-122"/>
              </a:rPr>
              <a:t>Matlab</a:t>
            </a:r>
            <a:r>
              <a:rPr lang="en-US" altLang="zh-CN" sz="3600">
                <a:solidFill>
                  <a:schemeClr val="tx1"/>
                </a:solidFill>
                <a:latin typeface="Times New Roman" panose="02020603050405020304" pitchFamily="18" charset="0"/>
                <a:ea typeface="黑体" panose="02010609060101010101" pitchFamily="2" charset="-122"/>
              </a:rPr>
              <a:t> </a:t>
            </a:r>
            <a:r>
              <a:rPr lang="zh-CN" altLang="en-US" sz="3600" dirty="0">
                <a:solidFill>
                  <a:schemeClr val="tx1"/>
                </a:solidFill>
                <a:latin typeface="Times New Roman" panose="02020603050405020304" pitchFamily="18" charset="0"/>
                <a:ea typeface="黑体" panose="02010609060101010101" pitchFamily="2" charset="-122"/>
              </a:rPr>
              <a:t>实现：实现分段线性插值不需要编制函数程序，它自身提供了内部的功能函数</a:t>
            </a:r>
            <a:endParaRPr lang="zh-CN" altLang="en-US" sz="3600" dirty="0">
              <a:solidFill>
                <a:schemeClr val="tx1"/>
              </a:solidFill>
              <a:latin typeface="Times New Roman" panose="02020603050405020304" pitchFamily="18" charset="0"/>
              <a:ea typeface="黑体" panose="02010609060101010101" pitchFamily="2" charset="-122"/>
            </a:endParaRPr>
          </a:p>
          <a:p>
            <a:pPr algn="l"/>
            <a:r>
              <a:rPr lang="en-US" altLang="zh-CN" sz="3600">
                <a:solidFill>
                  <a:schemeClr val="tx1"/>
                </a:solidFill>
                <a:latin typeface="Times New Roman" panose="02020603050405020304" pitchFamily="18" charset="0"/>
                <a:ea typeface="黑体" panose="02010609060101010101" pitchFamily="2" charset="-122"/>
              </a:rPr>
              <a:t>interp1(</a:t>
            </a:r>
            <a:r>
              <a:rPr lang="zh-CN" altLang="en-US" sz="3600" dirty="0">
                <a:solidFill>
                  <a:schemeClr val="tx1"/>
                </a:solidFill>
                <a:latin typeface="Times New Roman" panose="02020603050405020304" pitchFamily="18" charset="0"/>
                <a:ea typeface="黑体" panose="02010609060101010101" pitchFamily="2" charset="-122"/>
              </a:rPr>
              <a:t>一维插值</a:t>
            </a:r>
            <a:r>
              <a:rPr lang="en-US" altLang="zh-CN" sz="3600">
                <a:solidFill>
                  <a:schemeClr val="tx1"/>
                </a:solidFill>
                <a:latin typeface="Times New Roman" panose="02020603050405020304" pitchFamily="18" charset="0"/>
                <a:ea typeface="黑体" panose="02010609060101010101" pitchFamily="2" charset="-122"/>
              </a:rPr>
              <a:t>) </a:t>
            </a:r>
            <a:endParaRPr lang="en-US" altLang="zh-CN" sz="3600">
              <a:solidFill>
                <a:schemeClr val="tx1"/>
              </a:solidFill>
              <a:latin typeface="Times New Roman" panose="02020603050405020304" pitchFamily="18" charset="0"/>
              <a:ea typeface="黑体" panose="02010609060101010101" pitchFamily="2" charset="-122"/>
            </a:endParaRPr>
          </a:p>
          <a:p>
            <a:pPr algn="l"/>
            <a:r>
              <a:rPr lang="en-US" altLang="zh-CN" sz="3600">
                <a:solidFill>
                  <a:schemeClr val="tx1"/>
                </a:solidFill>
                <a:latin typeface="Times New Roman" panose="02020603050405020304" pitchFamily="18" charset="0"/>
                <a:ea typeface="黑体" panose="02010609060101010101" pitchFamily="2" charset="-122"/>
              </a:rPr>
              <a:t>intep2(</a:t>
            </a:r>
            <a:r>
              <a:rPr lang="zh-CN" altLang="en-US" sz="3600" dirty="0">
                <a:solidFill>
                  <a:schemeClr val="tx1"/>
                </a:solidFill>
                <a:latin typeface="Times New Roman" panose="02020603050405020304" pitchFamily="18" charset="0"/>
                <a:ea typeface="黑体" panose="02010609060101010101" pitchFamily="2" charset="-122"/>
              </a:rPr>
              <a:t>二维</a:t>
            </a:r>
            <a:r>
              <a:rPr lang="en-US" altLang="zh-CN" sz="3600">
                <a:solidFill>
                  <a:schemeClr val="tx1"/>
                </a:solidFill>
                <a:latin typeface="Times New Roman" panose="02020603050405020304" pitchFamily="18" charset="0"/>
                <a:ea typeface="黑体" panose="02010609060101010101" pitchFamily="2" charset="-122"/>
              </a:rPr>
              <a:t>) </a:t>
            </a:r>
            <a:endParaRPr lang="en-US" altLang="zh-CN" sz="3600">
              <a:solidFill>
                <a:schemeClr val="tx1"/>
              </a:solidFill>
              <a:latin typeface="Times New Roman" panose="02020603050405020304" pitchFamily="18" charset="0"/>
              <a:ea typeface="黑体" panose="02010609060101010101" pitchFamily="2" charset="-122"/>
            </a:endParaRPr>
          </a:p>
          <a:p>
            <a:pPr algn="l"/>
            <a:r>
              <a:rPr lang="en-US" altLang="zh-CN" sz="3600">
                <a:solidFill>
                  <a:schemeClr val="tx1"/>
                </a:solidFill>
                <a:latin typeface="Times New Roman" panose="02020603050405020304" pitchFamily="18" charset="0"/>
                <a:ea typeface="黑体" panose="02010609060101010101" pitchFamily="2" charset="-122"/>
              </a:rPr>
              <a:t>interp3(</a:t>
            </a:r>
            <a:r>
              <a:rPr lang="zh-CN" altLang="en-US" sz="3600" dirty="0">
                <a:solidFill>
                  <a:schemeClr val="tx1"/>
                </a:solidFill>
                <a:latin typeface="Times New Roman" panose="02020603050405020304" pitchFamily="18" charset="0"/>
                <a:ea typeface="黑体" panose="02010609060101010101" pitchFamily="2" charset="-122"/>
              </a:rPr>
              <a:t>三维</a:t>
            </a:r>
            <a:r>
              <a:rPr lang="en-US" altLang="zh-CN" sz="3600">
                <a:solidFill>
                  <a:schemeClr val="tx1"/>
                </a:solidFill>
                <a:latin typeface="Times New Roman" panose="02020603050405020304" pitchFamily="18" charset="0"/>
                <a:ea typeface="黑体" panose="02010609060101010101" pitchFamily="2" charset="-122"/>
              </a:rPr>
              <a:t>) </a:t>
            </a:r>
            <a:endParaRPr lang="en-US" altLang="zh-CN" sz="3600">
              <a:solidFill>
                <a:schemeClr val="tx1"/>
              </a:solidFill>
              <a:latin typeface="Times New Roman" panose="02020603050405020304" pitchFamily="18" charset="0"/>
              <a:ea typeface="黑体" panose="02010609060101010101" pitchFamily="2" charset="-122"/>
            </a:endParaRPr>
          </a:p>
          <a:p>
            <a:pPr algn="l"/>
            <a:r>
              <a:rPr lang="en-US" altLang="zh-CN" sz="3600" err="1">
                <a:solidFill>
                  <a:schemeClr val="tx1"/>
                </a:solidFill>
                <a:latin typeface="Times New Roman" panose="02020603050405020304" pitchFamily="18" charset="0"/>
                <a:ea typeface="黑体" panose="02010609060101010101" pitchFamily="2" charset="-122"/>
              </a:rPr>
              <a:t>intern(n</a:t>
            </a:r>
            <a:r>
              <a:rPr lang="zh-CN" altLang="en-US" sz="3600" dirty="0">
                <a:solidFill>
                  <a:schemeClr val="tx1"/>
                </a:solidFill>
                <a:latin typeface="Times New Roman" panose="02020603050405020304" pitchFamily="18" charset="0"/>
                <a:ea typeface="黑体" panose="02010609060101010101" pitchFamily="2" charset="-122"/>
              </a:rPr>
              <a:t>维</a:t>
            </a:r>
            <a:r>
              <a:rPr lang="en-US" altLang="zh-CN" sz="3600">
                <a:solidFill>
                  <a:schemeClr val="tx1"/>
                </a:solidFill>
                <a:latin typeface="Times New Roman" panose="02020603050405020304" pitchFamily="18" charset="0"/>
                <a:ea typeface="黑体" panose="02010609060101010101" pitchFamily="2" charset="-122"/>
              </a:rPr>
              <a:t>) </a:t>
            </a:r>
            <a:endParaRPr lang="en-US" altLang="zh-CN" sz="3600">
              <a:solidFill>
                <a:schemeClr val="tx1"/>
              </a:solidFill>
              <a:latin typeface="Times New Roman" panose="02020603050405020304" pitchFamily="18" charset="0"/>
              <a:ea typeface="黑体" panose="02010609060101010101" pitchFamily="2" charset="-122"/>
            </a:endParaRPr>
          </a:p>
        </p:txBody>
      </p:sp>
      <p:sp>
        <p:nvSpPr>
          <p:cNvPr id="223235" name="矩形 223234"/>
          <p:cNvSpPr/>
          <p:nvPr/>
        </p:nvSpPr>
        <p:spPr>
          <a:xfrm>
            <a:off x="1106170" y="537210"/>
            <a:ext cx="5337810" cy="645160"/>
          </a:xfrm>
          <a:prstGeom prst="rect">
            <a:avLst/>
          </a:prstGeom>
          <a:noFill/>
          <a:ln w="9525">
            <a:noFill/>
          </a:ln>
        </p:spPr>
        <p:txBody>
          <a:bodyPr wrap="square">
            <a:spAutoFit/>
          </a:bodyPr>
          <a:p>
            <a:pPr algn="l"/>
            <a:r>
              <a:rPr lang="en-US" altLang="zh-CN" sz="3600" dirty="0">
                <a:solidFill>
                  <a:schemeClr val="accent2"/>
                </a:solidFill>
                <a:latin typeface="黑体" panose="02010609060101010101" pitchFamily="2" charset="-122"/>
                <a:ea typeface="黑体" panose="02010609060101010101" pitchFamily="2" charset="-122"/>
              </a:rPr>
              <a:t> </a:t>
            </a:r>
            <a:r>
              <a:rPr lang="en-US" altLang="zh-CN" sz="3600">
                <a:solidFill>
                  <a:schemeClr val="accent2"/>
                </a:solidFill>
                <a:latin typeface="黑体" panose="02010609060101010101" pitchFamily="2" charset="-122"/>
                <a:ea typeface="黑体" panose="02010609060101010101" pitchFamily="2" charset="-122"/>
              </a:rPr>
              <a:t>4.3 MATLAB</a:t>
            </a:r>
            <a:r>
              <a:rPr lang="zh-CN" altLang="en-US" sz="3600" dirty="0">
                <a:solidFill>
                  <a:schemeClr val="accent2"/>
                </a:solidFill>
                <a:latin typeface="黑体" panose="02010609060101010101" pitchFamily="2" charset="-122"/>
                <a:ea typeface="黑体" panose="02010609060101010101" pitchFamily="2" charset="-122"/>
              </a:rPr>
              <a:t>实现插值</a:t>
            </a:r>
            <a:endParaRPr lang="zh-CN" altLang="en-US" sz="3600" dirty="0">
              <a:solidFill>
                <a:schemeClr val="accent2"/>
              </a:solidFill>
              <a:latin typeface="黑体" panose="02010609060101010101" pitchFamily="2" charset="-122"/>
              <a:ea typeface="黑体" panose="0201060906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802005" y="0"/>
            <a:ext cx="10515600" cy="1325563"/>
          </a:xfrm>
        </p:spPr>
        <p:txBody>
          <a:bodyPr/>
          <a:lstStyle/>
          <a:p>
            <a:r>
              <a:rPr lang="zh-CN" altLang="en-US" dirty="0" smtClean="0"/>
              <a:t>一维插值（</a:t>
            </a:r>
            <a:r>
              <a:rPr lang="en-US" altLang="zh-CN" dirty="0" err="1" smtClean="0"/>
              <a:t>matlab</a:t>
            </a:r>
            <a:r>
              <a:rPr lang="zh-CN" altLang="en-US" dirty="0" smtClean="0"/>
              <a:t>）</a:t>
            </a:r>
            <a:endParaRPr lang="zh-CN" altLang="en-US" dirty="0" smtClean="0"/>
          </a:p>
        </p:txBody>
      </p:sp>
      <p:sp>
        <p:nvSpPr>
          <p:cNvPr id="8195" name="Rectangle 7"/>
          <p:cNvSpPr>
            <a:spLocks noGrp="1" noChangeArrowheads="1"/>
          </p:cNvSpPr>
          <p:nvPr>
            <p:ph type="body" idx="1"/>
          </p:nvPr>
        </p:nvSpPr>
        <p:spPr>
          <a:xfrm>
            <a:off x="1775520" y="908720"/>
            <a:ext cx="8568952" cy="5544616"/>
          </a:xfrm>
        </p:spPr>
        <p:txBody>
          <a:bodyPr>
            <a:noAutofit/>
          </a:bodyPr>
          <a:lstStyle/>
          <a:p>
            <a:r>
              <a:rPr lang="zh-CN" altLang="en-US" dirty="0" smtClean="0">
                <a:solidFill>
                  <a:srgbClr val="0000FF"/>
                </a:solidFill>
              </a:rPr>
              <a:t>格式</a:t>
            </a:r>
            <a:endParaRPr lang="zh-CN" altLang="en-US" dirty="0" smtClean="0">
              <a:solidFill>
                <a:srgbClr val="0000FF"/>
              </a:solidFill>
            </a:endParaRPr>
          </a:p>
          <a:p>
            <a:pPr lvl="1">
              <a:spcBef>
                <a:spcPts val="1800"/>
              </a:spcBef>
            </a:pPr>
            <a:r>
              <a:rPr lang="es-ES" altLang="zh-CN" dirty="0" smtClean="0">
                <a:solidFill>
                  <a:srgbClr val="FF0000"/>
                </a:solidFill>
              </a:rPr>
              <a:t>Y1=interpl(X,Y,X1,mothod</a:t>
            </a:r>
            <a:r>
              <a:rPr lang="es-ES" altLang="zh-CN" dirty="0" smtClean="0">
                <a:solidFill>
                  <a:srgbClr val="FF0000"/>
                </a:solidFill>
              </a:rPr>
              <a:t>)</a:t>
            </a:r>
            <a:endParaRPr lang="es-ES" altLang="zh-CN" dirty="0" smtClean="0">
              <a:solidFill>
                <a:srgbClr val="FF0000"/>
              </a:solidFill>
            </a:endParaRPr>
          </a:p>
          <a:p>
            <a:r>
              <a:rPr lang="zh-CN" altLang="es-ES" sz="2700" dirty="0" smtClean="0">
                <a:solidFill>
                  <a:srgbClr val="0000FF"/>
                </a:solidFill>
              </a:rPr>
              <a:t>功能</a:t>
            </a:r>
            <a:endParaRPr lang="en-US" altLang="zh-CN" sz="2700" dirty="0" smtClean="0">
              <a:solidFill>
                <a:srgbClr val="0000FF"/>
              </a:solidFill>
            </a:endParaRPr>
          </a:p>
          <a:p>
            <a:pPr lvl="1"/>
            <a:r>
              <a:rPr lang="zh-CN" altLang="es-ES" dirty="0" smtClean="0"/>
              <a:t>根据</a:t>
            </a:r>
            <a:r>
              <a:rPr lang="zh-CN" altLang="en-US" dirty="0" smtClean="0"/>
              <a:t>插值节点</a:t>
            </a:r>
            <a:r>
              <a:rPr lang="en-US" altLang="zh-CN" dirty="0" smtClean="0"/>
              <a:t>X</a:t>
            </a:r>
            <a:r>
              <a:rPr lang="zh-CN" altLang="en-US" dirty="0" smtClean="0"/>
              <a:t>和</a:t>
            </a:r>
            <a:r>
              <a:rPr lang="en-US" altLang="zh-CN" dirty="0" smtClean="0"/>
              <a:t>Y</a:t>
            </a:r>
            <a:r>
              <a:rPr lang="zh-CN" altLang="en-US" dirty="0" smtClean="0"/>
              <a:t>的</a:t>
            </a:r>
            <a:r>
              <a:rPr lang="zh-CN" altLang="en-US" dirty="0" smtClean="0"/>
              <a:t>值插值，并求插值函数在</a:t>
            </a:r>
            <a:r>
              <a:rPr lang="en-US" altLang="zh-CN" dirty="0" smtClean="0"/>
              <a:t>X1</a:t>
            </a:r>
            <a:r>
              <a:rPr lang="zh-CN" altLang="en-US" dirty="0" smtClean="0"/>
              <a:t>处的</a:t>
            </a:r>
            <a:r>
              <a:rPr lang="zh-CN" altLang="en-US" dirty="0" smtClean="0"/>
              <a:t>值</a:t>
            </a:r>
            <a:endParaRPr lang="en-US" altLang="zh-CN" dirty="0" smtClean="0"/>
          </a:p>
          <a:p>
            <a:r>
              <a:rPr lang="zh-CN" altLang="en-US" dirty="0">
                <a:solidFill>
                  <a:srgbClr val="0000FF"/>
                </a:solidFill>
              </a:rPr>
              <a:t>说明</a:t>
            </a:r>
            <a:endParaRPr lang="zh-CN" altLang="en-US" dirty="0" smtClean="0">
              <a:solidFill>
                <a:srgbClr val="0000FF"/>
              </a:solidFill>
            </a:endParaRPr>
          </a:p>
          <a:p>
            <a:pPr lvl="1"/>
            <a:r>
              <a:rPr lang="en-US" altLang="zh-CN" sz="2400" dirty="0" smtClean="0">
                <a:solidFill>
                  <a:srgbClr val="FF0000"/>
                </a:solidFill>
              </a:rPr>
              <a:t>Y</a:t>
            </a:r>
            <a:r>
              <a:rPr lang="zh-CN" altLang="en-US" sz="2400" dirty="0" smtClean="0">
                <a:solidFill>
                  <a:srgbClr val="FF0000"/>
                </a:solidFill>
              </a:rPr>
              <a:t>是与</a:t>
            </a:r>
            <a:r>
              <a:rPr lang="en-US" altLang="zh-CN" sz="2400" dirty="0" smtClean="0">
                <a:solidFill>
                  <a:srgbClr val="FF0000"/>
                </a:solidFill>
              </a:rPr>
              <a:t>X</a:t>
            </a:r>
            <a:r>
              <a:rPr lang="zh-CN" altLang="en-US" sz="2400" dirty="0" smtClean="0">
                <a:solidFill>
                  <a:srgbClr val="FF0000"/>
                </a:solidFill>
              </a:rPr>
              <a:t>等长的向量</a:t>
            </a:r>
            <a:endParaRPr lang="zh-CN" altLang="en-US" sz="2400" dirty="0" smtClean="0"/>
          </a:p>
          <a:p>
            <a:pPr lvl="1"/>
            <a:r>
              <a:rPr lang="en-US" altLang="zh-CN" sz="2400" dirty="0" smtClean="0"/>
              <a:t>X1</a:t>
            </a:r>
            <a:r>
              <a:rPr lang="zh-CN" altLang="en-US" sz="2400" dirty="0" smtClean="0"/>
              <a:t>是向量或标量</a:t>
            </a:r>
            <a:r>
              <a:rPr lang="en-US" altLang="zh-CN" sz="2400" dirty="0"/>
              <a:t>, Y1</a:t>
            </a:r>
            <a:r>
              <a:rPr lang="zh-CN" altLang="en-US" sz="2400" dirty="0"/>
              <a:t>是插值函数在</a:t>
            </a:r>
            <a:r>
              <a:rPr lang="en-US" altLang="zh-CN" sz="2400" dirty="0"/>
              <a:t>X1</a:t>
            </a:r>
            <a:r>
              <a:rPr lang="zh-CN" altLang="en-US" sz="2400" dirty="0"/>
              <a:t>处的值</a:t>
            </a:r>
            <a:endParaRPr lang="zh-CN" altLang="en-US" sz="2400" dirty="0" smtClean="0"/>
          </a:p>
          <a:p>
            <a:pPr lvl="1"/>
            <a:r>
              <a:rPr lang="en-US" altLang="zh-CN" sz="2400" dirty="0" smtClean="0"/>
              <a:t>method</a:t>
            </a:r>
            <a:r>
              <a:rPr lang="zh-CN" altLang="en-US" sz="2400" dirty="0" smtClean="0"/>
              <a:t>的取值</a:t>
            </a:r>
            <a:endParaRPr lang="zh-CN" altLang="en-US" sz="2400" dirty="0" smtClean="0"/>
          </a:p>
          <a:p>
            <a:pPr marL="365760" lvl="1" indent="0">
              <a:buNone/>
            </a:pPr>
            <a:r>
              <a:rPr lang="zh-CN" altLang="en-US" sz="2400" dirty="0" smtClean="0"/>
              <a:t>    </a:t>
            </a:r>
            <a:r>
              <a:rPr lang="en-US" altLang="zh-CN" sz="2400" dirty="0" smtClean="0"/>
              <a:t>‘nearest’</a:t>
            </a:r>
            <a:r>
              <a:rPr lang="zh-CN" altLang="en-US" sz="2400" dirty="0" smtClean="0"/>
              <a:t>：最近插值、       </a:t>
            </a:r>
            <a:r>
              <a:rPr lang="en-US" altLang="zh-CN" sz="2400" dirty="0" smtClean="0"/>
              <a:t>‘linear’</a:t>
            </a:r>
            <a:r>
              <a:rPr lang="zh-CN" altLang="en-US" sz="2400" dirty="0" smtClean="0"/>
              <a:t>：线性插值 </a:t>
            </a:r>
            <a:endParaRPr lang="zh-CN" altLang="en-US" sz="2400" dirty="0" smtClean="0"/>
          </a:p>
          <a:p>
            <a:pPr marL="365760" lvl="1" indent="0">
              <a:buNone/>
            </a:pPr>
            <a:r>
              <a:rPr lang="zh-CN" altLang="en-US" sz="2400" dirty="0" smtClean="0"/>
              <a:t>    </a:t>
            </a:r>
            <a:r>
              <a:rPr lang="en-US" altLang="zh-CN" sz="2400" dirty="0" smtClean="0"/>
              <a:t>‘</a:t>
            </a:r>
            <a:r>
              <a:rPr lang="en-US" altLang="zh-CN" sz="2400" dirty="0" smtClean="0">
                <a:solidFill>
                  <a:srgbClr val="FF0000"/>
                </a:solidFill>
              </a:rPr>
              <a:t>spline</a:t>
            </a:r>
            <a:r>
              <a:rPr lang="en-US" altLang="zh-CN" sz="2400" dirty="0" smtClean="0"/>
              <a:t>’</a:t>
            </a:r>
            <a:r>
              <a:rPr lang="zh-CN" altLang="en-US" sz="2400" dirty="0" smtClean="0"/>
              <a:t>：三次样条插值、</a:t>
            </a:r>
            <a:r>
              <a:rPr lang="en-US" altLang="zh-CN" sz="2400" dirty="0" smtClean="0"/>
              <a:t>’cubic’</a:t>
            </a:r>
            <a:r>
              <a:rPr lang="zh-CN" altLang="en-US" sz="2400" dirty="0" smtClean="0"/>
              <a:t>：三次插值 </a:t>
            </a:r>
            <a:endParaRPr lang="en-US" altLang="zh-CN" sz="2400" dirty="0" smtClean="0"/>
          </a:p>
          <a:p>
            <a:r>
              <a:rPr lang="zh-CN" altLang="en-US" sz="2700" dirty="0" smtClean="0">
                <a:solidFill>
                  <a:srgbClr val="0000FF"/>
                </a:solidFill>
              </a:rPr>
              <a:t>注意</a:t>
            </a:r>
            <a:endParaRPr lang="en-US" altLang="zh-CN" sz="2700" dirty="0" smtClean="0">
              <a:solidFill>
                <a:srgbClr val="0000FF"/>
              </a:solidFill>
            </a:endParaRPr>
          </a:p>
          <a:p>
            <a:pPr lvl="1"/>
            <a:r>
              <a:rPr lang="en-US" altLang="zh-CN" dirty="0" smtClean="0"/>
              <a:t>X</a:t>
            </a:r>
            <a:r>
              <a:rPr lang="zh-CN" altLang="en-US" dirty="0" smtClean="0"/>
              <a:t>中值是单调的</a:t>
            </a:r>
            <a:endParaRPr lang="en-US" altLang="zh-CN" dirty="0" smtClean="0"/>
          </a:p>
          <a:p>
            <a:pPr lvl="1"/>
            <a:r>
              <a:rPr lang="en-US" altLang="zh-CN" dirty="0" smtClean="0"/>
              <a:t>X1</a:t>
            </a:r>
            <a:r>
              <a:rPr lang="zh-CN" altLang="en-US" dirty="0" smtClean="0"/>
              <a:t>不能超过</a:t>
            </a:r>
            <a:r>
              <a:rPr lang="en-US" altLang="zh-CN" dirty="0" smtClean="0"/>
              <a:t>X</a:t>
            </a:r>
            <a:r>
              <a:rPr lang="zh-CN" altLang="en-US" dirty="0" smtClean="0"/>
              <a:t>范围</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543" name="Rectangle 343"/>
          <p:cNvSpPr>
            <a:spLocks noGrp="1" noChangeArrowheads="1"/>
          </p:cNvSpPr>
          <p:nvPr>
            <p:ph type="title"/>
          </p:nvPr>
        </p:nvSpPr>
        <p:spPr>
          <a:xfrm>
            <a:off x="1981200" y="116632"/>
            <a:ext cx="7467600" cy="648072"/>
          </a:xfrm>
        </p:spPr>
        <p:txBody>
          <a:bodyPr>
            <a:normAutofit fontScale="90000"/>
          </a:bodyPr>
          <a:lstStyle/>
          <a:p>
            <a:r>
              <a:rPr lang="zh-CN" altLang="en-US" dirty="0" smtClean="0"/>
              <a:t>例题与运用</a:t>
            </a:r>
            <a:r>
              <a:rPr lang="en-US" altLang="zh-CN" dirty="0" smtClean="0"/>
              <a:t>——</a:t>
            </a:r>
            <a:r>
              <a:rPr lang="zh-CN" altLang="en-US" dirty="0" smtClean="0"/>
              <a:t>一维插值</a:t>
            </a:r>
            <a:endParaRPr lang="zh-CN" altLang="en-US" dirty="0" smtClean="0"/>
          </a:p>
        </p:txBody>
      </p:sp>
      <p:sp>
        <p:nvSpPr>
          <p:cNvPr id="179544" name="Rectangle 344"/>
          <p:cNvSpPr>
            <a:spLocks noGrp="1" noChangeArrowheads="1"/>
          </p:cNvSpPr>
          <p:nvPr>
            <p:ph type="body" idx="1"/>
          </p:nvPr>
        </p:nvSpPr>
        <p:spPr>
          <a:xfrm>
            <a:off x="1775520" y="648072"/>
            <a:ext cx="8496944" cy="6021288"/>
          </a:xfrm>
        </p:spPr>
        <p:txBody>
          <a:bodyPr>
            <a:noAutofit/>
          </a:bodyPr>
          <a:lstStyle/>
          <a:p>
            <a:r>
              <a:rPr lang="zh-CN" altLang="en-US" dirty="0" smtClean="0">
                <a:solidFill>
                  <a:srgbClr val="0000FF"/>
                </a:solidFill>
              </a:rPr>
              <a:t>引例</a:t>
            </a:r>
            <a:endParaRPr lang="en-US" altLang="zh-CN" dirty="0" smtClean="0">
              <a:solidFill>
                <a:srgbClr val="0000FF"/>
              </a:solidFill>
            </a:endParaRPr>
          </a:p>
          <a:p>
            <a:pPr marL="822960" lvl="1" indent="-457200">
              <a:buSzPct val="100000"/>
              <a:buFont typeface="+mj-ea"/>
              <a:buAutoNum type="circleNumDbPlain"/>
            </a:pPr>
            <a:r>
              <a:rPr lang="zh-CN" altLang="en-US" sz="2200" dirty="0" smtClean="0"/>
              <a:t>在一天</a:t>
            </a:r>
            <a:r>
              <a:rPr lang="en-US" altLang="zh-CN" sz="2200" dirty="0" smtClean="0"/>
              <a:t>24</a:t>
            </a:r>
            <a:r>
              <a:rPr lang="zh-CN" altLang="en-US" sz="2200" dirty="0" smtClean="0"/>
              <a:t>小时内</a:t>
            </a:r>
            <a:r>
              <a:rPr lang="en-US" altLang="zh-CN" sz="2200" dirty="0" smtClean="0"/>
              <a:t>,</a:t>
            </a:r>
            <a:r>
              <a:rPr lang="zh-CN" altLang="en-US" sz="2200" dirty="0" smtClean="0"/>
              <a:t>从零点开始每间隔</a:t>
            </a:r>
            <a:r>
              <a:rPr lang="en-US" altLang="zh-CN" sz="2200" dirty="0" smtClean="0"/>
              <a:t>2</a:t>
            </a:r>
            <a:r>
              <a:rPr lang="zh-CN" altLang="en-US" sz="2200" dirty="0" smtClean="0"/>
              <a:t>小时测得的环境温度数据分别为</a:t>
            </a:r>
            <a:r>
              <a:rPr lang="en-US" altLang="zh-CN" sz="2200" dirty="0" smtClean="0"/>
              <a:t>(</a:t>
            </a:r>
            <a:r>
              <a:rPr lang="zh-CN" altLang="en-US" sz="2200" dirty="0" smtClean="0"/>
              <a:t>度</a:t>
            </a:r>
            <a:r>
              <a:rPr lang="en-US" altLang="zh-CN" sz="2200" dirty="0" smtClean="0"/>
              <a:t>) 12,9,9,10,18,24,28,27,25,20,18,15,13</a:t>
            </a:r>
            <a:r>
              <a:rPr lang="zh-CN" altLang="en-US" sz="2200" dirty="0" smtClean="0"/>
              <a:t>，</a:t>
            </a:r>
            <a:br>
              <a:rPr lang="en-US" altLang="zh-CN" sz="2200" dirty="0" smtClean="0"/>
            </a:br>
            <a:r>
              <a:rPr lang="zh-CN" altLang="en-US" sz="2200" dirty="0" smtClean="0"/>
              <a:t>请推测中午</a:t>
            </a:r>
            <a:r>
              <a:rPr lang="en-US" altLang="zh-CN" sz="2200" dirty="0" smtClean="0"/>
              <a:t>1</a:t>
            </a:r>
            <a:r>
              <a:rPr lang="zh-CN" altLang="en-US" sz="2200" dirty="0" smtClean="0"/>
              <a:t>点（即</a:t>
            </a:r>
            <a:r>
              <a:rPr lang="en-US" altLang="zh-CN" sz="2200" dirty="0" smtClean="0"/>
              <a:t>13</a:t>
            </a:r>
            <a:r>
              <a:rPr lang="zh-CN" altLang="en-US" sz="2200" dirty="0" smtClean="0"/>
              <a:t>点）时的温度。</a:t>
            </a:r>
            <a:endParaRPr lang="en-US" altLang="zh-CN" sz="2200" dirty="0" smtClean="0"/>
          </a:p>
          <a:p>
            <a:pPr marL="822960" lvl="1" indent="-457200">
              <a:buSzPct val="100000"/>
              <a:buFont typeface="+mj-ea"/>
              <a:buAutoNum type="circleNumDbPlain"/>
            </a:pPr>
            <a:r>
              <a:rPr lang="zh-CN" altLang="en-US" sz="2200" dirty="0"/>
              <a:t>热源温度传播测试数据如下 </a:t>
            </a:r>
            <a:r>
              <a:rPr lang="en-US" altLang="zh-CN" sz="2200" dirty="0"/>
              <a:t>(x:</a:t>
            </a:r>
            <a:r>
              <a:rPr lang="zh-CN" altLang="en-US" sz="2200" dirty="0"/>
              <a:t>测量点、</a:t>
            </a:r>
            <a:r>
              <a:rPr lang="en-US" altLang="zh-CN" sz="2200" dirty="0"/>
              <a:t>h:</a:t>
            </a:r>
            <a:r>
              <a:rPr lang="zh-CN" altLang="en-US" sz="2200" dirty="0"/>
              <a:t>测量时间、</a:t>
            </a:r>
            <a:r>
              <a:rPr lang="en-US" altLang="zh-CN" sz="2200" dirty="0"/>
              <a:t>T:</a:t>
            </a:r>
            <a:r>
              <a:rPr lang="zh-CN" altLang="en-US" sz="2200" dirty="0"/>
              <a:t>温度）</a:t>
            </a:r>
            <a:r>
              <a:rPr lang="zh-CN" altLang="en-US" sz="2200" dirty="0" smtClean="0"/>
              <a:t>试求</a:t>
            </a:r>
            <a:r>
              <a:rPr lang="zh-CN" altLang="en-US" sz="2200" dirty="0"/>
              <a:t>一分钟内每隔</a:t>
            </a:r>
            <a:r>
              <a:rPr lang="en-US" altLang="zh-CN" sz="2200" dirty="0"/>
              <a:t>20</a:t>
            </a:r>
            <a:r>
              <a:rPr lang="zh-CN" altLang="en-US" sz="2200" dirty="0"/>
              <a:t>秒、每隔</a:t>
            </a:r>
            <a:r>
              <a:rPr lang="en-US" altLang="zh-CN" sz="2200" dirty="0"/>
              <a:t>1</a:t>
            </a:r>
            <a:r>
              <a:rPr lang="zh-CN" altLang="en-US" sz="2200" dirty="0"/>
              <a:t>米处的温度。</a:t>
            </a:r>
            <a:endParaRPr lang="zh-CN" altLang="en-US" sz="2200" dirty="0"/>
          </a:p>
          <a:p>
            <a:pPr marL="365760" lvl="1" indent="0">
              <a:buSzPct val="100000"/>
              <a:buNone/>
            </a:pPr>
            <a:endParaRPr lang="zh-CN" altLang="en-US" sz="2200" dirty="0" smtClean="0"/>
          </a:p>
          <a:p>
            <a:endParaRPr lang="en-US" altLang="zh-CN" dirty="0" smtClean="0"/>
          </a:p>
          <a:p>
            <a:endParaRPr lang="zh-CN" altLang="en-US" dirty="0" smtClean="0"/>
          </a:p>
          <a:p>
            <a:r>
              <a:rPr lang="zh-CN" altLang="en-US" dirty="0" smtClean="0">
                <a:solidFill>
                  <a:srgbClr val="0000FF"/>
                </a:solidFill>
              </a:rPr>
              <a:t>核心</a:t>
            </a:r>
            <a:endParaRPr lang="en-US" altLang="zh-CN" dirty="0" smtClean="0">
              <a:solidFill>
                <a:srgbClr val="0000FF"/>
              </a:solidFill>
            </a:endParaRPr>
          </a:p>
          <a:p>
            <a:pPr lvl="1">
              <a:spcBef>
                <a:spcPts val="300"/>
              </a:spcBef>
            </a:pPr>
            <a:r>
              <a:rPr lang="zh-CN" altLang="en-US" sz="2400" dirty="0" smtClean="0">
                <a:solidFill>
                  <a:srgbClr val="FF0000"/>
                </a:solidFill>
              </a:rPr>
              <a:t>给出部分值，计算相关的值</a:t>
            </a:r>
            <a:endParaRPr lang="zh-CN" altLang="en-US" sz="2400" dirty="0" smtClean="0">
              <a:solidFill>
                <a:srgbClr val="FF0000"/>
              </a:solidFill>
            </a:endParaRPr>
          </a:p>
          <a:p>
            <a:pPr lvl="1">
              <a:spcBef>
                <a:spcPts val="300"/>
              </a:spcBef>
            </a:pPr>
            <a:r>
              <a:rPr lang="zh-CN" altLang="en-US" sz="2400" dirty="0" smtClean="0"/>
              <a:t>设有一组实验观测数据</a:t>
            </a:r>
            <a:r>
              <a:rPr lang="en-US" altLang="zh-CN" sz="2400" dirty="0" smtClean="0"/>
              <a:t>(</a:t>
            </a:r>
            <a:r>
              <a:rPr lang="en-US" altLang="zh-CN" sz="2400" i="1" dirty="0" err="1" smtClean="0"/>
              <a:t>x</a:t>
            </a:r>
            <a:r>
              <a:rPr lang="en-US" altLang="zh-CN" sz="2400" i="1" baseline="-25000" dirty="0" err="1" smtClean="0"/>
              <a:t>i</a:t>
            </a:r>
            <a:r>
              <a:rPr lang="en-US" altLang="zh-CN" sz="2400" dirty="0" err="1" smtClean="0"/>
              <a:t>,</a:t>
            </a:r>
            <a:r>
              <a:rPr lang="en-US" altLang="zh-CN" sz="2400" i="1" dirty="0" err="1" smtClean="0"/>
              <a:t>y</a:t>
            </a:r>
            <a:r>
              <a:rPr lang="en-US" altLang="zh-CN" sz="2400" i="1" baseline="-25000" dirty="0" err="1" smtClean="0"/>
              <a:t>i</a:t>
            </a:r>
            <a:r>
              <a:rPr lang="en-US" altLang="zh-CN" sz="2400" dirty="0" smtClean="0"/>
              <a:t>), </a:t>
            </a:r>
            <a:r>
              <a:rPr lang="en-US" altLang="zh-CN" sz="2400" i="1" dirty="0" err="1" smtClean="0"/>
              <a:t>i</a:t>
            </a:r>
            <a:r>
              <a:rPr lang="en-US" altLang="zh-CN" sz="2400" dirty="0" smtClean="0"/>
              <a:t>=0,1,…</a:t>
            </a:r>
            <a:r>
              <a:rPr lang="en-US" altLang="zh-CN" sz="2400" i="1" dirty="0" smtClean="0"/>
              <a:t>n</a:t>
            </a:r>
            <a:r>
              <a:rPr lang="en-US" altLang="zh-CN" sz="2400" dirty="0" smtClean="0"/>
              <a:t>,</a:t>
            </a:r>
            <a:endParaRPr lang="en-US" altLang="zh-CN" sz="2400" dirty="0" smtClean="0"/>
          </a:p>
          <a:p>
            <a:pPr marL="365760" lvl="1" indent="0">
              <a:spcBef>
                <a:spcPts val="300"/>
              </a:spcBef>
              <a:buNone/>
            </a:pPr>
            <a:r>
              <a:rPr lang="zh-CN" altLang="en-US" sz="2400" dirty="0" smtClean="0"/>
              <a:t>    </a:t>
            </a:r>
            <a:r>
              <a:rPr lang="zh-CN" altLang="en-US" sz="2400" dirty="0" smtClean="0">
                <a:solidFill>
                  <a:srgbClr val="FF0000"/>
                </a:solidFill>
              </a:rPr>
              <a:t>如何揭示</a:t>
            </a:r>
            <a:r>
              <a:rPr lang="zh-CN" altLang="en-US" sz="2400" dirty="0" smtClean="0"/>
              <a:t>自变量</a:t>
            </a:r>
            <a:r>
              <a:rPr lang="en-US" altLang="zh-CN" sz="2400" i="1" dirty="0" smtClean="0"/>
              <a:t>x</a:t>
            </a:r>
            <a:r>
              <a:rPr lang="zh-CN" altLang="en-US" sz="2400" dirty="0" smtClean="0"/>
              <a:t>与因变量</a:t>
            </a:r>
            <a:r>
              <a:rPr lang="en-US" altLang="zh-CN" sz="2400" i="1" dirty="0" smtClean="0"/>
              <a:t>y</a:t>
            </a:r>
            <a:r>
              <a:rPr lang="zh-CN" altLang="en-US" sz="2400" dirty="0" smtClean="0"/>
              <a:t>之间的关系？</a:t>
            </a:r>
            <a:endParaRPr lang="zh-CN" altLang="en-US" sz="2400" dirty="0" smtClean="0"/>
          </a:p>
          <a:p>
            <a:pPr lvl="1">
              <a:spcBef>
                <a:spcPts val="300"/>
              </a:spcBef>
            </a:pPr>
            <a:r>
              <a:rPr lang="zh-CN" altLang="en-US" sz="2400" dirty="0" smtClean="0"/>
              <a:t>寻找近似的函数关系表达式</a:t>
            </a:r>
            <a:r>
              <a:rPr lang="en-US" altLang="zh-CN" sz="2400" i="1" dirty="0" smtClean="0">
                <a:solidFill>
                  <a:srgbClr val="FF0000"/>
                </a:solidFill>
              </a:rPr>
              <a:t>y</a:t>
            </a:r>
            <a:r>
              <a:rPr lang="en-US" altLang="zh-CN" sz="2400" dirty="0" smtClean="0">
                <a:solidFill>
                  <a:srgbClr val="FF0000"/>
                </a:solidFill>
              </a:rPr>
              <a:t>=</a:t>
            </a:r>
            <a:r>
              <a:rPr lang="en-US" altLang="zh-CN" sz="2400" i="1" dirty="0" smtClean="0">
                <a:solidFill>
                  <a:srgbClr val="FF0000"/>
                </a:solidFill>
              </a:rPr>
              <a:t>f</a:t>
            </a:r>
            <a:r>
              <a:rPr lang="en-US" altLang="zh-CN" sz="2400" dirty="0" smtClean="0">
                <a:solidFill>
                  <a:srgbClr val="FF0000"/>
                </a:solidFill>
              </a:rPr>
              <a:t>(</a:t>
            </a:r>
            <a:r>
              <a:rPr lang="en-US" altLang="zh-CN" sz="2400" i="1" dirty="0" smtClean="0">
                <a:solidFill>
                  <a:srgbClr val="FF0000"/>
                </a:solidFill>
              </a:rPr>
              <a:t>x</a:t>
            </a:r>
            <a:r>
              <a:rPr lang="en-US" altLang="zh-CN" sz="2400" dirty="0" smtClean="0">
                <a:solidFill>
                  <a:srgbClr val="FF0000"/>
                </a:solidFill>
              </a:rPr>
              <a:t>)</a:t>
            </a:r>
            <a:endParaRPr lang="en-US" altLang="zh-CN" sz="2400" dirty="0" smtClean="0">
              <a:solidFill>
                <a:srgbClr val="FF0000"/>
              </a:solidFill>
            </a:endParaRPr>
          </a:p>
          <a:p>
            <a:pPr lvl="1">
              <a:spcBef>
                <a:spcPts val="300"/>
              </a:spcBef>
            </a:pPr>
            <a:r>
              <a:rPr lang="zh-CN" altLang="en-US" sz="2400" dirty="0" smtClean="0"/>
              <a:t>常用的方法</a:t>
            </a:r>
            <a:r>
              <a:rPr lang="en-US" altLang="zh-CN" sz="2400" dirty="0" smtClean="0"/>
              <a:t>:</a:t>
            </a:r>
            <a:r>
              <a:rPr lang="zh-CN" altLang="en-US" sz="2400" dirty="0" smtClean="0">
                <a:solidFill>
                  <a:srgbClr val="FF0000"/>
                </a:solidFill>
              </a:rPr>
              <a:t>插值与拟合</a:t>
            </a:r>
            <a:endParaRPr lang="zh-CN" altLang="en-US" sz="2400" dirty="0" smtClean="0">
              <a:solidFill>
                <a:srgbClr val="FF0000"/>
              </a:solidFill>
            </a:endParaRPr>
          </a:p>
        </p:txBody>
      </p:sp>
      <p:graphicFrame>
        <p:nvGraphicFramePr>
          <p:cNvPr id="44" name="Group 128"/>
          <p:cNvGraphicFramePr>
            <a:graphicFrameLocks noGrp="1"/>
          </p:cNvGraphicFramePr>
          <p:nvPr/>
        </p:nvGraphicFramePr>
        <p:xfrm>
          <a:off x="3647728" y="2952120"/>
          <a:ext cx="4824095" cy="1341120"/>
        </p:xfrm>
        <a:graphic>
          <a:graphicData uri="http://schemas.openxmlformats.org/drawingml/2006/table">
            <a:tbl>
              <a:tblPr/>
              <a:tblGrid>
                <a:gridCol w="786130"/>
                <a:gridCol w="821055"/>
                <a:gridCol w="803910"/>
                <a:gridCol w="803275"/>
                <a:gridCol w="804545"/>
                <a:gridCol w="805180"/>
              </a:tblGrid>
              <a:tr h="335280">
                <a:tc>
                  <a:txBody>
                    <a:bodyPr/>
                    <a:lstStyle/>
                    <a:p>
                      <a:pPr marL="0" marR="0" lvl="0" indent="0" algn="l" defTabSz="914400" rtl="0" eaLnBrk="1" fontAlgn="base" latinLnBrk="0" hangingPunct="1">
                        <a:lnSpc>
                          <a:spcPct val="100000"/>
                        </a:lnSpc>
                        <a:spcBef>
                          <a:spcPts val="0"/>
                        </a:spcBef>
                        <a:spcAft>
                          <a:spcPct val="0"/>
                        </a:spcAft>
                        <a:buClr>
                          <a:srgbClr val="006600"/>
                        </a:buClr>
                        <a:buSzPct val="8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rPr>
                        <a:t>       </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endParaRPr>
                    </a:p>
                  </a:txBody>
                  <a:tcPr marT="45702" marB="45702"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35280">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95</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35280">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35280">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95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79544">
                                            <p:txEl>
                                              <p:pRg st="0" end="0"/>
                                            </p:txEl>
                                          </p:spTgt>
                                        </p:tgtEl>
                                        <p:attrNameLst>
                                          <p:attrName>style.visibility</p:attrName>
                                        </p:attrNameLst>
                                      </p:cBhvr>
                                      <p:to>
                                        <p:strVal val="visible"/>
                                      </p:to>
                                    </p:set>
                                    <p:animEffect transition="in" filter="wipe(up)">
                                      <p:cBhvr>
                                        <p:cTn id="11" dur="500"/>
                                        <p:tgtEl>
                                          <p:spTgt spid="17954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9544">
                                            <p:txEl>
                                              <p:pRg st="1" end="1"/>
                                            </p:txEl>
                                          </p:spTgt>
                                        </p:tgtEl>
                                        <p:attrNameLst>
                                          <p:attrName>style.visibility</p:attrName>
                                        </p:attrNameLst>
                                      </p:cBhvr>
                                      <p:to>
                                        <p:strVal val="visible"/>
                                      </p:to>
                                    </p:set>
                                    <p:animEffect transition="in" filter="wipe(up)">
                                      <p:cBhvr>
                                        <p:cTn id="16" dur="500"/>
                                        <p:tgtEl>
                                          <p:spTgt spid="17954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9544">
                                            <p:txEl>
                                              <p:pRg st="2" end="2"/>
                                            </p:txEl>
                                          </p:spTgt>
                                        </p:tgtEl>
                                        <p:attrNameLst>
                                          <p:attrName>style.visibility</p:attrName>
                                        </p:attrNameLst>
                                      </p:cBhvr>
                                      <p:to>
                                        <p:strVal val="visible"/>
                                      </p:to>
                                    </p:set>
                                    <p:animEffect transition="in" filter="wipe(up)">
                                      <p:cBhvr>
                                        <p:cTn id="21" dur="500"/>
                                        <p:tgtEl>
                                          <p:spTgt spid="17954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box(out)">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79544">
                                            <p:txEl>
                                              <p:pRg st="6" end="6"/>
                                            </p:txEl>
                                          </p:spTgt>
                                        </p:tgtEl>
                                        <p:attrNameLst>
                                          <p:attrName>style.visibility</p:attrName>
                                        </p:attrNameLst>
                                      </p:cBhvr>
                                      <p:to>
                                        <p:strVal val="visible"/>
                                      </p:to>
                                    </p:set>
                                    <p:animEffect transition="in" filter="wipe(up)">
                                      <p:cBhvr>
                                        <p:cTn id="31" dur="500"/>
                                        <p:tgtEl>
                                          <p:spTgt spid="17954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9544">
                                            <p:txEl>
                                              <p:pRg st="7" end="7"/>
                                            </p:txEl>
                                          </p:spTgt>
                                        </p:tgtEl>
                                        <p:attrNameLst>
                                          <p:attrName>style.visibility</p:attrName>
                                        </p:attrNameLst>
                                      </p:cBhvr>
                                      <p:to>
                                        <p:strVal val="visible"/>
                                      </p:to>
                                    </p:set>
                                    <p:animEffect transition="in" filter="wipe(up)">
                                      <p:cBhvr>
                                        <p:cTn id="36" dur="500"/>
                                        <p:tgtEl>
                                          <p:spTgt spid="17954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79544">
                                            <p:txEl>
                                              <p:pRg st="8" end="8"/>
                                            </p:txEl>
                                          </p:spTgt>
                                        </p:tgtEl>
                                        <p:attrNameLst>
                                          <p:attrName>style.visibility</p:attrName>
                                        </p:attrNameLst>
                                      </p:cBhvr>
                                      <p:to>
                                        <p:strVal val="visible"/>
                                      </p:to>
                                    </p:set>
                                    <p:animEffect transition="in" filter="wipe(up)">
                                      <p:cBhvr>
                                        <p:cTn id="41" dur="500"/>
                                        <p:tgtEl>
                                          <p:spTgt spid="17954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79544">
                                            <p:txEl>
                                              <p:pRg st="9" end="9"/>
                                            </p:txEl>
                                          </p:spTgt>
                                        </p:tgtEl>
                                        <p:attrNameLst>
                                          <p:attrName>style.visibility</p:attrName>
                                        </p:attrNameLst>
                                      </p:cBhvr>
                                      <p:to>
                                        <p:strVal val="visible"/>
                                      </p:to>
                                    </p:set>
                                    <p:animEffect transition="in" filter="wipe(up)">
                                      <p:cBhvr>
                                        <p:cTn id="46" dur="500"/>
                                        <p:tgtEl>
                                          <p:spTgt spid="179544">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79544">
                                            <p:txEl>
                                              <p:pRg st="10" end="10"/>
                                            </p:txEl>
                                          </p:spTgt>
                                        </p:tgtEl>
                                        <p:attrNameLst>
                                          <p:attrName>style.visibility</p:attrName>
                                        </p:attrNameLst>
                                      </p:cBhvr>
                                      <p:to>
                                        <p:strVal val="visible"/>
                                      </p:to>
                                    </p:set>
                                    <p:animEffect transition="in" filter="wipe(up)">
                                      <p:cBhvr>
                                        <p:cTn id="51" dur="500"/>
                                        <p:tgtEl>
                                          <p:spTgt spid="179544">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79544">
                                            <p:txEl>
                                              <p:pRg st="11" end="11"/>
                                            </p:txEl>
                                          </p:spTgt>
                                        </p:tgtEl>
                                        <p:attrNameLst>
                                          <p:attrName>style.visibility</p:attrName>
                                        </p:attrNameLst>
                                      </p:cBhvr>
                                      <p:to>
                                        <p:strVal val="visible"/>
                                      </p:to>
                                    </p:set>
                                    <p:animEffect transition="in" filter="wipe(up)">
                                      <p:cBhvr>
                                        <p:cTn id="56" dur="500"/>
                                        <p:tgtEl>
                                          <p:spTgt spid="17954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543" grpId="0" autoUpdateAnimBg="0"/>
      <p:bldP spid="179544"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44624"/>
            <a:ext cx="7467600" cy="634082"/>
          </a:xfrm>
        </p:spPr>
        <p:txBody>
          <a:bodyPr>
            <a:normAutofit fontScale="90000"/>
          </a:bodyPr>
          <a:lstStyle/>
          <a:p>
            <a:r>
              <a:rPr lang="zh-CN" altLang="en-US" dirty="0" smtClean="0"/>
              <a:t>二</a:t>
            </a:r>
            <a:r>
              <a:rPr lang="zh-CN" altLang="en-US" dirty="0" smtClean="0"/>
              <a:t>维插值</a:t>
            </a:r>
            <a:endParaRPr lang="zh-CN" altLang="en-US" dirty="0" smtClean="0"/>
          </a:p>
        </p:txBody>
      </p:sp>
      <p:sp>
        <p:nvSpPr>
          <p:cNvPr id="10243" name="Rectangle 3"/>
          <p:cNvSpPr>
            <a:spLocks noGrp="1" noChangeArrowheads="1"/>
          </p:cNvSpPr>
          <p:nvPr>
            <p:ph type="body" idx="1"/>
          </p:nvPr>
        </p:nvSpPr>
        <p:spPr>
          <a:xfrm>
            <a:off x="1775520" y="620688"/>
            <a:ext cx="8568952" cy="6165304"/>
          </a:xfrm>
        </p:spPr>
        <p:txBody>
          <a:bodyPr>
            <a:noAutofit/>
          </a:bodyPr>
          <a:lstStyle/>
          <a:p>
            <a:r>
              <a:rPr lang="zh-CN" altLang="en-US" dirty="0" smtClean="0">
                <a:solidFill>
                  <a:srgbClr val="0000FF"/>
                </a:solidFill>
              </a:rPr>
              <a:t>网格点数据插值</a:t>
            </a:r>
            <a:endParaRPr lang="zh-CN" altLang="en-US" dirty="0" smtClean="0">
              <a:solidFill>
                <a:srgbClr val="0000FF"/>
              </a:solidFill>
            </a:endParaRPr>
          </a:p>
          <a:p>
            <a:pPr lvl="1"/>
            <a:r>
              <a:rPr lang="zh-CN" altLang="es-ES" sz="2400" dirty="0" smtClean="0"/>
              <a:t>格式：</a:t>
            </a:r>
            <a:r>
              <a:rPr lang="es-ES" altLang="zh-CN" sz="2400" dirty="0" smtClean="0">
                <a:solidFill>
                  <a:srgbClr val="FF0000"/>
                </a:solidFill>
              </a:rPr>
              <a:t>Z1=interp2(X,Y,Z,X1,Y1,method)</a:t>
            </a:r>
            <a:endParaRPr lang="es-ES" altLang="zh-CN" sz="2400" dirty="0" smtClean="0">
              <a:solidFill>
                <a:srgbClr val="FF0000"/>
              </a:solidFill>
            </a:endParaRPr>
          </a:p>
          <a:p>
            <a:pPr lvl="1"/>
            <a:r>
              <a:rPr lang="zh-CN" altLang="es-ES" sz="2400" dirty="0" smtClean="0"/>
              <a:t>功能：根据</a:t>
            </a:r>
            <a:r>
              <a:rPr lang="en-US" altLang="zh-CN" sz="2400" dirty="0" smtClean="0"/>
              <a:t>X</a:t>
            </a:r>
            <a:r>
              <a:rPr lang="zh-CN" altLang="en-US" sz="2400" dirty="0" smtClean="0"/>
              <a:t>、</a:t>
            </a:r>
            <a:r>
              <a:rPr lang="en-US" altLang="zh-CN" sz="2400" dirty="0" smtClean="0"/>
              <a:t>Y</a:t>
            </a:r>
            <a:r>
              <a:rPr lang="zh-CN" altLang="en-US" sz="2400" dirty="0" smtClean="0"/>
              <a:t>和</a:t>
            </a:r>
            <a:r>
              <a:rPr lang="en-US" altLang="zh-CN" sz="2400" dirty="0" smtClean="0"/>
              <a:t>Z</a:t>
            </a:r>
            <a:r>
              <a:rPr lang="zh-CN" altLang="en-US" sz="2400" dirty="0" smtClean="0"/>
              <a:t>值插值</a:t>
            </a:r>
            <a:r>
              <a:rPr lang="en-US" altLang="zh-CN" sz="2400" dirty="0" smtClean="0"/>
              <a:t>,</a:t>
            </a:r>
            <a:r>
              <a:rPr lang="zh-CN" altLang="en-US" sz="2400" dirty="0" smtClean="0"/>
              <a:t>并求插值函数在</a:t>
            </a:r>
            <a:r>
              <a:rPr lang="en-US" altLang="zh-CN" sz="2400" dirty="0" smtClean="0"/>
              <a:t>X1</a:t>
            </a:r>
            <a:r>
              <a:rPr lang="zh-CN" altLang="en-US" sz="2400" dirty="0" smtClean="0"/>
              <a:t>、</a:t>
            </a:r>
            <a:r>
              <a:rPr lang="en-US" altLang="zh-CN" sz="2400" dirty="0" smtClean="0"/>
              <a:t>Y1</a:t>
            </a:r>
            <a:r>
              <a:rPr lang="zh-CN" altLang="en-US" sz="2400" dirty="0" smtClean="0"/>
              <a:t>的值</a:t>
            </a:r>
            <a:endParaRPr lang="zh-CN" altLang="en-US" sz="2400" dirty="0" smtClean="0"/>
          </a:p>
          <a:p>
            <a:pPr lvl="1"/>
            <a:r>
              <a:rPr lang="en-US" altLang="zh-CN" sz="2400" dirty="0" smtClean="0"/>
              <a:t> X</a:t>
            </a:r>
            <a:r>
              <a:rPr lang="zh-CN" altLang="en-US" sz="2400" dirty="0" smtClean="0"/>
              <a:t>、</a:t>
            </a:r>
            <a:r>
              <a:rPr lang="en-US" altLang="zh-CN" sz="2400" dirty="0" smtClean="0"/>
              <a:t>Y</a:t>
            </a:r>
            <a:r>
              <a:rPr lang="zh-CN" altLang="en-US" sz="2400" dirty="0" smtClean="0"/>
              <a:t>是向量</a:t>
            </a:r>
            <a:r>
              <a:rPr lang="en-US" altLang="zh-CN" sz="2400" dirty="0" smtClean="0"/>
              <a:t>(X:</a:t>
            </a:r>
            <a:r>
              <a:rPr lang="zh-CN" altLang="en-US" sz="2400" dirty="0" smtClean="0"/>
              <a:t>行向量</a:t>
            </a:r>
            <a:r>
              <a:rPr lang="en-US" altLang="zh-CN" sz="2400" dirty="0" smtClean="0"/>
              <a:t>,Y:</a:t>
            </a:r>
            <a:r>
              <a:rPr lang="zh-CN" altLang="en-US" sz="2400" dirty="0" smtClean="0"/>
              <a:t>列向量</a:t>
            </a:r>
            <a:r>
              <a:rPr lang="en-US" altLang="zh-CN" sz="2400" dirty="0" smtClean="0"/>
              <a:t>), </a:t>
            </a:r>
            <a:br>
              <a:rPr lang="en-US" altLang="zh-CN" sz="2400" dirty="0" smtClean="0"/>
            </a:br>
            <a:r>
              <a:rPr lang="en-US" altLang="zh-CN" sz="2400" dirty="0" smtClean="0"/>
              <a:t>         Z</a:t>
            </a:r>
            <a:r>
              <a:rPr lang="zh-CN" altLang="en-US" sz="2400" dirty="0" smtClean="0"/>
              <a:t>为矩阵（</a:t>
            </a:r>
            <a:r>
              <a:rPr lang="en-US" altLang="zh-CN" sz="2400" dirty="0" smtClean="0"/>
              <a:t>size(Z)=length(Y)×length(X)</a:t>
            </a:r>
            <a:r>
              <a:rPr lang="zh-CN" altLang="en-US" sz="2400" dirty="0" smtClean="0"/>
              <a:t>）</a:t>
            </a:r>
            <a:endParaRPr lang="en-US" altLang="zh-CN" sz="2400" dirty="0" smtClean="0"/>
          </a:p>
          <a:p>
            <a:pPr lvl="1"/>
            <a:r>
              <a:rPr lang="en-US" altLang="zh-CN" sz="2400" dirty="0" smtClean="0"/>
              <a:t>X1</a:t>
            </a:r>
            <a:r>
              <a:rPr lang="zh-CN" altLang="en-US" sz="2400" dirty="0" smtClean="0"/>
              <a:t>、</a:t>
            </a:r>
            <a:r>
              <a:rPr lang="en-US" altLang="zh-CN" sz="2400" dirty="0" smtClean="0"/>
              <a:t>Y1</a:t>
            </a:r>
            <a:r>
              <a:rPr lang="zh-CN" altLang="en-US" sz="2400" dirty="0" smtClean="0"/>
              <a:t>为向量</a:t>
            </a:r>
            <a:endParaRPr lang="en-US" altLang="zh-CN" sz="2400" dirty="0" smtClean="0"/>
          </a:p>
          <a:p>
            <a:pPr lvl="1"/>
            <a:r>
              <a:rPr lang="en-US" altLang="zh-CN" sz="2400" dirty="0" smtClean="0"/>
              <a:t> Z1(</a:t>
            </a:r>
            <a:r>
              <a:rPr lang="en-US" altLang="zh-CN" sz="2400" dirty="0" err="1" smtClean="0"/>
              <a:t>i,j</a:t>
            </a:r>
            <a:r>
              <a:rPr lang="en-US" altLang="zh-CN" sz="2400" dirty="0" smtClean="0"/>
              <a:t>)</a:t>
            </a:r>
            <a:r>
              <a:rPr lang="zh-CN" altLang="en-US" sz="2400" dirty="0" smtClean="0"/>
              <a:t>是在点</a:t>
            </a:r>
            <a:r>
              <a:rPr lang="en-US" altLang="zh-CN" sz="2400" dirty="0" smtClean="0"/>
              <a:t>(X1(</a:t>
            </a:r>
            <a:r>
              <a:rPr lang="en-US" altLang="zh-CN" sz="2400" dirty="0" err="1" smtClean="0"/>
              <a:t>i,j</a:t>
            </a:r>
            <a:r>
              <a:rPr lang="en-US" altLang="zh-CN" sz="2400" dirty="0" smtClean="0"/>
              <a:t>),Y1(</a:t>
            </a:r>
            <a:r>
              <a:rPr lang="en-US" altLang="zh-CN" sz="2400" dirty="0" err="1" smtClean="0"/>
              <a:t>i,j</a:t>
            </a:r>
            <a:r>
              <a:rPr lang="en-US" altLang="zh-CN" sz="2400" dirty="0" smtClean="0"/>
              <a:t>))</a:t>
            </a:r>
            <a:r>
              <a:rPr lang="zh-CN" altLang="en-US" sz="2400" dirty="0" smtClean="0"/>
              <a:t>处的插值结果 </a:t>
            </a:r>
            <a:endParaRPr lang="zh-CN" altLang="en-US" sz="2400" dirty="0" smtClean="0"/>
          </a:p>
          <a:p>
            <a:r>
              <a:rPr lang="zh-CN" altLang="en-US" dirty="0" smtClean="0">
                <a:solidFill>
                  <a:srgbClr val="0000FF"/>
                </a:solidFill>
              </a:rPr>
              <a:t>散点数据插值</a:t>
            </a:r>
            <a:endParaRPr lang="zh-CN" altLang="en-US" dirty="0" smtClean="0">
              <a:solidFill>
                <a:srgbClr val="0000FF"/>
              </a:solidFill>
            </a:endParaRPr>
          </a:p>
          <a:p>
            <a:pPr lvl="1"/>
            <a:r>
              <a:rPr lang="zh-CN" altLang="es-ES" sz="2400" dirty="0" smtClean="0"/>
              <a:t>格式：</a:t>
            </a:r>
            <a:r>
              <a:rPr lang="es-ES" altLang="zh-CN" sz="2400" dirty="0" smtClean="0">
                <a:solidFill>
                  <a:srgbClr val="FF0000"/>
                </a:solidFill>
              </a:rPr>
              <a:t>Z1=griddata(X,Y,Z,X1,Y1,method)</a:t>
            </a:r>
            <a:endParaRPr lang="es-ES" altLang="zh-CN" sz="2400" dirty="0" smtClean="0">
              <a:solidFill>
                <a:srgbClr val="FF0000"/>
              </a:solidFill>
            </a:endParaRPr>
          </a:p>
          <a:p>
            <a:pPr lvl="1"/>
            <a:r>
              <a:rPr lang="zh-CN" altLang="es-ES" sz="2400" dirty="0" smtClean="0"/>
              <a:t>功能：根据</a:t>
            </a:r>
            <a:r>
              <a:rPr lang="en-US" altLang="zh-CN" sz="2400" dirty="0" smtClean="0"/>
              <a:t>X</a:t>
            </a:r>
            <a:r>
              <a:rPr lang="zh-CN" altLang="en-US" sz="2400" dirty="0" smtClean="0"/>
              <a:t>、</a:t>
            </a:r>
            <a:r>
              <a:rPr lang="en-US" altLang="zh-CN" sz="2400" dirty="0" smtClean="0"/>
              <a:t>Y</a:t>
            </a:r>
            <a:r>
              <a:rPr lang="zh-CN" altLang="en-US" sz="2400" dirty="0" smtClean="0"/>
              <a:t>和</a:t>
            </a:r>
            <a:r>
              <a:rPr lang="en-US" altLang="zh-CN" sz="2400" dirty="0" smtClean="0"/>
              <a:t>Z</a:t>
            </a:r>
            <a:r>
              <a:rPr lang="zh-CN" altLang="en-US" sz="2400" dirty="0" smtClean="0"/>
              <a:t>值插值</a:t>
            </a:r>
            <a:r>
              <a:rPr lang="en-US" altLang="zh-CN" sz="2400" dirty="0" smtClean="0"/>
              <a:t>,</a:t>
            </a:r>
            <a:r>
              <a:rPr lang="zh-CN" altLang="en-US" sz="2400" dirty="0" smtClean="0"/>
              <a:t>并求插值函数在</a:t>
            </a:r>
            <a:r>
              <a:rPr lang="en-US" altLang="zh-CN" sz="2400" dirty="0" smtClean="0"/>
              <a:t>X1</a:t>
            </a:r>
            <a:r>
              <a:rPr lang="zh-CN" altLang="en-US" sz="2400" dirty="0" smtClean="0"/>
              <a:t>、</a:t>
            </a:r>
            <a:r>
              <a:rPr lang="en-US" altLang="zh-CN" sz="2400" dirty="0" smtClean="0"/>
              <a:t>Y1</a:t>
            </a:r>
            <a:r>
              <a:rPr lang="zh-CN" altLang="en-US" sz="2400" dirty="0" smtClean="0"/>
              <a:t>的值</a:t>
            </a:r>
            <a:endParaRPr lang="zh-CN" altLang="en-US" sz="2400" dirty="0" smtClean="0"/>
          </a:p>
          <a:p>
            <a:pPr lvl="1"/>
            <a:r>
              <a:rPr lang="en-US" altLang="zh-CN" sz="2400" dirty="0" smtClean="0"/>
              <a:t>X</a:t>
            </a:r>
            <a:r>
              <a:rPr lang="zh-CN" altLang="en-US" sz="2400" dirty="0" smtClean="0"/>
              <a:t>、</a:t>
            </a:r>
            <a:r>
              <a:rPr lang="en-US" altLang="zh-CN" sz="2400" dirty="0" smtClean="0"/>
              <a:t>Y</a:t>
            </a:r>
            <a:r>
              <a:rPr lang="zh-CN" altLang="en-US" sz="2400" dirty="0" smtClean="0"/>
              <a:t>、</a:t>
            </a:r>
            <a:r>
              <a:rPr lang="en-US" altLang="zh-CN" sz="2400" dirty="0" smtClean="0"/>
              <a:t>Z</a:t>
            </a:r>
            <a:r>
              <a:rPr lang="zh-CN" altLang="en-US" sz="2400" dirty="0" smtClean="0"/>
              <a:t>：同大小向量</a:t>
            </a:r>
            <a:endParaRPr lang="zh-CN" altLang="en-US" sz="2400" dirty="0" smtClean="0"/>
          </a:p>
          <a:p>
            <a:r>
              <a:rPr lang="en-US" altLang="zh-CN" dirty="0" smtClean="0">
                <a:solidFill>
                  <a:srgbClr val="0000FF"/>
                </a:solidFill>
              </a:rPr>
              <a:t>method</a:t>
            </a:r>
            <a:r>
              <a:rPr lang="zh-CN" altLang="en-US" dirty="0" smtClean="0">
                <a:solidFill>
                  <a:srgbClr val="0000FF"/>
                </a:solidFill>
              </a:rPr>
              <a:t>的取值</a:t>
            </a:r>
            <a:endParaRPr lang="zh-CN" altLang="en-US" dirty="0" smtClean="0">
              <a:solidFill>
                <a:srgbClr val="0000FF"/>
              </a:solidFill>
            </a:endParaRPr>
          </a:p>
          <a:p>
            <a:pPr marL="365760" lvl="1" indent="0">
              <a:buNone/>
            </a:pPr>
            <a:r>
              <a:rPr lang="zh-CN" altLang="en-US" sz="2400" dirty="0" smtClean="0"/>
              <a:t>      </a:t>
            </a:r>
            <a:r>
              <a:rPr lang="en-US" altLang="zh-CN" sz="2400" dirty="0" smtClean="0"/>
              <a:t>‘nearest’</a:t>
            </a:r>
            <a:r>
              <a:rPr lang="zh-CN" altLang="en-US" sz="2400" dirty="0" smtClean="0"/>
              <a:t>：最近插值、   </a:t>
            </a:r>
            <a:r>
              <a:rPr lang="en-US" altLang="zh-CN" sz="2400" dirty="0" smtClean="0"/>
              <a:t>‘linear’</a:t>
            </a:r>
            <a:r>
              <a:rPr lang="zh-CN" altLang="en-US" sz="2400" dirty="0" smtClean="0"/>
              <a:t>：线性插值 （</a:t>
            </a:r>
            <a:r>
              <a:rPr lang="zh-CN" altLang="en-US" sz="2400" dirty="0" smtClean="0">
                <a:solidFill>
                  <a:srgbClr val="FF0000"/>
                </a:solidFill>
              </a:rPr>
              <a:t>默认</a:t>
            </a:r>
            <a:r>
              <a:rPr lang="zh-CN" altLang="en-US" sz="2400" dirty="0" smtClean="0"/>
              <a:t>）</a:t>
            </a:r>
            <a:endParaRPr lang="zh-CN" altLang="en-US" sz="2400" dirty="0" smtClean="0"/>
          </a:p>
          <a:p>
            <a:pPr marL="365760" lvl="1" indent="0">
              <a:buNone/>
            </a:pPr>
            <a:r>
              <a:rPr lang="zh-CN" altLang="en-US" sz="2400" dirty="0" smtClean="0"/>
              <a:t>      </a:t>
            </a:r>
            <a:r>
              <a:rPr lang="en-US" altLang="zh-CN" sz="2400" dirty="0" smtClean="0"/>
              <a:t>‘cubic’</a:t>
            </a:r>
            <a:r>
              <a:rPr lang="zh-CN" altLang="en-US" sz="2400" dirty="0" smtClean="0"/>
              <a:t>：三次插值 、     </a:t>
            </a:r>
            <a:r>
              <a:rPr lang="en-US" altLang="zh-CN" sz="2400" dirty="0" smtClean="0"/>
              <a:t>‘V4’</a:t>
            </a:r>
            <a:r>
              <a:rPr lang="zh-CN" altLang="en-US" sz="2400" dirty="0" smtClean="0"/>
              <a:t>：</a:t>
            </a:r>
            <a:r>
              <a:rPr lang="en-US" altLang="zh-CN" sz="2400" dirty="0" err="1" smtClean="0"/>
              <a:t>Matlab</a:t>
            </a:r>
            <a:r>
              <a:rPr lang="zh-CN" altLang="en-US" sz="2400" dirty="0" smtClean="0"/>
              <a:t>提供的方法</a:t>
            </a:r>
            <a:endParaRPr lang="zh-CN" altLang="en-US" sz="2400" dirty="0" smtClean="0"/>
          </a:p>
          <a:p>
            <a:pPr lvl="1"/>
            <a:endParaRPr lang="en-US" altLang="zh-CN" sz="2400" dirty="0" smtClean="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5"/>
          <p:cNvSpPr>
            <a:spLocks noGrp="1"/>
          </p:cNvSpPr>
          <p:nvPr>
            <p:ph type="title"/>
          </p:nvPr>
        </p:nvSpPr>
        <p:spPr>
          <a:xfrm>
            <a:off x="746760" y="0"/>
            <a:ext cx="10515600" cy="1325563"/>
          </a:xfrm>
        </p:spPr>
        <p:txBody>
          <a:bodyPr/>
          <a:lstStyle/>
          <a:p>
            <a:r>
              <a:rPr lang="zh-CN" altLang="en-US" dirty="0" smtClean="0"/>
              <a:t>引例</a:t>
            </a:r>
            <a:r>
              <a:rPr lang="en-US" altLang="zh-CN" dirty="0" smtClean="0"/>
              <a:t>2 </a:t>
            </a:r>
            <a:r>
              <a:rPr lang="zh-CN" altLang="en-US" dirty="0" smtClean="0"/>
              <a:t>求解</a:t>
            </a:r>
            <a:endParaRPr lang="zh-CN" altLang="en-US" dirty="0"/>
          </a:p>
        </p:txBody>
      </p:sp>
      <p:sp>
        <p:nvSpPr>
          <p:cNvPr id="246787" name="Rectangle 3"/>
          <p:cNvSpPr>
            <a:spLocks noGrp="1" noChangeArrowheads="1"/>
          </p:cNvSpPr>
          <p:nvPr>
            <p:ph type="body" idx="1"/>
          </p:nvPr>
        </p:nvSpPr>
        <p:spPr>
          <a:xfrm>
            <a:off x="1981200" y="980728"/>
            <a:ext cx="8219256" cy="5616624"/>
          </a:xfrm>
        </p:spPr>
        <p:txBody>
          <a:bodyPr>
            <a:noAutofit/>
          </a:bodyPr>
          <a:lstStyle/>
          <a:p>
            <a:r>
              <a:rPr lang="zh-CN" altLang="en-US" dirty="0" smtClean="0"/>
              <a:t>热源温度传播测试数据如下 </a:t>
            </a:r>
            <a:r>
              <a:rPr lang="en-US" altLang="zh-CN" dirty="0" smtClean="0"/>
              <a:t>(x:</a:t>
            </a:r>
            <a:r>
              <a:rPr lang="zh-CN" altLang="en-US" dirty="0" smtClean="0"/>
              <a:t>测量点、</a:t>
            </a:r>
            <a:r>
              <a:rPr lang="en-US" altLang="zh-CN" dirty="0" smtClean="0"/>
              <a:t>h:</a:t>
            </a:r>
            <a:r>
              <a:rPr lang="zh-CN" altLang="en-US" dirty="0" smtClean="0"/>
              <a:t>测量时间、</a:t>
            </a:r>
            <a:r>
              <a:rPr lang="en-US" altLang="zh-CN" dirty="0" smtClean="0"/>
              <a:t>T:</a:t>
            </a:r>
            <a:r>
              <a:rPr lang="zh-CN" altLang="en-US" dirty="0" smtClean="0"/>
              <a:t>温度）试求一分钟内每隔</a:t>
            </a:r>
            <a:r>
              <a:rPr lang="en-US" altLang="zh-CN" dirty="0" smtClean="0"/>
              <a:t>20</a:t>
            </a:r>
            <a:r>
              <a:rPr lang="zh-CN" altLang="en-US" dirty="0" smtClean="0"/>
              <a:t>秒、每隔</a:t>
            </a:r>
            <a:r>
              <a:rPr lang="en-US" altLang="zh-CN" dirty="0" smtClean="0"/>
              <a:t>1</a:t>
            </a:r>
            <a:r>
              <a:rPr lang="zh-CN" altLang="en-US" dirty="0" smtClean="0"/>
              <a:t>米处的温度。</a:t>
            </a:r>
            <a:endParaRPr lang="zh-CN" altLang="en-US" dirty="0" smtClean="0"/>
          </a:p>
          <a:p>
            <a:endParaRPr lang="zh-CN" altLang="en-US" dirty="0" smtClean="0"/>
          </a:p>
          <a:p>
            <a:endParaRPr lang="zh-CN" altLang="en-US" dirty="0" smtClean="0"/>
          </a:p>
          <a:p>
            <a:endParaRPr lang="zh-CN" altLang="en-US" dirty="0" smtClean="0"/>
          </a:p>
          <a:p>
            <a:r>
              <a:rPr lang="zh-CN" altLang="en-US" dirty="0" smtClean="0"/>
              <a:t>解：</a:t>
            </a:r>
            <a:endParaRPr lang="zh-CN" altLang="en-US" dirty="0" smtClean="0"/>
          </a:p>
          <a:p>
            <a:pPr lvl="1"/>
            <a:r>
              <a:rPr lang="en-US" altLang="zh-CN" sz="2400" dirty="0" smtClean="0"/>
              <a:t>x=0:2.5:10;</a:t>
            </a:r>
            <a:endParaRPr lang="en-US" altLang="zh-CN" sz="2400" dirty="0" smtClean="0"/>
          </a:p>
          <a:p>
            <a:pPr lvl="1"/>
            <a:r>
              <a:rPr lang="en-US" altLang="zh-CN" sz="2400" dirty="0" smtClean="0"/>
              <a:t>h=[0,30,60]’;</a:t>
            </a:r>
            <a:endParaRPr lang="en-US" altLang="zh-CN" sz="2400" dirty="0" smtClean="0"/>
          </a:p>
          <a:p>
            <a:pPr lvl="1"/>
            <a:r>
              <a:rPr lang="en-US" altLang="zh-CN" sz="2400" dirty="0" smtClean="0"/>
              <a:t>T=[95,14,0,0,0;88,48,32,12,6;67,64,54,48,41];  </a:t>
            </a:r>
            <a:r>
              <a:rPr lang="en-US" altLang="zh-CN" sz="2400" dirty="0" smtClean="0">
                <a:solidFill>
                  <a:srgbClr val="FF0000"/>
                </a:solidFill>
              </a:rPr>
              <a:t>%</a:t>
            </a:r>
            <a:r>
              <a:rPr lang="zh-CN" altLang="en-US" sz="2400" dirty="0" smtClean="0">
                <a:solidFill>
                  <a:srgbClr val="FF0000"/>
                </a:solidFill>
              </a:rPr>
              <a:t>构造数据</a:t>
            </a:r>
            <a:endParaRPr lang="en-US" altLang="zh-CN" sz="2400" dirty="0" smtClean="0">
              <a:solidFill>
                <a:srgbClr val="FF0000"/>
              </a:solidFill>
            </a:endParaRPr>
          </a:p>
          <a:p>
            <a:pPr lvl="1"/>
            <a:r>
              <a:rPr lang="en-US" altLang="zh-CN" sz="2400" dirty="0" smtClean="0"/>
              <a:t>x1=0:10;   h1=[0:20:60]’;              </a:t>
            </a:r>
            <a:r>
              <a:rPr lang="en-US" altLang="zh-CN" sz="2400" dirty="0" smtClean="0">
                <a:solidFill>
                  <a:srgbClr val="FF0000"/>
                </a:solidFill>
              </a:rPr>
              <a:t>%</a:t>
            </a:r>
            <a:r>
              <a:rPr lang="zh-CN" altLang="en-US" sz="2400" dirty="0" smtClean="0">
                <a:solidFill>
                  <a:srgbClr val="FF0000"/>
                </a:solidFill>
              </a:rPr>
              <a:t>确定求值点</a:t>
            </a:r>
            <a:endParaRPr lang="fr-FR" altLang="zh-CN" sz="2400" dirty="0" smtClean="0">
              <a:solidFill>
                <a:srgbClr val="FF0000"/>
              </a:solidFill>
            </a:endParaRPr>
          </a:p>
          <a:p>
            <a:pPr lvl="1"/>
            <a:r>
              <a:rPr lang="fr-FR" altLang="zh-CN" sz="2400" dirty="0" smtClean="0"/>
              <a:t>T1=interp2(x,h,T,x1,h1)</a:t>
            </a:r>
            <a:r>
              <a:rPr lang="fr-FR" altLang="zh-CN" sz="2400" dirty="0" smtClean="0">
                <a:solidFill>
                  <a:srgbClr val="FF0000"/>
                </a:solidFill>
              </a:rPr>
              <a:t>                </a:t>
            </a:r>
            <a:r>
              <a:rPr lang="en-US" altLang="zh-CN" sz="2400" dirty="0" smtClean="0">
                <a:solidFill>
                  <a:srgbClr val="FF0000"/>
                </a:solidFill>
              </a:rPr>
              <a:t>%</a:t>
            </a:r>
            <a:r>
              <a:rPr lang="zh-CN" altLang="en-US" sz="2400" dirty="0" smtClean="0">
                <a:solidFill>
                  <a:srgbClr val="FF0000"/>
                </a:solidFill>
              </a:rPr>
              <a:t>插值并求出结果</a:t>
            </a:r>
            <a:endParaRPr lang="en-US" altLang="zh-CN" sz="2400" dirty="0" smtClean="0">
              <a:solidFill>
                <a:srgbClr val="FF0000"/>
              </a:solidFill>
            </a:endParaRPr>
          </a:p>
          <a:p>
            <a:r>
              <a:rPr lang="zh-CN" altLang="en-US" sz="2700" dirty="0" smtClean="0"/>
              <a:t>此求解方法是用线性插值的方法</a:t>
            </a:r>
            <a:endParaRPr lang="fr-FR" altLang="zh-CN" sz="2700" dirty="0" smtClean="0"/>
          </a:p>
        </p:txBody>
      </p:sp>
      <p:sp>
        <p:nvSpPr>
          <p:cNvPr id="246794" name="Rectangle 10"/>
          <p:cNvSpPr>
            <a:spLocks noChangeArrowheads="1"/>
          </p:cNvSpPr>
          <p:nvPr/>
        </p:nvSpPr>
        <p:spPr bwMode="auto">
          <a:xfrm>
            <a:off x="3359150" y="2492375"/>
            <a:ext cx="309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6600"/>
              </a:buClr>
              <a:buSzPct val="80000"/>
              <a:buFont typeface="Wingdings" panose="05000000000000000000" pitchFamily="2" charset="2"/>
              <a:buChar char="q"/>
              <a:defRPr sz="3200" b="1">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chemeClr val="accent1"/>
              </a:buClr>
              <a:buSzPct val="80000"/>
              <a:buFont typeface="Wingdings" panose="05000000000000000000" pitchFamily="2" charset="2"/>
              <a:buChar char="n"/>
              <a:defRPr sz="2800" b="1">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har char="•"/>
              <a:defRPr sz="2400" b="1">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0"/>
              </a:spcBef>
              <a:buClrTx/>
              <a:buSzTx/>
              <a:buFontTx/>
              <a:buNone/>
            </a:pPr>
            <a:endParaRPr lang="zh-CN" altLang="en-US" sz="1600" b="0">
              <a:latin typeface="Arial" panose="020B0604020202020204" pitchFamily="34" charset="0"/>
              <a:ea typeface="宋体" panose="02010600030101010101" pitchFamily="2" charset="-122"/>
            </a:endParaRPr>
          </a:p>
        </p:txBody>
      </p:sp>
      <p:graphicFrame>
        <p:nvGraphicFramePr>
          <p:cNvPr id="15" name="Group 128"/>
          <p:cNvGraphicFramePr>
            <a:graphicFrameLocks noGrp="1"/>
          </p:cNvGraphicFramePr>
          <p:nvPr>
            <p:custDataLst>
              <p:tags r:id="rId1"/>
            </p:custDataLst>
          </p:nvPr>
        </p:nvGraphicFramePr>
        <p:xfrm>
          <a:off x="3359319" y="2218328"/>
          <a:ext cx="4824095" cy="1341120"/>
        </p:xfrm>
        <a:graphic>
          <a:graphicData uri="http://schemas.openxmlformats.org/drawingml/2006/table">
            <a:tbl>
              <a:tblPr/>
              <a:tblGrid>
                <a:gridCol w="786130"/>
                <a:gridCol w="821055"/>
                <a:gridCol w="803910"/>
                <a:gridCol w="803275"/>
                <a:gridCol w="804545"/>
                <a:gridCol w="805180"/>
              </a:tblGrid>
              <a:tr h="335280">
                <a:tc>
                  <a:txBody>
                    <a:bodyPr/>
                    <a:lstStyle/>
                    <a:p>
                      <a:pPr marL="0" marR="0" lvl="0" indent="0" algn="l" defTabSz="914400" rtl="0" eaLnBrk="1" fontAlgn="base" latinLnBrk="0" hangingPunct="1">
                        <a:lnSpc>
                          <a:spcPct val="100000"/>
                        </a:lnSpc>
                        <a:spcBef>
                          <a:spcPts val="0"/>
                        </a:spcBef>
                        <a:spcAft>
                          <a:spcPct val="0"/>
                        </a:spcAft>
                        <a:buClr>
                          <a:srgbClr val="006600"/>
                        </a:buClr>
                        <a:buSzPct val="80000"/>
                        <a:buFont typeface="Wingdings" panose="05000000000000000000" pitchFamily="2" charset="2"/>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rPr>
                        <a:t>       </a:t>
                      </a:r>
                      <a:endParaRPr kumimoji="0" lang="en-US" altLang="zh-CN" sz="1600" b="1" i="0" u="none" strike="noStrike" cap="none" normalizeH="0" baseline="0" dirty="0" smtClean="0">
                        <a:ln>
                          <a:noFill/>
                        </a:ln>
                        <a:solidFill>
                          <a:schemeClr val="tx1"/>
                        </a:solidFill>
                        <a:effectLst/>
                        <a:latin typeface="Times New Roman" panose="02020603050405020304" pitchFamily="18" charset="0"/>
                        <a:ea typeface="华文中宋" panose="02010600040101010101" pitchFamily="2" charset="-122"/>
                      </a:endParaRPr>
                    </a:p>
                  </a:txBody>
                  <a:tcPr marT="45702" marB="45702"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35280">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95</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35280">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335280">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a:t>
                      </a:r>
                      <a:endPar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54</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41</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02" marB="45702"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wipe(up)">
                                      <p:cBhvr>
                                        <p:cTn id="7" dur="1000"/>
                                        <p:tgtEl>
                                          <p:spTgt spid="246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nodePh="1">
                                  <p:stCondLst>
                                    <p:cond delay="0"/>
                                  </p:stCondLst>
                                  <p:endCondLst>
                                    <p:cond evt="begin" delay="0">
                                      <p:tn val="10"/>
                                    </p:cond>
                                  </p:endCondLst>
                                  <p:childTnLst>
                                    <p:set>
                                      <p:cBhvr>
                                        <p:cTn id="11" dur="1" fill="hold">
                                          <p:stCondLst>
                                            <p:cond delay="0"/>
                                          </p:stCondLst>
                                        </p:cTn>
                                        <p:tgtEl>
                                          <p:spTgt spid="246794"/>
                                        </p:tgtEl>
                                        <p:attrNameLst>
                                          <p:attrName>style.visibility</p:attrName>
                                        </p:attrNameLst>
                                      </p:cBhvr>
                                      <p:to>
                                        <p:strVal val="visible"/>
                                      </p:to>
                                    </p:set>
                                    <p:animEffect transition="in" filter="box(out)">
                                      <p:cBhvr>
                                        <p:cTn id="12" dur="500"/>
                                        <p:tgtEl>
                                          <p:spTgt spid="24679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ou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6787">
                                            <p:txEl>
                                              <p:pRg st="4" end="4"/>
                                            </p:txEl>
                                          </p:spTgt>
                                        </p:tgtEl>
                                        <p:attrNameLst>
                                          <p:attrName>style.visibility</p:attrName>
                                        </p:attrNameLst>
                                      </p:cBhvr>
                                      <p:to>
                                        <p:strVal val="visible"/>
                                      </p:to>
                                    </p:set>
                                    <p:animEffect transition="in" filter="wipe(up)">
                                      <p:cBhvr>
                                        <p:cTn id="22" dur="1000"/>
                                        <p:tgtEl>
                                          <p:spTgt spid="2467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6787">
                                            <p:txEl>
                                              <p:pRg st="5" end="5"/>
                                            </p:txEl>
                                          </p:spTgt>
                                        </p:tgtEl>
                                        <p:attrNameLst>
                                          <p:attrName>style.visibility</p:attrName>
                                        </p:attrNameLst>
                                      </p:cBhvr>
                                      <p:to>
                                        <p:strVal val="visible"/>
                                      </p:to>
                                    </p:set>
                                    <p:animEffect transition="in" filter="wipe(up)">
                                      <p:cBhvr>
                                        <p:cTn id="27" dur="1000"/>
                                        <p:tgtEl>
                                          <p:spTgt spid="2467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46787">
                                            <p:txEl>
                                              <p:pRg st="6" end="6"/>
                                            </p:txEl>
                                          </p:spTgt>
                                        </p:tgtEl>
                                        <p:attrNameLst>
                                          <p:attrName>style.visibility</p:attrName>
                                        </p:attrNameLst>
                                      </p:cBhvr>
                                      <p:to>
                                        <p:strVal val="visible"/>
                                      </p:to>
                                    </p:set>
                                    <p:animEffect transition="in" filter="wipe(up)">
                                      <p:cBhvr>
                                        <p:cTn id="32" dur="1000"/>
                                        <p:tgtEl>
                                          <p:spTgt spid="2467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6787">
                                            <p:txEl>
                                              <p:pRg st="7" end="7"/>
                                            </p:txEl>
                                          </p:spTgt>
                                        </p:tgtEl>
                                        <p:attrNameLst>
                                          <p:attrName>style.visibility</p:attrName>
                                        </p:attrNameLst>
                                      </p:cBhvr>
                                      <p:to>
                                        <p:strVal val="visible"/>
                                      </p:to>
                                    </p:set>
                                    <p:animEffect transition="in" filter="wipe(up)">
                                      <p:cBhvr>
                                        <p:cTn id="37" dur="1000"/>
                                        <p:tgtEl>
                                          <p:spTgt spid="24678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6787">
                                            <p:txEl>
                                              <p:pRg st="8" end="8"/>
                                            </p:txEl>
                                          </p:spTgt>
                                        </p:tgtEl>
                                        <p:attrNameLst>
                                          <p:attrName>style.visibility</p:attrName>
                                        </p:attrNameLst>
                                      </p:cBhvr>
                                      <p:to>
                                        <p:strVal val="visible"/>
                                      </p:to>
                                    </p:set>
                                    <p:animEffect transition="in" filter="wipe(up)">
                                      <p:cBhvr>
                                        <p:cTn id="42" dur="1000"/>
                                        <p:tgtEl>
                                          <p:spTgt spid="24678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46787">
                                            <p:txEl>
                                              <p:pRg st="9" end="9"/>
                                            </p:txEl>
                                          </p:spTgt>
                                        </p:tgtEl>
                                        <p:attrNameLst>
                                          <p:attrName>style.visibility</p:attrName>
                                        </p:attrNameLst>
                                      </p:cBhvr>
                                      <p:to>
                                        <p:strVal val="visible"/>
                                      </p:to>
                                    </p:set>
                                    <p:animEffect transition="in" filter="wipe(up)">
                                      <p:cBhvr>
                                        <p:cTn id="47" dur="1000"/>
                                        <p:tgtEl>
                                          <p:spTgt spid="24678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46787">
                                            <p:txEl>
                                              <p:pRg st="10" end="10"/>
                                            </p:txEl>
                                          </p:spTgt>
                                        </p:tgtEl>
                                        <p:attrNameLst>
                                          <p:attrName>style.visibility</p:attrName>
                                        </p:attrNameLst>
                                      </p:cBhvr>
                                      <p:to>
                                        <p:strVal val="visible"/>
                                      </p:to>
                                    </p:set>
                                    <p:animEffect transition="in" filter="wipe(up)">
                                      <p:cBhvr>
                                        <p:cTn id="52" dur="1000"/>
                                        <p:tgtEl>
                                          <p:spTgt spid="2467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uiExpand="1" build="p"/>
      <p:bldP spid="246794" grpId="0" animBg="1" uiExpand="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1981200" y="-27384"/>
            <a:ext cx="7467600" cy="634082"/>
          </a:xfrm>
        </p:spPr>
        <p:txBody>
          <a:bodyPr>
            <a:normAutofit fontScale="90000"/>
          </a:bodyPr>
          <a:lstStyle/>
          <a:p>
            <a:r>
              <a:rPr lang="zh-CN" altLang="en-US" dirty="0" smtClean="0"/>
              <a:t>散点插值举例</a:t>
            </a:r>
            <a:endParaRPr lang="zh-CN" altLang="en-US" dirty="0"/>
          </a:p>
        </p:txBody>
      </p:sp>
      <p:sp>
        <p:nvSpPr>
          <p:cNvPr id="301059" name="Rectangle 3"/>
          <p:cNvSpPr>
            <a:spLocks noGrp="1" noChangeArrowheads="1"/>
          </p:cNvSpPr>
          <p:nvPr>
            <p:ph type="body" idx="1"/>
          </p:nvPr>
        </p:nvSpPr>
        <p:spPr>
          <a:xfrm>
            <a:off x="1631504" y="548680"/>
            <a:ext cx="8856984" cy="6192688"/>
          </a:xfrm>
        </p:spPr>
        <p:txBody>
          <a:bodyPr>
            <a:noAutofit/>
          </a:bodyPr>
          <a:lstStyle/>
          <a:p>
            <a:r>
              <a:rPr lang="zh-CN" altLang="en-US" sz="2200" dirty="0"/>
              <a:t>下</a:t>
            </a:r>
            <a:r>
              <a:rPr lang="zh-CN" altLang="en-US" sz="2200" dirty="0" smtClean="0"/>
              <a:t>表是某海域测得一些点</a:t>
            </a:r>
            <a:r>
              <a:rPr lang="en-US" altLang="zh-CN" sz="2200" dirty="0" smtClean="0"/>
              <a:t>(</a:t>
            </a:r>
            <a:r>
              <a:rPr lang="en-US" altLang="zh-CN" sz="2200" dirty="0" err="1" smtClean="0"/>
              <a:t>x,y</a:t>
            </a:r>
            <a:r>
              <a:rPr lang="en-US" altLang="zh-CN" sz="2200" dirty="0" smtClean="0"/>
              <a:t>)</a:t>
            </a:r>
            <a:r>
              <a:rPr lang="zh-CN" altLang="en-US" sz="2200" dirty="0" smtClean="0"/>
              <a:t>处的水深</a:t>
            </a:r>
            <a:r>
              <a:rPr lang="en-US" altLang="zh-CN" sz="2200" dirty="0" smtClean="0"/>
              <a:t>z</a:t>
            </a:r>
            <a:r>
              <a:rPr lang="zh-CN" altLang="en-US" sz="2200" dirty="0" smtClean="0"/>
              <a:t>，船的吃水深度为</a:t>
            </a:r>
            <a:r>
              <a:rPr lang="en-US" altLang="zh-CN" sz="2200" dirty="0" smtClean="0"/>
              <a:t>5</a:t>
            </a:r>
            <a:r>
              <a:rPr lang="zh-CN" altLang="en-US" sz="2200" dirty="0" smtClean="0"/>
              <a:t>英尺，在矩形区域</a:t>
            </a:r>
            <a:r>
              <a:rPr lang="en-US" altLang="zh-CN" sz="2200" dirty="0" smtClean="0"/>
              <a:t>(75,200)×(-50,150)</a:t>
            </a:r>
            <a:r>
              <a:rPr lang="zh-CN" altLang="en-US" sz="2200" dirty="0" smtClean="0"/>
              <a:t>里的哪些地方船要避免进入．</a:t>
            </a:r>
            <a:endParaRPr lang="zh-CN" altLang="en-US" sz="2200" dirty="0" smtClean="0"/>
          </a:p>
          <a:p>
            <a:endParaRPr lang="zh-CN" altLang="en-US" dirty="0" smtClean="0"/>
          </a:p>
          <a:p>
            <a:endParaRPr lang="zh-CN" altLang="en-US" dirty="0" smtClean="0"/>
          </a:p>
          <a:p>
            <a:r>
              <a:rPr lang="zh-CN" altLang="en-US" sz="2200" dirty="0" smtClean="0"/>
              <a:t>解：</a:t>
            </a:r>
            <a:endParaRPr lang="en-US" altLang="zh-CN" sz="2200" dirty="0" smtClean="0"/>
          </a:p>
          <a:p>
            <a:r>
              <a:rPr lang="en-US" altLang="zh-CN" dirty="0" smtClean="0"/>
              <a:t>(1)</a:t>
            </a:r>
            <a:r>
              <a:rPr lang="zh-CN" altLang="en-US" dirty="0" smtClean="0"/>
              <a:t>在矩形区域</a:t>
            </a:r>
            <a:r>
              <a:rPr lang="en-US" altLang="zh-CN" dirty="0" smtClean="0"/>
              <a:t>(75,200)×(-50,150)</a:t>
            </a:r>
            <a:r>
              <a:rPr lang="zh-CN" altLang="en-US" dirty="0" smtClean="0"/>
              <a:t>进行插值</a:t>
            </a:r>
            <a:r>
              <a:rPr lang="en-US" altLang="zh-CN" dirty="0" smtClean="0"/>
              <a:t>,</a:t>
            </a:r>
            <a:r>
              <a:rPr lang="zh-CN" altLang="en-US" dirty="0" smtClean="0"/>
              <a:t>并作出海底曲面图</a:t>
            </a:r>
            <a:r>
              <a:rPr lang="en-US" altLang="zh-CN" dirty="0" smtClean="0"/>
              <a:t>.</a:t>
            </a:r>
            <a:endParaRPr lang="zh-CN" altLang="es-ES" dirty="0" smtClean="0"/>
          </a:p>
          <a:p>
            <a:pPr lvl="1">
              <a:spcBef>
                <a:spcPts val="0"/>
              </a:spcBef>
            </a:pPr>
            <a:r>
              <a:rPr lang="es-ES" altLang="zh-CN" sz="1800" dirty="0" smtClean="0"/>
              <a:t>x=[129.0,140.0,103.5,88.0,185.5,195.0,105.5,157.5,107.5,77.0,81.0, 162.0,162, 117.5 ];</a:t>
            </a:r>
            <a:endParaRPr lang="es-ES" altLang="zh-CN" sz="1800" dirty="0" smtClean="0"/>
          </a:p>
          <a:p>
            <a:pPr lvl="1">
              <a:spcBef>
                <a:spcPts val="0"/>
              </a:spcBef>
            </a:pPr>
            <a:r>
              <a:rPr lang="es-ES" altLang="zh-CN" sz="1800" dirty="0" smtClean="0"/>
              <a:t>y =[7.5,141.5,23.0,147.0,22.5,137.5, 85.5, -6.5, -81,3.0,56.5, -66.5, 84.0, -33.5 ];</a:t>
            </a:r>
            <a:endParaRPr lang="es-ES" altLang="zh-CN" sz="1800" dirty="0" smtClean="0"/>
          </a:p>
          <a:p>
            <a:pPr lvl="1">
              <a:spcBef>
                <a:spcPts val="0"/>
              </a:spcBef>
            </a:pPr>
            <a:r>
              <a:rPr lang="es-ES" altLang="zh-CN" sz="1800" dirty="0" smtClean="0"/>
              <a:t>z =[ 4  8  6  8  6  8  8  9  9  8  8  9  4  9 ];</a:t>
            </a:r>
            <a:endParaRPr lang="es-ES" altLang="zh-CN" sz="1800" dirty="0" smtClean="0"/>
          </a:p>
          <a:p>
            <a:pPr lvl="1">
              <a:spcBef>
                <a:spcPts val="0"/>
              </a:spcBef>
            </a:pPr>
            <a:r>
              <a:rPr lang="es-ES" altLang="zh-CN" sz="2400" dirty="0" smtClean="0"/>
              <a:t>x1=75:1:200;</a:t>
            </a:r>
            <a:endParaRPr lang="es-ES" altLang="zh-CN" sz="2400" dirty="0" smtClean="0"/>
          </a:p>
          <a:p>
            <a:pPr lvl="1">
              <a:spcBef>
                <a:spcPts val="0"/>
              </a:spcBef>
            </a:pPr>
            <a:r>
              <a:rPr lang="es-ES" altLang="zh-CN" sz="2400" dirty="0" smtClean="0"/>
              <a:t>y1=-50:1:150;</a:t>
            </a:r>
            <a:endParaRPr lang="es-ES" altLang="zh-CN" sz="2400" dirty="0" smtClean="0"/>
          </a:p>
          <a:p>
            <a:pPr lvl="1">
              <a:spcBef>
                <a:spcPts val="0"/>
              </a:spcBef>
            </a:pPr>
            <a:r>
              <a:rPr lang="es-ES" altLang="zh-CN" sz="2400" dirty="0" smtClean="0"/>
              <a:t>[x1,y1]=meshgrid(x1,y1);                </a:t>
            </a:r>
            <a:r>
              <a:rPr lang="es-ES" altLang="zh-CN" sz="2400" dirty="0" smtClean="0">
                <a:solidFill>
                  <a:srgbClr val="FF0000"/>
                </a:solidFill>
              </a:rPr>
              <a:t>%</a:t>
            </a:r>
            <a:r>
              <a:rPr lang="zh-CN" altLang="en-US" sz="2400" dirty="0" smtClean="0">
                <a:solidFill>
                  <a:srgbClr val="FF0000"/>
                </a:solidFill>
              </a:rPr>
              <a:t>形成插值区域的网格坐标</a:t>
            </a:r>
            <a:endParaRPr lang="en-US" altLang="zh-CN" sz="2400" dirty="0" smtClean="0">
              <a:solidFill>
                <a:srgbClr val="FF0000"/>
              </a:solidFill>
            </a:endParaRPr>
          </a:p>
          <a:p>
            <a:pPr lvl="1">
              <a:spcBef>
                <a:spcPts val="0"/>
              </a:spcBef>
            </a:pPr>
            <a:r>
              <a:rPr lang="en-US" altLang="zh-CN" sz="2400" dirty="0" smtClean="0"/>
              <a:t>z1=</a:t>
            </a:r>
            <a:r>
              <a:rPr lang="en-US" altLang="zh-CN" sz="2400" dirty="0" err="1" smtClean="0"/>
              <a:t>griddata</a:t>
            </a:r>
            <a:r>
              <a:rPr lang="en-US" altLang="zh-CN" sz="2400" dirty="0" smtClean="0"/>
              <a:t>(x,y,z,x1,y1,'v4');           </a:t>
            </a:r>
            <a:r>
              <a:rPr lang="en-US" altLang="zh-CN" sz="2400" dirty="0" smtClean="0">
                <a:solidFill>
                  <a:srgbClr val="FF0000"/>
                </a:solidFill>
              </a:rPr>
              <a:t>%</a:t>
            </a:r>
            <a:r>
              <a:rPr lang="zh-CN" altLang="en-US" sz="2400" dirty="0" smtClean="0">
                <a:solidFill>
                  <a:srgbClr val="FF0000"/>
                </a:solidFill>
              </a:rPr>
              <a:t>求出插值数据</a:t>
            </a:r>
            <a:endParaRPr lang="zh-CN" altLang="en-US" sz="2400" dirty="0" smtClean="0">
              <a:solidFill>
                <a:srgbClr val="FF0000"/>
              </a:solidFill>
            </a:endParaRPr>
          </a:p>
          <a:p>
            <a:pPr lvl="1">
              <a:spcBef>
                <a:spcPts val="0"/>
              </a:spcBef>
            </a:pPr>
            <a:r>
              <a:rPr lang="en-US" altLang="zh-CN" sz="2400" dirty="0" err="1" smtClean="0"/>
              <a:t>meshc</a:t>
            </a:r>
            <a:r>
              <a:rPr lang="en-US" altLang="zh-CN" sz="2400" dirty="0" smtClean="0"/>
              <a:t>(x1,y1,z1) </a:t>
            </a:r>
            <a:endParaRPr lang="en-US" altLang="zh-CN" sz="2400" dirty="0" smtClean="0"/>
          </a:p>
          <a:p>
            <a:pPr>
              <a:spcBef>
                <a:spcPts val="0"/>
              </a:spcBef>
            </a:pPr>
            <a:r>
              <a:rPr lang="en-US" altLang="zh-CN" dirty="0" smtClean="0"/>
              <a:t>(2)</a:t>
            </a:r>
            <a:endParaRPr lang="en-US" altLang="zh-CN" dirty="0" smtClean="0"/>
          </a:p>
          <a:p>
            <a:pPr lvl="1">
              <a:spcBef>
                <a:spcPts val="0"/>
              </a:spcBef>
            </a:pPr>
            <a:r>
              <a:rPr lang="en-US" altLang="zh-CN" sz="2400" dirty="0" smtClean="0"/>
              <a:t>z1(z1&gt;=5)=nan;           </a:t>
            </a:r>
            <a:r>
              <a:rPr lang="en-US" altLang="zh-CN" sz="2400" dirty="0" smtClean="0">
                <a:solidFill>
                  <a:srgbClr val="FF0000"/>
                </a:solidFill>
              </a:rPr>
              <a:t>%</a:t>
            </a:r>
            <a:r>
              <a:rPr lang="zh-CN" altLang="en-US" sz="2400" dirty="0" smtClean="0">
                <a:solidFill>
                  <a:srgbClr val="FF0000"/>
                </a:solidFill>
              </a:rPr>
              <a:t>将水深大于</a:t>
            </a:r>
            <a:r>
              <a:rPr lang="en-US" altLang="zh-CN" sz="2400" dirty="0" smtClean="0">
                <a:solidFill>
                  <a:srgbClr val="FF0000"/>
                </a:solidFill>
              </a:rPr>
              <a:t>5</a:t>
            </a:r>
            <a:r>
              <a:rPr lang="zh-CN" altLang="en-US" sz="2400" dirty="0" smtClean="0">
                <a:solidFill>
                  <a:srgbClr val="FF0000"/>
                </a:solidFill>
              </a:rPr>
              <a:t>的置为</a:t>
            </a:r>
            <a:r>
              <a:rPr lang="en-US" altLang="zh-CN" sz="2400" dirty="0" smtClean="0">
                <a:solidFill>
                  <a:srgbClr val="FF0000"/>
                </a:solidFill>
              </a:rPr>
              <a:t>nan</a:t>
            </a:r>
            <a:r>
              <a:rPr lang="zh-CN" altLang="en-US" sz="2400" dirty="0" smtClean="0">
                <a:solidFill>
                  <a:srgbClr val="FF0000"/>
                </a:solidFill>
              </a:rPr>
              <a:t>，绘图不显示</a:t>
            </a:r>
            <a:endParaRPr lang="zh-CN" altLang="en-US" sz="2400" dirty="0" smtClean="0">
              <a:solidFill>
                <a:srgbClr val="FF0000"/>
              </a:solidFill>
            </a:endParaRPr>
          </a:p>
          <a:p>
            <a:pPr lvl="1">
              <a:spcBef>
                <a:spcPts val="0"/>
              </a:spcBef>
            </a:pPr>
            <a:r>
              <a:rPr lang="en-US" altLang="zh-CN" sz="2400" dirty="0" err="1" smtClean="0"/>
              <a:t>meshc</a:t>
            </a:r>
            <a:r>
              <a:rPr lang="en-US" altLang="zh-CN" sz="2400" dirty="0" smtClean="0"/>
              <a:t>(x1,y1,z1)</a:t>
            </a:r>
            <a:endParaRPr lang="en-US" altLang="zh-CN" sz="2400" dirty="0" smtClean="0"/>
          </a:p>
        </p:txBody>
      </p:sp>
      <p:graphicFrame>
        <p:nvGraphicFramePr>
          <p:cNvPr id="301639" name="Group 583"/>
          <p:cNvGraphicFramePr>
            <a:graphicFrameLocks noGrp="1"/>
          </p:cNvGraphicFramePr>
          <p:nvPr/>
        </p:nvGraphicFramePr>
        <p:xfrm>
          <a:off x="1919536" y="1340768"/>
          <a:ext cx="8243570" cy="830580"/>
        </p:xfrm>
        <a:graphic>
          <a:graphicData uri="http://schemas.openxmlformats.org/drawingml/2006/table">
            <a:tbl>
              <a:tblPr/>
              <a:tblGrid>
                <a:gridCol w="271145"/>
                <a:gridCol w="582930"/>
                <a:gridCol w="581025"/>
                <a:gridCol w="582295"/>
                <a:gridCol w="582930"/>
                <a:gridCol w="581025"/>
                <a:gridCol w="582295"/>
                <a:gridCol w="581025"/>
                <a:gridCol w="584200"/>
                <a:gridCol w="577850"/>
                <a:gridCol w="495300"/>
                <a:gridCol w="495300"/>
                <a:gridCol w="582930"/>
                <a:gridCol w="581025"/>
                <a:gridCol w="582295"/>
              </a:tblGrid>
              <a:tr h="2768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s-E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129.0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140.0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103.5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185.5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195.0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157.5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107.5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77.0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81.0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162.0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162.0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117.5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8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141.5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147.0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137.5</a:t>
                      </a:r>
                      <a:endParaRPr kumimoji="0" lang="es-E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-81</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56.5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-66.5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84.0</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-33.5</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86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s-E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s-E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s-E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s-E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s-E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s-ES"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s-E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8000" marR="18000" marT="46689" marB="4668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wipe(up)">
                                      <p:cBhvr>
                                        <p:cTn id="7" dur="1000"/>
                                        <p:tgtEl>
                                          <p:spTgt spid="301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01639"/>
                                        </p:tgtEl>
                                        <p:attrNameLst>
                                          <p:attrName>style.visibility</p:attrName>
                                        </p:attrNameLst>
                                      </p:cBhvr>
                                      <p:to>
                                        <p:strVal val="visible"/>
                                      </p:to>
                                    </p:set>
                                    <p:animEffect transition="in" filter="box(out)">
                                      <p:cBhvr>
                                        <p:cTn id="12" dur="500"/>
                                        <p:tgtEl>
                                          <p:spTgt spid="3016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1059">
                                            <p:txEl>
                                              <p:pRg st="3" end="3"/>
                                            </p:txEl>
                                          </p:spTgt>
                                        </p:tgtEl>
                                        <p:attrNameLst>
                                          <p:attrName>style.visibility</p:attrName>
                                        </p:attrNameLst>
                                      </p:cBhvr>
                                      <p:to>
                                        <p:strVal val="visible"/>
                                      </p:to>
                                    </p:set>
                                    <p:animEffect transition="in" filter="wipe(up)">
                                      <p:cBhvr>
                                        <p:cTn id="17" dur="1000"/>
                                        <p:tgtEl>
                                          <p:spTgt spid="3010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1059">
                                            <p:txEl>
                                              <p:pRg st="4" end="4"/>
                                            </p:txEl>
                                          </p:spTgt>
                                        </p:tgtEl>
                                        <p:attrNameLst>
                                          <p:attrName>style.visibility</p:attrName>
                                        </p:attrNameLst>
                                      </p:cBhvr>
                                      <p:to>
                                        <p:strVal val="visible"/>
                                      </p:to>
                                    </p:set>
                                    <p:animEffect transition="in" filter="wipe(up)">
                                      <p:cBhvr>
                                        <p:cTn id="22" dur="1000"/>
                                        <p:tgtEl>
                                          <p:spTgt spid="3010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1059">
                                            <p:txEl>
                                              <p:pRg st="5" end="5"/>
                                            </p:txEl>
                                          </p:spTgt>
                                        </p:tgtEl>
                                        <p:attrNameLst>
                                          <p:attrName>style.visibility</p:attrName>
                                        </p:attrNameLst>
                                      </p:cBhvr>
                                      <p:to>
                                        <p:strVal val="visible"/>
                                      </p:to>
                                    </p:set>
                                    <p:animEffect transition="in" filter="wipe(up)">
                                      <p:cBhvr>
                                        <p:cTn id="27" dur="1000"/>
                                        <p:tgtEl>
                                          <p:spTgt spid="3010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1059">
                                            <p:txEl>
                                              <p:pRg st="6" end="6"/>
                                            </p:txEl>
                                          </p:spTgt>
                                        </p:tgtEl>
                                        <p:attrNameLst>
                                          <p:attrName>style.visibility</p:attrName>
                                        </p:attrNameLst>
                                      </p:cBhvr>
                                      <p:to>
                                        <p:strVal val="visible"/>
                                      </p:to>
                                    </p:set>
                                    <p:animEffect transition="in" filter="wipe(up)">
                                      <p:cBhvr>
                                        <p:cTn id="32" dur="1000"/>
                                        <p:tgtEl>
                                          <p:spTgt spid="30105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01059">
                                            <p:txEl>
                                              <p:pRg st="7" end="7"/>
                                            </p:txEl>
                                          </p:spTgt>
                                        </p:tgtEl>
                                        <p:attrNameLst>
                                          <p:attrName>style.visibility</p:attrName>
                                        </p:attrNameLst>
                                      </p:cBhvr>
                                      <p:to>
                                        <p:strVal val="visible"/>
                                      </p:to>
                                    </p:set>
                                    <p:animEffect transition="in" filter="wipe(up)">
                                      <p:cBhvr>
                                        <p:cTn id="37" dur="1000"/>
                                        <p:tgtEl>
                                          <p:spTgt spid="30105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1059">
                                            <p:txEl>
                                              <p:pRg st="8" end="8"/>
                                            </p:txEl>
                                          </p:spTgt>
                                        </p:tgtEl>
                                        <p:attrNameLst>
                                          <p:attrName>style.visibility</p:attrName>
                                        </p:attrNameLst>
                                      </p:cBhvr>
                                      <p:to>
                                        <p:strVal val="visible"/>
                                      </p:to>
                                    </p:set>
                                    <p:animEffect transition="in" filter="wipe(up)">
                                      <p:cBhvr>
                                        <p:cTn id="42" dur="1000"/>
                                        <p:tgtEl>
                                          <p:spTgt spid="30105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01059">
                                            <p:txEl>
                                              <p:pRg st="9" end="9"/>
                                            </p:txEl>
                                          </p:spTgt>
                                        </p:tgtEl>
                                        <p:attrNameLst>
                                          <p:attrName>style.visibility</p:attrName>
                                        </p:attrNameLst>
                                      </p:cBhvr>
                                      <p:to>
                                        <p:strVal val="visible"/>
                                      </p:to>
                                    </p:set>
                                    <p:animEffect transition="in" filter="wipe(up)">
                                      <p:cBhvr>
                                        <p:cTn id="47" dur="1000"/>
                                        <p:tgtEl>
                                          <p:spTgt spid="30105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01059">
                                            <p:txEl>
                                              <p:pRg st="10" end="10"/>
                                            </p:txEl>
                                          </p:spTgt>
                                        </p:tgtEl>
                                        <p:attrNameLst>
                                          <p:attrName>style.visibility</p:attrName>
                                        </p:attrNameLst>
                                      </p:cBhvr>
                                      <p:to>
                                        <p:strVal val="visible"/>
                                      </p:to>
                                    </p:set>
                                    <p:animEffect transition="in" filter="wipe(up)">
                                      <p:cBhvr>
                                        <p:cTn id="52" dur="1000"/>
                                        <p:tgtEl>
                                          <p:spTgt spid="30105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01059">
                                            <p:txEl>
                                              <p:pRg st="11" end="11"/>
                                            </p:txEl>
                                          </p:spTgt>
                                        </p:tgtEl>
                                        <p:attrNameLst>
                                          <p:attrName>style.visibility</p:attrName>
                                        </p:attrNameLst>
                                      </p:cBhvr>
                                      <p:to>
                                        <p:strVal val="visible"/>
                                      </p:to>
                                    </p:set>
                                    <p:animEffect transition="in" filter="wipe(up)">
                                      <p:cBhvr>
                                        <p:cTn id="57" dur="1000"/>
                                        <p:tgtEl>
                                          <p:spTgt spid="301059">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01059">
                                            <p:txEl>
                                              <p:pRg st="12" end="12"/>
                                            </p:txEl>
                                          </p:spTgt>
                                        </p:tgtEl>
                                        <p:attrNameLst>
                                          <p:attrName>style.visibility</p:attrName>
                                        </p:attrNameLst>
                                      </p:cBhvr>
                                      <p:to>
                                        <p:strVal val="visible"/>
                                      </p:to>
                                    </p:set>
                                    <p:animEffect transition="in" filter="wipe(up)">
                                      <p:cBhvr>
                                        <p:cTn id="62" dur="1000"/>
                                        <p:tgtEl>
                                          <p:spTgt spid="301059">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01059">
                                            <p:txEl>
                                              <p:pRg st="13" end="13"/>
                                            </p:txEl>
                                          </p:spTgt>
                                        </p:tgtEl>
                                        <p:attrNameLst>
                                          <p:attrName>style.visibility</p:attrName>
                                        </p:attrNameLst>
                                      </p:cBhvr>
                                      <p:to>
                                        <p:strVal val="visible"/>
                                      </p:to>
                                    </p:set>
                                    <p:animEffect transition="in" filter="wipe(up)">
                                      <p:cBhvr>
                                        <p:cTn id="67" dur="1000"/>
                                        <p:tgtEl>
                                          <p:spTgt spid="301059">
                                            <p:txEl>
                                              <p:pRg st="13" end="13"/>
                                            </p:txEl>
                                          </p:spTgt>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301059">
                                            <p:txEl>
                                              <p:pRg st="14" end="14"/>
                                            </p:txEl>
                                          </p:spTgt>
                                        </p:tgtEl>
                                        <p:attrNameLst>
                                          <p:attrName>style.visibility</p:attrName>
                                        </p:attrNameLst>
                                      </p:cBhvr>
                                      <p:to>
                                        <p:strVal val="visible"/>
                                      </p:to>
                                    </p:set>
                                    <p:animEffect transition="in" filter="wipe(up)">
                                      <p:cBhvr>
                                        <p:cTn id="70" dur="1000"/>
                                        <p:tgtEl>
                                          <p:spTgt spid="301059">
                                            <p:txEl>
                                              <p:pRg st="14" end="1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301059">
                                            <p:txEl>
                                              <p:pRg st="15" end="15"/>
                                            </p:txEl>
                                          </p:spTgt>
                                        </p:tgtEl>
                                        <p:attrNameLst>
                                          <p:attrName>style.visibility</p:attrName>
                                        </p:attrNameLst>
                                      </p:cBhvr>
                                      <p:to>
                                        <p:strVal val="visible"/>
                                      </p:to>
                                    </p:set>
                                    <p:animEffect transition="in" filter="wipe(up)">
                                      <p:cBhvr>
                                        <p:cTn id="75" dur="1000"/>
                                        <p:tgtEl>
                                          <p:spTgt spid="30105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a:t>一、插值的基本原理</a:t>
            </a:r>
            <a:endParaRPr lang="zh-CN" altLang="en-US"/>
          </a:p>
          <a:p>
            <a:r>
              <a:rPr lang="zh-CN" altLang="en-US"/>
              <a:t>二、拟合的基本原理</a:t>
            </a:r>
            <a:endParaRPr lang="zh-CN" altLang="en-US"/>
          </a:p>
          <a:p>
            <a:r>
              <a:rPr lang="zh-CN" altLang="en-US"/>
              <a:t>三、插值与拟合的关系</a:t>
            </a:r>
            <a:endParaRPr lang="zh-CN" altLang="en-US"/>
          </a:p>
          <a:p>
            <a:r>
              <a:rPr lang="zh-CN" altLang="en-US"/>
              <a:t>四、</a:t>
            </a:r>
            <a:r>
              <a:rPr lang="zh-CN" altLang="en-US">
                <a:solidFill>
                  <a:srgbClr val="FF0000"/>
                </a:solidFill>
              </a:rPr>
              <a:t>插值的</a:t>
            </a:r>
            <a:r>
              <a:rPr lang="en-US" altLang="zh-CN">
                <a:solidFill>
                  <a:srgbClr val="FF0000"/>
                </a:solidFill>
              </a:rPr>
              <a:t>MATLAB</a:t>
            </a:r>
            <a:r>
              <a:rPr lang="zh-CN" altLang="en-US">
                <a:solidFill>
                  <a:srgbClr val="FF0000"/>
                </a:solidFill>
              </a:rPr>
              <a:t>实现</a:t>
            </a:r>
            <a:endParaRPr lang="zh-CN" altLang="en-US">
              <a:solidFill>
                <a:srgbClr val="FF0000"/>
              </a:solidFill>
            </a:endParaRPr>
          </a:p>
          <a:p>
            <a:r>
              <a:rPr lang="zh-CN" altLang="en-US"/>
              <a:t>五、</a:t>
            </a:r>
            <a:r>
              <a:rPr lang="zh-CN" altLang="en-US">
                <a:solidFill>
                  <a:srgbClr val="FF0000"/>
                </a:solidFill>
              </a:rPr>
              <a:t>拟合的</a:t>
            </a:r>
            <a:r>
              <a:rPr lang="en-US" altLang="zh-CN">
                <a:solidFill>
                  <a:srgbClr val="FF0000"/>
                </a:solidFill>
              </a:rPr>
              <a:t>MATLAB</a:t>
            </a:r>
            <a:r>
              <a:rPr lang="zh-CN" altLang="en-US">
                <a:solidFill>
                  <a:srgbClr val="FF0000"/>
                </a:solidFill>
              </a:rPr>
              <a:t>实现</a:t>
            </a:r>
            <a:endParaRPr lang="zh-CN" altLang="en-US">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838200" y="0"/>
            <a:ext cx="10515600" cy="1325563"/>
          </a:xfrm>
        </p:spPr>
        <p:txBody>
          <a:bodyPr/>
          <a:lstStyle/>
          <a:p>
            <a:r>
              <a:rPr lang="zh-CN" altLang="en-US" dirty="0" smtClean="0"/>
              <a:t>拟合（</a:t>
            </a:r>
            <a:r>
              <a:rPr lang="en-US" altLang="zh-CN" dirty="0" err="1" smtClean="0"/>
              <a:t>Matlab</a:t>
            </a:r>
            <a:r>
              <a:rPr lang="zh-CN" altLang="en-US" dirty="0" smtClean="0"/>
              <a:t>）</a:t>
            </a:r>
            <a:endParaRPr lang="zh-CN" altLang="en-US" dirty="0" smtClean="0"/>
          </a:p>
        </p:txBody>
      </p:sp>
      <p:sp>
        <p:nvSpPr>
          <p:cNvPr id="240643" name="Rectangle 3"/>
          <p:cNvSpPr>
            <a:spLocks noGrp="1" noChangeArrowheads="1"/>
          </p:cNvSpPr>
          <p:nvPr>
            <p:ph type="body" sz="half" idx="1"/>
          </p:nvPr>
        </p:nvSpPr>
        <p:spPr>
          <a:xfrm>
            <a:off x="1981200" y="1052736"/>
            <a:ext cx="8003232" cy="5400600"/>
          </a:xfrm>
        </p:spPr>
        <p:txBody>
          <a:bodyPr>
            <a:noAutofit/>
          </a:bodyPr>
          <a:lstStyle/>
          <a:p>
            <a:r>
              <a:rPr lang="zh-CN" altLang="en-US" dirty="0" smtClean="0">
                <a:solidFill>
                  <a:srgbClr val="0000FF"/>
                </a:solidFill>
              </a:rPr>
              <a:t>多项式拟合命令</a:t>
            </a:r>
            <a:endParaRPr lang="zh-CN" altLang="en-US" dirty="0" smtClean="0">
              <a:solidFill>
                <a:srgbClr val="0000FF"/>
              </a:solidFill>
            </a:endParaRPr>
          </a:p>
          <a:p>
            <a:pPr lvl="1"/>
            <a:r>
              <a:rPr lang="en-US" altLang="zh-CN" sz="2400" dirty="0" smtClean="0">
                <a:solidFill>
                  <a:srgbClr val="FF0000"/>
                </a:solidFill>
              </a:rPr>
              <a:t>P=</a:t>
            </a:r>
            <a:r>
              <a:rPr lang="en-US" altLang="zh-CN" sz="2400" dirty="0" err="1" smtClean="0">
                <a:solidFill>
                  <a:srgbClr val="FF0000"/>
                </a:solidFill>
              </a:rPr>
              <a:t>polyfit</a:t>
            </a:r>
            <a:r>
              <a:rPr lang="en-US" altLang="zh-CN" sz="2400" dirty="0" smtClean="0">
                <a:solidFill>
                  <a:srgbClr val="FF0000"/>
                </a:solidFill>
              </a:rPr>
              <a:t>(</a:t>
            </a:r>
            <a:r>
              <a:rPr lang="en-US" altLang="zh-CN" sz="2400" dirty="0" err="1" smtClean="0">
                <a:solidFill>
                  <a:srgbClr val="FF0000"/>
                </a:solidFill>
              </a:rPr>
              <a:t>X,Y,m</a:t>
            </a:r>
            <a:r>
              <a:rPr lang="en-US" altLang="zh-CN" sz="2400" dirty="0" smtClean="0">
                <a:solidFill>
                  <a:srgbClr val="FF0000"/>
                </a:solidFill>
              </a:rPr>
              <a:t>)</a:t>
            </a:r>
            <a:endParaRPr lang="en-US" altLang="zh-CN" sz="2400" dirty="0" smtClean="0">
              <a:solidFill>
                <a:srgbClr val="FF0000"/>
              </a:solidFill>
            </a:endParaRPr>
          </a:p>
          <a:p>
            <a:pPr lvl="1"/>
            <a:r>
              <a:rPr lang="zh-CN" altLang="en-US" sz="2400" dirty="0" smtClean="0"/>
              <a:t>求数据</a:t>
            </a:r>
            <a:r>
              <a:rPr lang="en-US" altLang="zh-CN" sz="2400" dirty="0" smtClean="0"/>
              <a:t>X</a:t>
            </a:r>
            <a:r>
              <a:rPr lang="zh-CN" altLang="en-US" sz="2400" dirty="0" smtClean="0"/>
              <a:t>与</a:t>
            </a:r>
            <a:r>
              <a:rPr lang="en-US" altLang="zh-CN" sz="2400" dirty="0" smtClean="0"/>
              <a:t>Y</a:t>
            </a:r>
            <a:r>
              <a:rPr lang="zh-CN" altLang="en-US" sz="2400" dirty="0" smtClean="0"/>
              <a:t>（</a:t>
            </a:r>
            <a:r>
              <a:rPr lang="en-US" altLang="zh-CN" sz="2400" dirty="0" smtClean="0"/>
              <a:t>X</a:t>
            </a:r>
            <a:r>
              <a:rPr lang="zh-CN" altLang="en-US" sz="2400" dirty="0" smtClean="0"/>
              <a:t>、</a:t>
            </a:r>
            <a:r>
              <a:rPr lang="en-US" altLang="zh-CN" sz="2400" dirty="0" smtClean="0"/>
              <a:t>Y</a:t>
            </a:r>
            <a:r>
              <a:rPr lang="zh-CN" altLang="en-US" sz="2400" dirty="0" smtClean="0"/>
              <a:t>等长的向量）的</a:t>
            </a:r>
            <a:r>
              <a:rPr lang="en-US" altLang="zh-CN" sz="2400" dirty="0" smtClean="0"/>
              <a:t>m</a:t>
            </a:r>
            <a:r>
              <a:rPr lang="zh-CN" altLang="en-US" sz="2400" dirty="0" smtClean="0"/>
              <a:t>阶拟合多项式</a:t>
            </a:r>
            <a:endParaRPr lang="zh-CN" altLang="en-US" sz="2400" dirty="0" smtClean="0"/>
          </a:p>
          <a:p>
            <a:pPr lvl="1"/>
            <a:r>
              <a:rPr lang="en-US" altLang="zh-CN" sz="2400" dirty="0" smtClean="0"/>
              <a:t>P</a:t>
            </a:r>
            <a:r>
              <a:rPr lang="zh-CN" altLang="en-US" sz="2400" dirty="0" smtClean="0"/>
              <a:t>为拟合的结果，是多项式的系数（长为</a:t>
            </a:r>
            <a:r>
              <a:rPr lang="en-US" altLang="zh-CN" sz="2400" dirty="0" smtClean="0"/>
              <a:t>m+1</a:t>
            </a:r>
            <a:r>
              <a:rPr lang="zh-CN" altLang="en-US" sz="2400" dirty="0" smtClean="0"/>
              <a:t>的向量）</a:t>
            </a:r>
            <a:endParaRPr lang="zh-CN" altLang="en-US" sz="2400" dirty="0" smtClean="0"/>
          </a:p>
          <a:p>
            <a:r>
              <a:rPr lang="zh-CN" altLang="en-US" dirty="0" smtClean="0">
                <a:solidFill>
                  <a:srgbClr val="0000FF"/>
                </a:solidFill>
              </a:rPr>
              <a:t>拟合函数的使用</a:t>
            </a:r>
            <a:endParaRPr lang="en-US" altLang="zh-CN" dirty="0" smtClean="0">
              <a:solidFill>
                <a:srgbClr val="0000FF"/>
              </a:solidFill>
            </a:endParaRPr>
          </a:p>
          <a:p>
            <a:pPr lvl="1"/>
            <a:r>
              <a:rPr lang="zh-CN" altLang="en-US" sz="2400" dirty="0" smtClean="0"/>
              <a:t>通过</a:t>
            </a:r>
            <a:r>
              <a:rPr lang="en-US" altLang="zh-CN" sz="2400" dirty="0" smtClean="0"/>
              <a:t>poly2sym</a:t>
            </a:r>
            <a:r>
              <a:rPr lang="zh-CN" altLang="en-US" sz="2400" dirty="0" smtClean="0"/>
              <a:t>将向量</a:t>
            </a:r>
            <a:r>
              <a:rPr lang="en-US" altLang="zh-CN" sz="2400" dirty="0" smtClean="0"/>
              <a:t>P</a:t>
            </a:r>
            <a:r>
              <a:rPr lang="zh-CN" altLang="en-US" sz="2400" dirty="0" smtClean="0"/>
              <a:t>转化为多项式的形式</a:t>
            </a:r>
            <a:endParaRPr lang="en-US" altLang="zh-CN" sz="2400" dirty="0" smtClean="0"/>
          </a:p>
          <a:p>
            <a:pPr lvl="1"/>
            <a:r>
              <a:rPr lang="zh-CN" altLang="en-US" sz="2400" dirty="0" smtClean="0"/>
              <a:t>通过</a:t>
            </a:r>
            <a:r>
              <a:rPr lang="en-US" altLang="zh-CN" sz="2400" dirty="0" err="1" smtClean="0"/>
              <a:t>polyval</a:t>
            </a:r>
            <a:r>
              <a:rPr lang="zh-CN" altLang="en-US" sz="2400" dirty="0" smtClean="0"/>
              <a:t>求拟合函数</a:t>
            </a:r>
            <a:r>
              <a:rPr lang="en-US" altLang="zh-CN" sz="2400" dirty="0" smtClean="0"/>
              <a:t>P</a:t>
            </a:r>
            <a:r>
              <a:rPr lang="zh-CN" altLang="en-US" sz="2400" dirty="0" smtClean="0"/>
              <a:t>在所需位置的值</a:t>
            </a:r>
            <a:endParaRPr lang="en-US" altLang="zh-CN" sz="2400" dirty="0" smtClean="0"/>
          </a:p>
          <a:p>
            <a:r>
              <a:rPr lang="zh-CN" altLang="en-US" dirty="0" smtClean="0">
                <a:solidFill>
                  <a:srgbClr val="0000FF"/>
                </a:solidFill>
              </a:rPr>
              <a:t>拟合工具箱</a:t>
            </a:r>
            <a:endParaRPr lang="en-US" altLang="zh-CN" dirty="0" smtClean="0">
              <a:solidFill>
                <a:srgbClr val="0000FF"/>
              </a:solidFill>
            </a:endParaRPr>
          </a:p>
          <a:p>
            <a:pPr lvl="1"/>
            <a:r>
              <a:rPr lang="zh-CN" altLang="en-US" sz="2400" dirty="0" smtClean="0">
                <a:solidFill>
                  <a:srgbClr val="0000FF"/>
                </a:solidFill>
              </a:rPr>
              <a:t> </a:t>
            </a:r>
            <a:r>
              <a:rPr lang="en-US" altLang="zh-CN" sz="2400" dirty="0" err="1" smtClean="0">
                <a:solidFill>
                  <a:srgbClr val="FF0000"/>
                </a:solidFill>
              </a:rPr>
              <a:t>cftool</a:t>
            </a:r>
            <a:endParaRPr lang="en-US" altLang="zh-CN" sz="2400" dirty="0" smtClean="0">
              <a:solidFill>
                <a:srgbClr val="FF0000"/>
              </a:solidFill>
            </a:endParaRPr>
          </a:p>
          <a:p>
            <a:r>
              <a:rPr lang="zh-CN" altLang="en-US" dirty="0" smtClean="0">
                <a:solidFill>
                  <a:srgbClr val="0000FF"/>
                </a:solidFill>
              </a:rPr>
              <a:t>其它拟合命令</a:t>
            </a:r>
            <a:endParaRPr lang="en-US" altLang="zh-CN" dirty="0" smtClean="0">
              <a:solidFill>
                <a:srgbClr val="0000FF"/>
              </a:solidFill>
            </a:endParaRPr>
          </a:p>
          <a:p>
            <a:pPr lvl="1"/>
            <a:r>
              <a:rPr lang="en-US" altLang="zh-CN" sz="2400" dirty="0" err="1"/>
              <a:t>l</a:t>
            </a:r>
            <a:r>
              <a:rPr lang="en-US" altLang="zh-CN" sz="2400" dirty="0" err="1" smtClean="0"/>
              <a:t>sqcurvefit</a:t>
            </a:r>
            <a:endParaRPr lang="en-US" altLang="zh-CN" sz="2400" dirty="0" smtClean="0"/>
          </a:p>
          <a:p>
            <a:pPr lvl="1"/>
            <a:r>
              <a:rPr lang="en-US" altLang="zh-CN" sz="2400" dirty="0" err="1" smtClean="0"/>
              <a:t>lsqnonlin</a:t>
            </a:r>
            <a:endParaRPr lang="en-US" altLang="zh-CN" sz="2400" dirty="0" smtClean="0"/>
          </a:p>
        </p:txBody>
      </p:sp>
      <p:sp>
        <p:nvSpPr>
          <p:cNvPr id="13316" name="Rectangle 5"/>
          <p:cNvSpPr>
            <a:spLocks noChangeArrowheads="1"/>
          </p:cNvSpPr>
          <p:nvPr/>
        </p:nvSpPr>
        <p:spPr bwMode="auto">
          <a:xfrm>
            <a:off x="1524000" y="-168592"/>
            <a:ext cx="309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6600"/>
              </a:buClr>
              <a:buSzPct val="80000"/>
              <a:buFont typeface="Wingdings" panose="05000000000000000000" pitchFamily="2" charset="2"/>
              <a:buChar char="q"/>
              <a:defRPr sz="3200" b="1">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chemeClr val="accent1"/>
              </a:buClr>
              <a:buSzPct val="80000"/>
              <a:buFont typeface="Wingdings" panose="05000000000000000000" pitchFamily="2" charset="2"/>
              <a:buChar char="n"/>
              <a:defRPr sz="2800" b="1">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har char="•"/>
              <a:defRPr sz="2400" b="1">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0"/>
              </a:spcBef>
              <a:buClrTx/>
              <a:buSzTx/>
              <a:buFontTx/>
              <a:buNone/>
            </a:pPr>
            <a:endParaRPr lang="zh-CN" altLang="en-US" sz="1600" b="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40643">
                                            <p:txEl>
                                              <p:pRg st="0" end="0"/>
                                            </p:txEl>
                                          </p:spTgt>
                                        </p:tgtEl>
                                        <p:attrNameLst>
                                          <p:attrName>style.visibility</p:attrName>
                                        </p:attrNameLst>
                                      </p:cBhvr>
                                      <p:to>
                                        <p:strVal val="visible"/>
                                      </p:to>
                                    </p:set>
                                    <p:animEffect transition="in" filter="wipe(up)">
                                      <p:cBhvr>
                                        <p:cTn id="11" dur="1000"/>
                                        <p:tgtEl>
                                          <p:spTgt spid="24064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40643">
                                            <p:txEl>
                                              <p:pRg st="1" end="1"/>
                                            </p:txEl>
                                          </p:spTgt>
                                        </p:tgtEl>
                                        <p:attrNameLst>
                                          <p:attrName>style.visibility</p:attrName>
                                        </p:attrNameLst>
                                      </p:cBhvr>
                                      <p:to>
                                        <p:strVal val="visible"/>
                                      </p:to>
                                    </p:set>
                                    <p:animEffect transition="in" filter="wipe(up)">
                                      <p:cBhvr>
                                        <p:cTn id="16" dur="1000"/>
                                        <p:tgtEl>
                                          <p:spTgt spid="240643">
                                            <p:txEl>
                                              <p:pRg st="1" end="1"/>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0643">
                                            <p:txEl>
                                              <p:pRg st="2" end="2"/>
                                            </p:txEl>
                                          </p:spTgt>
                                        </p:tgtEl>
                                        <p:attrNameLst>
                                          <p:attrName>style.visibility</p:attrName>
                                        </p:attrNameLst>
                                      </p:cBhvr>
                                      <p:to>
                                        <p:strVal val="visible"/>
                                      </p:to>
                                    </p:set>
                                    <p:animEffect transition="in" filter="wipe(up)">
                                      <p:cBhvr>
                                        <p:cTn id="19" dur="1000"/>
                                        <p:tgtEl>
                                          <p:spTgt spid="240643">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40643">
                                            <p:txEl>
                                              <p:pRg st="3" end="3"/>
                                            </p:txEl>
                                          </p:spTgt>
                                        </p:tgtEl>
                                        <p:attrNameLst>
                                          <p:attrName>style.visibility</p:attrName>
                                        </p:attrNameLst>
                                      </p:cBhvr>
                                      <p:to>
                                        <p:strVal val="visible"/>
                                      </p:to>
                                    </p:set>
                                    <p:animEffect transition="in" filter="wipe(up)">
                                      <p:cBhvr>
                                        <p:cTn id="22" dur="1000"/>
                                        <p:tgtEl>
                                          <p:spTgt spid="2406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0643">
                                            <p:txEl>
                                              <p:pRg st="4" end="4"/>
                                            </p:txEl>
                                          </p:spTgt>
                                        </p:tgtEl>
                                        <p:attrNameLst>
                                          <p:attrName>style.visibility</p:attrName>
                                        </p:attrNameLst>
                                      </p:cBhvr>
                                      <p:to>
                                        <p:strVal val="visible"/>
                                      </p:to>
                                    </p:set>
                                    <p:animEffect transition="in" filter="wipe(up)">
                                      <p:cBhvr>
                                        <p:cTn id="27" dur="1000"/>
                                        <p:tgtEl>
                                          <p:spTgt spid="240643">
                                            <p:txEl>
                                              <p:pRg st="4" end="4"/>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40643">
                                            <p:txEl>
                                              <p:pRg st="5" end="5"/>
                                            </p:txEl>
                                          </p:spTgt>
                                        </p:tgtEl>
                                        <p:attrNameLst>
                                          <p:attrName>style.visibility</p:attrName>
                                        </p:attrNameLst>
                                      </p:cBhvr>
                                      <p:to>
                                        <p:strVal val="visible"/>
                                      </p:to>
                                    </p:set>
                                    <p:animEffect transition="in" filter="wipe(up)">
                                      <p:cBhvr>
                                        <p:cTn id="30" dur="1000"/>
                                        <p:tgtEl>
                                          <p:spTgt spid="240643">
                                            <p:txEl>
                                              <p:pRg st="5" end="5"/>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40643">
                                            <p:txEl>
                                              <p:pRg st="6" end="6"/>
                                            </p:txEl>
                                          </p:spTgt>
                                        </p:tgtEl>
                                        <p:attrNameLst>
                                          <p:attrName>style.visibility</p:attrName>
                                        </p:attrNameLst>
                                      </p:cBhvr>
                                      <p:to>
                                        <p:strVal val="visible"/>
                                      </p:to>
                                    </p:set>
                                    <p:animEffect transition="in" filter="wipe(up)">
                                      <p:cBhvr>
                                        <p:cTn id="33" dur="1000"/>
                                        <p:tgtEl>
                                          <p:spTgt spid="24064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40643">
                                            <p:txEl>
                                              <p:pRg st="7" end="7"/>
                                            </p:txEl>
                                          </p:spTgt>
                                        </p:tgtEl>
                                        <p:attrNameLst>
                                          <p:attrName>style.visibility</p:attrName>
                                        </p:attrNameLst>
                                      </p:cBhvr>
                                      <p:to>
                                        <p:strVal val="visible"/>
                                      </p:to>
                                    </p:set>
                                    <p:animEffect transition="in" filter="wipe(up)">
                                      <p:cBhvr>
                                        <p:cTn id="38" dur="1000"/>
                                        <p:tgtEl>
                                          <p:spTgt spid="240643">
                                            <p:txEl>
                                              <p:pRg st="7" end="7"/>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40643">
                                            <p:txEl>
                                              <p:pRg st="8" end="8"/>
                                            </p:txEl>
                                          </p:spTgt>
                                        </p:tgtEl>
                                        <p:attrNameLst>
                                          <p:attrName>style.visibility</p:attrName>
                                        </p:attrNameLst>
                                      </p:cBhvr>
                                      <p:to>
                                        <p:strVal val="visible"/>
                                      </p:to>
                                    </p:set>
                                    <p:animEffect transition="in" filter="wipe(up)">
                                      <p:cBhvr>
                                        <p:cTn id="41" dur="1000"/>
                                        <p:tgtEl>
                                          <p:spTgt spid="24064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40643">
                                            <p:txEl>
                                              <p:pRg st="9" end="9"/>
                                            </p:txEl>
                                          </p:spTgt>
                                        </p:tgtEl>
                                        <p:attrNameLst>
                                          <p:attrName>style.visibility</p:attrName>
                                        </p:attrNameLst>
                                      </p:cBhvr>
                                      <p:to>
                                        <p:strVal val="visible"/>
                                      </p:to>
                                    </p:set>
                                    <p:animEffect transition="in" filter="wipe(up)">
                                      <p:cBhvr>
                                        <p:cTn id="46" dur="1000"/>
                                        <p:tgtEl>
                                          <p:spTgt spid="240643">
                                            <p:txEl>
                                              <p:pRg st="9" end="9"/>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240643">
                                            <p:txEl>
                                              <p:pRg st="10" end="10"/>
                                            </p:txEl>
                                          </p:spTgt>
                                        </p:tgtEl>
                                        <p:attrNameLst>
                                          <p:attrName>style.visibility</p:attrName>
                                        </p:attrNameLst>
                                      </p:cBhvr>
                                      <p:to>
                                        <p:strVal val="visible"/>
                                      </p:to>
                                    </p:set>
                                    <p:animEffect transition="in" filter="wipe(up)">
                                      <p:cBhvr>
                                        <p:cTn id="49" dur="1000"/>
                                        <p:tgtEl>
                                          <p:spTgt spid="240643">
                                            <p:txEl>
                                              <p:pRg st="10" end="10"/>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40643">
                                            <p:txEl>
                                              <p:pRg st="11" end="11"/>
                                            </p:txEl>
                                          </p:spTgt>
                                        </p:tgtEl>
                                        <p:attrNameLst>
                                          <p:attrName>style.visibility</p:attrName>
                                        </p:attrNameLst>
                                      </p:cBhvr>
                                      <p:to>
                                        <p:strVal val="visible"/>
                                      </p:to>
                                    </p:set>
                                    <p:animEffect transition="in" filter="wipe(up)">
                                      <p:cBhvr>
                                        <p:cTn id="52" dur="1000"/>
                                        <p:tgtEl>
                                          <p:spTgt spid="2406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P spid="24064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985520" y="85264"/>
            <a:ext cx="7467600" cy="634082"/>
          </a:xfrm>
        </p:spPr>
        <p:txBody>
          <a:bodyPr>
            <a:normAutofit fontScale="90000"/>
          </a:bodyPr>
          <a:lstStyle/>
          <a:p>
            <a:r>
              <a:rPr lang="zh-CN" altLang="en-US" dirty="0" smtClean="0"/>
              <a:t>曲线拟合应用举例</a:t>
            </a:r>
            <a:r>
              <a:rPr lang="en-US" altLang="zh-CN" dirty="0" smtClean="0"/>
              <a:t>1</a:t>
            </a:r>
            <a:endParaRPr lang="zh-CN" altLang="en-US" dirty="0"/>
          </a:p>
        </p:txBody>
      </p:sp>
      <p:sp>
        <p:nvSpPr>
          <p:cNvPr id="241667" name="Rectangle 3"/>
          <p:cNvSpPr>
            <a:spLocks noGrp="1" noChangeArrowheads="1"/>
          </p:cNvSpPr>
          <p:nvPr>
            <p:ph type="body" sz="half" idx="4294967295"/>
          </p:nvPr>
        </p:nvSpPr>
        <p:spPr>
          <a:xfrm>
            <a:off x="1955096" y="550456"/>
            <a:ext cx="8280920" cy="6165304"/>
          </a:xfrm>
        </p:spPr>
        <p:txBody>
          <a:bodyPr>
            <a:noAutofit/>
          </a:bodyPr>
          <a:lstStyle/>
          <a:p>
            <a:r>
              <a:rPr lang="zh-CN" altLang="en-US" sz="2400" dirty="0" smtClean="0">
                <a:latin typeface="Times New Roman" panose="02020603050405020304" pitchFamily="18" charset="0"/>
                <a:ea typeface="华文中宋" panose="02010600040101010101" pitchFamily="2" charset="-122"/>
              </a:rPr>
              <a:t>为</a:t>
            </a:r>
            <a:r>
              <a:rPr lang="zh-CN" altLang="en-US" sz="2400" dirty="0">
                <a:latin typeface="Times New Roman" panose="02020603050405020304" pitchFamily="18" charset="0"/>
                <a:ea typeface="华文中宋" panose="02010600040101010101" pitchFamily="2" charset="-122"/>
              </a:rPr>
              <a:t>研究某化合物的浓度随时间的变化规律</a:t>
            </a:r>
            <a:r>
              <a:rPr lang="en-US" altLang="zh-CN" sz="2400" dirty="0">
                <a:latin typeface="Times New Roman" panose="02020603050405020304" pitchFamily="18" charset="0"/>
                <a:ea typeface="华文中宋" panose="02010600040101010101" pitchFamily="2" charset="-122"/>
              </a:rPr>
              <a:t>,</a:t>
            </a:r>
            <a:r>
              <a:rPr lang="zh-CN" altLang="en-US" sz="2400" dirty="0">
                <a:latin typeface="Times New Roman" panose="02020603050405020304" pitchFamily="18" charset="0"/>
                <a:ea typeface="华文中宋" panose="02010600040101010101" pitchFamily="2" charset="-122"/>
              </a:rPr>
              <a:t>测</a:t>
            </a:r>
            <a:r>
              <a:rPr lang="zh-CN" altLang="en-US" sz="2400" dirty="0" smtClean="0">
                <a:latin typeface="Times New Roman" panose="02020603050405020304" pitchFamily="18" charset="0"/>
                <a:ea typeface="华文中宋" panose="02010600040101010101" pitchFamily="2" charset="-122"/>
              </a:rPr>
              <a:t>得数据</a:t>
            </a:r>
            <a:r>
              <a:rPr lang="zh-CN" altLang="en-US" sz="2400" dirty="0">
                <a:latin typeface="Times New Roman" panose="02020603050405020304" pitchFamily="18" charset="0"/>
                <a:ea typeface="华文中宋" panose="02010600040101010101" pitchFamily="2" charset="-122"/>
              </a:rPr>
              <a:t>如下：</a:t>
            </a:r>
            <a:endParaRPr lang="zh-CN" altLang="en-US" sz="2400" dirty="0">
              <a:latin typeface="Times New Roman" panose="02020603050405020304" pitchFamily="18" charset="0"/>
              <a:ea typeface="华文中宋" panose="02010600040101010101" pitchFamily="2" charset="-122"/>
            </a:endParaRPr>
          </a:p>
          <a:p>
            <a:endParaRPr lang="zh-CN" altLang="en-US" sz="2400" dirty="0" smtClean="0"/>
          </a:p>
          <a:p>
            <a:endParaRPr lang="zh-CN" altLang="en-US" sz="2400" dirty="0" smtClean="0"/>
          </a:p>
          <a:p>
            <a:r>
              <a:rPr lang="zh-CN" altLang="en-US" sz="2400" dirty="0">
                <a:latin typeface="Times New Roman" panose="02020603050405020304" pitchFamily="18" charset="0"/>
                <a:ea typeface="华文中宋" panose="02010600040101010101" pitchFamily="2" charset="-122"/>
              </a:rPr>
              <a:t>请给出变化</a:t>
            </a:r>
            <a:r>
              <a:rPr lang="zh-CN" altLang="en-US" sz="2400" dirty="0" smtClean="0">
                <a:latin typeface="Times New Roman" panose="02020603050405020304" pitchFamily="18" charset="0"/>
                <a:ea typeface="华文中宋" panose="02010600040101010101" pitchFamily="2" charset="-122"/>
              </a:rPr>
              <a:t>规律并推测</a:t>
            </a:r>
            <a:r>
              <a:rPr lang="en-US" altLang="zh-CN" sz="2400" dirty="0">
                <a:latin typeface="Times New Roman" panose="02020603050405020304" pitchFamily="18" charset="0"/>
                <a:ea typeface="华文中宋" panose="02010600040101010101" pitchFamily="2" charset="-122"/>
              </a:rPr>
              <a:t>t</a:t>
            </a:r>
            <a:r>
              <a:rPr lang="zh-CN" altLang="en-US" sz="2400" dirty="0">
                <a:latin typeface="Times New Roman" panose="02020603050405020304" pitchFamily="18" charset="0"/>
                <a:ea typeface="华文中宋" panose="02010600040101010101" pitchFamily="2" charset="-122"/>
              </a:rPr>
              <a:t>为</a:t>
            </a:r>
            <a:r>
              <a:rPr lang="en-US" altLang="zh-CN" sz="2400" dirty="0">
                <a:latin typeface="Times New Roman" panose="02020603050405020304" pitchFamily="18" charset="0"/>
                <a:ea typeface="华文中宋" panose="02010600040101010101" pitchFamily="2" charset="-122"/>
              </a:rPr>
              <a:t>1</a:t>
            </a:r>
            <a:r>
              <a:rPr lang="zh-CN" altLang="en-US"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rPr>
              <a:t>1.5</a:t>
            </a:r>
            <a:r>
              <a:rPr lang="zh-CN" altLang="en-US" sz="2400" dirty="0">
                <a:latin typeface="Times New Roman" panose="02020603050405020304" pitchFamily="18" charset="0"/>
                <a:ea typeface="华文中宋" panose="02010600040101010101" pitchFamily="2" charset="-122"/>
              </a:rPr>
              <a:t>、</a:t>
            </a:r>
            <a:r>
              <a:rPr lang="en-US" altLang="zh-CN" sz="2400" dirty="0" smtClean="0">
                <a:latin typeface="Times New Roman" panose="02020603050405020304" pitchFamily="18" charset="0"/>
                <a:ea typeface="华文中宋" panose="02010600040101010101" pitchFamily="2" charset="-122"/>
              </a:rPr>
              <a:t>2…10.5</a:t>
            </a:r>
            <a:r>
              <a:rPr lang="zh-CN" altLang="en-US" sz="2400" dirty="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rPr>
              <a:t>11</a:t>
            </a:r>
            <a:r>
              <a:rPr lang="zh-CN" altLang="en-US" sz="2400" dirty="0">
                <a:latin typeface="Times New Roman" panose="02020603050405020304" pitchFamily="18" charset="0"/>
                <a:ea typeface="华文中宋" panose="02010600040101010101" pitchFamily="2" charset="-122"/>
              </a:rPr>
              <a:t>分钟时的值</a:t>
            </a:r>
            <a:r>
              <a:rPr lang="en-US" altLang="zh-CN" sz="2400" dirty="0">
                <a:latin typeface="Times New Roman" panose="02020603050405020304" pitchFamily="18" charset="0"/>
                <a:ea typeface="华文中宋" panose="02010600040101010101" pitchFamily="2" charset="-122"/>
              </a:rPr>
              <a:t>.</a:t>
            </a:r>
            <a:endParaRPr lang="en-US" altLang="zh-CN" sz="2400" dirty="0">
              <a:latin typeface="Times New Roman" panose="02020603050405020304" pitchFamily="18" charset="0"/>
              <a:ea typeface="华文中宋" panose="02010600040101010101" pitchFamily="2" charset="-122"/>
            </a:endParaRPr>
          </a:p>
          <a:p>
            <a:r>
              <a:rPr lang="zh-CN" altLang="en-US" sz="2400" dirty="0">
                <a:latin typeface="Times New Roman" panose="02020603050405020304" pitchFamily="18" charset="0"/>
                <a:ea typeface="华文中宋" panose="02010600040101010101" pitchFamily="2" charset="-122"/>
              </a:rPr>
              <a:t>解</a:t>
            </a:r>
            <a:r>
              <a:rPr lang="zh-CN" altLang="en-US" sz="2400" dirty="0" smtClean="0">
                <a:latin typeface="Times New Roman" panose="02020603050405020304" pitchFamily="18" charset="0"/>
                <a:ea typeface="华文中宋" panose="02010600040101010101" pitchFamily="2" charset="-122"/>
              </a:rPr>
              <a:t>：</a:t>
            </a:r>
            <a:r>
              <a:rPr lang="en-US" altLang="zh-CN" sz="2400" dirty="0" smtClean="0">
                <a:latin typeface="Times New Roman" panose="02020603050405020304" pitchFamily="18" charset="0"/>
                <a:ea typeface="华文中宋" panose="02010600040101010101" pitchFamily="2" charset="-122"/>
              </a:rPr>
              <a:t>(</a:t>
            </a:r>
            <a:r>
              <a:rPr lang="en-US" altLang="zh-CN" sz="2400" dirty="0">
                <a:latin typeface="Times New Roman" panose="02020603050405020304" pitchFamily="18" charset="0"/>
                <a:ea typeface="华文中宋" panose="02010600040101010101" pitchFamily="2" charset="-122"/>
              </a:rPr>
              <a:t>1)</a:t>
            </a:r>
            <a:r>
              <a:rPr lang="zh-CN" altLang="en-US" sz="2400" dirty="0">
                <a:solidFill>
                  <a:srgbClr val="0000FF"/>
                </a:solidFill>
                <a:latin typeface="Times New Roman" panose="02020603050405020304" pitchFamily="18" charset="0"/>
                <a:ea typeface="华文中宋" panose="02010600040101010101" pitchFamily="2" charset="-122"/>
              </a:rPr>
              <a:t>构造数据</a:t>
            </a:r>
            <a:endParaRPr lang="zh-CN" altLang="en-US" sz="2400" dirty="0">
              <a:solidFill>
                <a:srgbClr val="0000FF"/>
              </a:solidFill>
              <a:latin typeface="Times New Roman" panose="02020603050405020304" pitchFamily="18" charset="0"/>
              <a:ea typeface="华文中宋" panose="02010600040101010101" pitchFamily="2" charset="-122"/>
            </a:endParaRPr>
          </a:p>
          <a:p>
            <a:pPr lvl="1"/>
            <a:r>
              <a:rPr lang="fr-FR" altLang="zh-CN" sz="2400" dirty="0" smtClean="0">
                <a:latin typeface="Times New Roman" panose="02020603050405020304" pitchFamily="18" charset="0"/>
                <a:ea typeface="华文中宋" panose="02010600040101010101" pitchFamily="2" charset="-122"/>
              </a:rPr>
              <a:t>t=1:10; y</a:t>
            </a:r>
            <a:r>
              <a:rPr lang="fr-FR" altLang="zh-CN" sz="2400" dirty="0">
                <a:latin typeface="Times New Roman" panose="02020603050405020304" pitchFamily="18" charset="0"/>
                <a:ea typeface="华文中宋" panose="02010600040101010101" pitchFamily="2" charset="-122"/>
              </a:rPr>
              <a:t>=[4, 6.4, 8, 8.4,9.28,9.5,9.7, 9.86, 10, 10.2];</a:t>
            </a:r>
            <a:endParaRPr lang="fr-FR" altLang="zh-CN" sz="2400" dirty="0">
              <a:latin typeface="Times New Roman" panose="02020603050405020304" pitchFamily="18" charset="0"/>
              <a:ea typeface="华文中宋" panose="02010600040101010101" pitchFamily="2" charset="-122"/>
            </a:endParaRPr>
          </a:p>
          <a:p>
            <a:pPr marL="0" indent="0">
              <a:buNone/>
            </a:pPr>
            <a:r>
              <a:rPr lang="fr-FR" altLang="zh-CN" sz="2400" dirty="0">
                <a:latin typeface="Times New Roman" panose="02020603050405020304" pitchFamily="18" charset="0"/>
                <a:ea typeface="华文中宋" panose="02010600040101010101" pitchFamily="2" charset="-122"/>
              </a:rPr>
              <a:t>(2)</a:t>
            </a:r>
            <a:r>
              <a:rPr lang="zh-CN" altLang="en-US" sz="2400" dirty="0">
                <a:solidFill>
                  <a:srgbClr val="0000FF"/>
                </a:solidFill>
                <a:latin typeface="Times New Roman" panose="02020603050405020304" pitchFamily="18" charset="0"/>
                <a:ea typeface="华文中宋" panose="02010600040101010101" pitchFamily="2" charset="-122"/>
              </a:rPr>
              <a:t>通过</a:t>
            </a:r>
            <a:r>
              <a:rPr lang="zh-CN" altLang="en-US" sz="2400" dirty="0" smtClean="0">
                <a:solidFill>
                  <a:srgbClr val="0000FF"/>
                </a:solidFill>
                <a:latin typeface="Times New Roman" panose="02020603050405020304" pitchFamily="18" charset="0"/>
                <a:ea typeface="华文中宋" panose="02010600040101010101" pitchFamily="2" charset="-122"/>
              </a:rPr>
              <a:t>绘图确定</a:t>
            </a:r>
            <a:r>
              <a:rPr lang="zh-CN" altLang="fr-FR" sz="2400" dirty="0" smtClean="0">
                <a:solidFill>
                  <a:srgbClr val="0000FF"/>
                </a:solidFill>
                <a:latin typeface="Times New Roman" panose="02020603050405020304" pitchFamily="18" charset="0"/>
                <a:ea typeface="华文中宋" panose="02010600040101010101" pitchFamily="2" charset="-122"/>
              </a:rPr>
              <a:t>拟合</a:t>
            </a:r>
            <a:r>
              <a:rPr lang="zh-CN" altLang="en-US" sz="2400" dirty="0" smtClean="0">
                <a:solidFill>
                  <a:srgbClr val="0000FF"/>
                </a:solidFill>
                <a:latin typeface="Times New Roman" panose="02020603050405020304" pitchFamily="18" charset="0"/>
                <a:ea typeface="华文中宋" panose="02010600040101010101" pitchFamily="2" charset="-122"/>
              </a:rPr>
              <a:t>函数</a:t>
            </a:r>
            <a:r>
              <a:rPr lang="zh-CN" altLang="fr-FR" sz="2400" dirty="0" smtClean="0">
                <a:solidFill>
                  <a:srgbClr val="0000FF"/>
                </a:solidFill>
                <a:latin typeface="Times New Roman" panose="02020603050405020304" pitchFamily="18" charset="0"/>
                <a:ea typeface="华文中宋" panose="02010600040101010101" pitchFamily="2" charset="-122"/>
              </a:rPr>
              <a:t>的</a:t>
            </a:r>
            <a:r>
              <a:rPr lang="zh-CN" altLang="fr-FR" sz="2400" dirty="0">
                <a:solidFill>
                  <a:srgbClr val="0000FF"/>
                </a:solidFill>
                <a:latin typeface="Times New Roman" panose="02020603050405020304" pitchFamily="18" charset="0"/>
                <a:ea typeface="华文中宋" panose="02010600040101010101" pitchFamily="2" charset="-122"/>
              </a:rPr>
              <a:t>阶</a:t>
            </a:r>
            <a:endParaRPr lang="zh-CN" altLang="fr-FR" sz="2400" dirty="0">
              <a:solidFill>
                <a:srgbClr val="0000FF"/>
              </a:solidFill>
              <a:latin typeface="Times New Roman" panose="02020603050405020304" pitchFamily="18" charset="0"/>
              <a:ea typeface="华文中宋" panose="02010600040101010101" pitchFamily="2" charset="-122"/>
            </a:endParaRPr>
          </a:p>
          <a:p>
            <a:pPr marL="365760" lvl="1" indent="0">
              <a:buNone/>
            </a:pPr>
            <a:r>
              <a:rPr lang="fr-FR" altLang="zh-CN" sz="2400" dirty="0" smtClean="0">
                <a:solidFill>
                  <a:srgbClr val="FF0000"/>
                </a:solidFill>
                <a:latin typeface="Times New Roman" panose="02020603050405020304" pitchFamily="18" charset="0"/>
                <a:ea typeface="华文中宋" panose="02010600040101010101" pitchFamily="2" charset="-122"/>
              </a:rPr>
              <a:t>plot(t,y</a:t>
            </a:r>
            <a:r>
              <a:rPr lang="fr-FR" altLang="zh-CN" sz="2400" dirty="0">
                <a:solidFill>
                  <a:srgbClr val="FF0000"/>
                </a:solidFill>
                <a:latin typeface="Times New Roman" panose="02020603050405020304" pitchFamily="18" charset="0"/>
                <a:ea typeface="华文中宋" panose="02010600040101010101" pitchFamily="2" charset="-122"/>
              </a:rPr>
              <a:t>,'o')</a:t>
            </a:r>
            <a:endParaRPr lang="fr-FR" altLang="zh-CN" sz="2400" dirty="0">
              <a:solidFill>
                <a:srgbClr val="FF0000"/>
              </a:solidFill>
              <a:latin typeface="Times New Roman" panose="02020603050405020304" pitchFamily="18" charset="0"/>
              <a:ea typeface="华文中宋" panose="02010600040101010101" pitchFamily="2" charset="-122"/>
            </a:endParaRPr>
          </a:p>
          <a:p>
            <a:pPr marL="0" indent="0">
              <a:buNone/>
            </a:pPr>
            <a:r>
              <a:rPr lang="fr-FR" altLang="zh-CN" sz="2400" dirty="0">
                <a:latin typeface="Times New Roman" panose="02020603050405020304" pitchFamily="18" charset="0"/>
                <a:ea typeface="华文中宋" panose="02010600040101010101" pitchFamily="2" charset="-122"/>
              </a:rPr>
              <a:t>(3</a:t>
            </a:r>
            <a:r>
              <a:rPr lang="fr-FR" altLang="zh-CN" sz="2400" dirty="0">
                <a:solidFill>
                  <a:srgbClr val="0000FF"/>
                </a:solidFill>
                <a:latin typeface="Times New Roman" panose="02020603050405020304" pitchFamily="18" charset="0"/>
                <a:ea typeface="华文中宋" panose="02010600040101010101" pitchFamily="2" charset="-122"/>
              </a:rPr>
              <a:t>)</a:t>
            </a:r>
            <a:r>
              <a:rPr lang="zh-CN" altLang="fr-FR" sz="2400" dirty="0">
                <a:solidFill>
                  <a:srgbClr val="0000FF"/>
                </a:solidFill>
                <a:latin typeface="Times New Roman" panose="02020603050405020304" pitchFamily="18" charset="0"/>
                <a:ea typeface="华文中宋" panose="02010600040101010101" pitchFamily="2" charset="-122"/>
              </a:rPr>
              <a:t>构造拟合多项式</a:t>
            </a:r>
            <a:endParaRPr lang="zh-CN" altLang="fr-FR" sz="2400" dirty="0">
              <a:solidFill>
                <a:srgbClr val="0000FF"/>
              </a:solidFill>
              <a:latin typeface="Times New Roman" panose="02020603050405020304" pitchFamily="18" charset="0"/>
              <a:ea typeface="华文中宋" panose="02010600040101010101" pitchFamily="2" charset="-122"/>
            </a:endParaRPr>
          </a:p>
          <a:p>
            <a:pPr marL="365760" lvl="1" indent="0">
              <a:buNone/>
            </a:pPr>
            <a:r>
              <a:rPr lang="fr-FR" altLang="zh-CN" sz="2400" dirty="0" smtClean="0">
                <a:solidFill>
                  <a:srgbClr val="FF0000"/>
                </a:solidFill>
                <a:latin typeface="Times New Roman" panose="02020603050405020304" pitchFamily="18" charset="0"/>
                <a:ea typeface="华文中宋" panose="02010600040101010101" pitchFamily="2" charset="-122"/>
              </a:rPr>
              <a:t>p=polyfit(t,y,2</a:t>
            </a:r>
            <a:r>
              <a:rPr lang="fr-FR" altLang="zh-CN" sz="2400" dirty="0">
                <a:solidFill>
                  <a:srgbClr val="FF0000"/>
                </a:solidFill>
                <a:latin typeface="Times New Roman" panose="02020603050405020304" pitchFamily="18" charset="0"/>
                <a:ea typeface="华文中宋" panose="02010600040101010101" pitchFamily="2" charset="-122"/>
              </a:rPr>
              <a:t>)</a:t>
            </a:r>
            <a:endParaRPr lang="fr-FR" altLang="zh-CN" sz="2400" dirty="0">
              <a:solidFill>
                <a:srgbClr val="FF0000"/>
              </a:solidFill>
              <a:latin typeface="Times New Roman" panose="02020603050405020304" pitchFamily="18" charset="0"/>
              <a:ea typeface="华文中宋" panose="02010600040101010101" pitchFamily="2" charset="-122"/>
            </a:endParaRPr>
          </a:p>
          <a:p>
            <a:pPr marL="365760" lvl="1" indent="0">
              <a:buNone/>
            </a:pPr>
            <a:r>
              <a:rPr lang="zh-CN" altLang="en-US" sz="2400" dirty="0" smtClean="0">
                <a:latin typeface="Times New Roman" panose="02020603050405020304" pitchFamily="18" charset="0"/>
                <a:ea typeface="华文中宋" panose="02010600040101010101" pitchFamily="2" charset="-122"/>
              </a:rPr>
              <a:t>求得结果</a:t>
            </a:r>
            <a:r>
              <a:rPr lang="fr-FR" altLang="zh-CN" sz="2400" dirty="0" smtClean="0">
                <a:latin typeface="Times New Roman" panose="02020603050405020304" pitchFamily="18" charset="0"/>
                <a:ea typeface="华文中宋" panose="02010600040101010101" pitchFamily="2" charset="-122"/>
              </a:rPr>
              <a:t>p =</a:t>
            </a:r>
            <a:r>
              <a:rPr lang="en-US" altLang="zh-CN" sz="2400" dirty="0" smtClean="0">
                <a:latin typeface="Times New Roman" panose="02020603050405020304" pitchFamily="18" charset="0"/>
                <a:ea typeface="华文中宋" panose="02010600040101010101" pitchFamily="2" charset="-122"/>
              </a:rPr>
              <a:t>[</a:t>
            </a:r>
            <a:r>
              <a:rPr lang="fr-FR" altLang="zh-CN" sz="2400" dirty="0" smtClean="0">
                <a:latin typeface="Times New Roman" panose="02020603050405020304" pitchFamily="18" charset="0"/>
                <a:ea typeface="华文中宋" panose="02010600040101010101" pitchFamily="2" charset="-122"/>
              </a:rPr>
              <a:t> </a:t>
            </a:r>
            <a:r>
              <a:rPr lang="fr-FR" altLang="zh-CN" sz="2400" dirty="0">
                <a:latin typeface="Times New Roman" panose="02020603050405020304" pitchFamily="18" charset="0"/>
                <a:ea typeface="华文中宋" panose="02010600040101010101" pitchFamily="2" charset="-122"/>
              </a:rPr>
              <a:t>-0.1109    1.7922    </a:t>
            </a:r>
            <a:r>
              <a:rPr lang="fr-FR" altLang="zh-CN" sz="2400" dirty="0" smtClean="0">
                <a:latin typeface="Times New Roman" panose="02020603050405020304" pitchFamily="18" charset="0"/>
                <a:ea typeface="华文中宋" panose="02010600040101010101" pitchFamily="2" charset="-122"/>
              </a:rPr>
              <a:t>2.9467</a:t>
            </a:r>
            <a:r>
              <a:rPr lang="fr-FR" altLang="zh-CN" sz="2400" dirty="0" smtClean="0">
                <a:latin typeface="Times New Roman" panose="02020603050405020304" pitchFamily="18" charset="0"/>
                <a:ea typeface="华文中宋" panose="02010600040101010101" pitchFamily="2" charset="-122"/>
              </a:rPr>
              <a:t>]</a:t>
            </a:r>
            <a:endParaRPr lang="fr-FR" altLang="zh-CN" sz="2400" dirty="0" smtClean="0">
              <a:latin typeface="Times New Roman" panose="02020603050405020304" pitchFamily="18" charset="0"/>
              <a:ea typeface="华文中宋" panose="02010600040101010101" pitchFamily="2" charset="-122"/>
            </a:endParaRPr>
          </a:p>
          <a:p>
            <a:pPr marL="365760" lvl="1" indent="0">
              <a:buNone/>
            </a:pPr>
            <a:r>
              <a:rPr lang="zh-CN" altLang="en-US" sz="2400" dirty="0">
                <a:latin typeface="Times New Roman" panose="02020603050405020304" pitchFamily="18" charset="0"/>
                <a:ea typeface="华文中宋" panose="02010600040101010101" pitchFamily="2" charset="-122"/>
              </a:rPr>
              <a:t>浓度随时间的变化</a:t>
            </a:r>
            <a:r>
              <a:rPr lang="zh-CN" altLang="en-US" sz="2400" dirty="0" smtClean="0">
                <a:latin typeface="Times New Roman" panose="02020603050405020304" pitchFamily="18" charset="0"/>
                <a:ea typeface="华文中宋" panose="02010600040101010101" pitchFamily="2" charset="-122"/>
              </a:rPr>
              <a:t>规律 </a:t>
            </a:r>
            <a:r>
              <a:rPr lang="en-US" altLang="zh-CN" sz="2400" dirty="0" smtClean="0">
                <a:latin typeface="Times New Roman" panose="02020603050405020304" pitchFamily="18" charset="0"/>
                <a:ea typeface="华文中宋" panose="02010600040101010101" pitchFamily="2" charset="-122"/>
              </a:rPr>
              <a:t>:  y=</a:t>
            </a:r>
            <a:r>
              <a:rPr lang="fr-FR" altLang="zh-CN" sz="2400" dirty="0">
                <a:latin typeface="Times New Roman" panose="02020603050405020304" pitchFamily="18" charset="0"/>
                <a:ea typeface="华文中宋" panose="02010600040101010101" pitchFamily="2" charset="-122"/>
              </a:rPr>
              <a:t> -</a:t>
            </a:r>
            <a:r>
              <a:rPr lang="fr-FR" altLang="zh-CN" sz="2400" dirty="0" smtClean="0">
                <a:latin typeface="Times New Roman" panose="02020603050405020304" pitchFamily="18" charset="0"/>
                <a:ea typeface="华文中宋" panose="02010600040101010101" pitchFamily="2" charset="-122"/>
              </a:rPr>
              <a:t>0.1109</a:t>
            </a:r>
            <a:r>
              <a:rPr lang="fr-FR" altLang="zh-CN" sz="2400" i="1" dirty="0" smtClean="0">
                <a:latin typeface="Times New Roman" panose="02020603050405020304" pitchFamily="18" charset="0"/>
                <a:ea typeface="华文中宋" panose="02010600040101010101" pitchFamily="2" charset="-122"/>
              </a:rPr>
              <a:t>t</a:t>
            </a:r>
            <a:r>
              <a:rPr lang="fr-FR" altLang="zh-CN" sz="2400" baseline="30000" dirty="0" smtClean="0">
                <a:latin typeface="Times New Roman" panose="02020603050405020304" pitchFamily="18" charset="0"/>
                <a:ea typeface="华文中宋" panose="02010600040101010101" pitchFamily="2" charset="-122"/>
              </a:rPr>
              <a:t>2</a:t>
            </a:r>
            <a:r>
              <a:rPr lang="fr-FR" altLang="zh-CN" sz="2400" dirty="0" smtClean="0">
                <a:latin typeface="Times New Roman" panose="02020603050405020304" pitchFamily="18" charset="0"/>
                <a:ea typeface="华文中宋" panose="02010600040101010101" pitchFamily="2" charset="-122"/>
              </a:rPr>
              <a:t>+1.7922</a:t>
            </a:r>
            <a:r>
              <a:rPr lang="fr-FR" altLang="zh-CN" sz="2400" i="1" dirty="0" smtClean="0">
                <a:latin typeface="Times New Roman" panose="02020603050405020304" pitchFamily="18" charset="0"/>
                <a:ea typeface="华文中宋" panose="02010600040101010101" pitchFamily="2" charset="-122"/>
              </a:rPr>
              <a:t>t</a:t>
            </a:r>
            <a:r>
              <a:rPr lang="fr-FR" altLang="zh-CN" sz="2400" dirty="0" smtClean="0">
                <a:latin typeface="Times New Roman" panose="02020603050405020304" pitchFamily="18" charset="0"/>
                <a:ea typeface="华文中宋" panose="02010600040101010101" pitchFamily="2" charset="-122"/>
              </a:rPr>
              <a:t>+2.9467</a:t>
            </a:r>
            <a:endParaRPr lang="fr-FR" altLang="zh-CN" sz="2400" dirty="0">
              <a:latin typeface="Times New Roman" panose="02020603050405020304" pitchFamily="18" charset="0"/>
              <a:ea typeface="华文中宋" panose="02010600040101010101" pitchFamily="2" charset="-122"/>
            </a:endParaRPr>
          </a:p>
          <a:p>
            <a:pPr marL="0" indent="0">
              <a:buNone/>
            </a:pPr>
            <a:r>
              <a:rPr lang="fr-FR" altLang="zh-CN" sz="2400" dirty="0">
                <a:latin typeface="Times New Roman" panose="02020603050405020304" pitchFamily="18" charset="0"/>
                <a:ea typeface="华文中宋" panose="02010600040101010101" pitchFamily="2" charset="-122"/>
              </a:rPr>
              <a:t>(4)</a:t>
            </a:r>
            <a:r>
              <a:rPr lang="zh-CN" altLang="fr-FR" sz="2400" dirty="0">
                <a:solidFill>
                  <a:srgbClr val="0000FF"/>
                </a:solidFill>
                <a:latin typeface="Times New Roman" panose="02020603050405020304" pitchFamily="18" charset="0"/>
                <a:ea typeface="华文中宋" panose="02010600040101010101" pitchFamily="2" charset="-122"/>
              </a:rPr>
              <a:t>计算</a:t>
            </a:r>
            <a:r>
              <a:rPr lang="zh-CN" altLang="fr-FR" sz="2400" dirty="0" smtClean="0">
                <a:solidFill>
                  <a:srgbClr val="0000FF"/>
                </a:solidFill>
                <a:latin typeface="Times New Roman" panose="02020603050405020304" pitchFamily="18" charset="0"/>
                <a:ea typeface="华文中宋" panose="02010600040101010101" pitchFamily="2" charset="-122"/>
              </a:rPr>
              <a:t>相关值</a:t>
            </a:r>
            <a:endParaRPr lang="zh-CN" altLang="fr-FR" sz="2400" dirty="0">
              <a:solidFill>
                <a:srgbClr val="0000FF"/>
              </a:solidFill>
              <a:latin typeface="Times New Roman" panose="02020603050405020304" pitchFamily="18" charset="0"/>
              <a:ea typeface="华文中宋" panose="02010600040101010101" pitchFamily="2" charset="-122"/>
            </a:endParaRPr>
          </a:p>
          <a:p>
            <a:pPr marL="365760" lvl="1" indent="0">
              <a:buNone/>
            </a:pPr>
            <a:r>
              <a:rPr lang="fr-FR" altLang="zh-CN" sz="2400" dirty="0" smtClean="0">
                <a:latin typeface="Times New Roman" panose="02020603050405020304" pitchFamily="18" charset="0"/>
                <a:ea typeface="华文中宋" panose="02010600040101010101" pitchFamily="2" charset="-122"/>
              </a:rPr>
              <a:t> </a:t>
            </a:r>
            <a:r>
              <a:rPr lang="fr-FR" altLang="zh-CN" sz="2400" dirty="0">
                <a:latin typeface="Times New Roman" panose="02020603050405020304" pitchFamily="18" charset="0"/>
                <a:ea typeface="华文中宋" panose="02010600040101010101" pitchFamily="2" charset="-122"/>
              </a:rPr>
              <a:t>t1=1:0.5:11; </a:t>
            </a:r>
            <a:r>
              <a:rPr lang="fr-FR" altLang="zh-CN" sz="2400" dirty="0" smtClean="0">
                <a:solidFill>
                  <a:srgbClr val="FF0000"/>
                </a:solidFill>
                <a:latin typeface="Times New Roman" panose="02020603050405020304" pitchFamily="18" charset="0"/>
                <a:ea typeface="华文中宋" panose="02010600040101010101" pitchFamily="2" charset="-122"/>
              </a:rPr>
              <a:t>y1=polyval(p,t1</a:t>
            </a:r>
            <a:r>
              <a:rPr lang="fr-FR" altLang="zh-CN" sz="2400" dirty="0">
                <a:solidFill>
                  <a:srgbClr val="FF0000"/>
                </a:solidFill>
                <a:latin typeface="Times New Roman" panose="02020603050405020304" pitchFamily="18" charset="0"/>
                <a:ea typeface="华文中宋" panose="02010600040101010101" pitchFamily="2" charset="-122"/>
              </a:rPr>
              <a:t>);</a:t>
            </a:r>
            <a:endParaRPr lang="en-US" altLang="zh-CN" sz="2400" dirty="0">
              <a:solidFill>
                <a:srgbClr val="FF0000"/>
              </a:solidFill>
              <a:latin typeface="Times New Roman" panose="02020603050405020304" pitchFamily="18" charset="0"/>
              <a:ea typeface="华文中宋" panose="02010600040101010101" pitchFamily="2" charset="-122"/>
            </a:endParaRPr>
          </a:p>
        </p:txBody>
      </p:sp>
      <p:graphicFrame>
        <p:nvGraphicFramePr>
          <p:cNvPr id="241754" name="Group 90"/>
          <p:cNvGraphicFramePr>
            <a:graphicFrameLocks noGrp="1"/>
          </p:cNvGraphicFramePr>
          <p:nvPr>
            <p:ph sz="quarter" idx="1"/>
            <p:custDataLst>
              <p:tags r:id="rId1"/>
            </p:custDataLst>
          </p:nvPr>
        </p:nvGraphicFramePr>
        <p:xfrm>
          <a:off x="2633902" y="998808"/>
          <a:ext cx="6264275" cy="736600"/>
        </p:xfrm>
        <a:graphic>
          <a:graphicData uri="http://schemas.openxmlformats.org/drawingml/2006/table">
            <a:tbl>
              <a:tblPr/>
              <a:tblGrid>
                <a:gridCol w="461010"/>
                <a:gridCol w="493395"/>
                <a:gridCol w="570230"/>
                <a:gridCol w="572770"/>
                <a:gridCol w="574675"/>
                <a:gridCol w="626745"/>
                <a:gridCol w="572135"/>
                <a:gridCol w="576580"/>
                <a:gridCol w="473075"/>
                <a:gridCol w="640080"/>
                <a:gridCol w="703580"/>
              </a:tblGrid>
              <a:tr h="368300">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分</a:t>
                      </a: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y</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6.4</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8.4</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9.28</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9.5</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9.7</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9.86</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rgbClr val="006600"/>
                        </a:buClr>
                        <a:buSzPct val="80000"/>
                        <a:buFont typeface="Wingdings" panose="05000000000000000000" pitchFamily="2" charset="2"/>
                        <a:defRPr sz="2800" b="1">
                          <a:solidFill>
                            <a:schemeClr val="tx1"/>
                          </a:solidFill>
                          <a:latin typeface="Times New Roman" panose="02020603050405020304" pitchFamily="18" charset="0"/>
                          <a:ea typeface="华文中宋" panose="02010600040101010101" pitchFamily="2" charset="-122"/>
                        </a:defRPr>
                      </a:lvl1pPr>
                      <a:lvl2pPr marL="742950" indent="-285750" eaLnBrk="0" hangingPunct="0">
                        <a:spcBef>
                          <a:spcPct val="20000"/>
                        </a:spcBef>
                        <a:buClr>
                          <a:schemeClr val="accent1"/>
                        </a:buClr>
                        <a:buSzPct val="80000"/>
                        <a:buFont typeface="Wingdings" panose="05000000000000000000" pitchFamily="2" charset="2"/>
                        <a:defRPr sz="2400" b="1">
                          <a:solidFill>
                            <a:schemeClr val="tx1"/>
                          </a:solidFill>
                          <a:latin typeface="Times New Roman" panose="02020603050405020304" pitchFamily="18" charset="0"/>
                          <a:ea typeface="华文中宋" panose="02010600040101010101" pitchFamily="2" charset="-122"/>
                        </a:defRPr>
                      </a:lvl2pPr>
                      <a:lvl3pPr marL="1143000" indent="-228600" eaLnBrk="0" hangingPunct="0">
                        <a:spcBef>
                          <a:spcPct val="20000"/>
                        </a:spcBef>
                        <a:defRPr sz="2000" b="1">
                          <a:solidFill>
                            <a:schemeClr val="tx1"/>
                          </a:solidFill>
                          <a:latin typeface="Times New Roman" panose="02020603050405020304" pitchFamily="18" charset="0"/>
                          <a:ea typeface="华文中宋" panose="02010600040101010101" pitchFamily="2" charset="-122"/>
                        </a:defRPr>
                      </a:lvl3pPr>
                      <a:lvl4pPr marL="16002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4pPr>
                      <a:lvl5pPr marL="2057400" indent="-228600" eaLnBrk="0" hangingPunct="0">
                        <a:spcBef>
                          <a:spcPct val="20000"/>
                        </a:spcBef>
                        <a:defRPr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defRPr b="1">
                          <a:solidFill>
                            <a:schemeClr val="tx1"/>
                          </a:solidFill>
                          <a:latin typeface="Times New Roman" panose="02020603050405020304" pitchFamily="18" charset="0"/>
                          <a:ea typeface="华文中宋" panose="020106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10.2</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38098"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wipe(up)">
                                      <p:cBhvr>
                                        <p:cTn id="7" dur="500"/>
                                        <p:tgtEl>
                                          <p:spTgt spid="241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17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41667">
                                            <p:txEl>
                                              <p:pRg st="3" end="3"/>
                                            </p:txEl>
                                          </p:spTgt>
                                        </p:tgtEl>
                                        <p:attrNameLst>
                                          <p:attrName>style.visibility</p:attrName>
                                        </p:attrNameLst>
                                      </p:cBhvr>
                                      <p:to>
                                        <p:strVal val="visible"/>
                                      </p:to>
                                    </p:set>
                                    <p:animEffect transition="in" filter="wipe(up)">
                                      <p:cBhvr>
                                        <p:cTn id="16" dur="500"/>
                                        <p:tgtEl>
                                          <p:spTgt spid="24166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41667">
                                            <p:txEl>
                                              <p:pRg st="4" end="4"/>
                                            </p:txEl>
                                          </p:spTgt>
                                        </p:tgtEl>
                                        <p:attrNameLst>
                                          <p:attrName>style.visibility</p:attrName>
                                        </p:attrNameLst>
                                      </p:cBhvr>
                                      <p:to>
                                        <p:strVal val="visible"/>
                                      </p:to>
                                    </p:set>
                                    <p:animEffect transition="in" filter="wipe(up)">
                                      <p:cBhvr>
                                        <p:cTn id="21" dur="500"/>
                                        <p:tgtEl>
                                          <p:spTgt spid="241667">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41667">
                                            <p:txEl>
                                              <p:pRg st="5" end="5"/>
                                            </p:txEl>
                                          </p:spTgt>
                                        </p:tgtEl>
                                        <p:attrNameLst>
                                          <p:attrName>style.visibility</p:attrName>
                                        </p:attrNameLst>
                                      </p:cBhvr>
                                      <p:to>
                                        <p:strVal val="visible"/>
                                      </p:to>
                                    </p:set>
                                    <p:animEffect transition="in" filter="wipe(up)">
                                      <p:cBhvr>
                                        <p:cTn id="24" dur="500"/>
                                        <p:tgtEl>
                                          <p:spTgt spid="24166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41667">
                                            <p:txEl>
                                              <p:pRg st="6" end="6"/>
                                            </p:txEl>
                                          </p:spTgt>
                                        </p:tgtEl>
                                        <p:attrNameLst>
                                          <p:attrName>style.visibility</p:attrName>
                                        </p:attrNameLst>
                                      </p:cBhvr>
                                      <p:to>
                                        <p:strVal val="visible"/>
                                      </p:to>
                                    </p:set>
                                    <p:animEffect transition="in" filter="wipe(up)">
                                      <p:cBhvr>
                                        <p:cTn id="29" dur="500"/>
                                        <p:tgtEl>
                                          <p:spTgt spid="241667">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41667">
                                            <p:txEl>
                                              <p:pRg st="7" end="7"/>
                                            </p:txEl>
                                          </p:spTgt>
                                        </p:tgtEl>
                                        <p:attrNameLst>
                                          <p:attrName>style.visibility</p:attrName>
                                        </p:attrNameLst>
                                      </p:cBhvr>
                                      <p:to>
                                        <p:strVal val="visible"/>
                                      </p:to>
                                    </p:set>
                                    <p:animEffect transition="in" filter="wipe(up)">
                                      <p:cBhvr>
                                        <p:cTn id="32" dur="500"/>
                                        <p:tgtEl>
                                          <p:spTgt spid="24166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1667">
                                            <p:txEl>
                                              <p:pRg st="8" end="8"/>
                                            </p:txEl>
                                          </p:spTgt>
                                        </p:tgtEl>
                                        <p:attrNameLst>
                                          <p:attrName>style.visibility</p:attrName>
                                        </p:attrNameLst>
                                      </p:cBhvr>
                                      <p:to>
                                        <p:strVal val="visible"/>
                                      </p:to>
                                    </p:set>
                                    <p:animEffect transition="in" filter="wipe(up)">
                                      <p:cBhvr>
                                        <p:cTn id="37" dur="500"/>
                                        <p:tgtEl>
                                          <p:spTgt spid="241667">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41667">
                                            <p:txEl>
                                              <p:pRg st="9" end="9"/>
                                            </p:txEl>
                                          </p:spTgt>
                                        </p:tgtEl>
                                        <p:attrNameLst>
                                          <p:attrName>style.visibility</p:attrName>
                                        </p:attrNameLst>
                                      </p:cBhvr>
                                      <p:to>
                                        <p:strVal val="visible"/>
                                      </p:to>
                                    </p:set>
                                    <p:animEffect transition="in" filter="wipe(up)">
                                      <p:cBhvr>
                                        <p:cTn id="40" dur="500"/>
                                        <p:tgtEl>
                                          <p:spTgt spid="241667">
                                            <p:txEl>
                                              <p:pRg st="9" end="9"/>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241667">
                                            <p:txEl>
                                              <p:pRg st="10" end="10"/>
                                            </p:txEl>
                                          </p:spTgt>
                                        </p:tgtEl>
                                        <p:attrNameLst>
                                          <p:attrName>style.visibility</p:attrName>
                                        </p:attrNameLst>
                                      </p:cBhvr>
                                      <p:to>
                                        <p:strVal val="visible"/>
                                      </p:to>
                                    </p:set>
                                    <p:animEffect transition="in" filter="wipe(up)">
                                      <p:cBhvr>
                                        <p:cTn id="43" dur="500"/>
                                        <p:tgtEl>
                                          <p:spTgt spid="241667">
                                            <p:txEl>
                                              <p:pRg st="10" end="10"/>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41667">
                                            <p:txEl>
                                              <p:pRg st="11" end="11"/>
                                            </p:txEl>
                                          </p:spTgt>
                                        </p:tgtEl>
                                        <p:attrNameLst>
                                          <p:attrName>style.visibility</p:attrName>
                                        </p:attrNameLst>
                                      </p:cBhvr>
                                      <p:to>
                                        <p:strVal val="visible"/>
                                      </p:to>
                                    </p:set>
                                    <p:animEffect transition="in" filter="wipe(up)">
                                      <p:cBhvr>
                                        <p:cTn id="46" dur="500"/>
                                        <p:tgtEl>
                                          <p:spTgt spid="241667">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241667">
                                            <p:txEl>
                                              <p:pRg st="12" end="12"/>
                                            </p:txEl>
                                          </p:spTgt>
                                        </p:tgtEl>
                                        <p:attrNameLst>
                                          <p:attrName>style.visibility</p:attrName>
                                        </p:attrNameLst>
                                      </p:cBhvr>
                                      <p:to>
                                        <p:strVal val="visible"/>
                                      </p:to>
                                    </p:set>
                                    <p:animEffect transition="in" filter="wipe(up)">
                                      <p:cBhvr>
                                        <p:cTn id="51" dur="500"/>
                                        <p:tgtEl>
                                          <p:spTgt spid="241667">
                                            <p:txEl>
                                              <p:pRg st="12" end="12"/>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41667">
                                            <p:txEl>
                                              <p:pRg st="13" end="13"/>
                                            </p:txEl>
                                          </p:spTgt>
                                        </p:tgtEl>
                                        <p:attrNameLst>
                                          <p:attrName>style.visibility</p:attrName>
                                        </p:attrNameLst>
                                      </p:cBhvr>
                                      <p:to>
                                        <p:strVal val="visible"/>
                                      </p:to>
                                    </p:set>
                                    <p:animEffect transition="in" filter="wipe(up)">
                                      <p:cBhvr>
                                        <p:cTn id="54" dur="500"/>
                                        <p:tgtEl>
                                          <p:spTgt spid="24166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标题 6"/>
          <p:cNvSpPr>
            <a:spLocks noGrp="1"/>
          </p:cNvSpPr>
          <p:nvPr>
            <p:ph type="title"/>
          </p:nvPr>
        </p:nvSpPr>
        <p:spPr>
          <a:xfrm>
            <a:off x="1981200" y="44624"/>
            <a:ext cx="7467600" cy="634082"/>
          </a:xfrm>
        </p:spPr>
        <p:txBody>
          <a:bodyPr>
            <a:normAutofit fontScale="90000"/>
          </a:bodyPr>
          <a:lstStyle/>
          <a:p>
            <a:r>
              <a:rPr lang="zh-CN" altLang="en-US" dirty="0"/>
              <a:t>曲线拟合应用</a:t>
            </a:r>
            <a:r>
              <a:rPr lang="zh-CN" altLang="en-US" dirty="0" smtClean="0"/>
              <a:t>举例</a:t>
            </a:r>
            <a:r>
              <a:rPr lang="en-US" altLang="zh-CN" dirty="0" smtClean="0"/>
              <a:t>2</a:t>
            </a:r>
            <a:endParaRPr lang="zh-CN" altLang="en-US" dirty="0"/>
          </a:p>
        </p:txBody>
      </p:sp>
      <p:sp>
        <p:nvSpPr>
          <p:cNvPr id="247811" name="Rectangle 3"/>
          <p:cNvSpPr>
            <a:spLocks noGrp="1" noChangeArrowheads="1"/>
          </p:cNvSpPr>
          <p:nvPr>
            <p:ph type="body" sz="half" idx="4294967295"/>
          </p:nvPr>
        </p:nvSpPr>
        <p:spPr>
          <a:xfrm>
            <a:off x="1668016" y="620688"/>
            <a:ext cx="8604448" cy="6012115"/>
          </a:xfrm>
        </p:spPr>
        <p:txBody>
          <a:bodyPr>
            <a:noAutofit/>
          </a:bodyPr>
          <a:lstStyle/>
          <a:p>
            <a:r>
              <a:rPr lang="zh-CN" altLang="en-US" sz="2200" dirty="0" smtClean="0">
                <a:latin typeface="Times New Roman" panose="02020603050405020304" pitchFamily="18" charset="0"/>
                <a:ea typeface="华文中宋" panose="02010600040101010101" pitchFamily="2" charset="-122"/>
              </a:rPr>
              <a:t>彩色显影中，形成染料与析出银的光学密度由公式                         确定，现有一批数据：</a:t>
            </a:r>
            <a:endParaRPr lang="zh-CN" altLang="en-US" sz="2200" dirty="0" smtClean="0">
              <a:latin typeface="Times New Roman" panose="02020603050405020304" pitchFamily="18" charset="0"/>
              <a:ea typeface="华文中宋" panose="02010600040101010101" pitchFamily="2" charset="-122"/>
            </a:endParaRPr>
          </a:p>
          <a:p>
            <a:endParaRPr lang="zh-CN" altLang="en-US" dirty="0" smtClean="0">
              <a:latin typeface="Times New Roman" panose="02020603050405020304" pitchFamily="18" charset="0"/>
              <a:ea typeface="华文中宋" panose="02010600040101010101" pitchFamily="2" charset="-122"/>
            </a:endParaRPr>
          </a:p>
          <a:p>
            <a:pPr marL="365760" lvl="1" indent="0">
              <a:lnSpc>
                <a:spcPct val="200000"/>
              </a:lnSpc>
              <a:buNone/>
            </a:pPr>
            <a:r>
              <a:rPr lang="zh-CN" altLang="en-US" sz="2400" dirty="0" smtClean="0">
                <a:latin typeface="Times New Roman" panose="02020603050405020304" pitchFamily="18" charset="0"/>
                <a:ea typeface="华文中宋" panose="02010600040101010101" pitchFamily="2" charset="-122"/>
              </a:rPr>
              <a:t>求</a:t>
            </a:r>
            <a:r>
              <a:rPr lang="en-US" altLang="zh-CN" sz="2400" dirty="0" smtClean="0">
                <a:latin typeface="Times New Roman" panose="02020603050405020304" pitchFamily="18" charset="0"/>
                <a:ea typeface="华文中宋" panose="02010600040101010101" pitchFamily="2" charset="-122"/>
              </a:rPr>
              <a:t>y</a:t>
            </a:r>
            <a:r>
              <a:rPr lang="zh-CN" altLang="en-US" sz="2400" dirty="0" smtClean="0">
                <a:latin typeface="Times New Roman" panose="02020603050405020304" pitchFamily="18" charset="0"/>
                <a:ea typeface="华文中宋" panose="02010600040101010101" pitchFamily="2" charset="-122"/>
              </a:rPr>
              <a:t>关于</a:t>
            </a:r>
            <a:r>
              <a:rPr lang="en-US" altLang="zh-CN" sz="2400" dirty="0" smtClean="0">
                <a:latin typeface="Times New Roman" panose="02020603050405020304" pitchFamily="18" charset="0"/>
                <a:ea typeface="华文中宋" panose="02010600040101010101" pitchFamily="2" charset="-122"/>
              </a:rPr>
              <a:t>x</a:t>
            </a:r>
            <a:r>
              <a:rPr lang="zh-CN" altLang="en-US" sz="2400" dirty="0" smtClean="0">
                <a:latin typeface="Times New Roman" panose="02020603050405020304" pitchFamily="18" charset="0"/>
                <a:ea typeface="华文中宋" panose="02010600040101010101" pitchFamily="2" charset="-122"/>
              </a:rPr>
              <a:t>的拟合函数。</a:t>
            </a:r>
            <a:endParaRPr lang="zh-CN" altLang="en-US" sz="2400" dirty="0" smtClean="0">
              <a:latin typeface="Times New Roman" panose="02020603050405020304" pitchFamily="18" charset="0"/>
              <a:ea typeface="华文中宋" panose="02010600040101010101" pitchFamily="2" charset="-122"/>
            </a:endParaRPr>
          </a:p>
          <a:p>
            <a:pPr>
              <a:spcBef>
                <a:spcPts val="0"/>
              </a:spcBef>
            </a:pPr>
            <a:r>
              <a:rPr lang="zh-CN" altLang="en-US" dirty="0" smtClean="0">
                <a:solidFill>
                  <a:srgbClr val="0000FF"/>
                </a:solidFill>
                <a:latin typeface="Times New Roman" panose="02020603050405020304" pitchFamily="18" charset="0"/>
                <a:ea typeface="华文中宋" panose="02010600040101010101" pitchFamily="2" charset="-122"/>
              </a:rPr>
              <a:t>分析</a:t>
            </a:r>
            <a:endParaRPr lang="en-US" altLang="zh-CN" dirty="0" smtClean="0">
              <a:solidFill>
                <a:srgbClr val="0000FF"/>
              </a:solidFill>
              <a:latin typeface="Times New Roman" panose="02020603050405020304" pitchFamily="18" charset="0"/>
              <a:ea typeface="华文中宋" panose="02010600040101010101" pitchFamily="2" charset="-122"/>
            </a:endParaRPr>
          </a:p>
          <a:p>
            <a:pPr lvl="1"/>
            <a:r>
              <a:rPr lang="zh-CN" altLang="en-US" dirty="0" smtClean="0">
                <a:latin typeface="Times New Roman" panose="02020603050405020304" pitchFamily="18" charset="0"/>
                <a:ea typeface="华文中宋" panose="02010600040101010101" pitchFamily="2" charset="-122"/>
              </a:rPr>
              <a:t>由经验公式来求拟合函数，无法直接用</a:t>
            </a:r>
            <a:r>
              <a:rPr lang="en-US" altLang="zh-CN" dirty="0" err="1" smtClean="0">
                <a:latin typeface="Times New Roman" panose="02020603050405020304" pitchFamily="18" charset="0"/>
                <a:ea typeface="华文中宋" panose="02010600040101010101" pitchFamily="2" charset="-122"/>
              </a:rPr>
              <a:t>polyfit</a:t>
            </a:r>
            <a:r>
              <a:rPr lang="zh-CN" altLang="en-US" dirty="0" smtClean="0">
                <a:latin typeface="Times New Roman" panose="02020603050405020304" pitchFamily="18" charset="0"/>
                <a:ea typeface="华文中宋" panose="02010600040101010101" pitchFamily="2" charset="-122"/>
              </a:rPr>
              <a:t>函数</a:t>
            </a:r>
            <a:r>
              <a:rPr lang="en-US" altLang="zh-CN" dirty="0" smtClean="0">
                <a:latin typeface="Times New Roman" panose="02020603050405020304" pitchFamily="18" charset="0"/>
                <a:ea typeface="华文中宋" panose="02010600040101010101" pitchFamily="2" charset="-122"/>
              </a:rPr>
              <a:t>.</a:t>
            </a:r>
            <a:endParaRPr lang="en-US" altLang="zh-CN" dirty="0" smtClean="0">
              <a:latin typeface="Times New Roman" panose="02020603050405020304" pitchFamily="18" charset="0"/>
              <a:ea typeface="华文中宋" panose="02010600040101010101" pitchFamily="2" charset="-122"/>
            </a:endParaRPr>
          </a:p>
          <a:p>
            <a:pPr lvl="1"/>
            <a:r>
              <a:rPr lang="zh-CN" altLang="en-US" dirty="0" smtClean="0">
                <a:latin typeface="Times New Roman" panose="02020603050405020304" pitchFamily="18" charset="0"/>
                <a:ea typeface="华文中宋" panose="02010600040101010101" pitchFamily="2" charset="-122"/>
              </a:rPr>
              <a:t>需换一种思路，将经验公式两边取对数，得 </a:t>
            </a:r>
            <a:endParaRPr lang="en-US" altLang="zh-CN" dirty="0" smtClean="0">
              <a:latin typeface="Times New Roman" panose="02020603050405020304" pitchFamily="18" charset="0"/>
              <a:ea typeface="华文中宋" panose="02010600040101010101" pitchFamily="2" charset="-122"/>
            </a:endParaRPr>
          </a:p>
          <a:p>
            <a:pPr lvl="1"/>
            <a:r>
              <a:rPr lang="zh-CN" altLang="en-US" dirty="0" smtClean="0">
                <a:latin typeface="Times New Roman" panose="02020603050405020304" pitchFamily="18" charset="0"/>
                <a:ea typeface="华文中宋" panose="02010600040101010101" pitchFamily="2" charset="-122"/>
              </a:rPr>
              <a:t>需求 </a:t>
            </a:r>
            <a:r>
              <a:rPr lang="en-US" altLang="zh-CN" dirty="0" err="1" smtClean="0">
                <a:solidFill>
                  <a:srgbClr val="FF0000"/>
                </a:solidFill>
                <a:latin typeface="Times New Roman" panose="02020603050405020304" pitchFamily="18" charset="0"/>
                <a:ea typeface="华文中宋" panose="02010600040101010101" pitchFamily="2" charset="-122"/>
              </a:rPr>
              <a:t>lny</a:t>
            </a:r>
            <a:r>
              <a:rPr lang="en-US" altLang="zh-CN" dirty="0" smtClean="0">
                <a:solidFill>
                  <a:srgbClr val="FF0000"/>
                </a:solidFill>
                <a:latin typeface="Times New Roman" panose="02020603050405020304" pitchFamily="18" charset="0"/>
                <a:ea typeface="华文中宋" panose="02010600040101010101" pitchFamily="2" charset="-122"/>
              </a:rPr>
              <a:t> </a:t>
            </a:r>
            <a:r>
              <a:rPr lang="zh-CN" altLang="en-US" dirty="0" smtClean="0">
                <a:latin typeface="Times New Roman" panose="02020603050405020304" pitchFamily="18" charset="0"/>
                <a:ea typeface="华文中宋" panose="02010600040101010101" pitchFamily="2" charset="-122"/>
              </a:rPr>
              <a:t>关于 </a:t>
            </a:r>
            <a:r>
              <a:rPr lang="en-US" altLang="zh-CN" dirty="0" smtClean="0">
                <a:solidFill>
                  <a:srgbClr val="FF0000"/>
                </a:solidFill>
                <a:latin typeface="Times New Roman" panose="02020603050405020304" pitchFamily="18" charset="0"/>
                <a:ea typeface="华文中宋" panose="02010600040101010101" pitchFamily="2" charset="-122"/>
              </a:rPr>
              <a:t>1/x </a:t>
            </a:r>
            <a:r>
              <a:rPr lang="zh-CN" altLang="en-US" dirty="0" smtClean="0">
                <a:latin typeface="Times New Roman" panose="02020603050405020304" pitchFamily="18" charset="0"/>
                <a:ea typeface="华文中宋" panose="02010600040101010101" pitchFamily="2" charset="-122"/>
              </a:rPr>
              <a:t>的</a:t>
            </a:r>
            <a:r>
              <a:rPr lang="zh-CN" altLang="en-US" dirty="0">
                <a:latin typeface="Times New Roman" panose="02020603050405020304" pitchFamily="18" charset="0"/>
                <a:ea typeface="华文中宋" panose="02010600040101010101" pitchFamily="2" charset="-122"/>
              </a:rPr>
              <a:t>线性</a:t>
            </a:r>
            <a:r>
              <a:rPr lang="zh-CN" altLang="en-US" dirty="0" smtClean="0">
                <a:latin typeface="Times New Roman" panose="02020603050405020304" pitchFamily="18" charset="0"/>
                <a:ea typeface="华文中宋" panose="02010600040101010101" pitchFamily="2" charset="-122"/>
              </a:rPr>
              <a:t>拟合</a:t>
            </a:r>
            <a:endParaRPr lang="zh-CN" altLang="en-US" dirty="0" smtClean="0">
              <a:latin typeface="Times New Roman" panose="02020603050405020304" pitchFamily="18" charset="0"/>
              <a:ea typeface="华文中宋" panose="02010600040101010101" pitchFamily="2" charset="-122"/>
            </a:endParaRPr>
          </a:p>
          <a:p>
            <a:r>
              <a:rPr lang="zh-CN" altLang="en-US" dirty="0" smtClean="0">
                <a:solidFill>
                  <a:srgbClr val="0000FF"/>
                </a:solidFill>
                <a:latin typeface="Times New Roman" panose="02020603050405020304" pitchFamily="18" charset="0"/>
                <a:ea typeface="华文中宋" panose="02010600040101010101" pitchFamily="2" charset="-122"/>
              </a:rPr>
              <a:t>解</a:t>
            </a:r>
            <a:endParaRPr lang="zh-CN" altLang="en-US" dirty="0" smtClean="0">
              <a:latin typeface="Times New Roman" panose="02020603050405020304" pitchFamily="18" charset="0"/>
              <a:ea typeface="华文中宋" panose="02010600040101010101" pitchFamily="2" charset="-122"/>
            </a:endParaRPr>
          </a:p>
          <a:p>
            <a:pPr lvl="1">
              <a:spcBef>
                <a:spcPts val="0"/>
              </a:spcBef>
            </a:pPr>
            <a:r>
              <a:rPr lang="en-US" altLang="zh-CN" dirty="0" smtClean="0">
                <a:latin typeface="Times New Roman" panose="02020603050405020304" pitchFamily="18" charset="0"/>
                <a:ea typeface="华文中宋" panose="02010600040101010101" pitchFamily="2" charset="-122"/>
              </a:rPr>
              <a:t>x=[0.05,0.06,0.07,0.10,0.14,0.20,0.25,0.31,0.38,0.43,0.47];</a:t>
            </a:r>
            <a:endParaRPr lang="en-US" altLang="zh-CN" dirty="0" smtClean="0">
              <a:latin typeface="Times New Roman" panose="02020603050405020304" pitchFamily="18" charset="0"/>
              <a:ea typeface="华文中宋" panose="02010600040101010101" pitchFamily="2" charset="-122"/>
            </a:endParaRPr>
          </a:p>
          <a:p>
            <a:pPr lvl="1">
              <a:spcBef>
                <a:spcPts val="0"/>
              </a:spcBef>
            </a:pPr>
            <a:r>
              <a:rPr lang="es-ES" altLang="zh-CN" dirty="0" smtClean="0">
                <a:latin typeface="Times New Roman" panose="02020603050405020304" pitchFamily="18" charset="0"/>
                <a:ea typeface="华文中宋" panose="02010600040101010101" pitchFamily="2" charset="-122"/>
              </a:rPr>
              <a:t>y=[0.10,0.14,0.23,0.37,0.59,0.79,1.00,1.12,1.19,1.25,1.29];</a:t>
            </a:r>
            <a:endParaRPr lang="es-ES" altLang="zh-CN" dirty="0" smtClean="0">
              <a:latin typeface="Times New Roman" panose="02020603050405020304" pitchFamily="18" charset="0"/>
              <a:ea typeface="华文中宋" panose="02010600040101010101" pitchFamily="2" charset="-122"/>
            </a:endParaRPr>
          </a:p>
          <a:p>
            <a:pPr lvl="1">
              <a:spcBef>
                <a:spcPts val="0"/>
              </a:spcBef>
            </a:pPr>
            <a:r>
              <a:rPr lang="zh-CN" altLang="en-US" sz="2400" dirty="0" smtClean="0">
                <a:latin typeface="Times New Roman" panose="02020603050405020304" pitchFamily="18" charset="0"/>
                <a:ea typeface="华文中宋" panose="02010600040101010101" pitchFamily="2" charset="-122"/>
              </a:rPr>
              <a:t>令</a:t>
            </a:r>
            <a:r>
              <a:rPr lang="en-US" altLang="zh-CN" sz="2400" dirty="0" smtClean="0">
                <a:solidFill>
                  <a:srgbClr val="FF0000"/>
                </a:solidFill>
                <a:latin typeface="Times New Roman" panose="02020603050405020304" pitchFamily="18" charset="0"/>
                <a:ea typeface="华文中宋" panose="02010600040101010101" pitchFamily="2" charset="-122"/>
              </a:rPr>
              <a:t>Y=log(y)</a:t>
            </a:r>
            <a:r>
              <a:rPr lang="en-US" altLang="zh-CN" sz="2400" dirty="0" smtClean="0">
                <a:latin typeface="Times New Roman" panose="02020603050405020304" pitchFamily="18" charset="0"/>
                <a:ea typeface="华文中宋" panose="02010600040101010101" pitchFamily="2" charset="-122"/>
              </a:rPr>
              <a:t>, </a:t>
            </a:r>
            <a:r>
              <a:rPr lang="en-US" altLang="zh-CN" sz="2400" dirty="0" smtClean="0">
                <a:solidFill>
                  <a:srgbClr val="FF0000"/>
                </a:solidFill>
                <a:latin typeface="Times New Roman" panose="02020603050405020304" pitchFamily="18" charset="0"/>
                <a:ea typeface="华文中宋" panose="02010600040101010101" pitchFamily="2" charset="-122"/>
              </a:rPr>
              <a:t>X=1./x;</a:t>
            </a:r>
            <a:endParaRPr lang="en-US" altLang="zh-CN" sz="2400" dirty="0" smtClean="0">
              <a:solidFill>
                <a:srgbClr val="FF0000"/>
              </a:solidFill>
              <a:latin typeface="Times New Roman" panose="02020603050405020304" pitchFamily="18" charset="0"/>
              <a:ea typeface="华文中宋" panose="02010600040101010101" pitchFamily="2" charset="-122"/>
            </a:endParaRPr>
          </a:p>
          <a:p>
            <a:pPr lvl="1">
              <a:spcBef>
                <a:spcPts val="0"/>
              </a:spcBef>
            </a:pPr>
            <a:r>
              <a:rPr lang="en-US" altLang="zh-CN" sz="2400" dirty="0" smtClean="0">
                <a:latin typeface="Times New Roman" panose="02020603050405020304" pitchFamily="18" charset="0"/>
                <a:ea typeface="华文中宋" panose="02010600040101010101" pitchFamily="2" charset="-122"/>
              </a:rPr>
              <a:t>P=</a:t>
            </a:r>
            <a:r>
              <a:rPr lang="en-US" altLang="zh-CN" sz="2400" dirty="0" err="1" smtClean="0">
                <a:latin typeface="Times New Roman" panose="02020603050405020304" pitchFamily="18" charset="0"/>
                <a:ea typeface="华文中宋" panose="02010600040101010101" pitchFamily="2" charset="-122"/>
              </a:rPr>
              <a:t>polyfit</a:t>
            </a:r>
            <a:r>
              <a:rPr lang="en-US" altLang="zh-CN" sz="2400" dirty="0" smtClean="0">
                <a:latin typeface="Times New Roman" panose="02020603050405020304" pitchFamily="18" charset="0"/>
                <a:ea typeface="华文中宋" panose="02010600040101010101" pitchFamily="2" charset="-122"/>
              </a:rPr>
              <a:t>(X,Y,1)           %</a:t>
            </a:r>
            <a:r>
              <a:rPr lang="zh-CN" altLang="en-US" sz="2400" dirty="0" smtClean="0">
                <a:latin typeface="Times New Roman" panose="02020603050405020304" pitchFamily="18" charset="0"/>
                <a:ea typeface="华文中宋" panose="02010600040101010101" pitchFamily="2" charset="-122"/>
              </a:rPr>
              <a:t>求得</a:t>
            </a:r>
            <a:r>
              <a:rPr lang="en-US" altLang="zh-CN" sz="2400" dirty="0" smtClean="0">
                <a:latin typeface="Times New Roman" panose="02020603050405020304" pitchFamily="18" charset="0"/>
                <a:ea typeface="华文中宋" panose="02010600040101010101" pitchFamily="2" charset="-122"/>
              </a:rPr>
              <a:t>P=[ -0.1459    0.5476]</a:t>
            </a:r>
            <a:endParaRPr lang="en-US" altLang="zh-CN" sz="2400" dirty="0" smtClean="0">
              <a:latin typeface="Times New Roman" panose="02020603050405020304" pitchFamily="18" charset="0"/>
              <a:ea typeface="华文中宋" panose="02010600040101010101" pitchFamily="2" charset="-122"/>
            </a:endParaRPr>
          </a:p>
          <a:p>
            <a:pPr lvl="1">
              <a:spcBef>
                <a:spcPts val="0"/>
              </a:spcBef>
            </a:pPr>
            <a:r>
              <a:rPr lang="zh-CN" altLang="en-US" sz="2400" dirty="0" smtClean="0">
                <a:latin typeface="Times New Roman" panose="02020603050405020304" pitchFamily="18" charset="0"/>
                <a:ea typeface="华文中宋" panose="02010600040101010101" pitchFamily="2" charset="-122"/>
              </a:rPr>
              <a:t>则</a:t>
            </a:r>
            <a:r>
              <a:rPr lang="en-US" altLang="zh-CN" sz="2400" dirty="0" smtClean="0">
                <a:solidFill>
                  <a:srgbClr val="FF0000"/>
                </a:solidFill>
                <a:latin typeface="Times New Roman" panose="02020603050405020304" pitchFamily="18" charset="0"/>
                <a:ea typeface="华文中宋" panose="02010600040101010101" pitchFamily="2" charset="-122"/>
              </a:rPr>
              <a:t>Y=-0.1459X+0.5476</a:t>
            </a:r>
            <a:endParaRPr lang="en-US" altLang="zh-CN" sz="2400" dirty="0" smtClean="0">
              <a:solidFill>
                <a:srgbClr val="FF0000"/>
              </a:solidFill>
              <a:latin typeface="Times New Roman" panose="02020603050405020304" pitchFamily="18" charset="0"/>
              <a:ea typeface="华文中宋" panose="02010600040101010101" pitchFamily="2" charset="-122"/>
            </a:endParaRPr>
          </a:p>
        </p:txBody>
      </p:sp>
      <p:graphicFrame>
        <p:nvGraphicFramePr>
          <p:cNvPr id="247972" name="Group 164"/>
          <p:cNvGraphicFramePr>
            <a:graphicFrameLocks noGrp="1"/>
          </p:cNvGraphicFramePr>
          <p:nvPr>
            <p:ph sz="quarter" idx="1"/>
          </p:nvPr>
        </p:nvGraphicFramePr>
        <p:xfrm>
          <a:off x="2495600" y="1385776"/>
          <a:ext cx="6336665" cy="675640"/>
        </p:xfrm>
        <a:graphic>
          <a:graphicData uri="http://schemas.openxmlformats.org/drawingml/2006/table">
            <a:tbl>
              <a:tblPr/>
              <a:tblGrid>
                <a:gridCol w="300990"/>
                <a:gridCol w="549910"/>
                <a:gridCol w="547370"/>
                <a:gridCol w="549910"/>
                <a:gridCol w="548640"/>
                <a:gridCol w="549910"/>
                <a:gridCol w="547370"/>
                <a:gridCol w="548005"/>
                <a:gridCol w="547370"/>
                <a:gridCol w="549910"/>
                <a:gridCol w="548640"/>
                <a:gridCol w="548640"/>
              </a:tblGrid>
              <a:tr h="3378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782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0.59</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0.79</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1.25</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1.29</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46848" marB="4684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428" name="Rectangle 161"/>
          <p:cNvSpPr>
            <a:spLocks noChangeArrowheads="1"/>
          </p:cNvSpPr>
          <p:nvPr/>
        </p:nvSpPr>
        <p:spPr bwMode="auto">
          <a:xfrm>
            <a:off x="1524000" y="-168592"/>
            <a:ext cx="309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6600"/>
              </a:buClr>
              <a:buSzPct val="80000"/>
              <a:buFont typeface="Wingdings" panose="05000000000000000000" pitchFamily="2" charset="2"/>
              <a:buChar char="q"/>
              <a:defRPr sz="3200" b="1">
                <a:solidFill>
                  <a:schemeClr val="tx1"/>
                </a:solidFill>
                <a:latin typeface="Times New Roman" panose="02020603050405020304" pitchFamily="18" charset="0"/>
                <a:ea typeface="华文中宋" panose="02010600040101010101" pitchFamily="2" charset="-122"/>
              </a:defRPr>
            </a:lvl1pPr>
            <a:lvl2pPr marL="742950" indent="-285750">
              <a:spcBef>
                <a:spcPct val="20000"/>
              </a:spcBef>
              <a:buClr>
                <a:schemeClr val="accent1"/>
              </a:buClr>
              <a:buSzPct val="80000"/>
              <a:buFont typeface="Wingdings" panose="05000000000000000000" pitchFamily="2" charset="2"/>
              <a:buChar char="n"/>
              <a:defRPr sz="2800" b="1">
                <a:solidFill>
                  <a:schemeClr val="tx1"/>
                </a:solidFill>
                <a:latin typeface="Times New Roman" panose="02020603050405020304" pitchFamily="18" charset="0"/>
                <a:ea typeface="华文中宋" panose="02010600040101010101" pitchFamily="2" charset="-122"/>
              </a:defRPr>
            </a:lvl2pPr>
            <a:lvl3pPr marL="1143000" indent="-228600">
              <a:spcBef>
                <a:spcPct val="20000"/>
              </a:spcBef>
              <a:buChar char="•"/>
              <a:defRPr sz="2400" b="1">
                <a:solidFill>
                  <a:schemeClr val="tx1"/>
                </a:solidFill>
                <a:latin typeface="Times New Roman" panose="02020603050405020304" pitchFamily="18" charset="0"/>
                <a:ea typeface="华文中宋" panose="02010600040101010101" pitchFamily="2" charset="-122"/>
              </a:defRPr>
            </a:lvl3pPr>
            <a:lvl4pPr marL="1600200" indent="-228600">
              <a:spcBef>
                <a:spcPct val="20000"/>
              </a:spcBef>
              <a:buChar char="–"/>
              <a:defRPr sz="2000" b="1">
                <a:solidFill>
                  <a:schemeClr val="tx1"/>
                </a:solidFill>
                <a:latin typeface="Times New Roman" panose="02020603050405020304" pitchFamily="18" charset="0"/>
                <a:ea typeface="华文中宋" panose="02010600040101010101" pitchFamily="2" charset="-122"/>
              </a:defRPr>
            </a:lvl4pPr>
            <a:lvl5pPr marL="2057400" indent="-228600">
              <a:spcBef>
                <a:spcPct val="20000"/>
              </a:spcBef>
              <a:buChar char="»"/>
              <a:defRPr sz="2000" b="1">
                <a:solidFill>
                  <a:schemeClr val="tx1"/>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Char char="»"/>
              <a:defRPr sz="2000" b="1">
                <a:solidFill>
                  <a:schemeClr val="tx1"/>
                </a:solidFill>
                <a:latin typeface="Times New Roman" panose="02020603050405020304" pitchFamily="18" charset="0"/>
                <a:ea typeface="华文中宋" panose="02010600040101010101" pitchFamily="2" charset="-122"/>
              </a:defRPr>
            </a:lvl9pPr>
          </a:lstStyle>
          <a:p>
            <a:pPr eaLnBrk="1" hangingPunct="1">
              <a:spcBef>
                <a:spcPct val="0"/>
              </a:spcBef>
              <a:buClrTx/>
              <a:buSzTx/>
              <a:buFontTx/>
              <a:buNone/>
            </a:pPr>
            <a:endParaRPr lang="zh-CN" altLang="en-US" sz="1600" b="0">
              <a:latin typeface="Arial" panose="020B0604020202020204" pitchFamily="34" charset="0"/>
              <a:ea typeface="宋体" panose="02010600030101010101" pitchFamily="2" charset="-122"/>
            </a:endParaRPr>
          </a:p>
        </p:txBody>
      </p:sp>
      <p:graphicFrame>
        <p:nvGraphicFramePr>
          <p:cNvPr id="247968" name="Object 160"/>
          <p:cNvGraphicFramePr>
            <a:graphicFrameLocks noChangeAspect="1"/>
          </p:cNvGraphicFramePr>
          <p:nvPr/>
        </p:nvGraphicFramePr>
        <p:xfrm>
          <a:off x="8328248" y="476672"/>
          <a:ext cx="1584176" cy="554182"/>
        </p:xfrm>
        <a:graphic>
          <a:graphicData uri="http://schemas.openxmlformats.org/presentationml/2006/ole">
            <mc:AlternateContent xmlns:mc="http://schemas.openxmlformats.org/markup-compatibility/2006">
              <mc:Choice xmlns:v="urn:schemas-microsoft-com:vml" Requires="v">
                <p:oleObj spid="_x0000_s3112" name="Equation" r:id="rId1" imgW="951865" imgH="330200" progId="Equation.DSMT4">
                  <p:embed/>
                </p:oleObj>
              </mc:Choice>
              <mc:Fallback>
                <p:oleObj name="Equation" r:id="rId1" imgW="951865" imgH="330200" progId="Equation.DSMT4">
                  <p:embed/>
                  <p:pic>
                    <p:nvPicPr>
                      <p:cNvPr id="0" name="图片 3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8248" y="476672"/>
                        <a:ext cx="1584176" cy="554182"/>
                      </a:xfrm>
                      <a:prstGeom prst="rect">
                        <a:avLst/>
                      </a:prstGeom>
                      <a:noFill/>
                      <a:ln>
                        <a:noFill/>
                      </a:ln>
                    </p:spPr>
                  </p:pic>
                </p:oleObj>
              </mc:Fallback>
            </mc:AlternateContent>
          </a:graphicData>
        </a:graphic>
      </p:graphicFrame>
      <p:pic>
        <p:nvPicPr>
          <p:cNvPr id="247971" name="Picture 16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6160" y="3212976"/>
            <a:ext cx="14398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9" name="TextBox 8"/>
              <p:cNvSpPr txBox="1"/>
              <p:nvPr/>
            </p:nvSpPr>
            <p:spPr>
              <a:xfrm>
                <a:off x="1919536" y="6165304"/>
                <a:ext cx="7416824" cy="53848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rPr>
                        <m:t>𝑦</m:t>
                      </m:r>
                      <m:r>
                        <a:rPr lang="en-US" altLang="zh-CN" sz="2400" b="0" i="1" smtClean="0">
                          <a:latin typeface="Cambria Math" panose="02040503050406030204"/>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a:rPr>
                            <m:t>𝑒</m:t>
                          </m:r>
                        </m:e>
                        <m:sup>
                          <m:r>
                            <a:rPr lang="en-US" altLang="zh-CN" sz="2400" b="0" i="1" smtClean="0">
                              <a:latin typeface="Cambria Math" panose="02040503050406030204"/>
                            </a:rPr>
                            <m:t>𝑌</m:t>
                          </m:r>
                        </m:sup>
                      </m:sSup>
                      <m:r>
                        <a:rPr lang="en-US" altLang="zh-CN" sz="2400" b="0" i="1" smtClean="0">
                          <a:latin typeface="Cambria Math" panose="02040503050406030204"/>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a:rPr>
                            <m:t>𝑒</m:t>
                          </m:r>
                        </m:e>
                        <m:sup>
                          <m:r>
                            <a:rPr lang="en-US" altLang="zh-CN" sz="2400" b="0" i="1" smtClean="0">
                              <a:latin typeface="Cambria Math" panose="02040503050406030204"/>
                            </a:rPr>
                            <m:t>−</m:t>
                          </m:r>
                          <m:r>
                            <a:rPr lang="en-US" altLang="zh-CN" sz="2400" b="0" i="1" smtClean="0">
                              <a:latin typeface="Cambria Math" panose="02040503050406030204"/>
                            </a:rPr>
                            <m:t>0</m:t>
                          </m:r>
                          <m:r>
                            <a:rPr lang="en-US" altLang="zh-CN" sz="2400" b="0" i="1" smtClean="0">
                              <a:latin typeface="Cambria Math" panose="02040503050406030204"/>
                            </a:rPr>
                            <m:t>.</m:t>
                          </m:r>
                          <m:r>
                            <a:rPr lang="en-US" altLang="zh-CN" sz="2400" b="0" i="1" smtClean="0">
                              <a:latin typeface="Cambria Math" panose="02040503050406030204"/>
                            </a:rPr>
                            <m:t>1459</m:t>
                          </m:r>
                          <m:r>
                            <a:rPr lang="en-US" altLang="zh-CN" sz="2400" b="0" i="1" smtClean="0">
                              <a:latin typeface="Cambria Math" panose="02040503050406030204"/>
                            </a:rPr>
                            <m:t>𝑋</m:t>
                          </m:r>
                          <m:r>
                            <a:rPr lang="en-US" altLang="zh-CN" sz="2400" b="0" i="1" smtClean="0">
                              <a:latin typeface="Cambria Math" panose="02040503050406030204"/>
                            </a:rPr>
                            <m:t>+</m:t>
                          </m:r>
                          <m:r>
                            <a:rPr lang="en-US" altLang="zh-CN" sz="2400" b="0" i="1" smtClean="0">
                              <a:latin typeface="Cambria Math" panose="02040503050406030204"/>
                            </a:rPr>
                            <m:t>0</m:t>
                          </m:r>
                          <m:r>
                            <a:rPr lang="en-US" altLang="zh-CN" sz="2400" b="0" i="1" smtClean="0">
                              <a:latin typeface="Cambria Math" panose="02040503050406030204"/>
                            </a:rPr>
                            <m:t>.</m:t>
                          </m:r>
                          <m:r>
                            <a:rPr lang="en-US" altLang="zh-CN" sz="2400" b="0" i="1" smtClean="0">
                              <a:latin typeface="Cambria Math" panose="02040503050406030204"/>
                            </a:rPr>
                            <m:t>5476</m:t>
                          </m:r>
                        </m:sup>
                      </m:sSup>
                      <m:r>
                        <a:rPr lang="en-US" altLang="zh-CN" sz="2400" b="0" i="1" smtClean="0">
                          <a:latin typeface="Cambria Math" panose="02040503050406030204"/>
                        </a:rPr>
                        <m:t>=</m:t>
                      </m:r>
                      <m:r>
                        <a:rPr lang="en-US" altLang="zh-CN" sz="2400" b="0" i="1" smtClean="0">
                          <a:latin typeface="Cambria Math" panose="02040503050406030204"/>
                        </a:rPr>
                        <m:t>1</m:t>
                      </m:r>
                      <m:r>
                        <a:rPr lang="en-US" altLang="zh-CN" sz="2400" b="0" i="1" smtClean="0">
                          <a:latin typeface="Cambria Math" panose="02040503050406030204"/>
                        </a:rPr>
                        <m:t>.</m:t>
                      </m:r>
                      <m:r>
                        <a:rPr lang="en-US" altLang="zh-CN" sz="2400" b="0" i="1" smtClean="0">
                          <a:latin typeface="Cambria Math" panose="02040503050406030204"/>
                        </a:rPr>
                        <m:t>7291</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a:rPr>
                            <m:t>𝑒</m:t>
                          </m:r>
                        </m:e>
                        <m:sup>
                          <m:f>
                            <m:fPr>
                              <m:type m:val="skw"/>
                              <m:ctrlPr>
                                <a:rPr lang="en-US" altLang="zh-CN" sz="2400" b="0" i="1" smtClean="0">
                                  <a:latin typeface="Cambria Math" panose="02040503050406030204" pitchFamily="18" charset="0"/>
                                </a:rPr>
                              </m:ctrlPr>
                            </m:fPr>
                            <m:num>
                              <m:r>
                                <a:rPr lang="en-US" altLang="zh-CN" sz="2400" b="0" i="1" smtClean="0">
                                  <a:latin typeface="Cambria Math" panose="02040503050406030204"/>
                                </a:rPr>
                                <m:t>−</m:t>
                              </m:r>
                              <m:r>
                                <a:rPr lang="en-US" altLang="zh-CN" sz="2400" b="0" i="1" smtClean="0">
                                  <a:latin typeface="Cambria Math" panose="02040503050406030204"/>
                                </a:rPr>
                                <m:t>0</m:t>
                              </m:r>
                              <m:r>
                                <a:rPr lang="en-US" altLang="zh-CN" sz="2400" b="0" i="1" smtClean="0">
                                  <a:latin typeface="Cambria Math" panose="02040503050406030204"/>
                                </a:rPr>
                                <m:t>.</m:t>
                              </m:r>
                              <m:r>
                                <a:rPr lang="en-US" altLang="zh-CN" sz="2400" b="0" i="1" smtClean="0">
                                  <a:latin typeface="Cambria Math" panose="02040503050406030204"/>
                                </a:rPr>
                                <m:t>1459</m:t>
                              </m:r>
                            </m:num>
                            <m:den>
                              <m:r>
                                <a:rPr lang="en-US" altLang="zh-CN" sz="2400" b="0" i="1" smtClean="0">
                                  <a:latin typeface="Cambria Math" panose="02040503050406030204"/>
                                </a:rPr>
                                <m:t>𝑥</m:t>
                              </m:r>
                            </m:den>
                          </m:f>
                        </m:sup>
                      </m:sSup>
                    </m:oMath>
                  </m:oMathPara>
                </a14:m>
                <a:endParaRPr lang="zh-CN" alt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1919536" y="6165304"/>
                <a:ext cx="7416824" cy="538480"/>
              </a:xfrm>
              <a:prstGeom prst="rect">
                <a:avLst/>
              </a:prstGeom>
              <a:blipFill rotWithShape="1">
                <a:blip r:embed="rId4"/>
                <a:stretch>
                  <a:fillRect l="-8" t="-17" r="8" b="17"/>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wipe(up)">
                                      <p:cBhvr>
                                        <p:cTn id="7" dur="1000"/>
                                        <p:tgtEl>
                                          <p:spTgt spid="247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796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7972"/>
                                        </p:tgtEl>
                                        <p:attrNameLst>
                                          <p:attrName>style.visibility</p:attrName>
                                        </p:attrNameLst>
                                      </p:cBhvr>
                                      <p:to>
                                        <p:strVal val="visible"/>
                                      </p:to>
                                    </p:set>
                                  </p:childTnLst>
                                </p:cTn>
                              </p:par>
                              <p:par>
                                <p:cTn id="16" presetID="22" presetClass="entr" presetSubtype="1" fill="hold" grpId="0" nodeType="withEffect">
                                  <p:stCondLst>
                                    <p:cond delay="0"/>
                                  </p:stCondLst>
                                  <p:childTnLst>
                                    <p:set>
                                      <p:cBhvr>
                                        <p:cTn id="17" dur="1" fill="hold">
                                          <p:stCondLst>
                                            <p:cond delay="0"/>
                                          </p:stCondLst>
                                        </p:cTn>
                                        <p:tgtEl>
                                          <p:spTgt spid="247811">
                                            <p:txEl>
                                              <p:pRg st="2" end="2"/>
                                            </p:txEl>
                                          </p:spTgt>
                                        </p:tgtEl>
                                        <p:attrNameLst>
                                          <p:attrName>style.visibility</p:attrName>
                                        </p:attrNameLst>
                                      </p:cBhvr>
                                      <p:to>
                                        <p:strVal val="visible"/>
                                      </p:to>
                                    </p:set>
                                    <p:animEffect transition="in" filter="wipe(up)">
                                      <p:cBhvr>
                                        <p:cTn id="18" dur="1000"/>
                                        <p:tgtEl>
                                          <p:spTgt spid="24781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47811">
                                            <p:txEl>
                                              <p:pRg st="3" end="3"/>
                                            </p:txEl>
                                          </p:spTgt>
                                        </p:tgtEl>
                                        <p:attrNameLst>
                                          <p:attrName>style.visibility</p:attrName>
                                        </p:attrNameLst>
                                      </p:cBhvr>
                                      <p:to>
                                        <p:strVal val="visible"/>
                                      </p:to>
                                    </p:set>
                                    <p:animEffect transition="in" filter="wipe(up)">
                                      <p:cBhvr>
                                        <p:cTn id="23" dur="1000"/>
                                        <p:tgtEl>
                                          <p:spTgt spid="24781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47811">
                                            <p:txEl>
                                              <p:pRg st="4" end="4"/>
                                            </p:txEl>
                                          </p:spTgt>
                                        </p:tgtEl>
                                        <p:attrNameLst>
                                          <p:attrName>style.visibility</p:attrName>
                                        </p:attrNameLst>
                                      </p:cBhvr>
                                      <p:to>
                                        <p:strVal val="visible"/>
                                      </p:to>
                                    </p:set>
                                    <p:animEffect transition="in" filter="wipe(up)">
                                      <p:cBhvr>
                                        <p:cTn id="28" dur="1000"/>
                                        <p:tgtEl>
                                          <p:spTgt spid="24781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47811">
                                            <p:txEl>
                                              <p:pRg st="5" end="5"/>
                                            </p:txEl>
                                          </p:spTgt>
                                        </p:tgtEl>
                                        <p:attrNameLst>
                                          <p:attrName>style.visibility</p:attrName>
                                        </p:attrNameLst>
                                      </p:cBhvr>
                                      <p:to>
                                        <p:strVal val="visible"/>
                                      </p:to>
                                    </p:set>
                                    <p:animEffect transition="in" filter="wipe(up)">
                                      <p:cBhvr>
                                        <p:cTn id="33" dur="1000"/>
                                        <p:tgtEl>
                                          <p:spTgt spid="24781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4797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47811">
                                            <p:txEl>
                                              <p:pRg st="6" end="6"/>
                                            </p:txEl>
                                          </p:spTgt>
                                        </p:tgtEl>
                                        <p:attrNameLst>
                                          <p:attrName>style.visibility</p:attrName>
                                        </p:attrNameLst>
                                      </p:cBhvr>
                                      <p:to>
                                        <p:strVal val="visible"/>
                                      </p:to>
                                    </p:set>
                                    <p:animEffect transition="in" filter="wipe(up)">
                                      <p:cBhvr>
                                        <p:cTn id="42" dur="1000"/>
                                        <p:tgtEl>
                                          <p:spTgt spid="2478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47811">
                                            <p:txEl>
                                              <p:pRg st="7" end="7"/>
                                            </p:txEl>
                                          </p:spTgt>
                                        </p:tgtEl>
                                        <p:attrNameLst>
                                          <p:attrName>style.visibility</p:attrName>
                                        </p:attrNameLst>
                                      </p:cBhvr>
                                      <p:to>
                                        <p:strVal val="visible"/>
                                      </p:to>
                                    </p:set>
                                    <p:animEffect transition="in" filter="wipe(up)">
                                      <p:cBhvr>
                                        <p:cTn id="47" dur="1000"/>
                                        <p:tgtEl>
                                          <p:spTgt spid="2478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47811">
                                            <p:txEl>
                                              <p:pRg st="8" end="8"/>
                                            </p:txEl>
                                          </p:spTgt>
                                        </p:tgtEl>
                                        <p:attrNameLst>
                                          <p:attrName>style.visibility</p:attrName>
                                        </p:attrNameLst>
                                      </p:cBhvr>
                                      <p:to>
                                        <p:strVal val="visible"/>
                                      </p:to>
                                    </p:set>
                                    <p:animEffect transition="in" filter="wipe(up)">
                                      <p:cBhvr>
                                        <p:cTn id="52" dur="1000"/>
                                        <p:tgtEl>
                                          <p:spTgt spid="2478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47811">
                                            <p:txEl>
                                              <p:pRg st="9" end="9"/>
                                            </p:txEl>
                                          </p:spTgt>
                                        </p:tgtEl>
                                        <p:attrNameLst>
                                          <p:attrName>style.visibility</p:attrName>
                                        </p:attrNameLst>
                                      </p:cBhvr>
                                      <p:to>
                                        <p:strVal val="visible"/>
                                      </p:to>
                                    </p:set>
                                    <p:animEffect transition="in" filter="wipe(up)">
                                      <p:cBhvr>
                                        <p:cTn id="57" dur="1000"/>
                                        <p:tgtEl>
                                          <p:spTgt spid="2478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47811">
                                            <p:txEl>
                                              <p:pRg st="10" end="10"/>
                                            </p:txEl>
                                          </p:spTgt>
                                        </p:tgtEl>
                                        <p:attrNameLst>
                                          <p:attrName>style.visibility</p:attrName>
                                        </p:attrNameLst>
                                      </p:cBhvr>
                                      <p:to>
                                        <p:strVal val="visible"/>
                                      </p:to>
                                    </p:set>
                                    <p:animEffect transition="in" filter="wipe(up)">
                                      <p:cBhvr>
                                        <p:cTn id="62" dur="1000"/>
                                        <p:tgtEl>
                                          <p:spTgt spid="24781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47811">
                                            <p:txEl>
                                              <p:pRg st="11" end="11"/>
                                            </p:txEl>
                                          </p:spTgt>
                                        </p:tgtEl>
                                        <p:attrNameLst>
                                          <p:attrName>style.visibility</p:attrName>
                                        </p:attrNameLst>
                                      </p:cBhvr>
                                      <p:to>
                                        <p:strVal val="visible"/>
                                      </p:to>
                                    </p:set>
                                    <p:animEffect transition="in" filter="wipe(up)">
                                      <p:cBhvr>
                                        <p:cTn id="67" dur="1000"/>
                                        <p:tgtEl>
                                          <p:spTgt spid="247811">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47811">
                                            <p:txEl>
                                              <p:pRg st="12" end="12"/>
                                            </p:txEl>
                                          </p:spTgt>
                                        </p:tgtEl>
                                        <p:attrNameLst>
                                          <p:attrName>style.visibility</p:attrName>
                                        </p:attrNameLst>
                                      </p:cBhvr>
                                      <p:to>
                                        <p:strVal val="visible"/>
                                      </p:to>
                                    </p:set>
                                    <p:animEffect transition="in" filter="wipe(up)">
                                      <p:cBhvr>
                                        <p:cTn id="72" dur="1000"/>
                                        <p:tgtEl>
                                          <p:spTgt spid="247811">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fade">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uiExpand="1" build="p"/>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一、概述</a:t>
            </a:r>
            <a:endParaRPr lang="zh-CN" altLang="en-US"/>
          </a:p>
        </p:txBody>
      </p:sp>
      <p:sp>
        <p:nvSpPr>
          <p:cNvPr id="3" name="内容占位符 2"/>
          <p:cNvSpPr>
            <a:spLocks noGrp="1"/>
          </p:cNvSpPr>
          <p:nvPr>
            <p:ph idx="1"/>
          </p:nvPr>
        </p:nvSpPr>
        <p:spPr/>
        <p:txBody>
          <a:bodyPr/>
          <a:p>
            <a:pPr marL="0" indent="0">
              <a:buNone/>
            </a:pPr>
            <a:r>
              <a:rPr lang="zh-CN" altLang="en-US" dirty="0">
                <a:latin typeface="Times New Roman" panose="02020603050405020304" pitchFamily="18" charset="0"/>
                <a:ea typeface="黑体" panose="02010609060101010101" pitchFamily="2" charset="-122"/>
                <a:sym typeface="+mn-ea"/>
              </a:rPr>
              <a:t>我们经常会遇到大量的数据需要处理，</a:t>
            </a:r>
            <a:endParaRPr lang="zh-CN" altLang="en-US" dirty="0">
              <a:latin typeface="Times New Roman" panose="02020603050405020304" pitchFamily="18" charset="0"/>
              <a:ea typeface="黑体" panose="02010609060101010101" pitchFamily="2" charset="-122"/>
              <a:sym typeface="+mn-ea"/>
            </a:endParaRPr>
          </a:p>
          <a:p>
            <a:pPr marL="0" indent="0">
              <a:buNone/>
            </a:pPr>
            <a:r>
              <a:rPr lang="zh-CN" altLang="en-US" dirty="0">
                <a:latin typeface="Times New Roman" panose="02020603050405020304" pitchFamily="18" charset="0"/>
                <a:ea typeface="黑体" panose="02010609060101010101" pitchFamily="2" charset="-122"/>
                <a:sym typeface="+mn-ea"/>
              </a:rPr>
              <a:t>而</a:t>
            </a:r>
            <a:r>
              <a:rPr lang="zh-CN" altLang="en-US" dirty="0">
                <a:solidFill>
                  <a:srgbClr val="FF0000"/>
                </a:solidFill>
                <a:latin typeface="Times New Roman" panose="02020603050405020304" pitchFamily="18" charset="0"/>
                <a:ea typeface="黑体" panose="02010609060101010101" pitchFamily="2" charset="-122"/>
                <a:sym typeface="+mn-ea"/>
              </a:rPr>
              <a:t>处理数据</a:t>
            </a:r>
            <a:r>
              <a:rPr lang="zh-CN" altLang="en-US" dirty="0">
                <a:latin typeface="Times New Roman" panose="02020603050405020304" pitchFamily="18" charset="0"/>
                <a:ea typeface="黑体" panose="02010609060101010101" pitchFamily="2" charset="-122"/>
                <a:sym typeface="+mn-ea"/>
              </a:rPr>
              <a:t>的关键就在于这些算法，</a:t>
            </a:r>
            <a:endParaRPr lang="zh-CN" altLang="en-US" dirty="0">
              <a:latin typeface="Times New Roman" panose="02020603050405020304" pitchFamily="18" charset="0"/>
              <a:ea typeface="黑体" panose="02010609060101010101" pitchFamily="2" charset="-122"/>
              <a:sym typeface="+mn-ea"/>
            </a:endParaRPr>
          </a:p>
          <a:p>
            <a:pPr marL="0" indent="0">
              <a:buNone/>
            </a:pPr>
            <a:r>
              <a:rPr lang="zh-CN" altLang="en-US" dirty="0">
                <a:latin typeface="Times New Roman" panose="02020603050405020304" pitchFamily="18" charset="0"/>
                <a:ea typeface="黑体" panose="02010609060101010101" pitchFamily="2" charset="-122"/>
                <a:sym typeface="+mn-ea"/>
              </a:rPr>
              <a:t>例如数据拟合、参数估计、插值等数据处理算法。</a:t>
            </a:r>
            <a:endParaRPr lang="zh-CN" altLang="en-US" dirty="0">
              <a:latin typeface="Times New Roman" panose="02020603050405020304" pitchFamily="18" charset="0"/>
              <a:ea typeface="黑体" panose="02010609060101010101" pitchFamily="2" charset="-122"/>
              <a:sym typeface="+mn-ea"/>
            </a:endParaRPr>
          </a:p>
          <a:p>
            <a:pPr marL="0" indent="0">
              <a:buNone/>
            </a:pPr>
            <a:r>
              <a:rPr lang="zh-CN" altLang="en-US" dirty="0">
                <a:latin typeface="Times New Roman" panose="02020603050405020304" pitchFamily="18" charset="0"/>
                <a:ea typeface="黑体" panose="02010609060101010101" pitchFamily="2" charset="-122"/>
                <a:sym typeface="+mn-ea"/>
              </a:rPr>
              <a:t>此类问题在</a:t>
            </a:r>
            <a:r>
              <a:rPr lang="en-US" altLang="zh-CN">
                <a:latin typeface="Times New Roman" panose="02020603050405020304" pitchFamily="18" charset="0"/>
                <a:ea typeface="黑体" panose="02010609060101010101" pitchFamily="2" charset="-122"/>
                <a:sym typeface="+mn-ea"/>
              </a:rPr>
              <a:t>MATLAB</a:t>
            </a:r>
            <a:r>
              <a:rPr lang="zh-CN" altLang="en-US" dirty="0">
                <a:latin typeface="Times New Roman" panose="02020603050405020304" pitchFamily="18" charset="0"/>
                <a:ea typeface="黑体" panose="02010609060101010101" pitchFamily="2" charset="-122"/>
                <a:sym typeface="+mn-ea"/>
              </a:rPr>
              <a:t>中有很多现成的函数可以调用，熟悉</a:t>
            </a:r>
            <a:r>
              <a:rPr lang="en-US" altLang="zh-CN">
                <a:latin typeface="Times New Roman" panose="02020603050405020304" pitchFamily="18" charset="0"/>
                <a:ea typeface="黑体" panose="02010609060101010101" pitchFamily="2" charset="-122"/>
                <a:sym typeface="+mn-ea"/>
              </a:rPr>
              <a:t>MATLAB</a:t>
            </a:r>
            <a:r>
              <a:rPr lang="zh-CN" altLang="en-US" dirty="0">
                <a:latin typeface="Times New Roman" panose="02020603050405020304" pitchFamily="18" charset="0"/>
                <a:ea typeface="黑体" panose="02010609060101010101" pitchFamily="2" charset="-122"/>
                <a:sym typeface="+mn-ea"/>
              </a:rPr>
              <a:t>，这些方法都能游刃有余的用好。 </a:t>
            </a:r>
            <a:endParaRPr lang="zh-CN" altLang="en-US">
              <a:solidFill>
                <a:schemeClr val="tx1"/>
              </a:solidFill>
              <a:latin typeface="Times New Roman" panose="02020603050405020304" pitchFamily="18" charset="0"/>
              <a:ea typeface="黑体" panose="02010609060101010101" pitchFamily="2" charset="-122"/>
            </a:endParaRPr>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矩形 218113"/>
          <p:cNvSpPr/>
          <p:nvPr/>
        </p:nvSpPr>
        <p:spPr>
          <a:xfrm>
            <a:off x="4367213" y="261938"/>
            <a:ext cx="3024187" cy="1150937"/>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3600">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rPr>
              <a:t>插值问题——雨量预报的评价</a:t>
            </a:r>
            <a:endParaRPr lang="zh-CN" altLang="en-US" sz="3600">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endParaRPr>
          </a:p>
        </p:txBody>
      </p:sp>
      <p:sp>
        <p:nvSpPr>
          <p:cNvPr id="218119" name="矩形 218118"/>
          <p:cNvSpPr/>
          <p:nvPr/>
        </p:nvSpPr>
        <p:spPr>
          <a:xfrm>
            <a:off x="2087563" y="1747838"/>
            <a:ext cx="3721100" cy="460375"/>
          </a:xfrm>
          <a:prstGeom prst="rect">
            <a:avLst/>
          </a:prstGeom>
          <a:noFill/>
          <a:ln w="9525">
            <a:noFill/>
          </a:ln>
        </p:spPr>
        <p:txBody>
          <a:bodyPr>
            <a:spAutoFit/>
          </a:bodyPr>
          <a:p>
            <a:r>
              <a:rPr lang="zh-CN" altLang="en-US" sz="2400" dirty="0">
                <a:solidFill>
                  <a:schemeClr val="tx1"/>
                </a:solidFill>
                <a:latin typeface="Times New Roman" panose="02020603050405020304" pitchFamily="18" charset="0"/>
                <a:ea typeface="黑体" panose="02010609060101010101" pitchFamily="2" charset="-122"/>
              </a:rPr>
              <a:t>预测点和实测点的图形</a:t>
            </a:r>
            <a:endParaRPr lang="zh-CN" altLang="en-US" sz="2400" dirty="0">
              <a:solidFill>
                <a:schemeClr val="tx1"/>
              </a:solidFill>
              <a:latin typeface="Times New Roman" panose="02020603050405020304" pitchFamily="18" charset="0"/>
              <a:ea typeface="黑体" panose="02010609060101010101" pitchFamily="2" charset="-122"/>
            </a:endParaRPr>
          </a:p>
        </p:txBody>
      </p:sp>
      <p:sp>
        <p:nvSpPr>
          <p:cNvPr id="218120" name="矩形 218119"/>
          <p:cNvSpPr/>
          <p:nvPr/>
        </p:nvSpPr>
        <p:spPr>
          <a:xfrm>
            <a:off x="6743700" y="1747838"/>
            <a:ext cx="2805113" cy="460375"/>
          </a:xfrm>
          <a:prstGeom prst="rect">
            <a:avLst/>
          </a:prstGeom>
          <a:noFill/>
          <a:ln w="9525">
            <a:noFill/>
          </a:ln>
        </p:spPr>
        <p:txBody>
          <a:bodyPr>
            <a:spAutoFit/>
          </a:bodyPr>
          <a:p>
            <a:r>
              <a:rPr lang="zh-CN" altLang="en-US" sz="2400" dirty="0">
                <a:solidFill>
                  <a:schemeClr val="tx1"/>
                </a:solidFill>
                <a:latin typeface="Times New Roman" panose="02020603050405020304" pitchFamily="18" charset="0"/>
                <a:ea typeface="黑体" panose="02010609060101010101" pitchFamily="2" charset="-122"/>
              </a:rPr>
              <a:t>插值后的图形</a:t>
            </a:r>
            <a:endParaRPr lang="zh-CN" altLang="en-US" sz="2400" dirty="0">
              <a:solidFill>
                <a:schemeClr val="tx1"/>
              </a:solidFill>
              <a:latin typeface="Times New Roman" panose="02020603050405020304" pitchFamily="18" charset="0"/>
              <a:ea typeface="黑体" panose="02010609060101010101" pitchFamily="2" charset="-122"/>
            </a:endParaRPr>
          </a:p>
        </p:txBody>
      </p:sp>
      <p:pic>
        <p:nvPicPr>
          <p:cNvPr id="218121" name="图片 218120"/>
          <p:cNvPicPr>
            <a:picLocks noChangeAspect="1"/>
          </p:cNvPicPr>
          <p:nvPr/>
        </p:nvPicPr>
        <p:blipFill>
          <a:blip r:embed="rId1"/>
          <a:srcRect l="21941" t="3125" r="21941" b="31293"/>
          <a:stretch>
            <a:fillRect/>
          </a:stretch>
        </p:blipFill>
        <p:spPr>
          <a:xfrm>
            <a:off x="6240463" y="2430463"/>
            <a:ext cx="4248150" cy="3722687"/>
          </a:xfrm>
          <a:prstGeom prst="rect">
            <a:avLst/>
          </a:prstGeom>
          <a:noFill/>
          <a:ln w="9525">
            <a:noFill/>
          </a:ln>
        </p:spPr>
      </p:pic>
      <p:pic>
        <p:nvPicPr>
          <p:cNvPr id="218122" name="图片 218121"/>
          <p:cNvPicPr>
            <a:picLocks noChangeAspect="1"/>
          </p:cNvPicPr>
          <p:nvPr/>
        </p:nvPicPr>
        <p:blipFill>
          <a:blip r:embed="rId2"/>
          <a:srcRect l="21941" t="3125" r="21941" b="31293"/>
          <a:stretch>
            <a:fillRect/>
          </a:stretch>
        </p:blipFill>
        <p:spPr>
          <a:xfrm>
            <a:off x="1847850" y="2420938"/>
            <a:ext cx="4248150" cy="3722687"/>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116" name="矩形 217115"/>
          <p:cNvSpPr/>
          <p:nvPr/>
        </p:nvSpPr>
        <p:spPr>
          <a:xfrm>
            <a:off x="4367213" y="404813"/>
            <a:ext cx="2879725" cy="1008062"/>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3600">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rPr>
              <a:t>拟合问题——饮酒驾车</a:t>
            </a:r>
            <a:endParaRPr lang="zh-CN" altLang="en-US" sz="3600">
              <a:gradFill rotWithShape="1">
                <a:gsLst>
                  <a:gs pos="0">
                    <a:srgbClr val="FFE701"/>
                  </a:gs>
                  <a:gs pos="100000">
                    <a:srgbClr val="FE3E02"/>
                  </a:gs>
                </a:gsLst>
                <a:lin ang="5400000" scaled="1"/>
                <a:tileRect/>
              </a:gradFill>
              <a:latin typeface="宋体" panose="02010600030101010101" pitchFamily="2" charset="-122"/>
              <a:ea typeface="宋体" panose="02010600030101010101" pitchFamily="2" charset="-122"/>
            </a:endParaRPr>
          </a:p>
        </p:txBody>
      </p:sp>
      <p:pic>
        <p:nvPicPr>
          <p:cNvPr id="217135" name="图片 217134"/>
          <p:cNvPicPr>
            <a:picLocks noChangeAspect="1"/>
          </p:cNvPicPr>
          <p:nvPr/>
        </p:nvPicPr>
        <p:blipFill>
          <a:blip r:embed="rId1"/>
          <a:srcRect l="21941" t="3125" r="21941" b="31293"/>
          <a:stretch>
            <a:fillRect/>
          </a:stretch>
        </p:blipFill>
        <p:spPr>
          <a:xfrm>
            <a:off x="1631950" y="2532063"/>
            <a:ext cx="4392613" cy="3849687"/>
          </a:xfrm>
          <a:prstGeom prst="rect">
            <a:avLst/>
          </a:prstGeom>
          <a:noFill/>
          <a:ln w="9525">
            <a:noFill/>
          </a:ln>
        </p:spPr>
      </p:pic>
      <p:pic>
        <p:nvPicPr>
          <p:cNvPr id="217093" name="图片 217092" descr="image162"/>
          <p:cNvPicPr>
            <a:picLocks noChangeAspect="1"/>
          </p:cNvPicPr>
          <p:nvPr/>
        </p:nvPicPr>
        <p:blipFill>
          <a:blip r:embed="rId2"/>
          <a:stretch>
            <a:fillRect/>
          </a:stretch>
        </p:blipFill>
        <p:spPr>
          <a:xfrm>
            <a:off x="1703388" y="3179763"/>
            <a:ext cx="4264025" cy="3132137"/>
          </a:xfrm>
          <a:prstGeom prst="rect">
            <a:avLst/>
          </a:prstGeom>
          <a:noFill/>
          <a:ln w="9525">
            <a:noFill/>
          </a:ln>
        </p:spPr>
      </p:pic>
      <p:pic>
        <p:nvPicPr>
          <p:cNvPr id="217138" name="图片 217137"/>
          <p:cNvPicPr>
            <a:picLocks noChangeAspect="1"/>
          </p:cNvPicPr>
          <p:nvPr/>
        </p:nvPicPr>
        <p:blipFill>
          <a:blip r:embed="rId1"/>
          <a:srcRect l="21941" t="3125" r="21941" b="31293"/>
          <a:stretch>
            <a:fillRect/>
          </a:stretch>
        </p:blipFill>
        <p:spPr>
          <a:xfrm>
            <a:off x="6167438" y="2532063"/>
            <a:ext cx="4392612" cy="3849687"/>
          </a:xfrm>
          <a:prstGeom prst="rect">
            <a:avLst/>
          </a:prstGeom>
          <a:noFill/>
          <a:ln w="9525">
            <a:noFill/>
          </a:ln>
        </p:spPr>
      </p:pic>
      <p:pic>
        <p:nvPicPr>
          <p:cNvPr id="217092" name="图片 217091" descr="image193"/>
          <p:cNvPicPr>
            <a:picLocks noChangeAspect="1"/>
          </p:cNvPicPr>
          <p:nvPr/>
        </p:nvPicPr>
        <p:blipFill>
          <a:blip r:embed="rId3"/>
          <a:stretch>
            <a:fillRect/>
          </a:stretch>
        </p:blipFill>
        <p:spPr>
          <a:xfrm>
            <a:off x="6240463" y="3108325"/>
            <a:ext cx="4248150" cy="3186113"/>
          </a:xfrm>
          <a:prstGeom prst="rect">
            <a:avLst/>
          </a:prstGeom>
          <a:noFill/>
          <a:ln w="9525">
            <a:noFill/>
          </a:ln>
        </p:spPr>
      </p:pic>
      <p:sp>
        <p:nvSpPr>
          <p:cNvPr id="217139" name="矩形 217138"/>
          <p:cNvSpPr/>
          <p:nvPr/>
        </p:nvSpPr>
        <p:spPr>
          <a:xfrm>
            <a:off x="1808163" y="1628775"/>
            <a:ext cx="2240280" cy="368300"/>
          </a:xfrm>
          <a:prstGeom prst="rect">
            <a:avLst/>
          </a:prstGeom>
          <a:noFill/>
          <a:ln w="9525">
            <a:noFill/>
          </a:ln>
        </p:spPr>
        <p:txBody>
          <a:bodyPr wrap="none" anchor="t" anchorCtr="0">
            <a:spAutoFit/>
          </a:bodyPr>
          <a:p>
            <a:r>
              <a:rPr lang="zh-CN" altLang="en-US" dirty="0">
                <a:solidFill>
                  <a:schemeClr val="tx1"/>
                </a:solidFill>
                <a:latin typeface="Times New Roman" panose="02020603050405020304" pitchFamily="18" charset="0"/>
              </a:rPr>
              <a:t>喝两瓶酒的拟合曲线</a:t>
            </a:r>
            <a:endParaRPr lang="zh-CN" altLang="en-US" dirty="0">
              <a:solidFill>
                <a:schemeClr val="tx1"/>
              </a:solidFill>
              <a:latin typeface="Times New Roman" panose="02020603050405020304" pitchFamily="18" charset="0"/>
            </a:endParaRPr>
          </a:p>
        </p:txBody>
      </p:sp>
      <p:sp>
        <p:nvSpPr>
          <p:cNvPr id="217140" name="矩形 217139"/>
          <p:cNvSpPr/>
          <p:nvPr/>
        </p:nvSpPr>
        <p:spPr>
          <a:xfrm>
            <a:off x="6427788" y="1655763"/>
            <a:ext cx="2316480" cy="368300"/>
          </a:xfrm>
          <a:prstGeom prst="rect">
            <a:avLst/>
          </a:prstGeom>
          <a:noFill/>
          <a:ln w="9525">
            <a:noFill/>
          </a:ln>
        </p:spPr>
        <p:txBody>
          <a:bodyPr wrap="none" anchor="t" anchorCtr="0">
            <a:spAutoFit/>
          </a:bodyPr>
          <a:p>
            <a:r>
              <a:rPr lang="zh-CN" altLang="en-US" dirty="0">
                <a:solidFill>
                  <a:schemeClr val="tx1"/>
                </a:solidFill>
                <a:latin typeface="Times New Roman" panose="02020603050405020304" pitchFamily="18" charset="0"/>
              </a:rPr>
              <a:t>喝</a:t>
            </a:r>
            <a:r>
              <a:rPr lang="en-US" altLang="zh-CN">
                <a:solidFill>
                  <a:schemeClr val="tx1"/>
                </a:solidFill>
                <a:latin typeface="Times New Roman" panose="02020603050405020304" pitchFamily="18" charset="0"/>
              </a:rPr>
              <a:t>1-5</a:t>
            </a:r>
            <a:r>
              <a:rPr lang="zh-CN" altLang="en-US" dirty="0">
                <a:solidFill>
                  <a:schemeClr val="tx1"/>
                </a:solidFill>
                <a:latin typeface="Times New Roman" panose="02020603050405020304" pitchFamily="18" charset="0"/>
              </a:rPr>
              <a:t>瓶酒的拟合曲线</a:t>
            </a:r>
            <a:endParaRPr lang="zh-CN" altLang="en-US" dirty="0">
              <a:solidFill>
                <a:schemeClr val="tx1"/>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插值的概念</a:t>
            </a:r>
            <a:endParaRPr lang="zh-CN" altLang="en-US"/>
          </a:p>
        </p:txBody>
      </p:sp>
      <p:sp>
        <p:nvSpPr>
          <p:cNvPr id="3" name="内容占位符 2"/>
          <p:cNvSpPr>
            <a:spLocks noGrp="1"/>
          </p:cNvSpPr>
          <p:nvPr>
            <p:ph idx="1"/>
          </p:nvPr>
        </p:nvSpPr>
        <p:spPr/>
        <p:txBody>
          <a:bodyPr/>
          <a:p>
            <a:pPr algn="l"/>
            <a:r>
              <a:rPr lang="zh-CN" altLang="en-US" dirty="0">
                <a:latin typeface="黑体" panose="02010609060101010101" pitchFamily="2" charset="-122"/>
                <a:ea typeface="黑体" panose="02010609060101010101" pitchFamily="2" charset="-122"/>
                <a:sym typeface="+mn-ea"/>
              </a:rPr>
              <a:t>在实际中，常常要处理由实验或测量所得到的一些</a:t>
            </a:r>
            <a:r>
              <a:rPr lang="zh-CN" altLang="en-US" dirty="0">
                <a:solidFill>
                  <a:srgbClr val="FF0000"/>
                </a:solidFill>
                <a:latin typeface="黑体" panose="02010609060101010101" pitchFamily="2" charset="-122"/>
                <a:ea typeface="黑体" panose="02010609060101010101" pitchFamily="2" charset="-122"/>
                <a:sym typeface="+mn-ea"/>
              </a:rPr>
              <a:t>离散数据</a:t>
            </a:r>
            <a:r>
              <a:rPr lang="zh-CN" altLang="en-US" dirty="0">
                <a:latin typeface="黑体" panose="02010609060101010101" pitchFamily="2" charset="-122"/>
                <a:ea typeface="黑体" panose="02010609060101010101" pitchFamily="2" charset="-122"/>
                <a:sym typeface="+mn-ea"/>
              </a:rPr>
              <a:t>。插值与拟合方法就是要通过这些数据去确定某一类已知函数的参数或寻求某个近似函数，使所得到的近似函数与已知数据有较高的拟合精度。</a:t>
            </a:r>
            <a:endParaRPr lang="zh-CN" altLang="en-US" dirty="0">
              <a:solidFill>
                <a:schemeClr val="tx1"/>
              </a:solidFill>
              <a:latin typeface="黑体" panose="02010609060101010101" pitchFamily="2" charset="-122"/>
              <a:ea typeface="黑体" panose="02010609060101010101" pitchFamily="2" charset="-122"/>
            </a:endParaRPr>
          </a:p>
          <a:p>
            <a:pPr algn="l"/>
            <a:r>
              <a:rPr lang="zh-CN" altLang="en-US" dirty="0">
                <a:latin typeface="黑体" panose="02010609060101010101" pitchFamily="2" charset="-122"/>
                <a:ea typeface="黑体" panose="02010609060101010101" pitchFamily="2" charset="-122"/>
                <a:sym typeface="+mn-ea"/>
              </a:rPr>
              <a:t>    如果要求这个近似函数（曲线或曲面）经过所已知的所有数据点，则称此类问题为</a:t>
            </a:r>
            <a:r>
              <a:rPr lang="zh-CN" altLang="en-US" dirty="0">
                <a:solidFill>
                  <a:srgbClr val="FF0000"/>
                </a:solidFill>
                <a:latin typeface="黑体" panose="02010609060101010101" pitchFamily="2" charset="-122"/>
                <a:ea typeface="黑体" panose="02010609060101010101" pitchFamily="2" charset="-122"/>
                <a:sym typeface="+mn-ea"/>
              </a:rPr>
              <a:t>插值问题</a:t>
            </a:r>
            <a:r>
              <a:rPr lang="zh-CN" altLang="en-US" dirty="0">
                <a:latin typeface="黑体" panose="02010609060101010101" pitchFamily="2" charset="-122"/>
                <a:ea typeface="黑体" panose="02010609060101010101" pitchFamily="2" charset="-122"/>
                <a:sym typeface="+mn-ea"/>
              </a:rPr>
              <a:t>。 （不需要函数表达式）</a:t>
            </a:r>
            <a:endParaRPr lang="zh-CN" altLang="en-US">
              <a:solidFill>
                <a:schemeClr val="tx1"/>
              </a:solidFill>
              <a:latin typeface="黑体" panose="02010609060101010101" pitchFamily="2" charset="-122"/>
              <a:ea typeface="黑体" panose="02010609060101010101" pitchFamily="2" charset="-122"/>
            </a:endParaRPr>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拟合的概念</a:t>
            </a:r>
            <a:endParaRPr lang="zh-CN" altLang="en-US"/>
          </a:p>
        </p:txBody>
      </p:sp>
      <p:sp>
        <p:nvSpPr>
          <p:cNvPr id="3" name="内容占位符 2"/>
          <p:cNvSpPr>
            <a:spLocks noGrp="1"/>
          </p:cNvSpPr>
          <p:nvPr>
            <p:ph idx="1"/>
          </p:nvPr>
        </p:nvSpPr>
        <p:spPr/>
        <p:txBody>
          <a:bodyPr/>
          <a:p>
            <a:pPr algn="l">
              <a:lnSpc>
                <a:spcPct val="140000"/>
              </a:lnSpc>
            </a:pPr>
            <a:r>
              <a:rPr lang="zh-CN" altLang="en-US" dirty="0">
                <a:latin typeface="黑体" panose="02010609060101010101" pitchFamily="2" charset="-122"/>
                <a:ea typeface="黑体" panose="02010609060101010101" pitchFamily="2" charset="-122"/>
                <a:sym typeface="+mn-ea"/>
              </a:rPr>
              <a:t>如果</a:t>
            </a:r>
            <a:r>
              <a:rPr lang="zh-CN" altLang="en-US" dirty="0">
                <a:solidFill>
                  <a:srgbClr val="FF0000"/>
                </a:solidFill>
                <a:latin typeface="黑体" panose="02010609060101010101" pitchFamily="2" charset="-122"/>
                <a:ea typeface="黑体" panose="02010609060101010101" pitchFamily="2" charset="-122"/>
                <a:sym typeface="+mn-ea"/>
              </a:rPr>
              <a:t>不</a:t>
            </a:r>
            <a:r>
              <a:rPr lang="zh-CN" altLang="en-US" dirty="0">
                <a:latin typeface="黑体" panose="02010609060101010101" pitchFamily="2" charset="-122"/>
                <a:ea typeface="黑体" panose="02010609060101010101" pitchFamily="2" charset="-122"/>
                <a:sym typeface="+mn-ea"/>
              </a:rPr>
              <a:t>要求近似函数</a:t>
            </a:r>
            <a:r>
              <a:rPr lang="zh-CN" altLang="en-US" dirty="0">
                <a:solidFill>
                  <a:srgbClr val="FF0000"/>
                </a:solidFill>
                <a:latin typeface="黑体" panose="02010609060101010101" pitchFamily="2" charset="-122"/>
                <a:ea typeface="黑体" panose="02010609060101010101" pitchFamily="2" charset="-122"/>
                <a:sym typeface="+mn-ea"/>
              </a:rPr>
              <a:t>通过所有数据点</a:t>
            </a:r>
            <a:r>
              <a:rPr lang="zh-CN" altLang="en-US" dirty="0">
                <a:latin typeface="黑体" panose="02010609060101010101" pitchFamily="2" charset="-122"/>
                <a:ea typeface="黑体" panose="02010609060101010101" pitchFamily="2" charset="-122"/>
                <a:sym typeface="+mn-ea"/>
              </a:rPr>
              <a:t>，而是要求它能较好地反映数据</a:t>
            </a:r>
            <a:r>
              <a:rPr lang="zh-CN" altLang="en-US" dirty="0">
                <a:solidFill>
                  <a:srgbClr val="FF0000"/>
                </a:solidFill>
                <a:latin typeface="黑体" panose="02010609060101010101" pitchFamily="2" charset="-122"/>
                <a:ea typeface="黑体" panose="02010609060101010101" pitchFamily="2" charset="-122"/>
                <a:sym typeface="+mn-ea"/>
              </a:rPr>
              <a:t>变化规律</a:t>
            </a:r>
            <a:r>
              <a:rPr lang="zh-CN" altLang="en-US" dirty="0">
                <a:latin typeface="黑体" panose="02010609060101010101" pitchFamily="2" charset="-122"/>
                <a:ea typeface="黑体" panose="02010609060101010101" pitchFamily="2" charset="-122"/>
                <a:sym typeface="+mn-ea"/>
              </a:rPr>
              <a:t>的近似函数的方法称为</a:t>
            </a:r>
            <a:r>
              <a:rPr lang="zh-CN" altLang="en-US" dirty="0">
                <a:solidFill>
                  <a:srgbClr val="FF0000"/>
                </a:solidFill>
                <a:latin typeface="黑体" panose="02010609060101010101" pitchFamily="2" charset="-122"/>
                <a:ea typeface="黑体" panose="02010609060101010101" pitchFamily="2" charset="-122"/>
                <a:sym typeface="+mn-ea"/>
              </a:rPr>
              <a:t>数据拟合</a:t>
            </a:r>
            <a:r>
              <a:rPr lang="zh-CN" altLang="en-US" dirty="0">
                <a:latin typeface="黑体" panose="02010609060101010101" pitchFamily="2" charset="-122"/>
                <a:ea typeface="黑体" panose="02010609060101010101" pitchFamily="2" charset="-122"/>
                <a:sym typeface="+mn-ea"/>
              </a:rPr>
              <a:t>。（必须有函数表达式）</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pPr>
            <a:r>
              <a:rPr lang="zh-CN" altLang="en-US" dirty="0">
                <a:latin typeface="黑体" panose="02010609060101010101" pitchFamily="2" charset="-122"/>
                <a:ea typeface="黑体" panose="02010609060101010101" pitchFamily="2" charset="-122"/>
                <a:sym typeface="+mn-ea"/>
              </a:rPr>
              <a:t>    近似函数不一定（曲线或曲面）通过所有的数据点。  </a:t>
            </a:r>
            <a:endParaRPr lang="zh-CN" altLang="en-US">
              <a:solidFill>
                <a:schemeClr val="tx1"/>
              </a:solidFill>
              <a:latin typeface="黑体" panose="02010609060101010101" pitchFamily="2" charset="-122"/>
              <a:ea typeface="黑体" panose="02010609060101010101" pitchFamily="2" charset="-122"/>
            </a:endParaRP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三、插值与拟合的联系与区别</a:t>
            </a:r>
            <a:endParaRPr lang="zh-CN" altLang="en-US"/>
          </a:p>
        </p:txBody>
      </p:sp>
      <p:sp>
        <p:nvSpPr>
          <p:cNvPr id="3" name="内容占位符 2"/>
          <p:cNvSpPr>
            <a:spLocks noGrp="1"/>
          </p:cNvSpPr>
          <p:nvPr>
            <p:ph idx="1"/>
          </p:nvPr>
        </p:nvSpPr>
        <p:spPr/>
        <p:txBody>
          <a:bodyPr/>
          <a:p>
            <a:pPr algn="l">
              <a:lnSpc>
                <a:spcPct val="140000"/>
              </a:lnSpc>
              <a:spcBef>
                <a:spcPct val="0"/>
              </a:spcBef>
            </a:pPr>
            <a:r>
              <a:rPr lang="en-US" altLang="zh-CN">
                <a:latin typeface="黑体" panose="02010609060101010101" pitchFamily="2" charset="-122"/>
                <a:ea typeface="黑体" panose="02010609060101010101" pitchFamily="2" charset="-122"/>
                <a:sym typeface="+mn-ea"/>
              </a:rPr>
              <a:t>1</a:t>
            </a:r>
            <a:r>
              <a:rPr lang="zh-CN" altLang="en-US" dirty="0">
                <a:latin typeface="黑体" panose="02010609060101010101" pitchFamily="2" charset="-122"/>
                <a:ea typeface="黑体" panose="02010609060101010101" pitchFamily="2" charset="-122"/>
                <a:sym typeface="+mn-ea"/>
              </a:rPr>
              <a:t>、联系</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spcBef>
                <a:spcPct val="0"/>
              </a:spcBef>
            </a:pPr>
            <a:r>
              <a:rPr lang="zh-CN" altLang="en-US" dirty="0">
                <a:latin typeface="黑体" panose="02010609060101010101" pitchFamily="2" charset="-122"/>
                <a:ea typeface="黑体" panose="02010609060101010101" pitchFamily="2" charset="-122"/>
                <a:sym typeface="+mn-ea"/>
              </a:rPr>
              <a:t>都是根据实际中一组已知数据来构造一个能够反映数据变化规律的近似函数的方法。</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spcBef>
                <a:spcPct val="0"/>
              </a:spcBef>
            </a:pPr>
            <a:r>
              <a:rPr lang="en-US" altLang="zh-CN">
                <a:latin typeface="黑体" panose="02010609060101010101" pitchFamily="2" charset="-122"/>
                <a:ea typeface="黑体" panose="02010609060101010101" pitchFamily="2" charset="-122"/>
                <a:sym typeface="+mn-ea"/>
              </a:rPr>
              <a:t>2</a:t>
            </a:r>
            <a:r>
              <a:rPr lang="zh-CN" altLang="en-US" dirty="0">
                <a:latin typeface="黑体" panose="02010609060101010101" pitchFamily="2" charset="-122"/>
                <a:ea typeface="黑体" panose="02010609060101010101" pitchFamily="2" charset="-122"/>
                <a:sym typeface="+mn-ea"/>
              </a:rPr>
              <a:t>、区别</a:t>
            </a:r>
            <a:endParaRPr lang="zh-CN" altLang="en-US" dirty="0">
              <a:solidFill>
                <a:schemeClr val="tx1"/>
              </a:solidFill>
              <a:latin typeface="黑体" panose="02010609060101010101" pitchFamily="2" charset="-122"/>
              <a:ea typeface="黑体" panose="02010609060101010101" pitchFamily="2" charset="-122"/>
            </a:endParaRPr>
          </a:p>
          <a:p>
            <a:pPr algn="l">
              <a:lnSpc>
                <a:spcPct val="140000"/>
              </a:lnSpc>
              <a:spcBef>
                <a:spcPct val="0"/>
              </a:spcBef>
            </a:pPr>
            <a:r>
              <a:rPr lang="zh-CN" altLang="en-US" dirty="0">
                <a:solidFill>
                  <a:srgbClr val="FF0000"/>
                </a:solidFill>
                <a:latin typeface="黑体" panose="02010609060101010101" pitchFamily="2" charset="-122"/>
                <a:ea typeface="黑体" panose="02010609060101010101" pitchFamily="2" charset="-122"/>
                <a:sym typeface="+mn-ea"/>
              </a:rPr>
              <a:t>插值问题</a:t>
            </a:r>
            <a:r>
              <a:rPr lang="zh-CN" altLang="en-US" dirty="0">
                <a:latin typeface="黑体" panose="02010609060101010101" pitchFamily="2" charset="-122"/>
                <a:ea typeface="黑体" panose="02010609060101010101" pitchFamily="2" charset="-122"/>
                <a:sym typeface="+mn-ea"/>
              </a:rPr>
              <a:t>不一定得到近似函数的表达形式，仅通过插值方法找到未知点对应的值。</a:t>
            </a:r>
            <a:r>
              <a:rPr lang="zh-CN" altLang="en-US" dirty="0">
                <a:solidFill>
                  <a:srgbClr val="FF0000"/>
                </a:solidFill>
                <a:latin typeface="黑体" panose="02010609060101010101" pitchFamily="2" charset="-122"/>
                <a:ea typeface="黑体" panose="02010609060101010101" pitchFamily="2" charset="-122"/>
                <a:sym typeface="+mn-ea"/>
              </a:rPr>
              <a:t>数据拟合</a:t>
            </a:r>
            <a:r>
              <a:rPr lang="zh-CN" altLang="en-US" dirty="0">
                <a:latin typeface="黑体" panose="02010609060101010101" pitchFamily="2" charset="-122"/>
                <a:ea typeface="黑体" panose="02010609060101010101" pitchFamily="2" charset="-122"/>
                <a:sym typeface="+mn-ea"/>
              </a:rPr>
              <a:t>要求得到一个具体的近似函数的表达式。 </a:t>
            </a:r>
            <a:endParaRPr lang="zh-CN" altLang="en-US" dirty="0">
              <a:solidFill>
                <a:schemeClr val="tx1"/>
              </a:solidFill>
              <a:latin typeface="黑体" panose="02010609060101010101" pitchFamily="2" charset="-122"/>
              <a:ea typeface="黑体" panose="02010609060101010101" pitchFamily="2" charset="-122"/>
            </a:endParaRP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a:xfrm>
            <a:off x="1732409" y="-11"/>
            <a:ext cx="7467600" cy="634082"/>
          </a:xfrm>
        </p:spPr>
        <p:txBody>
          <a:bodyPr>
            <a:normAutofit fontScale="90000"/>
          </a:bodyPr>
          <a:lstStyle/>
          <a:p>
            <a:r>
              <a:rPr lang="zh-CN" altLang="en-US" sz="4000" dirty="0" smtClean="0"/>
              <a:t>数学原理</a:t>
            </a:r>
            <a:r>
              <a:rPr lang="en-US" altLang="zh-CN" sz="4000" dirty="0" smtClean="0"/>
              <a:t>——</a:t>
            </a:r>
            <a:r>
              <a:rPr lang="zh-CN" altLang="en-US" sz="4000" dirty="0" smtClean="0"/>
              <a:t>插值</a:t>
            </a:r>
            <a:endParaRPr lang="zh-CN" altLang="en-US" sz="4000" dirty="0" smtClean="0"/>
          </a:p>
        </p:txBody>
      </p:sp>
      <p:sp>
        <p:nvSpPr>
          <p:cNvPr id="8195" name="Rectangle 7"/>
          <p:cNvSpPr>
            <a:spLocks noGrp="1" noChangeArrowheads="1"/>
          </p:cNvSpPr>
          <p:nvPr>
            <p:ph type="body" idx="1"/>
          </p:nvPr>
        </p:nvSpPr>
        <p:spPr>
          <a:xfrm>
            <a:off x="1631504" y="550885"/>
            <a:ext cx="8928992" cy="3958235"/>
          </a:xfrm>
        </p:spPr>
        <p:txBody>
          <a:bodyPr>
            <a:noAutofit/>
          </a:bodyPr>
          <a:lstStyle/>
          <a:p>
            <a:r>
              <a:rPr lang="zh-CN" altLang="en-US" dirty="0" smtClean="0"/>
              <a:t>设</a:t>
            </a:r>
            <a:r>
              <a:rPr lang="en-US" altLang="zh-CN" dirty="0" smtClean="0"/>
              <a:t>n+1</a:t>
            </a:r>
            <a:r>
              <a:rPr lang="zh-CN" altLang="en-US" dirty="0" smtClean="0"/>
              <a:t>个数据点</a:t>
            </a:r>
            <a:r>
              <a:rPr lang="en-US" altLang="zh-CN" dirty="0" smtClean="0"/>
              <a:t>(</a:t>
            </a:r>
            <a:r>
              <a:rPr lang="en-US" altLang="zh-CN" i="1" dirty="0" err="1" smtClean="0"/>
              <a:t>x</a:t>
            </a:r>
            <a:r>
              <a:rPr lang="en-US" altLang="zh-CN" i="1" baseline="-25000" dirty="0" err="1" smtClean="0"/>
              <a:t>i</a:t>
            </a:r>
            <a:r>
              <a:rPr lang="en-US" altLang="zh-CN" dirty="0" err="1" smtClean="0"/>
              <a:t>,</a:t>
            </a:r>
            <a:r>
              <a:rPr lang="en-US" altLang="zh-CN" i="1" dirty="0" err="1" smtClean="0"/>
              <a:t>y</a:t>
            </a:r>
            <a:r>
              <a:rPr lang="en-US" altLang="zh-CN" baseline="-25000" dirty="0" err="1" smtClean="0"/>
              <a:t>i</a:t>
            </a:r>
            <a:r>
              <a:rPr lang="en-US" altLang="zh-CN" dirty="0" smtClean="0"/>
              <a:t>) (</a:t>
            </a:r>
            <a:r>
              <a:rPr lang="en-US" altLang="zh-CN" i="1" dirty="0" err="1" smtClean="0"/>
              <a:t>i</a:t>
            </a:r>
            <a:r>
              <a:rPr lang="en-US" altLang="zh-CN" dirty="0" smtClean="0"/>
              <a:t>=0,1,…,</a:t>
            </a:r>
            <a:r>
              <a:rPr lang="en-US" altLang="zh-CN" i="1" dirty="0" smtClean="0"/>
              <a:t>n</a:t>
            </a:r>
            <a:r>
              <a:rPr lang="en-US" altLang="zh-CN" dirty="0" smtClean="0"/>
              <a:t>) </a:t>
            </a:r>
            <a:r>
              <a:rPr lang="en-US" altLang="zh-CN" dirty="0" smtClean="0"/>
              <a:t>, </a:t>
            </a:r>
            <a:r>
              <a:rPr lang="zh-CN" altLang="en-US" dirty="0" smtClean="0"/>
              <a:t>若函数</a:t>
            </a:r>
            <a:r>
              <a:rPr lang="en-US" altLang="zh-CN" i="1" dirty="0" smtClean="0"/>
              <a:t>y</a:t>
            </a:r>
            <a:r>
              <a:rPr lang="en-US" altLang="zh-CN" dirty="0" smtClean="0"/>
              <a:t>=</a:t>
            </a:r>
            <a:r>
              <a:rPr lang="en-US" altLang="zh-CN" i="1" dirty="0" smtClean="0"/>
              <a:t>f</a:t>
            </a:r>
            <a:r>
              <a:rPr lang="en-US" altLang="zh-CN" dirty="0" smtClean="0"/>
              <a:t>(</a:t>
            </a:r>
            <a:r>
              <a:rPr lang="en-US" altLang="zh-CN" i="1" dirty="0" smtClean="0"/>
              <a:t>x</a:t>
            </a:r>
            <a:r>
              <a:rPr lang="en-US" altLang="zh-CN" dirty="0" smtClean="0"/>
              <a:t>), </a:t>
            </a:r>
            <a:r>
              <a:rPr lang="zh-CN" altLang="en-US" dirty="0" smtClean="0"/>
              <a:t>对每个</a:t>
            </a:r>
            <a:r>
              <a:rPr lang="en-US" altLang="zh-CN" i="1" dirty="0" smtClean="0"/>
              <a:t>x</a:t>
            </a:r>
            <a:r>
              <a:rPr lang="en-US" altLang="zh-CN" i="1" baseline="-25000" dirty="0" smtClean="0"/>
              <a:t>i</a:t>
            </a:r>
            <a:r>
              <a:rPr lang="zh-CN" altLang="en-US" dirty="0" smtClean="0"/>
              <a:t>有</a:t>
            </a:r>
            <a:r>
              <a:rPr lang="en-US" altLang="zh-CN" i="1" dirty="0" smtClean="0"/>
              <a:t>f</a:t>
            </a:r>
            <a:r>
              <a:rPr lang="en-US" altLang="zh-CN" dirty="0" smtClean="0"/>
              <a:t>(</a:t>
            </a:r>
            <a:r>
              <a:rPr lang="en-US" altLang="zh-CN" i="1" dirty="0" smtClean="0"/>
              <a:t>x</a:t>
            </a:r>
            <a:r>
              <a:rPr lang="en-US" altLang="zh-CN" i="1" baseline="-25000" dirty="0" smtClean="0"/>
              <a:t>i</a:t>
            </a:r>
            <a:r>
              <a:rPr lang="en-US" altLang="zh-CN" dirty="0" smtClean="0"/>
              <a:t>)=</a:t>
            </a:r>
            <a:r>
              <a:rPr lang="en-US" altLang="zh-CN" i="1" dirty="0" err="1" smtClean="0"/>
              <a:t>y</a:t>
            </a:r>
            <a:r>
              <a:rPr lang="en-US" altLang="zh-CN" i="1" baseline="-25000" dirty="0" err="1" smtClean="0"/>
              <a:t>i</a:t>
            </a:r>
            <a:r>
              <a:rPr lang="en-US" altLang="zh-CN" dirty="0" smtClean="0"/>
              <a:t>, </a:t>
            </a:r>
            <a:r>
              <a:rPr lang="zh-CN" altLang="en-US" dirty="0" smtClean="0"/>
              <a:t>则</a:t>
            </a:r>
            <a:r>
              <a:rPr lang="en-US" altLang="zh-CN" dirty="0" smtClean="0"/>
              <a:t> </a:t>
            </a:r>
            <a:r>
              <a:rPr lang="zh-CN" altLang="en-US" dirty="0"/>
              <a:t>称</a:t>
            </a:r>
            <a:r>
              <a:rPr lang="en-US" altLang="zh-CN" i="1" dirty="0" smtClean="0"/>
              <a:t>f</a:t>
            </a:r>
            <a:r>
              <a:rPr lang="en-US" altLang="zh-CN" dirty="0" smtClean="0"/>
              <a:t>(</a:t>
            </a:r>
            <a:r>
              <a:rPr lang="en-US" altLang="zh-CN" i="1" dirty="0" smtClean="0"/>
              <a:t>x</a:t>
            </a:r>
            <a:r>
              <a:rPr lang="en-US" altLang="zh-CN" dirty="0" smtClean="0"/>
              <a:t>)</a:t>
            </a:r>
            <a:r>
              <a:rPr lang="zh-CN" altLang="en-US" dirty="0" smtClean="0"/>
              <a:t>为</a:t>
            </a:r>
            <a:r>
              <a:rPr lang="zh-CN" altLang="en-US" dirty="0" smtClean="0">
                <a:solidFill>
                  <a:srgbClr val="FF0000"/>
                </a:solidFill>
              </a:rPr>
              <a:t>插值函数</a:t>
            </a:r>
            <a:r>
              <a:rPr lang="zh-CN" altLang="en-US" dirty="0" smtClean="0"/>
              <a:t>。</a:t>
            </a:r>
            <a:endParaRPr lang="en-US" altLang="zh-CN" dirty="0" smtClean="0"/>
          </a:p>
          <a:p>
            <a:r>
              <a:rPr lang="zh-CN" altLang="en-US" dirty="0" smtClean="0">
                <a:solidFill>
                  <a:srgbClr val="0000FF"/>
                </a:solidFill>
              </a:rPr>
              <a:t>插值函数的构造</a:t>
            </a:r>
            <a:endParaRPr lang="en-US" altLang="zh-CN" dirty="0" smtClean="0">
              <a:solidFill>
                <a:srgbClr val="0000FF"/>
              </a:solidFill>
            </a:endParaRPr>
          </a:p>
          <a:p>
            <a:pPr lvl="1"/>
            <a:r>
              <a:rPr lang="zh-CN" altLang="en-US" sz="2400" dirty="0" smtClean="0">
                <a:solidFill>
                  <a:srgbClr val="FF0000"/>
                </a:solidFill>
              </a:rPr>
              <a:t>拉格朗日</a:t>
            </a:r>
            <a:r>
              <a:rPr lang="en-US" altLang="zh-CN" sz="2400" dirty="0" smtClean="0">
                <a:solidFill>
                  <a:srgbClr val="FF0000"/>
                </a:solidFill>
              </a:rPr>
              <a:t>(Lagrange)</a:t>
            </a:r>
            <a:r>
              <a:rPr lang="zh-CN" altLang="en-US" sz="2400" dirty="0" smtClean="0">
                <a:solidFill>
                  <a:srgbClr val="FF0000"/>
                </a:solidFill>
              </a:rPr>
              <a:t>插值   </a:t>
            </a:r>
            <a:endParaRPr lang="en-US" altLang="zh-CN" sz="2400" dirty="0" smtClean="0">
              <a:solidFill>
                <a:srgbClr val="FF0000"/>
              </a:solidFill>
            </a:endParaRPr>
          </a:p>
          <a:p>
            <a:pPr lvl="1"/>
            <a:r>
              <a:rPr lang="en-US" altLang="zh-CN" sz="2400" i="1" dirty="0" smtClean="0">
                <a:cs typeface="Times New Roman" panose="02020603050405020304" pitchFamily="18" charset="0"/>
              </a:rPr>
              <a:t>n</a:t>
            </a:r>
            <a:r>
              <a:rPr lang="zh-CN" altLang="en-US" sz="2400" dirty="0" smtClean="0">
                <a:cs typeface="Times New Roman" panose="02020603050405020304" pitchFamily="18" charset="0"/>
              </a:rPr>
              <a:t>次多项式函数</a:t>
            </a:r>
            <a:r>
              <a:rPr lang="en-US" altLang="zh-CN" sz="2400" i="1" dirty="0" err="1" smtClean="0">
                <a:cs typeface="Times New Roman" panose="02020603050405020304" pitchFamily="18" charset="0"/>
              </a:rPr>
              <a:t>P</a:t>
            </a:r>
            <a:r>
              <a:rPr lang="en-US" altLang="zh-CN" sz="2400" i="1" baseline="-25000" dirty="0" err="1" smtClean="0">
                <a:cs typeface="Times New Roman" panose="02020603050405020304" pitchFamily="18" charset="0"/>
              </a:rPr>
              <a:t>n</a:t>
            </a:r>
            <a:r>
              <a:rPr lang="en-US" altLang="zh-CN" sz="2400" dirty="0" smtClean="0">
                <a:cs typeface="Times New Roman" panose="02020603050405020304" pitchFamily="18" charset="0"/>
              </a:rPr>
              <a:t>(</a:t>
            </a:r>
            <a:r>
              <a:rPr lang="en-US" altLang="zh-CN" sz="2400" i="1" dirty="0" smtClean="0">
                <a:cs typeface="Times New Roman" panose="02020603050405020304" pitchFamily="18" charset="0"/>
              </a:rPr>
              <a:t>x</a:t>
            </a:r>
            <a:r>
              <a:rPr lang="en-US" altLang="zh-CN" sz="2400" dirty="0" smtClean="0">
                <a:cs typeface="Times New Roman" panose="02020603050405020304" pitchFamily="18" charset="0"/>
              </a:rPr>
              <a:t>)</a:t>
            </a:r>
            <a:endParaRPr lang="en-US" altLang="zh-CN" sz="2400" dirty="0" smtClean="0">
              <a:cs typeface="Times New Roman" panose="02020603050405020304" pitchFamily="18" charset="0"/>
            </a:endParaRPr>
          </a:p>
          <a:p>
            <a:pPr lvl="1"/>
            <a:endParaRPr lang="en-US" altLang="zh-CN" sz="2400" dirty="0">
              <a:cs typeface="Times New Roman" panose="02020603050405020304" pitchFamily="18" charset="0"/>
            </a:endParaRPr>
          </a:p>
          <a:p>
            <a:pPr lvl="1"/>
            <a:endParaRPr lang="en-US" altLang="zh-CN" sz="2400" dirty="0" smtClean="0">
              <a:cs typeface="Times New Roman" panose="02020603050405020304" pitchFamily="18" charset="0"/>
            </a:endParaRPr>
          </a:p>
          <a:p>
            <a:pPr lvl="1"/>
            <a:endParaRPr lang="en-US" altLang="zh-CN" sz="2400" dirty="0">
              <a:cs typeface="Times New Roman" panose="02020603050405020304" pitchFamily="18" charset="0"/>
            </a:endParaRPr>
          </a:p>
          <a:p>
            <a:pPr lvl="1"/>
            <a:r>
              <a:rPr lang="zh-CN" altLang="en-US" sz="2400" dirty="0" smtClean="0">
                <a:solidFill>
                  <a:srgbClr val="FF0000"/>
                </a:solidFill>
                <a:cs typeface="Times New Roman" panose="02020603050405020304" pitchFamily="18" charset="0"/>
              </a:rPr>
              <a:t>线性插值</a:t>
            </a:r>
            <a:endParaRPr lang="zh-CN" altLang="en-US" sz="2400" dirty="0" smtClean="0">
              <a:solidFill>
                <a:srgbClr val="FF0000"/>
              </a:solidFill>
            </a:endParaRPr>
          </a:p>
        </p:txBody>
      </p:sp>
      <p:grpSp>
        <p:nvGrpSpPr>
          <p:cNvPr id="4" name="Group 43"/>
          <p:cNvGrpSpPr/>
          <p:nvPr/>
        </p:nvGrpSpPr>
        <p:grpSpPr bwMode="auto">
          <a:xfrm>
            <a:off x="6672064" y="1196752"/>
            <a:ext cx="3528392" cy="2030790"/>
            <a:chOff x="1152" y="2164"/>
            <a:chExt cx="2784" cy="1423"/>
          </a:xfrm>
        </p:grpSpPr>
        <p:grpSp>
          <p:nvGrpSpPr>
            <p:cNvPr id="5" name="Group 2"/>
            <p:cNvGrpSpPr/>
            <p:nvPr/>
          </p:nvGrpSpPr>
          <p:grpSpPr bwMode="auto">
            <a:xfrm>
              <a:off x="1152" y="2164"/>
              <a:ext cx="2784" cy="1423"/>
              <a:chOff x="624" y="2644"/>
              <a:chExt cx="2784" cy="1423"/>
            </a:xfrm>
          </p:grpSpPr>
          <p:sp>
            <p:nvSpPr>
              <p:cNvPr id="7" name="Line 3"/>
              <p:cNvSpPr>
                <a:spLocks noChangeShapeType="1"/>
              </p:cNvSpPr>
              <p:nvPr/>
            </p:nvSpPr>
            <p:spPr bwMode="auto">
              <a:xfrm flipV="1">
                <a:off x="960" y="2644"/>
                <a:ext cx="0" cy="11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4"/>
              <p:cNvSpPr>
                <a:spLocks noChangeShapeType="1"/>
              </p:cNvSpPr>
              <p:nvPr/>
            </p:nvSpPr>
            <p:spPr bwMode="auto">
              <a:xfrm>
                <a:off x="960" y="3744"/>
                <a:ext cx="244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5"/>
              <p:cNvSpPr txBox="1">
                <a:spLocks noChangeArrowheads="1"/>
              </p:cNvSpPr>
              <p:nvPr/>
            </p:nvSpPr>
            <p:spPr bwMode="auto">
              <a:xfrm>
                <a:off x="1135" y="3163"/>
                <a:ext cx="38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a typeface="隶书" panose="02010509060101010101" pitchFamily="49" charset="-122"/>
                    <a:sym typeface="Symbol" panose="05050102010706020507" pitchFamily="18" charset="2"/>
                  </a:rPr>
                  <a:t></a:t>
                </a:r>
                <a:endParaRPr lang="en-US" altLang="zh-CN" sz="2400" b="0">
                  <a:ea typeface="隶书" panose="02010509060101010101" pitchFamily="49" charset="-122"/>
                </a:endParaRPr>
              </a:p>
            </p:txBody>
          </p:sp>
          <p:sp>
            <p:nvSpPr>
              <p:cNvPr id="10" name="Text Box 6"/>
              <p:cNvSpPr txBox="1">
                <a:spLocks noChangeArrowheads="1"/>
              </p:cNvSpPr>
              <p:nvPr/>
            </p:nvSpPr>
            <p:spPr bwMode="auto">
              <a:xfrm>
                <a:off x="1488" y="2860"/>
                <a:ext cx="38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a typeface="隶书" panose="02010509060101010101" pitchFamily="49" charset="-122"/>
                    <a:sym typeface="Symbol" panose="05050102010706020507" pitchFamily="18" charset="2"/>
                  </a:rPr>
                  <a:t></a:t>
                </a:r>
                <a:endParaRPr lang="en-US" altLang="zh-CN" sz="2400" b="0">
                  <a:ea typeface="隶书" panose="02010509060101010101" pitchFamily="49" charset="-122"/>
                </a:endParaRPr>
              </a:p>
            </p:txBody>
          </p:sp>
          <p:sp>
            <p:nvSpPr>
              <p:cNvPr id="11" name="Text Box 7"/>
              <p:cNvSpPr txBox="1">
                <a:spLocks noChangeArrowheads="1"/>
              </p:cNvSpPr>
              <p:nvPr/>
            </p:nvSpPr>
            <p:spPr bwMode="auto">
              <a:xfrm>
                <a:off x="1968" y="2745"/>
                <a:ext cx="38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ea typeface="隶书" panose="02010509060101010101" pitchFamily="49" charset="-122"/>
                    <a:sym typeface="Symbol" panose="05050102010706020507" pitchFamily="18" charset="2"/>
                  </a:rPr>
                  <a:t></a:t>
                </a:r>
                <a:endParaRPr lang="en-US" altLang="zh-CN" sz="2400" b="0" dirty="0">
                  <a:ea typeface="隶书" panose="02010509060101010101" pitchFamily="49" charset="-122"/>
                </a:endParaRPr>
              </a:p>
            </p:txBody>
          </p:sp>
          <p:sp>
            <p:nvSpPr>
              <p:cNvPr id="12" name="Text Box 8"/>
              <p:cNvSpPr txBox="1">
                <a:spLocks noChangeArrowheads="1"/>
              </p:cNvSpPr>
              <p:nvPr/>
            </p:nvSpPr>
            <p:spPr bwMode="auto">
              <a:xfrm>
                <a:off x="2880" y="2896"/>
                <a:ext cx="38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ea typeface="隶书" panose="02010509060101010101" pitchFamily="49" charset="-122"/>
                    <a:sym typeface="Symbol" panose="05050102010706020507" pitchFamily="18" charset="2"/>
                  </a:rPr>
                  <a:t></a:t>
                </a:r>
                <a:endParaRPr lang="en-US" altLang="zh-CN" sz="2400" b="0" dirty="0">
                  <a:ea typeface="隶书" panose="02010509060101010101" pitchFamily="49" charset="-122"/>
                </a:endParaRPr>
              </a:p>
            </p:txBody>
          </p:sp>
          <p:sp>
            <p:nvSpPr>
              <p:cNvPr id="13" name="Text Box 9"/>
              <p:cNvSpPr txBox="1">
                <a:spLocks noChangeArrowheads="1"/>
              </p:cNvSpPr>
              <p:nvPr/>
            </p:nvSpPr>
            <p:spPr bwMode="auto">
              <a:xfrm>
                <a:off x="2448" y="2745"/>
                <a:ext cx="384"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ea typeface="隶书" panose="02010509060101010101" pitchFamily="49" charset="-122"/>
                    <a:sym typeface="Symbol" panose="05050102010706020507" pitchFamily="18" charset="2"/>
                  </a:rPr>
                  <a:t></a:t>
                </a:r>
                <a:endParaRPr lang="en-US" altLang="zh-CN" sz="2400" b="0" dirty="0">
                  <a:ea typeface="隶书" panose="02010509060101010101" pitchFamily="49" charset="-122"/>
                </a:endParaRPr>
              </a:p>
            </p:txBody>
          </p:sp>
          <p:sp>
            <p:nvSpPr>
              <p:cNvPr id="14" name="Line 10"/>
              <p:cNvSpPr>
                <a:spLocks noChangeShapeType="1"/>
              </p:cNvSpPr>
              <p:nvPr/>
            </p:nvSpPr>
            <p:spPr bwMode="auto">
              <a:xfrm>
                <a:off x="1248" y="3360"/>
                <a:ext cx="0" cy="384"/>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1"/>
              <p:cNvSpPr>
                <a:spLocks noChangeShapeType="1"/>
              </p:cNvSpPr>
              <p:nvPr/>
            </p:nvSpPr>
            <p:spPr bwMode="auto">
              <a:xfrm>
                <a:off x="1584" y="3072"/>
                <a:ext cx="0" cy="672"/>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2"/>
              <p:cNvSpPr>
                <a:spLocks noChangeShapeType="1"/>
              </p:cNvSpPr>
              <p:nvPr/>
            </p:nvSpPr>
            <p:spPr bwMode="auto">
              <a:xfrm>
                <a:off x="2976" y="3072"/>
                <a:ext cx="0" cy="672"/>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3"/>
              <p:cNvSpPr>
                <a:spLocks noChangeShapeType="1"/>
              </p:cNvSpPr>
              <p:nvPr/>
            </p:nvSpPr>
            <p:spPr bwMode="auto">
              <a:xfrm flipH="1">
                <a:off x="960" y="3360"/>
                <a:ext cx="288"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
              <p:cNvSpPr>
                <a:spLocks noChangeShapeType="1"/>
              </p:cNvSpPr>
              <p:nvPr/>
            </p:nvSpPr>
            <p:spPr bwMode="auto">
              <a:xfrm flipH="1">
                <a:off x="960" y="3072"/>
                <a:ext cx="624"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15"/>
              <p:cNvSpPr txBox="1">
                <a:spLocks noChangeArrowheads="1"/>
              </p:cNvSpPr>
              <p:nvPr/>
            </p:nvSpPr>
            <p:spPr bwMode="auto">
              <a:xfrm>
                <a:off x="1152" y="3744"/>
                <a:ext cx="192"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2400" b="0">
                  <a:ea typeface="隶书" panose="02010509060101010101" pitchFamily="49" charset="-122"/>
                </a:endParaRPr>
              </a:p>
            </p:txBody>
          </p:sp>
          <p:graphicFrame>
            <p:nvGraphicFramePr>
              <p:cNvPr id="20" name="Object 16"/>
              <p:cNvGraphicFramePr>
                <a:graphicFrameLocks noChangeAspect="1"/>
              </p:cNvGraphicFramePr>
              <p:nvPr/>
            </p:nvGraphicFramePr>
            <p:xfrm>
              <a:off x="1065" y="3648"/>
              <a:ext cx="327" cy="384"/>
            </p:xfrm>
            <a:graphic>
              <a:graphicData uri="http://schemas.openxmlformats.org/presentationml/2006/ole">
                <mc:AlternateContent xmlns:mc="http://schemas.openxmlformats.org/markup-compatibility/2006">
                  <mc:Choice xmlns:v="urn:schemas-microsoft-com:vml" Requires="v">
                    <p:oleObj spid="_x0000_s10418" name="公式" r:id="rId1" imgW="165100" imgH="228600" progId="Equation.3">
                      <p:embed/>
                    </p:oleObj>
                  </mc:Choice>
                  <mc:Fallback>
                    <p:oleObj name="公式" r:id="rId1" imgW="165100" imgH="228600" progId="Equation.3">
                      <p:embed/>
                      <p:pic>
                        <p:nvPicPr>
                          <p:cNvPr id="0" name="图片 104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 y="3648"/>
                            <a:ext cx="327" cy="384"/>
                          </a:xfrm>
                          <a:prstGeom prst="rect">
                            <a:avLst/>
                          </a:prstGeom>
                          <a:noFill/>
                          <a:ln>
                            <a:noFill/>
                          </a:ln>
                          <a:effectLst/>
                        </p:spPr>
                      </p:pic>
                    </p:oleObj>
                  </mc:Fallback>
                </mc:AlternateContent>
              </a:graphicData>
            </a:graphic>
          </p:graphicFrame>
          <p:graphicFrame>
            <p:nvGraphicFramePr>
              <p:cNvPr id="21" name="Object 17"/>
              <p:cNvGraphicFramePr>
                <a:graphicFrameLocks noChangeAspect="1"/>
              </p:cNvGraphicFramePr>
              <p:nvPr/>
            </p:nvGraphicFramePr>
            <p:xfrm>
              <a:off x="1461" y="3662"/>
              <a:ext cx="302" cy="361"/>
            </p:xfrm>
            <a:graphic>
              <a:graphicData uri="http://schemas.openxmlformats.org/presentationml/2006/ole">
                <mc:AlternateContent xmlns:mc="http://schemas.openxmlformats.org/markup-compatibility/2006">
                  <mc:Choice xmlns:v="urn:schemas-microsoft-com:vml" Requires="v">
                    <p:oleObj spid="_x0000_s10419" name="公式" r:id="rId3" imgW="152400" imgH="215900" progId="Equation.3">
                      <p:embed/>
                    </p:oleObj>
                  </mc:Choice>
                  <mc:Fallback>
                    <p:oleObj name="公式" r:id="rId3" imgW="152400" imgH="215900" progId="Equation.3">
                      <p:embed/>
                      <p:pic>
                        <p:nvPicPr>
                          <p:cNvPr id="0" name="图片 104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 y="3662"/>
                            <a:ext cx="302" cy="361"/>
                          </a:xfrm>
                          <a:prstGeom prst="rect">
                            <a:avLst/>
                          </a:prstGeom>
                          <a:noFill/>
                          <a:ln>
                            <a:noFill/>
                          </a:ln>
                          <a:effectLst/>
                        </p:spPr>
                      </p:pic>
                    </p:oleObj>
                  </mc:Fallback>
                </mc:AlternateContent>
              </a:graphicData>
            </a:graphic>
          </p:graphicFrame>
          <p:graphicFrame>
            <p:nvGraphicFramePr>
              <p:cNvPr id="22" name="Object 18"/>
              <p:cNvGraphicFramePr>
                <a:graphicFrameLocks noChangeAspect="1"/>
              </p:cNvGraphicFramePr>
              <p:nvPr/>
            </p:nvGraphicFramePr>
            <p:xfrm>
              <a:off x="2820" y="3648"/>
              <a:ext cx="352" cy="384"/>
            </p:xfrm>
            <a:graphic>
              <a:graphicData uri="http://schemas.openxmlformats.org/presentationml/2006/ole">
                <mc:AlternateContent xmlns:mc="http://schemas.openxmlformats.org/markup-compatibility/2006">
                  <mc:Choice xmlns:v="urn:schemas-microsoft-com:vml" Requires="v">
                    <p:oleObj spid="_x0000_s10420" name="公式" r:id="rId5" imgW="177800" imgH="228600" progId="Equation.3">
                      <p:embed/>
                    </p:oleObj>
                  </mc:Choice>
                  <mc:Fallback>
                    <p:oleObj name="公式" r:id="rId5" imgW="177800" imgH="228600" progId="Equation.3">
                      <p:embed/>
                      <p:pic>
                        <p:nvPicPr>
                          <p:cNvPr id="0" name="图片 104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0" y="3648"/>
                            <a:ext cx="352" cy="384"/>
                          </a:xfrm>
                          <a:prstGeom prst="rect">
                            <a:avLst/>
                          </a:prstGeom>
                          <a:noFill/>
                          <a:ln>
                            <a:noFill/>
                          </a:ln>
                          <a:effectLst/>
                        </p:spPr>
                      </p:pic>
                    </p:oleObj>
                  </mc:Fallback>
                </mc:AlternateContent>
              </a:graphicData>
            </a:graphic>
          </p:graphicFrame>
          <p:graphicFrame>
            <p:nvGraphicFramePr>
              <p:cNvPr id="23" name="Object 19"/>
              <p:cNvGraphicFramePr>
                <a:graphicFrameLocks noChangeAspect="1"/>
              </p:cNvGraphicFramePr>
              <p:nvPr/>
            </p:nvGraphicFramePr>
            <p:xfrm>
              <a:off x="624" y="3168"/>
              <a:ext cx="336" cy="365"/>
            </p:xfrm>
            <a:graphic>
              <a:graphicData uri="http://schemas.openxmlformats.org/presentationml/2006/ole">
                <mc:AlternateContent xmlns:mc="http://schemas.openxmlformats.org/markup-compatibility/2006">
                  <mc:Choice xmlns:v="urn:schemas-microsoft-com:vml" Requires="v">
                    <p:oleObj spid="_x0000_s10421" name="公式" r:id="rId7" imgW="177800" imgH="228600" progId="Equation.3">
                      <p:embed/>
                    </p:oleObj>
                  </mc:Choice>
                  <mc:Fallback>
                    <p:oleObj name="公式" r:id="rId7" imgW="177800" imgH="228600" progId="Equation.3">
                      <p:embed/>
                      <p:pic>
                        <p:nvPicPr>
                          <p:cNvPr id="0" name="图片 104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3168"/>
                            <a:ext cx="336" cy="365"/>
                          </a:xfrm>
                          <a:prstGeom prst="rect">
                            <a:avLst/>
                          </a:prstGeom>
                          <a:noFill/>
                          <a:ln>
                            <a:noFill/>
                          </a:ln>
                          <a:effectLst/>
                        </p:spPr>
                      </p:pic>
                    </p:oleObj>
                  </mc:Fallback>
                </mc:AlternateContent>
              </a:graphicData>
            </a:graphic>
          </p:graphicFrame>
          <p:graphicFrame>
            <p:nvGraphicFramePr>
              <p:cNvPr id="24" name="Object 20"/>
              <p:cNvGraphicFramePr>
                <a:graphicFrameLocks noChangeAspect="1"/>
              </p:cNvGraphicFramePr>
              <p:nvPr/>
            </p:nvGraphicFramePr>
            <p:xfrm>
              <a:off x="636" y="2846"/>
              <a:ext cx="328" cy="361"/>
            </p:xfrm>
            <a:graphic>
              <a:graphicData uri="http://schemas.openxmlformats.org/presentationml/2006/ole">
                <mc:AlternateContent xmlns:mc="http://schemas.openxmlformats.org/markup-compatibility/2006">
                  <mc:Choice xmlns:v="urn:schemas-microsoft-com:vml" Requires="v">
                    <p:oleObj spid="_x0000_s10422" name="公式" r:id="rId9" imgW="165100" imgH="215900" progId="Equation.3">
                      <p:embed/>
                    </p:oleObj>
                  </mc:Choice>
                  <mc:Fallback>
                    <p:oleObj name="公式" r:id="rId9" imgW="165100" imgH="215900" progId="Equation.3">
                      <p:embed/>
                      <p:pic>
                        <p:nvPicPr>
                          <p:cNvPr id="0" name="图片 104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 y="2846"/>
                            <a:ext cx="328" cy="361"/>
                          </a:xfrm>
                          <a:prstGeom prst="rect">
                            <a:avLst/>
                          </a:prstGeom>
                          <a:noFill/>
                          <a:ln>
                            <a:noFill/>
                          </a:ln>
                          <a:effectLst/>
                        </p:spPr>
                      </p:pic>
                    </p:oleObj>
                  </mc:Fallback>
                </mc:AlternateContent>
              </a:graphicData>
            </a:graphic>
          </p:graphicFrame>
        </p:grpSp>
        <p:sp>
          <p:nvSpPr>
            <p:cNvPr id="6" name="Freeform 32"/>
            <p:cNvSpPr/>
            <p:nvPr/>
          </p:nvSpPr>
          <p:spPr bwMode="auto">
            <a:xfrm>
              <a:off x="1776" y="2424"/>
              <a:ext cx="1728" cy="456"/>
            </a:xfrm>
            <a:custGeom>
              <a:avLst/>
              <a:gdLst>
                <a:gd name="T0" fmla="*/ 0 w 1728"/>
                <a:gd name="T1" fmla="*/ 456 h 456"/>
                <a:gd name="T2" fmla="*/ 336 w 1728"/>
                <a:gd name="T3" fmla="*/ 168 h 456"/>
                <a:gd name="T4" fmla="*/ 816 w 1728"/>
                <a:gd name="T5" fmla="*/ 24 h 456"/>
                <a:gd name="T6" fmla="*/ 1296 w 1728"/>
                <a:gd name="T7" fmla="*/ 24 h 456"/>
                <a:gd name="T8" fmla="*/ 1728 w 1728"/>
                <a:gd name="T9" fmla="*/ 168 h 456"/>
              </a:gdLst>
              <a:ahLst/>
              <a:cxnLst>
                <a:cxn ang="0">
                  <a:pos x="T0" y="T1"/>
                </a:cxn>
                <a:cxn ang="0">
                  <a:pos x="T2" y="T3"/>
                </a:cxn>
                <a:cxn ang="0">
                  <a:pos x="T4" y="T5"/>
                </a:cxn>
                <a:cxn ang="0">
                  <a:pos x="T6" y="T7"/>
                </a:cxn>
                <a:cxn ang="0">
                  <a:pos x="T8" y="T9"/>
                </a:cxn>
              </a:cxnLst>
              <a:rect l="0" t="0" r="r" b="b"/>
              <a:pathLst>
                <a:path w="1728" h="456">
                  <a:moveTo>
                    <a:pt x="0" y="456"/>
                  </a:moveTo>
                  <a:cubicBezTo>
                    <a:pt x="100" y="348"/>
                    <a:pt x="200" y="240"/>
                    <a:pt x="336" y="168"/>
                  </a:cubicBezTo>
                  <a:cubicBezTo>
                    <a:pt x="472" y="96"/>
                    <a:pt x="656" y="48"/>
                    <a:pt x="816" y="24"/>
                  </a:cubicBezTo>
                  <a:cubicBezTo>
                    <a:pt x="976" y="0"/>
                    <a:pt x="1144" y="0"/>
                    <a:pt x="1296" y="24"/>
                  </a:cubicBezTo>
                  <a:cubicBezTo>
                    <a:pt x="1448" y="48"/>
                    <a:pt x="1656" y="144"/>
                    <a:pt x="1728" y="168"/>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4" name="Text Box 6"/>
          <p:cNvSpPr txBox="1">
            <a:spLocks noChangeArrowheads="1"/>
          </p:cNvSpPr>
          <p:nvPr/>
        </p:nvSpPr>
        <p:spPr bwMode="auto">
          <a:xfrm>
            <a:off x="1919536" y="3429000"/>
            <a:ext cx="2638661"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altLang="zh-CN" sz="2400" b="0" i="1" dirty="0" smtClean="0">
                <a:latin typeface="Times New Roman" panose="02020603050405020304" pitchFamily="18" charset="0"/>
                <a:ea typeface="华文中宋" panose="02010600040101010101" pitchFamily="2" charset="-122"/>
                <a:cs typeface="Times New Roman" panose="02020603050405020304" pitchFamily="18" charset="0"/>
              </a:rPr>
              <a:t>L</a:t>
            </a:r>
            <a:r>
              <a:rPr lang="en-US" altLang="zh-CN" sz="2400" b="0" i="1" baseline="-25000" dirty="0" smtClean="0">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400" b="0" dirty="0" smtClean="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0" i="1" dirty="0" smtClean="0">
                <a:latin typeface="Times New Roman" panose="02020603050405020304" pitchFamily="18" charset="0"/>
                <a:ea typeface="华文中宋" panose="02010600040101010101" pitchFamily="2" charset="-122"/>
                <a:cs typeface="Times New Roman" panose="02020603050405020304" pitchFamily="18" charset="0"/>
              </a:rPr>
              <a:t>x</a:t>
            </a:r>
            <a:r>
              <a:rPr lang="en-US" altLang="zh-CN" sz="2400" b="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0" dirty="0">
                <a:latin typeface="Times New Roman" panose="02020603050405020304" pitchFamily="18" charset="0"/>
                <a:ea typeface="华文中宋" panose="02010600040101010101" pitchFamily="2" charset="-122"/>
                <a:cs typeface="Times New Roman" panose="02020603050405020304" pitchFamily="18" charset="0"/>
              </a:rPr>
              <a:t>为</a:t>
            </a:r>
            <a:r>
              <a:rPr lang="en-US" altLang="zh-CN" sz="2400" b="0" i="1" dirty="0">
                <a:latin typeface="Times New Roman" panose="02020603050405020304" pitchFamily="18" charset="0"/>
                <a:ea typeface="华文中宋" panose="02010600040101010101" pitchFamily="2" charset="-122"/>
                <a:cs typeface="Times New Roman" panose="02020603050405020304" pitchFamily="18" charset="0"/>
              </a:rPr>
              <a:t>n</a:t>
            </a:r>
            <a:r>
              <a:rPr lang="zh-CN" altLang="en-US" sz="2400" b="0" dirty="0">
                <a:latin typeface="Times New Roman" panose="02020603050405020304" pitchFamily="18" charset="0"/>
                <a:ea typeface="华文中宋" panose="02010600040101010101" pitchFamily="2" charset="-122"/>
                <a:cs typeface="Times New Roman" panose="02020603050405020304" pitchFamily="18" charset="0"/>
              </a:rPr>
              <a:t>次多项式：</a:t>
            </a:r>
            <a:endParaRPr lang="zh-CN" altLang="en-US" sz="2400" b="0" dirty="0">
              <a:latin typeface="Times New Roman" panose="02020603050405020304" pitchFamily="18" charset="0"/>
              <a:ea typeface="华文中宋" panose="02010600040101010101" pitchFamily="2" charset="-122"/>
              <a:cs typeface="Times New Roman" panose="02020603050405020304" pitchFamily="18" charset="0"/>
            </a:endParaRPr>
          </a:p>
        </p:txBody>
      </p:sp>
      <p:graphicFrame>
        <p:nvGraphicFramePr>
          <p:cNvPr id="35" name="Object 8"/>
          <p:cNvGraphicFramePr>
            <a:graphicFrameLocks noChangeAspect="1"/>
          </p:cNvGraphicFramePr>
          <p:nvPr/>
        </p:nvGraphicFramePr>
        <p:xfrm>
          <a:off x="4460304" y="3356992"/>
          <a:ext cx="6172200" cy="776952"/>
        </p:xfrm>
        <a:graphic>
          <a:graphicData uri="http://schemas.openxmlformats.org/presentationml/2006/ole">
            <mc:AlternateContent xmlns:mc="http://schemas.openxmlformats.org/markup-compatibility/2006">
              <mc:Choice xmlns:v="urn:schemas-microsoft-com:vml" Requires="v">
                <p:oleObj spid="_x0000_s10423" name="Equation" r:id="rId11" imgW="82296000" imgH="10363200" progId="Equation.DSMT4">
                  <p:embed/>
                </p:oleObj>
              </mc:Choice>
              <mc:Fallback>
                <p:oleObj name="Equation" r:id="rId11" imgW="82296000" imgH="10363200" progId="Equation.DSMT4">
                  <p:embed/>
                  <p:pic>
                    <p:nvPicPr>
                      <p:cNvPr id="0" name="图片 10422"/>
                      <p:cNvPicPr>
                        <a:picLocks noChangeAspect="1" noChangeArrowheads="1"/>
                      </p:cNvPicPr>
                      <p:nvPr/>
                    </p:nvPicPr>
                    <p:blipFill>
                      <a:blip r:embed="rId12"/>
                      <a:srcRect/>
                      <a:stretch>
                        <a:fillRect/>
                      </a:stretch>
                    </p:blipFill>
                    <p:spPr bwMode="auto">
                      <a:xfrm>
                        <a:off x="4460304" y="3356992"/>
                        <a:ext cx="6172200" cy="776952"/>
                      </a:xfrm>
                      <a:prstGeom prst="rect">
                        <a:avLst/>
                      </a:prstGeom>
                      <a:noFill/>
                      <a:ln>
                        <a:noFill/>
                      </a:ln>
                      <a:effectLst/>
                    </p:spPr>
                  </p:pic>
                </p:oleObj>
              </mc:Fallback>
            </mc:AlternateContent>
          </a:graphicData>
        </a:graphic>
      </p:graphicFrame>
      <p:graphicFrame>
        <p:nvGraphicFramePr>
          <p:cNvPr id="36" name="Object 3"/>
          <p:cNvGraphicFramePr>
            <a:graphicFrameLocks noChangeAspect="1"/>
          </p:cNvGraphicFramePr>
          <p:nvPr/>
        </p:nvGraphicFramePr>
        <p:xfrm>
          <a:off x="3515647" y="2636912"/>
          <a:ext cx="2266503" cy="799868"/>
        </p:xfrm>
        <a:graphic>
          <a:graphicData uri="http://schemas.openxmlformats.org/presentationml/2006/ole">
            <mc:AlternateContent xmlns:mc="http://schemas.openxmlformats.org/markup-compatibility/2006">
              <mc:Choice xmlns:v="urn:schemas-microsoft-com:vml" Requires="v">
                <p:oleObj spid="_x0000_s10424" name="Equation" r:id="rId13" imgW="29260800" imgH="10363200" progId="Equation.DSMT4">
                  <p:embed/>
                </p:oleObj>
              </mc:Choice>
              <mc:Fallback>
                <p:oleObj name="Equation" r:id="rId13" imgW="29260800" imgH="10363200" progId="Equation.DSMT4">
                  <p:embed/>
                  <p:pic>
                    <p:nvPicPr>
                      <p:cNvPr id="0" name="图片 10423"/>
                      <p:cNvPicPr>
                        <a:picLocks noChangeAspect="1" noChangeArrowheads="1"/>
                      </p:cNvPicPr>
                      <p:nvPr/>
                    </p:nvPicPr>
                    <p:blipFill>
                      <a:blip r:embed="rId14"/>
                      <a:srcRect/>
                      <a:stretch>
                        <a:fillRect/>
                      </a:stretch>
                    </p:blipFill>
                    <p:spPr bwMode="auto">
                      <a:xfrm>
                        <a:off x="3515647" y="2636912"/>
                        <a:ext cx="2266503" cy="799868"/>
                      </a:xfrm>
                      <a:prstGeom prst="rect">
                        <a:avLst/>
                      </a:prstGeom>
                      <a:noFill/>
                      <a:ln>
                        <a:noFill/>
                      </a:ln>
                      <a:effectLst/>
                    </p:spPr>
                  </p:pic>
                </p:oleObj>
              </mc:Fallback>
            </mc:AlternateContent>
          </a:graphicData>
        </a:graphic>
      </p:graphicFrame>
      <p:sp>
        <p:nvSpPr>
          <p:cNvPr id="47" name="Line 4"/>
          <p:cNvSpPr>
            <a:spLocks noChangeShapeType="1"/>
          </p:cNvSpPr>
          <p:nvPr/>
        </p:nvSpPr>
        <p:spPr bwMode="auto">
          <a:xfrm flipV="1">
            <a:off x="2341670" y="5853709"/>
            <a:ext cx="685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5"/>
          <p:cNvSpPr>
            <a:spLocks noChangeShapeType="1"/>
          </p:cNvSpPr>
          <p:nvPr/>
        </p:nvSpPr>
        <p:spPr bwMode="auto">
          <a:xfrm flipV="1">
            <a:off x="3027470" y="5320309"/>
            <a:ext cx="5334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6"/>
          <p:cNvSpPr>
            <a:spLocks noChangeShapeType="1"/>
          </p:cNvSpPr>
          <p:nvPr/>
        </p:nvSpPr>
        <p:spPr bwMode="auto">
          <a:xfrm flipV="1">
            <a:off x="3560870" y="4939309"/>
            <a:ext cx="6858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7"/>
          <p:cNvSpPr>
            <a:spLocks noChangeShapeType="1"/>
          </p:cNvSpPr>
          <p:nvPr/>
        </p:nvSpPr>
        <p:spPr bwMode="auto">
          <a:xfrm flipV="1">
            <a:off x="4322870" y="4786909"/>
            <a:ext cx="7620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8"/>
          <p:cNvSpPr>
            <a:spLocks noChangeShapeType="1"/>
          </p:cNvSpPr>
          <p:nvPr/>
        </p:nvSpPr>
        <p:spPr bwMode="auto">
          <a:xfrm>
            <a:off x="5084870" y="4786909"/>
            <a:ext cx="7620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2" name="Object 9"/>
          <p:cNvGraphicFramePr>
            <a:graphicFrameLocks noChangeAspect="1"/>
          </p:cNvGraphicFramePr>
          <p:nvPr/>
        </p:nvGraphicFramePr>
        <p:xfrm>
          <a:off x="6643688" y="4222750"/>
          <a:ext cx="2946400" cy="2846388"/>
        </p:xfrm>
        <a:graphic>
          <a:graphicData uri="http://schemas.openxmlformats.org/presentationml/2006/ole">
            <mc:AlternateContent xmlns:mc="http://schemas.openxmlformats.org/markup-compatibility/2006">
              <mc:Choice xmlns:v="urn:schemas-microsoft-com:vml" Requires="v">
                <p:oleObj spid="_x0000_s10425" name="Equation" r:id="rId15" imgW="44196000" imgH="42672000" progId="Equation.DSMT4">
                  <p:embed/>
                </p:oleObj>
              </mc:Choice>
              <mc:Fallback>
                <p:oleObj name="Equation" r:id="rId15" imgW="44196000" imgH="42672000" progId="Equation.DSMT4">
                  <p:embed/>
                  <p:pic>
                    <p:nvPicPr>
                      <p:cNvPr id="0" name="图片 10424"/>
                      <p:cNvPicPr>
                        <a:picLocks noChangeAspect="1" noChangeArrowheads="1"/>
                      </p:cNvPicPr>
                      <p:nvPr/>
                    </p:nvPicPr>
                    <p:blipFill>
                      <a:blip r:embed="rId16"/>
                      <a:srcRect/>
                      <a:stretch>
                        <a:fillRect/>
                      </a:stretch>
                    </p:blipFill>
                    <p:spPr bwMode="auto">
                      <a:xfrm>
                        <a:off x="6643688" y="4222750"/>
                        <a:ext cx="2946400" cy="2846388"/>
                      </a:xfrm>
                      <a:prstGeom prst="rect">
                        <a:avLst/>
                      </a:prstGeom>
                      <a:noFill/>
                      <a:ln>
                        <a:noFill/>
                      </a:ln>
                      <a:effectLst/>
                    </p:spPr>
                  </p:pic>
                </p:oleObj>
              </mc:Fallback>
            </mc:AlternateContent>
          </a:graphicData>
        </a:graphic>
      </p:graphicFrame>
      <p:grpSp>
        <p:nvGrpSpPr>
          <p:cNvPr id="53" name="Group 12"/>
          <p:cNvGrpSpPr/>
          <p:nvPr/>
        </p:nvGrpSpPr>
        <p:grpSpPr bwMode="auto">
          <a:xfrm>
            <a:off x="1847528" y="4293096"/>
            <a:ext cx="4641005" cy="2611070"/>
            <a:chOff x="1617" y="599"/>
            <a:chExt cx="2846" cy="1546"/>
          </a:xfrm>
        </p:grpSpPr>
        <p:grpSp>
          <p:nvGrpSpPr>
            <p:cNvPr id="54" name="Group 13"/>
            <p:cNvGrpSpPr/>
            <p:nvPr/>
          </p:nvGrpSpPr>
          <p:grpSpPr bwMode="auto">
            <a:xfrm>
              <a:off x="1823" y="624"/>
              <a:ext cx="2545" cy="1521"/>
              <a:chOff x="1823" y="864"/>
              <a:chExt cx="2545" cy="1521"/>
            </a:xfrm>
          </p:grpSpPr>
          <p:sp>
            <p:nvSpPr>
              <p:cNvPr id="58" name="Text Box 14"/>
              <p:cNvSpPr txBox="1">
                <a:spLocks noChangeArrowheads="1"/>
              </p:cNvSpPr>
              <p:nvPr/>
            </p:nvSpPr>
            <p:spPr bwMode="auto">
              <a:xfrm>
                <a:off x="3984" y="1104"/>
                <a:ext cx="33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a typeface="隶书" panose="02010509060101010101" pitchFamily="49" charset="-122"/>
                    <a:sym typeface="Symbol" panose="05050102010706020507" pitchFamily="18" charset="2"/>
                  </a:rPr>
                  <a:t></a:t>
                </a:r>
                <a:endParaRPr lang="en-US" altLang="zh-CN" sz="2400" b="0">
                  <a:ea typeface="隶书" panose="02010509060101010101" pitchFamily="49" charset="-122"/>
                </a:endParaRPr>
              </a:p>
            </p:txBody>
          </p:sp>
          <p:sp>
            <p:nvSpPr>
              <p:cNvPr id="59" name="Text Box 15"/>
              <p:cNvSpPr txBox="1">
                <a:spLocks noChangeArrowheads="1"/>
              </p:cNvSpPr>
              <p:nvPr/>
            </p:nvSpPr>
            <p:spPr bwMode="auto">
              <a:xfrm>
                <a:off x="2256" y="1632"/>
                <a:ext cx="33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ea typeface="隶书" panose="02010509060101010101" pitchFamily="49" charset="-122"/>
                    <a:sym typeface="Symbol" panose="05050102010706020507" pitchFamily="18" charset="2"/>
                  </a:rPr>
                  <a:t></a:t>
                </a:r>
                <a:endParaRPr lang="en-US" altLang="zh-CN" sz="2400" b="0" dirty="0">
                  <a:ea typeface="隶书" panose="02010509060101010101" pitchFamily="49" charset="-122"/>
                </a:endParaRPr>
              </a:p>
            </p:txBody>
          </p:sp>
          <p:sp>
            <p:nvSpPr>
              <p:cNvPr id="60" name="Text Box 16"/>
              <p:cNvSpPr txBox="1">
                <a:spLocks noChangeArrowheads="1"/>
              </p:cNvSpPr>
              <p:nvPr/>
            </p:nvSpPr>
            <p:spPr bwMode="auto">
              <a:xfrm>
                <a:off x="1824" y="1776"/>
                <a:ext cx="33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a typeface="隶书" panose="02010509060101010101" pitchFamily="49" charset="-122"/>
                    <a:sym typeface="Symbol" panose="05050102010706020507" pitchFamily="18" charset="2"/>
                  </a:rPr>
                  <a:t></a:t>
                </a:r>
                <a:endParaRPr lang="en-US" altLang="zh-CN" sz="2400" b="0">
                  <a:ea typeface="隶书" panose="02010509060101010101" pitchFamily="49" charset="-122"/>
                </a:endParaRPr>
              </a:p>
            </p:txBody>
          </p:sp>
          <p:sp>
            <p:nvSpPr>
              <p:cNvPr id="61" name="Text Box 17"/>
              <p:cNvSpPr txBox="1">
                <a:spLocks noChangeArrowheads="1"/>
              </p:cNvSpPr>
              <p:nvPr/>
            </p:nvSpPr>
            <p:spPr bwMode="auto">
              <a:xfrm>
                <a:off x="3504" y="960"/>
                <a:ext cx="33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a typeface="隶书" panose="02010509060101010101" pitchFamily="49" charset="-122"/>
                    <a:sym typeface="Symbol" panose="05050102010706020507" pitchFamily="18" charset="2"/>
                  </a:rPr>
                  <a:t></a:t>
                </a:r>
                <a:endParaRPr lang="en-US" altLang="zh-CN" sz="2400" b="0">
                  <a:ea typeface="隶书" panose="02010509060101010101" pitchFamily="49" charset="-122"/>
                </a:endParaRPr>
              </a:p>
            </p:txBody>
          </p:sp>
          <p:sp>
            <p:nvSpPr>
              <p:cNvPr id="62" name="Text Box 18"/>
              <p:cNvSpPr txBox="1">
                <a:spLocks noChangeArrowheads="1"/>
              </p:cNvSpPr>
              <p:nvPr/>
            </p:nvSpPr>
            <p:spPr bwMode="auto">
              <a:xfrm>
                <a:off x="3024" y="1056"/>
                <a:ext cx="33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a typeface="隶书" panose="02010509060101010101" pitchFamily="49" charset="-122"/>
                    <a:sym typeface="Symbol" panose="05050102010706020507" pitchFamily="18" charset="2"/>
                  </a:rPr>
                  <a:t></a:t>
                </a:r>
                <a:endParaRPr lang="en-US" altLang="zh-CN" sz="2400" b="0">
                  <a:ea typeface="隶书" panose="02010509060101010101" pitchFamily="49" charset="-122"/>
                </a:endParaRPr>
              </a:p>
            </p:txBody>
          </p:sp>
          <p:sp>
            <p:nvSpPr>
              <p:cNvPr id="63" name="Text Box 19"/>
              <p:cNvSpPr txBox="1">
                <a:spLocks noChangeArrowheads="1"/>
              </p:cNvSpPr>
              <p:nvPr/>
            </p:nvSpPr>
            <p:spPr bwMode="auto">
              <a:xfrm>
                <a:off x="2592" y="1296"/>
                <a:ext cx="33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ea typeface="隶书" panose="02010509060101010101" pitchFamily="49" charset="-122"/>
                    <a:sym typeface="Symbol" panose="05050102010706020507" pitchFamily="18" charset="2"/>
                  </a:rPr>
                  <a:t></a:t>
                </a:r>
                <a:endParaRPr lang="en-US" altLang="zh-CN" sz="2400" b="0">
                  <a:ea typeface="隶书" panose="02010509060101010101" pitchFamily="49" charset="-122"/>
                </a:endParaRPr>
              </a:p>
            </p:txBody>
          </p:sp>
          <p:sp>
            <p:nvSpPr>
              <p:cNvPr id="64" name="Line 20"/>
              <p:cNvSpPr>
                <a:spLocks noChangeShapeType="1"/>
              </p:cNvSpPr>
              <p:nvPr/>
            </p:nvSpPr>
            <p:spPr bwMode="auto">
              <a:xfrm flipV="1">
                <a:off x="1823" y="2138"/>
                <a:ext cx="2477" cy="2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21"/>
              <p:cNvSpPr>
                <a:spLocks noChangeShapeType="1"/>
              </p:cNvSpPr>
              <p:nvPr/>
            </p:nvSpPr>
            <p:spPr bwMode="auto">
              <a:xfrm flipV="1">
                <a:off x="1824" y="864"/>
                <a:ext cx="0" cy="12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22"/>
              <p:cNvSpPr>
                <a:spLocks noChangeShapeType="1"/>
              </p:cNvSpPr>
              <p:nvPr/>
            </p:nvSpPr>
            <p:spPr bwMode="auto">
              <a:xfrm>
                <a:off x="3600" y="1104"/>
                <a:ext cx="0" cy="1056"/>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23"/>
              <p:cNvSpPr>
                <a:spLocks noChangeShapeType="1"/>
              </p:cNvSpPr>
              <p:nvPr/>
            </p:nvSpPr>
            <p:spPr bwMode="auto">
              <a:xfrm>
                <a:off x="2688" y="1440"/>
                <a:ext cx="0" cy="72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24"/>
              <p:cNvSpPr>
                <a:spLocks noChangeShapeType="1"/>
              </p:cNvSpPr>
              <p:nvPr/>
            </p:nvSpPr>
            <p:spPr bwMode="auto">
              <a:xfrm>
                <a:off x="3120" y="1200"/>
                <a:ext cx="0" cy="96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Text Box 25"/>
              <p:cNvSpPr txBox="1">
                <a:spLocks noChangeArrowheads="1"/>
              </p:cNvSpPr>
              <p:nvPr/>
            </p:nvSpPr>
            <p:spPr bwMode="auto">
              <a:xfrm>
                <a:off x="3024" y="2112"/>
                <a:ext cx="43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i="1" dirty="0" smtClean="0">
                    <a:ea typeface="隶书" panose="02010509060101010101" pitchFamily="49" charset="-122"/>
                  </a:rPr>
                  <a:t>x</a:t>
                </a:r>
                <a:r>
                  <a:rPr lang="en-US" altLang="zh-CN" sz="2400" b="0" i="1" baseline="-25000" dirty="0" smtClean="0">
                    <a:ea typeface="隶书" panose="02010509060101010101" pitchFamily="49" charset="-122"/>
                  </a:rPr>
                  <a:t>i</a:t>
                </a:r>
                <a:endParaRPr lang="en-US" altLang="zh-CN" sz="2400" b="0" i="1" dirty="0">
                  <a:ea typeface="隶书" panose="02010509060101010101" pitchFamily="49" charset="-122"/>
                </a:endParaRPr>
              </a:p>
            </p:txBody>
          </p:sp>
          <p:sp>
            <p:nvSpPr>
              <p:cNvPr id="70" name="Text Box 26"/>
              <p:cNvSpPr txBox="1">
                <a:spLocks noChangeArrowheads="1"/>
              </p:cNvSpPr>
              <p:nvPr/>
            </p:nvSpPr>
            <p:spPr bwMode="auto">
              <a:xfrm>
                <a:off x="2544" y="2112"/>
                <a:ext cx="43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i="1" dirty="0" smtClean="0">
                    <a:ea typeface="隶书" panose="02010509060101010101" pitchFamily="49" charset="-122"/>
                  </a:rPr>
                  <a:t>x</a:t>
                </a:r>
                <a:r>
                  <a:rPr lang="en-US" altLang="zh-CN" sz="2400" b="0" i="1" baseline="-25000" dirty="0" smtClean="0">
                    <a:ea typeface="隶书" panose="02010509060101010101" pitchFamily="49" charset="-122"/>
                  </a:rPr>
                  <a:t>i</a:t>
                </a:r>
                <a:r>
                  <a:rPr lang="en-US" altLang="zh-CN" sz="2400" b="0" baseline="-25000" dirty="0" smtClean="0">
                    <a:ea typeface="隶书" panose="02010509060101010101" pitchFamily="49" charset="-122"/>
                  </a:rPr>
                  <a:t>-1</a:t>
                </a:r>
                <a:endParaRPr lang="en-US" altLang="zh-CN" sz="2400" b="0" dirty="0">
                  <a:ea typeface="隶书" panose="02010509060101010101" pitchFamily="49" charset="-122"/>
                </a:endParaRPr>
              </a:p>
            </p:txBody>
          </p:sp>
          <p:sp>
            <p:nvSpPr>
              <p:cNvPr id="71" name="Text Box 27"/>
              <p:cNvSpPr txBox="1">
                <a:spLocks noChangeArrowheads="1"/>
              </p:cNvSpPr>
              <p:nvPr/>
            </p:nvSpPr>
            <p:spPr bwMode="auto">
              <a:xfrm>
                <a:off x="3456" y="2112"/>
                <a:ext cx="43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i="1" dirty="0" smtClean="0">
                    <a:ea typeface="隶书" panose="02010509060101010101" pitchFamily="49" charset="-122"/>
                  </a:rPr>
                  <a:t>x</a:t>
                </a:r>
                <a:r>
                  <a:rPr lang="en-US" altLang="zh-CN" sz="2400" b="0" i="1" baseline="-25000" dirty="0" smtClean="0">
                    <a:ea typeface="隶书" panose="02010509060101010101" pitchFamily="49" charset="-122"/>
                  </a:rPr>
                  <a:t>i</a:t>
                </a:r>
                <a:r>
                  <a:rPr lang="en-US" altLang="zh-CN" sz="2400" b="0" baseline="-25000" dirty="0" smtClean="0">
                    <a:ea typeface="隶书" panose="02010509060101010101" pitchFamily="49" charset="-122"/>
                  </a:rPr>
                  <a:t>+1</a:t>
                </a:r>
                <a:endParaRPr lang="en-US" altLang="zh-CN" sz="2400" b="0" dirty="0">
                  <a:ea typeface="隶书" panose="02010509060101010101" pitchFamily="49" charset="-122"/>
                </a:endParaRPr>
              </a:p>
            </p:txBody>
          </p:sp>
          <p:sp>
            <p:nvSpPr>
              <p:cNvPr id="72" name="Line 28"/>
              <p:cNvSpPr>
                <a:spLocks noChangeShapeType="1"/>
              </p:cNvSpPr>
              <p:nvPr/>
            </p:nvSpPr>
            <p:spPr bwMode="auto">
              <a:xfrm>
                <a:off x="1920" y="1920"/>
                <a:ext cx="0" cy="24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29"/>
              <p:cNvSpPr>
                <a:spLocks noChangeShapeType="1"/>
              </p:cNvSpPr>
              <p:nvPr/>
            </p:nvSpPr>
            <p:spPr bwMode="auto">
              <a:xfrm>
                <a:off x="4080" y="1248"/>
                <a:ext cx="0" cy="912"/>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Text Box 30"/>
              <p:cNvSpPr txBox="1">
                <a:spLocks noChangeArrowheads="1"/>
              </p:cNvSpPr>
              <p:nvPr/>
            </p:nvSpPr>
            <p:spPr bwMode="auto">
              <a:xfrm>
                <a:off x="1824" y="2112"/>
                <a:ext cx="38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i="1" dirty="0">
                    <a:ea typeface="隶书" panose="02010509060101010101" pitchFamily="49" charset="-122"/>
                  </a:rPr>
                  <a:t>x</a:t>
                </a:r>
                <a:r>
                  <a:rPr lang="en-US" altLang="zh-CN" sz="2400" b="0" baseline="-25000" dirty="0">
                    <a:ea typeface="隶书" panose="02010509060101010101" pitchFamily="49" charset="-122"/>
                  </a:rPr>
                  <a:t>0</a:t>
                </a:r>
                <a:endParaRPr lang="en-US" altLang="zh-CN" sz="2400" b="0" dirty="0">
                  <a:ea typeface="隶书" panose="02010509060101010101" pitchFamily="49" charset="-122"/>
                </a:endParaRPr>
              </a:p>
            </p:txBody>
          </p:sp>
          <p:sp>
            <p:nvSpPr>
              <p:cNvPr id="75" name="Text Box 31"/>
              <p:cNvSpPr txBox="1">
                <a:spLocks noChangeArrowheads="1"/>
              </p:cNvSpPr>
              <p:nvPr/>
            </p:nvSpPr>
            <p:spPr bwMode="auto">
              <a:xfrm>
                <a:off x="3984" y="2112"/>
                <a:ext cx="38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i="1" dirty="0" err="1">
                    <a:ea typeface="隶书" panose="02010509060101010101" pitchFamily="49" charset="-122"/>
                  </a:rPr>
                  <a:t>x</a:t>
                </a:r>
                <a:r>
                  <a:rPr lang="en-US" altLang="zh-CN" sz="2400" b="0" i="1" baseline="-25000" dirty="0" err="1">
                    <a:ea typeface="隶书" panose="02010509060101010101" pitchFamily="49" charset="-122"/>
                  </a:rPr>
                  <a:t>n</a:t>
                </a:r>
                <a:endParaRPr lang="en-US" altLang="zh-CN" sz="2400" b="0" i="1" dirty="0">
                  <a:ea typeface="隶书" panose="02010509060101010101" pitchFamily="49" charset="-122"/>
                </a:endParaRPr>
              </a:p>
            </p:txBody>
          </p:sp>
        </p:grpSp>
        <p:sp>
          <p:nvSpPr>
            <p:cNvPr id="55" name="Text Box 32"/>
            <p:cNvSpPr txBox="1">
              <a:spLocks noChangeArrowheads="1"/>
            </p:cNvSpPr>
            <p:nvPr/>
          </p:nvSpPr>
          <p:spPr bwMode="auto">
            <a:xfrm>
              <a:off x="4270" y="1767"/>
              <a:ext cx="19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dirty="0">
                  <a:ea typeface="宋体" panose="02010600030101010101" pitchFamily="2" charset="-122"/>
                </a:rPr>
                <a:t>x</a:t>
              </a:r>
              <a:endParaRPr lang="en-US" altLang="zh-CN" sz="2400" i="1" dirty="0">
                <a:ea typeface="宋体" panose="02010600030101010101" pitchFamily="2" charset="-122"/>
              </a:endParaRPr>
            </a:p>
          </p:txBody>
        </p:sp>
        <p:sp>
          <p:nvSpPr>
            <p:cNvPr id="56" name="Text Box 33"/>
            <p:cNvSpPr txBox="1">
              <a:spLocks noChangeArrowheads="1"/>
            </p:cNvSpPr>
            <p:nvPr/>
          </p:nvSpPr>
          <p:spPr bwMode="auto">
            <a:xfrm>
              <a:off x="1617" y="1735"/>
              <a:ext cx="211"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dirty="0">
                  <a:ea typeface="宋体" panose="02010600030101010101" pitchFamily="2" charset="-122"/>
                </a:rPr>
                <a:t>o</a:t>
              </a:r>
              <a:endParaRPr lang="en-US" altLang="zh-CN" sz="2400" dirty="0">
                <a:ea typeface="宋体" panose="02010600030101010101" pitchFamily="2" charset="-122"/>
              </a:endParaRPr>
            </a:p>
          </p:txBody>
        </p:sp>
        <p:sp>
          <p:nvSpPr>
            <p:cNvPr id="57" name="Text Box 34"/>
            <p:cNvSpPr txBox="1">
              <a:spLocks noChangeArrowheads="1"/>
            </p:cNvSpPr>
            <p:nvPr/>
          </p:nvSpPr>
          <p:spPr bwMode="auto">
            <a:xfrm>
              <a:off x="1621" y="599"/>
              <a:ext cx="19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i="1" dirty="0">
                  <a:ea typeface="宋体" panose="02010600030101010101" pitchFamily="2" charset="-122"/>
                </a:rPr>
                <a:t>y</a:t>
              </a:r>
              <a:endParaRPr lang="en-US" altLang="zh-CN" sz="2400" i="1" dirty="0">
                <a:ea typeface="宋体" panose="02010600030101010101" pitchFamily="2" charset="-122"/>
              </a:endParaRPr>
            </a:p>
          </p:txBody>
        </p:sp>
      </p:grpSp>
      <p:sp>
        <p:nvSpPr>
          <p:cNvPr id="76" name="Text Box 10"/>
          <p:cNvSpPr txBox="1">
            <a:spLocks noChangeArrowheads="1"/>
          </p:cNvSpPr>
          <p:nvPr/>
        </p:nvSpPr>
        <p:spPr bwMode="auto">
          <a:xfrm>
            <a:off x="3831153" y="5477190"/>
            <a:ext cx="2618362" cy="55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spcBef>
                <a:spcPct val="0"/>
              </a:spcBef>
            </a:pPr>
            <a:r>
              <a:rPr lang="en-US" altLang="zh-CN" sz="2400" b="0" dirty="0" smtClean="0">
                <a:solidFill>
                  <a:srgbClr val="FF0000"/>
                </a:solidFill>
                <a:latin typeface="华文中宋" panose="02010600040101010101" pitchFamily="2" charset="-122"/>
                <a:ea typeface="华文中宋" panose="02010600040101010101" pitchFamily="2" charset="-122"/>
              </a:rPr>
              <a:t>n</a:t>
            </a:r>
            <a:r>
              <a:rPr lang="zh-CN" altLang="en-US" sz="2400" b="0" dirty="0">
                <a:solidFill>
                  <a:srgbClr val="FF0000"/>
                </a:solidFill>
                <a:latin typeface="华文中宋" panose="02010600040101010101" pitchFamily="2" charset="-122"/>
                <a:ea typeface="华文中宋" panose="02010600040101010101" pitchFamily="2" charset="-122"/>
              </a:rPr>
              <a:t>越大，误差越</a:t>
            </a:r>
            <a:r>
              <a:rPr lang="zh-CN" altLang="en-US" sz="2400" b="0" dirty="0" smtClean="0">
                <a:solidFill>
                  <a:srgbClr val="FF0000"/>
                </a:solidFill>
                <a:latin typeface="华文中宋" panose="02010600040101010101" pitchFamily="2" charset="-122"/>
                <a:ea typeface="华文中宋" panose="02010600040101010101" pitchFamily="2" charset="-122"/>
              </a:rPr>
              <a:t>小</a:t>
            </a:r>
            <a:endParaRPr lang="en-US" altLang="zh-CN" sz="2400" b="0" dirty="0">
              <a:solidFill>
                <a:srgbClr val="FF0000"/>
              </a:solidFill>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up)">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wipe(up)">
                                      <p:cBhvr>
                                        <p:cTn id="17" dur="500"/>
                                        <p:tgtEl>
                                          <p:spTgt spid="81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wipe(up)">
                                      <p:cBhvr>
                                        <p:cTn id="22" dur="500"/>
                                        <p:tgtEl>
                                          <p:spTgt spid="81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wipe(up)">
                                      <p:cBhvr>
                                        <p:cTn id="27" dur="500"/>
                                        <p:tgtEl>
                                          <p:spTgt spid="81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up)">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up)">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195">
                                            <p:txEl>
                                              <p:pRg st="7" end="7"/>
                                            </p:txEl>
                                          </p:spTgt>
                                        </p:tgtEl>
                                        <p:attrNameLst>
                                          <p:attrName>style.visibility</p:attrName>
                                        </p:attrNameLst>
                                      </p:cBhvr>
                                      <p:to>
                                        <p:strVal val="visible"/>
                                      </p:to>
                                    </p:set>
                                    <p:animEffect transition="in" filter="wipe(up)">
                                      <p:cBhvr>
                                        <p:cTn id="47" dur="500"/>
                                        <p:tgtEl>
                                          <p:spTgt spid="819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3"/>
                                        </p:tgtEl>
                                        <p:attrNameLst>
                                          <p:attrName>style.visibility</p:attrName>
                                        </p:attrNameLst>
                                      </p:cBhvr>
                                      <p:to>
                                        <p:strVal val="visible"/>
                                      </p:to>
                                    </p:set>
                                    <p:anim calcmode="lin" valueType="num">
                                      <p:cBhvr additive="base">
                                        <p:cTn id="52" dur="500" fill="hold"/>
                                        <p:tgtEl>
                                          <p:spTgt spid="53"/>
                                        </p:tgtEl>
                                        <p:attrNameLst>
                                          <p:attrName>ppt_x</p:attrName>
                                        </p:attrNameLst>
                                      </p:cBhvr>
                                      <p:tavLst>
                                        <p:tav tm="0">
                                          <p:val>
                                            <p:strVal val="#ppt_x"/>
                                          </p:val>
                                        </p:tav>
                                        <p:tav tm="100000">
                                          <p:val>
                                            <p:strVal val="#ppt_x"/>
                                          </p:val>
                                        </p:tav>
                                      </p:tavLst>
                                    </p:anim>
                                    <p:anim calcmode="lin" valueType="num">
                                      <p:cBhvr additive="base">
                                        <p:cTn id="53"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4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4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5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5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nodeType="click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wipe(up)">
                                      <p:cBhvr>
                                        <p:cTn id="78" dur="500"/>
                                        <p:tgtEl>
                                          <p:spTgt spid="5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wipe(up)">
                                      <p:cBhvr>
                                        <p:cTn id="8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ldLvl="2" uiExpand="1" build="p"/>
      <p:bldP spid="34" grpId="0" bldLvl="0" animBg="1" autoUpdateAnimBg="0"/>
      <p:bldP spid="47" grpId="0" bldLvl="0" animBg="1"/>
      <p:bldP spid="48" grpId="0" bldLvl="0" animBg="1"/>
      <p:bldP spid="49" grpId="0" bldLvl="0" animBg="1"/>
      <p:bldP spid="50" grpId="0" bldLvl="0" animBg="1"/>
      <p:bldP spid="51" grpId="0" bldLvl="0" animBg="1"/>
      <p:bldP spid="76" grpId="0" bldLvl="0" animBg="1"/>
    </p:bldLst>
  </p:timing>
</p:sld>
</file>

<file path=ppt/tags/tag1.xml><?xml version="1.0" encoding="utf-8"?>
<p:tagLst xmlns:p="http://schemas.openxmlformats.org/presentationml/2006/main">
  <p:tag name="KSO_WM_UNIT_TABLE_BEAUTIFY" val="smartTable{2c0df9c5-3616-4b84-bf08-17c5e0bb4c32}"/>
</p:tagLst>
</file>

<file path=ppt/tags/tag2.xml><?xml version="1.0" encoding="utf-8"?>
<p:tagLst xmlns:p="http://schemas.openxmlformats.org/presentationml/2006/main">
  <p:tag name="KSO_WM_UNIT_TABLE_BEAUTIFY" val="smartTable{d625e36c-6a40-4c8e-9f75-2dd02231f9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4691</Words>
  <Application>WPS 演示</Application>
  <PresentationFormat>宽屏</PresentationFormat>
  <Paragraphs>591</Paragraphs>
  <Slides>22</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10</vt:i4>
      </vt:variant>
      <vt:variant>
        <vt:lpstr>幻灯片标题</vt:lpstr>
      </vt:variant>
      <vt:variant>
        <vt:i4>22</vt:i4>
      </vt:variant>
    </vt:vector>
  </HeadingPairs>
  <TitlesOfParts>
    <vt:vector size="50" baseType="lpstr">
      <vt:lpstr>Arial</vt:lpstr>
      <vt:lpstr>宋体</vt:lpstr>
      <vt:lpstr>Wingdings</vt:lpstr>
      <vt:lpstr>Calibri</vt:lpstr>
      <vt:lpstr>微软雅黑</vt:lpstr>
      <vt:lpstr>Arial Unicode MS</vt:lpstr>
      <vt:lpstr>Times New Roman</vt:lpstr>
      <vt:lpstr>黑体</vt:lpstr>
      <vt:lpstr>Courier New</vt:lpstr>
      <vt:lpstr>魏碑</vt:lpstr>
      <vt:lpstr>隶书</vt:lpstr>
      <vt:lpstr>华文中宋</vt:lpstr>
      <vt:lpstr>Symbol</vt:lpstr>
      <vt:lpstr>Cambria Math</vt:lpstr>
      <vt:lpstr>楷体_GB2312</vt:lpstr>
      <vt:lpstr>新宋体</vt:lpstr>
      <vt:lpstr>Cambria Math</vt:lpstr>
      <vt:lpstr>Office 主题</vt:lpstr>
      <vt:lpstr>Equation.3</vt:lpstr>
      <vt:lpstr>Equation.DSMT4</vt:lpstr>
      <vt:lpstr>Equation.3</vt:lpstr>
      <vt:lpstr>Equation.3</vt:lpstr>
      <vt:lpstr>Equation.3</vt:lpstr>
      <vt:lpstr>Equation.3</vt:lpstr>
      <vt:lpstr>Equation.DSMT4</vt:lpstr>
      <vt:lpstr>Equation.DSMT4</vt:lpstr>
      <vt:lpstr>Equation.DSMT4</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插值</vt:lpstr>
      <vt:lpstr>拟合</vt:lpstr>
      <vt:lpstr>PowerPoint 演示文稿</vt:lpstr>
      <vt:lpstr>PowerPoint 演示文稿</vt:lpstr>
      <vt:lpstr>PowerPoint 演示文稿</vt:lpstr>
      <vt:lpstr>PowerPoint 演示文稿</vt:lpstr>
      <vt:lpstr>一维插值（matlab）</vt:lpstr>
      <vt:lpstr>4、插值与拟合</vt:lpstr>
      <vt:lpstr>二维插值</vt:lpstr>
      <vt:lpstr>引例2 求解</vt:lpstr>
      <vt:lpstr>散点插值举例</vt:lpstr>
      <vt:lpstr>拟合（Matlab）</vt:lpstr>
      <vt:lpstr>曲线拟合应用举例1</vt:lpstr>
      <vt:lpstr>曲线拟合应用举例2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huawei</dc:creator>
  <cp:lastModifiedBy>川六</cp:lastModifiedBy>
  <cp:revision>3</cp:revision>
  <dcterms:created xsi:type="dcterms:W3CDTF">2021-11-13T07:09:00Z</dcterms:created>
  <dcterms:modified xsi:type="dcterms:W3CDTF">2021-11-13T11:59:38Z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8F2742CC86CA4766BC8A12527BDC45D7</vt:lpwstr>
  </property>
  <property fmtid="{D5CDD505-2E9C-101B-9397-08002B2CF9AE}" pid="3" name="KSOProductBuildVer">
    <vt:lpwstr>2052-11.1.0.11045</vt:lpwstr>
  </property>
</Properties>
</file>