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259" r:id="rId2"/>
    <p:sldId id="286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31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8CAC0AC-E1D5-4F8B-BB83-81D5682BCE53}">
          <p14:sldIdLst>
            <p14:sldId id="259"/>
            <p14:sldId id="286"/>
            <p14:sldId id="260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31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67" autoAdjust="0"/>
    <p:restoredTop sz="94660"/>
  </p:normalViewPr>
  <p:slideViewPr>
    <p:cSldViewPr>
      <p:cViewPr varScale="1">
        <p:scale>
          <a:sx n="60" d="100"/>
          <a:sy n="60" d="100"/>
        </p:scale>
        <p:origin x="249" y="39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78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A62C4-3800-4F1C-AD2B-7F6F2C932B5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2023/9/10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07T11:47:19.385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7D39DDA-EDDB-4915-9144-F8D11CCB53AC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3B36274-F2B9-4C45-BBB4-0EDF4CD651A7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2847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036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222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09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8177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439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123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7714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533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14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713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9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7510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57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497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9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45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94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41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7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3943C3-D298-4E47-BD58-2688195F42B2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2F1EA0-6232-47B5-9903-8F61DEC0B56D}" type="datetime1">
              <a:rPr lang="zh-CN" altLang="en-US" smtClean="0"/>
              <a:t>2023/9/10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CN" altLang="en-US"/>
              <a:t>编辑母版文本样式</a:t>
            </a:r>
          </a:p>
          <a:p>
            <a:pPr lvl="1" rtl="0"/>
            <a:r>
              <a:rPr lang="zh-CN" altLang="en-US"/>
              <a:t>第二级</a:t>
            </a:r>
          </a:p>
          <a:p>
            <a:pPr lvl="2" rtl="0"/>
            <a:r>
              <a:rPr lang="zh-CN" altLang="en-US"/>
              <a:t>第三级</a:t>
            </a:r>
          </a:p>
          <a:p>
            <a:pPr lvl="3" rtl="0"/>
            <a:r>
              <a:rPr lang="zh-CN" altLang="en-US"/>
              <a:t>第四级</a:t>
            </a:r>
          </a:p>
          <a:p>
            <a:pPr lvl="4" rtl="0"/>
            <a:r>
              <a:rPr lang="zh-CN" altLang="en-US"/>
              <a:t>第五级</a:t>
            </a:r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0F8E20-E257-44BE-9C35-1BF300548911}" type="datetime1">
              <a:rPr lang="zh-CN" altLang="en-US" smtClean="0"/>
              <a:t>2023/9/10</a:t>
            </a:fld>
            <a:endParaRPr 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19846-D5B5-4A92-9889-72F734A101A4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97B53-AEEF-4153-8CAA-BC0A5167F20E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732FEC-ADA7-4ABF-87DA-7576CD2A4112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F7A8BE-643C-406F-8845-212328BD60B4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E0958-1771-4E6E-93D4-F205C37D9AEF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BED2FE-4294-4E8F-B8F7-A3A80C06C629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BDBBA-7274-4F04-A74B-5781F0902BA6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矩形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 descr="为添加图像预留的空占位符。单击占位符并选择要添加的图像"/>
          <p:cNvSpPr>
            <a:spLocks noGrp="1"/>
          </p:cNvSpPr>
          <p:nvPr>
            <p:ph type="pic" idx="1" hasCustomPrompt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矩形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矩形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矩形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矩形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矩形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​​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矩形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​​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矩形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矩形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zh-CN" altLang="en-US" sz="2400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线条​​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线条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线条​​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线条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线条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线条​​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线条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线条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线条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线条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线条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zh-CN" altLang="en-US" noProof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40B310C-2C25-4B92-8E61-758A139CCFF9}" type="datetime1">
              <a:rPr lang="zh-CN" altLang="en-US" noProof="0" smtClean="0"/>
              <a:t>2023/9/10</a:t>
            </a:fld>
            <a:endParaRPr lang="zh-CN" altLang="en-US" noProof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137D0E-4A4F-4307-8994-C1891D747D5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10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2.png"/><Relationship Id="rId3" Type="http://schemas.openxmlformats.org/officeDocument/2006/relationships/image" Target="../media/image17.png"/><Relationship Id="rId17" Type="http://schemas.openxmlformats.org/officeDocument/2006/relationships/image" Target="../media/image18.png"/><Relationship Id="rId2" Type="http://schemas.openxmlformats.org/officeDocument/2006/relationships/image" Target="../media/image16.png"/><Relationship Id="rId16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9.png"/><Relationship Id="rId15" Type="http://schemas.openxmlformats.org/officeDocument/2006/relationships/image" Target="../media/image288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png"/><Relationship Id="rId3" Type="http://schemas.openxmlformats.org/officeDocument/2006/relationships/image" Target="../media/image170.png"/><Relationship Id="rId12" Type="http://schemas.openxmlformats.org/officeDocument/2006/relationships/image" Target="../media/image289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98.png"/><Relationship Id="rId1" Type="http://schemas.openxmlformats.org/officeDocument/2006/relationships/slideLayout" Target="../slideLayouts/slideLayout2.xml"/><Relationship Id="rId14" Type="http://schemas.openxmlformats.org/officeDocument/2006/relationships/image" Target="../media/image17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97.png"/><Relationship Id="rId10" Type="http://schemas.openxmlformats.org/officeDocument/2006/relationships/image" Target="../media/image296.png"/><Relationship Id="rId9" Type="http://schemas.openxmlformats.org/officeDocument/2006/relationships/image" Target="../media/image29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10.png"/><Relationship Id="rId7" Type="http://schemas.openxmlformats.org/officeDocument/2006/relationships/image" Target="../media/image26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0.png"/><Relationship Id="rId5" Type="http://schemas.openxmlformats.org/officeDocument/2006/relationships/image" Target="../media/image2410.png"/><Relationship Id="rId4" Type="http://schemas.openxmlformats.org/officeDocument/2006/relationships/image" Target="../media/image2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5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22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26.png"/><Relationship Id="rId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2" Type="http://schemas.openxmlformats.org/officeDocument/2006/relationships/image" Target="../media/image2612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29.png"/><Relationship Id="rId4" Type="http://schemas.openxmlformats.org/officeDocument/2006/relationships/image" Target="../media/image142.png"/><Relationship Id="rId9" Type="http://schemas.openxmlformats.org/officeDocument/2006/relationships/image" Target="../media/image140.png"/><Relationship Id="rId1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11213" y="796355"/>
            <a:ext cx="6012159" cy="1481336"/>
          </a:xfrm>
        </p:spPr>
        <p:txBody>
          <a:bodyPr rtlCol="0"/>
          <a:lstStyle/>
          <a:p>
            <a:pPr rtl="0"/>
            <a:r>
              <a:rPr lang="zh-CN" altLang="en-US" dirty="0"/>
              <a:t>信息论基础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01924" y="2780928"/>
            <a:ext cx="8352928" cy="2376264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3000" dirty="0"/>
              <a:t>唐元生  </a:t>
            </a:r>
            <a:endParaRPr lang="en-US" altLang="zh-CN" sz="3000" dirty="0"/>
          </a:p>
          <a:p>
            <a:pPr rtl="0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邮  箱：</a:t>
            </a:r>
            <a:r>
              <a:rPr lang="en-US" altLang="zh-CN" dirty="0"/>
              <a:t>ystang@yzu.edu.cn</a:t>
            </a:r>
            <a:r>
              <a:rPr lang="zh-CN" altLang="en-US" dirty="0"/>
              <a:t>，</a:t>
            </a:r>
            <a:endParaRPr lang="en-US" altLang="zh-CN" dirty="0"/>
          </a:p>
          <a:p>
            <a:pPr rtl="0"/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电  话：</a:t>
            </a:r>
            <a:r>
              <a:rPr lang="en-US" altLang="zh-CN" dirty="0"/>
              <a:t>13585231062</a:t>
            </a:r>
          </a:p>
          <a:p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办公室：商经楼</a:t>
            </a:r>
            <a:r>
              <a:rPr lang="en-US" altLang="zh-CN" dirty="0"/>
              <a:t>#319     </a:t>
            </a:r>
          </a:p>
          <a:p>
            <a:r>
              <a:rPr lang="en-US" altLang="zh-CN" dirty="0"/>
              <a:t>2023</a:t>
            </a:r>
            <a:r>
              <a:rPr lang="zh-CN" altLang="en-US" sz="320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秋学期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•</a:t>
            </a: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扬州大学数学科学学院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059531" y="512676"/>
                <a:ext cx="10069762" cy="5832648"/>
              </a:xfrm>
            </p:spPr>
            <p:txBody>
              <a:bodyPr rtlCol="0">
                <a:normAutofit/>
              </a:bodyPr>
              <a:lstStyle/>
              <a:p>
                <a:pPr marL="279082" lvl="1" indent="0">
                  <a:buNone/>
                </a:pPr>
                <a:r>
                  <a:rPr lang="zh-CN" altLang="en-US" sz="2000" dirty="0"/>
                  <a:t>于是对任何正整数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均有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279082" lvl="1" indent="0">
                  <a:buNone/>
                </a:pPr>
                <a:r>
                  <a:rPr lang="zh-CN" altLang="en-US" sz="2000" dirty="0"/>
                  <a:t>进而由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任意性可知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279082" lvl="1" indent="0">
                  <a:buNone/>
                </a:pPr>
                <a:r>
                  <a:rPr lang="zh-CN" altLang="en-US" sz="2000" dirty="0"/>
                  <a:t>因此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279082" lvl="1" indent="0">
                  <a:buNone/>
                </a:pPr>
                <a:r>
                  <a:rPr lang="zh-CN" altLang="en-US" sz="2000" dirty="0"/>
                  <a:t>是一个非正常数，记为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box>
                                <m:box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func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279082" lvl="1" indent="0">
                  <a:buNone/>
                </a:pPr>
                <a:r>
                  <a:rPr lang="zh-CN" altLang="en-US" sz="2000" b="1" dirty="0"/>
                  <a:t>证毕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:endParaRPr lang="en-US" altLang="zh-CN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进行理论分析时，自信息中对数的底常可省略，但在进行数值计算时必须取定。</a:t>
                </a:r>
                <a:endParaRPr lang="en-US" altLang="zh-CN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处理不同问题时，自信息中对数的底可取为不同值</a:t>
                </a:r>
                <a:r>
                  <a:rPr lang="en-US" altLang="zh-CN" sz="2000" dirty="0"/>
                  <a:t>(&gt;1</a:t>
                </a:r>
                <a:r>
                  <a:rPr lang="zh-CN" altLang="en-US" sz="2000" dirty="0"/>
                  <a:t>的值均可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，但在同一问题中必须相同。</a:t>
                </a:r>
                <a:endParaRPr lang="en-US" altLang="zh-CN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对数的底通常取为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2000" dirty="0"/>
                  <a:t>，自信息的单位相应地为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比特</a:t>
                </a:r>
                <a:r>
                  <a:rPr lang="en-US" altLang="zh-CN" sz="2000" dirty="0"/>
                  <a:t>(bit)</a:t>
                </a:r>
                <a:r>
                  <a:rPr lang="zh-CN" altLang="en-US" sz="2000" dirty="0"/>
                  <a:t>或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奈特</a:t>
                </a:r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nat</a:t>
                </a:r>
                <a:r>
                  <a:rPr lang="en-US" altLang="zh-CN" sz="2000" dirty="0"/>
                  <a:t>).</a:t>
                </a: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531" y="512676"/>
                <a:ext cx="10069762" cy="5832648"/>
              </a:xfrm>
              <a:blipFill>
                <a:blip r:embed="rId3"/>
                <a:stretch>
                  <a:fillRect t="-1045" b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268760"/>
                <a:ext cx="10441160" cy="5040560"/>
              </a:xfrm>
            </p:spPr>
            <p:txBody>
              <a:bodyPr rtlCol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两个离散随机变量样本空间分别为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概率事件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在已知事件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之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前后所含信息量的大小会</a:t>
                </a:r>
                <a:r>
                  <a:rPr lang="zh-CN" altLang="en-US" dirty="0"/>
                  <a:t>有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变化，其变化量记为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它等于</m:t>
                    </m:r>
                  </m:oMath>
                </a14:m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Microsoft YaHei UI" panose="020B0503020204020204" pitchFamily="34" charset="-122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由贝叶斯公式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可知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它也等于概率事件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在已知事件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之前后所含</m:t>
                    </m:r>
                  </m:oMath>
                </a14:m>
                <a:r>
                  <a:rPr lang="zh-CN" altLang="en-US" dirty="0"/>
                  <a:t>信息量的变化量，故亦称为事件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互信息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互相独立，则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互信息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的符号可正可负。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注意互信息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与随机事件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自信息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的区别。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268760"/>
                <a:ext cx="10441160" cy="5040560"/>
              </a:xfrm>
              <a:blipFill>
                <a:blip r:embed="rId3"/>
                <a:stretch>
                  <a:fillRect l="-584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474338D-07E0-4913-8954-9F040BF144B8}"/>
              </a:ext>
            </a:extLst>
          </p:cNvPr>
          <p:cNvSpPr txBox="1"/>
          <p:nvPr/>
        </p:nvSpPr>
        <p:spPr>
          <a:xfrm>
            <a:off x="1485900" y="583010"/>
            <a:ext cx="2088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§2.1.2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3A848-B13B-4FA3-8D7F-A30C17A9699F}"/>
                  </a:ext>
                </a:extLst>
              </p:cNvPr>
              <p:cNvSpPr txBox="1"/>
              <p:nvPr/>
            </p:nvSpPr>
            <p:spPr>
              <a:xfrm>
                <a:off x="8398668" y="2127339"/>
                <a:ext cx="3168352" cy="10100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⁡{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623A848-B13B-4FA3-8D7F-A30C17A96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668" y="2127339"/>
                <a:ext cx="3168352" cy="1010020"/>
              </a:xfrm>
              <a:prstGeom prst="rect">
                <a:avLst/>
              </a:prstGeom>
              <a:blipFill>
                <a:blip r:embed="rId4"/>
                <a:stretch>
                  <a:fillRect b="-3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1268760"/>
                <a:ext cx="10441160" cy="4608512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/>
                  <a:t>例</a:t>
                </a:r>
                <a:r>
                  <a:rPr lang="en-US" altLang="zh-CN" b="1" dirty="0"/>
                  <a:t>1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设某地二月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份天气出现的概率分别</m:t>
                    </m:r>
                  </m:oMath>
                </a14:m>
                <a:r>
                  <a:rPr lang="zh-CN" altLang="en-US" dirty="0"/>
                  <a:t>为：晴天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，阴天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雨天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dirty="0"/>
                  <a:t>，雪天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某人每天都收到是否天晴的报告。求收到报告“今天不是晴天”与各天气情况的互信息。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解</a:t>
                </a:r>
                <a:r>
                  <a:rPr lang="zh-CN" altLang="en-US" dirty="0"/>
                  <a:t>：把各天气情况分别记为：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晴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阴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雨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雪</a:t>
                </a:r>
                <a:r>
                  <a:rPr lang="en-US" altLang="zh-CN" dirty="0"/>
                  <a:t>).  </a:t>
                </a:r>
                <a:r>
                  <a:rPr lang="zh-CN" altLang="en-US" dirty="0"/>
                  <a:t>报告“今天不是晴天”记为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并且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box>
                            <m:box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意味着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同时发生非同小可，是不可能事件</a:t>
                </a:r>
                <a:r>
                  <a:rPr lang="en-US" altLang="zh-CN" dirty="0"/>
                  <a:t>);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type m:val="li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2=1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bit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1268760"/>
                <a:ext cx="10441160" cy="4608512"/>
              </a:xfrm>
              <a:blipFill>
                <a:blip r:embed="rId3"/>
                <a:stretch>
                  <a:fillRect l="-584" t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8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873832" y="1730425"/>
                <a:ext cx="10441160" cy="4680520"/>
              </a:xfrm>
            </p:spPr>
            <p:txBody>
              <a:bodyPr rtlCol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信源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发出的消息的自信息的统计平均值称为该信源的熵，记为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      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 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的概率分布，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e>
                      <m:sub/>
                    </m:sSub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熵表征信源发出的消息的不确定度。</a:t>
                </a:r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，则相应的项以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代替，因为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=0.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例</a:t>
                </a:r>
                <a:r>
                  <a:rPr lang="en-US" altLang="zh-CN" b="1" dirty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，称为二元熵函数，它是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zh-CN" altLang="en-US" dirty="0"/>
                  <a:t>上的上凸函数，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其图形关于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对称，在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处达到最大值。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832" y="1730425"/>
                <a:ext cx="10441160" cy="4680520"/>
              </a:xfrm>
              <a:blipFill>
                <a:blip r:embed="rId3"/>
                <a:stretch>
                  <a:fillRect l="-584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474338D-07E0-4913-8954-9F040BF144B8}"/>
              </a:ext>
            </a:extLst>
          </p:cNvPr>
          <p:cNvSpPr txBox="1"/>
          <p:nvPr/>
        </p:nvSpPr>
        <p:spPr>
          <a:xfrm>
            <a:off x="1485900" y="583010"/>
            <a:ext cx="252028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§2.2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平均自信息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AAC9BBA-E32B-434C-B5B8-9DDCDF6C2A06}"/>
              </a:ext>
            </a:extLst>
          </p:cNvPr>
          <p:cNvCxnSpPr>
            <a:cxnSpLocks/>
          </p:cNvCxnSpPr>
          <p:nvPr/>
        </p:nvCxnSpPr>
        <p:spPr>
          <a:xfrm>
            <a:off x="8542684" y="5373216"/>
            <a:ext cx="2160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6BE8DBF-73E6-4C80-B235-63F554E24D6B}"/>
              </a:ext>
            </a:extLst>
          </p:cNvPr>
          <p:cNvCxnSpPr/>
          <p:nvPr/>
        </p:nvCxnSpPr>
        <p:spPr>
          <a:xfrm flipV="1">
            <a:off x="8974732" y="3789040"/>
            <a:ext cx="0" cy="201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37725A-A28B-4A06-AEE7-945EB07D1212}"/>
                  </a:ext>
                </a:extLst>
              </p:cNvPr>
              <p:cNvSpPr txBox="1"/>
              <p:nvPr/>
            </p:nvSpPr>
            <p:spPr>
              <a:xfrm>
                <a:off x="10816458" y="5188550"/>
                <a:ext cx="3600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137725A-A28B-4A06-AEE7-945EB07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458" y="5188550"/>
                <a:ext cx="360034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CDC259-243D-4F59-A9F8-FD9B6287540F}"/>
                  </a:ext>
                </a:extLst>
              </p:cNvPr>
              <p:cNvSpPr txBox="1"/>
              <p:nvPr/>
            </p:nvSpPr>
            <p:spPr>
              <a:xfrm>
                <a:off x="8462001" y="3741154"/>
                <a:ext cx="4320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6CDC259-243D-4F59-A9F8-FD9B6287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001" y="3741154"/>
                <a:ext cx="432046" cy="369332"/>
              </a:xfrm>
              <a:prstGeom prst="rect">
                <a:avLst/>
              </a:prstGeom>
              <a:blipFill>
                <a:blip r:embed="rId5"/>
                <a:stretch>
                  <a:fillRect l="-33803" r="-25352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D92090-ECEA-4080-A625-DD4374B43DAC}"/>
                  </a:ext>
                </a:extLst>
              </p:cNvPr>
              <p:cNvSpPr txBox="1"/>
              <p:nvPr/>
            </p:nvSpPr>
            <p:spPr>
              <a:xfrm>
                <a:off x="10167731" y="5347046"/>
                <a:ext cx="21601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CD92090-ECEA-4080-A625-DD4374B4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731" y="5347046"/>
                <a:ext cx="216014" cy="369332"/>
              </a:xfrm>
              <a:prstGeom prst="rect">
                <a:avLst/>
              </a:prstGeom>
              <a:blipFill>
                <a:blip r:embed="rId6"/>
                <a:stretch>
                  <a:fillRect l="-3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8A1A8D-624A-4E33-B142-35137A6B8049}"/>
                  </a:ext>
                </a:extLst>
              </p:cNvPr>
              <p:cNvSpPr txBox="1"/>
              <p:nvPr/>
            </p:nvSpPr>
            <p:spPr>
              <a:xfrm>
                <a:off x="9544009" y="5318969"/>
                <a:ext cx="229784" cy="429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8A1A8D-624A-4E33-B142-35137A6B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009" y="5318969"/>
                <a:ext cx="229784" cy="429990"/>
              </a:xfrm>
              <a:prstGeom prst="rect">
                <a:avLst/>
              </a:prstGeom>
              <a:blipFill>
                <a:blip r:embed="rId7"/>
                <a:stretch>
                  <a:fillRect l="-10811"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CC4DADD1-0784-41C4-8AEF-BD7583E1016C}"/>
              </a:ext>
            </a:extLst>
          </p:cNvPr>
          <p:cNvSpPr txBox="1"/>
          <p:nvPr/>
        </p:nvSpPr>
        <p:spPr>
          <a:xfrm>
            <a:off x="765820" y="1168177"/>
            <a:ext cx="2376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§2.2.1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熵函数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C67BC2CB-A8E4-4E56-8149-0B807A16CF05}"/>
                  </a:ext>
                </a:extLst>
              </p14:cNvPr>
              <p14:cNvContentPartPr/>
              <p14:nvPr/>
            </p14:nvContentPartPr>
            <p14:xfrm>
              <a:off x="9984152" y="4410973"/>
              <a:ext cx="360" cy="36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C67BC2CB-A8E4-4E56-8149-0B807A16CF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79832" y="440665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82459BB3-A210-4A61-96C2-79F0178DD60E}"/>
              </a:ext>
            </a:extLst>
          </p:cNvPr>
          <p:cNvSpPr/>
          <p:nvPr/>
        </p:nvSpPr>
        <p:spPr>
          <a:xfrm>
            <a:off x="9006072" y="4203303"/>
            <a:ext cx="1324266" cy="1186546"/>
          </a:xfrm>
          <a:custGeom>
            <a:avLst/>
            <a:gdLst>
              <a:gd name="connsiteX0" fmla="*/ 0 w 1161535"/>
              <a:gd name="connsiteY0" fmla="*/ 1643451 h 1643451"/>
              <a:gd name="connsiteX1" fmla="*/ 506627 w 1161535"/>
              <a:gd name="connsiteY1" fmla="*/ 3 h 1643451"/>
              <a:gd name="connsiteX2" fmla="*/ 1161535 w 1161535"/>
              <a:gd name="connsiteY2" fmla="*/ 1631095 h 164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1535" h="1643451">
                <a:moveTo>
                  <a:pt x="0" y="1643451"/>
                </a:moveTo>
                <a:cubicBezTo>
                  <a:pt x="156519" y="822756"/>
                  <a:pt x="313038" y="2062"/>
                  <a:pt x="506627" y="3"/>
                </a:cubicBezTo>
                <a:cubicBezTo>
                  <a:pt x="700216" y="-2056"/>
                  <a:pt x="930875" y="814519"/>
                  <a:pt x="1161535" y="1631095"/>
                </a:cubicBezTo>
              </a:path>
            </a:pathLst>
          </a:custGeo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45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693812" y="584684"/>
                <a:ext cx="10729192" cy="6012668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若记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亦可</m:t>
                    </m:r>
                  </m:oMath>
                </a14:m>
                <a:r>
                  <a:rPr lang="zh-CN" altLang="en-US" dirty="0"/>
                  <a:t>表为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熵函数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具有以下性质：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对称性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的一个重排，则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确定性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确定的信源的不确定度为零。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非负性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扩展性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则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小概率事件对熵的影响很小。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连续性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则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→+0</m:t>
                            </m:r>
                          </m:lim>
                        </m:limLow>
                      </m:fName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概率分布的分量的微小波动对熵的影响很小。</a:t>
                </a: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递增性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皆</m:t>
                    </m:r>
                  </m:oMath>
                </a14:m>
                <a:r>
                  <a:rPr lang="zh-CN" altLang="en-US" dirty="0"/>
                  <a:t>为非负实数，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&gt;0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sub/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   则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  </a:t>
                </a:r>
                <a:r>
                  <a:rPr lang="zh-CN" altLang="en-US" dirty="0"/>
                  <a:t>将一个概率事件细分成若干概率事件，则熵增加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不减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457200" indent="-457200">
                  <a:buFont typeface="+mj-ea"/>
                  <a:buAutoNum type="circleNumDbPlain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812" y="584684"/>
                <a:ext cx="10729192" cy="6012668"/>
              </a:xfrm>
              <a:blipFill>
                <a:blip r:embed="rId3"/>
                <a:stretch>
                  <a:fillRect l="-739" t="-1318" b="-2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4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1156809"/>
                <a:ext cx="10729192" cy="5328592"/>
              </a:xfrm>
            </p:spPr>
            <p:txBody>
              <a:bodyPr rtlCol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称函数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上凸</a:t>
                </a:r>
                <a:r>
                  <a:rPr lang="zh-CN" altLang="en-US" dirty="0"/>
                  <a:t>的，如果对任意的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zh-CN" altLang="en-US" dirty="0"/>
                  <a:t>皆有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若其中等号仅当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或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时成立，则称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为严格上凸的。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引理</a:t>
                </a:r>
                <a:r>
                  <a:rPr lang="en-US" altLang="zh-CN" b="1" dirty="0"/>
                  <a:t>2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有非正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恒负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二阶导数，则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严格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上凸的。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zh-CN" altLang="en-US" dirty="0"/>
                  <a:t>：考虑泰勒展开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介于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之间。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，并分别取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进而可得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证毕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1156809"/>
                <a:ext cx="10729192" cy="5328592"/>
              </a:xfrm>
              <a:blipFill>
                <a:blip r:embed="rId3"/>
                <a:stretch>
                  <a:fillRect l="-568" t="-1831" b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FD2C53A-F23E-4912-86C2-F0CBD809B5E2}"/>
              </a:ext>
            </a:extLst>
          </p:cNvPr>
          <p:cNvSpPr txBox="1"/>
          <p:nvPr/>
        </p:nvSpPr>
        <p:spPr>
          <a:xfrm>
            <a:off x="1341884" y="476672"/>
            <a:ext cx="151216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凸函数</a:t>
            </a:r>
          </a:p>
        </p:txBody>
      </p:sp>
    </p:spTree>
    <p:extLst>
      <p:ext uri="{BB962C8B-B14F-4D97-AF65-F5344CB8AC3E}">
        <p14:creationId xmlns:p14="http://schemas.microsoft.com/office/powerpoint/2010/main" val="41662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729816" y="1109464"/>
                <a:ext cx="10909212" cy="5328592"/>
              </a:xfrm>
            </p:spPr>
            <p:txBody>
              <a:bodyPr rtlCol="0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b="1" dirty="0"/>
                  <a:t>引理</a:t>
                </a:r>
                <a:r>
                  <a:rPr lang="en-US" altLang="zh-CN" b="1" dirty="0"/>
                  <a:t>3</a:t>
                </a:r>
                <a:r>
                  <a:rPr lang="zh-CN" altLang="en-US" dirty="0"/>
                  <a:t>：若函数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/>
                  <a:t>上凸的，则对任何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和概率分布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皆有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      (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Jense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zh-CN" altLang="en-US" dirty="0"/>
                        <m:t>不等式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，则由上凸性可得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Jensen</m:t>
                    </m:r>
                    <m:r>
                      <m:rPr>
                        <m:nor/>
                      </m:rPr>
                      <a:rPr lang="zh-CN" altLang="en-US" dirty="0"/>
                      <m:t>不等式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成立。假定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zh-CN" altLang="en-US" dirty="0"/>
                  <a:t>并且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Jensen</m:t>
                    </m:r>
                    <m:r>
                      <m:rPr>
                        <m:nor/>
                      </m:rPr>
                      <a:rPr lang="zh-CN" altLang="en-US" dirty="0"/>
                      <m:t>不等式</m:t>
                    </m:r>
                  </m:oMath>
                </a14:m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成立。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时，令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/>
                  <a:t>也是一个概率分布。于是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证毕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816" y="1109464"/>
                <a:ext cx="10909212" cy="5328592"/>
              </a:xfrm>
              <a:blipFill>
                <a:blip r:embed="rId3"/>
                <a:stretch>
                  <a:fillRect l="-615" t="-1831" b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FD2C53A-F23E-4912-86C2-F0CBD809B5E2}"/>
              </a:ext>
            </a:extLst>
          </p:cNvPr>
          <p:cNvSpPr txBox="1"/>
          <p:nvPr/>
        </p:nvSpPr>
        <p:spPr>
          <a:xfrm>
            <a:off x="1413892" y="404664"/>
            <a:ext cx="23042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b="1" dirty="0">
                <a:latin typeface="+mj-ea"/>
                <a:ea typeface="+mj-ea"/>
              </a:rPr>
              <a:t>Jensen</a:t>
            </a:r>
            <a:r>
              <a:rPr lang="zh-CN" altLang="en-US" sz="2400" b="1" dirty="0"/>
              <a:t>不等式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109122-D23D-49A8-951A-1C0C1357827C}"/>
              </a:ext>
            </a:extLst>
          </p:cNvPr>
          <p:cNvSpPr txBox="1"/>
          <p:nvPr/>
        </p:nvSpPr>
        <p:spPr>
          <a:xfrm>
            <a:off x="3646140" y="466219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</a:rPr>
              <a:t>加权平均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654B1D7-9079-4574-8606-BCD7CA6DADAC}"/>
              </a:ext>
            </a:extLst>
          </p:cNvPr>
          <p:cNvCxnSpPr>
            <a:stCxn id="3" idx="2"/>
          </p:cNvCxnSpPr>
          <p:nvPr/>
        </p:nvCxnSpPr>
        <p:spPr>
          <a:xfrm flipH="1">
            <a:off x="4006180" y="866329"/>
            <a:ext cx="828092" cy="76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B7EA44B-AA0A-4CE6-94CF-F05BCD901568}"/>
              </a:ext>
            </a:extLst>
          </p:cNvPr>
          <p:cNvCxnSpPr>
            <a:stCxn id="3" idx="2"/>
          </p:cNvCxnSpPr>
          <p:nvPr/>
        </p:nvCxnSpPr>
        <p:spPr>
          <a:xfrm>
            <a:off x="4834272" y="866329"/>
            <a:ext cx="828092" cy="762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BDCC74-D8C7-4540-B26E-4C3C2960DAEC}"/>
                  </a:ext>
                </a:extLst>
              </p:cNvPr>
              <p:cNvSpPr txBox="1"/>
              <p:nvPr/>
            </p:nvSpPr>
            <p:spPr>
              <a:xfrm>
                <a:off x="2998068" y="3054229"/>
                <a:ext cx="1680806" cy="967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6BDCC74-D8C7-4540-B26E-4C3C2960D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068" y="3054229"/>
                <a:ext cx="1680806" cy="9674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B3CE9-F39F-4943-A671-C2894561ABD1}"/>
                  </a:ext>
                </a:extLst>
              </p:cNvPr>
              <p:cNvSpPr txBox="1"/>
              <p:nvPr/>
            </p:nvSpPr>
            <p:spPr>
              <a:xfrm>
                <a:off x="813206" y="2317415"/>
                <a:ext cx="10549172" cy="7572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其中等式成立当且仅当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为常数。特别，对任何非负实数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𝑏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，若令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则</a:t>
                </a:r>
                <a:r>
                  <a:rPr lang="zh-CN" altLang="en-US" sz="2000" dirty="0">
                    <a:solidFill>
                      <a:srgbClr val="92D05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对数</a:t>
                </a:r>
                <a:r>
                  <a:rPr lang="en-US" altLang="zh-CN" sz="2000" dirty="0">
                    <a:solidFill>
                      <a:srgbClr val="92D05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-</a:t>
                </a:r>
                <a:r>
                  <a:rPr lang="zh-CN" altLang="en-US" sz="2000" dirty="0">
                    <a:solidFill>
                      <a:srgbClr val="92D05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和不等式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又有如下形式</a:t>
                </a: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9FB3CE9-F39F-4943-A671-C2894561A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06" y="2317415"/>
                <a:ext cx="10549172" cy="757259"/>
              </a:xfrm>
              <a:prstGeom prst="rect">
                <a:avLst/>
              </a:prstGeom>
              <a:blipFill>
                <a:blip r:embed="rId3"/>
                <a:stretch>
                  <a:fillRect l="-1791" t="-20161" r="-1791" b="-95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83CFF-A4F7-4E73-A853-3CC80890E438}"/>
                  </a:ext>
                </a:extLst>
              </p:cNvPr>
              <p:cNvSpPr txBox="1"/>
              <p:nvPr/>
            </p:nvSpPr>
            <p:spPr>
              <a:xfrm>
                <a:off x="633186" y="4641894"/>
                <a:ext cx="10549172" cy="740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证明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：由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0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0=−∞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可知， 可不妨设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和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均为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正数。因为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000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(0,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+∞)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中是严格上凸函数，应用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Jensen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不等式即可证得对数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-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和不等式。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3483CFF-A4F7-4E73-A853-3CC80890E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86" y="4641894"/>
                <a:ext cx="10549172" cy="740524"/>
              </a:xfrm>
              <a:prstGeom prst="rect">
                <a:avLst/>
              </a:prstGeom>
              <a:blipFill>
                <a:blip r:embed="rId15"/>
                <a:stretch>
                  <a:fillRect t="-2459" r="-58" b="-139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81FFED-F83C-4BBC-A658-6019571CAD49}"/>
                  </a:ext>
                </a:extLst>
              </p:cNvPr>
              <p:cNvSpPr txBox="1"/>
              <p:nvPr/>
            </p:nvSpPr>
            <p:spPr>
              <a:xfrm>
                <a:off x="2397382" y="1508069"/>
                <a:ext cx="6153416" cy="887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，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81FFED-F83C-4BBC-A658-6019571CA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382" y="1508069"/>
                <a:ext cx="6153416" cy="8878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E04A40F-5FE3-42EB-B237-64A0704BAA6D}"/>
              </a:ext>
            </a:extLst>
          </p:cNvPr>
          <p:cNvSpPr txBox="1"/>
          <p:nvPr/>
        </p:nvSpPr>
        <p:spPr>
          <a:xfrm>
            <a:off x="684488" y="5382418"/>
            <a:ext cx="1015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证毕。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A492D1-6852-4C07-B803-1588769A478E}"/>
                  </a:ext>
                </a:extLst>
              </p:cNvPr>
              <p:cNvSpPr txBox="1"/>
              <p:nvPr/>
            </p:nvSpPr>
            <p:spPr>
              <a:xfrm>
                <a:off x="684488" y="1107959"/>
                <a:ext cx="958638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引理</a:t>
                </a:r>
                <a:r>
                  <a:rPr lang="en-US" altLang="zh-CN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</a:t>
                </a:r>
                <a:r>
                  <a:rPr lang="zh-CN" altLang="en-US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：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对任何非负实数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,⋯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𝜆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和概率分布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,⋯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有下述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对数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-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和不等式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A492D1-6852-4C07-B803-1588769A4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8" y="1107959"/>
                <a:ext cx="9586388" cy="400110"/>
              </a:xfrm>
              <a:prstGeom prst="rect">
                <a:avLst/>
              </a:prstGeom>
              <a:blipFill>
                <a:blip r:embed="rId16"/>
                <a:stretch>
                  <a:fillRect t="-7692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7C269F-D565-430E-916D-FAF50E6C1B32}"/>
                  </a:ext>
                </a:extLst>
              </p:cNvPr>
              <p:cNvSpPr/>
              <p:nvPr/>
            </p:nvSpPr>
            <p:spPr>
              <a:xfrm>
                <a:off x="684488" y="4120426"/>
                <a:ext cx="9892132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其中等式成立当且仅当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为常数。 这里根据连续性规定：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0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</m:t>
                        </m:r>
                      </m:e>
                    </m:func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 </m:t>
                    </m:r>
                    <m:func>
                      <m:func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0=−∞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.</a:t>
                </a:r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F7C269F-D565-430E-916D-FAF50E6C1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88" y="4120426"/>
                <a:ext cx="9892132" cy="424796"/>
              </a:xfrm>
              <a:prstGeom prst="rect">
                <a:avLst/>
              </a:prstGeom>
              <a:blipFill>
                <a:blip r:embed="rId13"/>
                <a:stretch>
                  <a:fillRect l="-616" t="-108571" b="-1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1FA09CD-3BD0-4C0E-996B-88C8ADBA7760}"/>
              </a:ext>
            </a:extLst>
          </p:cNvPr>
          <p:cNvSpPr txBox="1"/>
          <p:nvPr/>
        </p:nvSpPr>
        <p:spPr>
          <a:xfrm>
            <a:off x="1557908" y="474367"/>
            <a:ext cx="216024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对数</a:t>
            </a:r>
            <a:r>
              <a:rPr lang="en-US" altLang="zh-CN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AB43AB-345E-4650-A7B8-D6A9A75DEFDC}"/>
                  </a:ext>
                </a:extLst>
              </p:cNvPr>
              <p:cNvSpPr txBox="1"/>
              <p:nvPr/>
            </p:nvSpPr>
            <p:spPr>
              <a:xfrm>
                <a:off x="4366220" y="2998348"/>
                <a:ext cx="2819594" cy="10831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unc>
                        <m:funcPr>
                          <m:ctrlPr>
                            <a:rPr lang="en-US" altLang="zh-CN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1"/>
                                    </m:rPr>
                                    <a:rPr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3AB43AB-345E-4650-A7B8-D6A9A75DE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20" y="2998348"/>
                <a:ext cx="2819594" cy="10831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07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/>
      <p:bldP spid="16" grpId="0"/>
      <p:bldP spid="2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909836" y="548680"/>
                <a:ext cx="10189132" cy="2736304"/>
              </a:xfrm>
            </p:spPr>
            <p:txBody>
              <a:bodyPr rtlCol="0">
                <a:normAutofit/>
              </a:bodyPr>
              <a:lstStyle/>
              <a:p>
                <a:pPr marL="457200" indent="-457200">
                  <a:buFont typeface="+mj-ea"/>
                  <a:buAutoNum type="circleNumDbPlain" startAt="7"/>
                </a:pPr>
                <a:r>
                  <a:rPr lang="zh-CN" altLang="en-US" dirty="0"/>
                  <a:t>熵函数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极值性</a:t>
                </a:r>
                <a:r>
                  <a:rPr lang="zh-CN" altLang="en-US" dirty="0"/>
                  <a:t>：熵函数在均匀分布时达到最大值，即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zh-CN" altLang="en-US" dirty="0"/>
                  <a:t>：由对数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和不等式可得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,⋯,</m:t>
                          </m:r>
                          <m:f>
                            <m:fPr>
                              <m:type m:val="skw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1" dirty="0"/>
                  <a:t>证毕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836" y="548680"/>
                <a:ext cx="10189132" cy="2736304"/>
              </a:xfrm>
              <a:blipFill>
                <a:blip r:embed="rId3"/>
                <a:stretch>
                  <a:fillRect l="-718" t="-13586" b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06B96D-859E-4B92-B157-F8965FC0DF34}"/>
                  </a:ext>
                </a:extLst>
              </p:cNvPr>
              <p:cNvSpPr txBox="1"/>
              <p:nvPr/>
            </p:nvSpPr>
            <p:spPr>
              <a:xfrm>
                <a:off x="1197868" y="3573017"/>
                <a:ext cx="77048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</a:pP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均为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维概率分布向量，称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06B96D-859E-4B92-B157-F8965FC0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3573017"/>
                <a:ext cx="7704856" cy="369332"/>
              </a:xfrm>
              <a:prstGeom prst="rect">
                <a:avLst/>
              </a:prstGeom>
              <a:blipFill>
                <a:blip r:embed="rId12"/>
                <a:stretch>
                  <a:fillRect l="-317" t="-26230" r="-554" b="-27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B3EC8B-C48F-49FD-B9F0-ED49FAD9B792}"/>
                  </a:ext>
                </a:extLst>
              </p:cNvPr>
              <p:cNvSpPr txBox="1"/>
              <p:nvPr/>
            </p:nvSpPr>
            <p:spPr>
              <a:xfrm>
                <a:off x="2926060" y="3908529"/>
                <a:ext cx="4032448" cy="928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1B3EC8B-C48F-49FD-B9F0-ED49FAD9B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60" y="3908529"/>
                <a:ext cx="4032448" cy="9280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792A44-1F59-451F-8485-DA635AED24D3}"/>
                  </a:ext>
                </a:extLst>
              </p:cNvPr>
              <p:cNvSpPr txBox="1"/>
              <p:nvPr/>
            </p:nvSpPr>
            <p:spPr>
              <a:xfrm>
                <a:off x="693812" y="4838899"/>
                <a:ext cx="8856984" cy="4004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</m:acc>
                    <m:r>
                      <a:rPr lang="zh-CN" altLang="en-US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与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相对熵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（或</a:t>
                </a:r>
                <a:r>
                  <a:rPr lang="en-US" altLang="zh-CN" sz="20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Kullback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–</a:t>
                </a:r>
                <a:r>
                  <a:rPr lang="en-US" altLang="zh-CN" sz="20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Leibler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distance, 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K-L</a:t>
                </a:r>
                <a:r>
                  <a:rPr lang="zh-CN" altLang="en-US" sz="2000" dirty="0">
                    <a:solidFill>
                      <a:srgbClr val="00B0F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距离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𝐷</m:t>
                    </m:r>
                    <m:r>
                      <a:rPr lang="en-US" altLang="zh-CN" sz="200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.</m:t>
                    </m:r>
                  </m:oMath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792A44-1F59-451F-8485-DA635AED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4838899"/>
                <a:ext cx="8856984" cy="400431"/>
              </a:xfrm>
              <a:prstGeom prst="rect">
                <a:avLst/>
              </a:prstGeom>
              <a:blipFill>
                <a:blip r:embed="rId14"/>
                <a:stretch>
                  <a:fillRect t="-16923" r="-69" b="-2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7B98C0-A4A8-4B23-815D-5BB0BC6FD90E}"/>
                  </a:ext>
                </a:extLst>
              </p:cNvPr>
              <p:cNvSpPr txBox="1"/>
              <p:nvPr/>
            </p:nvSpPr>
            <p:spPr>
              <a:xfrm>
                <a:off x="823757" y="5450246"/>
                <a:ext cx="845307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ea typeface="Microsoft YaHei UI" panose="020B0503020204020204" pitchFamily="34" charset="-122"/>
                  </a:rPr>
                  <a:t>利用对数</a:t>
                </a:r>
                <a:r>
                  <a:rPr lang="en-US" altLang="zh-CN" sz="2000" dirty="0">
                    <a:ea typeface="Microsoft YaHei UI" panose="020B0503020204020204" pitchFamily="34" charset="-122"/>
                  </a:rPr>
                  <a:t>-</a:t>
                </a:r>
                <a:r>
                  <a:rPr lang="zh-CN" altLang="en-US" sz="2000" dirty="0">
                    <a:ea typeface="Microsoft YaHei UI" panose="020B0503020204020204" pitchFamily="34" charset="-122"/>
                  </a:rPr>
                  <a:t>和不等式可易知</a:t>
                </a:r>
                <a14:m>
                  <m:oMath xmlns:m="http://schemas.openxmlformats.org/officeDocument/2006/math"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𝐷</m:t>
                    </m:r>
                    <m:r>
                      <a:rPr lang="en-US" altLang="zh-CN" sz="2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accPr>
                          <m:e>
                            <m:r>
                              <a:rPr lang="en-US" altLang="zh-CN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≥0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，且等号当且仅当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𝑝</m:t>
                        </m:r>
                      </m:e>
                    </m:acc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zh-CN" altLang="en-US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时成立。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7B98C0-A4A8-4B23-815D-5BB0BC6F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57" y="5450246"/>
                <a:ext cx="8453078" cy="400110"/>
              </a:xfrm>
              <a:prstGeom prst="rect">
                <a:avLst/>
              </a:prstGeom>
              <a:blipFill>
                <a:blip r:embed="rId16"/>
                <a:stretch>
                  <a:fillRect l="-288" t="-16667" r="-577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636234-56E3-4630-8D1D-10A9AC64396F}"/>
                  </a:ext>
                </a:extLst>
              </p:cNvPr>
              <p:cNvSpPr txBox="1"/>
              <p:nvPr/>
            </p:nvSpPr>
            <p:spPr>
              <a:xfrm>
                <a:off x="7894612" y="3955896"/>
                <a:ext cx="3888432" cy="8878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CN" sz="20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，</m:t>
                          </m:r>
                        </m:e>
                      </m:func>
                    </m:oMath>
                  </m:oMathPara>
                </a14:m>
                <a:endParaRPr lang="zh-CN" altLang="en-US" sz="2000" dirty="0">
                  <a:solidFill>
                    <a:srgbClr val="00B0F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636234-56E3-4630-8D1D-10A9AC643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12" y="3955896"/>
                <a:ext cx="3888432" cy="8878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4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640160"/>
                <a:ext cx="10729192" cy="1402547"/>
              </a:xfrm>
            </p:spPr>
            <p:txBody>
              <a:bodyPr rtlCol="0">
                <a:normAutofit lnSpcReduction="10000"/>
              </a:bodyPr>
              <a:lstStyle/>
              <a:p>
                <a:pPr marL="457200" indent="-457200">
                  <a:buFont typeface="+mj-ea"/>
                  <a:buAutoNum type="circleNumDbPlain" startAt="8"/>
                </a:pPr>
                <a:r>
                  <a:rPr lang="zh-CN" altLang="en-US" dirty="0"/>
                  <a:t>熵函数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上凸性</a:t>
                </a:r>
                <a:r>
                  <a:rPr lang="zh-CN" altLang="en-US" dirty="0"/>
                  <a:t>：若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为不同概率分布向量，则对任意的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/>
                  <a:t>皆有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/>
                  <a:t>证明</a:t>
                </a:r>
                <a:r>
                  <a:rPr lang="zh-CN" altLang="en-US" dirty="0"/>
                  <a:t>：因为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>
                        <a:latin typeface="Cambria Math" panose="02040503050406030204" pitchFamily="18" charset="0"/>
                      </a:rPr>
                      <m:t>α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是与</m:t>
                    </m:r>
                    <m:acc>
                      <m:accPr>
                        <m:chr m:val="⃗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/>
                  <a:t>都不相同的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维概率分布向量，故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640160"/>
                <a:ext cx="10729192" cy="1402547"/>
              </a:xfrm>
              <a:blipFill>
                <a:blip r:embed="rId3"/>
                <a:stretch>
                  <a:fillRect l="-682" t="-9130" b="-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C8A9B8-85FC-45E0-BDB3-23CF2F8D7943}"/>
                  </a:ext>
                </a:extLst>
              </p:cNvPr>
              <p:cNvSpPr txBox="1"/>
              <p:nvPr/>
            </p:nvSpPr>
            <p:spPr>
              <a:xfrm>
                <a:off x="971704" y="2149771"/>
                <a:ext cx="38884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C8A9B8-85FC-45E0-BDB3-23CF2F8D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04" y="2149771"/>
                <a:ext cx="3888432" cy="400110"/>
              </a:xfrm>
              <a:prstGeom prst="rect">
                <a:avLst/>
              </a:prstGeom>
              <a:blipFill>
                <a:blip r:embed="rId8"/>
                <a:stretch>
                  <a:fillRect t="-16923" b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45BDB7-643B-4863-A33A-B8C42F856C0F}"/>
                  </a:ext>
                </a:extLst>
              </p:cNvPr>
              <p:cNvSpPr txBox="1"/>
              <p:nvPr/>
            </p:nvSpPr>
            <p:spPr>
              <a:xfrm>
                <a:off x="1197868" y="3567135"/>
                <a:ext cx="9155683" cy="4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α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(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α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1−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1−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(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dirty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α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1−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𝛼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45BDB7-643B-4863-A33A-B8C42F856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868" y="3567135"/>
                <a:ext cx="9155683" cy="448841"/>
              </a:xfrm>
              <a:prstGeom prst="rect">
                <a:avLst/>
              </a:prstGeom>
              <a:blipFill>
                <a:blip r:embed="rId9"/>
                <a:stretch>
                  <a:fillRect t="-9459" b="-94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39AF6F4-9C98-4AF8-A0B2-B9FECE9E9A2A}"/>
              </a:ext>
            </a:extLst>
          </p:cNvPr>
          <p:cNvSpPr txBox="1"/>
          <p:nvPr/>
        </p:nvSpPr>
        <p:spPr>
          <a:xfrm>
            <a:off x="621804" y="4649365"/>
            <a:ext cx="1368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证毕。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855207-2B46-4CAC-BD9F-3BE3D007BA0B}"/>
                  </a:ext>
                </a:extLst>
              </p:cNvPr>
              <p:cNvSpPr txBox="1"/>
              <p:nvPr/>
            </p:nvSpPr>
            <p:spPr>
              <a:xfrm>
                <a:off x="837828" y="2506658"/>
                <a:ext cx="8381573" cy="9280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α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𝛼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+(1−</m:t>
                                  </m:r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𝛼</m:t>
                                  </m:r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func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1−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𝛼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′</m:t>
                                  </m:r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𝛼</m:t>
                                          </m:r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+(1−</m:t>
                                      </m:r>
                                      <m:r>
                                        <a:rPr lang="zh-CN" altLang="en-US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𝛼</m:t>
                                      </m:r>
                                      <m:r>
                                        <a:rPr lang="en-US" altLang="zh-CN" sz="200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)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00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B855207-2B46-4CAC-BD9F-3BE3D007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506658"/>
                <a:ext cx="8381573" cy="9280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10ADDA-84C5-40EC-93B8-639A09827334}"/>
                  </a:ext>
                </a:extLst>
              </p:cNvPr>
              <p:cNvSpPr txBox="1"/>
              <p:nvPr/>
            </p:nvSpPr>
            <p:spPr>
              <a:xfrm>
                <a:off x="1215329" y="4108250"/>
                <a:ext cx="3366916" cy="448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&gt;</m:t>
                      </m:r>
                      <m:r>
                        <m:rPr>
                          <m:sty m:val="p"/>
                        </m:rPr>
                        <a:rPr lang="el-GR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α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1−</m:t>
                          </m:r>
                          <m:r>
                            <a:rPr lang="zh-CN" altLang="en-US" sz="200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𝛼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𝐻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.</m:t>
                      </m:r>
                    </m:oMath>
                  </m:oMathPara>
                </a14:m>
                <a:endParaRPr lang="zh-CN" alt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D10ADDA-84C5-40EC-93B8-639A09827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29" y="4108250"/>
                <a:ext cx="3366916" cy="448841"/>
              </a:xfrm>
              <a:prstGeom prst="rect">
                <a:avLst/>
              </a:prstGeom>
              <a:blipFill>
                <a:blip r:embed="rId11"/>
                <a:stretch>
                  <a:fillRect t="-9459"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2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53F8956-E1A7-4B67-8D50-6B3C4BD27558}"/>
              </a:ext>
            </a:extLst>
          </p:cNvPr>
          <p:cNvSpPr txBox="1"/>
          <p:nvPr/>
        </p:nvSpPr>
        <p:spPr>
          <a:xfrm>
            <a:off x="1413892" y="1628800"/>
            <a:ext cx="5040560" cy="18774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/>
              <a:t>信息论基础教程（第</a:t>
            </a:r>
            <a:r>
              <a:rPr lang="en-US" altLang="zh-CN" sz="2800" dirty="0"/>
              <a:t>3</a:t>
            </a:r>
            <a:r>
              <a:rPr lang="zh-CN" altLang="en-US" sz="2800" dirty="0"/>
              <a:t>版）</a:t>
            </a:r>
            <a:endParaRPr lang="en-US" altLang="zh-CN" sz="2800" dirty="0"/>
          </a:p>
          <a:p>
            <a:r>
              <a:rPr lang="zh-CN" altLang="en-US" sz="2800" dirty="0"/>
              <a:t>李梅 李亦农 王玉皞◎编著</a:t>
            </a:r>
            <a:endParaRPr lang="en-US" altLang="zh-CN" sz="2800" dirty="0"/>
          </a:p>
          <a:p>
            <a:r>
              <a:rPr lang="zh-CN" altLang="en-US" sz="2800" dirty="0"/>
              <a:t>北京邮电大学出版社</a:t>
            </a:r>
          </a:p>
        </p:txBody>
      </p:sp>
    </p:spTree>
    <p:extLst>
      <p:ext uri="{BB962C8B-B14F-4D97-AF65-F5344CB8AC3E}">
        <p14:creationId xmlns:p14="http://schemas.microsoft.com/office/powerpoint/2010/main" val="26567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837828" y="895469"/>
                <a:ext cx="10369152" cy="4909795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/>
                  <a:t>       若一个随机变量可以看做若干个子随机变量的联合，则它的熵亦称为这些子随机变量的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联合熵</a:t>
                </a:r>
                <a:r>
                  <a:rPr lang="zh-CN" altLang="en-US" b="0" dirty="0"/>
                  <a:t>。比如两个随机变量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的联合熵为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分别为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的样本空间，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/>
                  <a:t>为概率事件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发生的概率。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1" dirty="0"/>
                  <a:t>例</a:t>
                </a:r>
                <a:r>
                  <a:rPr lang="en-US" altLang="zh-CN" b="1" dirty="0"/>
                  <a:t>3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{0,1,2,3}</m:t>
                    </m:r>
                  </m:oMath>
                </a14:m>
                <a:r>
                  <a:rPr lang="zh-CN" altLang="en-US" b="0" dirty="0"/>
                  <a:t>上的互相独立、均匀分布的随机变量，求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a)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en-US" altLang="zh-CN" dirty="0"/>
                  <a:t> b)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1" dirty="0"/>
                  <a:t>解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16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8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0" dirty="0"/>
                  <a:t>可得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828" y="895469"/>
                <a:ext cx="10369152" cy="4909795"/>
              </a:xfrm>
              <a:blipFill>
                <a:blip r:embed="rId3"/>
                <a:stretch>
                  <a:fillRect l="-588" t="-1366" r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9274AC9-A765-4CD1-A1CD-A4E2C9E5B150}"/>
              </a:ext>
            </a:extLst>
          </p:cNvPr>
          <p:cNvSpPr txBox="1"/>
          <p:nvPr/>
        </p:nvSpPr>
        <p:spPr>
          <a:xfrm>
            <a:off x="1485900" y="411051"/>
            <a:ext cx="2376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§2.2.2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联合熵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9C1128-6F61-4FCC-811D-431661B3322B}"/>
                  </a:ext>
                </a:extLst>
              </p:cNvPr>
              <p:cNvSpPr txBox="1"/>
              <p:nvPr/>
            </p:nvSpPr>
            <p:spPr>
              <a:xfrm>
                <a:off x="1845940" y="5570596"/>
                <a:ext cx="5054599" cy="783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bit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2.6556 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9C1128-6F61-4FCC-811D-431661B3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5570596"/>
                <a:ext cx="5054599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45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269876" y="620688"/>
                <a:ext cx="10189132" cy="5832648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8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16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4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8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0" dirty="0"/>
                  <a:t>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2.6556 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box>
                                      <m:box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16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box>
                                            <m:box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8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b="0" i="1" smtClean="0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6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8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9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box>
                                                  <m:boxPr>
                                                    <m:ctrlPr>
                                                      <a:rPr lang="en-US" altLang="zh-CN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boxPr>
                                                  <m:e>
                                                    <m:argPr>
                                                      <m:argSz m:val="-1"/>
                                                    </m:argPr>
                                                    <m:f>
                                                      <m:f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  <m:t>16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box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可得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7)</m:t>
                        </m:r>
                      </m:e>
                    </m:func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≈2.3968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bit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b) </a:t>
                </a:r>
                <a:r>
                  <a:rPr lang="zh-CN" altLang="en-US" dirty="0"/>
                  <a:t>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)~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e>
                                <m:e>
                                  <m:box>
                                    <m:box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eqAr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  <m:e>
                                        <m:box>
                                          <m:box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eqArr>
                                  </m:e>
                                  <m:e>
                                    <m:eqArr>
                                      <m:eqArr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3,0</m:t>
                                        </m:r>
                                      </m:e>
                                      <m:e>
                                        <m:box>
                                          <m:box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argPr>
                                              <m:argSz m:val="-1"/>
                                            </m:argPr>
                                            <m:f>
                                              <m:f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den>
                                            </m:f>
                                          </m:e>
                                        </m:box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,1</m:t>
                                              </m:r>
                                            </m:e>
                                            <m:e>
                                              <m:box>
                                                <m:box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16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e>
                                            <m:e>
                                              <m:box>
                                                <m:box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altLang="zh-CN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8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</m:e>
                                          </m:eqAr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4</m:t>
                                                    </m:r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,3</m:t>
                                                    </m:r>
                                                  </m:e>
                                                  <m:e>
                                                    <m:box>
                                                      <m:box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oxPr>
                                                      <m:e>
                                                        <m:argPr>
                                                          <m:argSz m:val="-1"/>
                                                        </m:argPr>
                                                        <m:f>
                                                          <m:fPr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Pr>
                                                          <m:num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num>
                                                          <m:den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8</m:t>
                                                            </m:r>
                                                          </m:den>
                                                        </m:f>
                                                      </m:e>
                                                    </m:box>
                                                  </m:e>
                                                </m:eqArr>
                                              </m:e>
                                              <m:e>
                                                <m:eqArr>
                                                  <m:eqArrPr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eqArrPr>
                                                  <m:e>
                                                    <m: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4,4</m:t>
                                                    </m:r>
                                                  </m:e>
                                                  <m:e>
                                                    <m:box>
                                                      <m:boxPr>
                                                        <m:ctrlPr>
                                                          <a:rPr lang="en-US" altLang="zh-CN" i="1">
                                                            <a:latin typeface="Cambria Math" panose="02040503050406030204" pitchFamily="18" charset="0"/>
                                                            <a:ea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oxPr>
                                                      <m:e>
                                                        <m:argPr>
                                                          <m:argSz m:val="-1"/>
                                                        </m:argPr>
                                                        <m:f>
                                                          <m:fPr>
                                                            <m:ctrlP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fPr>
                                                          <m:num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1</m:t>
                                                            </m:r>
                                                          </m:num>
                                                          <m:den>
                                                            <m:r>
                                                              <a:rPr lang="en-US" altLang="zh-CN" i="1">
                                                                <a:latin typeface="Cambria Math" panose="02040503050406030204" pitchFamily="18" charset="0"/>
                                                                <a:ea typeface="Cambria Math" panose="02040503050406030204" pitchFamily="18" charset="0"/>
                                                              </a:rPr>
                                                              <m:t>16</m:t>
                                                            </m:r>
                                                          </m:den>
                                                        </m:f>
                                                      </m:e>
                                                    </m:box>
                                                  </m:e>
                                                </m:eqArr>
                                              </m:e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2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en-US" altLang="zh-CN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eqArr>
                                                        <m:eqArr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eqArrP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5</m:t>
                                                          </m:r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,6</m:t>
                                                          </m:r>
                                                        </m:e>
                                                        <m:e>
                                                          <m:box>
                                                            <m:boxPr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boxPr>
                                                            <m:e>
                                                              <m:argPr>
                                                                <m:argSz m:val="-1"/>
                                                              </m:argPr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8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box>
                                                        </m:e>
                                                      </m:eqArr>
                                                    </m:e>
                                                    <m:e>
                                                      <m:eqArr>
                                                        <m:eqArrPr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eqArr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6,9</m:t>
                                                          </m:r>
                                                        </m:e>
                                                        <m:e>
                                                          <m:box>
                                                            <m:boxPr>
                                                              <m:ctrlPr>
                                                                <a:rPr lang="en-US" altLang="zh-CN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boxPr>
                                                            <m:e>
                                                              <m:argPr>
                                                                <m:argSz m:val="-1"/>
                                                              </m:argPr>
                                                              <m:f>
                                                                <m:fPr>
                                                                  <m:ctrlP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fPr>
                                                                <m:num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1</m:t>
                                                                  </m:r>
                                                                </m:num>
                                                                <m:den>
                                                                  <m:r>
                                                                    <a:rPr lang="en-US" altLang="zh-CN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16</m:t>
                                                                  </m:r>
                                                                </m:den>
                                                              </m:f>
                                                            </m:e>
                                                          </m:box>
                                                        </m:e>
                                                      </m:eqAr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b="0" dirty="0"/>
                  <a:t>可得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+6∙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=3.25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关于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b="0" dirty="0"/>
                  <a:t>，我们换一种方法。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b="0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b="0" dirty="0"/>
                  <a:t>  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因此</a:t>
                </a:r>
                <a:r>
                  <a:rPr lang="zh-CN" altLang="en-US" dirty="0"/>
                  <a:t>，若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b="0" dirty="0"/>
                  <a:t>的样本空间中，则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事件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n-US" altLang="zh-CN" dirty="0"/>
                      <m:t>)</m:t>
                    </m:r>
                  </m:oMath>
                </a14:m>
                <a:r>
                  <a:rPr lang="zh-CN" altLang="en-US" b="0" dirty="0"/>
                  <a:t>发生的概率与事件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)=(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/>
                  <a:t>)</a:t>
                </a:r>
                <a:r>
                  <a:rPr lang="zh-CN" altLang="en-US" b="0" dirty="0"/>
                  <a:t>发生的概率相同，等于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zh-CN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b="0" dirty="0"/>
                  <a:t>，与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的具体值无关。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b="0" dirty="0"/>
                  <a:t>服从均匀分布，并且样本空间的大小为</a:t>
                </a:r>
                <a:r>
                  <a:rPr lang="en-US" altLang="zh-CN" b="0" dirty="0"/>
                  <a:t>16. </a:t>
                </a:r>
                <a:r>
                  <a:rPr lang="zh-CN" altLang="en-US" b="0" dirty="0"/>
                  <a:t>从而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876" y="620688"/>
                <a:ext cx="10189132" cy="5832648"/>
              </a:xfrm>
              <a:blipFill>
                <a:blip r:embed="rId3"/>
                <a:stretch>
                  <a:fillRect l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6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999846" y="980728"/>
                <a:ext cx="10189132" cy="5466221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0" dirty="0"/>
                  <a:t>       在已知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的条件下，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dirty="0"/>
                  <a:t>的不确定性为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其统计平均值，记为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，称为</a:t>
                </a:r>
                <a:r>
                  <a:rPr lang="zh-CN" altLang="en-US" b="1" dirty="0"/>
                  <a:t>已知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 dirty="0"/>
                  <a:t>时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条件熵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的条件熵为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互相独立，则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9846" y="980728"/>
                <a:ext cx="10189132" cy="5466221"/>
              </a:xfrm>
              <a:blipFill>
                <a:blip r:embed="rId3"/>
                <a:stretch>
                  <a:fillRect l="-598" t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9274AC9-A765-4CD1-A1CD-A4E2C9E5B150}"/>
              </a:ext>
            </a:extLst>
          </p:cNvPr>
          <p:cNvSpPr txBox="1"/>
          <p:nvPr/>
        </p:nvSpPr>
        <p:spPr>
          <a:xfrm>
            <a:off x="1485900" y="411051"/>
            <a:ext cx="2376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§2.2.3 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条件熵</a:t>
            </a:r>
          </a:p>
        </p:txBody>
      </p:sp>
    </p:spTree>
    <p:extLst>
      <p:ext uri="{BB962C8B-B14F-4D97-AF65-F5344CB8AC3E}">
        <p14:creationId xmlns:p14="http://schemas.microsoft.com/office/powerpoint/2010/main" val="38120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395586" y="543768"/>
                <a:ext cx="9811394" cy="917755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3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400" dirty="0"/>
                      <m:t>两个随机变量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m:rPr>
                        <m:nor/>
                      </m:rPr>
                      <a:rPr lang="zh-CN" altLang="en-US" sz="2400" dirty="0"/>
                      <m:t>联合熵等于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的熵加上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400" dirty="0"/>
                      <m:t>已知时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zh-CN" altLang="en-US" sz="2400" dirty="0"/>
                      <m:t>的条件熵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zh-CN" alt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5586" y="543768"/>
                <a:ext cx="9811394" cy="917755"/>
              </a:xfrm>
              <a:blipFill>
                <a:blip r:embed="rId3"/>
                <a:stretch>
                  <a:fillRect l="-994" t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3">
                <a:extLst>
                  <a:ext uri="{FF2B5EF4-FFF2-40B4-BE49-F238E27FC236}">
                    <a16:creationId xmlns:a16="http://schemas.microsoft.com/office/drawing/2014/main" id="{C525235B-629E-43EF-AA6F-062BBBBA8C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703" y="1613257"/>
                <a:ext cx="9559366" cy="9577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13">
                <a:extLst>
                  <a:ext uri="{FF2B5EF4-FFF2-40B4-BE49-F238E27FC236}">
                    <a16:creationId xmlns:a16="http://schemas.microsoft.com/office/drawing/2014/main" id="{C525235B-629E-43EF-AA6F-062BBBBA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03" y="1613257"/>
                <a:ext cx="9559366" cy="957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13">
                <a:extLst>
                  <a:ext uri="{FF2B5EF4-FFF2-40B4-BE49-F238E27FC236}">
                    <a16:creationId xmlns:a16="http://schemas.microsoft.com/office/drawing/2014/main" id="{EAD38A25-86BC-4226-ADD9-96446F50C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39906" y="2564904"/>
                <a:ext cx="8640960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13">
                <a:extLst>
                  <a:ext uri="{FF2B5EF4-FFF2-40B4-BE49-F238E27FC236}">
                    <a16:creationId xmlns:a16="http://schemas.microsoft.com/office/drawing/2014/main" id="{EAD38A25-86BC-4226-ADD9-96446F50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06" y="2564904"/>
                <a:ext cx="8640960" cy="1080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13">
                <a:extLst>
                  <a:ext uri="{FF2B5EF4-FFF2-40B4-BE49-F238E27FC236}">
                    <a16:creationId xmlns:a16="http://schemas.microsoft.com/office/drawing/2014/main" id="{BF7B23A3-A25F-45C1-9CDE-31E3761C65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3953" y="3656812"/>
                <a:ext cx="6516724" cy="1107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6" name="内容占位符 13">
                <a:extLst>
                  <a:ext uri="{FF2B5EF4-FFF2-40B4-BE49-F238E27FC236}">
                    <a16:creationId xmlns:a16="http://schemas.microsoft.com/office/drawing/2014/main" id="{BF7B23A3-A25F-45C1-9CDE-31E3761C6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53" y="3656812"/>
                <a:ext cx="6516724" cy="1107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13">
                <a:extLst>
                  <a:ext uri="{FF2B5EF4-FFF2-40B4-BE49-F238E27FC236}">
                    <a16:creationId xmlns:a16="http://schemas.microsoft.com/office/drawing/2014/main" id="{5DBE5897-A670-4AC6-B28F-5441F1E29A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5940" y="5742707"/>
                <a:ext cx="367240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7" name="内容占位符 13">
                <a:extLst>
                  <a:ext uri="{FF2B5EF4-FFF2-40B4-BE49-F238E27FC236}">
                    <a16:creationId xmlns:a16="http://schemas.microsoft.com/office/drawing/2014/main" id="{5DBE5897-A670-4AC6-B28F-5441F1E29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0" y="5742707"/>
                <a:ext cx="3672408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13">
                <a:extLst>
                  <a:ext uri="{FF2B5EF4-FFF2-40B4-BE49-F238E27FC236}">
                    <a16:creationId xmlns:a16="http://schemas.microsoft.com/office/drawing/2014/main" id="{71B8D68D-57D8-4B68-BB20-844F52CD75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3972" y="4763994"/>
                <a:ext cx="4860540" cy="8906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3838" indent="-223838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1pPr>
                <a:lvl2pPr marL="502920" indent="-22383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2pPr>
                <a:lvl3pPr marL="741363" indent="-17145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3pPr>
                <a:lvl4pPr marL="9667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4pPr>
                <a:lvl5pPr marL="1208088" indent="-17303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+mn-cs"/>
                  </a:defRPr>
                </a:lvl5pPr>
                <a:lvl6pPr marL="1444752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82496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–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57984" indent="-173736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2"/>
                  </a:buClr>
                  <a:buFont typeface="Arial" pitchFamily="34" charset="0"/>
                  <a:buChar char="•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8" name="内容占位符 13">
                <a:extLst>
                  <a:ext uri="{FF2B5EF4-FFF2-40B4-BE49-F238E27FC236}">
                    <a16:creationId xmlns:a16="http://schemas.microsoft.com/office/drawing/2014/main" id="{71B8D68D-57D8-4B68-BB20-844F52CD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972" y="4763994"/>
                <a:ext cx="4860540" cy="8906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BF6DE97-C15C-4F55-B539-97DAD4C74029}"/>
              </a:ext>
            </a:extLst>
          </p:cNvPr>
          <p:cNvSpPr txBox="1"/>
          <p:nvPr/>
        </p:nvSpPr>
        <p:spPr>
          <a:xfrm>
            <a:off x="1233873" y="1224611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证明：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B9D131-8C1B-42F7-8B4F-011AF305101B}"/>
              </a:ext>
            </a:extLst>
          </p:cNvPr>
          <p:cNvSpPr txBox="1"/>
          <p:nvPr/>
        </p:nvSpPr>
        <p:spPr>
          <a:xfrm>
            <a:off x="10036850" y="5569074"/>
            <a:ext cx="9181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证毕。</a:t>
            </a:r>
          </a:p>
        </p:txBody>
      </p:sp>
    </p:spTree>
    <p:extLst>
      <p:ext uri="{BB962C8B-B14F-4D97-AF65-F5344CB8AC3E}">
        <p14:creationId xmlns:p14="http://schemas.microsoft.com/office/powerpoint/2010/main" val="316738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0B655CF-02E1-4ECF-B572-23B43A86A9D7}"/>
                  </a:ext>
                </a:extLst>
              </p:cNvPr>
              <p:cNvSpPr txBox="1"/>
              <p:nvPr/>
            </p:nvSpPr>
            <p:spPr>
              <a:xfrm>
                <a:off x="1125860" y="556023"/>
                <a:ext cx="94330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1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0B655CF-02E1-4ECF-B572-23B43A86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60" y="556023"/>
                <a:ext cx="9433048" cy="461665"/>
              </a:xfrm>
              <a:prstGeom prst="rect">
                <a:avLst/>
              </a:prstGeom>
              <a:blipFill>
                <a:blip r:embed="rId2"/>
                <a:stretch>
                  <a:fillRect t="-13158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A84E028-2606-4071-BFEE-D1CAD99F7069}"/>
              </a:ext>
            </a:extLst>
          </p:cNvPr>
          <p:cNvSpPr txBox="1"/>
          <p:nvPr/>
        </p:nvSpPr>
        <p:spPr>
          <a:xfrm>
            <a:off x="10414892" y="476672"/>
            <a:ext cx="1188131" cy="830997"/>
          </a:xfrm>
          <a:prstGeom prst="rect">
            <a:avLst/>
          </a:prstGeom>
          <a:solidFill>
            <a:schemeClr val="accent5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熵函数链规则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30EAA9-BC35-4832-8758-D8938E1B0FCE}"/>
              </a:ext>
            </a:extLst>
          </p:cNvPr>
          <p:cNvSpPr txBox="1"/>
          <p:nvPr/>
        </p:nvSpPr>
        <p:spPr>
          <a:xfrm>
            <a:off x="801824" y="1167135"/>
            <a:ext cx="9361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6A5E0-E2F2-48FF-AA1A-68BBCC28D2BC}"/>
                  </a:ext>
                </a:extLst>
              </p:cNvPr>
              <p:cNvSpPr txBox="1"/>
              <p:nvPr/>
            </p:nvSpPr>
            <p:spPr>
              <a:xfrm>
                <a:off x="1557908" y="1167135"/>
                <a:ext cx="77768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看做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的联合，则有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76A5E0-E2F2-48FF-AA1A-68BBCC28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8" y="1167135"/>
                <a:ext cx="7776864" cy="461665"/>
              </a:xfrm>
              <a:prstGeom prst="rect">
                <a:avLst/>
              </a:prstGeom>
              <a:blipFill>
                <a:blip r:embed="rId3"/>
                <a:stretch>
                  <a:fillRect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58FF1-9966-46F8-90F7-E8F5A3DC4C0D}"/>
                  </a:ext>
                </a:extLst>
              </p:cNvPr>
              <p:cNvSpPr txBox="1"/>
              <p:nvPr/>
            </p:nvSpPr>
            <p:spPr>
              <a:xfrm>
                <a:off x="1485900" y="1844824"/>
                <a:ext cx="813690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058FF1-9966-46F8-90F7-E8F5A3DC4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844824"/>
                <a:ext cx="8136904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12D2F03D-23CA-44AB-ADD6-C9FD9C1F3AFB}"/>
              </a:ext>
            </a:extLst>
          </p:cNvPr>
          <p:cNvSpPr txBox="1"/>
          <p:nvPr/>
        </p:nvSpPr>
        <p:spPr>
          <a:xfrm>
            <a:off x="477788" y="2598003"/>
            <a:ext cx="446449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利用归纳法即可得链规则。</a:t>
            </a:r>
            <a:endParaRPr lang="en-US" altLang="zh-CN" sz="2400" dirty="0"/>
          </a:p>
          <a:p>
            <a:r>
              <a:rPr lang="zh-CN" altLang="en-US" sz="2400" b="1" dirty="0"/>
              <a:t>证毕。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790-973F-4084-A4A5-0309127B9DA1}"/>
                  </a:ext>
                </a:extLst>
              </p:cNvPr>
              <p:cNvSpPr txBox="1"/>
              <p:nvPr/>
            </p:nvSpPr>
            <p:spPr>
              <a:xfrm>
                <a:off x="261764" y="3798038"/>
                <a:ext cx="9001000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互相独立</m:t>
                    </m:r>
                  </m:oMath>
                </a14:m>
                <a:r>
                  <a:rPr lang="zh-CN" altLang="en-US" sz="2400" dirty="0"/>
                  <a:t>，则</a:t>
                </a:r>
                <a:endParaRPr lang="en-US" altLang="zh-CN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49B1790-973F-4084-A4A5-0309127B9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3798038"/>
                <a:ext cx="9001000" cy="1200329"/>
              </a:xfrm>
              <a:prstGeom prst="rect">
                <a:avLst/>
              </a:prstGeom>
              <a:blipFill>
                <a:blip r:embed="rId5"/>
                <a:stretch>
                  <a:fillRect t="-5076" b="-7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6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9E9FF9-42FF-40FB-8CD7-872222517DCB}"/>
                  </a:ext>
                </a:extLst>
              </p:cNvPr>
              <p:cNvSpPr txBox="1"/>
              <p:nvPr/>
            </p:nvSpPr>
            <p:spPr>
              <a:xfrm>
                <a:off x="1485899" y="504254"/>
                <a:ext cx="72008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4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，即条件熵不超过无条件熵。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9E9FF9-42FF-40FB-8CD7-87222251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99" y="504254"/>
                <a:ext cx="7200800" cy="461665"/>
              </a:xfrm>
              <a:prstGeom prst="rect">
                <a:avLst/>
              </a:prstGeom>
              <a:blipFill>
                <a:blip r:embed="rId2"/>
                <a:stretch>
                  <a:fillRect l="-3472" t="-14667" r="-3387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D0DD4604-A064-4C56-8BBB-0E0438C24551}"/>
              </a:ext>
            </a:extLst>
          </p:cNvPr>
          <p:cNvSpPr txBox="1"/>
          <p:nvPr/>
        </p:nvSpPr>
        <p:spPr>
          <a:xfrm>
            <a:off x="837828" y="1196752"/>
            <a:ext cx="38164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dirty="0"/>
              <a:t>：根据对数</a:t>
            </a:r>
            <a:r>
              <a:rPr lang="en-US" altLang="zh-CN" sz="2400" dirty="0"/>
              <a:t>-</a:t>
            </a:r>
            <a:r>
              <a:rPr lang="zh-CN" altLang="en-US" sz="2400" dirty="0"/>
              <a:t>和不等式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4C70B6-CFD5-41C5-83F8-1F6594157807}"/>
                  </a:ext>
                </a:extLst>
              </p:cNvPr>
              <p:cNvSpPr txBox="1"/>
              <p:nvPr/>
            </p:nvSpPr>
            <p:spPr>
              <a:xfrm>
                <a:off x="1881944" y="1652710"/>
                <a:ext cx="4680520" cy="1030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4C70B6-CFD5-41C5-83F8-1F6594157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944" y="1652710"/>
                <a:ext cx="4680520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D2AB10-B904-4DE7-B5F5-6BFF02372990}"/>
                  </a:ext>
                </a:extLst>
              </p:cNvPr>
              <p:cNvSpPr txBox="1"/>
              <p:nvPr/>
            </p:nvSpPr>
            <p:spPr>
              <a:xfrm>
                <a:off x="2205980" y="4803005"/>
                <a:ext cx="5184576" cy="988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D2AB10-B904-4DE7-B5F5-6BFF02372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980" y="4803005"/>
                <a:ext cx="5184576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071778E4-A80F-4CFB-BACF-010FE90FCA15}"/>
              </a:ext>
            </a:extLst>
          </p:cNvPr>
          <p:cNvSpPr txBox="1"/>
          <p:nvPr/>
        </p:nvSpPr>
        <p:spPr>
          <a:xfrm>
            <a:off x="702316" y="5661248"/>
            <a:ext cx="1800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证毕</a:t>
            </a:r>
            <a:r>
              <a:rPr lang="zh-CN" altLang="en-US" sz="2400" dirty="0"/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E09CFC-BEBE-4A39-A61A-3420E36F9A03}"/>
                  </a:ext>
                </a:extLst>
              </p:cNvPr>
              <p:cNvSpPr txBox="1"/>
              <p:nvPr/>
            </p:nvSpPr>
            <p:spPr>
              <a:xfrm>
                <a:off x="2502516" y="2485017"/>
                <a:ext cx="5167567" cy="1281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EE09CFC-BEBE-4A39-A61A-3420E36F9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516" y="2485017"/>
                <a:ext cx="5167567" cy="1281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6F9305-E92D-4D39-A6FF-D2FC4181B18A}"/>
                  </a:ext>
                </a:extLst>
              </p:cNvPr>
              <p:cNvSpPr txBox="1"/>
              <p:nvPr/>
            </p:nvSpPr>
            <p:spPr>
              <a:xfrm>
                <a:off x="2638028" y="3730226"/>
                <a:ext cx="5167567" cy="1112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6F9305-E92D-4D39-A6FF-D2FC4181B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028" y="3730226"/>
                <a:ext cx="5167567" cy="1112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40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F29272-6365-4ABF-99FD-C45467214B57}"/>
                  </a:ext>
                </a:extLst>
              </p:cNvPr>
              <p:cNvSpPr txBox="1"/>
              <p:nvPr/>
            </p:nvSpPr>
            <p:spPr>
              <a:xfrm>
                <a:off x="1485900" y="476672"/>
                <a:ext cx="784887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推论</a:t>
                </a:r>
                <a:r>
                  <a:rPr lang="en-US" altLang="zh-CN" sz="2400" b="1" dirty="0"/>
                  <a:t>2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，即联合熵不超过熵的和。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DF29272-6365-4ABF-99FD-C45467214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76672"/>
                <a:ext cx="7848872" cy="461665"/>
              </a:xfrm>
              <a:prstGeom prst="rect">
                <a:avLst/>
              </a:prstGeom>
              <a:blipFill>
                <a:blip r:embed="rId2"/>
                <a:stretch>
                  <a:fillRect l="-3186" t="-13158" r="-3108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CC86234-2E9B-4DBF-897E-911AD9E89B72}"/>
              </a:ext>
            </a:extLst>
          </p:cNvPr>
          <p:cNvSpPr txBox="1"/>
          <p:nvPr/>
        </p:nvSpPr>
        <p:spPr>
          <a:xfrm>
            <a:off x="1557908" y="1124744"/>
            <a:ext cx="9361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D84213-7EAD-4BB4-B75A-6BFC50382059}"/>
                  </a:ext>
                </a:extLst>
              </p:cNvPr>
              <p:cNvSpPr txBox="1"/>
              <p:nvPr/>
            </p:nvSpPr>
            <p:spPr>
              <a:xfrm>
                <a:off x="2782044" y="1075285"/>
                <a:ext cx="576064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DD84213-7EAD-4BB4-B75A-6BFC50382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44" y="1075285"/>
                <a:ext cx="5760640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29C1E2C-AD40-4AE9-9FFB-5FD35432E8F5}"/>
                  </a:ext>
                </a:extLst>
              </p:cNvPr>
              <p:cNvSpPr txBox="1"/>
              <p:nvPr/>
            </p:nvSpPr>
            <p:spPr>
              <a:xfrm>
                <a:off x="693812" y="1759360"/>
                <a:ext cx="374441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en-US" altLang="zh-CN" sz="2400" b="1" dirty="0"/>
                  <a:t>4</a:t>
                </a:r>
                <a:r>
                  <a:rPr lang="en-US" altLang="zh-CN" sz="2400" dirty="0"/>
                  <a:t>. 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的联合分布为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29C1E2C-AD40-4AE9-9FFB-5FD35432E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1759360"/>
                <a:ext cx="3744416" cy="461665"/>
              </a:xfrm>
              <a:prstGeom prst="rect">
                <a:avLst/>
              </a:prstGeom>
              <a:blipFill>
                <a:blip r:embed="rId4"/>
                <a:stretch>
                  <a:fillRect l="-814" t="-14667" r="-814" b="-3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35CF418-3676-4811-8E92-6C41E256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97481"/>
              </p:ext>
            </p:extLst>
          </p:nvPr>
        </p:nvGraphicFramePr>
        <p:xfrm>
          <a:off x="1332805" y="2355208"/>
          <a:ext cx="2385341" cy="1304925"/>
        </p:xfrm>
        <a:graphic>
          <a:graphicData uri="http://schemas.openxmlformats.org/drawingml/2006/table">
            <a:tbl>
              <a:tblPr/>
              <a:tblGrid>
                <a:gridCol w="2385341">
                  <a:extLst>
                    <a:ext uri="{9D8B030D-6E8A-4147-A177-3AD203B41FA5}">
                      <a16:colId xmlns:a16="http://schemas.microsoft.com/office/drawing/2014/main" val="233332967"/>
                    </a:ext>
                  </a:extLst>
                </a:gridCol>
              </a:tblGrid>
              <a:tr h="130492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tx2">
                        <a:alpha val="2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1101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3631DCC-873E-436C-964F-40EF85D62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26843"/>
              </p:ext>
            </p:extLst>
          </p:nvPr>
        </p:nvGraphicFramePr>
        <p:xfrm>
          <a:off x="2061964" y="2355209"/>
          <a:ext cx="864095" cy="2013196"/>
        </p:xfrm>
        <a:graphic>
          <a:graphicData uri="http://schemas.openxmlformats.org/drawingml/2006/table">
            <a:tbl>
              <a:tblPr/>
              <a:tblGrid>
                <a:gridCol w="864095">
                  <a:extLst>
                    <a:ext uri="{9D8B030D-6E8A-4147-A177-3AD203B41FA5}">
                      <a16:colId xmlns:a16="http://schemas.microsoft.com/office/drawing/2014/main" val="950303238"/>
                    </a:ext>
                  </a:extLst>
                </a:gridCol>
              </a:tblGrid>
              <a:tr h="201319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>
                        <a:alpha val="2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2546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9587140-B7B8-4054-BB7D-CAED7DA7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004861"/>
              </p:ext>
            </p:extLst>
          </p:nvPr>
        </p:nvGraphicFramePr>
        <p:xfrm>
          <a:off x="1332806" y="2945758"/>
          <a:ext cx="2385341" cy="1422647"/>
        </p:xfrm>
        <a:graphic>
          <a:graphicData uri="http://schemas.openxmlformats.org/drawingml/2006/table">
            <a:tbl>
              <a:tblPr/>
              <a:tblGrid>
                <a:gridCol w="2385341">
                  <a:extLst>
                    <a:ext uri="{9D8B030D-6E8A-4147-A177-3AD203B41FA5}">
                      <a16:colId xmlns:a16="http://schemas.microsoft.com/office/drawing/2014/main" val="2441924849"/>
                    </a:ext>
                  </a:extLst>
                </a:gridCol>
              </a:tblGrid>
              <a:tr h="142264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F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64112"/>
                  </a:ext>
                </a:extLst>
              </a:tr>
            </a:tbl>
          </a:graphicData>
        </a:graphic>
      </p:graphicFrame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98E258-E532-4190-9769-65B68EE1ED33}"/>
              </a:ext>
            </a:extLst>
          </p:cNvPr>
          <p:cNvCxnSpPr>
            <a:cxnSpLocks/>
          </p:cNvCxnSpPr>
          <p:nvPr/>
        </p:nvCxnSpPr>
        <p:spPr>
          <a:xfrm>
            <a:off x="1332805" y="2355208"/>
            <a:ext cx="729159" cy="590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83B0B8-28DE-42B1-AA2C-B49E8BD4FDC0}"/>
                  </a:ext>
                </a:extLst>
              </p:cNvPr>
              <p:cNvSpPr txBox="1"/>
              <p:nvPr/>
            </p:nvSpPr>
            <p:spPr>
              <a:xfrm>
                <a:off x="1424947" y="2589883"/>
                <a:ext cx="1945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83B0B8-28DE-42B1-AA2C-B49E8BD4F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947" y="2589883"/>
                <a:ext cx="194540" cy="276999"/>
              </a:xfrm>
              <a:prstGeom prst="rect">
                <a:avLst/>
              </a:prstGeom>
              <a:blipFill>
                <a:blip r:embed="rId5"/>
                <a:stretch>
                  <a:fillRect l="-31250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473C14-6144-4128-ADF5-CA0552EF3C1E}"/>
                  </a:ext>
                </a:extLst>
              </p:cNvPr>
              <p:cNvSpPr txBox="1"/>
              <p:nvPr/>
            </p:nvSpPr>
            <p:spPr>
              <a:xfrm>
                <a:off x="1817591" y="2373484"/>
                <a:ext cx="19793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4473C14-6144-4128-ADF5-CA0552EF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591" y="2373484"/>
                <a:ext cx="197939" cy="276999"/>
              </a:xfrm>
              <a:prstGeom prst="rect">
                <a:avLst/>
              </a:prstGeom>
              <a:blipFill>
                <a:blip r:embed="rId6"/>
                <a:stretch>
                  <a:fillRect l="-42424" r="-6061" b="-30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6DF7D7-FD7F-4134-903C-D0F4A1D9CC2E}"/>
                  </a:ext>
                </a:extLst>
              </p:cNvPr>
              <p:cNvSpPr txBox="1"/>
              <p:nvPr/>
            </p:nvSpPr>
            <p:spPr>
              <a:xfrm>
                <a:off x="2309930" y="3121428"/>
                <a:ext cx="410753" cy="359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26DF7D7-FD7F-4134-903C-D0F4A1D9C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930" y="3121428"/>
                <a:ext cx="410753" cy="359137"/>
              </a:xfrm>
              <a:prstGeom prst="rect">
                <a:avLst/>
              </a:prstGeom>
              <a:blipFill>
                <a:blip r:embed="rId7"/>
                <a:stretch>
                  <a:fillRect l="-102985" t="-162712" r="-155224" b="-2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FCF416C-DA72-4D98-85CF-F9B2C197542C}"/>
                  </a:ext>
                </a:extLst>
              </p:cNvPr>
              <p:cNvSpPr txBox="1"/>
              <p:nvPr/>
            </p:nvSpPr>
            <p:spPr>
              <a:xfrm>
                <a:off x="3102017" y="3104328"/>
                <a:ext cx="410753" cy="359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FCF416C-DA72-4D98-85CF-F9B2C1975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17" y="3104328"/>
                <a:ext cx="410753" cy="359137"/>
              </a:xfrm>
              <a:prstGeom prst="rect">
                <a:avLst/>
              </a:prstGeom>
              <a:blipFill>
                <a:blip r:embed="rId8"/>
                <a:stretch>
                  <a:fillRect l="-102985" t="-162712" r="-155224" b="-2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90A37F-A044-45B4-A092-B9A679448072}"/>
                  </a:ext>
                </a:extLst>
              </p:cNvPr>
              <p:cNvSpPr txBox="1"/>
              <p:nvPr/>
            </p:nvSpPr>
            <p:spPr>
              <a:xfrm>
                <a:off x="2288634" y="3834187"/>
                <a:ext cx="410753" cy="360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90A37F-A044-45B4-A092-B9A67944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634" y="3834187"/>
                <a:ext cx="410753" cy="360163"/>
              </a:xfrm>
              <a:prstGeom prst="rect">
                <a:avLst/>
              </a:prstGeom>
              <a:blipFill>
                <a:blip r:embed="rId9"/>
                <a:stretch>
                  <a:fillRect l="-100000" t="-162712" r="-152941" b="-249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A1C308-57EE-4AE2-950D-970D55805E9E}"/>
                  </a:ext>
                </a:extLst>
              </p:cNvPr>
              <p:cNvSpPr txBox="1"/>
              <p:nvPr/>
            </p:nvSpPr>
            <p:spPr>
              <a:xfrm>
                <a:off x="1648366" y="3186466"/>
                <a:ext cx="1923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1A1C308-57EE-4AE2-950D-970D55805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366" y="3186466"/>
                <a:ext cx="192360" cy="276999"/>
              </a:xfrm>
              <a:prstGeom prst="rect">
                <a:avLst/>
              </a:prstGeom>
              <a:blipFill>
                <a:blip r:embed="rId10"/>
                <a:stretch>
                  <a:fillRect l="-40625" r="-9375"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74A81B5-34D8-4C90-88EF-88A6C34F1247}"/>
                  </a:ext>
                </a:extLst>
              </p:cNvPr>
              <p:cNvSpPr txBox="1"/>
              <p:nvPr/>
            </p:nvSpPr>
            <p:spPr>
              <a:xfrm>
                <a:off x="2429295" y="2530259"/>
                <a:ext cx="1923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74A81B5-34D8-4C90-88EF-88A6C34F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295" y="2530259"/>
                <a:ext cx="192360" cy="276999"/>
              </a:xfrm>
              <a:prstGeom prst="rect">
                <a:avLst/>
              </a:prstGeom>
              <a:blipFill>
                <a:blip r:embed="rId11"/>
                <a:stretch>
                  <a:fillRect l="-45161" r="-9677"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BE8868-CFBB-4047-A4E3-B941A5E4A7EA}"/>
                  </a:ext>
                </a:extLst>
              </p:cNvPr>
              <p:cNvSpPr txBox="1"/>
              <p:nvPr/>
            </p:nvSpPr>
            <p:spPr>
              <a:xfrm>
                <a:off x="1658053" y="3875769"/>
                <a:ext cx="1923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3BE8868-CFBB-4047-A4E3-B941A5E4A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53" y="3875769"/>
                <a:ext cx="192360" cy="276999"/>
              </a:xfrm>
              <a:prstGeom prst="rect">
                <a:avLst/>
              </a:prstGeom>
              <a:blipFill>
                <a:blip r:embed="rId12"/>
                <a:stretch>
                  <a:fillRect l="-43750" r="-6250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0F1F1F-482B-475F-9EC1-FDE6103A77A0}"/>
                  </a:ext>
                </a:extLst>
              </p:cNvPr>
              <p:cNvSpPr txBox="1"/>
              <p:nvPr/>
            </p:nvSpPr>
            <p:spPr>
              <a:xfrm>
                <a:off x="3225922" y="3875768"/>
                <a:ext cx="192360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C0F1F1F-482B-475F-9EC1-FDE6103A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22" y="3875768"/>
                <a:ext cx="192360" cy="276999"/>
              </a:xfrm>
              <a:prstGeom prst="rect">
                <a:avLst/>
              </a:prstGeom>
              <a:blipFill>
                <a:blip r:embed="rId13"/>
                <a:stretch>
                  <a:fillRect l="-35294" r="-5882" b="-1063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93161B-4973-4DFA-840C-224855CAF02A}"/>
                  </a:ext>
                </a:extLst>
              </p:cNvPr>
              <p:cNvSpPr txBox="1"/>
              <p:nvPr/>
            </p:nvSpPr>
            <p:spPr>
              <a:xfrm>
                <a:off x="3197210" y="2544401"/>
                <a:ext cx="19236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A93161B-4973-4DFA-840C-224855CA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210" y="2544401"/>
                <a:ext cx="192360" cy="276999"/>
              </a:xfrm>
              <a:prstGeom prst="rect">
                <a:avLst/>
              </a:prstGeom>
              <a:blipFill>
                <a:blip r:embed="rId14"/>
                <a:stretch>
                  <a:fillRect l="-40625" r="-9375"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79A305A-4B02-4D38-82AB-DF2C71B9700D}"/>
                  </a:ext>
                </a:extLst>
              </p:cNvPr>
              <p:cNvSpPr txBox="1"/>
              <p:nvPr/>
            </p:nvSpPr>
            <p:spPr>
              <a:xfrm>
                <a:off x="797411" y="4543455"/>
                <a:ext cx="3611049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求联合熵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和条件熵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79A305A-4B02-4D38-82AB-DF2C71B9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11" y="4543455"/>
                <a:ext cx="3611049" cy="830997"/>
              </a:xfrm>
              <a:prstGeom prst="rect">
                <a:avLst/>
              </a:prstGeom>
              <a:blipFill>
                <a:blip r:embed="rId15"/>
                <a:stretch>
                  <a:fillRect l="-2027" t="-7299" r="-2027" b="-160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171BF9A6-F17E-425C-B9DB-DCFC1F7EFC1A}"/>
              </a:ext>
            </a:extLst>
          </p:cNvPr>
          <p:cNvSpPr txBox="1"/>
          <p:nvPr/>
        </p:nvSpPr>
        <p:spPr>
          <a:xfrm>
            <a:off x="4595302" y="1776739"/>
            <a:ext cx="5760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解</a:t>
            </a:r>
            <a:r>
              <a:rPr lang="zh-CN" altLang="en-US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3A117AD-9867-4E79-9BB6-8FEBC942FDF7}"/>
                  </a:ext>
                </a:extLst>
              </p:cNvPr>
              <p:cNvSpPr txBox="1"/>
              <p:nvPr/>
            </p:nvSpPr>
            <p:spPr>
              <a:xfrm>
                <a:off x="5265288" y="1686692"/>
                <a:ext cx="4536503" cy="668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3A117AD-9867-4E79-9BB6-8FEBC942F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288" y="1686692"/>
                <a:ext cx="4536503" cy="6685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373B4CD-C1E5-4C0D-AB7C-5DCFA55A7A0A}"/>
                  </a:ext>
                </a:extLst>
              </p:cNvPr>
              <p:cNvSpPr txBox="1"/>
              <p:nvPr/>
            </p:nvSpPr>
            <p:spPr>
              <a:xfrm>
                <a:off x="4346301" y="2366381"/>
                <a:ext cx="6129758" cy="9346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373B4CD-C1E5-4C0D-AB7C-5DCFA55A7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301" y="2366381"/>
                <a:ext cx="6129758" cy="9346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C63B068-DED1-4EDC-9F1C-FFCCD6A01B4E}"/>
              </a:ext>
            </a:extLst>
          </p:cNvPr>
          <p:cNvCxnSpPr/>
          <p:nvPr/>
        </p:nvCxnSpPr>
        <p:spPr>
          <a:xfrm>
            <a:off x="4368252" y="1697130"/>
            <a:ext cx="0" cy="4693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88818D-DD79-4C9A-B2C4-19B1062B7345}"/>
                  </a:ext>
                </a:extLst>
              </p:cNvPr>
              <p:cNvSpPr txBox="1"/>
              <p:nvPr/>
            </p:nvSpPr>
            <p:spPr>
              <a:xfrm>
                <a:off x="4502423" y="3287318"/>
                <a:ext cx="7128792" cy="5269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=0|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=1)=1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088818D-DD79-4C9A-B2C4-19B1062B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423" y="3287318"/>
                <a:ext cx="7128792" cy="526939"/>
              </a:xfrm>
              <a:prstGeom prst="rect">
                <a:avLst/>
              </a:prstGeom>
              <a:blipFill>
                <a:blip r:embed="rId18"/>
                <a:stretch>
                  <a:fillRect l="-513" r="-1283" b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B200E3-354B-46C0-976F-C89F2774C66F}"/>
                  </a:ext>
                </a:extLst>
              </p:cNvPr>
              <p:cNvSpPr txBox="1"/>
              <p:nvPr/>
            </p:nvSpPr>
            <p:spPr>
              <a:xfrm>
                <a:off x="4438228" y="3863361"/>
                <a:ext cx="6622685" cy="668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B200E3-354B-46C0-976F-C89F2774C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228" y="3863361"/>
                <a:ext cx="6622685" cy="6685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BCF9D18-3CEC-4863-9F9D-C5F428F74F91}"/>
                  </a:ext>
                </a:extLst>
              </p:cNvPr>
              <p:cNvSpPr txBox="1"/>
              <p:nvPr/>
            </p:nvSpPr>
            <p:spPr>
              <a:xfrm>
                <a:off x="4222202" y="4626173"/>
                <a:ext cx="6622679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BCF9D18-3CEC-4863-9F9D-C5F428F7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202" y="4626173"/>
                <a:ext cx="6622679" cy="400110"/>
              </a:xfrm>
              <a:prstGeom prst="rect">
                <a:avLst/>
              </a:prstGeom>
              <a:blipFill>
                <a:blip r:embed="rId20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71196D-9F7C-497D-8FA5-789CE7D23DA4}"/>
                  </a:ext>
                </a:extLst>
              </p:cNvPr>
              <p:cNvSpPr txBox="1"/>
              <p:nvPr/>
            </p:nvSpPr>
            <p:spPr>
              <a:xfrm>
                <a:off x="5232364" y="5033591"/>
                <a:ext cx="6046615" cy="7838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1+0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171196D-9F7C-497D-8FA5-789CE7D23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64" y="5033591"/>
                <a:ext cx="6046615" cy="78386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DD61B0F-A549-4B94-AECD-6A66670651AA}"/>
                  </a:ext>
                </a:extLst>
              </p:cNvPr>
              <p:cNvSpPr txBox="1"/>
              <p:nvPr/>
            </p:nvSpPr>
            <p:spPr>
              <a:xfrm>
                <a:off x="4545424" y="5751211"/>
                <a:ext cx="5976229" cy="670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≈0.8113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DD61B0F-A549-4B94-AECD-6A6667065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424" y="5751211"/>
                <a:ext cx="5976229" cy="6705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45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AA727C-0EF7-4038-A839-2C6C19CB8E5C}"/>
              </a:ext>
            </a:extLst>
          </p:cNvPr>
          <p:cNvSpPr txBox="1"/>
          <p:nvPr/>
        </p:nvSpPr>
        <p:spPr>
          <a:xfrm>
            <a:off x="1485900" y="476672"/>
            <a:ext cx="28083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/>
              <a:t>§2.3 </a:t>
            </a:r>
            <a:r>
              <a:rPr lang="zh-CN" altLang="en-US" sz="2400" b="1" dirty="0"/>
              <a:t>平均互信息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DB4702-A5B2-43E9-A53D-3CFAB6654A1A}"/>
                  </a:ext>
                </a:extLst>
              </p:cNvPr>
              <p:cNvSpPr txBox="1"/>
              <p:nvPr/>
            </p:nvSpPr>
            <p:spPr>
              <a:xfrm>
                <a:off x="477788" y="1574551"/>
                <a:ext cx="8856984" cy="12448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概率事件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的互信息为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EDB4702-A5B2-43E9-A53D-3CFAB6654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88" y="1574551"/>
                <a:ext cx="8856984" cy="1244828"/>
              </a:xfrm>
              <a:prstGeom prst="rect">
                <a:avLst/>
              </a:prstGeom>
              <a:blipFill>
                <a:blip r:embed="rId2"/>
                <a:stretch>
                  <a:fillRect t="-49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C94D9-806F-48BC-AC0A-4A8AD943E942}"/>
                  </a:ext>
                </a:extLst>
              </p:cNvPr>
              <p:cNvSpPr txBox="1"/>
              <p:nvPr/>
            </p:nvSpPr>
            <p:spPr>
              <a:xfrm>
                <a:off x="837828" y="2756880"/>
                <a:ext cx="727280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其统计平均值记为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平均互信息</a:t>
                </a:r>
                <a:r>
                  <a:rPr lang="zh-CN" altLang="en-US" sz="2400" dirty="0"/>
                  <a:t>：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C94D9-806F-48BC-AC0A-4A8AD943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2756880"/>
                <a:ext cx="7272808" cy="461665"/>
              </a:xfrm>
              <a:prstGeom prst="rect">
                <a:avLst/>
              </a:prstGeom>
              <a:blipFill>
                <a:blip r:embed="rId3"/>
                <a:stretch>
                  <a:fillRect l="-671" t="-13158" r="-1006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3C3AA0-7FE1-42FF-97E0-8996DABC442F}"/>
                  </a:ext>
                </a:extLst>
              </p:cNvPr>
              <p:cNvSpPr txBox="1"/>
              <p:nvPr/>
            </p:nvSpPr>
            <p:spPr>
              <a:xfrm>
                <a:off x="1341884" y="3242569"/>
                <a:ext cx="4824536" cy="8740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33C3AA0-7FE1-42FF-97E0-8996DABC4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3242569"/>
                <a:ext cx="4824536" cy="874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6BEC91-1D62-470A-B059-36FDB21EAB88}"/>
                  </a:ext>
                </a:extLst>
              </p:cNvPr>
              <p:cNvSpPr txBox="1"/>
              <p:nvPr/>
            </p:nvSpPr>
            <p:spPr>
              <a:xfrm>
                <a:off x="1629916" y="3903330"/>
                <a:ext cx="8424936" cy="9244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6BEC91-1D62-470A-B059-36FDB21E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16" y="3903330"/>
                <a:ext cx="8424936" cy="924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061605-DC28-4F1A-B2B8-73452F9EAA64}"/>
                  </a:ext>
                </a:extLst>
              </p:cNvPr>
              <p:cNvSpPr txBox="1"/>
              <p:nvPr/>
            </p:nvSpPr>
            <p:spPr>
              <a:xfrm>
                <a:off x="1917948" y="4772518"/>
                <a:ext cx="56886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9061605-DC28-4F1A-B2B8-73452F9EA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48" y="4772518"/>
                <a:ext cx="5688632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0664DE-CDE3-4AF0-8DB0-6F1CDD9C5D2A}"/>
                  </a:ext>
                </a:extLst>
              </p:cNvPr>
              <p:cNvSpPr txBox="1"/>
              <p:nvPr/>
            </p:nvSpPr>
            <p:spPr>
              <a:xfrm>
                <a:off x="837828" y="5172628"/>
                <a:ext cx="9934475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平均互信息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等于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的熵与已知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时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的条件熵之差，或者说是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的不确定度在已知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之后所减少的量。</a:t>
                </a:r>
                <a:endParaRPr lang="en-US" altLang="zh-CN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特别，如果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互相独立，则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0664DE-CDE3-4AF0-8DB0-6F1CDD9C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5172628"/>
                <a:ext cx="9934475" cy="1200329"/>
              </a:xfrm>
              <a:prstGeom prst="rect">
                <a:avLst/>
              </a:prstGeom>
              <a:blipFill>
                <a:blip r:embed="rId7"/>
                <a:stretch>
                  <a:fillRect t="-5612" b="-112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8437EED-9ABC-4242-B19D-759FCBDCC44E}"/>
              </a:ext>
            </a:extLst>
          </p:cNvPr>
          <p:cNvSpPr txBox="1"/>
          <p:nvPr/>
        </p:nvSpPr>
        <p:spPr>
          <a:xfrm>
            <a:off x="765820" y="1074539"/>
            <a:ext cx="38164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/>
              <a:t>§2.3.1 </a:t>
            </a:r>
            <a:r>
              <a:rPr lang="zh-CN" altLang="en-US" sz="2400" dirty="0"/>
              <a:t>平均互信息的定义</a:t>
            </a:r>
          </a:p>
        </p:txBody>
      </p:sp>
    </p:spTree>
    <p:extLst>
      <p:ext uri="{BB962C8B-B14F-4D97-AF65-F5344CB8AC3E}">
        <p14:creationId xmlns:p14="http://schemas.microsoft.com/office/powerpoint/2010/main" val="20718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653B0EE-ACC4-4EC0-9303-6431DB198ADF}"/>
              </a:ext>
            </a:extLst>
          </p:cNvPr>
          <p:cNvSpPr txBox="1"/>
          <p:nvPr/>
        </p:nvSpPr>
        <p:spPr>
          <a:xfrm>
            <a:off x="1269876" y="548680"/>
            <a:ext cx="102971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5</a:t>
            </a:r>
            <a:r>
              <a:rPr lang="en-US" altLang="zh-CN" sz="2400" dirty="0"/>
              <a:t>. </a:t>
            </a:r>
            <a:r>
              <a:rPr lang="zh-CN" altLang="en-US" sz="2400" dirty="0"/>
              <a:t>假定一个实验中用的骰子和硬币都是各面同性的。首先掷骰子，若结果是</a:t>
            </a:r>
            <a:r>
              <a:rPr lang="en-US" altLang="zh-CN" sz="2400" dirty="0"/>
              <a:t>1,2,3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，则抛一次硬币，若结果是</a:t>
            </a:r>
            <a:r>
              <a:rPr lang="en-US" altLang="zh-CN" sz="2400" dirty="0"/>
              <a:t>5</a:t>
            </a:r>
            <a:r>
              <a:rPr lang="zh-CN" altLang="en-US" sz="2400" dirty="0"/>
              <a:t>或</a:t>
            </a:r>
            <a:r>
              <a:rPr lang="en-US" altLang="zh-CN" sz="2400" dirty="0"/>
              <a:t>6</a:t>
            </a:r>
            <a:r>
              <a:rPr lang="zh-CN" altLang="en-US" sz="2400" dirty="0"/>
              <a:t>，则抛两次硬币。请问从抛硬币结果（正面朝上次数）可以得到多少掷骰子的信息？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AF548-EBFC-4FFE-8F94-4A2E46EDD7BE}"/>
                  </a:ext>
                </a:extLst>
              </p:cNvPr>
              <p:cNvSpPr txBox="1"/>
              <p:nvPr/>
            </p:nvSpPr>
            <p:spPr>
              <a:xfrm>
                <a:off x="966589" y="1757520"/>
                <a:ext cx="10657184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解：</a:t>
                </a:r>
                <a:r>
                  <a:rPr lang="zh-CN" altLang="en-US" sz="2400" dirty="0"/>
                  <a:t>设掷骰子结果是</a:t>
                </a:r>
                <a:r>
                  <a:rPr lang="en-US" altLang="zh-CN" sz="2400" dirty="0"/>
                  <a:t>1,2,3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的概率事件为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，结果是</a:t>
                </a:r>
                <a:r>
                  <a:rPr lang="en-US" altLang="zh-CN" sz="2400" dirty="0"/>
                  <a:t>5</a:t>
                </a:r>
                <a:r>
                  <a:rPr lang="zh-CN" altLang="en-US" sz="2400" dirty="0"/>
                  <a:t>或</a:t>
                </a:r>
                <a:r>
                  <a:rPr lang="en-US" altLang="zh-CN" sz="2400" dirty="0"/>
                  <a:t>6</a:t>
                </a:r>
                <a:r>
                  <a:rPr lang="zh-CN" altLang="en-US" sz="2400" dirty="0"/>
                  <a:t>的概率事件为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抛硬币出现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次、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次、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次正面朝上的概率事件分别记为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2CAF548-EBFC-4FFE-8F94-4A2E46ED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89" y="1757520"/>
                <a:ext cx="10657184" cy="1200329"/>
              </a:xfrm>
              <a:prstGeom prst="rect">
                <a:avLst/>
              </a:prstGeom>
              <a:blipFill>
                <a:blip r:embed="rId2"/>
                <a:stretch>
                  <a:fillRect l="-2346" t="-5076" r="-2288" b="-111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E83E34-C419-4E94-9A36-6FAD4D8EE2D8}"/>
                  </a:ext>
                </a:extLst>
              </p:cNvPr>
              <p:cNvSpPr txBox="1"/>
              <p:nvPr/>
            </p:nvSpPr>
            <p:spPr>
              <a:xfrm>
                <a:off x="549797" y="2903995"/>
                <a:ext cx="3024336" cy="7718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FE83E34-C419-4E94-9A36-6FAD4D8E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7" y="2903995"/>
                <a:ext cx="3024336" cy="771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0F7793-C437-47F6-B65F-97403AD84C78}"/>
                  </a:ext>
                </a:extLst>
              </p:cNvPr>
              <p:cNvSpPr txBox="1"/>
              <p:nvPr/>
            </p:nvSpPr>
            <p:spPr>
              <a:xfrm>
                <a:off x="261764" y="3561616"/>
                <a:ext cx="8280920" cy="945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30F7793-C437-47F6-B65F-97403AD8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4" y="3561616"/>
                <a:ext cx="8280920" cy="945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FAD515-7446-4660-8CCF-272819057F5E}"/>
                  </a:ext>
                </a:extLst>
              </p:cNvPr>
              <p:cNvSpPr txBox="1"/>
              <p:nvPr/>
            </p:nvSpPr>
            <p:spPr>
              <a:xfrm>
                <a:off x="405780" y="4145865"/>
                <a:ext cx="7992888" cy="945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FAD515-7446-4660-8CCF-272819057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0" y="4145865"/>
                <a:ext cx="7992888" cy="945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B22726-6744-4BE2-BFC5-0230B2DF919E}"/>
                  </a:ext>
                </a:extLst>
              </p:cNvPr>
              <p:cNvSpPr txBox="1"/>
              <p:nvPr/>
            </p:nvSpPr>
            <p:spPr>
              <a:xfrm>
                <a:off x="5474092" y="3030436"/>
                <a:ext cx="2448272" cy="494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skw"/>
                              <m:ctrlP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1B22726-6744-4BE2-BFC5-0230B2DF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092" y="3030436"/>
                <a:ext cx="2448272" cy="494494"/>
              </a:xfrm>
              <a:prstGeom prst="rect">
                <a:avLst/>
              </a:prstGeom>
              <a:blipFill>
                <a:blip r:embed="rId6"/>
                <a:stretch>
                  <a:fillRect t="-124691" r="-12189" b="-191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366674-2DCC-4C4D-80EC-926D3F35E2B8}"/>
                  </a:ext>
                </a:extLst>
              </p:cNvPr>
              <p:cNvSpPr txBox="1"/>
              <p:nvPr/>
            </p:nvSpPr>
            <p:spPr>
              <a:xfrm>
                <a:off x="837828" y="4638761"/>
                <a:ext cx="9577064" cy="6768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366674-2DCC-4C4D-80EC-926D3F35E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4638761"/>
                <a:ext cx="9577064" cy="676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70F8C21-1EC8-4AE0-B9A2-BD747A4B6E4B}"/>
                  </a:ext>
                </a:extLst>
              </p:cNvPr>
              <p:cNvSpPr txBox="1"/>
              <p:nvPr/>
            </p:nvSpPr>
            <p:spPr>
              <a:xfrm>
                <a:off x="693812" y="5164752"/>
                <a:ext cx="4104456" cy="668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70F8C21-1EC8-4AE0-B9A2-BD747A4B6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5164752"/>
                <a:ext cx="4104456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2E0A34-CEFA-417F-91AA-C97E18673173}"/>
                  </a:ext>
                </a:extLst>
              </p:cNvPr>
              <p:cNvSpPr txBox="1"/>
              <p:nvPr/>
            </p:nvSpPr>
            <p:spPr>
              <a:xfrm>
                <a:off x="4402224" y="5164752"/>
                <a:ext cx="6264696" cy="676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=1.325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2E0A34-CEFA-417F-91AA-C97E18673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224" y="5164752"/>
                <a:ext cx="6264696" cy="6767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B177AB-BE2A-4FBC-B2B8-60CD2D77EA1C}"/>
                  </a:ext>
                </a:extLst>
              </p:cNvPr>
              <p:cNvSpPr txBox="1"/>
              <p:nvPr/>
            </p:nvSpPr>
            <p:spPr>
              <a:xfrm>
                <a:off x="837828" y="5829270"/>
                <a:ext cx="6264696" cy="700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≈1.166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B177AB-BE2A-4FBC-B2B8-60CD2D77E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5829270"/>
                <a:ext cx="6264696" cy="7007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6F2FAB-22AD-475C-8235-AE3BFE39C587}"/>
                  </a:ext>
                </a:extLst>
              </p:cNvPr>
              <p:cNvSpPr txBox="1"/>
              <p:nvPr/>
            </p:nvSpPr>
            <p:spPr>
              <a:xfrm>
                <a:off x="7285495" y="5809426"/>
                <a:ext cx="3096345" cy="700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≈0.159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bit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A6F2FAB-22AD-475C-8235-AE3BFE39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95" y="5809426"/>
                <a:ext cx="3096345" cy="7007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AC3B73-357E-4438-99EA-792906D6CDB4}"/>
                  </a:ext>
                </a:extLst>
              </p:cNvPr>
              <p:cNvSpPr txBox="1"/>
              <p:nvPr/>
            </p:nvSpPr>
            <p:spPr>
              <a:xfrm>
                <a:off x="7969285" y="2843537"/>
                <a:ext cx="2876266" cy="8524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AC3B73-357E-4438-99EA-792906D6C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285" y="2843537"/>
                <a:ext cx="2876266" cy="8524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946730-E887-4138-9E01-69E0C669C7CA}"/>
                  </a:ext>
                </a:extLst>
              </p:cNvPr>
              <p:cNvSpPr txBox="1"/>
              <p:nvPr/>
            </p:nvSpPr>
            <p:spPr>
              <a:xfrm>
                <a:off x="8757606" y="3611808"/>
                <a:ext cx="205222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400" dirty="0">
                    <a:solidFill>
                      <a:srgbClr val="00B0F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400" dirty="0">
                    <a:solidFill>
                      <a:srgbClr val="00B0F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0946730-E887-4138-9E01-69E0C669C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06" y="3611808"/>
                <a:ext cx="205222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CF9AD4-C624-49A5-892B-D3E30B51330A}"/>
                  </a:ext>
                </a:extLst>
              </p:cNvPr>
              <p:cNvSpPr txBox="1"/>
              <p:nvPr/>
            </p:nvSpPr>
            <p:spPr>
              <a:xfrm>
                <a:off x="10666920" y="2894486"/>
                <a:ext cx="648072" cy="738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1400" dirty="0">
                  <a:solidFill>
                    <a:srgbClr val="00B0F0"/>
                  </a:solidFill>
                </a:endParaRPr>
              </a:p>
              <a:p>
                <a:endParaRPr lang="en-US" altLang="zh-CN" sz="1400" dirty="0">
                  <a:solidFill>
                    <a:srgbClr val="00B0F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CF9AD4-C624-49A5-892B-D3E30B51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920" y="2894486"/>
                <a:ext cx="648072" cy="7386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7EBFEC-C301-401A-B8BB-37DC324934F2}"/>
                  </a:ext>
                </a:extLst>
              </p:cNvPr>
              <p:cNvSpPr txBox="1"/>
              <p:nvPr/>
            </p:nvSpPr>
            <p:spPr>
              <a:xfrm>
                <a:off x="8542684" y="3886185"/>
                <a:ext cx="3024336" cy="67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97EBFEC-C301-401A-B8BB-37DC32493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684" y="3886185"/>
                <a:ext cx="3024336" cy="6748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4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0E74F9-25CF-406B-BB8F-5F942899723C}"/>
              </a:ext>
            </a:extLst>
          </p:cNvPr>
          <p:cNvSpPr txBox="1"/>
          <p:nvPr/>
        </p:nvSpPr>
        <p:spPr>
          <a:xfrm>
            <a:off x="1298004" y="478659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/>
              <a:t>§2.3.2 </a:t>
            </a:r>
            <a:r>
              <a:rPr lang="zh-CN" altLang="en-US" sz="2400" dirty="0"/>
              <a:t>平均互信息的性质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62B150-B385-49CA-92D1-B794CE376CD1}"/>
              </a:ext>
            </a:extLst>
          </p:cNvPr>
          <p:cNvSpPr txBox="1"/>
          <p:nvPr/>
        </p:nvSpPr>
        <p:spPr>
          <a:xfrm>
            <a:off x="793948" y="1572812"/>
            <a:ext cx="41044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平均互信息具有以下性质：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3A2B47-DD4A-44AA-90C6-20630E257DF5}"/>
                  </a:ext>
                </a:extLst>
              </p:cNvPr>
              <p:cNvSpPr txBox="1"/>
              <p:nvPr/>
            </p:nvSpPr>
            <p:spPr>
              <a:xfrm>
                <a:off x="649932" y="2504042"/>
                <a:ext cx="1022513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</a:rPr>
                  <a:t>② </a:t>
                </a:r>
                <a:r>
                  <a:rPr lang="zh-CN" altLang="en-US" sz="2400" dirty="0"/>
                  <a:t>非负性：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400" b="0" dirty="0"/>
                  <a:t>.</a:t>
                </a:r>
              </a:p>
              <a:p>
                <a:r>
                  <a:rPr lang="en-US" altLang="zh-CN" sz="2400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400" dirty="0"/>
                  <a:t>，因为条件熵不超过无条件熵。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3A2B47-DD4A-44AA-90C6-20630E257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2" y="2504042"/>
                <a:ext cx="10225136" cy="830997"/>
              </a:xfrm>
              <a:prstGeom prst="rect">
                <a:avLst/>
              </a:prstGeom>
              <a:blipFill>
                <a:blip r:embed="rId2"/>
                <a:stretch>
                  <a:fillRect t="-8088" b="-13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B4198-7C6D-457C-9462-F7F728E34E02}"/>
                  </a:ext>
                </a:extLst>
              </p:cNvPr>
              <p:cNvSpPr txBox="1"/>
              <p:nvPr/>
            </p:nvSpPr>
            <p:spPr>
              <a:xfrm>
                <a:off x="649932" y="2038427"/>
                <a:ext cx="439248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①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对称性：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4B4198-7C6D-457C-9462-F7F728E3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2" y="2038427"/>
                <a:ext cx="4392488" cy="461665"/>
              </a:xfrm>
              <a:prstGeom prst="rect">
                <a:avLst/>
              </a:prstGeom>
              <a:blipFill>
                <a:blip r:embed="rId3"/>
                <a:stretch>
                  <a:fillRect t="-13158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BB46E6-EF7B-494C-941F-F185287EFA3C}"/>
                  </a:ext>
                </a:extLst>
              </p:cNvPr>
              <p:cNvSpPr txBox="1"/>
              <p:nvPr/>
            </p:nvSpPr>
            <p:spPr>
              <a:xfrm>
                <a:off x="981844" y="1066667"/>
                <a:ext cx="105131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BB46E6-EF7B-494C-941F-F185287EF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44" y="1066667"/>
                <a:ext cx="1051316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E5095E-E00A-4604-B916-25DF41366AAD}"/>
                  </a:ext>
                </a:extLst>
              </p:cNvPr>
              <p:cNvSpPr txBox="1"/>
              <p:nvPr/>
            </p:nvSpPr>
            <p:spPr>
              <a:xfrm>
                <a:off x="693812" y="3335039"/>
                <a:ext cx="633670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③ 极值性：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E5095E-E00A-4604-B916-25DF41366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12" y="3335039"/>
                <a:ext cx="6336704" cy="461665"/>
              </a:xfrm>
              <a:prstGeom prst="rect">
                <a:avLst/>
              </a:prstGeom>
              <a:blipFill>
                <a:blip r:embed="rId5"/>
                <a:stretch>
                  <a:fillRect t="-14474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B6CEC848-627F-4F22-9E6F-4BD8807AFA1F}"/>
              </a:ext>
            </a:extLst>
          </p:cNvPr>
          <p:cNvSpPr txBox="1"/>
          <p:nvPr/>
        </p:nvSpPr>
        <p:spPr>
          <a:xfrm>
            <a:off x="793948" y="3796704"/>
            <a:ext cx="41044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④ 熵、联合熵、条件熵以及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平均互信息之间的关系：</a:t>
            </a:r>
            <a:endParaRPr lang="zh-CN" altLang="en-US" sz="24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9CCCB7F-703F-4BC9-ADCC-8C8241C5DB52}"/>
              </a:ext>
            </a:extLst>
          </p:cNvPr>
          <p:cNvSpPr/>
          <p:nvPr/>
        </p:nvSpPr>
        <p:spPr>
          <a:xfrm>
            <a:off x="6398882" y="4292744"/>
            <a:ext cx="2952328" cy="2286604"/>
          </a:xfrm>
          <a:prstGeom prst="ellipse">
            <a:avLst/>
          </a:prstGeom>
          <a:solidFill>
            <a:schemeClr val="accent1">
              <a:alpha val="43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3FC4C1-0A60-4D0D-9314-587F141E2252}"/>
              </a:ext>
            </a:extLst>
          </p:cNvPr>
          <p:cNvSpPr/>
          <p:nvPr/>
        </p:nvSpPr>
        <p:spPr>
          <a:xfrm>
            <a:off x="8038628" y="4310748"/>
            <a:ext cx="2520280" cy="2286603"/>
          </a:xfrm>
          <a:prstGeom prst="ellipse">
            <a:avLst/>
          </a:prstGeom>
          <a:solidFill>
            <a:srgbClr val="00B0F0">
              <a:alpha val="25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AC1570-BC09-4144-BA61-1985BAE64182}"/>
                  </a:ext>
                </a:extLst>
              </p:cNvPr>
              <p:cNvSpPr txBox="1"/>
              <p:nvPr/>
            </p:nvSpPr>
            <p:spPr>
              <a:xfrm>
                <a:off x="8392030" y="5147956"/>
                <a:ext cx="7155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AC1570-BC09-4144-BA61-1985BAE6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030" y="5147956"/>
                <a:ext cx="715581" cy="276999"/>
              </a:xfrm>
              <a:prstGeom prst="rect">
                <a:avLst/>
              </a:prstGeom>
              <a:blipFill>
                <a:blip r:embed="rId6"/>
                <a:stretch>
                  <a:fillRect l="-11111" r="-6838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ECD6DE-2E79-45D1-9362-E1A73D4380D2}"/>
                  </a:ext>
                </a:extLst>
              </p:cNvPr>
              <p:cNvSpPr txBox="1"/>
              <p:nvPr/>
            </p:nvSpPr>
            <p:spPr>
              <a:xfrm>
                <a:off x="6918197" y="5159047"/>
                <a:ext cx="7695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ECD6DE-2E79-45D1-9362-E1A73D43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97" y="5159047"/>
                <a:ext cx="769506" cy="276999"/>
              </a:xfrm>
              <a:prstGeom prst="rect">
                <a:avLst/>
              </a:prstGeom>
              <a:blipFill>
                <a:blip r:embed="rId7"/>
                <a:stretch>
                  <a:fillRect l="-10317" r="-6349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147125-1309-4EF2-AC95-ACAF310A3E8A}"/>
                  </a:ext>
                </a:extLst>
              </p:cNvPr>
              <p:cNvSpPr txBox="1"/>
              <p:nvPr/>
            </p:nvSpPr>
            <p:spPr>
              <a:xfrm>
                <a:off x="9620877" y="5147772"/>
                <a:ext cx="7695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C147125-1309-4EF2-AC95-ACAF310A3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877" y="5147772"/>
                <a:ext cx="769506" cy="276999"/>
              </a:xfrm>
              <a:prstGeom prst="rect">
                <a:avLst/>
              </a:prstGeom>
              <a:blipFill>
                <a:blip r:embed="rId8"/>
                <a:stretch>
                  <a:fillRect l="-9524" r="-6349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C9C802F4-6A04-4A93-BCF1-35F08C1DA4B2}"/>
              </a:ext>
            </a:extLst>
          </p:cNvPr>
          <p:cNvSpPr/>
          <p:nvPr/>
        </p:nvSpPr>
        <p:spPr>
          <a:xfrm rot="5400000">
            <a:off x="8338242" y="2720151"/>
            <a:ext cx="228864" cy="29523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FA682D3-925A-437B-ABA1-E2DB37D2F3D3}"/>
                  </a:ext>
                </a:extLst>
              </p:cNvPr>
              <p:cNvSpPr txBox="1"/>
              <p:nvPr/>
            </p:nvSpPr>
            <p:spPr>
              <a:xfrm>
                <a:off x="8038628" y="3742398"/>
                <a:ext cx="7823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FA682D3-925A-437B-ABA1-E2DB37D2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628" y="3742398"/>
                <a:ext cx="782330" cy="276999"/>
              </a:xfrm>
              <a:prstGeom prst="rect">
                <a:avLst/>
              </a:prstGeom>
              <a:blipFill>
                <a:blip r:embed="rId9"/>
                <a:stretch>
                  <a:fillRect l="-10156" r="-6250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755CCE-AEF9-4E82-85FB-DA4EB24E7B24}"/>
                  </a:ext>
                </a:extLst>
              </p:cNvPr>
              <p:cNvSpPr txBox="1"/>
              <p:nvPr/>
            </p:nvSpPr>
            <p:spPr>
              <a:xfrm>
                <a:off x="5719279" y="6043902"/>
                <a:ext cx="56194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3755CCE-AEF9-4E82-85FB-DA4EB24E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279" y="6043902"/>
                <a:ext cx="561949" cy="276999"/>
              </a:xfrm>
              <a:prstGeom prst="rect">
                <a:avLst/>
              </a:prstGeom>
              <a:blipFill>
                <a:blip r:embed="rId10"/>
                <a:stretch>
                  <a:fillRect l="-13043" r="-8696" b="-39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94E3B-270A-4232-81EE-7738E40B8050}"/>
                  </a:ext>
                </a:extLst>
              </p:cNvPr>
              <p:cNvSpPr txBox="1"/>
              <p:nvPr/>
            </p:nvSpPr>
            <p:spPr>
              <a:xfrm>
                <a:off x="10736285" y="6108892"/>
                <a:ext cx="565348" cy="276999"/>
              </a:xfrm>
              <a:prstGeom prst="rect">
                <a:avLst/>
              </a:prstGeom>
              <a:solidFill>
                <a:srgbClr val="00B0F0">
                  <a:alpha val="33000"/>
                </a:srgbClr>
              </a:solidFill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594E3B-270A-4232-81EE-7738E40B8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285" y="6108892"/>
                <a:ext cx="565348" cy="276999"/>
              </a:xfrm>
              <a:prstGeom prst="rect">
                <a:avLst/>
              </a:prstGeom>
              <a:blipFill>
                <a:blip r:embed="rId11"/>
                <a:stretch>
                  <a:fillRect l="-11579" r="-6316" b="-3333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A7688D-D476-44E4-B119-BF23EF4E8EF1}"/>
              </a:ext>
            </a:extLst>
          </p:cNvPr>
          <p:cNvCxnSpPr/>
          <p:nvPr/>
        </p:nvCxnSpPr>
        <p:spPr>
          <a:xfrm flipV="1">
            <a:off x="6094412" y="5827879"/>
            <a:ext cx="36004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53D2F65-72E2-4146-A711-D1CF9CA8CE1A}"/>
              </a:ext>
            </a:extLst>
          </p:cNvPr>
          <p:cNvCxnSpPr/>
          <p:nvPr/>
        </p:nvCxnSpPr>
        <p:spPr>
          <a:xfrm flipH="1" flipV="1">
            <a:off x="10558908" y="5877272"/>
            <a:ext cx="316160" cy="216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0FCB43-8453-43CB-ACA3-34C81D1CD38F}"/>
                  </a:ext>
                </a:extLst>
              </p:cNvPr>
              <p:cNvSpPr txBox="1"/>
              <p:nvPr/>
            </p:nvSpPr>
            <p:spPr>
              <a:xfrm>
                <a:off x="702372" y="4863643"/>
                <a:ext cx="4747376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的信息（不确定度）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可以划分为两个部分：一个可以通过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来了解到，或者说是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共享的部分，这一部分就是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；另一个则不能通过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来了解，是知道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之后还剩下的不确定度，这一部分就是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90FCB43-8453-43CB-ACA3-34C81D1CD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2" y="4863643"/>
                <a:ext cx="4747376" cy="1477328"/>
              </a:xfrm>
              <a:prstGeom prst="rect">
                <a:avLst/>
              </a:prstGeom>
              <a:blipFill>
                <a:blip r:embed="rId12"/>
                <a:stretch>
                  <a:fillRect l="-3209" t="-2479" r="-3594" b="-6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6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663352"/>
          </a:xfrm>
        </p:spPr>
        <p:txBody>
          <a:bodyPr rtlCol="0"/>
          <a:lstStyle/>
          <a:p>
            <a:pPr rtl="0"/>
            <a:r>
              <a:rPr lang="zh-CN" altLang="en-US" dirty="0"/>
              <a:t>第一章 绪论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C9AA4B-80EF-4257-99C4-E656443E8628}"/>
                  </a:ext>
                </a:extLst>
              </p:cNvPr>
              <p:cNvSpPr txBox="1"/>
              <p:nvPr/>
            </p:nvSpPr>
            <p:spPr>
              <a:xfrm>
                <a:off x="826470" y="1343527"/>
                <a:ext cx="10740550" cy="384720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lvl="0">
                  <a:spcAft>
                    <a:spcPts val="1200"/>
                  </a:spcAft>
                </a:pPr>
                <a:r>
                  <a:rPr lang="en-US" altLang="zh-CN" sz="2400" dirty="0"/>
                  <a:t>§1.1 </a:t>
                </a:r>
                <a:r>
                  <a:rPr lang="zh-CN" altLang="en-US" sz="2400" dirty="0"/>
                  <a:t>信息的概念</a:t>
                </a:r>
                <a:endParaRPr lang="en-US" altLang="zh-CN" sz="240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000" dirty="0"/>
                  <a:t>       人类社会离不开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信息的交换与利用</a:t>
                </a:r>
                <a:r>
                  <a:rPr lang="zh-CN" altLang="en-US" sz="2000" dirty="0"/>
                  <a:t>， “结绳记事”、“烽火传警”、语言、文字、纸张、电报、电话、电视、电脑、互联网，卫星通信、移动通信（</a:t>
                </a:r>
                <a:r>
                  <a:rPr lang="en-US" altLang="zh-CN" sz="2000" dirty="0"/>
                  <a:t>2G,3G,4G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,5G,</a:t>
                </a:r>
                <a:r>
                  <a:rPr lang="en-US" altLang="zh-CN" sz="2000" dirty="0"/>
                  <a:t>6G,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2000" dirty="0"/>
                  <a:t>），智能信息处理，物联网，遥感雷达，人们表达、处理、加工、存储、传递、控制和管理信息的能力越来越高，逐渐进入高度信息化时代，迅速获取信息、正确处理信息和充分利用信息的能力是关系到国计民生的大事。</a:t>
                </a:r>
                <a:endParaRPr lang="en-US" altLang="zh-CN" sz="200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000" dirty="0"/>
                  <a:t>       信息论（亦称通信的数学理论）是研究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信息的传输</a:t>
                </a:r>
                <a:r>
                  <a:rPr lang="zh-CN" altLang="en-US" sz="2000" dirty="0"/>
                  <a:t>、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存取和处理</a:t>
                </a:r>
                <a:r>
                  <a:rPr lang="zh-CN" altLang="en-US" sz="2000" dirty="0"/>
                  <a:t>的数学基础理论，既独立于物理手段，又可指导相关物理技术的发展。</a:t>
                </a:r>
                <a:endParaRPr lang="en-US" altLang="zh-CN" sz="2000" dirty="0"/>
              </a:p>
              <a:p>
                <a:r>
                  <a:rPr lang="en-US" altLang="zh-CN" sz="2000" dirty="0"/>
                  <a:t>       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现代信息学之父香农</a:t>
                </a:r>
                <a:r>
                  <a:rPr lang="en-US" altLang="zh-CN" sz="2000" dirty="0"/>
                  <a:t>(Shannon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1916-2001)</a:t>
                </a:r>
                <a:r>
                  <a:rPr lang="zh-CN" altLang="en-US" sz="2000" dirty="0"/>
                  <a:t>于</a:t>
                </a:r>
                <a:r>
                  <a:rPr lang="en-US" altLang="zh-CN" sz="2000" dirty="0"/>
                  <a:t>20</a:t>
                </a:r>
                <a:r>
                  <a:rPr lang="zh-CN" altLang="en-US" sz="2000" dirty="0"/>
                  <a:t>世纪</a:t>
                </a:r>
                <a:r>
                  <a:rPr lang="en-US" altLang="zh-CN" sz="2000" dirty="0"/>
                  <a:t>40</a:t>
                </a:r>
                <a:r>
                  <a:rPr lang="zh-CN" altLang="en-US" sz="2000" dirty="0"/>
                  <a:t>年代末发表的两篇论文中阐明了通信的基本问题，提出了信息熵和信道容量的概念，奠定了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信源编码</a:t>
                </a:r>
                <a:r>
                  <a:rPr lang="zh-CN" altLang="en-US" sz="2000" dirty="0"/>
                  <a:t>、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信道编码</a:t>
                </a:r>
                <a:r>
                  <a:rPr lang="zh-CN" altLang="en-US" sz="2000" dirty="0"/>
                  <a:t>和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密码学</a:t>
                </a:r>
                <a:r>
                  <a:rPr lang="zh-CN" altLang="en-US" sz="2000" dirty="0"/>
                  <a:t>等通信理论的基础。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9C9AA4B-80EF-4257-99C4-E656443E8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70" y="1343527"/>
                <a:ext cx="10740550" cy="3847207"/>
              </a:xfrm>
              <a:prstGeom prst="rect">
                <a:avLst/>
              </a:prstGeom>
              <a:blipFill>
                <a:blip r:embed="rId3"/>
                <a:stretch>
                  <a:fillRect l="-624" t="-1106" r="-567" b="-189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DFBFC76-495E-4547-AEE3-14CE4AB6CA08}"/>
                  </a:ext>
                </a:extLst>
              </p:cNvPr>
              <p:cNvSpPr txBox="1"/>
              <p:nvPr/>
            </p:nvSpPr>
            <p:spPr>
              <a:xfrm>
                <a:off x="657906" y="3769035"/>
                <a:ext cx="10101920" cy="435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000" dirty="0"/>
                  <a:t>的元素非负，且行和恒等于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000" dirty="0"/>
                  <a:t>，即每一行都是一个概率分布。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DFBFC76-495E-4547-AEE3-14CE4AB6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" y="3769035"/>
                <a:ext cx="10101920" cy="435119"/>
              </a:xfrm>
              <a:prstGeom prst="rect">
                <a:avLst/>
              </a:prstGeom>
              <a:blipFill>
                <a:blip r:embed="rId2"/>
                <a:stretch>
                  <a:fillRect t="-108333" b="-16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9E7F82-2DBE-4BBD-BC79-9D4613EB82F6}"/>
                  </a:ext>
                </a:extLst>
              </p:cNvPr>
              <p:cNvSpPr txBox="1"/>
              <p:nvPr/>
            </p:nvSpPr>
            <p:spPr>
              <a:xfrm>
                <a:off x="914235" y="2302298"/>
                <a:ext cx="10451560" cy="1163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000" b="1" dirty="0">
                    <a:solidFill>
                      <a:srgbClr val="C00000"/>
                    </a:solidFill>
                  </a:rPr>
                  <a:t>离散无记忆信道</a:t>
                </a:r>
                <a:r>
                  <a:rPr lang="zh-CN" altLang="en-US" sz="2000" dirty="0"/>
                  <a:t>：输入字符集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，输出字符集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信道矩阵</a:t>
                </a:r>
                <a:r>
                  <a:rPr lang="zh-CN" altLang="en-US" sz="2000" dirty="0"/>
                  <a:t>（或称条件概率矩阵、传递概率矩阵、转移概率矩阵）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m:rPr>
                            <m:brk m:alnAt="7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为条件概率。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89E7F82-2DBE-4BBD-BC79-9D4613EB8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35" y="2302298"/>
                <a:ext cx="10451560" cy="1163717"/>
              </a:xfrm>
              <a:prstGeom prst="rect">
                <a:avLst/>
              </a:prstGeom>
              <a:blipFill>
                <a:blip r:embed="rId3"/>
                <a:stretch>
                  <a:fillRect l="-58" t="-3665" r="-292" b="-52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90F5B403-B88F-48A9-8FDD-C1CD8475BBE2}"/>
              </a:ext>
            </a:extLst>
          </p:cNvPr>
          <p:cNvSpPr/>
          <p:nvPr/>
        </p:nvSpPr>
        <p:spPr>
          <a:xfrm>
            <a:off x="4640510" y="1493685"/>
            <a:ext cx="1584176" cy="5760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信道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57488-B210-44FF-92ED-7BC19F178BDD}"/>
              </a:ext>
            </a:extLst>
          </p:cNvPr>
          <p:cNvSpPr txBox="1"/>
          <p:nvPr/>
        </p:nvSpPr>
        <p:spPr>
          <a:xfrm>
            <a:off x="3560390" y="1341906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D8FBF4-9881-41D3-88AC-816F38F4C576}"/>
              </a:ext>
            </a:extLst>
          </p:cNvPr>
          <p:cNvSpPr txBox="1"/>
          <p:nvPr/>
        </p:nvSpPr>
        <p:spPr>
          <a:xfrm>
            <a:off x="6611316" y="1341906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1DF41E-79E4-47E4-BABF-07A2F4CA2812}"/>
                  </a:ext>
                </a:extLst>
              </p:cNvPr>
              <p:cNvSpPr txBox="1"/>
              <p:nvPr/>
            </p:nvSpPr>
            <p:spPr>
              <a:xfrm>
                <a:off x="3880648" y="1781717"/>
                <a:ext cx="19454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1DF41E-79E4-47E4-BABF-07A2F4CA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648" y="1781717"/>
                <a:ext cx="194540" cy="276999"/>
              </a:xfrm>
              <a:prstGeom prst="rect">
                <a:avLst/>
              </a:prstGeom>
              <a:blipFill>
                <a:blip r:embed="rId4"/>
                <a:stretch>
                  <a:fillRect l="-34375"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5D73BBE-3DA3-43AC-B4F3-BA3D2E29B713}"/>
              </a:ext>
            </a:extLst>
          </p:cNvPr>
          <p:cNvCxnSpPr>
            <a:endCxn id="3" idx="1"/>
          </p:cNvCxnSpPr>
          <p:nvPr/>
        </p:nvCxnSpPr>
        <p:spPr>
          <a:xfrm>
            <a:off x="3704406" y="178171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A8429A-9305-4C1A-8BC1-397A3F3FF658}"/>
                  </a:ext>
                </a:extLst>
              </p:cNvPr>
              <p:cNvSpPr txBox="1"/>
              <p:nvPr/>
            </p:nvSpPr>
            <p:spPr>
              <a:xfrm>
                <a:off x="6872386" y="1781716"/>
                <a:ext cx="19793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CA8429A-9305-4C1A-8BC1-397A3F3FF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386" y="1781716"/>
                <a:ext cx="197939" cy="276999"/>
              </a:xfrm>
              <a:prstGeom prst="rect">
                <a:avLst/>
              </a:prstGeom>
              <a:blipFill>
                <a:blip r:embed="rId5"/>
                <a:stretch>
                  <a:fillRect l="-42424" r="-6061" b="-282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ECAEFD-0423-4A50-AEFC-27B01DDAA5B5}"/>
              </a:ext>
            </a:extLst>
          </p:cNvPr>
          <p:cNvCxnSpPr>
            <a:stCxn id="3" idx="3"/>
          </p:cNvCxnSpPr>
          <p:nvPr/>
        </p:nvCxnSpPr>
        <p:spPr>
          <a:xfrm>
            <a:off x="6224686" y="1781717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889C8-2822-4D4D-A621-F3DEEEBF60D4}"/>
                  </a:ext>
                </a:extLst>
              </p:cNvPr>
              <p:cNvSpPr txBox="1"/>
              <p:nvPr/>
            </p:nvSpPr>
            <p:spPr>
              <a:xfrm>
                <a:off x="748692" y="4134072"/>
                <a:ext cx="10645982" cy="1397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由贝叶斯公式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可知输入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/>
                  <a:t>和输出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 dirty="0"/>
                  <a:t>的联合分布，在信道矩阵给定时由输入分布决定，在输入分布给定时由信道矩阵决定。因此平均互信息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在已知条件分布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000" dirty="0"/>
                  <a:t>时是输入分布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的函数；</a:t>
                </a:r>
                <a:endParaRPr lang="en-US" altLang="zh-CN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在已知输入分布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 时是条件分布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000" dirty="0"/>
                  <a:t>的函数。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889C8-2822-4D4D-A621-F3DEEEBF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92" y="4134072"/>
                <a:ext cx="10645982" cy="1397498"/>
              </a:xfrm>
              <a:prstGeom prst="rect">
                <a:avLst/>
              </a:prstGeom>
              <a:blipFill>
                <a:blip r:embed="rId6"/>
                <a:stretch>
                  <a:fillRect l="-286" t="-3057" r="-515" b="-48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7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41C04B-1B7F-4161-B48A-AA0FD7E12186}"/>
                  </a:ext>
                </a:extLst>
              </p:cNvPr>
              <p:cNvSpPr txBox="1"/>
              <p:nvPr/>
            </p:nvSpPr>
            <p:spPr>
              <a:xfrm>
                <a:off x="742221" y="304475"/>
                <a:ext cx="10189132" cy="1998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+mj-ea"/>
                  <a:buAutoNum type="circleNumDbPlain" startAt="5"/>
                </a:pPr>
                <a:r>
                  <a:rPr lang="zh-CN" altLang="en-US" sz="2400" dirty="0"/>
                  <a:t> 平均互信息的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凸性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zh-CN" altLang="en-US" sz="2400" dirty="0"/>
                  <a:t>在已知条件分布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时平均互信息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是输入分布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上凸</a:t>
                </a:r>
                <a:r>
                  <a:rPr lang="zh-CN" altLang="en-US" sz="2400" dirty="0"/>
                  <a:t>函数；</a:t>
                </a:r>
                <a:endParaRPr lang="en-US" altLang="zh-CN" sz="2400" dirty="0"/>
              </a:p>
              <a:p>
                <a:pPr marL="914400" lvl="1" indent="-457200">
                  <a:buFont typeface="+mj-lt"/>
                  <a:buAutoNum type="alphaLcPeriod"/>
                </a:pPr>
                <a:r>
                  <a:rPr lang="zh-CN" altLang="en-US" sz="2400" dirty="0"/>
                  <a:t>在已知输入分布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 时平均互信息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是条件分布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下凸</a:t>
                </a:r>
                <a:r>
                  <a:rPr lang="zh-CN" altLang="en-US" sz="2400" dirty="0"/>
                  <a:t>函数。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41C04B-1B7F-4161-B48A-AA0FD7E1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21" y="304475"/>
                <a:ext cx="10189132" cy="1998496"/>
              </a:xfrm>
              <a:prstGeom prst="rect">
                <a:avLst/>
              </a:prstGeom>
              <a:blipFill>
                <a:blip r:embed="rId2"/>
                <a:stretch>
                  <a:fillRect t="-2744" r="-239" b="-5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C544A81-53D4-4377-B922-06FBD4CC7099}"/>
              </a:ext>
            </a:extLst>
          </p:cNvPr>
          <p:cNvSpPr txBox="1"/>
          <p:nvPr/>
        </p:nvSpPr>
        <p:spPr>
          <a:xfrm>
            <a:off x="855830" y="2369491"/>
            <a:ext cx="11521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0C6615-1B73-4565-943C-2F260741678A}"/>
                  </a:ext>
                </a:extLst>
              </p:cNvPr>
              <p:cNvSpPr txBox="1"/>
              <p:nvPr/>
            </p:nvSpPr>
            <p:spPr>
              <a:xfrm>
                <a:off x="1701924" y="2384547"/>
                <a:ext cx="93250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457200" indent="-457200">
                  <a:buFont typeface="+mj-lt"/>
                  <a:buAutoNum type="alphaLcPeriod"/>
                </a:pP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的概率分布。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40C6615-1B73-4565-943C-2F2607416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924" y="2384547"/>
                <a:ext cx="9325037" cy="461665"/>
              </a:xfrm>
              <a:prstGeom prst="rect">
                <a:avLst/>
              </a:prstGeom>
              <a:blipFill>
                <a:blip r:embed="rId3"/>
                <a:stretch>
                  <a:fillRect t="-15789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CF3712-F7C2-48F1-B51A-18A6CF589610}"/>
                  </a:ext>
                </a:extLst>
              </p:cNvPr>
              <p:cNvSpPr txBox="1"/>
              <p:nvPr/>
            </p:nvSpPr>
            <p:spPr>
              <a:xfrm>
                <a:off x="878482" y="2907967"/>
                <a:ext cx="9174410" cy="4914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zh-CN" altLang="en-US" sz="2400" dirty="0"/>
                  <a:t>已知，故平均互信息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/>
                  <a:t>的函数，记为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CF3712-F7C2-48F1-B51A-18A6CF58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482" y="2907967"/>
                <a:ext cx="9174410" cy="491417"/>
              </a:xfrm>
              <a:prstGeom prst="rect">
                <a:avLst/>
              </a:prstGeom>
              <a:blipFill>
                <a:blip r:embed="rId4"/>
                <a:stretch>
                  <a:fillRect l="-864" t="-16049" r="-930" b="-172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562ABA-6CBE-486A-A316-41C369CA1012}"/>
                  </a:ext>
                </a:extLst>
              </p:cNvPr>
              <p:cNvSpPr txBox="1"/>
              <p:nvPr/>
            </p:nvSpPr>
            <p:spPr>
              <a:xfrm>
                <a:off x="1210274" y="5126546"/>
                <a:ext cx="9816687" cy="128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维概率分布，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≤1，</m:t>
                    </m:r>
                  </m:oMath>
                </a14:m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仍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维概率分布。</a:t>
                </a:r>
                <a:endParaRPr lang="en-US" altLang="zh-CN" sz="2400" dirty="0"/>
              </a:p>
              <a:p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zh-CN" altLang="en-US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/>
                  <a:t>对应的输出概率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分别记为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 </a:t>
                </a:r>
                <a:endParaRPr lang="en-US" altLang="zh-CN" sz="2400" dirty="0"/>
              </a:p>
              <a:p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zh-CN" altLang="en-US" sz="2400" dirty="0"/>
                  <a:t>对应的联合概率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2562ABA-6CBE-486A-A316-41C369CA1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74" y="5126546"/>
                <a:ext cx="9816687" cy="1286250"/>
              </a:xfrm>
              <a:prstGeom prst="rect">
                <a:avLst/>
              </a:prstGeom>
              <a:blipFill>
                <a:blip r:embed="rId5"/>
                <a:stretch>
                  <a:fillRect l="-248" t="-5687" r="-248" b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3EEE2D-3B35-4A03-B397-3BB85632292F}"/>
                  </a:ext>
                </a:extLst>
              </p:cNvPr>
              <p:cNvSpPr txBox="1"/>
              <p:nvPr/>
            </p:nvSpPr>
            <p:spPr>
              <a:xfrm>
                <a:off x="1557908" y="3334915"/>
                <a:ext cx="9325036" cy="1047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13EEE2D-3B35-4A03-B397-3BB856322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8" y="3334915"/>
                <a:ext cx="9325036" cy="10474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4A26A4E4-C75E-44BC-8367-402715AC8149}"/>
              </a:ext>
            </a:extLst>
          </p:cNvPr>
          <p:cNvSpPr txBox="1"/>
          <p:nvPr/>
        </p:nvSpPr>
        <p:spPr>
          <a:xfrm>
            <a:off x="909836" y="4459030"/>
            <a:ext cx="864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36CDD6-C616-4834-A614-DB5CD5EF21FC}"/>
                  </a:ext>
                </a:extLst>
              </p:cNvPr>
              <p:cNvSpPr txBox="1"/>
              <p:nvPr/>
            </p:nvSpPr>
            <p:spPr>
              <a:xfrm>
                <a:off x="1431894" y="4253179"/>
                <a:ext cx="6450235" cy="988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).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936CDD6-C616-4834-A614-DB5CD5EF2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94" y="4253179"/>
                <a:ext cx="6450235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1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92C0A3-6260-4E5C-B613-0311362D1549}"/>
                  </a:ext>
                </a:extLst>
              </p:cNvPr>
              <p:cNvSpPr txBox="1"/>
              <p:nvPr/>
            </p:nvSpPr>
            <p:spPr>
              <a:xfrm>
                <a:off x="1413892" y="1149640"/>
                <a:ext cx="583264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592C0A3-6260-4E5C-B613-0311362D1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1149640"/>
                <a:ext cx="5832648" cy="461665"/>
              </a:xfrm>
              <a:prstGeom prst="rect">
                <a:avLst/>
              </a:prstGeom>
              <a:blipFill>
                <a:blip r:embed="rId2"/>
                <a:stretch>
                  <a:fillRect t="-17333" b="-2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C92984-C726-43BB-A21E-BA610389E9AE}"/>
                  </a:ext>
                </a:extLst>
              </p:cNvPr>
              <p:cNvSpPr txBox="1"/>
              <p:nvPr/>
            </p:nvSpPr>
            <p:spPr>
              <a:xfrm>
                <a:off x="1269876" y="2481367"/>
                <a:ext cx="8608218" cy="10468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EC92984-C726-43BB-A21E-BA610389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2481367"/>
                <a:ext cx="8608218" cy="1046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FE41E826-810F-4118-A673-79919E5D0596}"/>
              </a:ext>
            </a:extLst>
          </p:cNvPr>
          <p:cNvSpPr txBox="1"/>
          <p:nvPr/>
        </p:nvSpPr>
        <p:spPr>
          <a:xfrm>
            <a:off x="1277170" y="540751"/>
            <a:ext cx="33688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利用对数</a:t>
            </a:r>
            <a:r>
              <a:rPr lang="en-US" altLang="zh-CN" sz="2400" dirty="0"/>
              <a:t>-</a:t>
            </a:r>
            <a:r>
              <a:rPr lang="zh-CN" altLang="en-US" sz="2400" dirty="0"/>
              <a:t>和不等式可知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F873D6-7791-4071-8341-49286DA0C4E1}"/>
                  </a:ext>
                </a:extLst>
              </p:cNvPr>
              <p:cNvSpPr txBox="1"/>
              <p:nvPr/>
            </p:nvSpPr>
            <p:spPr>
              <a:xfrm>
                <a:off x="1314723" y="4398319"/>
                <a:ext cx="819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F873D6-7791-4071-8341-49286DA0C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723" y="4398319"/>
                <a:ext cx="8192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AEAB12-394C-409A-A977-69D4875C58D0}"/>
                  </a:ext>
                </a:extLst>
              </p:cNvPr>
              <p:cNvSpPr txBox="1"/>
              <p:nvPr/>
            </p:nvSpPr>
            <p:spPr>
              <a:xfrm>
                <a:off x="1269876" y="4961397"/>
                <a:ext cx="645105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是输入分布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的上凸函数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AEAB12-394C-409A-A977-69D4875C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76" y="4961397"/>
                <a:ext cx="6451054" cy="461665"/>
              </a:xfrm>
              <a:prstGeom prst="rect">
                <a:avLst/>
              </a:prstGeom>
              <a:blipFill>
                <a:blip r:embed="rId6"/>
                <a:stretch>
                  <a:fillRect l="-1228" t="-17105" r="-1228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545D5A4-060C-4CAA-8395-A63EA6B1A56B}"/>
                  </a:ext>
                </a:extLst>
              </p:cNvPr>
              <p:cNvSpPr txBox="1"/>
              <p:nvPr/>
            </p:nvSpPr>
            <p:spPr>
              <a:xfrm>
                <a:off x="1096094" y="1571798"/>
                <a:ext cx="9469051" cy="1034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545D5A4-060C-4CAA-8395-A63EA6B1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094" y="1571798"/>
                <a:ext cx="9469051" cy="10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52BCB6-A00B-4910-9E0A-C47A6CCC0C24}"/>
                  </a:ext>
                </a:extLst>
              </p:cNvPr>
              <p:cNvSpPr txBox="1"/>
              <p:nvPr/>
            </p:nvSpPr>
            <p:spPr>
              <a:xfrm>
                <a:off x="7776864" y="562062"/>
                <a:ext cx="3864974" cy="80868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zh-CN" alt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E52BCB6-A00B-4910-9E0A-C47A6CCC0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864" y="562062"/>
                <a:ext cx="3864974" cy="808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AD05265-2FCF-4E72-B1FC-3452F03EE64B}"/>
              </a:ext>
            </a:extLst>
          </p:cNvPr>
          <p:cNvCxnSpPr>
            <a:cxnSpLocks/>
          </p:cNvCxnSpPr>
          <p:nvPr/>
        </p:nvCxnSpPr>
        <p:spPr>
          <a:xfrm flipH="1">
            <a:off x="6886500" y="932980"/>
            <a:ext cx="940086" cy="32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F2AB2A-0C4D-46A5-B19E-3F4F4BADCA68}"/>
                  </a:ext>
                </a:extLst>
              </p:cNvPr>
              <p:cNvSpPr txBox="1"/>
              <p:nvPr/>
            </p:nvSpPr>
            <p:spPr>
              <a:xfrm>
                <a:off x="1845942" y="3594370"/>
                <a:ext cx="6336701" cy="79585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BF2AB2A-0C4D-46A5-B19E-3F4F4BADC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42" y="3594370"/>
                <a:ext cx="6336701" cy="7958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4BC1EF2-D71B-473C-A2F1-76793FB5CBAE}"/>
              </a:ext>
            </a:extLst>
          </p:cNvPr>
          <p:cNvCxnSpPr/>
          <p:nvPr/>
        </p:nvCxnSpPr>
        <p:spPr>
          <a:xfrm>
            <a:off x="1557908" y="3140968"/>
            <a:ext cx="0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21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D630A2-8886-4DC9-B36C-A5717B3362FE}"/>
                  </a:ext>
                </a:extLst>
              </p:cNvPr>
              <p:cNvSpPr txBox="1"/>
              <p:nvPr/>
            </p:nvSpPr>
            <p:spPr>
              <a:xfrm>
                <a:off x="1112359" y="636370"/>
                <a:ext cx="9793088" cy="979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457200" indent="-457200">
                  <a:buFont typeface="+mj-lt"/>
                  <a:buAutoNum type="alphaLcPeriod" startAt="2"/>
                </a:pPr>
                <a:r>
                  <a:rPr lang="zh-CN" altLang="en-US" sz="2400" dirty="0"/>
                  <a:t>因为输入分布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是给定的，平均互信息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是条件概率矩阵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/>
                  <a:t>的函数，记之为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zh-CN" altLang="en-US" sz="2400" dirty="0"/>
                  <a:t>，即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D630A2-8886-4DC9-B36C-A5717B336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59" y="636370"/>
                <a:ext cx="9793088" cy="979051"/>
              </a:xfrm>
              <a:prstGeom prst="rect">
                <a:avLst/>
              </a:prstGeom>
              <a:blipFill>
                <a:blip r:embed="rId2"/>
                <a:stretch>
                  <a:fillRect t="-62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E0DAD-72C4-47C0-B1E1-A5F7E4595DBA}"/>
                  </a:ext>
                </a:extLst>
              </p:cNvPr>
              <p:cNvSpPr txBox="1"/>
              <p:nvPr/>
            </p:nvSpPr>
            <p:spPr>
              <a:xfrm>
                <a:off x="1053852" y="3644840"/>
                <a:ext cx="9910103" cy="13424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/>
                  <a:t>为与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同型的条件概率矩阵。对任意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400" dirty="0"/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400" dirty="0"/>
                  <a:t>也是与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同型的条件概率矩阵。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E0DAD-72C4-47C0-B1E1-A5F7E459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3644840"/>
                <a:ext cx="9910103" cy="1342419"/>
              </a:xfrm>
              <a:prstGeom prst="rect">
                <a:avLst/>
              </a:prstGeom>
              <a:blipFill>
                <a:blip r:embed="rId3"/>
                <a:stretch>
                  <a:fillRect l="-492" t="-2273" r="-492" b="-77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8577A3-B0E6-40F0-B012-ADF3D087C89F}"/>
                  </a:ext>
                </a:extLst>
              </p:cNvPr>
              <p:cNvSpPr txBox="1"/>
              <p:nvPr/>
            </p:nvSpPr>
            <p:spPr>
              <a:xfrm>
                <a:off x="1341884" y="1569768"/>
                <a:ext cx="9073008" cy="1090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78577A3-B0E6-40F0-B012-ADF3D087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4" y="1569768"/>
                <a:ext cx="9073008" cy="1090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EE1863C3-FB71-4AC5-AA98-9C9E8F3FF813}"/>
              </a:ext>
            </a:extLst>
          </p:cNvPr>
          <p:cNvSpPr txBox="1"/>
          <p:nvPr/>
        </p:nvSpPr>
        <p:spPr>
          <a:xfrm>
            <a:off x="1053852" y="2921877"/>
            <a:ext cx="86409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其中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9E11F2-D247-4842-99C2-5126EB1703DE}"/>
                  </a:ext>
                </a:extLst>
              </p:cNvPr>
              <p:cNvSpPr txBox="1"/>
              <p:nvPr/>
            </p:nvSpPr>
            <p:spPr>
              <a:xfrm>
                <a:off x="1823417" y="2690725"/>
                <a:ext cx="9203543" cy="923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m:rPr>
                          <m:nor/>
                        </m:rPr>
                        <a:rPr lang="zh-CN" altLang="en-US" sz="2400" dirty="0"/>
                        <m:t>依赖于条件分布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9E11F2-D247-4842-99C2-5126EB17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417" y="2690725"/>
                <a:ext cx="9203543" cy="923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E91F01-B2B9-48F0-B68B-871D8A6E8990}"/>
                  </a:ext>
                </a:extLst>
              </p:cNvPr>
              <p:cNvSpPr txBox="1"/>
              <p:nvPr/>
            </p:nvSpPr>
            <p:spPr>
              <a:xfrm>
                <a:off x="1004347" y="5017403"/>
                <a:ext cx="10009112" cy="943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对应的条件概率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、联合概率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和输出概率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分别记为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  </a:t>
                </a:r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/>
                  <a:t>对应的条件概率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3E91F01-B2B9-48F0-B68B-871D8A6E8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47" y="5017403"/>
                <a:ext cx="10009112" cy="943335"/>
              </a:xfrm>
              <a:prstGeom prst="rect">
                <a:avLst/>
              </a:prstGeom>
              <a:blipFill>
                <a:blip r:embed="rId6"/>
                <a:stretch>
                  <a:fillRect l="-365" t="-4516" r="-305" b="-103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11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BC932F-D214-4E9A-9C5A-AE9601C21B2B}"/>
                  </a:ext>
                </a:extLst>
              </p:cNvPr>
              <p:cNvSpPr txBox="1"/>
              <p:nvPr/>
            </p:nvSpPr>
            <p:spPr>
              <a:xfrm>
                <a:off x="1053852" y="1196752"/>
                <a:ext cx="475252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7BC932F-D214-4E9A-9C5A-AE9601C21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" y="1196752"/>
                <a:ext cx="4752528" cy="461665"/>
              </a:xfrm>
              <a:prstGeom prst="rect">
                <a:avLst/>
              </a:prstGeom>
              <a:blipFill>
                <a:blip r:embed="rId2"/>
                <a:stretch>
                  <a:fillRect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E4443D-6C01-412F-B712-BA3B1542F4F4}"/>
                  </a:ext>
                </a:extLst>
              </p:cNvPr>
              <p:cNvSpPr txBox="1"/>
              <p:nvPr/>
            </p:nvSpPr>
            <p:spPr>
              <a:xfrm>
                <a:off x="837828" y="1562609"/>
                <a:ext cx="10513168" cy="10908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E4443D-6C01-412F-B712-BA3B1542F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1562609"/>
                <a:ext cx="10513168" cy="1090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19B15C-8FAA-40BC-B13F-31350DA5CCDF}"/>
                  </a:ext>
                </a:extLst>
              </p:cNvPr>
              <p:cNvSpPr txBox="1"/>
              <p:nvPr/>
            </p:nvSpPr>
            <p:spPr>
              <a:xfrm>
                <a:off x="904000" y="2402991"/>
                <a:ext cx="9804759" cy="1281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19B15C-8FAA-40BC-B13F-31350DA5C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0" y="2402991"/>
                <a:ext cx="9804759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B56FAC-DA48-4460-8223-BF8ABF503AF4}"/>
                  </a:ext>
                </a:extLst>
              </p:cNvPr>
              <p:cNvSpPr txBox="1"/>
              <p:nvPr/>
            </p:nvSpPr>
            <p:spPr>
              <a:xfrm>
                <a:off x="405780" y="3550437"/>
                <a:ext cx="9804759" cy="1049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B56FAC-DA48-4460-8223-BF8ABF50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80" y="3550437"/>
                <a:ext cx="9804759" cy="10491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7F68AB-BA1A-4F96-94DC-E2469BB688F3}"/>
                  </a:ext>
                </a:extLst>
              </p:cNvPr>
              <p:cNvSpPr txBox="1"/>
              <p:nvPr/>
            </p:nvSpPr>
            <p:spPr>
              <a:xfrm>
                <a:off x="1700014" y="4678591"/>
                <a:ext cx="4897814" cy="79585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7F68AB-BA1A-4F96-94DC-E2469BB6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14" y="4678591"/>
                <a:ext cx="4897814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9A20E9-0FD6-4C12-A78C-7FB78C5DFE41}"/>
                  </a:ext>
                </a:extLst>
              </p:cNvPr>
              <p:cNvSpPr txBox="1"/>
              <p:nvPr/>
            </p:nvSpPr>
            <p:spPr>
              <a:xfrm>
                <a:off x="1097788" y="5594183"/>
                <a:ext cx="93610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9A20E9-0FD6-4C12-A78C-7FB78C5D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88" y="5594183"/>
                <a:ext cx="9361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10E188-E0D9-4F2C-9125-739C2E35FEED}"/>
              </a:ext>
            </a:extLst>
          </p:cNvPr>
          <p:cNvCxnSpPr>
            <a:cxnSpLocks/>
          </p:cNvCxnSpPr>
          <p:nvPr/>
        </p:nvCxnSpPr>
        <p:spPr>
          <a:xfrm>
            <a:off x="1341884" y="4149080"/>
            <a:ext cx="0" cy="152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CB8E5F7-DB1D-475B-A7A2-790BB0D7E3E7}"/>
              </a:ext>
            </a:extLst>
          </p:cNvPr>
          <p:cNvSpPr txBox="1"/>
          <p:nvPr/>
        </p:nvSpPr>
        <p:spPr>
          <a:xfrm>
            <a:off x="1451992" y="4770410"/>
            <a:ext cx="581900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∵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B0B70A-8ADB-4912-A2EA-F2CC608B2591}"/>
              </a:ext>
            </a:extLst>
          </p:cNvPr>
          <p:cNvSpPr txBox="1"/>
          <p:nvPr/>
        </p:nvSpPr>
        <p:spPr>
          <a:xfrm>
            <a:off x="1204979" y="551391"/>
            <a:ext cx="40324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于是利用对数</a:t>
            </a:r>
            <a:r>
              <a:rPr lang="en-US" altLang="zh-CN" sz="2400" dirty="0"/>
              <a:t>-</a:t>
            </a:r>
            <a:r>
              <a:rPr lang="zh-CN" altLang="en-US" sz="2400" dirty="0"/>
              <a:t>和不等式可得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C189F0-2052-4658-8E7E-8AF1A1DE04BB}"/>
                  </a:ext>
                </a:extLst>
              </p:cNvPr>
              <p:cNvSpPr txBox="1"/>
              <p:nvPr/>
            </p:nvSpPr>
            <p:spPr>
              <a:xfrm>
                <a:off x="4148921" y="5636271"/>
                <a:ext cx="6984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因此，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是条件概率矩阵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的下凸函数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4C189F0-2052-4658-8E7E-8AF1A1DE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921" y="5636271"/>
                <a:ext cx="6984776" cy="461665"/>
              </a:xfrm>
              <a:prstGeom prst="rect">
                <a:avLst/>
              </a:prstGeom>
              <a:blipFill>
                <a:blip r:embed="rId8"/>
                <a:stretch>
                  <a:fillRect l="-3581" t="-14667" r="-3581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CD40922-AE00-42AA-8254-2918791E0218}"/>
                  </a:ext>
                </a:extLst>
              </p:cNvPr>
              <p:cNvSpPr txBox="1"/>
              <p:nvPr/>
            </p:nvSpPr>
            <p:spPr>
              <a:xfrm>
                <a:off x="7104716" y="592460"/>
                <a:ext cx="4316095" cy="84119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CD40922-AE00-42AA-8254-2918791E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716" y="592460"/>
                <a:ext cx="4316095" cy="841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883D3E-8937-4BA1-A6A1-92A33C71E319}"/>
              </a:ext>
            </a:extLst>
          </p:cNvPr>
          <p:cNvCxnSpPr>
            <a:cxnSpLocks/>
          </p:cNvCxnSpPr>
          <p:nvPr/>
        </p:nvCxnSpPr>
        <p:spPr>
          <a:xfrm flipH="1">
            <a:off x="5230316" y="984408"/>
            <a:ext cx="2088232" cy="327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1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BCDCDAF-DE54-4ED9-A8AC-4D41BFC8110F}"/>
              </a:ext>
            </a:extLst>
          </p:cNvPr>
          <p:cNvSpPr txBox="1"/>
          <p:nvPr/>
        </p:nvSpPr>
        <p:spPr>
          <a:xfrm>
            <a:off x="1298004" y="478659"/>
            <a:ext cx="321223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2400" dirty="0"/>
              <a:t>§2.3.3 </a:t>
            </a:r>
            <a:r>
              <a:rPr lang="zh-CN" altLang="en-US" sz="2400" dirty="0"/>
              <a:t>数据处理定理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5510BD-5F2B-48AB-92B4-72876DE26A36}"/>
                  </a:ext>
                </a:extLst>
              </p:cNvPr>
              <p:cNvSpPr txBox="1"/>
              <p:nvPr/>
            </p:nvSpPr>
            <p:spPr>
              <a:xfrm>
                <a:off x="801824" y="1065140"/>
                <a:ext cx="734481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为三个离散随机变量。</a:t>
                </a:r>
                <a:endParaRPr lang="en-US" altLang="zh-CN" sz="2400" dirty="0"/>
              </a:p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的平均互信息记为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，则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5510BD-5F2B-48AB-92B4-72876DE26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4" y="1065140"/>
                <a:ext cx="7344816" cy="830997"/>
              </a:xfrm>
              <a:prstGeom prst="rect">
                <a:avLst/>
              </a:prstGeom>
              <a:blipFill>
                <a:blip r:embed="rId2"/>
                <a:stretch>
                  <a:fillRect l="-332" t="-8088" r="-249" b="-13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82503B-578D-4D2D-A547-C63E28E88F46}"/>
                  </a:ext>
                </a:extLst>
              </p:cNvPr>
              <p:cNvSpPr txBox="1"/>
              <p:nvPr/>
            </p:nvSpPr>
            <p:spPr>
              <a:xfrm>
                <a:off x="2061964" y="1771321"/>
                <a:ext cx="6768752" cy="1034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082503B-578D-4D2D-A547-C63E28E88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1964" y="1771321"/>
                <a:ext cx="6768752" cy="1034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A7FED7-2F04-439D-90A3-CEE4B1DD87C4}"/>
                  </a:ext>
                </a:extLst>
              </p:cNvPr>
              <p:cNvSpPr txBox="1"/>
              <p:nvPr/>
            </p:nvSpPr>
            <p:spPr>
              <a:xfrm>
                <a:off x="801824" y="2805515"/>
                <a:ext cx="1058517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其统计平均值记为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，称为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平均条件互信息</a:t>
                </a:r>
                <a:r>
                  <a:rPr lang="zh-CN" altLang="en-US" sz="2400" dirty="0"/>
                  <a:t>，表示已知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时可以从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了解到的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信息量。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A7FED7-2F04-439D-90A3-CEE4B1DD8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4" y="2805515"/>
                <a:ext cx="10585176" cy="830997"/>
              </a:xfrm>
              <a:prstGeom prst="rect">
                <a:avLst/>
              </a:prstGeom>
              <a:blipFill>
                <a:blip r:embed="rId4"/>
                <a:stretch>
                  <a:fillRect l="-346" t="-7299" r="-576" b="-138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4A3543-3DB7-4D4B-90D8-1B167B678C27}"/>
                  </a:ext>
                </a:extLst>
              </p:cNvPr>
              <p:cNvSpPr txBox="1"/>
              <p:nvPr/>
            </p:nvSpPr>
            <p:spPr>
              <a:xfrm>
                <a:off x="801824" y="3524939"/>
                <a:ext cx="53285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再记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的平均互信息为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44A3543-3DB7-4D4B-90D8-1B167B678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4" y="3524939"/>
                <a:ext cx="5328592" cy="461665"/>
              </a:xfrm>
              <a:prstGeom prst="rect">
                <a:avLst/>
              </a:prstGeom>
              <a:blipFill>
                <a:blip r:embed="rId5"/>
                <a:stretch>
                  <a:fillRect l="-1373"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74C321-B7D3-4C19-9E20-E9A51580CA6F}"/>
                  </a:ext>
                </a:extLst>
              </p:cNvPr>
              <p:cNvSpPr txBox="1"/>
              <p:nvPr/>
            </p:nvSpPr>
            <p:spPr>
              <a:xfrm>
                <a:off x="801824" y="4207154"/>
                <a:ext cx="10765196" cy="1938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注意逗号“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,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”相连的两个部分一般应看作一个整体，可看做省略了一对括号，从结合优先程度来说优于“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;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”和“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|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”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rgbClr val="C00000"/>
                    </a:solidFill>
                  </a:rPr>
                  <a:t>教材中常常将逗号省略，但要注意与</a:t>
                </a:r>
                <a:r>
                  <a:rPr lang="zh-CN" altLang="en-US" sz="2400" dirty="0">
                    <a:solidFill>
                      <a:srgbClr val="00B050"/>
                    </a:solidFill>
                  </a:rPr>
                  <a:t>两者乘积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进行区分！ 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chemeClr val="tx2"/>
                    </a:solidFill>
                  </a:rPr>
                  <a:t>“</a:t>
                </a:r>
                <a:r>
                  <a:rPr lang="en-US" altLang="zh-CN" sz="2400" dirty="0">
                    <a:solidFill>
                      <a:schemeClr val="tx2"/>
                    </a:solidFill>
                  </a:rPr>
                  <a:t>|</a:t>
                </a:r>
                <a:r>
                  <a:rPr lang="zh-CN" altLang="en-US" sz="2400" dirty="0">
                    <a:solidFill>
                      <a:schemeClr val="tx2"/>
                    </a:solidFill>
                  </a:rPr>
                  <a:t>”后面的条件是附加于此前各个部分的，如果仅附加于最近的部分，比如要用“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”或“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>
                    <a:solidFill>
                      <a:schemeClr val="tx2"/>
                    </a:solidFill>
                  </a:rPr>
                  <a:t>”表示一个随机变量时，需要加括号。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74C321-B7D3-4C19-9E20-E9A51580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24" y="4207154"/>
                <a:ext cx="10765196" cy="1938992"/>
              </a:xfrm>
              <a:prstGeom prst="rect">
                <a:avLst/>
              </a:prstGeom>
              <a:blipFill>
                <a:blip r:embed="rId6"/>
                <a:stretch>
                  <a:fillRect l="-1586" t="-2830" r="-1643" b="-59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4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6A9FED-0269-4C79-AF2B-BE445B4434C8}"/>
                  </a:ext>
                </a:extLst>
              </p:cNvPr>
              <p:cNvSpPr txBox="1"/>
              <p:nvPr/>
            </p:nvSpPr>
            <p:spPr>
              <a:xfrm>
                <a:off x="1413892" y="620688"/>
                <a:ext cx="9649072" cy="1034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56A9FED-0269-4C79-AF2B-BE445B443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892" y="620688"/>
                <a:ext cx="9649072" cy="1034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ABBC10-D71E-4669-9F74-F27E2965CAEE}"/>
                  </a:ext>
                </a:extLst>
              </p:cNvPr>
              <p:cNvSpPr txBox="1"/>
              <p:nvPr/>
            </p:nvSpPr>
            <p:spPr>
              <a:xfrm>
                <a:off x="2854052" y="1654882"/>
                <a:ext cx="6768752" cy="10536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ABBC10-D71E-4669-9F74-F27E2965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1654882"/>
                <a:ext cx="6768752" cy="1053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C8C3D2-EB30-4A5F-84C5-35F0D3B29176}"/>
                  </a:ext>
                </a:extLst>
              </p:cNvPr>
              <p:cNvSpPr txBox="1"/>
              <p:nvPr/>
            </p:nvSpPr>
            <p:spPr>
              <a:xfrm>
                <a:off x="2854052" y="2854246"/>
                <a:ext cx="30243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C8C3D2-EB30-4A5F-84C5-35F0D3B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052" y="2854246"/>
                <a:ext cx="3024336" cy="461665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61405-69BC-448C-B8E3-A8713A14A5F2}"/>
                  </a:ext>
                </a:extLst>
              </p:cNvPr>
              <p:cNvSpPr txBox="1"/>
              <p:nvPr/>
            </p:nvSpPr>
            <p:spPr>
              <a:xfrm>
                <a:off x="837828" y="3445421"/>
                <a:ext cx="54006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类似地：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761405-69BC-448C-B8E3-A8713A14A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445421"/>
                <a:ext cx="5400600" cy="461665"/>
              </a:xfrm>
              <a:prstGeom prst="rect">
                <a:avLst/>
              </a:prstGeom>
              <a:blipFill>
                <a:blip r:embed="rId5"/>
                <a:stretch>
                  <a:fillRect l="-226" t="-13158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05EFD-E7EE-49B6-8B87-150E48F439DE}"/>
                  </a:ext>
                </a:extLst>
              </p:cNvPr>
              <p:cNvSpPr txBox="1"/>
              <p:nvPr/>
            </p:nvSpPr>
            <p:spPr>
              <a:xfrm>
                <a:off x="837828" y="3982482"/>
                <a:ext cx="4752528" cy="1569660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的信息量中可以通过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得到的部分等于</a:t>
                </a:r>
                <a:r>
                  <a:rPr lang="zh-CN" altLang="en-US" sz="2400" u="sng" dirty="0"/>
                  <a:t>可以通过</a:t>
                </a:r>
                <a14:m>
                  <m:oMath xmlns:m="http://schemas.openxmlformats.org/officeDocument/2006/math"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u="sng" dirty="0"/>
                  <a:t>得到的部分</a:t>
                </a:r>
                <a:r>
                  <a:rPr lang="zh-CN" altLang="en-US" sz="2400" dirty="0"/>
                  <a:t>加上</a:t>
                </a:r>
                <a:r>
                  <a:rPr lang="zh-CN" altLang="en-US" sz="2400" u="sng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u="sng" dirty="0"/>
                  <a:t>后可以通过</a:t>
                </a:r>
                <a14:m>
                  <m:oMath xmlns:m="http://schemas.openxmlformats.org/officeDocument/2006/math">
                    <m:r>
                      <a:rPr lang="en-US" altLang="zh-CN" sz="2400" u="sng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u="sng" dirty="0"/>
                  <a:t>得到的部分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C505EFD-E7EE-49B6-8B87-150E48F4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28" y="3982482"/>
                <a:ext cx="4752528" cy="1569660"/>
              </a:xfrm>
              <a:prstGeom prst="rect">
                <a:avLst/>
              </a:prstGeom>
              <a:blipFill>
                <a:blip r:embed="rId6"/>
                <a:stretch>
                  <a:fillRect l="-1407" t="-3077" r="-1790" b="-692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EE13FC50-043C-4778-BD24-BF8A83820B86}"/>
              </a:ext>
            </a:extLst>
          </p:cNvPr>
          <p:cNvSpPr/>
          <p:nvPr/>
        </p:nvSpPr>
        <p:spPr>
          <a:xfrm>
            <a:off x="8182644" y="3355677"/>
            <a:ext cx="1872208" cy="2016576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CA30857-B9D3-48A1-BB1A-2883AD46AAE6}"/>
              </a:ext>
            </a:extLst>
          </p:cNvPr>
          <p:cNvSpPr/>
          <p:nvPr/>
        </p:nvSpPr>
        <p:spPr>
          <a:xfrm>
            <a:off x="8647420" y="4097879"/>
            <a:ext cx="2106234" cy="2210478"/>
          </a:xfrm>
          <a:prstGeom prst="ellipse">
            <a:avLst/>
          </a:prstGeom>
          <a:solidFill>
            <a:srgbClr val="92D050">
              <a:alpha val="20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206531-D15A-4D8B-AB7C-45A80C44F8B1}"/>
              </a:ext>
            </a:extLst>
          </p:cNvPr>
          <p:cNvSpPr/>
          <p:nvPr/>
        </p:nvSpPr>
        <p:spPr>
          <a:xfrm>
            <a:off x="7265529" y="4097879"/>
            <a:ext cx="2106234" cy="2210478"/>
          </a:xfrm>
          <a:prstGeom prst="ellipse">
            <a:avLst/>
          </a:prstGeom>
          <a:solidFill>
            <a:srgbClr val="00B0F0">
              <a:alpha val="18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37F46A-4803-4886-B4C0-B782203187A0}"/>
                  </a:ext>
                </a:extLst>
              </p:cNvPr>
              <p:cNvSpPr txBox="1"/>
              <p:nvPr/>
            </p:nvSpPr>
            <p:spPr>
              <a:xfrm>
                <a:off x="908492" y="5489098"/>
                <a:ext cx="4758480" cy="830997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/>
                  <a:t>“已知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” 或者“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”意味着排除与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有关部分，比如“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”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37F46A-4803-4886-B4C0-B78220318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92" y="5489098"/>
                <a:ext cx="4758480" cy="830997"/>
              </a:xfrm>
              <a:prstGeom prst="rect">
                <a:avLst/>
              </a:prstGeom>
              <a:blipFill>
                <a:blip r:embed="rId7"/>
                <a:stretch>
                  <a:fillRect l="-4725" t="-6475" r="-5109" b="-1295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59EEF2-BB20-4AD9-B823-246AD5B62332}"/>
                  </a:ext>
                </a:extLst>
              </p:cNvPr>
              <p:cNvSpPr txBox="1"/>
              <p:nvPr/>
            </p:nvSpPr>
            <p:spPr>
              <a:xfrm>
                <a:off x="8931091" y="2943284"/>
                <a:ext cx="561949" cy="276999"/>
              </a:xfrm>
              <a:prstGeom prst="rect">
                <a:avLst/>
              </a:prstGeom>
              <a:solidFill>
                <a:srgbClr val="C00000">
                  <a:alpha val="22000"/>
                </a:srgbClr>
              </a:solidFill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59EEF2-BB20-4AD9-B823-246AD5B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091" y="2943284"/>
                <a:ext cx="561949" cy="276999"/>
              </a:xfrm>
              <a:prstGeom prst="rect">
                <a:avLst/>
              </a:prstGeom>
              <a:blipFill>
                <a:blip r:embed="rId8"/>
                <a:stretch>
                  <a:fillRect l="-12766" r="-7447" b="-3617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37B3A6-34EC-4BF3-8273-4138AAD29100}"/>
                  </a:ext>
                </a:extLst>
              </p:cNvPr>
              <p:cNvSpPr txBox="1"/>
              <p:nvPr/>
            </p:nvSpPr>
            <p:spPr>
              <a:xfrm>
                <a:off x="6753200" y="5766098"/>
                <a:ext cx="565348" cy="276999"/>
              </a:xfrm>
              <a:prstGeom prst="rect">
                <a:avLst/>
              </a:prstGeom>
              <a:solidFill>
                <a:srgbClr val="00B0F0">
                  <a:alpha val="22000"/>
                </a:srgbClr>
              </a:solidFill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037B3A6-34EC-4BF3-8273-4138AAD2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200" y="5766098"/>
                <a:ext cx="565348" cy="276999"/>
              </a:xfrm>
              <a:prstGeom prst="rect">
                <a:avLst/>
              </a:prstGeom>
              <a:blipFill>
                <a:blip r:embed="rId9"/>
                <a:stretch>
                  <a:fillRect l="-12632" r="-6316" b="-3617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7EA15D-0D54-4655-8975-11A43E686B6B}"/>
                  </a:ext>
                </a:extLst>
              </p:cNvPr>
              <p:cNvSpPr txBox="1"/>
              <p:nvPr/>
            </p:nvSpPr>
            <p:spPr>
              <a:xfrm>
                <a:off x="10830270" y="5766098"/>
                <a:ext cx="547714" cy="276999"/>
              </a:xfrm>
              <a:prstGeom prst="rect">
                <a:avLst/>
              </a:prstGeom>
              <a:solidFill>
                <a:srgbClr val="92D050">
                  <a:alpha val="20000"/>
                </a:srgbClr>
              </a:solidFill>
              <a:ln>
                <a:solidFill>
                  <a:schemeClr val="bg2"/>
                </a:solidFill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7EA15D-0D54-4655-8975-11A43E68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0270" y="5766098"/>
                <a:ext cx="547714" cy="276999"/>
              </a:xfrm>
              <a:prstGeom prst="rect">
                <a:avLst/>
              </a:prstGeom>
              <a:blipFill>
                <a:blip r:embed="rId10"/>
                <a:stretch>
                  <a:fillRect l="-13187" r="-7692" b="-3617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4F56BC-E537-4AF6-BB08-9AAC4E7C6079}"/>
                  </a:ext>
                </a:extLst>
              </p:cNvPr>
              <p:cNvSpPr txBox="1"/>
              <p:nvPr/>
            </p:nvSpPr>
            <p:spPr>
              <a:xfrm>
                <a:off x="8602097" y="4333990"/>
                <a:ext cx="9183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4F56BC-E537-4AF6-BB08-9AAC4E7C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097" y="4333990"/>
                <a:ext cx="918328" cy="276999"/>
              </a:xfrm>
              <a:prstGeom prst="rect">
                <a:avLst/>
              </a:prstGeom>
              <a:blipFill>
                <a:blip r:embed="rId11"/>
                <a:stretch>
                  <a:fillRect l="-8609" r="-4636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B80A86-BE25-4F57-BCE9-3DC82DD7FB6C}"/>
                  </a:ext>
                </a:extLst>
              </p:cNvPr>
              <p:cNvSpPr txBox="1"/>
              <p:nvPr/>
            </p:nvSpPr>
            <p:spPr>
              <a:xfrm>
                <a:off x="9329632" y="4609594"/>
                <a:ext cx="69967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6B80A86-BE25-4F57-BCE9-3DC82DD7F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632" y="4609594"/>
                <a:ext cx="699679" cy="215444"/>
              </a:xfrm>
              <a:prstGeom prst="rect">
                <a:avLst/>
              </a:prstGeom>
              <a:blipFill>
                <a:blip r:embed="rId12"/>
                <a:stretch>
                  <a:fillRect l="-7826" r="-4348" b="-36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D9DFAF-8427-4604-B5D5-A486FCD88ABD}"/>
                  </a:ext>
                </a:extLst>
              </p:cNvPr>
              <p:cNvSpPr txBox="1"/>
              <p:nvPr/>
            </p:nvSpPr>
            <p:spPr>
              <a:xfrm>
                <a:off x="8434593" y="4767312"/>
                <a:ext cx="55393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D9DFAF-8427-4604-B5D5-A486FCD88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93" y="4767312"/>
                <a:ext cx="553933" cy="215444"/>
              </a:xfrm>
              <a:prstGeom prst="rect">
                <a:avLst/>
              </a:prstGeom>
              <a:blipFill>
                <a:blip r:embed="rId13"/>
                <a:stretch>
                  <a:fillRect l="-11111" r="-5556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5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E6C67E-CECD-4DA7-90A7-0EDAC63DE123}"/>
                  </a:ext>
                </a:extLst>
              </p:cNvPr>
              <p:cNvSpPr txBox="1"/>
              <p:nvPr/>
            </p:nvSpPr>
            <p:spPr>
              <a:xfrm>
                <a:off x="1557909" y="548680"/>
                <a:ext cx="9505056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6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：（数据处理定理）若随机变量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zh-CN" altLang="en-US" sz="2400" dirty="0"/>
                  <a:t>构成一个马尔科夫链（当已知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无关</m:t>
                    </m:r>
                  </m:oMath>
                </a14:m>
                <a:r>
                  <a:rPr lang="zh-CN" altLang="en-US" sz="2400" dirty="0"/>
                  <a:t>），则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E6C67E-CECD-4DA7-90A7-0EDAC63DE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09" y="548680"/>
                <a:ext cx="9505056" cy="830997"/>
              </a:xfrm>
              <a:prstGeom prst="rect">
                <a:avLst/>
              </a:prstGeom>
              <a:blipFill>
                <a:blip r:embed="rId2"/>
                <a:stretch>
                  <a:fillRect t="-7353" r="-64" b="-14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70F2A2-8019-4ACF-B227-E9759AE7A7DC}"/>
                  </a:ext>
                </a:extLst>
              </p:cNvPr>
              <p:cNvSpPr txBox="1"/>
              <p:nvPr/>
            </p:nvSpPr>
            <p:spPr>
              <a:xfrm>
                <a:off x="3214092" y="1379677"/>
                <a:ext cx="504056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70F2A2-8019-4ACF-B227-E9759AE7A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92" y="1379677"/>
                <a:ext cx="5040560" cy="461665"/>
              </a:xfrm>
              <a:prstGeom prst="rect">
                <a:avLst/>
              </a:prstGeom>
              <a:blipFill>
                <a:blip r:embed="rId3"/>
                <a:stretch>
                  <a:fillRect t="-13158" b="-302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917D0EA5-F31D-4E10-8BA4-B4AC8C38C531}"/>
              </a:ext>
            </a:extLst>
          </p:cNvPr>
          <p:cNvSpPr/>
          <p:nvPr/>
        </p:nvSpPr>
        <p:spPr>
          <a:xfrm>
            <a:off x="8024771" y="3273968"/>
            <a:ext cx="2039642" cy="1512168"/>
          </a:xfrm>
          <a:prstGeom prst="ellipse">
            <a:avLst/>
          </a:prstGeom>
          <a:solidFill>
            <a:schemeClr val="accent2">
              <a:alpha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8EF2FA-EBE8-40A5-B1B6-9736CA621F01}"/>
              </a:ext>
            </a:extLst>
          </p:cNvPr>
          <p:cNvSpPr/>
          <p:nvPr/>
        </p:nvSpPr>
        <p:spPr>
          <a:xfrm>
            <a:off x="9166604" y="3573598"/>
            <a:ext cx="1676996" cy="1872208"/>
          </a:xfrm>
          <a:prstGeom prst="ellipse">
            <a:avLst/>
          </a:prstGeom>
          <a:solidFill>
            <a:srgbClr val="00B0F0">
              <a:alpha val="3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C4D2C0A-7ED5-4B04-AE95-C63BED7EA597}"/>
              </a:ext>
            </a:extLst>
          </p:cNvPr>
          <p:cNvSpPr/>
          <p:nvPr/>
        </p:nvSpPr>
        <p:spPr>
          <a:xfrm>
            <a:off x="7983851" y="4233272"/>
            <a:ext cx="2128999" cy="1401251"/>
          </a:xfrm>
          <a:prstGeom prst="ellipse">
            <a:avLst/>
          </a:prstGeom>
          <a:solidFill>
            <a:srgbClr val="92D050">
              <a:alpha val="45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64DB9D-576E-4457-BA92-98A99637799D}"/>
                  </a:ext>
                </a:extLst>
              </p:cNvPr>
              <p:cNvSpPr txBox="1"/>
              <p:nvPr/>
            </p:nvSpPr>
            <p:spPr>
              <a:xfrm>
                <a:off x="8794911" y="2928003"/>
                <a:ext cx="446087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64DB9D-576E-4457-BA92-98A99637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11" y="2928003"/>
                <a:ext cx="446087" cy="276999"/>
              </a:xfrm>
              <a:prstGeom prst="rect">
                <a:avLst/>
              </a:prstGeom>
              <a:blipFill>
                <a:blip r:embed="rId4"/>
                <a:stretch>
                  <a:fillRect l="-29333" r="-21333" b="-35417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8B922A-EA04-4B9B-B17D-85DC68055F6B}"/>
                  </a:ext>
                </a:extLst>
              </p:cNvPr>
              <p:cNvSpPr txBox="1"/>
              <p:nvPr/>
            </p:nvSpPr>
            <p:spPr>
              <a:xfrm>
                <a:off x="8858935" y="5679074"/>
                <a:ext cx="446087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8B922A-EA04-4B9B-B17D-85DC68055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935" y="5679074"/>
                <a:ext cx="446087" cy="276999"/>
              </a:xfrm>
              <a:prstGeom prst="rect">
                <a:avLst/>
              </a:prstGeom>
              <a:blipFill>
                <a:blip r:embed="rId5"/>
                <a:stretch>
                  <a:fillRect l="-26667" r="-20000" b="-36170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B8EE97-210F-4FDE-A779-455FCB3E1739}"/>
                  </a:ext>
                </a:extLst>
              </p:cNvPr>
              <p:cNvSpPr txBox="1"/>
              <p:nvPr/>
            </p:nvSpPr>
            <p:spPr>
              <a:xfrm>
                <a:off x="11132134" y="4371203"/>
                <a:ext cx="230063" cy="2769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6B8EE97-210F-4FDE-A779-455FCB3E1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134" y="4371203"/>
                <a:ext cx="230063" cy="276999"/>
              </a:xfrm>
              <a:prstGeom prst="rect">
                <a:avLst/>
              </a:prstGeom>
              <a:blipFill>
                <a:blip r:embed="rId6"/>
                <a:stretch>
                  <a:fillRect l="-97500" r="-85000" b="-3333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10A2A0-5A74-4684-95DE-9136B9BD9ACC}"/>
                  </a:ext>
                </a:extLst>
              </p:cNvPr>
              <p:cNvSpPr txBox="1"/>
              <p:nvPr/>
            </p:nvSpPr>
            <p:spPr>
              <a:xfrm>
                <a:off x="8413780" y="4371203"/>
                <a:ext cx="787844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10A2A0-5A74-4684-95DE-9136B9BD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780" y="4371203"/>
                <a:ext cx="787844" cy="246221"/>
              </a:xfrm>
              <a:prstGeom prst="rect">
                <a:avLst/>
              </a:prstGeom>
              <a:blipFill>
                <a:blip r:embed="rId7"/>
                <a:stretch>
                  <a:fillRect l="-8527" r="-4651" b="-4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57993B-7BB6-4B63-812E-6E5EC0AB28ED}"/>
                  </a:ext>
                </a:extLst>
              </p:cNvPr>
              <p:cNvSpPr txBox="1"/>
              <p:nvPr/>
            </p:nvSpPr>
            <p:spPr>
              <a:xfrm>
                <a:off x="9309627" y="3934040"/>
                <a:ext cx="80259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857993B-7BB6-4B63-812E-6E5EC0AB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627" y="3934040"/>
                <a:ext cx="802592" cy="246221"/>
              </a:xfrm>
              <a:prstGeom prst="rect">
                <a:avLst/>
              </a:prstGeom>
              <a:blipFill>
                <a:blip r:embed="rId8"/>
                <a:stretch>
                  <a:fillRect l="-8333" r="-4545" b="-365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E6BC20-F80C-436F-BED2-50EAAD4F9C71}"/>
                  </a:ext>
                </a:extLst>
              </p:cNvPr>
              <p:cNvSpPr txBox="1"/>
              <p:nvPr/>
            </p:nvSpPr>
            <p:spPr>
              <a:xfrm>
                <a:off x="750891" y="1923210"/>
                <a:ext cx="504056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：因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构成一个马氏链，故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FE6BC20-F80C-436F-BED2-50EAAD4F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91" y="1923210"/>
                <a:ext cx="5040560" cy="461665"/>
              </a:xfrm>
              <a:prstGeom prst="rect">
                <a:avLst/>
              </a:prstGeom>
              <a:blipFill>
                <a:blip r:embed="rId9"/>
                <a:stretch>
                  <a:fillRect l="-242" t="-13158" r="-363" b="-26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24970E-C5E7-45EC-95D3-3B2F5702CF22}"/>
                  </a:ext>
                </a:extLst>
              </p:cNvPr>
              <p:cNvSpPr txBox="1"/>
              <p:nvPr/>
            </p:nvSpPr>
            <p:spPr>
              <a:xfrm>
                <a:off x="5548966" y="1861820"/>
                <a:ext cx="3452700" cy="517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B24970E-C5E7-45EC-95D3-3B2F5702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66" y="1861820"/>
                <a:ext cx="3452700" cy="517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8D1AEC1-CF7A-4157-9CB6-3662C5821F2F}"/>
              </a:ext>
            </a:extLst>
          </p:cNvPr>
          <p:cNvSpPr txBox="1"/>
          <p:nvPr/>
        </p:nvSpPr>
        <p:spPr>
          <a:xfrm>
            <a:off x="8794911" y="1932627"/>
            <a:ext cx="93610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53BAEC-5794-4F29-A4CD-7D2347072E91}"/>
                  </a:ext>
                </a:extLst>
              </p:cNvPr>
              <p:cNvSpPr txBox="1"/>
              <p:nvPr/>
            </p:nvSpPr>
            <p:spPr>
              <a:xfrm>
                <a:off x="993375" y="2323485"/>
                <a:ext cx="7397615" cy="10341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53BAEC-5794-4F29-A4CD-7D234707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375" y="2323485"/>
                <a:ext cx="7397615" cy="10341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2E6E13-9EDE-44B8-92DC-E55DE2E920AF}"/>
                  </a:ext>
                </a:extLst>
              </p:cNvPr>
              <p:cNvSpPr txBox="1"/>
              <p:nvPr/>
            </p:nvSpPr>
            <p:spPr>
              <a:xfrm>
                <a:off x="1010613" y="3357451"/>
                <a:ext cx="6800036" cy="79848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62E6E13-9EDE-44B8-92DC-E55DE2E92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13" y="3357451"/>
                <a:ext cx="6800036" cy="7984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上 19">
            <a:extLst>
              <a:ext uri="{FF2B5EF4-FFF2-40B4-BE49-F238E27FC236}">
                <a16:creationId xmlns:a16="http://schemas.microsoft.com/office/drawing/2014/main" id="{D6DAA147-F60C-48B7-BE5D-4D849E9CE320}"/>
              </a:ext>
            </a:extLst>
          </p:cNvPr>
          <p:cNvSpPr/>
          <p:nvPr/>
        </p:nvSpPr>
        <p:spPr>
          <a:xfrm>
            <a:off x="7522611" y="2896059"/>
            <a:ext cx="115477" cy="461392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0AB3AC-1F65-4EBD-87B4-9386B9BB9479}"/>
                  </a:ext>
                </a:extLst>
              </p:cNvPr>
              <p:cNvSpPr txBox="1"/>
              <p:nvPr/>
            </p:nvSpPr>
            <p:spPr>
              <a:xfrm>
                <a:off x="1636931" y="4324471"/>
                <a:ext cx="4275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C0AB3AC-1F65-4EBD-87B4-9386B9BB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931" y="4324471"/>
                <a:ext cx="4275794" cy="461665"/>
              </a:xfrm>
              <a:prstGeom prst="rect">
                <a:avLst/>
              </a:prstGeom>
              <a:blipFill>
                <a:blip r:embed="rId13"/>
                <a:stretch>
                  <a:fillRect b="-2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42D5D9-1CE9-479E-A13B-72505D01FC1A}"/>
                  </a:ext>
                </a:extLst>
              </p:cNvPr>
              <p:cNvSpPr txBox="1"/>
              <p:nvPr/>
            </p:nvSpPr>
            <p:spPr>
              <a:xfrm>
                <a:off x="2566020" y="4786136"/>
                <a:ext cx="453650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642D5D9-1CE9-479E-A13B-72505D01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020" y="4786136"/>
                <a:ext cx="4536504" cy="461665"/>
              </a:xfrm>
              <a:prstGeom prst="rect">
                <a:avLst/>
              </a:prstGeom>
              <a:blipFill>
                <a:blip r:embed="rId14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E3E3B62-BC10-44A0-86AF-4DDA3756E719}"/>
                  </a:ext>
                </a:extLst>
              </p:cNvPr>
              <p:cNvSpPr txBox="1"/>
              <p:nvPr/>
            </p:nvSpPr>
            <p:spPr>
              <a:xfrm>
                <a:off x="2581785" y="5260000"/>
                <a:ext cx="42757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E3E3B62-BC10-44A0-86AF-4DDA3756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85" y="5260000"/>
                <a:ext cx="4275794" cy="461665"/>
              </a:xfrm>
              <a:prstGeom prst="rect">
                <a:avLst/>
              </a:prstGeom>
              <a:blipFill>
                <a:blip r:embed="rId15"/>
                <a:stretch>
                  <a:fillRect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B029FDC-A042-41E4-90D1-625A1696DB82}"/>
              </a:ext>
            </a:extLst>
          </p:cNvPr>
          <p:cNvSpPr txBox="1"/>
          <p:nvPr/>
        </p:nvSpPr>
        <p:spPr>
          <a:xfrm>
            <a:off x="837827" y="4347837"/>
            <a:ext cx="8468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400" dirty="0"/>
              <a:t>于是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8B8205A-4A33-4E1B-BE87-637FDD8A53B3}"/>
                  </a:ext>
                </a:extLst>
              </p:cNvPr>
              <p:cNvSpPr txBox="1"/>
              <p:nvPr/>
            </p:nvSpPr>
            <p:spPr>
              <a:xfrm>
                <a:off x="853593" y="5764087"/>
                <a:ext cx="3456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zh-CN" altLang="en-US" sz="2400" dirty="0"/>
                  <a:t>同理，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400" dirty="0"/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8B8205A-4A33-4E1B-BE87-637FDD8A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93" y="5764087"/>
                <a:ext cx="3456384" cy="461665"/>
              </a:xfrm>
              <a:prstGeom prst="rect">
                <a:avLst/>
              </a:prstGeom>
              <a:blipFill>
                <a:blip r:embed="rId16"/>
                <a:stretch>
                  <a:fillRect t="-14667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>
            <a:extLst>
              <a:ext uri="{FF2B5EF4-FFF2-40B4-BE49-F238E27FC236}">
                <a16:creationId xmlns:a16="http://schemas.microsoft.com/office/drawing/2014/main" id="{A6F4CD48-6BE2-416C-9264-1D60DCE79579}"/>
              </a:ext>
            </a:extLst>
          </p:cNvPr>
          <p:cNvSpPr/>
          <p:nvPr/>
        </p:nvSpPr>
        <p:spPr>
          <a:xfrm>
            <a:off x="8254652" y="8109520"/>
            <a:ext cx="45719" cy="4571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6EE872B-30AF-4822-A223-7C354DAB94CA}"/>
              </a:ext>
            </a:extLst>
          </p:cNvPr>
          <p:cNvSpPr/>
          <p:nvPr/>
        </p:nvSpPr>
        <p:spPr>
          <a:xfrm>
            <a:off x="8228796" y="3711532"/>
            <a:ext cx="2614804" cy="1548467"/>
          </a:xfrm>
          <a:prstGeom prst="ellipse">
            <a:avLst/>
          </a:prstGeom>
          <a:solidFill>
            <a:srgbClr val="FFC000">
              <a:alpha val="36000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4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/>
      <p:bldP spid="10" grpId="1"/>
      <p:bldP spid="11" grpId="0"/>
      <p:bldP spid="13" grpId="0"/>
      <p:bldP spid="14" grpId="0"/>
      <p:bldP spid="15" grpId="0"/>
      <p:bldP spid="16" grpId="0"/>
      <p:bldP spid="18" grpId="0" animBg="1"/>
      <p:bldP spid="20" grpId="0" animBg="1"/>
      <p:bldP spid="21" grpId="0"/>
      <p:bldP spid="22" grpId="0"/>
      <p:bldP spid="23" grpId="0"/>
      <p:bldP spid="24" grpId="0"/>
      <p:bldP spid="25" grpId="0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059531" y="1296752"/>
                <a:ext cx="10069762" cy="4264496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信息的定义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/>
                  <a:t>信息不是“消息” 、“信号”、“情况”、“情报”也不是“知识”，但又与它们密切相关，是它们的一种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客观</a:t>
                </a:r>
                <a:r>
                  <a:rPr lang="zh-CN" altLang="en-US" sz="2000" b="1" dirty="0"/>
                  <a:t>本质性</a:t>
                </a:r>
                <a:r>
                  <a:rPr lang="zh-CN" altLang="en-US" sz="2000" dirty="0"/>
                  <a:t>的定量描述，与表达形式以及使用者的情感和价值观无关。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R. Hartley</a:t>
                </a:r>
                <a:r>
                  <a:rPr lang="zh-CN" altLang="en-US" sz="2000" dirty="0"/>
                  <a:t>于</a:t>
                </a:r>
                <a:r>
                  <a:rPr lang="en-US" altLang="zh-CN" sz="2000" dirty="0"/>
                  <a:t>1928</a:t>
                </a:r>
                <a:r>
                  <a:rPr lang="zh-CN" altLang="en-US" sz="2000" dirty="0"/>
                  <a:t>年首先提出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对数度量信息</a:t>
                </a:r>
                <a:r>
                  <a:rPr lang="zh-CN" altLang="en-US" sz="2000" dirty="0"/>
                  <a:t>的概念，一个消息所含信息量由它的不同取值的个数的对数表示。比如，获得一次掷硬币结果所得到的信息量为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bit</a:t>
                </a:r>
                <a:r>
                  <a:rPr lang="zh-CN" altLang="en-US" sz="2000" dirty="0"/>
                  <a:t>，而一个十进制数字所含信息量为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3.322</m:t>
                    </m:r>
                  </m:oMath>
                </a14:m>
                <a:r>
                  <a:rPr lang="en-US" altLang="zh-CN" sz="2000" dirty="0"/>
                  <a:t>bit. </a:t>
                </a:r>
                <a:r>
                  <a:rPr lang="zh-CN" altLang="en-US" sz="2000" dirty="0"/>
                  <a:t>但忽略了各取值的统计特性的差异性。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控制论之父</a:t>
                </a:r>
                <a:r>
                  <a:rPr lang="en-US" altLang="zh-CN" sz="2000" dirty="0"/>
                  <a:t>N. </a:t>
                </a:r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Wiener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称 </a:t>
                </a:r>
                <a:r>
                  <a:rPr lang="zh-CN" altLang="en-US" sz="2000" dirty="0"/>
                  <a:t>“信息是人们适应外部世界并使这种适应反作用于外部世界的过程中，同外部世界进行交换的内容的名称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”，</a:t>
                </a:r>
                <a:r>
                  <a:rPr lang="zh-CN" altLang="en-US" sz="2000" dirty="0"/>
                  <a:t>“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不是</a:t>
                </a:r>
                <a:r>
                  <a:rPr lang="zh-CN" altLang="en-US" sz="2000" dirty="0"/>
                  <a:t>物质，也不是能量” 。这个定义强调其系统性与综合性，但过于宏观，也稍显空洞。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香</a:t>
                </a:r>
                <a:r>
                  <a:rPr lang="zh-CN" altLang="en-US" sz="2000" dirty="0"/>
                  <a:t>农信息的定义：信息是对事物运动状态或存在方式的</a:t>
                </a:r>
                <a:r>
                  <a:rPr lang="zh-CN" altLang="en-US" sz="2000" b="1" dirty="0">
                    <a:solidFill>
                      <a:srgbClr val="C00000"/>
                    </a:solidFill>
                  </a:rPr>
                  <a:t>不确定性</a:t>
                </a:r>
                <a:r>
                  <a:rPr lang="zh-CN" altLang="en-US" sz="2000" dirty="0"/>
                  <a:t>的描述。一个消息就是一次随机实验的结果，或者一个</a:t>
                </a:r>
                <a:r>
                  <a:rPr lang="zh-CN" altLang="en-US" sz="2000" b="1" dirty="0"/>
                  <a:t>随机变量</a:t>
                </a:r>
                <a:r>
                  <a:rPr lang="zh-CN" altLang="en-US" sz="2000" dirty="0"/>
                  <a:t>的一次取值。获取信息的动机源于消息的不确定性，通信的目的就是为了消除或部分消除这种不确定性。</a:t>
                </a: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4" rtl="0"/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9531" y="1296752"/>
                <a:ext cx="10069762" cy="4264496"/>
              </a:xfrm>
              <a:blipFill>
                <a:blip r:embed="rId3"/>
                <a:stretch>
                  <a:fillRect l="-969" t="-2003"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059531" y="1296752"/>
            <a:ext cx="10069762" cy="4868552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/>
              <a:t>§1.2 </a:t>
            </a:r>
            <a:r>
              <a:rPr lang="zh-CN" altLang="en-US" sz="2400" dirty="0"/>
              <a:t>通信系统模型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信息的传输、存取和处理均可模型化为通信系统：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通信的目的：将含有一定信息的消息从信源利用信道传递到信宿。</a:t>
            </a:r>
            <a:endParaRPr lang="en-US" altLang="zh-CN" dirty="0"/>
          </a:p>
          <a:p>
            <a:pPr lvl="1"/>
            <a:r>
              <a:rPr lang="zh-CN" altLang="en-US" dirty="0"/>
              <a:t>实际的消息（也简单地称为信息）常含有冗余，而信道的使用是需要成本的，为提高</a:t>
            </a:r>
            <a:r>
              <a:rPr lang="zh-CN" altLang="en-US" b="1" dirty="0">
                <a:solidFill>
                  <a:srgbClr val="FF0000"/>
                </a:solidFill>
              </a:rPr>
              <a:t>通信的效率</a:t>
            </a:r>
            <a:r>
              <a:rPr lang="zh-CN" altLang="en-US" dirty="0"/>
              <a:t>并确保时效性，需要将其中的冗余尽可能清除。要达到这个目的需要在经信道传输前进行</a:t>
            </a:r>
            <a:r>
              <a:rPr lang="zh-CN" altLang="en-US" b="1" dirty="0">
                <a:solidFill>
                  <a:srgbClr val="C00000"/>
                </a:solidFill>
              </a:rPr>
              <a:t>信源编码</a:t>
            </a:r>
            <a:r>
              <a:rPr lang="zh-CN" altLang="en-US" dirty="0"/>
              <a:t>（压缩），然后在接收端通过</a:t>
            </a:r>
            <a:r>
              <a:rPr lang="zh-CN" altLang="en-US" b="1" dirty="0">
                <a:solidFill>
                  <a:srgbClr val="C00000"/>
                </a:solidFill>
              </a:rPr>
              <a:t>信源译码</a:t>
            </a:r>
            <a:r>
              <a:rPr lang="zh-CN" altLang="en-US" dirty="0"/>
              <a:t>（解压）恢复成原来的信息。压缩与解压一般是一对互逆的过程，有时仅要求满足一定失真程度的要求。</a:t>
            </a:r>
            <a:endParaRPr lang="en-US" altLang="zh-CN" dirty="0"/>
          </a:p>
          <a:p>
            <a:pPr lvl="1"/>
            <a:r>
              <a:rPr lang="zh-CN" altLang="en-US" dirty="0"/>
              <a:t>实际的信道常受随机噪声的干扰，为了提高</a:t>
            </a:r>
            <a:r>
              <a:rPr lang="zh-CN" altLang="en-US" b="1" dirty="0"/>
              <a:t>通信的可靠性</a:t>
            </a:r>
            <a:r>
              <a:rPr lang="zh-CN" altLang="en-US" dirty="0"/>
              <a:t>，又需要在经信道传输前通过</a:t>
            </a:r>
            <a:r>
              <a:rPr lang="zh-CN" altLang="en-US" b="1" dirty="0">
                <a:solidFill>
                  <a:srgbClr val="C00000"/>
                </a:solidFill>
              </a:rPr>
              <a:t>信道编码</a:t>
            </a:r>
            <a:r>
              <a:rPr lang="zh-CN" altLang="en-US" dirty="0"/>
              <a:t>添加一定的冗余，然后在接收端利用所加冗余通过</a:t>
            </a:r>
            <a:r>
              <a:rPr lang="zh-CN" altLang="en-US" b="1" dirty="0">
                <a:solidFill>
                  <a:srgbClr val="C00000"/>
                </a:solidFill>
              </a:rPr>
              <a:t>信道译码</a:t>
            </a:r>
            <a:r>
              <a:rPr lang="zh-CN" altLang="en-US" dirty="0"/>
              <a:t>将噪声引起的错误检出甚至纠正。信道译码不保证百分之百的正确性，但要求出错概率可控或在可接受范围。</a:t>
            </a:r>
            <a:endParaRPr lang="en-US" altLang="zh-CN" dirty="0"/>
          </a:p>
          <a:p>
            <a:pPr lvl="4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6C0D6A-7BC7-427C-883D-7C90DB02A1D1}"/>
              </a:ext>
            </a:extLst>
          </p:cNvPr>
          <p:cNvSpPr/>
          <p:nvPr/>
        </p:nvSpPr>
        <p:spPr>
          <a:xfrm>
            <a:off x="2926060" y="2348880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45A7C-1956-4B58-BD0A-DD493EAAFFD8}"/>
              </a:ext>
            </a:extLst>
          </p:cNvPr>
          <p:cNvSpPr/>
          <p:nvPr/>
        </p:nvSpPr>
        <p:spPr>
          <a:xfrm>
            <a:off x="5302324" y="2348880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15353-2B8B-4D5C-A6DF-8F9FE5D2910C}"/>
              </a:ext>
            </a:extLst>
          </p:cNvPr>
          <p:cNvSpPr/>
          <p:nvPr/>
        </p:nvSpPr>
        <p:spPr>
          <a:xfrm>
            <a:off x="7678588" y="2348880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信宿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35780A-3E2D-41E8-B990-FBA9F3314106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4294212" y="267291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5D5250-A04D-4D8B-AB82-915952BDD92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670476" y="2672916"/>
            <a:ext cx="10081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36911" y="552011"/>
            <a:ext cx="2690427" cy="398264"/>
          </a:xfrm>
        </p:spPr>
        <p:txBody>
          <a:bodyPr rtlCol="0"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§1.2 </a:t>
            </a:r>
            <a:r>
              <a:rPr lang="zh-CN" altLang="en-US" sz="2400" dirty="0"/>
              <a:t>通信系统模型</a:t>
            </a:r>
            <a:endParaRPr lang="en-US" altLang="zh-CN" sz="2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6C0D6A-7BC7-427C-883D-7C90DB02A1D1}"/>
              </a:ext>
            </a:extLst>
          </p:cNvPr>
          <p:cNvSpPr/>
          <p:nvPr/>
        </p:nvSpPr>
        <p:spPr>
          <a:xfrm>
            <a:off x="1773932" y="1332769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C45A7C-1956-4B58-BD0A-DD493EAAFFD8}"/>
              </a:ext>
            </a:extLst>
          </p:cNvPr>
          <p:cNvSpPr/>
          <p:nvPr/>
        </p:nvSpPr>
        <p:spPr>
          <a:xfrm>
            <a:off x="4155330" y="3831053"/>
            <a:ext cx="1368152" cy="648072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信道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815353-2B8B-4D5C-A6DF-8F9FE5D2910C}"/>
              </a:ext>
            </a:extLst>
          </p:cNvPr>
          <p:cNvSpPr/>
          <p:nvPr/>
        </p:nvSpPr>
        <p:spPr>
          <a:xfrm>
            <a:off x="6526460" y="1340756"/>
            <a:ext cx="1368152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信宿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E248D0-7F0B-491C-A37F-A823EDCFD6BE}"/>
              </a:ext>
            </a:extLst>
          </p:cNvPr>
          <p:cNvSpPr/>
          <p:nvPr/>
        </p:nvSpPr>
        <p:spPr>
          <a:xfrm>
            <a:off x="1773932" y="2614904"/>
            <a:ext cx="1368152" cy="64807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信源编码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972CC-7ED8-4A60-BBA5-938B168FA612}"/>
              </a:ext>
            </a:extLst>
          </p:cNvPr>
          <p:cNvSpPr/>
          <p:nvPr/>
        </p:nvSpPr>
        <p:spPr>
          <a:xfrm>
            <a:off x="6526460" y="2564904"/>
            <a:ext cx="1368152" cy="64807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信源译码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B9045F-7200-4F48-8E65-6B41E49D3D21}"/>
              </a:ext>
            </a:extLst>
          </p:cNvPr>
          <p:cNvSpPr/>
          <p:nvPr/>
        </p:nvSpPr>
        <p:spPr>
          <a:xfrm>
            <a:off x="1773932" y="3839040"/>
            <a:ext cx="1368152" cy="64807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信道编码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8464F56-8C97-46F4-A4EC-0706BA9B51AF}"/>
              </a:ext>
            </a:extLst>
          </p:cNvPr>
          <p:cNvSpPr/>
          <p:nvPr/>
        </p:nvSpPr>
        <p:spPr>
          <a:xfrm>
            <a:off x="6536729" y="3839040"/>
            <a:ext cx="1368152" cy="648072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信道译码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ADEA7B5-2916-4965-B0AF-40DFFDE6DC79}"/>
              </a:ext>
            </a:extLst>
          </p:cNvPr>
          <p:cNvCxnSpPr>
            <a:stCxn id="2" idx="2"/>
            <a:endCxn id="10" idx="0"/>
          </p:cNvCxnSpPr>
          <p:nvPr/>
        </p:nvCxnSpPr>
        <p:spPr>
          <a:xfrm>
            <a:off x="2458008" y="1980841"/>
            <a:ext cx="0" cy="63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CE7E5D9-D59B-4C1E-B6A0-695C90D3C55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2458008" y="3262976"/>
            <a:ext cx="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A9EE4F-5F8A-431B-90E0-234FF02BB828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142084" y="4155089"/>
            <a:ext cx="1013246" cy="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71668C9-5817-4D47-945B-E3B03163CDE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39406" y="3262976"/>
            <a:ext cx="0" cy="56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7116461-C007-49C6-9163-22E0BC9B3E3C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5523482" y="4155089"/>
            <a:ext cx="1013247" cy="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A7F21E9-02F4-45EF-870A-8E3FFBCC2318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H="1" flipV="1">
            <a:off x="7210536" y="3212976"/>
            <a:ext cx="10269" cy="62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F5FB299-868A-4F4A-AE37-4ED132D76C9F}"/>
              </a:ext>
            </a:extLst>
          </p:cNvPr>
          <p:cNvCxnSpPr>
            <a:stCxn id="12" idx="0"/>
            <a:endCxn id="8" idx="2"/>
          </p:cNvCxnSpPr>
          <p:nvPr/>
        </p:nvCxnSpPr>
        <p:spPr>
          <a:xfrm flipV="1">
            <a:off x="7210536" y="1988828"/>
            <a:ext cx="0" cy="57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012542A8-FC2F-4500-87DA-73BA63AB2791}"/>
              </a:ext>
            </a:extLst>
          </p:cNvPr>
          <p:cNvSpPr txBox="1"/>
          <p:nvPr/>
        </p:nvSpPr>
        <p:spPr>
          <a:xfrm>
            <a:off x="9190756" y="2738885"/>
            <a:ext cx="1424693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/>
              <a:t>压缩编码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830FE7D-418B-4DCE-984A-DB5EA427006F}"/>
              </a:ext>
            </a:extLst>
          </p:cNvPr>
          <p:cNvSpPr txBox="1"/>
          <p:nvPr/>
        </p:nvSpPr>
        <p:spPr>
          <a:xfrm>
            <a:off x="9247298" y="3963021"/>
            <a:ext cx="1368151" cy="400110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2000" b="1" dirty="0"/>
              <a:t>纠错编码</a:t>
            </a:r>
          </a:p>
        </p:txBody>
      </p:sp>
      <p:sp>
        <p:nvSpPr>
          <p:cNvPr id="35" name="爆炸形: 8 pt  34">
            <a:extLst>
              <a:ext uri="{FF2B5EF4-FFF2-40B4-BE49-F238E27FC236}">
                <a16:creationId xmlns:a16="http://schemas.microsoft.com/office/drawing/2014/main" id="{A0675E27-BC42-47C8-AF23-320B1376B8B8}"/>
              </a:ext>
            </a:extLst>
          </p:cNvPr>
          <p:cNvSpPr/>
          <p:nvPr/>
        </p:nvSpPr>
        <p:spPr>
          <a:xfrm>
            <a:off x="4296787" y="2297872"/>
            <a:ext cx="1152123" cy="1158154"/>
          </a:xfrm>
          <a:prstGeom prst="irregularSeal1">
            <a:avLst/>
          </a:prstGeom>
          <a:blipFill>
            <a:blip r:embed="rId3"/>
            <a:tile tx="0" ty="0" sx="100000" sy="100000" flip="none" algn="tl"/>
          </a:blip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噪声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C4F2D7-79CF-4D03-82F2-ED7B70C174E8}"/>
              </a:ext>
            </a:extLst>
          </p:cNvPr>
          <p:cNvSpPr/>
          <p:nvPr/>
        </p:nvSpPr>
        <p:spPr>
          <a:xfrm>
            <a:off x="753389" y="4811148"/>
            <a:ext cx="106820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纠错编码理论通常简称为</a:t>
            </a:r>
            <a:r>
              <a:rPr lang="zh-CN" altLang="en-US" sz="2000" dirty="0">
                <a:solidFill>
                  <a:srgbClr val="C00000"/>
                </a:solidFill>
              </a:rPr>
              <a:t>编码理论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/>
              <a:t>由于信源编码和信道编码通常采用的是一些公认高效的方法，是公开的，因此从信息安全的角度出发，一般还需要在信源编码和信道编码之间增加一个</a:t>
            </a:r>
            <a:r>
              <a:rPr lang="zh-CN" altLang="en-US" sz="2000" u="sng" dirty="0">
                <a:solidFill>
                  <a:srgbClr val="FF0000"/>
                </a:solidFill>
              </a:rPr>
              <a:t>加密</a:t>
            </a:r>
            <a:r>
              <a:rPr lang="zh-CN" altLang="en-US" sz="2000" dirty="0"/>
              <a:t>的过程。信息安全的理论基础是</a:t>
            </a:r>
            <a:r>
              <a:rPr lang="zh-CN" altLang="en-US" sz="2000" dirty="0">
                <a:solidFill>
                  <a:srgbClr val="C00000"/>
                </a:solidFill>
              </a:rPr>
              <a:t>密码学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89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0" grpId="0" animBg="1"/>
      <p:bldP spid="12" grpId="0" animBg="1"/>
      <p:bldP spid="13" grpId="0" animBg="1"/>
      <p:bldP spid="15" grpId="0" animBg="1"/>
      <p:bldP spid="32" grpId="0" animBg="1"/>
      <p:bldP spid="33" grpId="0" animBg="1"/>
      <p:bldP spid="3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269876" y="620688"/>
            <a:ext cx="10069762" cy="5832648"/>
          </a:xfrm>
        </p:spPr>
        <p:txBody>
          <a:bodyPr rtlCol="0"/>
          <a:lstStyle/>
          <a:p>
            <a:pPr marL="0" indent="0">
              <a:buNone/>
            </a:pPr>
            <a:r>
              <a:rPr lang="en-US" altLang="zh-CN" sz="2400" dirty="0"/>
              <a:t>§1.3 </a:t>
            </a:r>
            <a:r>
              <a:rPr lang="zh-CN" altLang="en-US" sz="2400" dirty="0"/>
              <a:t>信息论的研究范围</a:t>
            </a:r>
            <a:endParaRPr lang="en-US" altLang="zh-CN" sz="2400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主要研究通信系统的最根本性的问题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什么是信息？怎么度量？</a:t>
            </a:r>
            <a:r>
              <a:rPr lang="zh-CN" altLang="en-US" dirty="0"/>
              <a:t>怎样确定一个信源输出中含有信息量的大小？</a:t>
            </a:r>
            <a:endParaRPr lang="en-US" altLang="zh-CN" dirty="0"/>
          </a:p>
          <a:p>
            <a:pPr lvl="1"/>
            <a:r>
              <a:rPr lang="zh-CN" altLang="en-US" dirty="0"/>
              <a:t>一个信源输出的最精炼的表达方式？怎么在无噪信道实现高效快速的无失真或限失真通信？</a:t>
            </a:r>
            <a:endParaRPr lang="en-US" altLang="zh-CN" dirty="0"/>
          </a:p>
          <a:p>
            <a:pPr lvl="1"/>
            <a:r>
              <a:rPr lang="zh-CN" altLang="en-US" dirty="0"/>
              <a:t>怎么在一个有噪信道实现可靠通信？一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个有噪信道上可一次传输信息量的最大值是多少？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信息论指导通信系统设计的例子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无失真信源编码的应用：计算机文件的压缩（</a:t>
            </a:r>
            <a:r>
              <a:rPr lang="en-US" altLang="zh-CN" dirty="0"/>
              <a:t>&lt;30%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限失真信源编码的应用：语音信号压缩（</a:t>
            </a:r>
            <a:r>
              <a:rPr lang="en-US" altLang="zh-CN" dirty="0"/>
              <a:t>1972</a:t>
            </a:r>
            <a:r>
              <a:rPr lang="zh-CN" altLang="en-US" dirty="0"/>
              <a:t>年编码速率</a:t>
            </a:r>
            <a:r>
              <a:rPr lang="en-US" altLang="zh-CN" dirty="0"/>
              <a:t>64kbit/s, </a:t>
            </a:r>
            <a:r>
              <a:rPr lang="zh-CN" altLang="en-US" dirty="0"/>
              <a:t>现在</a:t>
            </a:r>
            <a:r>
              <a:rPr lang="en-US" altLang="zh-CN" dirty="0"/>
              <a:t>&lt;100bit/s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有噪信道编码的应用：移动通信与卫星通信</a:t>
            </a:r>
            <a:r>
              <a:rPr lang="zh-CN" altLang="en-US" dirty="0"/>
              <a:t>（接近理论极限，比如</a:t>
            </a:r>
            <a:r>
              <a:rPr lang="en-US" altLang="zh-CN" dirty="0"/>
              <a:t>5G</a:t>
            </a:r>
            <a:r>
              <a:rPr lang="zh-CN" altLang="en-US" dirty="0"/>
              <a:t>通信系统）</a:t>
            </a:r>
            <a:endParaRPr lang="en-US" altLang="zh-CN" dirty="0"/>
          </a:p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信息论的范畴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狭义信息论，或</a:t>
            </a:r>
            <a:r>
              <a:rPr lang="zh-CN" altLang="en-US" dirty="0">
                <a:solidFill>
                  <a:srgbClr val="C00000"/>
                </a:solidFill>
              </a:rPr>
              <a:t>香农信息论</a:t>
            </a:r>
            <a:r>
              <a:rPr lang="zh-CN" altLang="en-US" dirty="0"/>
              <a:t>：以数学方法对通信全过程进行描述和定量分析，属于基础理论。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一般信息论，或工业信息论：除香农信息论外，还包括噪声理论、滤波理论、统计检测、信号调制、信息处理以及保密通信，是基础理论的延伸。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广义信息论，或信息科学：除以上内容以外，还包括相关应用领域。如模式识别、机器翻译、深度学习、人工智能、遥感雷达、语言学、心理学、遗传学、神经生理学等。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6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981844" y="1196752"/>
                <a:ext cx="10069762" cy="5040560"/>
              </a:xfrm>
            </p:spPr>
            <p:txBody>
              <a:bodyPr rtlCol="0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§2.1 </a:t>
                </a:r>
                <a:r>
                  <a:rPr lang="zh-CN" altLang="en-US" sz="24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自信息与互信息</a:t>
                </a:r>
                <a:endParaRPr lang="en-US" altLang="zh-CN" sz="24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§2.1.1 </a:t>
                </a:r>
                <a:r>
                  <a:rPr lang="zh-CN" altLang="en-US" dirty="0"/>
                  <a:t>自信息</a:t>
                </a:r>
                <a:endParaRPr lang="en-US" altLang="zh-CN" dirty="0"/>
              </a:p>
              <a:p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信源产生的消息本质上是应是随机的，否则失去传输处理的必要。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dirty="0"/>
                  <a:t>对于样本空间为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的离散随机变量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离散信源</a:t>
                </a:r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，概率事件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所含信息量的大小称为该事件的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自信息</a:t>
                </a: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定义为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b="0" dirty="0">
                    <a:ea typeface="Microsoft YaHei UI" panose="020B0503020204020204" pitchFamily="34" charset="-122"/>
                  </a:rPr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Microsoft YaHei UI" panose="020B0503020204020204" pitchFamily="34" charset="-12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,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为事件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发生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的概率。它具有性质：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736282" lvl="1" indent="-457200">
                  <a:buFont typeface="+mj-ea"/>
                  <a:buAutoNum type="circleNumDbPlain"/>
                </a:pP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的严格单调递减非负函数，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越小则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越大。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736282" lvl="1" indent="-457200">
                  <a:buFont typeface="+mj-ea"/>
                  <a:buAutoNum type="circleNumDbPlain"/>
                </a:pP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=1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；若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=0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736282" lvl="1" indent="-457200">
                  <a:buFont typeface="+mj-ea"/>
                  <a:buAutoNum type="circleNumDbPlain"/>
                </a:pPr>
                <a:r>
                  <a:rPr lang="zh-CN" altLang="en-US" dirty="0"/>
                  <a:t>具有可加性：若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互相独立，则概率事件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自信息为</a:t>
                </a:r>
                <a:endParaRPr lang="en-US" altLang="zh-CN" dirty="0"/>
              </a:p>
              <a:p>
                <a:pPr marL="279082" lvl="1" indent="0">
                  <a:buNone/>
                </a:pPr>
                <a:r>
                  <a:rPr lang="en-US" altLang="zh-CN" dirty="0"/>
                  <a:t>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79082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1844" y="1196752"/>
                <a:ext cx="10069762" cy="5040560"/>
              </a:xfrm>
              <a:blipFill>
                <a:blip r:embed="rId3"/>
                <a:stretch>
                  <a:fillRect l="-908" t="-1693" r="-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432E9E9-C7A3-42E0-8204-5A5870C1998F}"/>
              </a:ext>
            </a:extLst>
          </p:cNvPr>
          <p:cNvSpPr txBox="1"/>
          <p:nvPr/>
        </p:nvSpPr>
        <p:spPr>
          <a:xfrm>
            <a:off x="1413892" y="404664"/>
            <a:ext cx="3744416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3200" b="1" dirty="0"/>
              <a:t>第二章</a:t>
            </a:r>
            <a:r>
              <a:rPr lang="en-US" altLang="zh-CN" sz="3200" b="1" dirty="0"/>
              <a:t> </a:t>
            </a:r>
            <a:r>
              <a:rPr lang="zh-CN" altLang="en-US" sz="3200" b="1" dirty="0"/>
              <a:t>信息的度量</a:t>
            </a:r>
            <a:endParaRPr lang="en-US" altLang="zh-CN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79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>
              <a:xfrm>
                <a:off x="1269876" y="620688"/>
                <a:ext cx="10069762" cy="5832648"/>
              </a:xfrm>
            </p:spPr>
            <p:txBody>
              <a:bodyPr rtlCol="0">
                <a:normAutofit/>
              </a:bodyPr>
              <a:lstStyle/>
              <a:p>
                <a:pPr marL="279082" lvl="1" indent="0">
                  <a:buNone/>
                </a:pPr>
                <a:r>
                  <a:rPr lang="zh-CN" altLang="en-US" sz="2000" b="1" dirty="0"/>
                  <a:t>引理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：</a:t>
                </a:r>
                <a:r>
                  <a:rPr lang="zh-CN" altLang="en-US" sz="20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[0,1]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000" dirty="0"/>
                  <a:t>的函数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/>
                  <a:t>满足：</a:t>
                </a:r>
                <a:endParaRPr lang="en-US" altLang="zh-CN" sz="2000" dirty="0"/>
              </a:p>
              <a:p>
                <a:pPr marL="621982" lvl="1" indent="-342900">
                  <a:buFont typeface="+mj-ea"/>
                  <a:buAutoNum type="circleNumDbPlain"/>
                </a:pPr>
                <a:r>
                  <a:rPr lang="zh-CN" altLang="en-US" sz="2000" dirty="0"/>
                  <a:t>非负性：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 0≤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</m:t>
                    </m:r>
                  </m:oMath>
                </a14:m>
                <a:endParaRPr lang="en-US" altLang="zh-CN" sz="2000" dirty="0"/>
              </a:p>
              <a:p>
                <a:pPr marL="621982" lvl="1" indent="-342900">
                  <a:buFont typeface="+mj-ea"/>
                  <a:buAutoNum type="circleNumDbPlain"/>
                </a:pPr>
                <a:r>
                  <a:rPr lang="zh-CN" altLang="en-US" sz="2000" dirty="0"/>
                  <a:t>严格单调性：若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621982" lvl="1" indent="-342900">
                  <a:buFont typeface="+mj-ea"/>
                  <a:buAutoNum type="circleNumDbPlain"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621982" lvl="1" indent="-342900">
                  <a:buFont typeface="+mj-ea"/>
                  <a:buAutoNum type="circleNumDbPlain"/>
                </a:pPr>
                <a:r>
                  <a:rPr lang="zh-CN" altLang="en-US" sz="2000" dirty="0"/>
                  <a:t>加性：若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279082" lvl="1" indent="0">
                  <a:buNone/>
                </a:pPr>
                <a:r>
                  <a:rPr lang="zh-CN" altLang="en-US" sz="2000" dirty="0"/>
                  <a:t>则存在正常数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altLang="zh-CN" sz="2000" dirty="0"/>
                  <a:t>.</a:t>
                </a:r>
              </a:p>
              <a:p>
                <a:pPr marL="279082" lvl="1" indent="0">
                  <a:buNone/>
                </a:pPr>
                <a:r>
                  <a:rPr lang="zh-CN" altLang="en-US" sz="2000" b="1" dirty="0"/>
                  <a:t>证明：</a:t>
                </a:r>
                <a:r>
                  <a:rPr lang="zh-CN" altLang="en-US" sz="2000" dirty="0"/>
                  <a:t>对任意的</a:t>
                </a:r>
                <a:r>
                  <a:rPr lang="en-US" altLang="zh-CN" sz="2000" dirty="0"/>
                  <a:t>0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sz="2000" dirty="0"/>
                  <a:t>自然数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i="1" dirty="0"/>
              </a:p>
              <a:p>
                <a:pPr marL="279082" lvl="1" indent="0">
                  <a:buNone/>
                </a:pPr>
                <a:r>
                  <a:rPr lang="zh-CN" altLang="en-US" sz="2000" dirty="0"/>
                  <a:t>因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，故上式在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2000" dirty="0"/>
                  <a:t>也成立。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:r>
                  <a:rPr lang="zh-CN" altLang="en-US" sz="2000" dirty="0"/>
                  <a:t>假定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2000" dirty="0"/>
                  <a:t>，则对任何自然数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总可以找到非负整数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使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得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:pPr marL="279082" lvl="1" indent="0">
                  <a:buNone/>
                </a:pPr>
                <a:r>
                  <a:rPr lang="zh-CN" altLang="en-US" sz="2000" dirty="0"/>
                  <a:t>另一方面，我们有</a:t>
                </a:r>
                <a:endParaRPr lang="en-US" altLang="zh-CN" sz="2000" dirty="0"/>
              </a:p>
              <a:p>
                <a:pPr marL="27908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𝑘𝐼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𝑛𝐼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876" y="620688"/>
                <a:ext cx="10069762" cy="5832648"/>
              </a:xfrm>
              <a:blipFill>
                <a:blip r:embed="rId3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67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垂直和水平设计模板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70_TF03460606" id="{F48DC9F1-3C9F-4BB2-97B0-D6468EE4CD7F}" vid="{070DFB09-6684-440A-BD46-F43ADA6B23FB}"/>
    </a:ext>
  </a:extLst>
</a:theme>
</file>

<file path=ppt/theme/theme2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垂直和水平设计幻灯片</Template>
  <TotalTime>41754</TotalTime>
  <Words>5898</Words>
  <Application>Microsoft Office PowerPoint</Application>
  <PresentationFormat>自定义</PresentationFormat>
  <Paragraphs>415</Paragraphs>
  <Slides>37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Microsoft YaHei UI</vt:lpstr>
      <vt:lpstr>隶书</vt:lpstr>
      <vt:lpstr>宋体</vt:lpstr>
      <vt:lpstr>微软雅黑</vt:lpstr>
      <vt:lpstr>Arial</vt:lpstr>
      <vt:lpstr>Cambria Math</vt:lpstr>
      <vt:lpstr>Century Gothic</vt:lpstr>
      <vt:lpstr>Wingdings</vt:lpstr>
      <vt:lpstr>垂直和水平设计模板</vt:lpstr>
      <vt:lpstr>信息论基础</vt:lpstr>
      <vt:lpstr>PowerPoint 演示文稿</vt:lpstr>
      <vt:lpstr>第一章 绪论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信息论基础</dc:title>
  <dc:creator>未定义</dc:creator>
  <cp:lastModifiedBy>Tys</cp:lastModifiedBy>
  <cp:revision>1133</cp:revision>
  <dcterms:created xsi:type="dcterms:W3CDTF">2020-07-08T13:39:23Z</dcterms:created>
  <dcterms:modified xsi:type="dcterms:W3CDTF">2023-09-10T13:27:57Z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