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handoutMasterIdLst>
    <p:handoutMasterId r:id="rId21"/>
  </p:handoutMasterIdLst>
  <p:sldIdLst>
    <p:sldId id="298" r:id="rId2"/>
    <p:sldId id="299" r:id="rId3"/>
    <p:sldId id="300" r:id="rId4"/>
    <p:sldId id="301" r:id="rId5"/>
    <p:sldId id="302"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6" r:id="rId19"/>
  </p:sldIdLst>
  <p:sldSz cx="12188825"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2" id="{2A7870E4-96B4-4661-868A-AA721A8D0F8F}">
          <p14:sldIdLst>
            <p14:sldId id="298"/>
            <p14:sldId id="299"/>
            <p14:sldId id="300"/>
            <p14:sldId id="301"/>
            <p14:sldId id="302"/>
            <p14:sldId id="303"/>
            <p14:sldId id="304"/>
            <p14:sldId id="305"/>
            <p14:sldId id="306"/>
            <p14:sldId id="307"/>
            <p14:sldId id="308"/>
            <p14:sldId id="309"/>
            <p14:sldId id="310"/>
            <p14:sldId id="311"/>
            <p14:sldId id="312"/>
            <p14:sldId id="313"/>
            <p14:sldId id="314"/>
            <p14:sldId id="316"/>
          </p14:sldIdLst>
        </p14:section>
      </p14:sectionLst>
    </p:ex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3792">
          <p15:clr>
            <a:srgbClr val="A4A3A4"/>
          </p15:clr>
        </p15:guide>
        <p15:guide id="4" orient="horz" pos="1152">
          <p15:clr>
            <a:srgbClr val="A4A3A4"/>
          </p15:clr>
        </p15:guide>
        <p15:guide id="5" orient="horz" pos="3360">
          <p15:clr>
            <a:srgbClr val="A4A3A4"/>
          </p15:clr>
        </p15:guide>
        <p15:guide id="6" orient="horz" pos="3072">
          <p15:clr>
            <a:srgbClr val="A4A3A4"/>
          </p15:clr>
        </p15:guide>
        <p15:guide id="7" orient="horz" pos="864">
          <p15:clr>
            <a:srgbClr val="A4A3A4"/>
          </p15:clr>
        </p15:guide>
        <p15:guide id="8" orient="horz" pos="528">
          <p15:clr>
            <a:srgbClr val="A4A3A4"/>
          </p15:clr>
        </p15:guide>
        <p15:guide id="9" orient="horz" pos="2784">
          <p15:clr>
            <a:srgbClr val="A4A3A4"/>
          </p15:clr>
        </p15:guide>
        <p15:guide id="10" pos="3839">
          <p15:clr>
            <a:srgbClr val="A4A3A4"/>
          </p15:clr>
        </p15:guide>
        <p15:guide id="11" pos="959">
          <p15:clr>
            <a:srgbClr val="A4A3A4"/>
          </p15:clr>
        </p15:guide>
        <p15:guide id="12" pos="7007">
          <p15:clr>
            <a:srgbClr val="A4A3A4"/>
          </p15:clr>
        </p15:guide>
        <p15:guide id="13" pos="6719">
          <p15:clr>
            <a:srgbClr val="A4A3A4"/>
          </p15:clr>
        </p15:guide>
        <p15:guide id="14" pos="6143">
          <p15:clr>
            <a:srgbClr val="A4A3A4"/>
          </p15:clr>
        </p15:guide>
        <p15:guide id="15" pos="3983">
          <p15:clr>
            <a:srgbClr val="A4A3A4"/>
          </p15:clr>
        </p15:guide>
        <p15:guide id="16" pos="527">
          <p15:clr>
            <a:srgbClr val="A4A3A4"/>
          </p15:clr>
        </p15:guide>
        <p15:guide id="17" pos="715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67" autoAdjust="0"/>
    <p:restoredTop sz="94660"/>
  </p:normalViewPr>
  <p:slideViewPr>
    <p:cSldViewPr>
      <p:cViewPr varScale="1">
        <p:scale>
          <a:sx n="60" d="100"/>
          <a:sy n="60" d="100"/>
        </p:scale>
        <p:origin x="249" y="39"/>
      </p:cViewPr>
      <p:guideLst>
        <p:guide orient="horz" pos="2160"/>
        <p:guide orient="horz" pos="1008"/>
        <p:guide orient="horz" pos="3792"/>
        <p:guide orient="horz" pos="1152"/>
        <p:guide orient="horz" pos="3360"/>
        <p:guide orient="horz" pos="3072"/>
        <p:guide orient="horz" pos="864"/>
        <p:guide orient="horz" pos="528"/>
        <p:guide orient="horz" pos="2784"/>
        <p:guide pos="3839"/>
        <p:guide pos="959"/>
        <p:guide pos="7007"/>
        <p:guide pos="6719"/>
        <p:guide pos="6143"/>
        <p:guide pos="3983"/>
        <p:guide pos="527"/>
        <p:guide pos="7151"/>
      </p:guideLst>
    </p:cSldViewPr>
  </p:slideViewPr>
  <p:notesTextViewPr>
    <p:cViewPr>
      <p:scale>
        <a:sx n="1" d="1"/>
        <a:sy n="1" d="1"/>
      </p:scale>
      <p:origin x="0" y="0"/>
    </p:cViewPr>
  </p:notesTextViewPr>
  <p:notesViewPr>
    <p:cSldViewPr>
      <p:cViewPr varScale="1">
        <p:scale>
          <a:sx n="88" d="100"/>
          <a:sy n="88" d="100"/>
        </p:scale>
        <p:origin x="378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rtl="0"/>
            <a:fld id="{B4DA62C4-3800-4F1C-AD2B-7F6F2C932B51}" type="datetime1">
              <a:rPr lang="zh-CN" altLang="en-US" smtClean="0">
                <a:latin typeface="Microsoft YaHei UI" panose="020B0503020204020204" pitchFamily="34" charset="-122"/>
                <a:ea typeface="Microsoft YaHei UI" panose="020B0503020204020204" pitchFamily="34" charset="-122"/>
              </a:rPr>
              <a:t>2023/9/10</a:t>
            </a:fld>
            <a:endParaRPr lang="zh-CN" altLang="en-US" dirty="0">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rtl="0"/>
            <a:endParaRPr lang="zh-CN" altLang="en-US" dirty="0">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rtl="0"/>
            <a:fld id="{7C119DBA-4540-49B3-8FA9-6259387ECF9E}" type="slidenum">
              <a:rPr lang="en-US" altLang="zh-CN">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5876198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7D39DDA-EDDB-4915-9144-F8D11CCB53AC}" type="datetime1">
              <a:rPr lang="zh-CN" altLang="en-US" noProof="0" smtClean="0"/>
              <a:t>2023/9/10</a:t>
            </a:fld>
            <a:endParaRPr lang="zh-CN" altLang="en-US" noProof="0"/>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pPr rt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zh-CN" altLang="en-US" noProof="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E3B36274-F2B9-4C45-BBB4-0EDF4CD651A7}" type="slidenum">
              <a:rPr lang="en-US" altLang="zh-CN" noProof="0" smtClean="0"/>
              <a:pPr/>
              <a:t>‹#›</a:t>
            </a:fld>
            <a:endParaRPr lang="zh-CN" altLang="en-US" noProof="0"/>
          </a:p>
        </p:txBody>
      </p:sp>
    </p:spTree>
    <p:extLst>
      <p:ext uri="{BB962C8B-B14F-4D97-AF65-F5344CB8AC3E}">
        <p14:creationId xmlns:p14="http://schemas.microsoft.com/office/powerpoint/2010/main" val="21476885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2413" y="1371600"/>
            <a:ext cx="9144000" cy="3505200"/>
          </a:xfrm>
        </p:spPr>
        <p:txBody>
          <a:bodyPr rtlCol="0">
            <a:noAutofit/>
          </a:bodyPr>
          <a:lstStyle>
            <a:lvl1pPr>
              <a:defRPr sz="7200"/>
            </a:lvl1pPr>
          </a:lstStyle>
          <a:p>
            <a:pPr rtl="0"/>
            <a:r>
              <a:rPr lang="zh-CN" altLang="en-US" noProof="0"/>
              <a:t>单击此处编辑母版标题样式</a:t>
            </a:r>
          </a:p>
        </p:txBody>
      </p:sp>
      <p:sp>
        <p:nvSpPr>
          <p:cNvPr id="3" name="副标题 2"/>
          <p:cNvSpPr>
            <a:spLocks noGrp="1"/>
          </p:cNvSpPr>
          <p:nvPr>
            <p:ph type="subTitle" idx="1" hasCustomPrompt="1"/>
          </p:nvPr>
        </p:nvSpPr>
        <p:spPr>
          <a:xfrm>
            <a:off x="1522413" y="4953000"/>
            <a:ext cx="8229600" cy="1066800"/>
          </a:xfrm>
        </p:spPr>
        <p:txBody>
          <a:bodyPr rtlCol="0">
            <a:normAutofit/>
          </a:bodyPr>
          <a:lstStyle>
            <a:lvl1pPr marL="0" indent="0" algn="l">
              <a:spcBef>
                <a:spcPts val="0"/>
              </a:spcBef>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CN" altLang="en-US" noProof="0"/>
              <a:t>单击以编辑母版副标题样式</a:t>
            </a:r>
          </a:p>
        </p:txBody>
      </p:sp>
      <p:sp>
        <p:nvSpPr>
          <p:cNvPr id="5" name="页脚占位符 4"/>
          <p:cNvSpPr>
            <a:spLocks noGrp="1"/>
          </p:cNvSpPr>
          <p:nvPr>
            <p:ph type="ftr" sz="quarter" idx="11"/>
          </p:nvPr>
        </p:nvSpPr>
        <p:spPr/>
        <p:txBody>
          <a:bodyPr rtlCol="0"/>
          <a:lstStyle/>
          <a:p>
            <a:pPr rtl="0"/>
            <a:r>
              <a:rPr lang="zh-CN" altLang="en-US" noProof="0"/>
              <a:t>添加页脚</a:t>
            </a:r>
          </a:p>
        </p:txBody>
      </p:sp>
      <p:sp>
        <p:nvSpPr>
          <p:cNvPr id="4" name="日期占位符 3"/>
          <p:cNvSpPr>
            <a:spLocks noGrp="1"/>
          </p:cNvSpPr>
          <p:nvPr>
            <p:ph type="dt" sz="half" idx="10"/>
          </p:nvPr>
        </p:nvSpPr>
        <p:spPr/>
        <p:txBody>
          <a:bodyPr rtlCol="0"/>
          <a:lstStyle/>
          <a:p>
            <a:pPr rtl="0"/>
            <a:fld id="{3A3943C3-D298-4E47-BD58-2688195F42B2}" type="datetime1">
              <a:rPr lang="zh-CN" altLang="en-US" noProof="0" smtClean="0"/>
              <a:t>2023/9/10</a:t>
            </a:fld>
            <a:endParaRPr lang="zh-CN" altLang="en-US" noProof="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4107501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a:p>
        </p:txBody>
      </p:sp>
      <p:sp>
        <p:nvSpPr>
          <p:cNvPr id="3" name="垂直文本占位符 2"/>
          <p:cNvSpPr>
            <a:spLocks noGrp="1"/>
          </p:cNvSpPr>
          <p:nvPr>
            <p:ph type="body" orient="vert" idx="1"/>
          </p:nvPr>
        </p:nvSpPr>
        <p:spPr/>
        <p:txBody>
          <a:bodyPr vert="eaVert" rtlCol="0"/>
          <a:lstStyle>
            <a:lvl5pPr>
              <a:defRPr/>
            </a:lvl5pPr>
            <a:lvl6pPr>
              <a:defRPr baseline="0"/>
            </a:lvl6pPr>
            <a:lvl7pPr>
              <a:defRPr baseline="0"/>
            </a:lvl7pPr>
            <a:lvl8pPr>
              <a:defRPr baseline="0"/>
            </a:lvl8pPr>
            <a:lvl9pPr>
              <a:defRPr baseline="0"/>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a:p>
        </p:txBody>
      </p:sp>
      <p:sp>
        <p:nvSpPr>
          <p:cNvPr id="5" name="页脚占位符 4"/>
          <p:cNvSpPr>
            <a:spLocks noGrp="1"/>
          </p:cNvSpPr>
          <p:nvPr>
            <p:ph type="ftr" sz="quarter" idx="11"/>
          </p:nvPr>
        </p:nvSpPr>
        <p:spPr/>
        <p:txBody>
          <a:bodyPr rtlCol="0"/>
          <a:lstStyle/>
          <a:p>
            <a:pPr rtl="0"/>
            <a:r>
              <a:rPr lang="zh-cn"/>
              <a:t>添加页脚</a:t>
            </a:r>
          </a:p>
        </p:txBody>
      </p:sp>
      <p:sp>
        <p:nvSpPr>
          <p:cNvPr id="4" name="日期占位符 3"/>
          <p:cNvSpPr>
            <a:spLocks noGrp="1"/>
          </p:cNvSpPr>
          <p:nvPr>
            <p:ph type="dt" sz="half" idx="10"/>
          </p:nvPr>
        </p:nvSpPr>
        <p:spPr/>
        <p:txBody>
          <a:bodyPr rtlCol="0"/>
          <a:lstStyle/>
          <a:p>
            <a:pPr rtl="0"/>
            <a:fld id="{B42F1EA0-6232-47B5-9903-8F61DEC0B56D}" type="datetime1">
              <a:rPr lang="zh-CN" altLang="en-US" smtClean="0"/>
              <a:t>2023/9/10</a:t>
            </a:fld>
            <a:endParaRPr lang="en-US"/>
          </a:p>
        </p:txBody>
      </p:sp>
      <p:sp>
        <p:nvSpPr>
          <p:cNvPr id="6" name="幻灯片编号占位符 5"/>
          <p:cNvSpPr>
            <a:spLocks noGrp="1"/>
          </p:cNvSpPr>
          <p:nvPr>
            <p:ph type="sldNum" sz="quarter" idx="12"/>
          </p:nvPr>
        </p:nvSpPr>
        <p:spPr/>
        <p:txBody>
          <a:bodyPr rtlCol="0"/>
          <a:lstStyle/>
          <a:p>
            <a:pPr rtl="0"/>
            <a:fld id="{E5137D0E-4A4F-4307-8994-C1891D747D59}" type="slidenum">
              <a:rPr lang="en-US" smtClean="0"/>
              <a:t>‹#›</a:t>
            </a:fld>
            <a:endParaRPr lang="en-US"/>
          </a:p>
        </p:txBody>
      </p:sp>
    </p:spTree>
    <p:extLst>
      <p:ext uri="{BB962C8B-B14F-4D97-AF65-F5344CB8AC3E}">
        <p14:creationId xmlns:p14="http://schemas.microsoft.com/office/powerpoint/2010/main" val="1173316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标题与文本">
    <p:spTree>
      <p:nvGrpSpPr>
        <p:cNvPr id="1" name=""/>
        <p:cNvGrpSpPr/>
        <p:nvPr/>
      </p:nvGrpSpPr>
      <p:grpSpPr>
        <a:xfrm>
          <a:off x="0" y="0"/>
          <a:ext cx="0" cy="0"/>
          <a:chOff x="0" y="0"/>
          <a:chExt cx="0" cy="0"/>
        </a:xfrm>
      </p:grpSpPr>
      <p:sp>
        <p:nvSpPr>
          <p:cNvPr id="2" name="垂直标题 1"/>
          <p:cNvSpPr>
            <a:spLocks noGrp="1"/>
          </p:cNvSpPr>
          <p:nvPr>
            <p:ph type="title" orient="vert"/>
          </p:nvPr>
        </p:nvSpPr>
        <p:spPr>
          <a:xfrm>
            <a:off x="9752012" y="533400"/>
            <a:ext cx="1371600" cy="5592764"/>
          </a:xfrm>
        </p:spPr>
        <p:txBody>
          <a:bodyPr vert="eaVert" rtlCol="0"/>
          <a:lstStyle/>
          <a:p>
            <a:pPr rtl="0"/>
            <a:r>
              <a:rPr lang="zh-CN" altLang="en-US"/>
              <a:t>单击此处编辑母版标题样式</a:t>
            </a:r>
            <a:endParaRPr/>
          </a:p>
        </p:txBody>
      </p:sp>
      <p:sp>
        <p:nvSpPr>
          <p:cNvPr id="3" name="垂直文本占位符 2"/>
          <p:cNvSpPr>
            <a:spLocks noGrp="1"/>
          </p:cNvSpPr>
          <p:nvPr>
            <p:ph type="body" orient="vert" idx="1"/>
          </p:nvPr>
        </p:nvSpPr>
        <p:spPr>
          <a:xfrm>
            <a:off x="1522411" y="533400"/>
            <a:ext cx="8077201" cy="5592764"/>
          </a:xfrm>
        </p:spPr>
        <p:txBody>
          <a:bodyPr vert="eaVert" rtlCol="0"/>
          <a:lstStyle>
            <a:lvl5pPr>
              <a:defRPr/>
            </a:lvl5pPr>
            <a:lvl6pPr>
              <a:defRPr/>
            </a:lvl6pPr>
            <a:lvl7pPr>
              <a:defRPr/>
            </a:lvl7pPr>
            <a:lvl8pPr>
              <a:defRPr/>
            </a:lvl8pPr>
            <a:lvl9pPr>
              <a:defRPr/>
            </a:lvl9pPr>
          </a:lstStyle>
          <a:p>
            <a:pPr lvl="0" rtl="0"/>
            <a:r>
              <a:rPr lang="zh-CN" altLang="en-US"/>
              <a:t>编辑母版文本样式</a:t>
            </a:r>
          </a:p>
          <a:p>
            <a:pPr lvl="1" rtl="0"/>
            <a:r>
              <a:rPr lang="zh-CN" altLang="en-US"/>
              <a:t>第二级</a:t>
            </a:r>
          </a:p>
          <a:p>
            <a:pPr lvl="2" rtl="0"/>
            <a:r>
              <a:rPr lang="zh-CN" altLang="en-US"/>
              <a:t>第三级</a:t>
            </a:r>
          </a:p>
          <a:p>
            <a:pPr lvl="3" rtl="0"/>
            <a:r>
              <a:rPr lang="zh-CN" altLang="en-US"/>
              <a:t>第四级</a:t>
            </a:r>
          </a:p>
          <a:p>
            <a:pPr lvl="4" rtl="0"/>
            <a:r>
              <a:rPr lang="zh-CN" altLang="en-US"/>
              <a:t>第五级</a:t>
            </a:r>
            <a:endParaRPr/>
          </a:p>
        </p:txBody>
      </p:sp>
      <p:sp>
        <p:nvSpPr>
          <p:cNvPr id="5" name="页脚占位符 4"/>
          <p:cNvSpPr>
            <a:spLocks noGrp="1"/>
          </p:cNvSpPr>
          <p:nvPr>
            <p:ph type="ftr" sz="quarter" idx="11"/>
          </p:nvPr>
        </p:nvSpPr>
        <p:spPr/>
        <p:txBody>
          <a:bodyPr rtlCol="0"/>
          <a:lstStyle/>
          <a:p>
            <a:pPr rtl="0"/>
            <a:r>
              <a:rPr lang="zh-cn"/>
              <a:t>添加页脚</a:t>
            </a:r>
          </a:p>
        </p:txBody>
      </p:sp>
      <p:sp>
        <p:nvSpPr>
          <p:cNvPr id="4" name="日期占位符 3"/>
          <p:cNvSpPr>
            <a:spLocks noGrp="1"/>
          </p:cNvSpPr>
          <p:nvPr>
            <p:ph type="dt" sz="half" idx="10"/>
          </p:nvPr>
        </p:nvSpPr>
        <p:spPr/>
        <p:txBody>
          <a:bodyPr rtlCol="0"/>
          <a:lstStyle/>
          <a:p>
            <a:pPr rtl="0"/>
            <a:fld id="{820F8E20-E257-44BE-9C35-1BF300548911}" type="datetime1">
              <a:rPr lang="zh-CN" altLang="en-US" smtClean="0"/>
              <a:t>2023/9/10</a:t>
            </a:fld>
            <a:endParaRPr lang="en-US"/>
          </a:p>
        </p:txBody>
      </p:sp>
      <p:sp>
        <p:nvSpPr>
          <p:cNvPr id="6" name="幻灯片编号占位符 5"/>
          <p:cNvSpPr>
            <a:spLocks noGrp="1"/>
          </p:cNvSpPr>
          <p:nvPr>
            <p:ph type="sldNum" sz="quarter" idx="12"/>
          </p:nvPr>
        </p:nvSpPr>
        <p:spPr/>
        <p:txBody>
          <a:bodyPr rtlCol="0"/>
          <a:lstStyle/>
          <a:p>
            <a:pPr rtl="0"/>
            <a:fld id="{E5137D0E-4A4F-4307-8994-C1891D747D59}" type="slidenum">
              <a:rPr lang="en-US" smtClean="0"/>
              <a:t>‹#›</a:t>
            </a:fld>
            <a:endParaRPr lang="en-US"/>
          </a:p>
        </p:txBody>
      </p:sp>
    </p:spTree>
    <p:extLst>
      <p:ext uri="{BB962C8B-B14F-4D97-AF65-F5344CB8AC3E}">
        <p14:creationId xmlns:p14="http://schemas.microsoft.com/office/powerpoint/2010/main" val="887540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3" name="内容占位符 2"/>
          <p:cNvSpPr>
            <a:spLocks noGrp="1"/>
          </p:cNvSpPr>
          <p:nvPr>
            <p:ph idx="1"/>
          </p:nvPr>
        </p:nvSpPr>
        <p:spPr/>
        <p:txBody>
          <a:bodyPr rtlCol="0"/>
          <a:lstStyle>
            <a:lvl2pPr>
              <a:buClr>
                <a:schemeClr val="accent2"/>
              </a:buClr>
              <a:defRPr/>
            </a:lvl2pPr>
            <a:lvl5pPr>
              <a:defRPr/>
            </a:lvl5pPr>
            <a:lvl6pPr>
              <a:buClr>
                <a:schemeClr val="accent2"/>
              </a:buClr>
              <a:defRPr baseline="0"/>
            </a:lvl6pPr>
            <a:lvl7pPr>
              <a:buClr>
                <a:schemeClr val="accent2"/>
              </a:buClr>
              <a:defRPr baseline="0"/>
            </a:lvl7pPr>
            <a:lvl8pPr>
              <a:buClr>
                <a:schemeClr val="accent2"/>
              </a:buClr>
              <a:defRPr baseline="0"/>
            </a:lvl8pPr>
            <a:lvl9pPr>
              <a:buClr>
                <a:schemeClr val="accent2"/>
              </a:buClr>
              <a:defRPr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11"/>
          </p:nvPr>
        </p:nvSpPr>
        <p:spPr/>
        <p:txBody>
          <a:bodyPr rtlCol="0"/>
          <a:lstStyle/>
          <a:p>
            <a:pPr rtl="0"/>
            <a:r>
              <a:rPr lang="zh-CN" altLang="en-US" noProof="0"/>
              <a:t>添加页脚</a:t>
            </a:r>
          </a:p>
        </p:txBody>
      </p:sp>
      <p:sp>
        <p:nvSpPr>
          <p:cNvPr id="4" name="日期占位符 3"/>
          <p:cNvSpPr>
            <a:spLocks noGrp="1"/>
          </p:cNvSpPr>
          <p:nvPr>
            <p:ph type="dt" sz="half" idx="10"/>
          </p:nvPr>
        </p:nvSpPr>
        <p:spPr/>
        <p:txBody>
          <a:bodyPr rtlCol="0"/>
          <a:lstStyle/>
          <a:p>
            <a:pPr rtl="0"/>
            <a:fld id="{81219846-D5B5-4A92-9889-72F734A101A4}" type="datetime1">
              <a:rPr lang="zh-CN" altLang="en-US" noProof="0" smtClean="0"/>
              <a:t>2023/9/10</a:t>
            </a:fld>
            <a:endParaRPr lang="zh-CN" altLang="en-US" noProof="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83633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522414" y="2514601"/>
            <a:ext cx="9144000" cy="2819400"/>
          </a:xfrm>
        </p:spPr>
        <p:txBody>
          <a:bodyPr rtlCol="0" anchor="b">
            <a:noAutofit/>
          </a:bodyPr>
          <a:lstStyle>
            <a:lvl1pPr algn="l">
              <a:defRPr sz="6600" b="0" i="0" cap="none" baseline="0"/>
            </a:lvl1pPr>
          </a:lstStyle>
          <a:p>
            <a:pPr rtl="0"/>
            <a:r>
              <a:rPr lang="zh-CN" altLang="en-US" noProof="0"/>
              <a:t>单击此处编辑母版标题样式</a:t>
            </a:r>
          </a:p>
        </p:txBody>
      </p:sp>
      <p:sp>
        <p:nvSpPr>
          <p:cNvPr id="3" name="文本占位符 2"/>
          <p:cNvSpPr>
            <a:spLocks noGrp="1"/>
          </p:cNvSpPr>
          <p:nvPr>
            <p:ph type="body" idx="1"/>
          </p:nvPr>
        </p:nvSpPr>
        <p:spPr>
          <a:xfrm>
            <a:off x="1522413" y="990600"/>
            <a:ext cx="8229600" cy="1143000"/>
          </a:xfrm>
        </p:spPr>
        <p:txBody>
          <a:bodyPr rtlCol="0"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noProof="0"/>
              <a:t>编辑母版文本样式</a:t>
            </a:r>
          </a:p>
        </p:txBody>
      </p:sp>
      <p:sp>
        <p:nvSpPr>
          <p:cNvPr id="5" name="页脚占位符 4"/>
          <p:cNvSpPr>
            <a:spLocks noGrp="1"/>
          </p:cNvSpPr>
          <p:nvPr>
            <p:ph type="ftr" sz="quarter" idx="11"/>
          </p:nvPr>
        </p:nvSpPr>
        <p:spPr/>
        <p:txBody>
          <a:bodyPr rtlCol="0"/>
          <a:lstStyle/>
          <a:p>
            <a:pPr rtl="0"/>
            <a:r>
              <a:rPr lang="zh-CN" altLang="en-US" noProof="0"/>
              <a:t>添加页脚</a:t>
            </a:r>
          </a:p>
        </p:txBody>
      </p:sp>
      <p:sp>
        <p:nvSpPr>
          <p:cNvPr id="4" name="日期占位符 3"/>
          <p:cNvSpPr>
            <a:spLocks noGrp="1"/>
          </p:cNvSpPr>
          <p:nvPr>
            <p:ph type="dt" sz="half" idx="10"/>
          </p:nvPr>
        </p:nvSpPr>
        <p:spPr/>
        <p:txBody>
          <a:bodyPr rtlCol="0"/>
          <a:lstStyle/>
          <a:p>
            <a:pPr rtl="0"/>
            <a:fld id="{88E97B53-AEEF-4153-8CAA-BC0A5167F20E}" type="datetime1">
              <a:rPr lang="zh-CN" altLang="en-US" noProof="0" smtClean="0"/>
              <a:t>2023/9/10</a:t>
            </a:fld>
            <a:endParaRPr lang="zh-CN" altLang="en-US" noProof="0"/>
          </a:p>
        </p:txBody>
      </p:sp>
      <p:sp>
        <p:nvSpPr>
          <p:cNvPr id="6" name="幻灯片编号占位符 5"/>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3591654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p>
            <a:pPr rtl="0"/>
            <a:r>
              <a:rPr lang="zh-CN" altLang="en-US" noProof="0"/>
              <a:t>单击此处编辑母版标题样式</a:t>
            </a:r>
          </a:p>
        </p:txBody>
      </p:sp>
      <p:sp>
        <p:nvSpPr>
          <p:cNvPr id="3" name="内容占位符 2"/>
          <p:cNvSpPr>
            <a:spLocks noGrp="1"/>
          </p:cNvSpPr>
          <p:nvPr>
            <p:ph sz="half" idx="1"/>
          </p:nvPr>
        </p:nvSpPr>
        <p:spPr>
          <a:xfrm>
            <a:off x="1522414" y="1828800"/>
            <a:ext cx="4645152"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内容占位符 3"/>
          <p:cNvSpPr>
            <a:spLocks noGrp="1"/>
          </p:cNvSpPr>
          <p:nvPr>
            <p:ph sz="half" idx="2"/>
          </p:nvPr>
        </p:nvSpPr>
        <p:spPr>
          <a:xfrm>
            <a:off x="6475412" y="1828800"/>
            <a:ext cx="4648201" cy="4191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6" name="页脚占位符 5"/>
          <p:cNvSpPr>
            <a:spLocks noGrp="1"/>
          </p:cNvSpPr>
          <p:nvPr>
            <p:ph type="ftr" sz="quarter" idx="11"/>
          </p:nvPr>
        </p:nvSpPr>
        <p:spPr/>
        <p:txBody>
          <a:bodyPr rtlCol="0"/>
          <a:lstStyle/>
          <a:p>
            <a:pPr rtl="0"/>
            <a:r>
              <a:rPr lang="zh-CN" altLang="en-US" noProof="0"/>
              <a:t>添加页脚</a:t>
            </a:r>
          </a:p>
        </p:txBody>
      </p:sp>
      <p:sp>
        <p:nvSpPr>
          <p:cNvPr id="5" name="日期占位符 4"/>
          <p:cNvSpPr>
            <a:spLocks noGrp="1"/>
          </p:cNvSpPr>
          <p:nvPr>
            <p:ph type="dt" sz="half" idx="10"/>
          </p:nvPr>
        </p:nvSpPr>
        <p:spPr/>
        <p:txBody>
          <a:bodyPr rtlCol="0"/>
          <a:lstStyle/>
          <a:p>
            <a:pPr rtl="0"/>
            <a:fld id="{62732FEC-ADA7-4ABF-87DA-7576CD2A4112}" type="datetime1">
              <a:rPr lang="zh-CN" altLang="en-US" noProof="0" smtClean="0"/>
              <a:t>2023/9/10</a:t>
            </a:fld>
            <a:endParaRPr lang="zh-CN" altLang="en-US" noProof="0"/>
          </a:p>
        </p:txBody>
      </p:sp>
      <p:sp>
        <p:nvSpPr>
          <p:cNvPr id="7" name="灯片编号占位符 6"/>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383154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1522414" y="533400"/>
            <a:ext cx="9601200" cy="1143000"/>
          </a:xfrm>
        </p:spPr>
        <p:txBody>
          <a:bodyPr rtlCol="0"/>
          <a:lstStyle>
            <a:lvl1pPr>
              <a:defRPr/>
            </a:lvl1pPr>
          </a:lstStyle>
          <a:p>
            <a:pPr rtl="0"/>
            <a:r>
              <a:rPr lang="zh-CN" altLang="en-US" noProof="0"/>
              <a:t>单击此处编辑母版标题样式</a:t>
            </a:r>
          </a:p>
        </p:txBody>
      </p:sp>
      <p:sp>
        <p:nvSpPr>
          <p:cNvPr id="3" name="文本占位符 2"/>
          <p:cNvSpPr>
            <a:spLocks noGrp="1"/>
          </p:cNvSpPr>
          <p:nvPr>
            <p:ph type="body" idx="1"/>
          </p:nvPr>
        </p:nvSpPr>
        <p:spPr>
          <a:xfrm>
            <a:off x="1522414"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4" name="内容占位符 3"/>
          <p:cNvSpPr>
            <a:spLocks noGrp="1"/>
          </p:cNvSpPr>
          <p:nvPr>
            <p:ph sz="half" idx="2"/>
          </p:nvPr>
        </p:nvSpPr>
        <p:spPr>
          <a:xfrm>
            <a:off x="1522414"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baseline="0"/>
            </a:lvl6pPr>
            <a:lvl7pPr>
              <a:defRPr sz="1400" baseline="0"/>
            </a:lvl7pPr>
            <a:lvl8pPr>
              <a:defRPr sz="1400" baseline="0"/>
            </a:lvl8pPr>
            <a:lvl9pPr>
              <a:defRPr sz="1400" baseline="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文本占位符 4"/>
          <p:cNvSpPr>
            <a:spLocks noGrp="1"/>
          </p:cNvSpPr>
          <p:nvPr>
            <p:ph type="body" sz="quarter" idx="3"/>
          </p:nvPr>
        </p:nvSpPr>
        <p:spPr>
          <a:xfrm>
            <a:off x="6478462" y="1828800"/>
            <a:ext cx="4645152" cy="762000"/>
          </a:xfrm>
        </p:spPr>
        <p:txBody>
          <a:bodyPr rtlCol="0"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noProof="0"/>
              <a:t>编辑母版文本样式</a:t>
            </a:r>
          </a:p>
        </p:txBody>
      </p:sp>
      <p:sp>
        <p:nvSpPr>
          <p:cNvPr id="6" name="内容占位符 5"/>
          <p:cNvSpPr>
            <a:spLocks noGrp="1"/>
          </p:cNvSpPr>
          <p:nvPr>
            <p:ph sz="quarter" idx="4"/>
          </p:nvPr>
        </p:nvSpPr>
        <p:spPr>
          <a:xfrm>
            <a:off x="6478462" y="2667000"/>
            <a:ext cx="4645152" cy="33528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8" name="页脚占位符 7"/>
          <p:cNvSpPr>
            <a:spLocks noGrp="1"/>
          </p:cNvSpPr>
          <p:nvPr>
            <p:ph type="ftr" sz="quarter" idx="11"/>
          </p:nvPr>
        </p:nvSpPr>
        <p:spPr/>
        <p:txBody>
          <a:bodyPr rtlCol="0"/>
          <a:lstStyle/>
          <a:p>
            <a:pPr rtl="0"/>
            <a:r>
              <a:rPr lang="zh-CN" altLang="en-US" noProof="0"/>
              <a:t>添加页脚</a:t>
            </a:r>
          </a:p>
        </p:txBody>
      </p:sp>
      <p:sp>
        <p:nvSpPr>
          <p:cNvPr id="7" name="日期占位符 6"/>
          <p:cNvSpPr>
            <a:spLocks noGrp="1"/>
          </p:cNvSpPr>
          <p:nvPr>
            <p:ph type="dt" sz="half" idx="10"/>
          </p:nvPr>
        </p:nvSpPr>
        <p:spPr/>
        <p:txBody>
          <a:bodyPr rtlCol="0"/>
          <a:lstStyle/>
          <a:p>
            <a:pPr rtl="0"/>
            <a:fld id="{57F7A8BE-643C-406F-8845-212328BD60B4}" type="datetime1">
              <a:rPr lang="zh-CN" altLang="en-US" noProof="0" smtClean="0"/>
              <a:t>2023/9/10</a:t>
            </a:fld>
            <a:endParaRPr lang="zh-CN" altLang="en-US" noProof="0"/>
          </a:p>
        </p:txBody>
      </p:sp>
      <p:sp>
        <p:nvSpPr>
          <p:cNvPr id="9" name="幻灯片编号占位符 8"/>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3812924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noProof="0"/>
              <a:t>单击此处编辑母版标题样式</a:t>
            </a:r>
          </a:p>
        </p:txBody>
      </p:sp>
      <p:sp>
        <p:nvSpPr>
          <p:cNvPr id="4" name="页脚占位符 3"/>
          <p:cNvSpPr>
            <a:spLocks noGrp="1"/>
          </p:cNvSpPr>
          <p:nvPr>
            <p:ph type="ftr" sz="quarter" idx="11"/>
          </p:nvPr>
        </p:nvSpPr>
        <p:spPr/>
        <p:txBody>
          <a:bodyPr rtlCol="0"/>
          <a:lstStyle/>
          <a:p>
            <a:pPr rtl="0"/>
            <a:r>
              <a:rPr lang="zh-CN" altLang="en-US" noProof="0"/>
              <a:t>添加页脚</a:t>
            </a:r>
          </a:p>
        </p:txBody>
      </p:sp>
      <p:sp>
        <p:nvSpPr>
          <p:cNvPr id="3" name="日期占位符 2"/>
          <p:cNvSpPr>
            <a:spLocks noGrp="1"/>
          </p:cNvSpPr>
          <p:nvPr>
            <p:ph type="dt" sz="half" idx="10"/>
          </p:nvPr>
        </p:nvSpPr>
        <p:spPr/>
        <p:txBody>
          <a:bodyPr rtlCol="0"/>
          <a:lstStyle/>
          <a:p>
            <a:pPr rtl="0"/>
            <a:fld id="{FB6E0958-1771-4E6E-93D4-F205C37D9AEF}" type="datetime1">
              <a:rPr lang="zh-CN" altLang="en-US" noProof="0" smtClean="0"/>
              <a:t>2023/9/10</a:t>
            </a:fld>
            <a:endParaRPr lang="zh-CN" altLang="en-US" noProof="0"/>
          </a:p>
        </p:txBody>
      </p:sp>
      <p:sp>
        <p:nvSpPr>
          <p:cNvPr id="5" name="幻灯片编号占位符 4"/>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22365694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rtlCol="0"/>
          <a:lstStyle/>
          <a:p>
            <a:pPr rtl="0"/>
            <a:r>
              <a:rPr lang="zh-CN" altLang="en-US" noProof="0"/>
              <a:t>添加页脚</a:t>
            </a:r>
          </a:p>
        </p:txBody>
      </p:sp>
      <p:sp>
        <p:nvSpPr>
          <p:cNvPr id="2" name="日期占位符 1"/>
          <p:cNvSpPr>
            <a:spLocks noGrp="1"/>
          </p:cNvSpPr>
          <p:nvPr>
            <p:ph type="dt" sz="half" idx="10"/>
          </p:nvPr>
        </p:nvSpPr>
        <p:spPr/>
        <p:txBody>
          <a:bodyPr rtlCol="0"/>
          <a:lstStyle/>
          <a:p>
            <a:pPr rtl="0"/>
            <a:fld id="{D3BED2FE-4294-4E8F-B8F7-A3A80C06C629}" type="datetime1">
              <a:rPr lang="zh-CN" altLang="en-US" noProof="0" smtClean="0"/>
              <a:t>2023/9/10</a:t>
            </a:fld>
            <a:endParaRPr lang="zh-CN" altLang="en-US" noProof="0"/>
          </a:p>
        </p:txBody>
      </p:sp>
      <p:sp>
        <p:nvSpPr>
          <p:cNvPr id="4" name="幻灯片编号占位符 3"/>
          <p:cNvSpPr>
            <a:spLocks noGrp="1"/>
          </p:cNvSpPr>
          <p:nvPr>
            <p:ph type="sldNum" sz="quarter" idx="12"/>
          </p:nvPr>
        </p:nvSpPr>
        <p:spPr/>
        <p:txBody>
          <a:bodyPr rtlCol="0"/>
          <a:lstStyle/>
          <a:p>
            <a:pPr rtl="0"/>
            <a:fld id="{E5137D0E-4A4F-4307-8994-C1891D747D59}" type="slidenum">
              <a:rPr lang="en-US" altLang="zh-CN" noProof="0" smtClean="0"/>
              <a:t>‹#›</a:t>
            </a:fld>
            <a:endParaRPr lang="zh-CN" altLang="en-US" noProof="0"/>
          </a:p>
        </p:txBody>
      </p:sp>
    </p:spTree>
    <p:extLst>
      <p:ext uri="{BB962C8B-B14F-4D97-AF65-F5344CB8AC3E}">
        <p14:creationId xmlns:p14="http://schemas.microsoft.com/office/powerpoint/2010/main" val="34652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带标题的内容">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vl1pPr>
          </a:lstStyle>
          <a:p>
            <a:pPr rtl="0"/>
            <a:r>
              <a:rPr lang="zh-CN" altLang="en-US" noProof="0"/>
              <a:t>单击此处编辑母版标题样式</a:t>
            </a:r>
          </a:p>
        </p:txBody>
      </p:sp>
      <p:sp>
        <p:nvSpPr>
          <p:cNvPr id="3" name="内容占位符 2"/>
          <p:cNvSpPr>
            <a:spLocks noGrp="1"/>
          </p:cNvSpPr>
          <p:nvPr>
            <p:ph idx="1"/>
          </p:nvPr>
        </p:nvSpPr>
        <p:spPr>
          <a:xfrm>
            <a:off x="5180012" y="838200"/>
            <a:ext cx="6172201" cy="51816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zh-CN" altLang="en-US" noProof="0"/>
              <a:t>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文本占位符 3"/>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
        <p:nvSpPr>
          <p:cNvPr id="9" name="页脚占位符 8"/>
          <p:cNvSpPr>
            <a:spLocks noGrp="1"/>
          </p:cNvSpPr>
          <p:nvPr>
            <p:ph type="ftr" sz="quarter" idx="11"/>
          </p:nvPr>
        </p:nvSpPr>
        <p:spPr/>
        <p:txBody>
          <a:bodyPr rtlCol="0"/>
          <a:lstStyle/>
          <a:p>
            <a:pPr rtl="0"/>
            <a:r>
              <a:rPr lang="zh-CN" altLang="en-US" noProof="0"/>
              <a:t>添加页脚</a:t>
            </a:r>
          </a:p>
        </p:txBody>
      </p:sp>
      <p:sp>
        <p:nvSpPr>
          <p:cNvPr id="8" name="日期占位符 7"/>
          <p:cNvSpPr>
            <a:spLocks noGrp="1"/>
          </p:cNvSpPr>
          <p:nvPr>
            <p:ph type="dt" sz="half" idx="10"/>
          </p:nvPr>
        </p:nvSpPr>
        <p:spPr/>
        <p:txBody>
          <a:bodyPr rtlCol="0"/>
          <a:lstStyle/>
          <a:p>
            <a:pPr rtl="0"/>
            <a:fld id="{34FBDBBA-7274-4F04-A74B-5781F0902BA6}" type="datetime1">
              <a:rPr lang="zh-CN" altLang="en-US" noProof="0" smtClean="0"/>
              <a:t>2023/9/10</a:t>
            </a:fld>
            <a:endParaRPr lang="zh-CN" altLang="en-US" noProof="0"/>
          </a:p>
        </p:txBody>
      </p:sp>
      <p:sp>
        <p:nvSpPr>
          <p:cNvPr id="10" name="幻灯片编号占位符 9"/>
          <p:cNvSpPr>
            <a:spLocks noGrp="1"/>
          </p:cNvSpPr>
          <p:nvPr>
            <p:ph type="sldNum" sz="quarter" idx="12"/>
          </p:nvPr>
        </p:nvSpPr>
        <p:spPr/>
        <p:txBody>
          <a:bodyPr rtlCol="0"/>
          <a:lstStyle/>
          <a:p>
            <a:pPr rtl="0"/>
            <a:fld id="{E5137D0E-4A4F-4307-8994-C1891D747D59}" type="slidenum">
              <a:rPr lang="en-US" altLang="zh-CN" noProof="0" smtClean="0"/>
              <a:pPr/>
              <a:t>‹#›</a:t>
            </a:fld>
            <a:endParaRPr lang="zh-CN" altLang="en-US" noProof="0"/>
          </a:p>
        </p:txBody>
      </p:sp>
    </p:spTree>
    <p:extLst>
      <p:ext uri="{BB962C8B-B14F-4D97-AF65-F5344CB8AC3E}">
        <p14:creationId xmlns:p14="http://schemas.microsoft.com/office/powerpoint/2010/main" val="3913643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带题注的图片">
    <p:spTree>
      <p:nvGrpSpPr>
        <p:cNvPr id="1" name=""/>
        <p:cNvGrpSpPr/>
        <p:nvPr/>
      </p:nvGrpSpPr>
      <p:grpSpPr>
        <a:xfrm>
          <a:off x="0" y="0"/>
          <a:ext cx="0" cy="0"/>
          <a:chOff x="0" y="0"/>
          <a:chExt cx="0" cy="0"/>
        </a:xfrm>
      </p:grpSpPr>
      <p:sp>
        <p:nvSpPr>
          <p:cNvPr id="2" name="标题 1"/>
          <p:cNvSpPr>
            <a:spLocks noGrp="1"/>
          </p:cNvSpPr>
          <p:nvPr>
            <p:ph type="title"/>
          </p:nvPr>
        </p:nvSpPr>
        <p:spPr>
          <a:xfrm>
            <a:off x="836613" y="2590800"/>
            <a:ext cx="3276599" cy="1924050"/>
          </a:xfrm>
        </p:spPr>
        <p:txBody>
          <a:bodyPr rtlCol="0" anchor="b">
            <a:normAutofit/>
          </a:bodyPr>
          <a:lstStyle>
            <a:lvl1pPr algn="l">
              <a:defRPr sz="3200" b="0">
                <a:latin typeface="Microsoft YaHei UI" panose="020B0503020204020204" pitchFamily="34" charset="-122"/>
                <a:ea typeface="Microsoft YaHei UI" panose="020B0503020204020204" pitchFamily="34" charset="-122"/>
              </a:defRPr>
            </a:lvl1pPr>
          </a:lstStyle>
          <a:p>
            <a:pPr rtl="0"/>
            <a:r>
              <a:rPr lang="zh-CN" altLang="en-US" noProof="0"/>
              <a:t>单击此处编辑母版标题样式</a:t>
            </a:r>
          </a:p>
        </p:txBody>
      </p:sp>
      <p:sp>
        <p:nvSpPr>
          <p:cNvPr id="5" name="矩形 4"/>
          <p:cNvSpPr/>
          <p:nvPr/>
        </p:nvSpPr>
        <p:spPr>
          <a:xfrm>
            <a:off x="5027612" y="457200"/>
            <a:ext cx="6629400" cy="5943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noProof="0">
              <a:latin typeface="Microsoft YaHei UI" panose="020B0503020204020204" pitchFamily="34" charset="-122"/>
              <a:ea typeface="Microsoft YaHei UI" panose="020B0503020204020204" pitchFamily="34" charset="-122"/>
            </a:endParaRPr>
          </a:p>
        </p:txBody>
      </p:sp>
      <p:sp>
        <p:nvSpPr>
          <p:cNvPr id="3" name="图片占位符 2" descr="为添加图像预留的空占位符。单击占位符并选择要添加的图像"/>
          <p:cNvSpPr>
            <a:spLocks noGrp="1"/>
          </p:cNvSpPr>
          <p:nvPr>
            <p:ph type="pic" idx="1" hasCustomPrompt="1"/>
          </p:nvPr>
        </p:nvSpPr>
        <p:spPr>
          <a:xfrm>
            <a:off x="5408612" y="836610"/>
            <a:ext cx="5867401" cy="5183190"/>
          </a:xfrm>
          <a:solidFill>
            <a:schemeClr val="bg2"/>
          </a:solidFill>
        </p:spPr>
        <p:txBody>
          <a:bodyPr tIns="914400" rtlCol="0">
            <a:normAutofit/>
          </a:bodyPr>
          <a:lstStyle>
            <a:lvl1pPr marL="0" indent="0" algn="ctr">
              <a:buNone/>
              <a:defRPr sz="2400">
                <a:latin typeface="Microsoft YaHei UI" panose="020B0503020204020204" pitchFamily="34" charset="-122"/>
                <a:ea typeface="Microsoft YaHei UI" panose="020B0503020204020204" pitchFamily="34"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noProof="0"/>
              <a:t>单击图标以添加图片</a:t>
            </a:r>
          </a:p>
        </p:txBody>
      </p:sp>
      <p:sp>
        <p:nvSpPr>
          <p:cNvPr id="4" name="文本占位符 3"/>
          <p:cNvSpPr>
            <a:spLocks noGrp="1"/>
          </p:cNvSpPr>
          <p:nvPr>
            <p:ph type="body" sz="half" idx="2"/>
          </p:nvPr>
        </p:nvSpPr>
        <p:spPr>
          <a:xfrm>
            <a:off x="836613" y="4648200"/>
            <a:ext cx="3276599" cy="1371600"/>
          </a:xfrm>
        </p:spPr>
        <p:txBody>
          <a:bodyPr rtlCol="0">
            <a:normAutofit/>
          </a:bodyPr>
          <a:lstStyle>
            <a:lvl1pPr marL="0" indent="0">
              <a:spcBef>
                <a:spcPts val="600"/>
              </a:spcBef>
              <a:buNone/>
              <a:defRPr sz="1600">
                <a:latin typeface="Microsoft YaHei UI" panose="020B0503020204020204" pitchFamily="34" charset="-122"/>
                <a:ea typeface="Microsoft YaHei UI" panose="020B0503020204020204" pitchFamily="34"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noProof="0"/>
              <a:t>编辑母版文本样式</a:t>
            </a:r>
          </a:p>
        </p:txBody>
      </p:sp>
    </p:spTree>
    <p:extLst>
      <p:ext uri="{BB962C8B-B14F-4D97-AF65-F5344CB8AC3E}">
        <p14:creationId xmlns:p14="http://schemas.microsoft.com/office/powerpoint/2010/main" val="3773852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grpSp>
        <p:nvGrpSpPr>
          <p:cNvPr id="32" name="组 31"/>
          <p:cNvGrpSpPr/>
          <p:nvPr/>
        </p:nvGrpSpPr>
        <p:grpSpPr>
          <a:xfrm>
            <a:off x="-1" y="0"/>
            <a:ext cx="12188825" cy="6858000"/>
            <a:chOff x="-1" y="0"/>
            <a:chExt cx="12188825" cy="6858000"/>
          </a:xfrm>
        </p:grpSpPr>
        <p:sp>
          <p:nvSpPr>
            <p:cNvPr id="8" name="矩形 8"/>
            <p:cNvSpPr>
              <a:spLocks noChangeArrowheads="1"/>
            </p:cNvSpPr>
            <p:nvPr/>
          </p:nvSpPr>
          <p:spPr bwMode="auto">
            <a:xfrm>
              <a:off x="4164514" y="6705600"/>
              <a:ext cx="8024310" cy="152400"/>
            </a:xfrm>
            <a:prstGeom prst="rect">
              <a:avLst/>
            </a:prstGeom>
            <a:gradFill rotWithShape="0">
              <a:gsLst>
                <a:gs pos="0">
                  <a:schemeClr val="accent5">
                    <a:lumMod val="20000"/>
                    <a:lumOff val="80000"/>
                  </a:schemeClr>
                </a:gs>
                <a:gs pos="100000">
                  <a:schemeClr val="accent5">
                    <a:lumMod val="75000"/>
                  </a:schemeClr>
                </a:gs>
              </a:gsLst>
              <a:lin ang="0" scaled="1"/>
            </a:gradFill>
            <a:ln w="9525">
              <a:solidFill>
                <a:schemeClr val="tx1"/>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9" name="矩形 9"/>
            <p:cNvSpPr>
              <a:spLocks noChangeArrowheads="1"/>
            </p:cNvSpPr>
            <p:nvPr/>
          </p:nvSpPr>
          <p:spPr bwMode="auto">
            <a:xfrm>
              <a:off x="11680956" y="1981200"/>
              <a:ext cx="507868" cy="4267200"/>
            </a:xfrm>
            <a:prstGeom prst="rect">
              <a:avLst/>
            </a:prstGeom>
            <a:gradFill rotWithShape="0">
              <a:gsLst>
                <a:gs pos="0">
                  <a:schemeClr val="tx2">
                    <a:lumMod val="20000"/>
                    <a:lumOff val="80000"/>
                  </a:schemeClr>
                </a:gs>
                <a:gs pos="100000">
                  <a:schemeClr val="tx2">
                    <a:lumMod val="60000"/>
                    <a:lumOff val="40000"/>
                  </a:schemeClr>
                </a:gs>
              </a:gsLst>
              <a:lin ang="5400000" scaled="1"/>
            </a:gradFill>
            <a:ln w="9525">
              <a:solidFill>
                <a:schemeClr val="tx1"/>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0" name="矩形 10"/>
            <p:cNvSpPr>
              <a:spLocks noChangeArrowheads="1"/>
            </p:cNvSpPr>
            <p:nvPr/>
          </p:nvSpPr>
          <p:spPr bwMode="auto">
            <a:xfrm>
              <a:off x="-1" y="5257800"/>
              <a:ext cx="609441" cy="152400"/>
            </a:xfrm>
            <a:prstGeom prst="rect">
              <a:avLst/>
            </a:prstGeom>
            <a:solidFill>
              <a:schemeClr val="accent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1" name="矩形 11"/>
            <p:cNvSpPr>
              <a:spLocks noChangeArrowheads="1"/>
            </p:cNvSpPr>
            <p:nvPr/>
          </p:nvSpPr>
          <p:spPr bwMode="auto">
            <a:xfrm>
              <a:off x="-1" y="5410200"/>
              <a:ext cx="609441" cy="1447800"/>
            </a:xfrm>
            <a:prstGeom prst="rect">
              <a:avLst/>
            </a:prstGeom>
            <a:solidFill>
              <a:srgbClr val="DDDDDD"/>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2" name="矩形 12"/>
            <p:cNvSpPr>
              <a:spLocks noChangeArrowheads="1"/>
            </p:cNvSpPr>
            <p:nvPr/>
          </p:nvSpPr>
          <p:spPr bwMode="auto">
            <a:xfrm>
              <a:off x="11680956" y="0"/>
              <a:ext cx="507868" cy="1981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3" name="矩形 13"/>
            <p:cNvSpPr>
              <a:spLocks noChangeArrowheads="1"/>
            </p:cNvSpPr>
            <p:nvPr/>
          </p:nvSpPr>
          <p:spPr bwMode="auto">
            <a:xfrm>
              <a:off x="7618015" y="0"/>
              <a:ext cx="4062942" cy="304800"/>
            </a:xfrm>
            <a:prstGeom prst="rect">
              <a:avLst/>
            </a:prstGeom>
            <a:solidFill>
              <a:schemeClr val="accent1"/>
            </a:solidFill>
            <a:ln w="9525">
              <a:solidFill>
                <a:schemeClr val="accent3"/>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4" name="矩形​​ 14"/>
            <p:cNvSpPr>
              <a:spLocks noChangeArrowheads="1"/>
            </p:cNvSpPr>
            <p:nvPr/>
          </p:nvSpPr>
          <p:spPr bwMode="auto">
            <a:xfrm>
              <a:off x="609440" y="304800"/>
              <a:ext cx="711015" cy="762000"/>
            </a:xfrm>
            <a:prstGeom prst="rect">
              <a:avLst/>
            </a:prstGeom>
            <a:solidFill>
              <a:schemeClr val="bg2">
                <a:lumMod val="50000"/>
                <a:alpha val="50000"/>
              </a:schemeClr>
            </a:solidFill>
            <a:ln w="9525">
              <a:solidFill>
                <a:schemeClr val="tx1"/>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5" name="矩形 15"/>
            <p:cNvSpPr>
              <a:spLocks noChangeArrowheads="1"/>
            </p:cNvSpPr>
            <p:nvPr/>
          </p:nvSpPr>
          <p:spPr bwMode="auto">
            <a:xfrm>
              <a:off x="-1" y="1066800"/>
              <a:ext cx="609441" cy="4191000"/>
            </a:xfrm>
            <a:prstGeom prst="rect">
              <a:avLst/>
            </a:prstGeom>
            <a:gradFill rotWithShape="0">
              <a:gsLst>
                <a:gs pos="0">
                  <a:schemeClr val="bg2">
                    <a:lumMod val="50000"/>
                  </a:schemeClr>
                </a:gs>
                <a:gs pos="100000">
                  <a:schemeClr val="bg1"/>
                </a:gs>
              </a:gsLst>
              <a:lin ang="5400000" scaled="1"/>
            </a:gradFill>
            <a:ln w="9525">
              <a:solidFill>
                <a:schemeClr val="tx1"/>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6" name="矩形​​ 16"/>
            <p:cNvSpPr>
              <a:spLocks noChangeArrowheads="1"/>
            </p:cNvSpPr>
            <p:nvPr/>
          </p:nvSpPr>
          <p:spPr bwMode="auto">
            <a:xfrm>
              <a:off x="-1" y="304800"/>
              <a:ext cx="609441" cy="7620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7" name="矩形 17"/>
            <p:cNvSpPr>
              <a:spLocks noChangeArrowheads="1"/>
            </p:cNvSpPr>
            <p:nvPr/>
          </p:nvSpPr>
          <p:spPr bwMode="auto">
            <a:xfrm>
              <a:off x="-1" y="0"/>
              <a:ext cx="1320456" cy="304800"/>
            </a:xfrm>
            <a:prstGeom prst="rect">
              <a:avLst/>
            </a:prstGeom>
            <a:solidFill>
              <a:schemeClr val="accent1"/>
            </a:solidFill>
            <a:ln w="19050">
              <a:solidFill>
                <a:schemeClr val="accent1"/>
              </a:solidFill>
              <a:miter lim="800000"/>
              <a:headEnd/>
              <a:tailEnd/>
            </a:ln>
            <a:effectLs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8" name="矩形 18"/>
            <p:cNvSpPr>
              <a:spLocks noChangeArrowheads="1"/>
            </p:cNvSpPr>
            <p:nvPr/>
          </p:nvSpPr>
          <p:spPr bwMode="auto">
            <a:xfrm>
              <a:off x="1320455" y="0"/>
              <a:ext cx="6297560" cy="304800"/>
            </a:xfrm>
            <a:prstGeom prst="rect">
              <a:avLst/>
            </a:prstGeom>
            <a:solidFill>
              <a:schemeClr val="bg1"/>
            </a:solidFill>
            <a:ln w="9525">
              <a:solidFill>
                <a:srgbClr val="808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algn="ctr" rtl="0"/>
              <a:endParaRPr kumimoji="1" lang="zh-CN" altLang="en-US" sz="2400" noProof="0">
                <a:latin typeface="Microsoft YaHei UI" panose="020B0503020204020204" pitchFamily="34" charset="-122"/>
                <a:ea typeface="Microsoft YaHei UI" panose="020B0503020204020204" pitchFamily="34" charset="-122"/>
              </a:endParaRPr>
            </a:p>
          </p:txBody>
        </p:sp>
        <p:sp>
          <p:nvSpPr>
            <p:cNvPr id="19" name="线条​​ 19"/>
            <p:cNvSpPr>
              <a:spLocks noChangeShapeType="1"/>
            </p:cNvSpPr>
            <p:nvPr/>
          </p:nvSpPr>
          <p:spPr bwMode="auto">
            <a:xfrm flipV="1">
              <a:off x="609440" y="304800"/>
              <a:ext cx="0" cy="6553200"/>
            </a:xfrm>
            <a:prstGeom prst="line">
              <a:avLst/>
            </a:prstGeom>
            <a:noFill/>
            <a:ln w="762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0" name="线条 20"/>
            <p:cNvSpPr>
              <a:spLocks noChangeShapeType="1"/>
            </p:cNvSpPr>
            <p:nvPr/>
          </p:nvSpPr>
          <p:spPr bwMode="auto">
            <a:xfrm>
              <a:off x="609440" y="6705600"/>
              <a:ext cx="11579384" cy="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1" name="线条​​ 21"/>
            <p:cNvSpPr>
              <a:spLocks noChangeShapeType="1"/>
            </p:cNvSpPr>
            <p:nvPr/>
          </p:nvSpPr>
          <p:spPr bwMode="auto">
            <a:xfrm flipV="1">
              <a:off x="11680956" y="0"/>
              <a:ext cx="0" cy="6705600"/>
            </a:xfrm>
            <a:prstGeom prst="line">
              <a:avLst/>
            </a:prstGeom>
            <a:noFill/>
            <a:ln w="571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2" name="线条 22"/>
            <p:cNvSpPr>
              <a:spLocks noChangeShapeType="1"/>
            </p:cNvSpPr>
            <p:nvPr/>
          </p:nvSpPr>
          <p:spPr bwMode="auto">
            <a:xfrm>
              <a:off x="-1" y="304800"/>
              <a:ext cx="12188825" cy="0"/>
            </a:xfrm>
            <a:prstGeom prst="line">
              <a:avLst/>
            </a:prstGeom>
            <a:noFill/>
            <a:ln w="3810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3" name="线条 23"/>
            <p:cNvSpPr>
              <a:spLocks noChangeShapeType="1"/>
            </p:cNvSpPr>
            <p:nvPr/>
          </p:nvSpPr>
          <p:spPr bwMode="auto">
            <a:xfrm flipH="1">
              <a:off x="7618015" y="457200"/>
              <a:ext cx="4570809" cy="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4" name="线条​​ 24"/>
            <p:cNvSpPr>
              <a:spLocks noChangeShapeType="1"/>
            </p:cNvSpPr>
            <p:nvPr/>
          </p:nvSpPr>
          <p:spPr bwMode="auto">
            <a:xfrm flipV="1">
              <a:off x="7618015" y="0"/>
              <a:ext cx="0" cy="4572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5" name="线条 25"/>
            <p:cNvSpPr>
              <a:spLocks noChangeShapeType="1"/>
            </p:cNvSpPr>
            <p:nvPr/>
          </p:nvSpPr>
          <p:spPr bwMode="auto">
            <a:xfrm>
              <a:off x="11680956" y="1981200"/>
              <a:ext cx="50786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6" name="线条 26"/>
            <p:cNvSpPr>
              <a:spLocks noChangeShapeType="1"/>
            </p:cNvSpPr>
            <p:nvPr/>
          </p:nvSpPr>
          <p:spPr bwMode="auto">
            <a:xfrm>
              <a:off x="1320455" y="0"/>
              <a:ext cx="0" cy="1066800"/>
            </a:xfrm>
            <a:prstGeom prst="line">
              <a:avLst/>
            </a:prstGeom>
            <a:noFill/>
            <a:ln w="19050">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27" name="线条 27"/>
            <p:cNvSpPr>
              <a:spLocks noChangeShapeType="1"/>
            </p:cNvSpPr>
            <p:nvPr/>
          </p:nvSpPr>
          <p:spPr bwMode="auto">
            <a:xfrm flipH="1">
              <a:off x="-1" y="1066800"/>
              <a:ext cx="1320456"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30" name="线条 30"/>
            <p:cNvSpPr>
              <a:spLocks noChangeShapeType="1"/>
            </p:cNvSpPr>
            <p:nvPr/>
          </p:nvSpPr>
          <p:spPr bwMode="auto">
            <a:xfrm flipH="1">
              <a:off x="-1" y="5257800"/>
              <a:ext cx="609441" cy="0"/>
            </a:xfrm>
            <a:prstGeom prst="line">
              <a:avLst/>
            </a:prstGeom>
            <a:noFill/>
            <a:ln w="2857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sp>
          <p:nvSpPr>
            <p:cNvPr id="31" name="线条 31"/>
            <p:cNvSpPr>
              <a:spLocks noChangeShapeType="1"/>
            </p:cNvSpPr>
            <p:nvPr/>
          </p:nvSpPr>
          <p:spPr bwMode="auto">
            <a:xfrm flipH="1">
              <a:off x="-1" y="5410200"/>
              <a:ext cx="609441" cy="0"/>
            </a:xfrm>
            <a:prstGeom prst="line">
              <a:avLst/>
            </a:prstGeom>
            <a:noFill/>
            <a:ln w="28575">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nchor="ctr"/>
            <a:lstStyle/>
            <a:p>
              <a:pPr rtl="0"/>
              <a:endParaRPr lang="zh-CN" altLang="en-US" noProof="0">
                <a:latin typeface="Microsoft YaHei UI" panose="020B0503020204020204" pitchFamily="34" charset="-122"/>
                <a:ea typeface="Microsoft YaHei UI" panose="020B0503020204020204" pitchFamily="34" charset="-122"/>
              </a:endParaRPr>
            </a:p>
          </p:txBody>
        </p:sp>
      </p:grpSp>
      <p:sp>
        <p:nvSpPr>
          <p:cNvPr id="2" name="标题占位符 1"/>
          <p:cNvSpPr>
            <a:spLocks noGrp="1"/>
          </p:cNvSpPr>
          <p:nvPr>
            <p:ph type="title"/>
          </p:nvPr>
        </p:nvSpPr>
        <p:spPr>
          <a:xfrm>
            <a:off x="1522414" y="533400"/>
            <a:ext cx="9601200" cy="1143000"/>
          </a:xfrm>
          <a:prstGeom prst="rect">
            <a:avLst/>
          </a:prstGeom>
        </p:spPr>
        <p:txBody>
          <a:bodyPr vert="horz" lIns="91440" tIns="45720" rIns="91440" bIns="45720" rtlCol="0" anchor="b">
            <a:normAutofit/>
          </a:bodyPr>
          <a:lstStyle/>
          <a:p>
            <a:pPr rtl="0"/>
            <a:r>
              <a:rPr lang="zh-CN" altLang="en-US" noProof="0"/>
              <a:t>单击此处编辑母版标题样式</a:t>
            </a:r>
          </a:p>
        </p:txBody>
      </p:sp>
      <p:sp>
        <p:nvSpPr>
          <p:cNvPr id="3" name="文本占位符 2"/>
          <p:cNvSpPr>
            <a:spLocks noGrp="1"/>
          </p:cNvSpPr>
          <p:nvPr>
            <p:ph type="body" idx="1"/>
          </p:nvPr>
        </p:nvSpPr>
        <p:spPr>
          <a:xfrm>
            <a:off x="1522414" y="1828800"/>
            <a:ext cx="9601200" cy="419100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5" name="页脚占位符 4"/>
          <p:cNvSpPr>
            <a:spLocks noGrp="1"/>
          </p:cNvSpPr>
          <p:nvPr>
            <p:ph type="ftr" sz="quarter" idx="3"/>
          </p:nvPr>
        </p:nvSpPr>
        <p:spPr>
          <a:xfrm>
            <a:off x="1517950" y="6172200"/>
            <a:ext cx="6862462" cy="273049"/>
          </a:xfrm>
          <a:prstGeom prst="rect">
            <a:avLst/>
          </a:prstGeom>
        </p:spPr>
        <p:txBody>
          <a:bodyPr vert="horz" lIns="91440" tIns="45720" rIns="91440" bIns="45720" rtlCol="0" anchor="ctr"/>
          <a:lstStyle>
            <a:lvl1pPr algn="l">
              <a:defRPr sz="1100">
                <a:solidFill>
                  <a:schemeClr val="tx1"/>
                </a:solidFill>
                <a:latin typeface="Microsoft YaHei UI" panose="020B0503020204020204" pitchFamily="34" charset="-122"/>
                <a:ea typeface="Microsoft YaHei UI" panose="020B0503020204020204" pitchFamily="34" charset="-122"/>
              </a:defRPr>
            </a:lvl1pPr>
          </a:lstStyle>
          <a:p>
            <a:r>
              <a:rPr lang="zh-CN" altLang="en-US" noProof="0"/>
              <a:t>添加页脚</a:t>
            </a:r>
          </a:p>
        </p:txBody>
      </p:sp>
      <p:sp>
        <p:nvSpPr>
          <p:cNvPr id="4" name="日期占位符 3"/>
          <p:cNvSpPr>
            <a:spLocks noGrp="1"/>
          </p:cNvSpPr>
          <p:nvPr>
            <p:ph type="dt" sz="half" idx="2"/>
          </p:nvPr>
        </p:nvSpPr>
        <p:spPr>
          <a:xfrm>
            <a:off x="8609012" y="6172200"/>
            <a:ext cx="1320059" cy="273049"/>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B40B310C-2C25-4B92-8E61-758A139CCFF9}" type="datetime1">
              <a:rPr lang="zh-CN" altLang="en-US" noProof="0" smtClean="0"/>
              <a:t>2023/9/10</a:t>
            </a:fld>
            <a:endParaRPr lang="zh-CN" altLang="en-US" noProof="0"/>
          </a:p>
        </p:txBody>
      </p:sp>
      <p:sp>
        <p:nvSpPr>
          <p:cNvPr id="6" name="幻灯片编号占位符 5"/>
          <p:cNvSpPr>
            <a:spLocks noGrp="1"/>
          </p:cNvSpPr>
          <p:nvPr>
            <p:ph type="sldNum" sz="quarter" idx="4"/>
          </p:nvPr>
        </p:nvSpPr>
        <p:spPr>
          <a:xfrm>
            <a:off x="10133012" y="6172200"/>
            <a:ext cx="990601" cy="273049"/>
          </a:xfrm>
          <a:prstGeom prst="rect">
            <a:avLst/>
          </a:prstGeom>
        </p:spPr>
        <p:txBody>
          <a:bodyPr vert="horz" lIns="91440" tIns="45720" rIns="91440" bIns="45720" rtlCol="0" anchor="ctr"/>
          <a:lstStyle>
            <a:lvl1pPr algn="r">
              <a:defRPr sz="1100">
                <a:solidFill>
                  <a:schemeClr val="tx1"/>
                </a:solidFill>
                <a:latin typeface="Microsoft YaHei UI" panose="020B0503020204020204" pitchFamily="34" charset="-122"/>
                <a:ea typeface="Microsoft YaHei UI" panose="020B0503020204020204" pitchFamily="34" charset="-122"/>
              </a:defRPr>
            </a:lvl1pPr>
          </a:lstStyle>
          <a:p>
            <a:fld id="{E5137D0E-4A4F-4307-8994-C1891D747D59}" type="slidenum">
              <a:rPr lang="en-US" altLang="zh-CN" noProof="0" smtClean="0"/>
              <a:pPr/>
              <a:t>‹#›</a:t>
            </a:fld>
            <a:endParaRPr lang="zh-CN" altLang="en-US" noProof="0"/>
          </a:p>
        </p:txBody>
      </p:sp>
    </p:spTree>
    <p:extLst>
      <p:ext uri="{BB962C8B-B14F-4D97-AF65-F5344CB8AC3E}">
        <p14:creationId xmlns:p14="http://schemas.microsoft.com/office/powerpoint/2010/main" val="77452268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tx2"/>
          </a:solidFill>
          <a:latin typeface="Microsoft YaHei UI" panose="020B0503020204020204" pitchFamily="34" charset="-122"/>
          <a:ea typeface="Microsoft YaHei UI" panose="020B0503020204020204" pitchFamily="34" charset="-122"/>
          <a:cs typeface="+mj-cs"/>
        </a:defRPr>
      </a:lvl1pPr>
    </p:titleStyle>
    <p:bodyStyle>
      <a:lvl1pPr marL="223838" indent="-223838" algn="l" defTabSz="914400" rtl="0" eaLnBrk="1" latinLnBrk="0" hangingPunct="1">
        <a:lnSpc>
          <a:spcPct val="90000"/>
        </a:lnSpc>
        <a:spcBef>
          <a:spcPts val="1800"/>
        </a:spcBef>
        <a:buClr>
          <a:schemeClr val="accent2"/>
        </a:buClr>
        <a:buFont typeface="Arial" pitchFamily="34" charset="0"/>
        <a:buChar char="•"/>
        <a:defRPr sz="2000" kern="1200">
          <a:solidFill>
            <a:schemeClr val="tx1"/>
          </a:solidFill>
          <a:latin typeface="Microsoft YaHei UI" panose="020B0503020204020204" pitchFamily="34" charset="-122"/>
          <a:ea typeface="Microsoft YaHei UI" panose="020B0503020204020204" pitchFamily="34" charset="-122"/>
          <a:cs typeface="+mn-cs"/>
        </a:defRPr>
      </a:lvl1pPr>
      <a:lvl2pPr marL="502920" indent="-223838" algn="l" defTabSz="914400" rtl="0" eaLnBrk="1" latinLnBrk="0" hangingPunct="1">
        <a:lnSpc>
          <a:spcPct val="90000"/>
        </a:lnSpc>
        <a:spcBef>
          <a:spcPts val="800"/>
        </a:spcBef>
        <a:buClr>
          <a:schemeClr val="accent2"/>
        </a:buClr>
        <a:buFont typeface="Arial" pitchFamily="34" charset="0"/>
        <a:buChar char="–"/>
        <a:defRPr sz="1800" kern="1200">
          <a:solidFill>
            <a:schemeClr val="tx1"/>
          </a:solidFill>
          <a:latin typeface="Microsoft YaHei UI" panose="020B0503020204020204" pitchFamily="34" charset="-122"/>
          <a:ea typeface="Microsoft YaHei UI" panose="020B0503020204020204" pitchFamily="34" charset="-122"/>
          <a:cs typeface="+mn-cs"/>
        </a:defRPr>
      </a:lvl2pPr>
      <a:lvl3pPr marL="741363" indent="-171450" algn="l" defTabSz="914400" rtl="0" eaLnBrk="1" latinLnBrk="0" hangingPunct="1">
        <a:lnSpc>
          <a:spcPct val="90000"/>
        </a:lnSpc>
        <a:spcBef>
          <a:spcPts val="600"/>
        </a:spcBef>
        <a:buClr>
          <a:schemeClr val="accent2"/>
        </a:buClr>
        <a:buFont typeface="Arial" pitchFamily="34" charset="0"/>
        <a:buChar char="•"/>
        <a:defRPr sz="1600" kern="1200">
          <a:solidFill>
            <a:schemeClr val="tx1"/>
          </a:solidFill>
          <a:latin typeface="Microsoft YaHei UI" panose="020B0503020204020204" pitchFamily="34" charset="-122"/>
          <a:ea typeface="Microsoft YaHei UI" panose="020B0503020204020204" pitchFamily="34" charset="-122"/>
          <a:cs typeface="+mn-cs"/>
        </a:defRPr>
      </a:lvl3pPr>
      <a:lvl4pPr marL="9667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4pPr>
      <a:lvl5pPr marL="1208088" indent="-173038" algn="l" defTabSz="914400" rtl="0" eaLnBrk="1" latinLnBrk="0" hangingPunct="1">
        <a:lnSpc>
          <a:spcPct val="90000"/>
        </a:lnSpc>
        <a:spcBef>
          <a:spcPts val="600"/>
        </a:spcBef>
        <a:buClr>
          <a:schemeClr val="accent2"/>
        </a:buClr>
        <a:buFont typeface="Arial" pitchFamily="34" charset="0"/>
        <a:buChar char="•"/>
        <a:defRPr sz="1400" kern="1200">
          <a:solidFill>
            <a:schemeClr val="tx1"/>
          </a:solidFill>
          <a:latin typeface="Microsoft YaHei UI" panose="020B0503020204020204" pitchFamily="34" charset="-122"/>
          <a:ea typeface="Microsoft YaHei UI" panose="020B0503020204020204" pitchFamily="34" charset="-122"/>
          <a:cs typeface="+mn-cs"/>
        </a:defRPr>
      </a:lvl5pPr>
      <a:lvl6pPr marL="1444752"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6pPr>
      <a:lvl7pPr marL="1682496"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7pPr>
      <a:lvl8pPr marL="1920240"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8pPr>
      <a:lvl9pPr marL="2157984" indent="-173736" algn="l" defTabSz="914400" rtl="0" eaLnBrk="1" latinLnBrk="0" hangingPunct="1">
        <a:lnSpc>
          <a:spcPct val="90000"/>
        </a:lnSpc>
        <a:spcBef>
          <a:spcPts val="600"/>
        </a:spcBef>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5.png"/><Relationship Id="rId7"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208.png"/><Relationship Id="rId5" Type="http://schemas.openxmlformats.org/officeDocument/2006/relationships/image" Target="../media/image207.png"/><Relationship Id="rId4" Type="http://schemas.openxmlformats.org/officeDocument/2006/relationships/image" Target="../media/image206.png"/></Relationships>
</file>

<file path=ppt/slides/_rels/slide11.xml.rels><?xml version="1.0" encoding="UTF-8" standalone="yes"?>
<Relationships xmlns="http://schemas.openxmlformats.org/package/2006/relationships"><Relationship Id="rId3" Type="http://schemas.openxmlformats.org/officeDocument/2006/relationships/image" Target="../media/image216.png"/><Relationship Id="rId7" Type="http://schemas.openxmlformats.org/officeDocument/2006/relationships/image" Target="../media/image211.png"/><Relationship Id="rId2" Type="http://schemas.openxmlformats.org/officeDocument/2006/relationships/image" Target="../media/image215.png"/><Relationship Id="rId1" Type="http://schemas.openxmlformats.org/officeDocument/2006/relationships/slideLayout" Target="../slideLayouts/slideLayout7.xml"/><Relationship Id="rId6" Type="http://schemas.openxmlformats.org/officeDocument/2006/relationships/image" Target="../media/image219.png"/><Relationship Id="rId5" Type="http://schemas.openxmlformats.org/officeDocument/2006/relationships/image" Target="../media/image218.png"/><Relationship Id="rId4" Type="http://schemas.openxmlformats.org/officeDocument/2006/relationships/image" Target="../media/image217.png"/></Relationships>
</file>

<file path=ppt/slides/_rels/slide12.xml.rels><?xml version="1.0" encoding="UTF-8" standalone="yes"?>
<Relationships xmlns="http://schemas.openxmlformats.org/package/2006/relationships"><Relationship Id="rId8" Type="http://schemas.openxmlformats.org/officeDocument/2006/relationships/image" Target="../media/image223.png"/><Relationship Id="rId3" Type="http://schemas.openxmlformats.org/officeDocument/2006/relationships/image" Target="../media/image213.png"/><Relationship Id="rId7" Type="http://schemas.openxmlformats.org/officeDocument/2006/relationships/image" Target="../media/image222.png"/><Relationship Id="rId2" Type="http://schemas.openxmlformats.org/officeDocument/2006/relationships/image" Target="../media/image212.png"/><Relationship Id="rId1" Type="http://schemas.openxmlformats.org/officeDocument/2006/relationships/slideLayout" Target="../slideLayouts/slideLayout7.xml"/><Relationship Id="rId6" Type="http://schemas.openxmlformats.org/officeDocument/2006/relationships/image" Target="../media/image221.png"/><Relationship Id="rId11" Type="http://schemas.openxmlformats.org/officeDocument/2006/relationships/image" Target="../media/image226.png"/><Relationship Id="rId5" Type="http://schemas.openxmlformats.org/officeDocument/2006/relationships/image" Target="../media/image220.png"/><Relationship Id="rId10" Type="http://schemas.openxmlformats.org/officeDocument/2006/relationships/image" Target="../media/image225.png"/><Relationship Id="rId4" Type="http://schemas.openxmlformats.org/officeDocument/2006/relationships/image" Target="../media/image214.png"/><Relationship Id="rId9" Type="http://schemas.openxmlformats.org/officeDocument/2006/relationships/image" Target="../media/image224.png"/></Relationships>
</file>

<file path=ppt/slides/_rels/slide13.xml.rels><?xml version="1.0" encoding="UTF-8" standalone="yes"?>
<Relationships xmlns="http://schemas.openxmlformats.org/package/2006/relationships"><Relationship Id="rId8" Type="http://schemas.openxmlformats.org/officeDocument/2006/relationships/image" Target="../media/image233.png"/><Relationship Id="rId13" Type="http://schemas.openxmlformats.org/officeDocument/2006/relationships/image" Target="../media/image238.png"/><Relationship Id="rId18" Type="http://schemas.openxmlformats.org/officeDocument/2006/relationships/image" Target="../media/image243.png"/><Relationship Id="rId3" Type="http://schemas.openxmlformats.org/officeDocument/2006/relationships/image" Target="../media/image228.png"/><Relationship Id="rId21" Type="http://schemas.openxmlformats.org/officeDocument/2006/relationships/image" Target="../media/image246.png"/><Relationship Id="rId7" Type="http://schemas.openxmlformats.org/officeDocument/2006/relationships/image" Target="../media/image232.png"/><Relationship Id="rId12" Type="http://schemas.openxmlformats.org/officeDocument/2006/relationships/image" Target="../media/image237.png"/><Relationship Id="rId17" Type="http://schemas.openxmlformats.org/officeDocument/2006/relationships/image" Target="../media/image242.png"/><Relationship Id="rId2" Type="http://schemas.openxmlformats.org/officeDocument/2006/relationships/image" Target="../media/image227.png"/><Relationship Id="rId16" Type="http://schemas.openxmlformats.org/officeDocument/2006/relationships/image" Target="../media/image241.png"/><Relationship Id="rId20" Type="http://schemas.openxmlformats.org/officeDocument/2006/relationships/image" Target="../media/image245.png"/><Relationship Id="rId1" Type="http://schemas.openxmlformats.org/officeDocument/2006/relationships/slideLayout" Target="../slideLayouts/slideLayout7.xml"/><Relationship Id="rId6" Type="http://schemas.openxmlformats.org/officeDocument/2006/relationships/image" Target="../media/image231.png"/><Relationship Id="rId11" Type="http://schemas.openxmlformats.org/officeDocument/2006/relationships/image" Target="../media/image236.png"/><Relationship Id="rId24" Type="http://schemas.openxmlformats.org/officeDocument/2006/relationships/image" Target="../media/image249.png"/><Relationship Id="rId5" Type="http://schemas.openxmlformats.org/officeDocument/2006/relationships/image" Target="../media/image230.png"/><Relationship Id="rId15" Type="http://schemas.openxmlformats.org/officeDocument/2006/relationships/image" Target="../media/image240.png"/><Relationship Id="rId23" Type="http://schemas.openxmlformats.org/officeDocument/2006/relationships/image" Target="../media/image248.png"/><Relationship Id="rId10" Type="http://schemas.openxmlformats.org/officeDocument/2006/relationships/image" Target="../media/image235.png"/><Relationship Id="rId19" Type="http://schemas.openxmlformats.org/officeDocument/2006/relationships/image" Target="../media/image244.png"/><Relationship Id="rId4" Type="http://schemas.openxmlformats.org/officeDocument/2006/relationships/image" Target="../media/image229.png"/><Relationship Id="rId9" Type="http://schemas.openxmlformats.org/officeDocument/2006/relationships/image" Target="../media/image234.png"/><Relationship Id="rId14" Type="http://schemas.openxmlformats.org/officeDocument/2006/relationships/image" Target="../media/image239.png"/><Relationship Id="rId22" Type="http://schemas.openxmlformats.org/officeDocument/2006/relationships/image" Target="../media/image247.png"/></Relationships>
</file>

<file path=ppt/slides/_rels/slide14.xml.rels><?xml version="1.0" encoding="UTF-8" standalone="yes"?>
<Relationships xmlns="http://schemas.openxmlformats.org/package/2006/relationships"><Relationship Id="rId3" Type="http://schemas.openxmlformats.org/officeDocument/2006/relationships/image" Target="../media/image251.png"/><Relationship Id="rId2" Type="http://schemas.openxmlformats.org/officeDocument/2006/relationships/image" Target="../media/image25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3" Type="http://schemas.openxmlformats.org/officeDocument/2006/relationships/image" Target="../media/image301.png"/><Relationship Id="rId18" Type="http://schemas.openxmlformats.org/officeDocument/2006/relationships/image" Target="../media/image306.png"/><Relationship Id="rId21" Type="http://schemas.openxmlformats.org/officeDocument/2006/relationships/image" Target="../media/image309.png"/><Relationship Id="rId17" Type="http://schemas.openxmlformats.org/officeDocument/2006/relationships/image" Target="../media/image305.png"/><Relationship Id="rId2" Type="http://schemas.openxmlformats.org/officeDocument/2006/relationships/image" Target="../media/image38.png"/><Relationship Id="rId16" Type="http://schemas.openxmlformats.org/officeDocument/2006/relationships/image" Target="../media/image304.png"/><Relationship Id="rId20" Type="http://schemas.openxmlformats.org/officeDocument/2006/relationships/image" Target="../media/image92.png"/><Relationship Id="rId1" Type="http://schemas.openxmlformats.org/officeDocument/2006/relationships/slideLayout" Target="../slideLayouts/slideLayout7.xml"/><Relationship Id="rId15" Type="http://schemas.openxmlformats.org/officeDocument/2006/relationships/image" Target="../media/image39.png"/><Relationship Id="rId19" Type="http://schemas.openxmlformats.org/officeDocument/2006/relationships/image" Target="../media/image307.png"/><Relationship Id="rId14" Type="http://schemas.openxmlformats.org/officeDocument/2006/relationships/image" Target="../media/image302.png"/></Relationships>
</file>

<file path=ppt/slides/_rels/slide16.xml.rels><?xml version="1.0" encoding="UTF-8" standalone="yes"?>
<Relationships xmlns="http://schemas.openxmlformats.org/package/2006/relationships"><Relationship Id="rId13" Type="http://schemas.openxmlformats.org/officeDocument/2006/relationships/image" Target="../media/image99.png"/><Relationship Id="rId12" Type="http://schemas.openxmlformats.org/officeDocument/2006/relationships/image" Target="../media/image313.png"/><Relationship Id="rId17" Type="http://schemas.openxmlformats.org/officeDocument/2006/relationships/image" Target="../media/image166.png"/><Relationship Id="rId16" Type="http://schemas.openxmlformats.org/officeDocument/2006/relationships/image" Target="../media/image88.png"/><Relationship Id="rId1" Type="http://schemas.openxmlformats.org/officeDocument/2006/relationships/slideLayout" Target="../slideLayouts/slideLayout7.xml"/><Relationship Id="rId11" Type="http://schemas.openxmlformats.org/officeDocument/2006/relationships/image" Target="../media/image312.png"/><Relationship Id="rId15" Type="http://schemas.openxmlformats.org/officeDocument/2006/relationships/image" Target="../media/image316.png"/><Relationship Id="rId10" Type="http://schemas.openxmlformats.org/officeDocument/2006/relationships/image" Target="../media/image311.png"/><Relationship Id="rId14" Type="http://schemas.openxmlformats.org/officeDocument/2006/relationships/image" Target="../media/image315.png"/></Relationships>
</file>

<file path=ppt/slides/_rels/slide17.xml.rels><?xml version="1.0" encoding="UTF-8" standalone="yes"?>
<Relationships xmlns="http://schemas.openxmlformats.org/package/2006/relationships"><Relationship Id="rId8" Type="http://schemas.openxmlformats.org/officeDocument/2006/relationships/image" Target="../media/image321.png"/><Relationship Id="rId7" Type="http://schemas.openxmlformats.org/officeDocument/2006/relationships/image" Target="../media/image320.png"/><Relationship Id="rId1" Type="http://schemas.openxmlformats.org/officeDocument/2006/relationships/slideLayout" Target="../slideLayouts/slideLayout7.xml"/><Relationship Id="rId6" Type="http://schemas.openxmlformats.org/officeDocument/2006/relationships/image" Target="../media/image319.png"/><Relationship Id="rId9" Type="http://schemas.openxmlformats.org/officeDocument/2006/relationships/image" Target="../media/image322.png"/></Relationships>
</file>

<file path=ppt/slides/_rels/slide18.xml.rels><?xml version="1.0" encoding="UTF-8" standalone="yes"?>
<Relationships xmlns="http://schemas.openxmlformats.org/package/2006/relationships"><Relationship Id="rId8" Type="http://schemas.openxmlformats.org/officeDocument/2006/relationships/image" Target="../media/image209.png"/><Relationship Id="rId7" Type="http://schemas.openxmlformats.org/officeDocument/2006/relationships/image" Target="../media/image184.png"/><Relationship Id="rId1" Type="http://schemas.openxmlformats.org/officeDocument/2006/relationships/slideLayout" Target="../slideLayouts/slideLayout7.xml"/><Relationship Id="rId6" Type="http://schemas.openxmlformats.org/officeDocument/2006/relationships/image" Target="../media/image323.png"/><Relationship Id="rId10" Type="http://schemas.openxmlformats.org/officeDocument/2006/relationships/image" Target="../media/image252.png"/><Relationship Id="rId9" Type="http://schemas.openxmlformats.org/officeDocument/2006/relationships/image" Target="../media/image210.png"/></Relationships>
</file>

<file path=ppt/slides/_rels/slide2.xml.rels><?xml version="1.0" encoding="UTF-8" standalone="yes"?>
<Relationships xmlns="http://schemas.openxmlformats.org/package/2006/relationships"><Relationship Id="rId3" Type="http://schemas.openxmlformats.org/officeDocument/2006/relationships/image" Target="../media/image157.png"/><Relationship Id="rId7" Type="http://schemas.openxmlformats.org/officeDocument/2006/relationships/image" Target="../media/image147.png"/><Relationship Id="rId2" Type="http://schemas.openxmlformats.org/officeDocument/2006/relationships/image" Target="../media/image15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159.png"/><Relationship Id="rId4" Type="http://schemas.openxmlformats.org/officeDocument/2006/relationships/image" Target="../media/image158.png"/></Relationships>
</file>

<file path=ppt/slides/_rels/slide3.xml.rels><?xml version="1.0" encoding="UTF-8" standalone="yes"?>
<Relationships xmlns="http://schemas.openxmlformats.org/package/2006/relationships"><Relationship Id="rId8" Type="http://schemas.openxmlformats.org/officeDocument/2006/relationships/image" Target="../media/image167.png"/><Relationship Id="rId3" Type="http://schemas.openxmlformats.org/officeDocument/2006/relationships/image" Target="../media/image162.png"/><Relationship Id="rId7" Type="http://schemas.openxmlformats.org/officeDocument/2006/relationships/image" Target="../media/image2811.png"/><Relationship Id="rId2" Type="http://schemas.openxmlformats.org/officeDocument/2006/relationships/image" Target="../media/image161.png"/><Relationship Id="rId1" Type="http://schemas.openxmlformats.org/officeDocument/2006/relationships/slideLayout" Target="../slideLayouts/slideLayout7.xml"/><Relationship Id="rId6" Type="http://schemas.openxmlformats.org/officeDocument/2006/relationships/image" Target="../media/image165.png"/><Relationship Id="rId11" Type="http://schemas.openxmlformats.org/officeDocument/2006/relationships/image" Target="../media/image170.png"/><Relationship Id="rId5" Type="http://schemas.openxmlformats.org/officeDocument/2006/relationships/image" Target="../media/image164.png"/><Relationship Id="rId10" Type="http://schemas.openxmlformats.org/officeDocument/2006/relationships/image" Target="../media/image169.png"/><Relationship Id="rId4" Type="http://schemas.openxmlformats.org/officeDocument/2006/relationships/image" Target="../media/image163.png"/><Relationship Id="rId9" Type="http://schemas.openxmlformats.org/officeDocument/2006/relationships/image" Target="../media/image168.png"/></Relationships>
</file>

<file path=ppt/slides/_rels/slide4.xml.rels><?xml version="1.0" encoding="UTF-8" standalone="yes"?>
<Relationships xmlns="http://schemas.openxmlformats.org/package/2006/relationships"><Relationship Id="rId3" Type="http://schemas.openxmlformats.org/officeDocument/2006/relationships/image" Target="../media/image1680.png"/><Relationship Id="rId2" Type="http://schemas.openxmlformats.org/officeDocument/2006/relationships/image" Target="../media/image2911.png"/><Relationship Id="rId1" Type="http://schemas.openxmlformats.org/officeDocument/2006/relationships/slideLayout" Target="../slideLayouts/slideLayout7.xml"/><Relationship Id="rId5" Type="http://schemas.openxmlformats.org/officeDocument/2006/relationships/image" Target="../media/image1700.png"/><Relationship Id="rId4" Type="http://schemas.openxmlformats.org/officeDocument/2006/relationships/image" Target="../media/image1690.png"/></Relationships>
</file>

<file path=ppt/slides/_rels/slide5.xml.rels><?xml version="1.0" encoding="UTF-8" standalone="yes"?>
<Relationships xmlns="http://schemas.openxmlformats.org/package/2006/relationships"><Relationship Id="rId8" Type="http://schemas.openxmlformats.org/officeDocument/2006/relationships/image" Target="../media/image177.png"/><Relationship Id="rId3" Type="http://schemas.openxmlformats.org/officeDocument/2006/relationships/image" Target="../media/image172.png"/><Relationship Id="rId7" Type="http://schemas.openxmlformats.org/officeDocument/2006/relationships/image" Target="../media/image176.png"/><Relationship Id="rId2" Type="http://schemas.openxmlformats.org/officeDocument/2006/relationships/image" Target="../media/image171.png"/><Relationship Id="rId1" Type="http://schemas.openxmlformats.org/officeDocument/2006/relationships/slideLayout" Target="../slideLayouts/slideLayout7.xml"/><Relationship Id="rId6" Type="http://schemas.openxmlformats.org/officeDocument/2006/relationships/image" Target="../media/image175.png"/><Relationship Id="rId11" Type="http://schemas.openxmlformats.org/officeDocument/2006/relationships/image" Target="../media/image180.png"/><Relationship Id="rId5" Type="http://schemas.openxmlformats.org/officeDocument/2006/relationships/image" Target="../media/image174.png"/><Relationship Id="rId10" Type="http://schemas.openxmlformats.org/officeDocument/2006/relationships/image" Target="../media/image179.png"/><Relationship Id="rId4" Type="http://schemas.openxmlformats.org/officeDocument/2006/relationships/image" Target="../media/image173.png"/><Relationship Id="rId9" Type="http://schemas.openxmlformats.org/officeDocument/2006/relationships/image" Target="../media/image178.png"/></Relationships>
</file>

<file path=ppt/slides/_rels/slide6.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88.png"/><Relationship Id="rId2" Type="http://schemas.openxmlformats.org/officeDocument/2006/relationships/image" Target="../media/image187.png"/><Relationship Id="rId1" Type="http://schemas.openxmlformats.org/officeDocument/2006/relationships/slideLayout" Target="../slideLayouts/slideLayout7.xml"/><Relationship Id="rId6" Type="http://schemas.openxmlformats.org/officeDocument/2006/relationships/image" Target="../media/image183.png"/><Relationship Id="rId5" Type="http://schemas.openxmlformats.org/officeDocument/2006/relationships/image" Target="../media/image190.png"/><Relationship Id="rId4" Type="http://schemas.openxmlformats.org/officeDocument/2006/relationships/image" Target="../media/image189.png"/></Relationships>
</file>

<file path=ppt/slides/_rels/slide8.xml.rels><?xml version="1.0" encoding="UTF-8" standalone="yes"?>
<Relationships xmlns="http://schemas.openxmlformats.org/package/2006/relationships"><Relationship Id="rId8" Type="http://schemas.openxmlformats.org/officeDocument/2006/relationships/image" Target="../media/image198.png"/><Relationship Id="rId3" Type="http://schemas.openxmlformats.org/officeDocument/2006/relationships/image" Target="../media/image193.png"/><Relationship Id="rId7" Type="http://schemas.openxmlformats.org/officeDocument/2006/relationships/image" Target="../media/image197.png"/><Relationship Id="rId2" Type="http://schemas.openxmlformats.org/officeDocument/2006/relationships/image" Target="../media/image192.png"/><Relationship Id="rId1" Type="http://schemas.openxmlformats.org/officeDocument/2006/relationships/slideLayout" Target="../slideLayouts/slideLayout7.xml"/><Relationship Id="rId6" Type="http://schemas.openxmlformats.org/officeDocument/2006/relationships/image" Target="../media/image196.png"/><Relationship Id="rId11" Type="http://schemas.openxmlformats.org/officeDocument/2006/relationships/image" Target="../media/image201.png"/><Relationship Id="rId5" Type="http://schemas.openxmlformats.org/officeDocument/2006/relationships/image" Target="../media/image195.png"/><Relationship Id="rId10" Type="http://schemas.openxmlformats.org/officeDocument/2006/relationships/image" Target="../media/image200.png"/><Relationship Id="rId4" Type="http://schemas.openxmlformats.org/officeDocument/2006/relationships/image" Target="../media/image194.png"/><Relationship Id="rId9" Type="http://schemas.openxmlformats.org/officeDocument/2006/relationships/image" Target="../media/image3011.png"/></Relationships>
</file>

<file path=ppt/slides/_rels/slide9.xml.rels><?xml version="1.0" encoding="UTF-8" standalone="yes"?>
<Relationships xmlns="http://schemas.openxmlformats.org/package/2006/relationships"><Relationship Id="rId8" Type="http://schemas.openxmlformats.org/officeDocument/2006/relationships/image" Target="../media/image204.png"/><Relationship Id="rId3" Type="http://schemas.openxmlformats.org/officeDocument/2006/relationships/image" Target="../media/image185.png"/><Relationship Id="rId7" Type="http://schemas.openxmlformats.org/officeDocument/2006/relationships/image" Target="../media/image203.png"/><Relationship Id="rId2" Type="http://schemas.openxmlformats.org/officeDocument/2006/relationships/image" Target="../media/image202.png"/><Relationship Id="rId1" Type="http://schemas.openxmlformats.org/officeDocument/2006/relationships/slideLayout" Target="../slideLayouts/slideLayout7.xml"/><Relationship Id="rId6" Type="http://schemas.openxmlformats.org/officeDocument/2006/relationships/image" Target="../media/image199.png"/><Relationship Id="rId5" Type="http://schemas.openxmlformats.org/officeDocument/2006/relationships/image" Target="../media/image191.png"/><Relationship Id="rId4" Type="http://schemas.openxmlformats.org/officeDocument/2006/relationships/image" Target="../media/image18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C472EA-E2F7-4F58-9256-EFB014300A92}"/>
              </a:ext>
            </a:extLst>
          </p:cNvPr>
          <p:cNvSpPr txBox="1"/>
          <p:nvPr/>
        </p:nvSpPr>
        <p:spPr>
          <a:xfrm>
            <a:off x="478246" y="1124744"/>
            <a:ext cx="4680520" cy="461665"/>
          </a:xfrm>
          <a:prstGeom prst="rect">
            <a:avLst/>
          </a:prstGeom>
          <a:noFill/>
          <a:ln>
            <a:noFill/>
          </a:ln>
        </p:spPr>
        <p:txBody>
          <a:bodyPr wrap="square" rtlCol="0" anchor="ctr" anchorCtr="1">
            <a:spAutoFit/>
          </a:bodyPr>
          <a:lstStyle/>
          <a:p>
            <a:r>
              <a:rPr lang="en-US" altLang="zh-CN" sz="2400" b="1" dirty="0"/>
              <a:t>§3.1 </a:t>
            </a:r>
            <a:r>
              <a:rPr lang="zh-CN" altLang="en-US" sz="2400" b="1" dirty="0"/>
              <a:t>信源的分类及其数学模型</a:t>
            </a:r>
          </a:p>
        </p:txBody>
      </p:sp>
      <p:sp>
        <p:nvSpPr>
          <p:cNvPr id="3" name="文本框 2">
            <a:extLst>
              <a:ext uri="{FF2B5EF4-FFF2-40B4-BE49-F238E27FC236}">
                <a16:creationId xmlns:a16="http://schemas.microsoft.com/office/drawing/2014/main" id="{B458A9BD-47FE-49B6-9249-91EE9B95C5E1}"/>
              </a:ext>
            </a:extLst>
          </p:cNvPr>
          <p:cNvSpPr txBox="1"/>
          <p:nvPr/>
        </p:nvSpPr>
        <p:spPr>
          <a:xfrm>
            <a:off x="1557908" y="476672"/>
            <a:ext cx="3600400" cy="523220"/>
          </a:xfrm>
          <a:prstGeom prst="rect">
            <a:avLst/>
          </a:prstGeom>
          <a:noFill/>
          <a:ln>
            <a:noFill/>
          </a:ln>
        </p:spPr>
        <p:txBody>
          <a:bodyPr wrap="square" rtlCol="0" anchor="ctr" anchorCtr="1">
            <a:spAutoFit/>
          </a:bodyPr>
          <a:lstStyle/>
          <a:p>
            <a:r>
              <a:rPr lang="zh-CN" altLang="en-US" sz="2800" b="1" dirty="0"/>
              <a:t>第三章 信源及信源熵</a:t>
            </a:r>
          </a:p>
        </p:txBody>
      </p:sp>
      <p:graphicFrame>
        <p:nvGraphicFramePr>
          <p:cNvPr id="4" name="表格 3">
            <a:extLst>
              <a:ext uri="{FF2B5EF4-FFF2-40B4-BE49-F238E27FC236}">
                <a16:creationId xmlns:a16="http://schemas.microsoft.com/office/drawing/2014/main" id="{B1134D23-FFAD-4626-8298-D28C9ECBA690}"/>
              </a:ext>
            </a:extLst>
          </p:cNvPr>
          <p:cNvGraphicFramePr>
            <a:graphicFrameLocks noGrp="1"/>
          </p:cNvGraphicFramePr>
          <p:nvPr>
            <p:extLst>
              <p:ext uri="{D42A27DB-BD31-4B8C-83A1-F6EECF244321}">
                <p14:modId xmlns:p14="http://schemas.microsoft.com/office/powerpoint/2010/main" val="2835766874"/>
              </p:ext>
            </p:extLst>
          </p:nvPr>
        </p:nvGraphicFramePr>
        <p:xfrm>
          <a:off x="882649" y="1711261"/>
          <a:ext cx="10423525" cy="1903968"/>
        </p:xfrm>
        <a:graphic>
          <a:graphicData uri="http://schemas.openxmlformats.org/drawingml/2006/table">
            <a:tbl>
              <a:tblPr firstRow="1" bandRow="1">
                <a:tableStyleId>{5C22544A-7EE6-4342-B048-85BDC9FD1C3A}</a:tableStyleId>
              </a:tblPr>
              <a:tblGrid>
                <a:gridCol w="1341755">
                  <a:extLst>
                    <a:ext uri="{9D8B030D-6E8A-4147-A177-3AD203B41FA5}">
                      <a16:colId xmlns:a16="http://schemas.microsoft.com/office/drawing/2014/main" val="4181048717"/>
                    </a:ext>
                  </a:extLst>
                </a:gridCol>
                <a:gridCol w="706755">
                  <a:extLst>
                    <a:ext uri="{9D8B030D-6E8A-4147-A177-3AD203B41FA5}">
                      <a16:colId xmlns:a16="http://schemas.microsoft.com/office/drawing/2014/main" val="1669715688"/>
                    </a:ext>
                  </a:extLst>
                </a:gridCol>
                <a:gridCol w="2243455">
                  <a:extLst>
                    <a:ext uri="{9D8B030D-6E8A-4147-A177-3AD203B41FA5}">
                      <a16:colId xmlns:a16="http://schemas.microsoft.com/office/drawing/2014/main" val="4101071131"/>
                    </a:ext>
                  </a:extLst>
                </a:gridCol>
                <a:gridCol w="4056380">
                  <a:extLst>
                    <a:ext uri="{9D8B030D-6E8A-4147-A177-3AD203B41FA5}">
                      <a16:colId xmlns:a16="http://schemas.microsoft.com/office/drawing/2014/main" val="38114799"/>
                    </a:ext>
                  </a:extLst>
                </a:gridCol>
                <a:gridCol w="2075180">
                  <a:extLst>
                    <a:ext uri="{9D8B030D-6E8A-4147-A177-3AD203B41FA5}">
                      <a16:colId xmlns:a16="http://schemas.microsoft.com/office/drawing/2014/main" val="1113869474"/>
                    </a:ext>
                  </a:extLst>
                </a:gridCol>
              </a:tblGrid>
              <a:tr h="420608">
                <a:tc>
                  <a:txBody>
                    <a:bodyPr/>
                    <a:lstStyle/>
                    <a:p>
                      <a:r>
                        <a:rPr lang="zh-CN" altLang="en-US" dirty="0"/>
                        <a:t>时间</a:t>
                      </a:r>
                      <a:r>
                        <a:rPr lang="en-US" altLang="zh-CN" dirty="0"/>
                        <a:t>(</a:t>
                      </a:r>
                      <a:r>
                        <a:rPr lang="zh-CN" altLang="en-US" dirty="0"/>
                        <a:t>空间</a:t>
                      </a:r>
                      <a:r>
                        <a:rPr lang="en-US" altLang="zh-CN" dirty="0"/>
                        <a:t>)</a:t>
                      </a:r>
                      <a:endParaRPr lang="zh-CN" altLang="en-US" dirty="0"/>
                    </a:p>
                  </a:txBody>
                  <a:tcPr/>
                </a:tc>
                <a:tc>
                  <a:txBody>
                    <a:bodyPr/>
                    <a:lstStyle/>
                    <a:p>
                      <a:r>
                        <a:rPr lang="zh-CN" altLang="en-US" dirty="0"/>
                        <a:t>取值</a:t>
                      </a:r>
                    </a:p>
                  </a:txBody>
                  <a:tcPr/>
                </a:tc>
                <a:tc>
                  <a:txBody>
                    <a:bodyPr/>
                    <a:lstStyle/>
                    <a:p>
                      <a:r>
                        <a:rPr lang="zh-CN" altLang="en-US" dirty="0"/>
                        <a:t>信源种类</a:t>
                      </a:r>
                    </a:p>
                  </a:txBody>
                  <a:tcPr/>
                </a:tc>
                <a:tc>
                  <a:txBody>
                    <a:bodyPr/>
                    <a:lstStyle/>
                    <a:p>
                      <a:r>
                        <a:rPr lang="zh-CN" altLang="en-US" dirty="0"/>
                        <a:t>举例</a:t>
                      </a:r>
                    </a:p>
                  </a:txBody>
                  <a:tcPr/>
                </a:tc>
                <a:tc>
                  <a:txBody>
                    <a:bodyPr/>
                    <a:lstStyle/>
                    <a:p>
                      <a:r>
                        <a:rPr lang="zh-CN" altLang="en-US" dirty="0"/>
                        <a:t>数学描述</a:t>
                      </a:r>
                      <a:r>
                        <a:rPr lang="en-US" altLang="zh-CN" dirty="0"/>
                        <a:t>(</a:t>
                      </a:r>
                      <a:r>
                        <a:rPr lang="zh-CN" altLang="en-US" dirty="0"/>
                        <a:t>模型</a:t>
                      </a:r>
                      <a:r>
                        <a:rPr lang="en-US" altLang="zh-CN" dirty="0"/>
                        <a:t>)</a:t>
                      </a:r>
                      <a:endParaRPr lang="zh-CN" altLang="en-US" dirty="0"/>
                    </a:p>
                  </a:txBody>
                  <a:tcPr/>
                </a:tc>
                <a:extLst>
                  <a:ext uri="{0D108BD9-81ED-4DB2-BD59-A6C34878D82A}">
                    <a16:rowId xmlns:a16="http://schemas.microsoft.com/office/drawing/2014/main" val="2142723869"/>
                  </a:ext>
                </a:extLst>
              </a:tr>
              <a:tr h="370840">
                <a:tc>
                  <a:txBody>
                    <a:bodyPr/>
                    <a:lstStyle/>
                    <a:p>
                      <a:r>
                        <a:rPr lang="zh-CN" altLang="en-US" dirty="0"/>
                        <a:t>离散</a:t>
                      </a:r>
                    </a:p>
                  </a:txBody>
                  <a:tcPr/>
                </a:tc>
                <a:tc>
                  <a:txBody>
                    <a:bodyPr/>
                    <a:lstStyle/>
                    <a:p>
                      <a:r>
                        <a:rPr lang="zh-CN" altLang="en-US" dirty="0"/>
                        <a:t>离散</a:t>
                      </a:r>
                    </a:p>
                  </a:txBody>
                  <a:tcPr/>
                </a:tc>
                <a:tc>
                  <a:txBody>
                    <a:bodyPr/>
                    <a:lstStyle/>
                    <a:p>
                      <a:r>
                        <a:rPr lang="zh-CN" altLang="en-US" dirty="0"/>
                        <a:t>离散信源</a:t>
                      </a:r>
                      <a:r>
                        <a:rPr lang="en-US" altLang="zh-CN" dirty="0"/>
                        <a:t>(</a:t>
                      </a:r>
                      <a:r>
                        <a:rPr lang="zh-CN" altLang="en-US" dirty="0"/>
                        <a:t>数字信源</a:t>
                      </a:r>
                      <a:r>
                        <a:rPr lang="en-US" altLang="zh-CN" dirty="0"/>
                        <a:t>)</a:t>
                      </a:r>
                      <a:endParaRPr lang="zh-CN" altLang="en-US" dirty="0"/>
                    </a:p>
                  </a:txBody>
                  <a:tcPr/>
                </a:tc>
                <a:tc>
                  <a:txBody>
                    <a:bodyPr/>
                    <a:lstStyle/>
                    <a:p>
                      <a:r>
                        <a:rPr lang="zh-CN" altLang="en-US" dirty="0"/>
                        <a:t>文字、数据、离散化图像</a:t>
                      </a:r>
                    </a:p>
                  </a:txBody>
                  <a:tcPr/>
                </a:tc>
                <a:tc>
                  <a:txBody>
                    <a:bodyPr/>
                    <a:lstStyle/>
                    <a:p>
                      <a:r>
                        <a:rPr lang="zh-CN" altLang="en-US" dirty="0"/>
                        <a:t>离散随机变量序列</a:t>
                      </a:r>
                    </a:p>
                  </a:txBody>
                  <a:tcPr/>
                </a:tc>
                <a:extLst>
                  <a:ext uri="{0D108BD9-81ED-4DB2-BD59-A6C34878D82A}">
                    <a16:rowId xmlns:a16="http://schemas.microsoft.com/office/drawing/2014/main" val="1119050029"/>
                  </a:ext>
                </a:extLst>
              </a:tr>
              <a:tr h="370840">
                <a:tc>
                  <a:txBody>
                    <a:bodyPr/>
                    <a:lstStyle/>
                    <a:p>
                      <a:r>
                        <a:rPr lang="zh-CN" altLang="en-US" dirty="0"/>
                        <a:t>离散</a:t>
                      </a:r>
                    </a:p>
                  </a:txBody>
                  <a:tcPr/>
                </a:tc>
                <a:tc>
                  <a:txBody>
                    <a:bodyPr/>
                    <a:lstStyle/>
                    <a:p>
                      <a:r>
                        <a:rPr lang="zh-CN" altLang="en-US" dirty="0"/>
                        <a:t>连续</a:t>
                      </a:r>
                    </a:p>
                  </a:txBody>
                  <a:tcPr/>
                </a:tc>
                <a:tc>
                  <a:txBody>
                    <a:bodyPr/>
                    <a:lstStyle/>
                    <a:p>
                      <a:r>
                        <a:rPr lang="zh-CN" altLang="en-US" dirty="0"/>
                        <a:t>连续信源</a:t>
                      </a:r>
                    </a:p>
                  </a:txBody>
                  <a:tcPr/>
                </a:tc>
                <a:tc>
                  <a:txBody>
                    <a:bodyPr/>
                    <a:lstStyle/>
                    <a:p>
                      <a:r>
                        <a:rPr lang="zh-CN" altLang="en-US" dirty="0"/>
                        <a:t>多人跳远比赛结果、语音信号抽样</a:t>
                      </a:r>
                    </a:p>
                  </a:txBody>
                  <a:tcPr/>
                </a:tc>
                <a:tc>
                  <a:txBody>
                    <a:bodyPr/>
                    <a:lstStyle/>
                    <a:p>
                      <a:r>
                        <a:rPr lang="zh-CN" altLang="en-US" dirty="0"/>
                        <a:t>连续随机变量序列</a:t>
                      </a:r>
                    </a:p>
                  </a:txBody>
                  <a:tcPr/>
                </a:tc>
                <a:extLst>
                  <a:ext uri="{0D108BD9-81ED-4DB2-BD59-A6C34878D82A}">
                    <a16:rowId xmlns:a16="http://schemas.microsoft.com/office/drawing/2014/main" val="1002629968"/>
                  </a:ext>
                </a:extLst>
              </a:tr>
              <a:tr h="370840">
                <a:tc>
                  <a:txBody>
                    <a:bodyPr/>
                    <a:lstStyle/>
                    <a:p>
                      <a:r>
                        <a:rPr lang="zh-CN" altLang="en-US" dirty="0"/>
                        <a:t>连续</a:t>
                      </a:r>
                    </a:p>
                  </a:txBody>
                  <a:tcPr/>
                </a:tc>
                <a:tc>
                  <a:txBody>
                    <a:bodyPr/>
                    <a:lstStyle/>
                    <a:p>
                      <a:r>
                        <a:rPr lang="zh-CN" altLang="en-US" dirty="0"/>
                        <a:t>连续</a:t>
                      </a:r>
                    </a:p>
                  </a:txBody>
                  <a:tcPr/>
                </a:tc>
                <a:tc>
                  <a:txBody>
                    <a:bodyPr/>
                    <a:lstStyle/>
                    <a:p>
                      <a:r>
                        <a:rPr lang="zh-CN" altLang="en-US" dirty="0"/>
                        <a:t>波形信源</a:t>
                      </a:r>
                      <a:r>
                        <a:rPr lang="en-US" altLang="zh-CN" dirty="0"/>
                        <a:t>(</a:t>
                      </a:r>
                      <a:r>
                        <a:rPr lang="zh-CN" altLang="en-US" dirty="0"/>
                        <a:t>模拟信源</a:t>
                      </a:r>
                      <a:r>
                        <a:rPr lang="en-US" altLang="zh-CN" dirty="0"/>
                        <a:t>)</a:t>
                      </a:r>
                      <a:endParaRPr lang="zh-CN" altLang="en-US" dirty="0"/>
                    </a:p>
                  </a:txBody>
                  <a:tcPr/>
                </a:tc>
                <a:tc>
                  <a:txBody>
                    <a:bodyPr/>
                    <a:lstStyle/>
                    <a:p>
                      <a:r>
                        <a:rPr lang="zh-CN" altLang="en-US" dirty="0"/>
                        <a:t>语音、音乐、热噪声、图形、图像</a:t>
                      </a:r>
                    </a:p>
                  </a:txBody>
                  <a:tcPr/>
                </a:tc>
                <a:tc>
                  <a:txBody>
                    <a:bodyPr/>
                    <a:lstStyle/>
                    <a:p>
                      <a:r>
                        <a:rPr lang="zh-CN" altLang="en-US" dirty="0"/>
                        <a:t>随机过程</a:t>
                      </a:r>
                    </a:p>
                  </a:txBody>
                  <a:tcPr/>
                </a:tc>
                <a:extLst>
                  <a:ext uri="{0D108BD9-81ED-4DB2-BD59-A6C34878D82A}">
                    <a16:rowId xmlns:a16="http://schemas.microsoft.com/office/drawing/2014/main" val="3894873064"/>
                  </a:ext>
                </a:extLst>
              </a:tr>
              <a:tr h="370840">
                <a:tc>
                  <a:txBody>
                    <a:bodyPr/>
                    <a:lstStyle/>
                    <a:p>
                      <a:r>
                        <a:rPr lang="zh-CN" altLang="en-US" dirty="0"/>
                        <a:t>连续</a:t>
                      </a:r>
                    </a:p>
                  </a:txBody>
                  <a:tcPr/>
                </a:tc>
                <a:tc>
                  <a:txBody>
                    <a:bodyPr/>
                    <a:lstStyle/>
                    <a:p>
                      <a:r>
                        <a:rPr lang="zh-CN" altLang="en-US" dirty="0"/>
                        <a:t>离散</a:t>
                      </a:r>
                    </a:p>
                  </a:txBody>
                  <a:tcPr/>
                </a:tc>
                <a:tc>
                  <a:txBody>
                    <a:bodyPr/>
                    <a:lstStyle/>
                    <a:p>
                      <a:r>
                        <a:rPr lang="zh-CN" altLang="en-US" dirty="0"/>
                        <a:t>其他信源</a:t>
                      </a:r>
                    </a:p>
                  </a:txBody>
                  <a:tcPr/>
                </a:tc>
                <a:tc>
                  <a:txBody>
                    <a:bodyPr/>
                    <a:lstStyle/>
                    <a:p>
                      <a:r>
                        <a:rPr lang="en-US" altLang="zh-CN" dirty="0"/>
                        <a:t>120</a:t>
                      </a:r>
                      <a:r>
                        <a:rPr lang="zh-CN" altLang="en-US" dirty="0"/>
                        <a:t>急救中心呼入数、桥梁上的车辆数</a:t>
                      </a:r>
                    </a:p>
                  </a:txBody>
                  <a:tcPr/>
                </a:tc>
                <a:tc>
                  <a:txBody>
                    <a:bodyPr/>
                    <a:lstStyle/>
                    <a:p>
                      <a:r>
                        <a:rPr lang="zh-CN" altLang="en-US" dirty="0"/>
                        <a:t>随机过程</a:t>
                      </a:r>
                    </a:p>
                  </a:txBody>
                  <a:tcPr/>
                </a:tc>
                <a:extLst>
                  <a:ext uri="{0D108BD9-81ED-4DB2-BD59-A6C34878D82A}">
                    <a16:rowId xmlns:a16="http://schemas.microsoft.com/office/drawing/2014/main" val="36056762"/>
                  </a:ext>
                </a:extLst>
              </a:tr>
            </a:tbl>
          </a:graphicData>
        </a:graphic>
      </p:graphicFrame>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DFBD45F9-1D9B-45A3-B27F-B3073E12109E}"/>
                  </a:ext>
                </a:extLst>
              </p:cNvPr>
              <p:cNvSpPr txBox="1"/>
              <p:nvPr/>
            </p:nvSpPr>
            <p:spPr>
              <a:xfrm>
                <a:off x="729815" y="3747884"/>
                <a:ext cx="10729192" cy="1323439"/>
              </a:xfrm>
              <a:prstGeom prst="rect">
                <a:avLst/>
              </a:prstGeom>
              <a:noFill/>
              <a:ln>
                <a:noFill/>
              </a:ln>
            </p:spPr>
            <p:txBody>
              <a:bodyPr wrap="square" rtlCol="0" anchor="ctr" anchorCtr="1">
                <a:spAutoFit/>
              </a:bodyPr>
              <a:lstStyle/>
              <a:p>
                <a:r>
                  <a:rPr lang="zh-CN" altLang="en-US" sz="2000" dirty="0"/>
                  <a:t>实际的信源多是波形信源，一般用随机过程</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𝑒</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m:t>
                    </m:r>
                  </m:oMath>
                </a14:m>
                <a:r>
                  <a:rPr lang="zh-CN" altLang="en-US" sz="2000" dirty="0"/>
                  <a:t>来描述，通常可以采用抽样的方法转化成时间离散的随机变量序列来处理，由于这些随机变量的取值仍是连续的，故又称它们为连续信源，为了进一步的数字化处理和理论分析方便起见，又可将这些随机变量的取值进行量化变成离散随机变量，变成离散信源。</a:t>
                </a:r>
              </a:p>
            </p:txBody>
          </p:sp>
        </mc:Choice>
        <mc:Fallback xmlns="">
          <p:sp>
            <p:nvSpPr>
              <p:cNvPr id="5" name="文本框 4">
                <a:extLst>
                  <a:ext uri="{FF2B5EF4-FFF2-40B4-BE49-F238E27FC236}">
                    <a16:creationId xmlns:a16="http://schemas.microsoft.com/office/drawing/2014/main" id="{DFBD45F9-1D9B-45A3-B27F-B3073E12109E}"/>
                  </a:ext>
                </a:extLst>
              </p:cNvPr>
              <p:cNvSpPr txBox="1">
                <a:spLocks noRot="1" noChangeAspect="1" noMove="1" noResize="1" noEditPoints="1" noAdjustHandles="1" noChangeArrowheads="1" noChangeShapeType="1" noTextEdit="1"/>
              </p:cNvSpPr>
              <p:nvPr/>
            </p:nvSpPr>
            <p:spPr>
              <a:xfrm>
                <a:off x="729815" y="3747884"/>
                <a:ext cx="10729192" cy="1323439"/>
              </a:xfrm>
              <a:prstGeom prst="rect">
                <a:avLst/>
              </a:prstGeom>
              <a:blipFill>
                <a:blip r:embed="rId2"/>
                <a:stretch>
                  <a:fillRect t="-3226" r="-114" b="-6912"/>
                </a:stretch>
              </a:blipFill>
              <a:ln>
                <a:noFill/>
              </a:ln>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71D2639E-EB0A-4203-B1FD-427348D4FE35}"/>
              </a:ext>
            </a:extLst>
          </p:cNvPr>
          <p:cNvSpPr txBox="1"/>
          <p:nvPr/>
        </p:nvSpPr>
        <p:spPr>
          <a:xfrm>
            <a:off x="899669" y="5165424"/>
            <a:ext cx="9299199" cy="400110"/>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根据各随机变量的统计规律是否与时间起点无关可分为</a:t>
            </a:r>
            <a:r>
              <a:rPr lang="zh-CN" altLang="en-US" sz="2000" b="1" dirty="0"/>
              <a:t>平稳信源</a:t>
            </a:r>
            <a:r>
              <a:rPr lang="zh-CN" altLang="en-US" sz="2000" dirty="0"/>
              <a:t>和</a:t>
            </a:r>
            <a:r>
              <a:rPr lang="zh-CN" altLang="en-US" sz="2000" b="1" dirty="0"/>
              <a:t>非平稳信源。</a:t>
            </a:r>
          </a:p>
        </p:txBody>
      </p:sp>
      <p:sp>
        <p:nvSpPr>
          <p:cNvPr id="7" name="文本框 6">
            <a:extLst>
              <a:ext uri="{FF2B5EF4-FFF2-40B4-BE49-F238E27FC236}">
                <a16:creationId xmlns:a16="http://schemas.microsoft.com/office/drawing/2014/main" id="{D3462CA4-8C23-4B27-8DBA-DBF81752CBE8}"/>
              </a:ext>
            </a:extLst>
          </p:cNvPr>
          <p:cNvSpPr txBox="1"/>
          <p:nvPr/>
        </p:nvSpPr>
        <p:spPr>
          <a:xfrm>
            <a:off x="866107" y="5515707"/>
            <a:ext cx="8075063" cy="400110"/>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根据各随机变量相互之间是否独立可分为</a:t>
            </a:r>
            <a:r>
              <a:rPr lang="zh-CN" altLang="en-US" sz="2000" b="1" dirty="0"/>
              <a:t>无记忆信源</a:t>
            </a:r>
            <a:r>
              <a:rPr lang="zh-CN" altLang="en-US" sz="2000" dirty="0"/>
              <a:t>和</a:t>
            </a:r>
            <a:r>
              <a:rPr lang="zh-CN" altLang="en-US" sz="2000" b="1" dirty="0"/>
              <a:t>有记忆信源</a:t>
            </a:r>
            <a:r>
              <a:rPr lang="zh-CN" altLang="en-US" sz="2000" dirty="0"/>
              <a:t>。</a:t>
            </a:r>
          </a:p>
        </p:txBody>
      </p:sp>
      <p:sp>
        <p:nvSpPr>
          <p:cNvPr id="8" name="文本框 7">
            <a:extLst>
              <a:ext uri="{FF2B5EF4-FFF2-40B4-BE49-F238E27FC236}">
                <a16:creationId xmlns:a16="http://schemas.microsoft.com/office/drawing/2014/main" id="{28CBAD0B-2414-4B70-865E-6BAB4142C824}"/>
              </a:ext>
            </a:extLst>
          </p:cNvPr>
          <p:cNvSpPr txBox="1"/>
          <p:nvPr/>
        </p:nvSpPr>
        <p:spPr>
          <a:xfrm>
            <a:off x="835294" y="5865990"/>
            <a:ext cx="5842815" cy="400110"/>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平稳的记忆长度有限的信源称为</a:t>
            </a:r>
            <a:r>
              <a:rPr lang="zh-CN" altLang="en-US" sz="2000" b="1" dirty="0"/>
              <a:t>马尔科夫信源</a:t>
            </a:r>
            <a:r>
              <a:rPr lang="zh-CN" altLang="en-US" sz="2000" dirty="0"/>
              <a:t>。</a:t>
            </a:r>
          </a:p>
        </p:txBody>
      </p:sp>
    </p:spTree>
    <p:extLst>
      <p:ext uri="{BB962C8B-B14F-4D97-AF65-F5344CB8AC3E}">
        <p14:creationId xmlns:p14="http://schemas.microsoft.com/office/powerpoint/2010/main" val="292914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4410811-1700-45E6-9364-9644A95FE097}"/>
                  </a:ext>
                </a:extLst>
              </p:cNvPr>
              <p:cNvSpPr txBox="1"/>
              <p:nvPr/>
            </p:nvSpPr>
            <p:spPr>
              <a:xfrm>
                <a:off x="1197868" y="552982"/>
                <a:ext cx="10513168" cy="421590"/>
              </a:xfrm>
              <a:prstGeom prst="rect">
                <a:avLst/>
              </a:prstGeom>
              <a:noFill/>
              <a:ln>
                <a:noFill/>
              </a:ln>
            </p:spPr>
            <p:txBody>
              <a:bodyPr wrap="square" rtlCol="0" anchor="ctr" anchorCtr="1">
                <a:spAutoFit/>
              </a:bodyPr>
              <a:lstStyle/>
              <a:p>
                <a:r>
                  <a:rPr lang="zh-CN" altLang="en-US" sz="2000" b="1" dirty="0"/>
                  <a:t>定理</a:t>
                </a:r>
                <a:r>
                  <a:rPr lang="en-US" altLang="zh-CN" sz="2000" b="1" dirty="0"/>
                  <a:t>10</a:t>
                </a:r>
                <a:r>
                  <a:rPr lang="zh-CN" altLang="en-US" sz="2000" b="1" dirty="0"/>
                  <a:t>：</a:t>
                </a:r>
                <a:r>
                  <a:rPr lang="zh-CN" altLang="en-US" sz="2000" dirty="0"/>
                  <a:t>若遍历的齐次马氏链的基本状态转移矩阵为</a:t>
                </a:r>
                <a14:m>
                  <m:oMath xmlns:m="http://schemas.openxmlformats.org/officeDocument/2006/math">
                    <m:r>
                      <a:rPr lang="en-US" altLang="zh-CN" sz="2000" b="0" i="1" smtClean="0">
                        <a:latin typeface="Cambria Math" panose="02040503050406030204" pitchFamily="18" charset="0"/>
                      </a:rPr>
                      <m:t>𝑃</m:t>
                    </m:r>
                  </m:oMath>
                </a14:m>
                <a:r>
                  <a:rPr lang="zh-CN" altLang="en-US" sz="2000" dirty="0"/>
                  <a:t>，稳态分布为</a:t>
                </a:r>
                <a14:m>
                  <m:oMath xmlns:m="http://schemas.openxmlformats.org/officeDocument/2006/math">
                    <m:r>
                      <a:rPr lang="en-US" altLang="zh-CN" sz="2000" b="0" i="1" smtClean="0">
                        <a:latin typeface="Cambria Math" panose="02040503050406030204" pitchFamily="18" charset="0"/>
                      </a:rPr>
                      <m:t>𝑊</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𝑤</m:t>
                        </m:r>
                      </m:e>
                      <m:sub>
                        <m:r>
                          <a:rPr lang="en-US" altLang="zh-CN" sz="2000" b="0" i="1" smtClean="0">
                            <a:latin typeface="Cambria Math" panose="02040503050406030204" pitchFamily="18" charset="0"/>
                            <a:ea typeface="Cambria Math" panose="02040503050406030204" pitchFamily="18" charset="0"/>
                          </a:rPr>
                          <m:t>𝐽</m:t>
                        </m:r>
                      </m:sub>
                    </m:sSub>
                    <m:r>
                      <a:rPr lang="en-US" altLang="zh-CN" sz="2000" b="0" i="1" smtClean="0">
                        <a:latin typeface="Cambria Math" panose="02040503050406030204" pitchFamily="18" charset="0"/>
                        <a:ea typeface="Cambria Math" panose="02040503050406030204" pitchFamily="18" charset="0"/>
                      </a:rPr>
                      <m:t>)</m:t>
                    </m:r>
                  </m:oMath>
                </a14:m>
                <a:r>
                  <a:rPr lang="zh-CN" altLang="en-US" sz="2000" dirty="0"/>
                  <a:t>，则</a:t>
                </a:r>
              </a:p>
            </p:txBody>
          </p:sp>
        </mc:Choice>
        <mc:Fallback xmlns="">
          <p:sp>
            <p:nvSpPr>
              <p:cNvPr id="2" name="文本框 1">
                <a:extLst>
                  <a:ext uri="{FF2B5EF4-FFF2-40B4-BE49-F238E27FC236}">
                    <a16:creationId xmlns:a16="http://schemas.microsoft.com/office/drawing/2014/main" id="{B4410811-1700-45E6-9364-9644A95FE097}"/>
                  </a:ext>
                </a:extLst>
              </p:cNvPr>
              <p:cNvSpPr txBox="1">
                <a:spLocks noRot="1" noChangeAspect="1" noMove="1" noResize="1" noEditPoints="1" noAdjustHandles="1" noChangeArrowheads="1" noChangeShapeType="1" noTextEdit="1"/>
              </p:cNvSpPr>
              <p:nvPr/>
            </p:nvSpPr>
            <p:spPr>
              <a:xfrm>
                <a:off x="1197868" y="552982"/>
                <a:ext cx="10513168" cy="421590"/>
              </a:xfrm>
              <a:prstGeom prst="rect">
                <a:avLst/>
              </a:prstGeom>
              <a:blipFill>
                <a:blip r:embed="rId2"/>
                <a:stretch>
                  <a:fillRect l="-348" t="-11594" r="-522" b="-1884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3EAF5A7-532C-4468-A188-E62778A50FA3}"/>
                  </a:ext>
                </a:extLst>
              </p:cNvPr>
              <p:cNvSpPr txBox="1"/>
              <p:nvPr/>
            </p:nvSpPr>
            <p:spPr>
              <a:xfrm>
                <a:off x="2530016" y="978245"/>
                <a:ext cx="5328592" cy="1232004"/>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r>
                                <a:rPr lang="en-US" altLang="zh-CN" sz="2000" b="0" i="1" smtClean="0">
                                  <a:latin typeface="Cambria Math" panose="02040503050406030204" pitchFamily="18" charset="0"/>
                                </a:rPr>
                                <m:t>𝑊𝑃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𝑊</m:t>
                              </m:r>
                              <m:r>
                                <a:rPr lang="en-US" altLang="zh-CN" sz="2000" b="0" i="1" smtClean="0">
                                  <a:latin typeface="Cambria Math" panose="02040503050406030204" pitchFamily="18" charset="0"/>
                                </a:rPr>
                                <m:t>,</m:t>
                              </m:r>
                            </m:e>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𝑗</m:t>
                                  </m:r>
                                </m:sub>
                              </m:sSub>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m:t>
                              </m:r>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1</m:t>
                                  </m:r>
                                </m:sub>
                              </m:sSub>
                              <m:r>
                                <a:rPr lang="en-US" altLang="zh-CN" sz="200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𝐽</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1.</m:t>
                              </m:r>
                            </m:e>
                          </m:eqArr>
                        </m:e>
                      </m:d>
                    </m:oMath>
                  </m:oMathPara>
                </a14:m>
                <a:endParaRPr lang="zh-CN" altLang="en-US" sz="2000" dirty="0"/>
              </a:p>
            </p:txBody>
          </p:sp>
        </mc:Choice>
        <mc:Fallback xmlns="">
          <p:sp>
            <p:nvSpPr>
              <p:cNvPr id="3" name="文本框 2">
                <a:extLst>
                  <a:ext uri="{FF2B5EF4-FFF2-40B4-BE49-F238E27FC236}">
                    <a16:creationId xmlns:a16="http://schemas.microsoft.com/office/drawing/2014/main" id="{03EAF5A7-532C-4468-A188-E62778A50FA3}"/>
                  </a:ext>
                </a:extLst>
              </p:cNvPr>
              <p:cNvSpPr txBox="1">
                <a:spLocks noRot="1" noChangeAspect="1" noMove="1" noResize="1" noEditPoints="1" noAdjustHandles="1" noChangeArrowheads="1" noChangeShapeType="1" noTextEdit="1"/>
              </p:cNvSpPr>
              <p:nvPr/>
            </p:nvSpPr>
            <p:spPr>
              <a:xfrm>
                <a:off x="2530016" y="978245"/>
                <a:ext cx="5328592" cy="1232004"/>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898F82B-B18D-451A-A900-AE056B1A0F7B}"/>
                  </a:ext>
                </a:extLst>
              </p:cNvPr>
              <p:cNvSpPr txBox="1"/>
              <p:nvPr/>
            </p:nvSpPr>
            <p:spPr>
              <a:xfrm>
                <a:off x="794370" y="2174186"/>
                <a:ext cx="6552728" cy="405624"/>
              </a:xfrm>
              <a:prstGeom prst="rect">
                <a:avLst/>
              </a:prstGeom>
              <a:noFill/>
              <a:ln>
                <a:noFill/>
              </a:ln>
            </p:spPr>
            <p:txBody>
              <a:bodyPr wrap="square" rtlCol="0" anchor="ctr" anchorCtr="1">
                <a:spAutoFit/>
              </a:bodyPr>
              <a:lstStyle/>
              <a:p>
                <a:r>
                  <a:rPr lang="zh-CN" altLang="en-US" sz="2000" b="1" dirty="0"/>
                  <a:t>证明</a:t>
                </a:r>
                <a:r>
                  <a:rPr lang="zh-CN" altLang="en-US" sz="2000" dirty="0"/>
                  <a:t>：只需证明第一个等式。因为</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𝑃</m:t>
                        </m:r>
                      </m:e>
                      <m:sup>
                        <m:r>
                          <a:rPr lang="en-US" altLang="zh-CN" sz="2000" b="0" i="1" smtClean="0">
                            <a:latin typeface="Cambria Math" panose="02040503050406030204" pitchFamily="18" charset="0"/>
                          </a:rPr>
                          <m:t>𝑘</m:t>
                        </m:r>
                      </m:sup>
                    </m:sSup>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𝑃</m:t>
                        </m:r>
                      </m:e>
                      <m:sup>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p>
                    </m:sSup>
                  </m:oMath>
                </a14:m>
                <a:r>
                  <a:rPr lang="zh-CN" altLang="en-US" sz="2000" dirty="0"/>
                  <a:t>的第</a:t>
                </a:r>
                <a14:m>
                  <m:oMath xmlns:m="http://schemas.openxmlformats.org/officeDocument/2006/math">
                    <m:r>
                      <a:rPr lang="en-US" altLang="zh-CN" sz="2000" b="0" i="1" smtClean="0">
                        <a:latin typeface="Cambria Math" panose="02040503050406030204" pitchFamily="18" charset="0"/>
                      </a:rPr>
                      <m:t>𝑖</m:t>
                    </m:r>
                  </m:oMath>
                </a14:m>
                <a:r>
                  <a:rPr lang="zh-CN" altLang="en-US" sz="2000" dirty="0"/>
                  <a:t>行为</a:t>
                </a:r>
              </a:p>
            </p:txBody>
          </p:sp>
        </mc:Choice>
        <mc:Fallback xmlns="">
          <p:sp>
            <p:nvSpPr>
              <p:cNvPr id="4" name="文本框 3">
                <a:extLst>
                  <a:ext uri="{FF2B5EF4-FFF2-40B4-BE49-F238E27FC236}">
                    <a16:creationId xmlns:a16="http://schemas.microsoft.com/office/drawing/2014/main" id="{0898F82B-B18D-451A-A900-AE056B1A0F7B}"/>
                  </a:ext>
                </a:extLst>
              </p:cNvPr>
              <p:cNvSpPr txBox="1">
                <a:spLocks noRot="1" noChangeAspect="1" noMove="1" noResize="1" noEditPoints="1" noAdjustHandles="1" noChangeArrowheads="1" noChangeShapeType="1" noTextEdit="1"/>
              </p:cNvSpPr>
              <p:nvPr/>
            </p:nvSpPr>
            <p:spPr>
              <a:xfrm>
                <a:off x="794370" y="2174186"/>
                <a:ext cx="6552728" cy="405624"/>
              </a:xfrm>
              <a:prstGeom prst="rect">
                <a:avLst/>
              </a:prstGeom>
              <a:blipFill>
                <a:blip r:embed="rId4"/>
                <a:stretch>
                  <a:fillRect t="-10606" r="-279" b="-2424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62FFA2B-94C3-4B7B-98CC-CE949BC9E0AA}"/>
                  </a:ext>
                </a:extLst>
              </p:cNvPr>
              <p:cNvSpPr txBox="1"/>
              <p:nvPr/>
            </p:nvSpPr>
            <p:spPr>
              <a:xfrm>
                <a:off x="1601405" y="2653927"/>
                <a:ext cx="6840760" cy="55297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d>
                        <m:dPr>
                          <m:ctrlPr>
                            <a:rPr lang="en-US" altLang="zh-CN" sz="2000" b="0" i="1" smtClean="0">
                              <a:latin typeface="Cambria Math" panose="02040503050406030204" pitchFamily="18" charset="0"/>
                            </a:rPr>
                          </m:ctrlPr>
                        </m:dPr>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e>
                              </m:d>
                            </m:sup>
                          </m:sSubSup>
                          <m:r>
                            <a:rPr lang="en-US" altLang="zh-CN" sz="2000" b="0" i="1" smtClean="0">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b="0" i="1" smtClean="0">
                                  <a:latin typeface="Cambria Math" panose="02040503050406030204" pitchFamily="18" charset="0"/>
                                </a:rPr>
                                <m:t>,2</m:t>
                              </m:r>
                            </m:sub>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𝑘</m:t>
                                  </m:r>
                                </m:e>
                              </m:d>
                            </m:sup>
                          </m:sSubSup>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b="0" i="1" smtClean="0">
                                  <a:latin typeface="Cambria Math" panose="02040503050406030204" pitchFamily="18" charset="0"/>
                                </a:rPr>
                                <m:t>𝐽</m:t>
                              </m:r>
                            </m:sub>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𝑘</m:t>
                                  </m:r>
                                </m:e>
                              </m:d>
                            </m:sup>
                          </m:sSubSup>
                        </m:e>
                      </m:d>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d>
                        <m:dPr>
                          <m:ctrlPr>
                            <a:rPr lang="en-US" altLang="zh-CN" sz="2000" i="1">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𝑘</m:t>
                                  </m:r>
                                  <m:r>
                                    <a:rPr lang="en-US" altLang="zh-CN" sz="2000" b="0" i="1" smtClean="0">
                                      <a:latin typeface="Cambria Math" panose="02040503050406030204" pitchFamily="18" charset="0"/>
                                    </a:rPr>
                                    <m:t>+1</m:t>
                                  </m:r>
                                </m:e>
                              </m:d>
                            </m:sup>
                          </m:sSubSup>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,2</m:t>
                              </m:r>
                            </m:sub>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𝑘</m:t>
                                  </m:r>
                                  <m:r>
                                    <a:rPr lang="en-US" altLang="zh-CN" sz="2000" b="0" i="1" smtClean="0">
                                      <a:latin typeface="Cambria Math" panose="02040503050406030204" pitchFamily="18" charset="0"/>
                                    </a:rPr>
                                    <m:t>+1</m:t>
                                  </m:r>
                                </m:e>
                              </m:d>
                            </m:sup>
                          </m:sSubSup>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𝐽</m:t>
                              </m:r>
                            </m:sub>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𝑘</m:t>
                                  </m:r>
                                  <m:r>
                                    <a:rPr lang="en-US" altLang="zh-CN" sz="2000" b="0" i="1" smtClean="0">
                                      <a:latin typeface="Cambria Math" panose="02040503050406030204" pitchFamily="18" charset="0"/>
                                    </a:rPr>
                                    <m:t>+1</m:t>
                                  </m:r>
                                </m:e>
                              </m:d>
                            </m:sup>
                          </m:sSubSup>
                        </m:e>
                      </m:d>
                    </m:oMath>
                  </m:oMathPara>
                </a14:m>
                <a:endParaRPr lang="zh-CN" altLang="en-US" sz="2000" dirty="0"/>
              </a:p>
            </p:txBody>
          </p:sp>
        </mc:Choice>
        <mc:Fallback xmlns="">
          <p:sp>
            <p:nvSpPr>
              <p:cNvPr id="5" name="文本框 4">
                <a:extLst>
                  <a:ext uri="{FF2B5EF4-FFF2-40B4-BE49-F238E27FC236}">
                    <a16:creationId xmlns:a16="http://schemas.microsoft.com/office/drawing/2014/main" id="{262FFA2B-94C3-4B7B-98CC-CE949BC9E0AA}"/>
                  </a:ext>
                </a:extLst>
              </p:cNvPr>
              <p:cNvSpPr txBox="1">
                <a:spLocks noRot="1" noChangeAspect="1" noMove="1" noResize="1" noEditPoints="1" noAdjustHandles="1" noChangeArrowheads="1" noChangeShapeType="1" noTextEdit="1"/>
              </p:cNvSpPr>
              <p:nvPr/>
            </p:nvSpPr>
            <p:spPr>
              <a:xfrm>
                <a:off x="1601405" y="2653927"/>
                <a:ext cx="6840760" cy="552972"/>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C85F7A8-12CC-49B7-831F-115A290D4C06}"/>
                  </a:ext>
                </a:extLst>
              </p:cNvPr>
              <p:cNvSpPr txBox="1"/>
              <p:nvPr/>
            </p:nvSpPr>
            <p:spPr>
              <a:xfrm>
                <a:off x="981844" y="3363032"/>
                <a:ext cx="10225136" cy="400110"/>
              </a:xfrm>
              <a:prstGeom prst="rect">
                <a:avLst/>
              </a:prstGeom>
              <a:noFill/>
              <a:ln>
                <a:noFill/>
              </a:ln>
            </p:spPr>
            <p:txBody>
              <a:bodyPr wrap="square" rtlCol="0" anchor="ctr" anchorCtr="1">
                <a:spAutoFit/>
              </a:bodyPr>
              <a:lstStyle/>
              <a:p>
                <a:r>
                  <a:rPr lang="zh-CN" altLang="en-US" sz="2000" dirty="0"/>
                  <a:t>令</a:t>
                </a:r>
                <a14:m>
                  <m:oMath xmlns:m="http://schemas.openxmlformats.org/officeDocument/2006/math">
                    <m:r>
                      <a:rPr lang="en-US" altLang="zh-CN" sz="2000" b="0" i="1" smtClean="0">
                        <a:latin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oMath>
                </a14:m>
                <a:r>
                  <a:rPr lang="zh-CN" altLang="en-US" sz="2000" dirty="0"/>
                  <a:t>，则左边的极限为</a:t>
                </a:r>
                <a14:m>
                  <m:oMath xmlns:m="http://schemas.openxmlformats.org/officeDocument/2006/math">
                    <m:r>
                      <a:rPr lang="en-US" altLang="zh-CN" sz="2000" b="0" i="1" smtClean="0">
                        <a:latin typeface="Cambria Math" panose="02040503050406030204" pitchFamily="18" charset="0"/>
                      </a:rPr>
                      <m:t>𝑊𝑃</m:t>
                    </m:r>
                  </m:oMath>
                </a14:m>
                <a:r>
                  <a:rPr lang="zh-CN" altLang="en-US" sz="2000" dirty="0"/>
                  <a:t>，同时右边的极限为</a:t>
                </a:r>
                <a14:m>
                  <m:oMath xmlns:m="http://schemas.openxmlformats.org/officeDocument/2006/math">
                    <m:r>
                      <a:rPr lang="en-US" altLang="zh-CN" sz="2000" b="0" i="1" smtClean="0">
                        <a:latin typeface="Cambria Math" panose="02040503050406030204" pitchFamily="18" charset="0"/>
                      </a:rPr>
                      <m:t>𝑊</m:t>
                    </m:r>
                  </m:oMath>
                </a14:m>
                <a:r>
                  <a:rPr lang="en-US" altLang="zh-CN" sz="2000" dirty="0"/>
                  <a:t>. </a:t>
                </a:r>
                <a:r>
                  <a:rPr lang="zh-CN" altLang="en-US" sz="2000" dirty="0"/>
                  <a:t>因此</a:t>
                </a:r>
                <a14:m>
                  <m:oMath xmlns:m="http://schemas.openxmlformats.org/officeDocument/2006/math">
                    <m:r>
                      <a:rPr lang="en-US" altLang="zh-CN" sz="2000" b="0" i="1" smtClean="0">
                        <a:latin typeface="Cambria Math" panose="02040503050406030204" pitchFamily="18" charset="0"/>
                      </a:rPr>
                      <m:t>𝑊𝑃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𝑊</m:t>
                    </m:r>
                  </m:oMath>
                </a14:m>
                <a:r>
                  <a:rPr lang="en-US" altLang="zh-CN" sz="2000" dirty="0"/>
                  <a:t>.                         </a:t>
                </a:r>
                <a:r>
                  <a:rPr lang="zh-CN" altLang="en-US" sz="2000" b="1" dirty="0"/>
                  <a:t>证毕</a:t>
                </a:r>
                <a:r>
                  <a:rPr lang="zh-CN" altLang="en-US" sz="2000" dirty="0"/>
                  <a:t>。</a:t>
                </a:r>
              </a:p>
            </p:txBody>
          </p:sp>
        </mc:Choice>
        <mc:Fallback xmlns="">
          <p:sp>
            <p:nvSpPr>
              <p:cNvPr id="6" name="文本框 5">
                <a:extLst>
                  <a:ext uri="{FF2B5EF4-FFF2-40B4-BE49-F238E27FC236}">
                    <a16:creationId xmlns:a16="http://schemas.microsoft.com/office/drawing/2014/main" id="{BC85F7A8-12CC-49B7-831F-115A290D4C06}"/>
                  </a:ext>
                </a:extLst>
              </p:cNvPr>
              <p:cNvSpPr txBox="1">
                <a:spLocks noRot="1" noChangeAspect="1" noMove="1" noResize="1" noEditPoints="1" noAdjustHandles="1" noChangeArrowheads="1" noChangeShapeType="1" noTextEdit="1"/>
              </p:cNvSpPr>
              <p:nvPr/>
            </p:nvSpPr>
            <p:spPr>
              <a:xfrm>
                <a:off x="981844" y="3363032"/>
                <a:ext cx="10225136" cy="400110"/>
              </a:xfrm>
              <a:prstGeom prst="rect">
                <a:avLst/>
              </a:prstGeom>
              <a:blipFill>
                <a:blip r:embed="rId6"/>
                <a:stretch>
                  <a:fillRect l="-1849" t="-12308" r="-1849" b="-2769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E95D9C59-CF03-4102-897D-355C22202D9E}"/>
                  </a:ext>
                </a:extLst>
              </p:cNvPr>
              <p:cNvSpPr txBox="1"/>
              <p:nvPr/>
            </p:nvSpPr>
            <p:spPr>
              <a:xfrm>
                <a:off x="794370" y="4022632"/>
                <a:ext cx="10600084" cy="1139992"/>
              </a:xfrm>
              <a:prstGeom prst="rect">
                <a:avLst/>
              </a:prstGeom>
              <a:noFill/>
              <a:ln>
                <a:noFill/>
              </a:ln>
            </p:spPr>
            <p:txBody>
              <a:bodyPr wrap="square" rtlCol="0" anchor="ctr" anchorCtr="1">
                <a:spAutoFit/>
              </a:bodyPr>
              <a:lstStyle/>
              <a:p>
                <a:r>
                  <a:rPr lang="zh-CN" altLang="en-US" sz="2000" b="1" dirty="0"/>
                  <a:t>定理</a:t>
                </a:r>
                <a:r>
                  <a:rPr lang="en-US" altLang="zh-CN" sz="2000" b="1" dirty="0"/>
                  <a:t>11</a:t>
                </a:r>
                <a:r>
                  <a:rPr lang="zh-CN" altLang="en-US" sz="2000" b="1" dirty="0"/>
                  <a:t>：</a:t>
                </a:r>
                <a:r>
                  <a:rPr lang="zh-CN" altLang="en-US" sz="2000" dirty="0"/>
                  <a:t>若齐次马氏链的基本状态转移矩阵为</a:t>
                </a:r>
                <a14:m>
                  <m:oMath xmlns:m="http://schemas.openxmlformats.org/officeDocument/2006/math">
                    <m:r>
                      <a:rPr lang="en-US" altLang="zh-CN" sz="2000" b="0" i="1" smtClean="0">
                        <a:latin typeface="Cambria Math" panose="02040503050406030204" pitchFamily="18" charset="0"/>
                      </a:rPr>
                      <m:t>𝑃</m:t>
                    </m:r>
                  </m:oMath>
                </a14:m>
                <a:r>
                  <a:rPr lang="zh-CN" altLang="en-US" sz="2000" dirty="0"/>
                  <a:t>，则其为遍历的当且仅当存在正整数</a:t>
                </a:r>
                <a14:m>
                  <m:oMath xmlns:m="http://schemas.openxmlformats.org/officeDocument/2006/math">
                    <m:r>
                      <a:rPr lang="en-US" altLang="zh-CN" sz="2000" b="0" i="1" smtClean="0">
                        <a:latin typeface="Cambria Math" panose="02040503050406030204" pitchFamily="18" charset="0"/>
                      </a:rPr>
                      <m:t>𝑘</m:t>
                    </m:r>
                    <m:r>
                      <a:rPr lang="zh-CN" altLang="en-US" sz="2000" i="1">
                        <a:latin typeface="Cambria Math" panose="02040503050406030204" pitchFamily="18" charset="0"/>
                      </a:rPr>
                      <m:t>使得</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𝑃</m:t>
                        </m:r>
                      </m:e>
                      <m:sup>
                        <m:r>
                          <a:rPr lang="en-US" altLang="zh-CN" sz="2000" b="0" i="1" smtClean="0">
                            <a:latin typeface="Cambria Math" panose="02040503050406030204" pitchFamily="18" charset="0"/>
                          </a:rPr>
                          <m:t>𝑘</m:t>
                        </m:r>
                      </m:sup>
                    </m:sSup>
                    <m:r>
                      <a:rPr lang="zh-CN" altLang="en-US" sz="2000" i="1">
                        <a:latin typeface="Cambria Math" panose="02040503050406030204" pitchFamily="18" charset="0"/>
                      </a:rPr>
                      <m:t>为</m:t>
                    </m:r>
                  </m:oMath>
                </a14:m>
                <a:r>
                  <a:rPr lang="zh-CN" altLang="en-US" sz="2000" dirty="0"/>
                  <a:t>正矩阵，或者说</a:t>
                </a: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sup>
                    </m:sSubSup>
                    <m:r>
                      <a:rPr lang="en-US" altLang="zh-CN" sz="2000" i="1" smtClean="0">
                        <a:latin typeface="Cambria Math" panose="02040503050406030204" pitchFamily="18" charset="0"/>
                        <a:ea typeface="Cambria Math" panose="02040503050406030204" pitchFamily="18" charset="0"/>
                      </a:rPr>
                      <m:t>&gt;</m:t>
                    </m:r>
                    <m:r>
                      <a:rPr lang="en-US" altLang="zh-CN" sz="2000" b="0" i="1" smtClean="0">
                        <a:latin typeface="Cambria Math" panose="02040503050406030204" pitchFamily="18" charset="0"/>
                        <a:ea typeface="Cambria Math" panose="02040503050406030204" pitchFamily="18" charset="0"/>
                      </a:rPr>
                      <m:t>0</m:t>
                    </m:r>
                  </m:oMath>
                </a14:m>
                <a:r>
                  <a:rPr lang="zh-CN" altLang="en-US" sz="2000" dirty="0"/>
                  <a:t>对任何</a:t>
                </a:r>
                <a14:m>
                  <m:oMath xmlns:m="http://schemas.openxmlformats.org/officeDocument/2006/math">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oMath>
                </a14:m>
                <a:r>
                  <a:rPr lang="zh-CN" altLang="en-US" sz="2000" dirty="0"/>
                  <a:t>成立，即，从任一状态出发经过</a:t>
                </a:r>
                <a14:m>
                  <m:oMath xmlns:m="http://schemas.openxmlformats.org/officeDocument/2006/math">
                    <m:r>
                      <a:rPr lang="en-US" altLang="zh-CN" sz="2000" b="0" i="1" smtClean="0">
                        <a:latin typeface="Cambria Math" panose="02040503050406030204" pitchFamily="18" charset="0"/>
                      </a:rPr>
                      <m:t>𝑘</m:t>
                    </m:r>
                  </m:oMath>
                </a14:m>
                <a:r>
                  <a:rPr lang="zh-CN" altLang="en-US" sz="2000" dirty="0"/>
                  <a:t>步后，到达所有各个状态的概率概率都是正数。</a:t>
                </a:r>
              </a:p>
            </p:txBody>
          </p:sp>
        </mc:Choice>
        <mc:Fallback xmlns="">
          <p:sp>
            <p:nvSpPr>
              <p:cNvPr id="7" name="文本框 6">
                <a:extLst>
                  <a:ext uri="{FF2B5EF4-FFF2-40B4-BE49-F238E27FC236}">
                    <a16:creationId xmlns:a16="http://schemas.microsoft.com/office/drawing/2014/main" id="{E95D9C59-CF03-4102-897D-355C22202D9E}"/>
                  </a:ext>
                </a:extLst>
              </p:cNvPr>
              <p:cNvSpPr txBox="1">
                <a:spLocks noRot="1" noChangeAspect="1" noMove="1" noResize="1" noEditPoints="1" noAdjustHandles="1" noChangeArrowheads="1" noChangeShapeType="1" noTextEdit="1"/>
              </p:cNvSpPr>
              <p:nvPr/>
            </p:nvSpPr>
            <p:spPr>
              <a:xfrm>
                <a:off x="794370" y="4022632"/>
                <a:ext cx="10600084" cy="1139992"/>
              </a:xfrm>
              <a:prstGeom prst="rect">
                <a:avLst/>
              </a:prstGeom>
              <a:blipFill>
                <a:blip r:embed="rId7"/>
                <a:stretch>
                  <a:fillRect t="-3209" b="-8021"/>
                </a:stretch>
              </a:blipFill>
              <a:ln>
                <a:noFill/>
              </a:ln>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2A120E3C-A7CE-42B0-8695-FB8D45CD98BF}"/>
              </a:ext>
            </a:extLst>
          </p:cNvPr>
          <p:cNvSpPr txBox="1"/>
          <p:nvPr/>
        </p:nvSpPr>
        <p:spPr>
          <a:xfrm>
            <a:off x="981844" y="5162624"/>
            <a:ext cx="1305412" cy="400110"/>
          </a:xfrm>
          <a:prstGeom prst="rect">
            <a:avLst/>
          </a:prstGeom>
          <a:noFill/>
          <a:ln>
            <a:noFill/>
          </a:ln>
        </p:spPr>
        <p:txBody>
          <a:bodyPr wrap="square" rtlCol="0" anchor="ctr" anchorCtr="1">
            <a:spAutoFit/>
          </a:bodyPr>
          <a:lstStyle/>
          <a:p>
            <a:r>
              <a:rPr lang="zh-CN" altLang="en-US" sz="2000" b="1" dirty="0"/>
              <a:t>证明</a:t>
            </a:r>
            <a:r>
              <a:rPr lang="zh-CN" altLang="en-US" sz="2000" dirty="0"/>
              <a:t>：略。</a:t>
            </a:r>
          </a:p>
        </p:txBody>
      </p:sp>
    </p:spTree>
    <p:extLst>
      <p:ext uri="{BB962C8B-B14F-4D97-AF65-F5344CB8AC3E}">
        <p14:creationId xmlns:p14="http://schemas.microsoft.com/office/powerpoint/2010/main" val="4189561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8695CBD8-B2B8-4B67-9BA4-8F2D579C867B}"/>
              </a:ext>
            </a:extLst>
          </p:cNvPr>
          <p:cNvSpPr txBox="1"/>
          <p:nvPr/>
        </p:nvSpPr>
        <p:spPr>
          <a:xfrm>
            <a:off x="1258656" y="550197"/>
            <a:ext cx="5256584" cy="400110"/>
          </a:xfrm>
          <a:prstGeom prst="rect">
            <a:avLst/>
          </a:prstGeom>
          <a:noFill/>
          <a:ln>
            <a:noFill/>
          </a:ln>
        </p:spPr>
        <p:txBody>
          <a:bodyPr wrap="square" rtlCol="0" anchor="ctr" anchorCtr="1">
            <a:spAutoFit/>
          </a:bodyPr>
          <a:lstStyle/>
          <a:p>
            <a:r>
              <a:rPr lang="zh-CN" altLang="en-US" sz="2000" b="1" dirty="0"/>
              <a:t>例</a:t>
            </a:r>
            <a:r>
              <a:rPr lang="en-US" altLang="zh-CN" sz="2000" b="1" dirty="0"/>
              <a:t>6</a:t>
            </a:r>
            <a:r>
              <a:rPr lang="en-US" altLang="zh-CN" sz="2000" dirty="0"/>
              <a:t>. </a:t>
            </a:r>
            <a:r>
              <a:rPr lang="zh-CN" altLang="en-US" sz="2000" dirty="0"/>
              <a:t>设一齐次马氏链的基本状态转移矩阵为</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135B5C6-A83B-457F-B89F-1B45735FAC05}"/>
                  </a:ext>
                </a:extLst>
              </p:cNvPr>
              <p:cNvSpPr txBox="1"/>
              <p:nvPr/>
            </p:nvSpPr>
            <p:spPr>
              <a:xfrm>
                <a:off x="4150196" y="975915"/>
                <a:ext cx="2808312" cy="1113575"/>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d>
                        <m:dPr>
                          <m:ctrlPr>
                            <a:rPr lang="en-US" altLang="zh-CN" sz="2000" b="0" i="1" smtClean="0">
                              <a:latin typeface="Cambria Math" panose="02040503050406030204" pitchFamily="18" charset="0"/>
                            </a:rPr>
                          </m:ctrlPr>
                        </m:dPr>
                        <m:e>
                          <m:m>
                            <m:mPr>
                              <m:mcs>
                                <m:mc>
                                  <m:mcPr>
                                    <m:count m:val="3"/>
                                    <m:mcJc m:val="center"/>
                                  </m:mcPr>
                                </m:mc>
                              </m:mcs>
                              <m:ctrlPr>
                                <a:rPr lang="en-US" altLang="zh-CN" sz="2000" b="0" i="1" smtClean="0">
                                  <a:latin typeface="Cambria Math" panose="02040503050406030204" pitchFamily="18" charset="0"/>
                                </a:rPr>
                              </m:ctrlPr>
                            </m:mPr>
                            <m:mr>
                              <m:e>
                                <m:r>
                                  <m:rPr>
                                    <m:brk m:alnAt="7"/>
                                  </m:rP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1</m:t>
                                </m:r>
                              </m:e>
                            </m:mr>
                            <m:mr>
                              <m:e>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e>
                              <m:e>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e>
                                </m:box>
                              </m:e>
                              <m:e>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6</m:t>
                                        </m:r>
                                      </m:den>
                                    </m:f>
                                  </m:e>
                                </m:box>
                              </m:e>
                            </m:mr>
                            <m:mr>
                              <m:e>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e>
                              <m:e>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e>
                              <m:e>
                                <m:r>
                                  <a:rPr lang="en-US" altLang="zh-CN" sz="2000" b="0" i="1" smtClean="0">
                                    <a:latin typeface="Cambria Math" panose="02040503050406030204" pitchFamily="18" charset="0"/>
                                  </a:rPr>
                                  <m:t>0</m:t>
                                </m:r>
                              </m:e>
                            </m:mr>
                          </m:m>
                        </m:e>
                      </m:d>
                    </m:oMath>
                  </m:oMathPara>
                </a14:m>
                <a:endParaRPr lang="zh-CN" altLang="en-US" sz="2000" dirty="0"/>
              </a:p>
            </p:txBody>
          </p:sp>
        </mc:Choice>
        <mc:Fallback xmlns="">
          <p:sp>
            <p:nvSpPr>
              <p:cNvPr id="3" name="文本框 2">
                <a:extLst>
                  <a:ext uri="{FF2B5EF4-FFF2-40B4-BE49-F238E27FC236}">
                    <a16:creationId xmlns:a16="http://schemas.microsoft.com/office/drawing/2014/main" id="{0135B5C6-A83B-457F-B89F-1B45735FAC05}"/>
                  </a:ext>
                </a:extLst>
              </p:cNvPr>
              <p:cNvSpPr txBox="1">
                <a:spLocks noRot="1" noChangeAspect="1" noMove="1" noResize="1" noEditPoints="1" noAdjustHandles="1" noChangeArrowheads="1" noChangeShapeType="1" noTextEdit="1"/>
              </p:cNvSpPr>
              <p:nvPr/>
            </p:nvSpPr>
            <p:spPr>
              <a:xfrm>
                <a:off x="4150196" y="975915"/>
                <a:ext cx="2808312" cy="1113575"/>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FA29BB4-8BD6-4FD8-945A-8F0F8584F5E2}"/>
                  </a:ext>
                </a:extLst>
              </p:cNvPr>
              <p:cNvSpPr txBox="1"/>
              <p:nvPr/>
            </p:nvSpPr>
            <p:spPr>
              <a:xfrm>
                <a:off x="693812" y="2140706"/>
                <a:ext cx="8136904" cy="400110"/>
              </a:xfrm>
              <a:prstGeom prst="rect">
                <a:avLst/>
              </a:prstGeom>
              <a:noFill/>
              <a:ln>
                <a:noFill/>
              </a:ln>
            </p:spPr>
            <p:txBody>
              <a:bodyPr wrap="square" rtlCol="0" anchor="ctr" anchorCtr="1">
                <a:spAutoFit/>
              </a:bodyPr>
              <a:lstStyle/>
              <a:p>
                <a:r>
                  <a:rPr lang="zh-CN" altLang="en-US" sz="2000" dirty="0"/>
                  <a:t>试问其是否遍历的？若其为遍历的，求出其稳态分布</a:t>
                </a:r>
                <a14:m>
                  <m:oMath xmlns:m="http://schemas.openxmlformats.org/officeDocument/2006/math">
                    <m:r>
                      <a:rPr lang="en-US" altLang="zh-CN" sz="2000" b="0" i="1" smtClean="0">
                        <a:latin typeface="Cambria Math" panose="02040503050406030204" pitchFamily="18" charset="0"/>
                      </a:rPr>
                      <m:t>𝑊</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3</m:t>
                        </m:r>
                      </m:sub>
                    </m:sSub>
                    <m:r>
                      <a:rPr lang="en-US" altLang="zh-CN" sz="2000" b="0" i="1" smtClean="0">
                        <a:latin typeface="Cambria Math" panose="02040503050406030204" pitchFamily="18" charset="0"/>
                      </a:rPr>
                      <m:t>)</m:t>
                    </m:r>
                  </m:oMath>
                </a14:m>
                <a:r>
                  <a:rPr lang="en-US" altLang="zh-CN" sz="2000" dirty="0"/>
                  <a:t>.</a:t>
                </a:r>
                <a:endParaRPr lang="zh-CN" altLang="en-US" sz="2000" dirty="0"/>
              </a:p>
            </p:txBody>
          </p:sp>
        </mc:Choice>
        <mc:Fallback xmlns="">
          <p:sp>
            <p:nvSpPr>
              <p:cNvPr id="4" name="文本框 3">
                <a:extLst>
                  <a:ext uri="{FF2B5EF4-FFF2-40B4-BE49-F238E27FC236}">
                    <a16:creationId xmlns:a16="http://schemas.microsoft.com/office/drawing/2014/main" id="{FFA29BB4-8BD6-4FD8-945A-8F0F8584F5E2}"/>
                  </a:ext>
                </a:extLst>
              </p:cNvPr>
              <p:cNvSpPr txBox="1">
                <a:spLocks noRot="1" noChangeAspect="1" noMove="1" noResize="1" noEditPoints="1" noAdjustHandles="1" noChangeArrowheads="1" noChangeShapeType="1" noTextEdit="1"/>
              </p:cNvSpPr>
              <p:nvPr/>
            </p:nvSpPr>
            <p:spPr>
              <a:xfrm>
                <a:off x="693812" y="2140706"/>
                <a:ext cx="8136904" cy="400110"/>
              </a:xfrm>
              <a:prstGeom prst="rect">
                <a:avLst/>
              </a:prstGeom>
              <a:blipFill>
                <a:blip r:embed="rId3"/>
                <a:stretch>
                  <a:fillRect t="-10606" b="-25758"/>
                </a:stretch>
              </a:blipFill>
              <a:ln>
                <a:noFill/>
              </a:ln>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DDDA1C4A-BF82-4D2F-B97D-4305AD696E18}"/>
              </a:ext>
            </a:extLst>
          </p:cNvPr>
          <p:cNvSpPr txBox="1"/>
          <p:nvPr/>
        </p:nvSpPr>
        <p:spPr>
          <a:xfrm>
            <a:off x="678585" y="2540816"/>
            <a:ext cx="1440160" cy="400110"/>
          </a:xfrm>
          <a:prstGeom prst="rect">
            <a:avLst/>
          </a:prstGeom>
          <a:noFill/>
          <a:ln>
            <a:noFill/>
          </a:ln>
        </p:spPr>
        <p:txBody>
          <a:bodyPr wrap="square" rtlCol="0" anchor="ctr" anchorCtr="1">
            <a:spAutoFit/>
          </a:bodyPr>
          <a:lstStyle/>
          <a:p>
            <a:r>
              <a:rPr lang="zh-CN" altLang="en-US" sz="2000" dirty="0"/>
              <a:t>解：因为</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2295ADD-1D0F-4336-96E8-610035F09F04}"/>
                  </a:ext>
                </a:extLst>
              </p:cNvPr>
              <p:cNvSpPr txBox="1"/>
              <p:nvPr/>
            </p:nvSpPr>
            <p:spPr>
              <a:xfrm>
                <a:off x="1197867" y="2823943"/>
                <a:ext cx="9793089" cy="824906"/>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2</m:t>
                          </m:r>
                        </m:sup>
                      </m:sSup>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m>
                            <m:mPr>
                              <m:mcs>
                                <m:mc>
                                  <m:mcPr>
                                    <m:count m:val="3"/>
                                    <m:mcJc m:val="center"/>
                                  </m:mcPr>
                                </m:mc>
                              </m:mcs>
                              <m:ctrlPr>
                                <a:rPr lang="en-US" altLang="zh-CN" b="0" i="1" smtClean="0">
                                  <a:latin typeface="Cambria Math" panose="02040503050406030204" pitchFamily="18" charset="0"/>
                                </a:rPr>
                              </m:ctrlPr>
                            </m:mPr>
                            <m:mr>
                              <m:e>
                                <m:r>
                                  <m:rPr>
                                    <m:brk m:alnAt="7"/>
                                  </m:rPr>
                                  <a:rPr lang="en-US" altLang="zh-CN" b="0" i="1" smtClean="0">
                                    <a:latin typeface="Cambria Math" panose="02040503050406030204" pitchFamily="18" charset="0"/>
                                  </a:rPr>
                                  <m:t>0</m:t>
                                </m:r>
                              </m:e>
                              <m:e>
                                <m:r>
                                  <a:rPr lang="en-US" altLang="zh-CN" b="0" i="1" smtClean="0">
                                    <a:latin typeface="Cambria Math" panose="02040503050406030204" pitchFamily="18" charset="0"/>
                                  </a:rPr>
                                  <m:t>0</m:t>
                                </m:r>
                              </m:e>
                              <m:e>
                                <m:r>
                                  <a:rPr lang="en-US" altLang="zh-CN" b="0" i="1" smtClean="0">
                                    <a:latin typeface="Cambria Math" panose="02040503050406030204" pitchFamily="18" charset="0"/>
                                  </a:rPr>
                                  <m:t>∗</m:t>
                                </m:r>
                              </m:e>
                            </m:mr>
                            <m:mr>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mr>
                            <m:mr>
                              <m:e>
                                <m: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0</m:t>
                                </m:r>
                              </m:e>
                            </m:mr>
                          </m:m>
                        </m:e>
                      </m:d>
                      <m:d>
                        <m:dPr>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m:t>
                                </m:r>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0</m:t>
                                </m:r>
                              </m:e>
                            </m:mr>
                          </m:m>
                        </m:e>
                      </m:d>
                      <m:r>
                        <a:rPr lang="en-US" altLang="zh-CN" b="0" i="0" smtClean="0">
                          <a:latin typeface="Cambria Math" panose="02040503050406030204" pitchFamily="18" charset="0"/>
                        </a:rPr>
                        <m:t>=</m:t>
                      </m:r>
                      <m:d>
                        <m:dPr>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b="0" i="1" smtClean="0">
                                    <a:latin typeface="Cambria Math" panose="02040503050406030204" pitchFamily="18" charset="0"/>
                                  </a:rPr>
                                  <m:t>0</m:t>
                                </m:r>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b="0" i="1" smtClean="0">
                                    <a:latin typeface="Cambria Math" panose="02040503050406030204" pitchFamily="18" charset="0"/>
                                  </a:rPr>
                                  <m:t>∗</m:t>
                                </m:r>
                              </m:e>
                            </m:mr>
                          </m:m>
                        </m:e>
                      </m:d>
                      <m:r>
                        <a:rPr lang="en-US" altLang="zh-CN" b="0" i="1" smtClean="0">
                          <a:latin typeface="Cambria Math" panose="02040503050406030204" pitchFamily="18" charset="0"/>
                        </a:rPr>
                        <m:t>,  </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3</m:t>
                          </m:r>
                        </m:sup>
                      </m:sSup>
                      <m:r>
                        <a:rPr lang="en-US" altLang="zh-CN" b="0" i="1" smtClean="0">
                          <a:latin typeface="Cambria Math" panose="02040503050406030204" pitchFamily="18" charset="0"/>
                        </a:rPr>
                        <m:t>=</m:t>
                      </m:r>
                      <m:d>
                        <m:dPr>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0</m:t>
                                </m:r>
                              </m:e>
                              <m:e>
                                <m:r>
                                  <a:rPr lang="en-US" altLang="zh-CN" i="1">
                                    <a:latin typeface="Cambria Math" panose="02040503050406030204" pitchFamily="18" charset="0"/>
                                  </a:rPr>
                                  <m:t>0</m:t>
                                </m:r>
                              </m:e>
                              <m:e>
                                <m:r>
                                  <a:rPr lang="en-US" altLang="zh-CN" i="1">
                                    <a:latin typeface="Cambria Math" panose="02040503050406030204" pitchFamily="18" charset="0"/>
                                  </a:rPr>
                                  <m:t>∗</m:t>
                                </m:r>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0</m:t>
                                </m:r>
                              </m:e>
                            </m:mr>
                          </m:m>
                        </m:e>
                      </m:d>
                      <m:d>
                        <m:dPr>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0</m:t>
                                </m:r>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
                        </m:e>
                      </m:d>
                      <m:r>
                        <a:rPr lang="en-US" altLang="zh-CN">
                          <a:latin typeface="Cambria Math" panose="02040503050406030204" pitchFamily="18" charset="0"/>
                        </a:rPr>
                        <m:t>=</m:t>
                      </m:r>
                      <m:d>
                        <m:dPr>
                          <m:ctrlPr>
                            <a:rPr lang="en-US" altLang="zh-CN" i="1">
                              <a:latin typeface="Cambria Math" panose="02040503050406030204" pitchFamily="18" charset="0"/>
                            </a:rPr>
                          </m:ctrlPr>
                        </m:dPr>
                        <m:e>
                          <m:m>
                            <m:mPr>
                              <m:mcs>
                                <m:mc>
                                  <m:mcPr>
                                    <m:count m:val="3"/>
                                    <m:mcJc m:val="center"/>
                                  </m:mcPr>
                                </m:mc>
                              </m:mcs>
                              <m:ctrlPr>
                                <a:rPr lang="en-US" altLang="zh-CN" i="1">
                                  <a:latin typeface="Cambria Math" panose="02040503050406030204" pitchFamily="18" charset="0"/>
                                </a:rPr>
                              </m:ctrlPr>
                            </m:mPr>
                            <m:mr>
                              <m:e>
                                <m:r>
                                  <m:rPr>
                                    <m:brk m:alnAt="7"/>
                                  </m:rPr>
                                  <a:rPr lang="en-US" altLang="zh-CN" b="0" i="1" smtClean="0">
                                    <a:latin typeface="Cambria Math" panose="02040503050406030204" pitchFamily="18" charset="0"/>
                                  </a:rPr>
                                  <m:t>∗</m:t>
                                </m:r>
                              </m:e>
                              <m:e>
                                <m:r>
                                  <a:rPr lang="en-US" altLang="zh-CN" b="0" i="1" smtClean="0">
                                    <a:latin typeface="Cambria Math" panose="02040503050406030204" pitchFamily="18" charset="0"/>
                                  </a:rPr>
                                  <m:t>∗</m:t>
                                </m:r>
                              </m:e>
                              <m:e>
                                <m:r>
                                  <a:rPr lang="en-US" altLang="zh-CN" i="1">
                                    <a:latin typeface="Cambria Math" panose="02040503050406030204" pitchFamily="18" charset="0"/>
                                  </a:rPr>
                                  <m:t>∗</m:t>
                                </m:r>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i="1">
                                    <a:latin typeface="Cambria Math" panose="02040503050406030204" pitchFamily="18" charset="0"/>
                                  </a:rPr>
                                  <m:t>∗</m:t>
                                </m:r>
                              </m:e>
                            </m:mr>
                            <m:mr>
                              <m:e>
                                <m:r>
                                  <a:rPr lang="en-US" altLang="zh-CN" i="1">
                                    <a:latin typeface="Cambria Math" panose="02040503050406030204" pitchFamily="18" charset="0"/>
                                  </a:rPr>
                                  <m:t>∗</m:t>
                                </m:r>
                              </m:e>
                              <m:e>
                                <m:r>
                                  <a:rPr lang="en-US" altLang="zh-CN" i="1">
                                    <a:latin typeface="Cambria Math" panose="02040503050406030204" pitchFamily="18" charset="0"/>
                                  </a:rPr>
                                  <m:t>∗</m:t>
                                </m:r>
                              </m:e>
                              <m:e>
                                <m:r>
                                  <a:rPr lang="en-US" altLang="zh-CN" b="0" i="1" smtClean="0">
                                    <a:latin typeface="Cambria Math" panose="02040503050406030204" pitchFamily="18" charset="0"/>
                                  </a:rPr>
                                  <m:t>∗</m:t>
                                </m:r>
                              </m:e>
                            </m:mr>
                          </m:m>
                        </m:e>
                      </m:d>
                      <m:r>
                        <a:rPr lang="en-US" altLang="zh-CN" b="0" i="0" smtClean="0">
                          <a:latin typeface="Cambria Math" panose="02040503050406030204" pitchFamily="18" charset="0"/>
                        </a:rPr>
                        <m:t>,</m:t>
                      </m:r>
                    </m:oMath>
                  </m:oMathPara>
                </a14:m>
                <a:endParaRPr lang="zh-CN" altLang="en-US" dirty="0"/>
              </a:p>
            </p:txBody>
          </p:sp>
        </mc:Choice>
        <mc:Fallback xmlns="">
          <p:sp>
            <p:nvSpPr>
              <p:cNvPr id="6" name="文本框 5">
                <a:extLst>
                  <a:ext uri="{FF2B5EF4-FFF2-40B4-BE49-F238E27FC236}">
                    <a16:creationId xmlns:a16="http://schemas.microsoft.com/office/drawing/2014/main" id="{52295ADD-1D0F-4336-96E8-610035F09F04}"/>
                  </a:ext>
                </a:extLst>
              </p:cNvPr>
              <p:cNvSpPr txBox="1">
                <a:spLocks noRot="1" noChangeAspect="1" noMove="1" noResize="1" noEditPoints="1" noAdjustHandles="1" noChangeArrowheads="1" noChangeShapeType="1" noTextEdit="1"/>
              </p:cNvSpPr>
              <p:nvPr/>
            </p:nvSpPr>
            <p:spPr>
              <a:xfrm>
                <a:off x="1197867" y="2823943"/>
                <a:ext cx="9793089" cy="824906"/>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0EB3DE9-CD2B-44C3-B882-A28F1560792D}"/>
                  </a:ext>
                </a:extLst>
              </p:cNvPr>
              <p:cNvSpPr txBox="1"/>
              <p:nvPr/>
            </p:nvSpPr>
            <p:spPr>
              <a:xfrm>
                <a:off x="722312" y="3717020"/>
                <a:ext cx="8612460" cy="400110"/>
              </a:xfrm>
              <a:prstGeom prst="rect">
                <a:avLst/>
              </a:prstGeom>
              <a:noFill/>
              <a:ln>
                <a:noFill/>
              </a:ln>
            </p:spPr>
            <p:txBody>
              <a:bodyPr wrap="square" rtlCol="0" anchor="ctr" anchorCtr="1">
                <a:spAutoFit/>
              </a:bodyPr>
              <a:lstStyle/>
              <a:p>
                <a:r>
                  <a:rPr lang="zh-CN" altLang="en-US" sz="2000" dirty="0"/>
                  <a:t>故该马氏链是遍历的，其中“</a:t>
                </a:r>
                <a14:m>
                  <m:oMath xmlns:m="http://schemas.openxmlformats.org/officeDocument/2006/math">
                    <m:r>
                      <a:rPr lang="zh-CN" altLang="en-US" sz="2000" i="1" dirty="0">
                        <a:latin typeface="Cambria Math" panose="02040503050406030204" pitchFamily="18" charset="0"/>
                      </a:rPr>
                      <m:t>∗</m:t>
                    </m:r>
                  </m:oMath>
                </a14:m>
                <a:r>
                  <a:rPr lang="zh-CN" altLang="en-US" sz="2000" dirty="0"/>
                  <a:t>”</a:t>
                </a:r>
                <a14:m>
                  <m:oMath xmlns:m="http://schemas.openxmlformats.org/officeDocument/2006/math">
                    <m:r>
                      <a:rPr lang="zh-CN" altLang="en-US" sz="2000" i="1" dirty="0" smtClean="0">
                        <a:latin typeface="Cambria Math" panose="02040503050406030204" pitchFamily="18" charset="0"/>
                      </a:rPr>
                      <m:t> </m:t>
                    </m:r>
                    <m:r>
                      <a:rPr lang="zh-CN" altLang="en-US" sz="2000" i="1" dirty="0" smtClean="0">
                        <a:latin typeface="Cambria Math" panose="02040503050406030204" pitchFamily="18" charset="0"/>
                      </a:rPr>
                      <m:t>表示</m:t>
                    </m:r>
                  </m:oMath>
                </a14:m>
                <a:r>
                  <a:rPr lang="zh-CN" altLang="en-US" sz="2000" dirty="0"/>
                  <a:t>正数。根据</a:t>
                </a:r>
                <a14:m>
                  <m:oMath xmlns:m="http://schemas.openxmlformats.org/officeDocument/2006/math">
                    <m:r>
                      <a:rPr lang="en-US" altLang="zh-CN" sz="2000" b="0" i="1" smtClean="0">
                        <a:latin typeface="Cambria Math" panose="02040503050406030204" pitchFamily="18" charset="0"/>
                      </a:rPr>
                      <m:t>𝑊𝑃</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𝑊</m:t>
                    </m:r>
                  </m:oMath>
                </a14:m>
                <a:r>
                  <a:rPr lang="zh-CN" altLang="en-US" sz="2000" dirty="0"/>
                  <a:t>可得线性方程组</a:t>
                </a:r>
              </a:p>
            </p:txBody>
          </p:sp>
        </mc:Choice>
        <mc:Fallback xmlns="">
          <p:sp>
            <p:nvSpPr>
              <p:cNvPr id="7" name="文本框 6">
                <a:extLst>
                  <a:ext uri="{FF2B5EF4-FFF2-40B4-BE49-F238E27FC236}">
                    <a16:creationId xmlns:a16="http://schemas.microsoft.com/office/drawing/2014/main" id="{90EB3DE9-CD2B-44C3-B882-A28F1560792D}"/>
                  </a:ext>
                </a:extLst>
              </p:cNvPr>
              <p:cNvSpPr txBox="1">
                <a:spLocks noRot="1" noChangeAspect="1" noMove="1" noResize="1" noEditPoints="1" noAdjustHandles="1" noChangeArrowheads="1" noChangeShapeType="1" noTextEdit="1"/>
              </p:cNvSpPr>
              <p:nvPr/>
            </p:nvSpPr>
            <p:spPr>
              <a:xfrm>
                <a:off x="722312" y="3717020"/>
                <a:ext cx="8612460" cy="400110"/>
              </a:xfrm>
              <a:prstGeom prst="rect">
                <a:avLst/>
              </a:prstGeom>
              <a:blipFill>
                <a:blip r:embed="rId5"/>
                <a:stretch>
                  <a:fillRect t="-10769" b="-2461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C35B5EC-1609-4396-86B4-BAC81CDD6DE4}"/>
                  </a:ext>
                </a:extLst>
              </p:cNvPr>
              <p:cNvSpPr txBox="1"/>
              <p:nvPr/>
            </p:nvSpPr>
            <p:spPr>
              <a:xfrm>
                <a:off x="1557908" y="4117130"/>
                <a:ext cx="2329040" cy="1634037"/>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2000" i="1" smtClean="0">
                              <a:latin typeface="Cambria Math" panose="02040503050406030204" pitchFamily="18" charset="0"/>
                            </a:rPr>
                          </m:ctrlPr>
                        </m:dPr>
                        <m:e>
                          <m:eqArr>
                            <m:eqArrPr>
                              <m:ctrlPr>
                                <a:rPr lang="en-US" altLang="zh-CN" sz="2000" i="1" smtClean="0">
                                  <a:latin typeface="Cambria Math" panose="02040503050406030204" pitchFamily="18" charset="0"/>
                                </a:rPr>
                              </m:ctrlPr>
                            </m:eqArr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box>
                                <m:boxPr>
                                  <m:ctrlPr>
                                    <a:rPr lang="en-US" altLang="zh-CN" sz="2000" b="0" i="1" smtClean="0">
                                      <a:latin typeface="Cambria Math" panose="02040503050406030204" pitchFamily="18" charset="0"/>
                                    </a:rPr>
                                  </m:ctrlPr>
                                </m:boxPr>
                                <m:e>
                                  <m:argPr>
                                    <m:argSz m:val="-1"/>
                                  </m:argP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box>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e>
                              </m:box>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3</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3</m:t>
                                      </m:r>
                                    </m:den>
                                  </m:f>
                                </m:e>
                              </m:box>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e>
                              </m:box>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i="1">
                                      <a:latin typeface="Cambria Math" panose="02040503050406030204" pitchFamily="18" charset="0"/>
                                    </a:rPr>
                                    <m:t>3</m:t>
                                  </m:r>
                                </m:sub>
                              </m:sSub>
                            </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3</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box>
                                <m:boxPr>
                                  <m:ctrlPr>
                                    <a:rPr lang="en-US" altLang="zh-CN" sz="2000" i="1">
                                      <a:latin typeface="Cambria Math" panose="02040503050406030204" pitchFamily="18" charset="0"/>
                                    </a:rPr>
                                  </m:ctrlPr>
                                </m:boxPr>
                                <m:e>
                                  <m:argPr>
                                    <m:argSz m:val="-1"/>
                                  </m:argP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b="0" i="1" smtClean="0">
                                          <a:latin typeface="Cambria Math" panose="02040503050406030204" pitchFamily="18" charset="0"/>
                                        </a:rPr>
                                        <m:t>6</m:t>
                                      </m:r>
                                    </m:den>
                                  </m:f>
                                </m:e>
                              </m:box>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2</m:t>
                                  </m:r>
                                </m:sub>
                              </m:sSub>
                            </m:e>
                            <m:e>
                              <m:sSub>
                                <m:sSubPr>
                                  <m:ctrlPr>
                                    <a:rPr lang="en-US" altLang="zh-CN" sz="200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𝑤</m:t>
                                  </m:r>
                                </m:e>
                                <m:sub>
                                  <m:r>
                                    <a:rPr lang="en-US" altLang="zh-CN" sz="2000" b="0" i="1" smtClean="0">
                                      <a:solidFill>
                                        <a:srgbClr val="C00000"/>
                                      </a:solidFill>
                                      <a:latin typeface="Cambria Math" panose="02040503050406030204" pitchFamily="18" charset="0"/>
                                    </a:rPr>
                                    <m:t>1</m:t>
                                  </m:r>
                                </m:sub>
                              </m:sSub>
                              <m:r>
                                <a:rPr lang="en-US" altLang="zh-CN" sz="2000" b="0" i="1" smtClean="0">
                                  <a:solidFill>
                                    <a:srgbClr val="C00000"/>
                                  </a:solidFill>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𝑤</m:t>
                                  </m:r>
                                </m:e>
                                <m:sub>
                                  <m:r>
                                    <a:rPr lang="en-US" altLang="zh-CN" sz="2000" b="0" i="1" smtClean="0">
                                      <a:solidFill>
                                        <a:srgbClr val="C00000"/>
                                      </a:solidFill>
                                      <a:latin typeface="Cambria Math" panose="02040503050406030204" pitchFamily="18" charset="0"/>
                                    </a:rPr>
                                    <m:t>2</m:t>
                                  </m:r>
                                </m:sub>
                              </m:sSub>
                              <m:r>
                                <a:rPr lang="en-US" altLang="zh-CN" sz="2000" b="0" i="1" smtClean="0">
                                  <a:solidFill>
                                    <a:srgbClr val="C00000"/>
                                  </a:solidFill>
                                  <a:latin typeface="Cambria Math" panose="02040503050406030204" pitchFamily="18" charset="0"/>
                                </a:rPr>
                                <m:t>+</m:t>
                              </m:r>
                              <m:sSub>
                                <m:sSubPr>
                                  <m:ctrlPr>
                                    <a:rPr lang="en-US" altLang="zh-CN" sz="2000" b="0" i="1" smtClean="0">
                                      <a:solidFill>
                                        <a:srgbClr val="C00000"/>
                                      </a:solidFill>
                                      <a:latin typeface="Cambria Math" panose="02040503050406030204" pitchFamily="18" charset="0"/>
                                    </a:rPr>
                                  </m:ctrlPr>
                                </m:sSubPr>
                                <m:e>
                                  <m:r>
                                    <a:rPr lang="en-US" altLang="zh-CN" sz="2000" b="0" i="1" smtClean="0">
                                      <a:solidFill>
                                        <a:srgbClr val="C00000"/>
                                      </a:solidFill>
                                      <a:latin typeface="Cambria Math" panose="02040503050406030204" pitchFamily="18" charset="0"/>
                                    </a:rPr>
                                    <m:t>𝑤</m:t>
                                  </m:r>
                                </m:e>
                                <m:sub>
                                  <m:r>
                                    <a:rPr lang="en-US" altLang="zh-CN" sz="2000" b="0" i="1" smtClean="0">
                                      <a:solidFill>
                                        <a:srgbClr val="C00000"/>
                                      </a:solidFill>
                                      <a:latin typeface="Cambria Math" panose="02040503050406030204" pitchFamily="18" charset="0"/>
                                    </a:rPr>
                                    <m:t>3</m:t>
                                  </m:r>
                                </m:sub>
                              </m:sSub>
                              <m:r>
                                <a:rPr lang="en-US" altLang="zh-CN" sz="2000" b="0" i="1" smtClean="0">
                                  <a:solidFill>
                                    <a:srgbClr val="C00000"/>
                                  </a:solidFill>
                                  <a:latin typeface="Cambria Math" panose="02040503050406030204" pitchFamily="18" charset="0"/>
                                </a:rPr>
                                <m:t>=1</m:t>
                              </m:r>
                            </m:e>
                          </m:eqArr>
                        </m:e>
                      </m:d>
                    </m:oMath>
                  </m:oMathPara>
                </a14:m>
                <a:endParaRPr lang="zh-CN" altLang="en-US" sz="2000" dirty="0"/>
              </a:p>
            </p:txBody>
          </p:sp>
        </mc:Choice>
        <mc:Fallback xmlns="">
          <p:sp>
            <p:nvSpPr>
              <p:cNvPr id="8" name="文本框 7">
                <a:extLst>
                  <a:ext uri="{FF2B5EF4-FFF2-40B4-BE49-F238E27FC236}">
                    <a16:creationId xmlns:a16="http://schemas.microsoft.com/office/drawing/2014/main" id="{EC35B5EC-1609-4396-86B4-BAC81CDD6DE4}"/>
                  </a:ext>
                </a:extLst>
              </p:cNvPr>
              <p:cNvSpPr txBox="1">
                <a:spLocks noRot="1" noChangeAspect="1" noMove="1" noResize="1" noEditPoints="1" noAdjustHandles="1" noChangeArrowheads="1" noChangeShapeType="1" noTextEdit="1"/>
              </p:cNvSpPr>
              <p:nvPr/>
            </p:nvSpPr>
            <p:spPr>
              <a:xfrm>
                <a:off x="1557908" y="4117130"/>
                <a:ext cx="2329040" cy="1634037"/>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DC90712F-BA1A-4546-AA81-5AC3ED22FB90}"/>
                  </a:ext>
                </a:extLst>
              </p:cNvPr>
              <p:cNvSpPr txBox="1"/>
              <p:nvPr/>
            </p:nvSpPr>
            <p:spPr>
              <a:xfrm>
                <a:off x="4510236" y="4721079"/>
                <a:ext cx="4572508" cy="400110"/>
              </a:xfrm>
              <a:prstGeom prst="rect">
                <a:avLst/>
              </a:prstGeom>
              <a:noFill/>
              <a:ln>
                <a:noFill/>
              </a:ln>
            </p:spPr>
            <p:txBody>
              <a:bodyPr wrap="square" rtlCol="0" anchor="ctr" anchorCtr="1">
                <a:spAutoFit/>
              </a:bodyPr>
              <a:lstStyle/>
              <a:p>
                <a:r>
                  <a:rPr lang="zh-CN" altLang="en-US" sz="2000" dirty="0"/>
                  <a:t>解得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f>
                      <m:fPr>
                        <m:type m:val="skw"/>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3</m:t>
                        </m:r>
                      </m:den>
                    </m:f>
                  </m:oMath>
                </a14:m>
                <a:r>
                  <a:rPr lang="zh-CN" altLang="en-US" sz="2000" dirty="0"/>
                  <a:t>，</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2</m:t>
                        </m:r>
                      </m:sub>
                    </m:sSub>
                    <m:r>
                      <a:rPr lang="en-US" altLang="zh-CN" sz="2000" i="1">
                        <a:latin typeface="Cambria Math" panose="02040503050406030204" pitchFamily="18" charset="0"/>
                      </a:rPr>
                      <m:t>=</m:t>
                    </m:r>
                    <m:f>
                      <m:fPr>
                        <m:type m:val="skw"/>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7</m:t>
                        </m:r>
                      </m:den>
                    </m:f>
                  </m:oMath>
                </a14:m>
                <a:r>
                  <a:rPr lang="zh-CN" altLang="en-US" sz="2000" dirty="0"/>
                  <a:t>，</a:t>
                </a:r>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𝑤</m:t>
                        </m:r>
                      </m:e>
                      <m:sub>
                        <m:r>
                          <a:rPr lang="en-US" altLang="zh-CN" sz="2000" b="0" i="1" smtClean="0">
                            <a:latin typeface="Cambria Math" panose="02040503050406030204" pitchFamily="18" charset="0"/>
                          </a:rPr>
                          <m:t>3</m:t>
                        </m:r>
                      </m:sub>
                    </m:sSub>
                    <m:r>
                      <a:rPr lang="en-US" altLang="zh-CN" sz="2000" i="1">
                        <a:latin typeface="Cambria Math" panose="02040503050406030204" pitchFamily="18" charset="0"/>
                      </a:rPr>
                      <m:t>=</m:t>
                    </m:r>
                    <m:f>
                      <m:fPr>
                        <m:type m:val="skw"/>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8</m:t>
                        </m:r>
                      </m:num>
                      <m:den>
                        <m:r>
                          <a:rPr lang="en-US" altLang="zh-CN" sz="2000" b="0" i="1" smtClean="0">
                            <a:latin typeface="Cambria Math" panose="02040503050406030204" pitchFamily="18" charset="0"/>
                          </a:rPr>
                          <m:t>21</m:t>
                        </m:r>
                      </m:den>
                    </m:f>
                  </m:oMath>
                </a14:m>
                <a:r>
                  <a:rPr lang="en-US" altLang="zh-CN" sz="2000" dirty="0"/>
                  <a:t>.</a:t>
                </a:r>
                <a:endParaRPr lang="zh-CN" altLang="en-US" sz="2000" dirty="0"/>
              </a:p>
            </p:txBody>
          </p:sp>
        </mc:Choice>
        <mc:Fallback xmlns="">
          <p:sp>
            <p:nvSpPr>
              <p:cNvPr id="9" name="文本框 8">
                <a:extLst>
                  <a:ext uri="{FF2B5EF4-FFF2-40B4-BE49-F238E27FC236}">
                    <a16:creationId xmlns:a16="http://schemas.microsoft.com/office/drawing/2014/main" id="{DC90712F-BA1A-4546-AA81-5AC3ED22FB90}"/>
                  </a:ext>
                </a:extLst>
              </p:cNvPr>
              <p:cNvSpPr txBox="1">
                <a:spLocks noRot="1" noChangeAspect="1" noMove="1" noResize="1" noEditPoints="1" noAdjustHandles="1" noChangeArrowheads="1" noChangeShapeType="1" noTextEdit="1"/>
              </p:cNvSpPr>
              <p:nvPr/>
            </p:nvSpPr>
            <p:spPr>
              <a:xfrm>
                <a:off x="4510236" y="4721079"/>
                <a:ext cx="4572508" cy="400110"/>
              </a:xfrm>
              <a:prstGeom prst="rect">
                <a:avLst/>
              </a:prstGeom>
              <a:blipFill>
                <a:blip r:embed="rId7"/>
                <a:stretch>
                  <a:fillRect t="-112121" r="-8000" b="-181818"/>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971610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D35DE7CF-7EFA-4121-9017-474A0D2F6407}"/>
                  </a:ext>
                </a:extLst>
              </p:cNvPr>
              <p:cNvSpPr txBox="1"/>
              <p:nvPr/>
            </p:nvSpPr>
            <p:spPr>
              <a:xfrm>
                <a:off x="683602" y="694190"/>
                <a:ext cx="10821619" cy="1631216"/>
              </a:xfrm>
              <a:prstGeom prst="rect">
                <a:avLst/>
              </a:prstGeom>
              <a:noFill/>
              <a:ln>
                <a:noFill/>
              </a:ln>
            </p:spPr>
            <p:txBody>
              <a:bodyPr wrap="square" rtlCol="0" anchor="ctr" anchorCtr="1">
                <a:spAutoFit/>
              </a:bodyPr>
              <a:lstStyle/>
              <a:p>
                <a:r>
                  <a:rPr lang="zh-CN" altLang="en-US" sz="2000" dirty="0"/>
                  <a:t>        假定</a:t>
                </a:r>
                <a14:m>
                  <m:oMath xmlns:m="http://schemas.openxmlformats.org/officeDocument/2006/math">
                    <m:r>
                      <a:rPr lang="en-US" altLang="zh-CN" sz="2000" b="0" i="1" smtClean="0">
                        <a:latin typeface="Cambria Math" panose="02040503050406030204" pitchFamily="18" charset="0"/>
                      </a:rPr>
                      <m:t>𝑚</m:t>
                    </m:r>
                  </m:oMath>
                </a14:m>
                <a:r>
                  <a:rPr lang="zh-CN" altLang="en-US" sz="2000" dirty="0"/>
                  <a:t>阶马尔科夫信源的信源符号数为</a:t>
                </a:r>
                <a14:m>
                  <m:oMath xmlns:m="http://schemas.openxmlformats.org/officeDocument/2006/math">
                    <m:r>
                      <a:rPr lang="en-US" altLang="zh-CN" sz="2000" b="0" i="1" smtClean="0">
                        <a:latin typeface="Cambria Math" panose="02040503050406030204" pitchFamily="18" charset="0"/>
                      </a:rPr>
                      <m:t>𝑞</m:t>
                    </m:r>
                  </m:oMath>
                </a14:m>
                <a:r>
                  <a:rPr lang="zh-CN" altLang="en-US" sz="2000" dirty="0"/>
                  <a:t>，将系统连续</a:t>
                </a:r>
                <a14:m>
                  <m:oMath xmlns:m="http://schemas.openxmlformats.org/officeDocument/2006/math">
                    <m:r>
                      <a:rPr lang="en-US" altLang="zh-CN" sz="2000" b="0" i="1" smtClean="0">
                        <a:latin typeface="Cambria Math" panose="02040503050406030204" pitchFamily="18" charset="0"/>
                      </a:rPr>
                      <m:t>𝑚</m:t>
                    </m:r>
                  </m:oMath>
                </a14:m>
                <a:r>
                  <a:rPr lang="zh-CN" altLang="en-US" sz="2000" dirty="0"/>
                  <a:t>步产生的消息构成的</a:t>
                </a:r>
                <a14:m>
                  <m:oMath xmlns:m="http://schemas.openxmlformats.org/officeDocument/2006/math">
                    <m:r>
                      <a:rPr lang="en-US" altLang="zh-CN" sz="2000" b="0" i="1" smtClean="0">
                        <a:latin typeface="Cambria Math" panose="02040503050406030204" pitchFamily="18" charset="0"/>
                      </a:rPr>
                      <m:t>𝑚</m:t>
                    </m:r>
                  </m:oMath>
                </a14:m>
                <a:r>
                  <a:rPr lang="zh-CN" altLang="en-US" sz="2000" dirty="0"/>
                  <a:t>维向量称为系统的一个状态，则系统一共有</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𝑞</m:t>
                        </m:r>
                      </m:e>
                      <m:sup>
                        <m:r>
                          <a:rPr lang="en-US" altLang="zh-CN" sz="2000" b="0" i="1" smtClean="0">
                            <a:latin typeface="Cambria Math" panose="02040503050406030204" pitchFamily="18" charset="0"/>
                          </a:rPr>
                          <m:t>𝑚</m:t>
                        </m:r>
                      </m:sup>
                    </m:sSup>
                  </m:oMath>
                </a14:m>
                <a:r>
                  <a:rPr lang="zh-CN" altLang="en-US" sz="2000" dirty="0"/>
                  <a:t>个不同的状态，而且系统在任一时刻发出的消息的统计规律由当前系统所处的状态决定，并且在新的消息发出以后，系统状态也相应地发生了改变。由于系统所发出的新的消息与系统的新状态（由此前状态的后</a:t>
                </a:r>
                <a14:m>
                  <m:oMath xmlns:m="http://schemas.openxmlformats.org/officeDocument/2006/math">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−1</m:t>
                    </m:r>
                  </m:oMath>
                </a14:m>
                <a:r>
                  <a:rPr lang="zh-CN" altLang="en-US" sz="2000" dirty="0"/>
                  <a:t>个消息加上新消息构成）是</a:t>
                </a:r>
                <a:r>
                  <a:rPr lang="en-US" altLang="zh-CN" sz="2000" dirty="0"/>
                  <a:t>1-1</a:t>
                </a:r>
                <a:r>
                  <a:rPr lang="zh-CN" altLang="en-US" sz="2000" dirty="0"/>
                  <a:t>对应的，因此</a:t>
                </a:r>
                <a14:m>
                  <m:oMath xmlns:m="http://schemas.openxmlformats.org/officeDocument/2006/math">
                    <m:r>
                      <a:rPr lang="en-US" altLang="zh-CN" sz="2000" i="1">
                        <a:latin typeface="Cambria Math" panose="02040503050406030204" pitchFamily="18" charset="0"/>
                      </a:rPr>
                      <m:t>𝑚</m:t>
                    </m:r>
                  </m:oMath>
                </a14:m>
                <a:r>
                  <a:rPr lang="zh-CN" altLang="en-US" sz="2000" dirty="0"/>
                  <a:t>阶马尔科夫信源的状态序列也是一个马氏链。</a:t>
                </a:r>
              </a:p>
            </p:txBody>
          </p:sp>
        </mc:Choice>
        <mc:Fallback xmlns="">
          <p:sp>
            <p:nvSpPr>
              <p:cNvPr id="2" name="文本框 1">
                <a:extLst>
                  <a:ext uri="{FF2B5EF4-FFF2-40B4-BE49-F238E27FC236}">
                    <a16:creationId xmlns:a16="http://schemas.microsoft.com/office/drawing/2014/main" id="{D35DE7CF-7EFA-4121-9017-474A0D2F6407}"/>
                  </a:ext>
                </a:extLst>
              </p:cNvPr>
              <p:cNvSpPr txBox="1">
                <a:spLocks noRot="1" noChangeAspect="1" noMove="1" noResize="1" noEditPoints="1" noAdjustHandles="1" noChangeArrowheads="1" noChangeShapeType="1" noTextEdit="1"/>
              </p:cNvSpPr>
              <p:nvPr/>
            </p:nvSpPr>
            <p:spPr>
              <a:xfrm>
                <a:off x="683602" y="694190"/>
                <a:ext cx="10821619" cy="1631216"/>
              </a:xfrm>
              <a:prstGeom prst="rect">
                <a:avLst/>
              </a:prstGeom>
              <a:blipFill>
                <a:blip r:embed="rId2"/>
                <a:stretch>
                  <a:fillRect t="-2247" r="-225" b="-5618"/>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27D75684-FE12-4520-9401-43692BD7F837}"/>
                  </a:ext>
                </a:extLst>
              </p:cNvPr>
              <p:cNvSpPr txBox="1"/>
              <p:nvPr/>
            </p:nvSpPr>
            <p:spPr>
              <a:xfrm>
                <a:off x="704401" y="2356745"/>
                <a:ext cx="10816677" cy="1015663"/>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一个</a:t>
                </a:r>
                <a14:m>
                  <m:oMath xmlns:m="http://schemas.openxmlformats.org/officeDocument/2006/math">
                    <m:r>
                      <a:rPr lang="en-US" altLang="zh-CN" sz="2000" i="1">
                        <a:latin typeface="Cambria Math" panose="02040503050406030204" pitchFamily="18" charset="0"/>
                      </a:rPr>
                      <m:t>𝑚</m:t>
                    </m:r>
                  </m:oMath>
                </a14:m>
                <a:r>
                  <a:rPr lang="zh-CN" altLang="en-US" sz="2000" dirty="0"/>
                  <a:t>阶马尔科夫信源</a:t>
                </a:r>
                <a14:m>
                  <m:oMath xmlns:m="http://schemas.openxmlformats.org/officeDocument/2006/math">
                    <m:r>
                      <a:rPr lang="en-US" altLang="zh-CN" sz="2000" b="0" i="1" smtClean="0">
                        <a:latin typeface="Cambria Math" panose="02040503050406030204" pitchFamily="18" charset="0"/>
                      </a:rPr>
                      <m:t>𝑋</m:t>
                    </m:r>
                  </m:oMath>
                </a14:m>
                <a:r>
                  <a:rPr lang="zh-CN" altLang="en-US" sz="2000" dirty="0"/>
                  <a:t>也可用其状态序列</a:t>
                </a:r>
                <a14:m>
                  <m:oMath xmlns:m="http://schemas.openxmlformats.org/officeDocument/2006/math">
                    <m:r>
                      <a:rPr lang="en-US" altLang="zh-CN" sz="2000" b="0" i="1" smtClean="0">
                        <a:latin typeface="Cambria Math" panose="02040503050406030204" pitchFamily="18" charset="0"/>
                      </a:rPr>
                      <m:t>𝑆</m:t>
                    </m:r>
                  </m:oMath>
                </a14:m>
                <a:r>
                  <a:rPr lang="zh-CN" altLang="en-US" sz="2000" dirty="0"/>
                  <a:t>的转移概率或</a:t>
                </a:r>
                <a:r>
                  <a:rPr lang="zh-CN" altLang="en-US" sz="2000" dirty="0">
                    <a:solidFill>
                      <a:srgbClr val="C00000"/>
                    </a:solidFill>
                  </a:rPr>
                  <a:t>状态转移图</a:t>
                </a:r>
                <a:r>
                  <a:rPr lang="zh-CN" altLang="en-US" sz="2000" dirty="0"/>
                  <a:t>来等价地描述，并且由于系统给定状态时新消息的发生和向新状态的转移具有相同的概率分布，可知</a:t>
                </a:r>
                <a14:m>
                  <m:oMath xmlns:m="http://schemas.openxmlformats.org/officeDocument/2006/math">
                    <m:r>
                      <a:rPr lang="en-US" altLang="zh-CN" sz="2000" i="1">
                        <a:latin typeface="Cambria Math" panose="02040503050406030204" pitchFamily="18" charset="0"/>
                      </a:rPr>
                      <m:t>𝑋</m:t>
                    </m:r>
                  </m:oMath>
                </a14:m>
                <a:r>
                  <a:rPr lang="zh-CN" altLang="en-US" sz="2000" dirty="0"/>
                  <a:t>与</a:t>
                </a:r>
                <a14:m>
                  <m:oMath xmlns:m="http://schemas.openxmlformats.org/officeDocument/2006/math">
                    <m:r>
                      <a:rPr lang="en-US" altLang="zh-CN" sz="2000" i="1" dirty="0">
                        <a:latin typeface="Cambria Math" panose="02040503050406030204" pitchFamily="18" charset="0"/>
                      </a:rPr>
                      <m:t>𝑆</m:t>
                    </m:r>
                  </m:oMath>
                </a14:m>
                <a:r>
                  <a:rPr lang="zh-CN" altLang="en-US" sz="2000" dirty="0"/>
                  <a:t>具有相同的极限熵（遍历时必存在）：</a:t>
                </a:r>
              </a:p>
            </p:txBody>
          </p:sp>
        </mc:Choice>
        <mc:Fallback xmlns="">
          <p:sp>
            <p:nvSpPr>
              <p:cNvPr id="3" name="文本框 2">
                <a:extLst>
                  <a:ext uri="{FF2B5EF4-FFF2-40B4-BE49-F238E27FC236}">
                    <a16:creationId xmlns:a16="http://schemas.microsoft.com/office/drawing/2014/main" id="{27D75684-FE12-4520-9401-43692BD7F837}"/>
                  </a:ext>
                </a:extLst>
              </p:cNvPr>
              <p:cNvSpPr txBox="1">
                <a:spLocks noRot="1" noChangeAspect="1" noMove="1" noResize="1" noEditPoints="1" noAdjustHandles="1" noChangeArrowheads="1" noChangeShapeType="1" noTextEdit="1"/>
              </p:cNvSpPr>
              <p:nvPr/>
            </p:nvSpPr>
            <p:spPr>
              <a:xfrm>
                <a:off x="704401" y="2356745"/>
                <a:ext cx="10816677" cy="1015663"/>
              </a:xfrm>
              <a:prstGeom prst="rect">
                <a:avLst/>
              </a:prstGeom>
              <a:blipFill>
                <a:blip r:embed="rId3"/>
                <a:stretch>
                  <a:fillRect l="-169" t="-4217" r="-395" b="-903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E0B2CD4-5604-4037-B4C7-A686C7E498C1}"/>
                  </a:ext>
                </a:extLst>
              </p:cNvPr>
              <p:cNvSpPr txBox="1"/>
              <p:nvPr/>
            </p:nvSpPr>
            <p:spPr>
              <a:xfrm>
                <a:off x="678264" y="4390668"/>
                <a:ext cx="6984776" cy="400110"/>
              </a:xfrm>
              <a:prstGeom prst="rect">
                <a:avLst/>
              </a:prstGeom>
              <a:noFill/>
              <a:ln>
                <a:noFill/>
              </a:ln>
            </p:spPr>
            <p:txBody>
              <a:bodyPr wrap="square" rtlCol="0" anchor="ctr" anchorCtr="1">
                <a:spAutoFit/>
              </a:bodyPr>
              <a:lstStyle/>
              <a:p>
                <a:r>
                  <a:rPr lang="zh-CN" altLang="en-US" sz="2000" b="1" dirty="0"/>
                  <a:t>例</a:t>
                </a:r>
                <a:r>
                  <a:rPr lang="en-US" altLang="zh-CN" sz="2000" b="1" dirty="0"/>
                  <a:t>7</a:t>
                </a:r>
                <a:r>
                  <a:rPr lang="en-US" altLang="zh-CN" sz="2000" dirty="0"/>
                  <a:t>. </a:t>
                </a:r>
                <a:r>
                  <a:rPr lang="zh-CN" altLang="en-US" sz="2000" dirty="0"/>
                  <a:t>若二元一阶马尔科夫信源的符号集为</a:t>
                </a:r>
                <a14:m>
                  <m:oMath xmlns:m="http://schemas.openxmlformats.org/officeDocument/2006/math">
                    <m:r>
                      <a:rPr lang="en-US" altLang="zh-CN" sz="2000" b="0" i="1" smtClean="0">
                        <a:latin typeface="Cambria Math" panose="02040503050406030204" pitchFamily="18" charset="0"/>
                      </a:rPr>
                      <m:t>{0,1}</m:t>
                    </m:r>
                  </m:oMath>
                </a14:m>
                <a:r>
                  <a:rPr lang="zh-CN" altLang="en-US" sz="2000" dirty="0"/>
                  <a:t>，条件概率为</a:t>
                </a:r>
              </a:p>
            </p:txBody>
          </p:sp>
        </mc:Choice>
        <mc:Fallback xmlns="">
          <p:sp>
            <p:nvSpPr>
              <p:cNvPr id="4" name="文本框 3">
                <a:extLst>
                  <a:ext uri="{FF2B5EF4-FFF2-40B4-BE49-F238E27FC236}">
                    <a16:creationId xmlns:a16="http://schemas.microsoft.com/office/drawing/2014/main" id="{6E0B2CD4-5604-4037-B4C7-A686C7E498C1}"/>
                  </a:ext>
                </a:extLst>
              </p:cNvPr>
              <p:cNvSpPr txBox="1">
                <a:spLocks noRot="1" noChangeAspect="1" noMove="1" noResize="1" noEditPoints="1" noAdjustHandles="1" noChangeArrowheads="1" noChangeShapeType="1" noTextEdit="1"/>
              </p:cNvSpPr>
              <p:nvPr/>
            </p:nvSpPr>
            <p:spPr>
              <a:xfrm>
                <a:off x="678264" y="4390668"/>
                <a:ext cx="6984776" cy="400110"/>
              </a:xfrm>
              <a:prstGeom prst="rect">
                <a:avLst/>
              </a:prstGeom>
              <a:blipFill>
                <a:blip r:embed="rId4"/>
                <a:stretch>
                  <a:fillRect t="-10606" r="-175" b="-2727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2364A4EB-AF2F-4284-8623-3D2656DE2C23}"/>
                  </a:ext>
                </a:extLst>
              </p:cNvPr>
              <p:cNvSpPr txBox="1"/>
              <p:nvPr/>
            </p:nvSpPr>
            <p:spPr>
              <a:xfrm>
                <a:off x="1019097" y="4691980"/>
                <a:ext cx="6552728" cy="400110"/>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0</m:t>
                          </m:r>
                        </m:e>
                      </m:d>
                      <m:r>
                        <a:rPr lang="en-US" altLang="zh-CN" sz="2000" b="0" i="1" smtClean="0">
                          <a:latin typeface="Cambria Math" panose="02040503050406030204" pitchFamily="18" charset="0"/>
                        </a:rPr>
                        <m:t>=0.25, </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0</m:t>
                          </m:r>
                        </m:e>
                      </m:d>
                      <m:r>
                        <a:rPr lang="en-US" altLang="zh-CN" sz="2000" b="0" i="1" smtClean="0">
                          <a:latin typeface="Cambria Math" panose="02040503050406030204" pitchFamily="18" charset="0"/>
                        </a:rPr>
                        <m:t>=0.75, </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0</m:t>
                          </m:r>
                        </m:e>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=0.5, </m:t>
                      </m:r>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e>
                          <m:r>
                            <a:rPr lang="en-US" altLang="zh-CN" sz="2000" b="0" i="1" smtClean="0">
                              <a:latin typeface="Cambria Math" panose="02040503050406030204" pitchFamily="18" charset="0"/>
                            </a:rPr>
                            <m:t>1</m:t>
                          </m:r>
                        </m:e>
                      </m:d>
                      <m:r>
                        <a:rPr lang="en-US" altLang="zh-CN" sz="2000" b="0" i="1" smtClean="0">
                          <a:latin typeface="Cambria Math" panose="02040503050406030204" pitchFamily="18" charset="0"/>
                        </a:rPr>
                        <m:t>=0.5.</m:t>
                      </m:r>
                    </m:oMath>
                  </m:oMathPara>
                </a14:m>
                <a:endParaRPr lang="zh-CN" altLang="en-US" sz="2000" dirty="0"/>
              </a:p>
            </p:txBody>
          </p:sp>
        </mc:Choice>
        <mc:Fallback xmlns="">
          <p:sp>
            <p:nvSpPr>
              <p:cNvPr id="5" name="文本框 4">
                <a:extLst>
                  <a:ext uri="{FF2B5EF4-FFF2-40B4-BE49-F238E27FC236}">
                    <a16:creationId xmlns:a16="http://schemas.microsoft.com/office/drawing/2014/main" id="{2364A4EB-AF2F-4284-8623-3D2656DE2C23}"/>
                  </a:ext>
                </a:extLst>
              </p:cNvPr>
              <p:cNvSpPr txBox="1">
                <a:spLocks noRot="1" noChangeAspect="1" noMove="1" noResize="1" noEditPoints="1" noAdjustHandles="1" noChangeArrowheads="1" noChangeShapeType="1" noTextEdit="1"/>
              </p:cNvSpPr>
              <p:nvPr/>
            </p:nvSpPr>
            <p:spPr>
              <a:xfrm>
                <a:off x="1019097" y="4691980"/>
                <a:ext cx="6552728" cy="400110"/>
              </a:xfrm>
              <a:prstGeom prst="rect">
                <a:avLst/>
              </a:prstGeom>
              <a:blipFill>
                <a:blip r:embed="rId5"/>
                <a:stretch>
                  <a:fillRect b="-10769"/>
                </a:stretch>
              </a:blipFill>
              <a:ln>
                <a:noFill/>
              </a:ln>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A6ECBBB1-69DE-4C83-86CF-5DD638B5CC39}"/>
              </a:ext>
            </a:extLst>
          </p:cNvPr>
          <p:cNvSpPr txBox="1"/>
          <p:nvPr/>
        </p:nvSpPr>
        <p:spPr>
          <a:xfrm>
            <a:off x="701802" y="5076314"/>
            <a:ext cx="2304256" cy="400110"/>
          </a:xfrm>
          <a:prstGeom prst="rect">
            <a:avLst/>
          </a:prstGeom>
          <a:noFill/>
          <a:ln>
            <a:noFill/>
          </a:ln>
        </p:spPr>
        <p:txBody>
          <a:bodyPr wrap="square" rtlCol="0" anchor="ctr" anchorCtr="1">
            <a:spAutoFit/>
          </a:bodyPr>
          <a:lstStyle/>
          <a:p>
            <a:r>
              <a:rPr lang="zh-CN" altLang="en-US" sz="2000" dirty="0"/>
              <a:t>则其状态转移图为</a:t>
            </a:r>
          </a:p>
        </p:txBody>
      </p:sp>
      <p:sp>
        <p:nvSpPr>
          <p:cNvPr id="7" name="流程图: 接点 6">
            <a:extLst>
              <a:ext uri="{FF2B5EF4-FFF2-40B4-BE49-F238E27FC236}">
                <a16:creationId xmlns:a16="http://schemas.microsoft.com/office/drawing/2014/main" id="{97EA748A-ABD8-441D-BCBB-37CD7320A2E9}"/>
              </a:ext>
            </a:extLst>
          </p:cNvPr>
          <p:cNvSpPr/>
          <p:nvPr/>
        </p:nvSpPr>
        <p:spPr>
          <a:xfrm>
            <a:off x="6454491" y="5438850"/>
            <a:ext cx="648072" cy="648072"/>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0</a:t>
            </a:r>
            <a:endParaRPr lang="zh-CN" altLang="en-US" dirty="0"/>
          </a:p>
        </p:txBody>
      </p:sp>
      <p:sp>
        <p:nvSpPr>
          <p:cNvPr id="8" name="流程图: 接点 7">
            <a:extLst>
              <a:ext uri="{FF2B5EF4-FFF2-40B4-BE49-F238E27FC236}">
                <a16:creationId xmlns:a16="http://schemas.microsoft.com/office/drawing/2014/main" id="{77CDEB90-1A84-449A-BDD8-1793FBFBC7C7}"/>
              </a:ext>
            </a:extLst>
          </p:cNvPr>
          <p:cNvSpPr/>
          <p:nvPr/>
        </p:nvSpPr>
        <p:spPr>
          <a:xfrm>
            <a:off x="9186889" y="5438850"/>
            <a:ext cx="648072" cy="648072"/>
          </a:xfrm>
          <a:prstGeom prst="flowChartConnector">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dirty="0"/>
              <a:t>1</a:t>
            </a:r>
            <a:endParaRPr lang="zh-CN" altLang="en-US" dirty="0"/>
          </a:p>
        </p:txBody>
      </p:sp>
      <p:cxnSp>
        <p:nvCxnSpPr>
          <p:cNvPr id="13" name="连接符: 曲线 12">
            <a:extLst>
              <a:ext uri="{FF2B5EF4-FFF2-40B4-BE49-F238E27FC236}">
                <a16:creationId xmlns:a16="http://schemas.microsoft.com/office/drawing/2014/main" id="{CBFAC5F1-89F9-4688-BA79-65DE93DC23FB}"/>
              </a:ext>
            </a:extLst>
          </p:cNvPr>
          <p:cNvCxnSpPr>
            <a:cxnSpLocks/>
            <a:stCxn id="7" idx="0"/>
          </p:cNvCxnSpPr>
          <p:nvPr/>
        </p:nvCxnSpPr>
        <p:spPr>
          <a:xfrm rot="5400000" flipH="1" flipV="1">
            <a:off x="7336589" y="4448740"/>
            <a:ext cx="432048" cy="154817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连接符: 曲线 14">
            <a:extLst>
              <a:ext uri="{FF2B5EF4-FFF2-40B4-BE49-F238E27FC236}">
                <a16:creationId xmlns:a16="http://schemas.microsoft.com/office/drawing/2014/main" id="{3D34C1B7-234D-4599-8439-33DCCBF3F61B}"/>
              </a:ext>
            </a:extLst>
          </p:cNvPr>
          <p:cNvCxnSpPr>
            <a:endCxn id="8" idx="0"/>
          </p:cNvCxnSpPr>
          <p:nvPr/>
        </p:nvCxnSpPr>
        <p:spPr>
          <a:xfrm>
            <a:off x="8250785" y="5006802"/>
            <a:ext cx="1260140" cy="432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id="{1B0FE9C1-0757-47B0-B897-956B84BBBEE4}"/>
              </a:ext>
            </a:extLst>
          </p:cNvPr>
          <p:cNvCxnSpPr>
            <a:cxnSpLocks/>
            <a:stCxn id="8" idx="4"/>
          </p:cNvCxnSpPr>
          <p:nvPr/>
        </p:nvCxnSpPr>
        <p:spPr>
          <a:xfrm rot="5400000">
            <a:off x="8683667" y="5691712"/>
            <a:ext cx="432048" cy="1222469"/>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连接符: 曲线 22">
            <a:extLst>
              <a:ext uri="{FF2B5EF4-FFF2-40B4-BE49-F238E27FC236}">
                <a16:creationId xmlns:a16="http://schemas.microsoft.com/office/drawing/2014/main" id="{8746DC88-F490-4A5D-846F-6E3FFEC0D434}"/>
              </a:ext>
            </a:extLst>
          </p:cNvPr>
          <p:cNvCxnSpPr>
            <a:cxnSpLocks/>
            <a:endCxn id="7" idx="4"/>
          </p:cNvCxnSpPr>
          <p:nvPr/>
        </p:nvCxnSpPr>
        <p:spPr>
          <a:xfrm rot="10800000">
            <a:off x="6778527" y="6086922"/>
            <a:ext cx="1548172" cy="432048"/>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3A8BC789-FF9F-420B-9398-1CF46A9D624D}"/>
              </a:ext>
            </a:extLst>
          </p:cNvPr>
          <p:cNvCxnSpPr>
            <a:cxnSpLocks/>
            <a:stCxn id="8" idx="7"/>
            <a:endCxn id="8" idx="5"/>
          </p:cNvCxnSpPr>
          <p:nvPr/>
        </p:nvCxnSpPr>
        <p:spPr>
          <a:xfrm rot="16200000" flipH="1">
            <a:off x="9510925" y="5762886"/>
            <a:ext cx="458256" cy="12700"/>
          </a:xfrm>
          <a:prstGeom prst="curvedConnector5">
            <a:avLst>
              <a:gd name="adj1" fmla="val -49885"/>
              <a:gd name="adj2" fmla="val 6155622"/>
              <a:gd name="adj3" fmla="val 14988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连接符: 曲线 31">
            <a:extLst>
              <a:ext uri="{FF2B5EF4-FFF2-40B4-BE49-F238E27FC236}">
                <a16:creationId xmlns:a16="http://schemas.microsoft.com/office/drawing/2014/main" id="{54C33E1A-956B-4A6B-9E1D-2991EBF6B5CB}"/>
              </a:ext>
            </a:extLst>
          </p:cNvPr>
          <p:cNvCxnSpPr>
            <a:cxnSpLocks/>
            <a:stCxn id="7" idx="1"/>
            <a:endCxn id="7" idx="3"/>
          </p:cNvCxnSpPr>
          <p:nvPr/>
        </p:nvCxnSpPr>
        <p:spPr>
          <a:xfrm rot="16200000" flipH="1">
            <a:off x="6320271" y="5762886"/>
            <a:ext cx="458256" cy="12700"/>
          </a:xfrm>
          <a:prstGeom prst="curvedConnector5">
            <a:avLst>
              <a:gd name="adj1" fmla="val -49885"/>
              <a:gd name="adj2" fmla="val -6112150"/>
              <a:gd name="adj3" fmla="val 149885"/>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7188BB52-8EAA-4684-803A-93C0255CAA48}"/>
                  </a:ext>
                </a:extLst>
              </p:cNvPr>
              <p:cNvSpPr txBox="1"/>
              <p:nvPr/>
            </p:nvSpPr>
            <p:spPr>
              <a:xfrm>
                <a:off x="7926178" y="5161851"/>
                <a:ext cx="724557"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1:0.75</m:t>
                      </m:r>
                    </m:oMath>
                  </m:oMathPara>
                </a14:m>
                <a:endParaRPr lang="zh-CN" altLang="en-US" dirty="0"/>
              </a:p>
            </p:txBody>
          </p:sp>
        </mc:Choice>
        <mc:Fallback xmlns="">
          <p:sp>
            <p:nvSpPr>
              <p:cNvPr id="38" name="文本框 37">
                <a:extLst>
                  <a:ext uri="{FF2B5EF4-FFF2-40B4-BE49-F238E27FC236}">
                    <a16:creationId xmlns:a16="http://schemas.microsoft.com/office/drawing/2014/main" id="{7188BB52-8EAA-4684-803A-93C0255CAA48}"/>
                  </a:ext>
                </a:extLst>
              </p:cNvPr>
              <p:cNvSpPr txBox="1">
                <a:spLocks noRot="1" noChangeAspect="1" noMove="1" noResize="1" noEditPoints="1" noAdjustHandles="1" noChangeArrowheads="1" noChangeShapeType="1" noTextEdit="1"/>
              </p:cNvSpPr>
              <p:nvPr/>
            </p:nvSpPr>
            <p:spPr>
              <a:xfrm>
                <a:off x="7926178" y="5161851"/>
                <a:ext cx="724557" cy="276999"/>
              </a:xfrm>
              <a:prstGeom prst="rect">
                <a:avLst/>
              </a:prstGeom>
              <a:blipFill>
                <a:blip r:embed="rId6"/>
                <a:stretch>
                  <a:fillRect l="-10084" r="-3361" b="-133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BD91BF01-84A5-48DE-8EFB-95267911C6C1}"/>
                  </a:ext>
                </a:extLst>
              </p:cNvPr>
              <p:cNvSpPr txBox="1"/>
              <p:nvPr/>
            </p:nvSpPr>
            <p:spPr>
              <a:xfrm>
                <a:off x="8013111" y="6065238"/>
                <a:ext cx="596317"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0:0.5</m:t>
                      </m:r>
                    </m:oMath>
                  </m:oMathPara>
                </a14:m>
                <a:endParaRPr lang="zh-CN" altLang="en-US" dirty="0"/>
              </a:p>
            </p:txBody>
          </p:sp>
        </mc:Choice>
        <mc:Fallback xmlns="">
          <p:sp>
            <p:nvSpPr>
              <p:cNvPr id="39" name="文本框 38">
                <a:extLst>
                  <a:ext uri="{FF2B5EF4-FFF2-40B4-BE49-F238E27FC236}">
                    <a16:creationId xmlns:a16="http://schemas.microsoft.com/office/drawing/2014/main" id="{BD91BF01-84A5-48DE-8EFB-95267911C6C1}"/>
                  </a:ext>
                </a:extLst>
              </p:cNvPr>
              <p:cNvSpPr txBox="1">
                <a:spLocks noRot="1" noChangeAspect="1" noMove="1" noResize="1" noEditPoints="1" noAdjustHandles="1" noChangeArrowheads="1" noChangeShapeType="1" noTextEdit="1"/>
              </p:cNvSpPr>
              <p:nvPr/>
            </p:nvSpPr>
            <p:spPr>
              <a:xfrm>
                <a:off x="8013111" y="6065238"/>
                <a:ext cx="596317" cy="276999"/>
              </a:xfrm>
              <a:prstGeom prst="rect">
                <a:avLst/>
              </a:prstGeom>
              <a:blipFill>
                <a:blip r:embed="rId7"/>
                <a:stretch>
                  <a:fillRect l="-12245" r="-4082" b="-133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0" name="文本框 39">
                <a:extLst>
                  <a:ext uri="{FF2B5EF4-FFF2-40B4-BE49-F238E27FC236}">
                    <a16:creationId xmlns:a16="http://schemas.microsoft.com/office/drawing/2014/main" id="{56900D3F-5732-4E2F-86C7-C8FC0F7C062B}"/>
                  </a:ext>
                </a:extLst>
              </p:cNvPr>
              <p:cNvSpPr txBox="1"/>
              <p:nvPr/>
            </p:nvSpPr>
            <p:spPr>
              <a:xfrm>
                <a:off x="5015510" y="5624386"/>
                <a:ext cx="724557"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0:0.25</m:t>
                      </m:r>
                    </m:oMath>
                  </m:oMathPara>
                </a14:m>
                <a:endParaRPr lang="zh-CN" altLang="en-US" dirty="0"/>
              </a:p>
            </p:txBody>
          </p:sp>
        </mc:Choice>
        <mc:Fallback xmlns="">
          <p:sp>
            <p:nvSpPr>
              <p:cNvPr id="40" name="文本框 39">
                <a:extLst>
                  <a:ext uri="{FF2B5EF4-FFF2-40B4-BE49-F238E27FC236}">
                    <a16:creationId xmlns:a16="http://schemas.microsoft.com/office/drawing/2014/main" id="{56900D3F-5732-4E2F-86C7-C8FC0F7C062B}"/>
                  </a:ext>
                </a:extLst>
              </p:cNvPr>
              <p:cNvSpPr txBox="1">
                <a:spLocks noRot="1" noChangeAspect="1" noMove="1" noResize="1" noEditPoints="1" noAdjustHandles="1" noChangeArrowheads="1" noChangeShapeType="1" noTextEdit="1"/>
              </p:cNvSpPr>
              <p:nvPr/>
            </p:nvSpPr>
            <p:spPr>
              <a:xfrm>
                <a:off x="5015510" y="5624386"/>
                <a:ext cx="724557" cy="276999"/>
              </a:xfrm>
              <a:prstGeom prst="rect">
                <a:avLst/>
              </a:prstGeom>
              <a:blipFill>
                <a:blip r:embed="rId8"/>
                <a:stretch>
                  <a:fillRect l="-10924" r="-3361" b="-133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FB8B4C5E-21E0-4DD9-9E99-FF58A26B047F}"/>
                  </a:ext>
                </a:extLst>
              </p:cNvPr>
              <p:cNvSpPr txBox="1"/>
              <p:nvPr/>
            </p:nvSpPr>
            <p:spPr>
              <a:xfrm>
                <a:off x="10701947" y="5624386"/>
                <a:ext cx="596317" cy="276999"/>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1:0.5</m:t>
                      </m:r>
                    </m:oMath>
                  </m:oMathPara>
                </a14:m>
                <a:endParaRPr lang="zh-CN" altLang="en-US" dirty="0"/>
              </a:p>
            </p:txBody>
          </p:sp>
        </mc:Choice>
        <mc:Fallback xmlns="">
          <p:sp>
            <p:nvSpPr>
              <p:cNvPr id="41" name="文本框 40">
                <a:extLst>
                  <a:ext uri="{FF2B5EF4-FFF2-40B4-BE49-F238E27FC236}">
                    <a16:creationId xmlns:a16="http://schemas.microsoft.com/office/drawing/2014/main" id="{FB8B4C5E-21E0-4DD9-9E99-FF58A26B047F}"/>
                  </a:ext>
                </a:extLst>
              </p:cNvPr>
              <p:cNvSpPr txBox="1">
                <a:spLocks noRot="1" noChangeAspect="1" noMove="1" noResize="1" noEditPoints="1" noAdjustHandles="1" noChangeArrowheads="1" noChangeShapeType="1" noTextEdit="1"/>
              </p:cNvSpPr>
              <p:nvPr/>
            </p:nvSpPr>
            <p:spPr>
              <a:xfrm>
                <a:off x="10701947" y="5624386"/>
                <a:ext cx="596317" cy="276999"/>
              </a:xfrm>
              <a:prstGeom prst="rect">
                <a:avLst/>
              </a:prstGeom>
              <a:blipFill>
                <a:blip r:embed="rId9"/>
                <a:stretch>
                  <a:fillRect l="-13402" r="-4124" b="-133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449DFE2-6E9E-4C42-AEB4-92E2F4C58A38}"/>
                  </a:ext>
                </a:extLst>
              </p:cNvPr>
              <p:cNvSpPr txBox="1"/>
              <p:nvPr/>
            </p:nvSpPr>
            <p:spPr>
              <a:xfrm>
                <a:off x="1339593" y="3372409"/>
                <a:ext cx="6696744" cy="492955"/>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ea typeface="Cambria Math" panose="02040503050406030204" pitchFamily="18" charset="0"/>
                            </a:rPr>
                            <m:t>∞</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𝑋</m:t>
                          </m:r>
                        </m:e>
                      </m:d>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lim</m:t>
                              </m:r>
                            </m:e>
                            <m:lim>
                              <m:r>
                                <a:rPr lang="en-US" altLang="zh-CN" sz="2000" i="1">
                                  <a:latin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m:t>
                              </m:r>
                            </m:lim>
                          </m:limLow>
                        </m:fName>
                        <m:e>
                          <m:r>
                            <a:rPr lang="en-US" altLang="zh-CN" sz="2000" i="1">
                              <a:latin typeface="Cambria Math" panose="02040503050406030204" pitchFamily="18" charset="0"/>
                            </a:rPr>
                            <m:t>𝐻</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e>
                      </m:func>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func>
                        <m:funcPr>
                          <m:ctrlPr>
                            <a:rPr lang="en-US" altLang="zh-CN" sz="2000" i="1">
                              <a:latin typeface="Cambria Math" panose="02040503050406030204" pitchFamily="18" charset="0"/>
                            </a:rPr>
                          </m:ctrlPr>
                        </m:funcPr>
                        <m:fName>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lim</m:t>
                              </m:r>
                            </m:e>
                            <m:lim>
                              <m:r>
                                <a:rPr lang="en-US" altLang="zh-CN" sz="2000" i="1">
                                  <a:latin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m:t>
                              </m:r>
                            </m:lim>
                          </m:limLow>
                        </m:fName>
                        <m:e>
                          <m:r>
                            <a:rPr lang="en-US" altLang="zh-CN" sz="2000" i="1">
                              <a:latin typeface="Cambria Math" panose="02040503050406030204" pitchFamily="18" charset="0"/>
                            </a:rPr>
                            <m:t>𝐻</m:t>
                          </m:r>
                          <m:d>
                            <m:dPr>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𝑘</m:t>
                                  </m:r>
                                </m:sub>
                              </m:sSub>
                            </m:e>
                          </m:d>
                        </m:e>
                      </m:func>
                      <m:sSub>
                        <m:sSubPr>
                          <m:ctrlPr>
                            <a:rPr lang="en-US" altLang="zh-CN" sz="2000" i="1">
                              <a:latin typeface="Cambria Math" panose="02040503050406030204" pitchFamily="18" charset="0"/>
                              <a:ea typeface="Cambria Math" panose="02040503050406030204" pitchFamily="18" charset="0"/>
                            </a:rPr>
                          </m:ctrlPr>
                        </m:sSubPr>
                        <m:e>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𝑚</m:t>
                              </m:r>
                            </m:sub>
                          </m:sSub>
                          <m:r>
                            <a:rPr lang="en-US" altLang="zh-CN" sz="2000" i="1" smtClean="0">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10" name="文本框 9">
                <a:extLst>
                  <a:ext uri="{FF2B5EF4-FFF2-40B4-BE49-F238E27FC236}">
                    <a16:creationId xmlns:a16="http://schemas.microsoft.com/office/drawing/2014/main" id="{F449DFE2-6E9E-4C42-AEB4-92E2F4C58A38}"/>
                  </a:ext>
                </a:extLst>
              </p:cNvPr>
              <p:cNvSpPr txBox="1">
                <a:spLocks noRot="1" noChangeAspect="1" noMove="1" noResize="1" noEditPoints="1" noAdjustHandles="1" noChangeArrowheads="1" noChangeShapeType="1" noTextEdit="1"/>
              </p:cNvSpPr>
              <p:nvPr/>
            </p:nvSpPr>
            <p:spPr>
              <a:xfrm>
                <a:off x="1339593" y="3372409"/>
                <a:ext cx="6696744" cy="492955"/>
              </a:xfrm>
              <a:prstGeom prst="rect">
                <a:avLst/>
              </a:prstGeom>
              <a:blipFill>
                <a:blip r:embed="rId10"/>
                <a:stretch>
                  <a:fillRect b="-370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6183B47-BCF1-4EDF-91CE-7D59A4DD08D2}"/>
                  </a:ext>
                </a:extLst>
              </p:cNvPr>
              <p:cNvSpPr txBox="1"/>
              <p:nvPr/>
            </p:nvSpPr>
            <p:spPr>
              <a:xfrm>
                <a:off x="4718540" y="3804457"/>
                <a:ext cx="5983407" cy="492955"/>
              </a:xfrm>
              <a:prstGeom prst="rect">
                <a:avLst/>
              </a:prstGeom>
              <a:noFill/>
              <a:ln>
                <a:noFill/>
              </a:ln>
            </p:spPr>
            <p:txBody>
              <a:bodyPr wrap="square" rtlCol="0" anchor="ctr" anchorCtr="1">
                <a:spAutoFit/>
              </a:bodyPr>
              <a:lstStyle/>
              <a:p>
                <a14:m>
                  <m:oMath xmlns:m="http://schemas.openxmlformats.org/officeDocument/2006/math">
                    <m:func>
                      <m:funcPr>
                        <m:ctrlPr>
                          <a:rPr lang="en-US" altLang="zh-CN" sz="2000" i="1" smtClean="0">
                            <a:latin typeface="Cambria Math" panose="02040503050406030204" pitchFamily="18" charset="0"/>
                          </a:rPr>
                        </m:ctrlPr>
                      </m:funcPr>
                      <m:fName>
                        <m:r>
                          <a:rPr lang="en-US" altLang="zh-CN" sz="2000" b="0" i="1" smtClean="0">
                            <a:latin typeface="Cambria Math" panose="02040503050406030204" pitchFamily="18" charset="0"/>
                          </a:rPr>
                          <m:t>=</m:t>
                        </m:r>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lim</m:t>
                            </m:r>
                          </m:e>
                          <m:lim>
                            <m:r>
                              <a:rPr lang="en-US" altLang="zh-CN" sz="2000" i="1">
                                <a:latin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m:t>
                            </m:r>
                          </m:lim>
                        </m:limLow>
                      </m:fName>
                      <m:e>
                        <m:r>
                          <a:rPr lang="en-US" altLang="zh-CN" sz="2000" i="1">
                            <a:latin typeface="Cambria Math" panose="02040503050406030204" pitchFamily="18" charset="0"/>
                          </a:rPr>
                          <m:t>𝐻</m:t>
                        </m:r>
                        <m:d>
                          <m:dPr>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𝑘</m:t>
                                </m:r>
                              </m:sub>
                            </m:sSub>
                          </m:e>
                        </m:d>
                      </m:e>
                    </m:func>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𝑆</m:t>
                        </m:r>
                      </m:e>
                      <m:sub>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oMath>
                </a14:m>
                <a:r>
                  <a:rPr lang="en-US" altLang="zh-CN" sz="2000" dirty="0"/>
                  <a:t> </a:t>
                </a:r>
                <a14:m>
                  <m:oMath xmlns:m="http://schemas.openxmlformats.org/officeDocument/2006/math">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lim</m:t>
                            </m:r>
                          </m:e>
                          <m:lim>
                            <m:r>
                              <a:rPr lang="en-US" altLang="zh-CN" sz="2000" i="1">
                                <a:latin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m:t>
                            </m:r>
                          </m:lim>
                        </m:limLow>
                      </m:fName>
                      <m:e>
                        <m:r>
                          <a:rPr lang="en-US" altLang="zh-CN" sz="2000" i="1">
                            <a:latin typeface="Cambria Math" panose="02040503050406030204" pitchFamily="18" charset="0"/>
                          </a:rPr>
                          <m:t>𝐻</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𝑆</m:t>
                            </m:r>
                          </m:e>
                          <m:sub>
                            <m:r>
                              <a:rPr lang="en-US" altLang="zh-CN" sz="2000" i="1">
                                <a:latin typeface="Cambria Math" panose="02040503050406030204" pitchFamily="18" charset="0"/>
                              </a:rPr>
                              <m:t>1</m:t>
                            </m:r>
                          </m:sub>
                        </m:sSub>
                      </m:e>
                    </m:func>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𝑆</m:t>
                        </m:r>
                      </m:e>
                      <m:sub>
                        <m:r>
                          <a:rPr lang="en-US" altLang="zh-CN" sz="2000" i="1">
                            <a:latin typeface="Cambria Math" panose="02040503050406030204" pitchFamily="18" charset="0"/>
                            <a:ea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ea typeface="Cambria Math" panose="02040503050406030204" pitchFamily="18" charset="0"/>
                          </a:rPr>
                          <m:t>∞</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𝑆</m:t>
                        </m:r>
                      </m:e>
                    </m:d>
                    <m:r>
                      <a:rPr lang="en-US" altLang="zh-CN" sz="2000" b="0" i="1" smtClean="0">
                        <a:latin typeface="Cambria Math" panose="02040503050406030204" pitchFamily="18" charset="0"/>
                      </a:rPr>
                      <m:t>.</m:t>
                    </m:r>
                  </m:oMath>
                </a14:m>
                <a:endParaRPr lang="zh-CN" altLang="en-US" sz="2000" dirty="0"/>
              </a:p>
            </p:txBody>
          </p:sp>
        </mc:Choice>
        <mc:Fallback xmlns="">
          <p:sp>
            <p:nvSpPr>
              <p:cNvPr id="12" name="文本框 11">
                <a:extLst>
                  <a:ext uri="{FF2B5EF4-FFF2-40B4-BE49-F238E27FC236}">
                    <a16:creationId xmlns:a16="http://schemas.microsoft.com/office/drawing/2014/main" id="{B6183B47-BCF1-4EDF-91CE-7D59A4DD08D2}"/>
                  </a:ext>
                </a:extLst>
              </p:cNvPr>
              <p:cNvSpPr txBox="1">
                <a:spLocks noRot="1" noChangeAspect="1" noMove="1" noResize="1" noEditPoints="1" noAdjustHandles="1" noChangeArrowheads="1" noChangeShapeType="1" noTextEdit="1"/>
              </p:cNvSpPr>
              <p:nvPr/>
            </p:nvSpPr>
            <p:spPr>
              <a:xfrm>
                <a:off x="4718540" y="3804457"/>
                <a:ext cx="5983407" cy="492955"/>
              </a:xfrm>
              <a:prstGeom prst="rect">
                <a:avLst/>
              </a:prstGeom>
              <a:blipFill>
                <a:blip r:embed="rId11"/>
                <a:stretch>
                  <a:fillRect b="-3704"/>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948948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animBg="1"/>
      <p:bldP spid="8" grpId="0" animBg="1"/>
      <p:bldP spid="38" grpId="0"/>
      <p:bldP spid="39" grpId="0"/>
      <p:bldP spid="40" grpId="0"/>
      <p:bldP spid="4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EEA3C949-A305-4A30-B6EF-547489E38FD7}"/>
                  </a:ext>
                </a:extLst>
              </p:cNvPr>
              <p:cNvSpPr txBox="1"/>
              <p:nvPr/>
            </p:nvSpPr>
            <p:spPr>
              <a:xfrm>
                <a:off x="438508" y="433564"/>
                <a:ext cx="8064896" cy="369332"/>
              </a:xfrm>
              <a:prstGeom prst="rect">
                <a:avLst/>
              </a:prstGeom>
              <a:noFill/>
              <a:ln>
                <a:noFill/>
              </a:ln>
            </p:spPr>
            <p:txBody>
              <a:bodyPr wrap="square" rtlCol="0" anchor="ctr" anchorCtr="1">
                <a:spAutoFit/>
              </a:bodyPr>
              <a:lstStyle/>
              <a:p>
                <a:r>
                  <a:rPr lang="zh-CN" altLang="en-US" b="1" dirty="0"/>
                  <a:t>例</a:t>
                </a:r>
                <a:r>
                  <a:rPr lang="en-US" altLang="zh-CN" b="1" dirty="0"/>
                  <a:t>8</a:t>
                </a:r>
                <a:r>
                  <a:rPr lang="en-US" altLang="zh-CN" dirty="0"/>
                  <a:t>. </a:t>
                </a:r>
                <a:r>
                  <a:rPr lang="zh-CN" altLang="en-US" dirty="0"/>
                  <a:t>设二元</a:t>
                </a:r>
                <a:r>
                  <a:rPr lang="en-US" altLang="zh-CN" dirty="0"/>
                  <a:t>2</a:t>
                </a:r>
                <a:r>
                  <a:rPr lang="zh-CN" altLang="en-US" dirty="0"/>
                  <a:t>阶马尔科夫信源</a:t>
                </a:r>
                <a14:m>
                  <m:oMath xmlns:m="http://schemas.openxmlformats.org/officeDocument/2006/math">
                    <m:r>
                      <a:rPr lang="en-US" altLang="zh-CN" b="0" i="1" smtClean="0">
                        <a:latin typeface="Cambria Math" panose="02040503050406030204" pitchFamily="18" charset="0"/>
                      </a:rPr>
                      <m:t>𝑋</m:t>
                    </m:r>
                  </m:oMath>
                </a14:m>
                <a:r>
                  <a:rPr lang="zh-CN" altLang="en-US" dirty="0"/>
                  <a:t>的信源符号集为</a:t>
                </a:r>
                <a14:m>
                  <m:oMath xmlns:m="http://schemas.openxmlformats.org/officeDocument/2006/math">
                    <m:r>
                      <a:rPr lang="en-US" altLang="zh-CN" b="0" i="1" smtClean="0">
                        <a:latin typeface="Cambria Math" panose="02040503050406030204" pitchFamily="18" charset="0"/>
                      </a:rPr>
                      <m:t>{0,1}</m:t>
                    </m:r>
                  </m:oMath>
                </a14:m>
                <a:r>
                  <a:rPr lang="zh-CN" altLang="en-US" dirty="0"/>
                  <a:t>，各条件概率如下：</a:t>
                </a:r>
              </a:p>
            </p:txBody>
          </p:sp>
        </mc:Choice>
        <mc:Fallback xmlns="">
          <p:sp>
            <p:nvSpPr>
              <p:cNvPr id="2" name="文本框 1">
                <a:extLst>
                  <a:ext uri="{FF2B5EF4-FFF2-40B4-BE49-F238E27FC236}">
                    <a16:creationId xmlns:a16="http://schemas.microsoft.com/office/drawing/2014/main" id="{EEA3C949-A305-4A30-B6EF-547489E38FD7}"/>
                  </a:ext>
                </a:extLst>
              </p:cNvPr>
              <p:cNvSpPr txBox="1">
                <a:spLocks noRot="1" noChangeAspect="1" noMove="1" noResize="1" noEditPoints="1" noAdjustHandles="1" noChangeArrowheads="1" noChangeShapeType="1" noTextEdit="1"/>
              </p:cNvSpPr>
              <p:nvPr/>
            </p:nvSpPr>
            <p:spPr>
              <a:xfrm>
                <a:off x="438508" y="433564"/>
                <a:ext cx="8064896" cy="369332"/>
              </a:xfrm>
              <a:prstGeom prst="rect">
                <a:avLst/>
              </a:prstGeom>
              <a:blipFill>
                <a:blip r:embed="rId2"/>
                <a:stretch>
                  <a:fillRect t="-11475" b="-2459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7F417A0F-C055-44FA-A3F7-8506021F0F07}"/>
                  </a:ext>
                </a:extLst>
              </p:cNvPr>
              <p:cNvSpPr txBox="1"/>
              <p:nvPr/>
            </p:nvSpPr>
            <p:spPr>
              <a:xfrm>
                <a:off x="1119140" y="797442"/>
                <a:ext cx="10322158" cy="369332"/>
              </a:xfrm>
              <a:prstGeom prst="rect">
                <a:avLst/>
              </a:prstGeom>
              <a:noFill/>
              <a:ln>
                <a:noFill/>
              </a:ln>
            </p:spPr>
            <p:txBody>
              <a:bodyPr wrap="square" rtlCol="0" anchor="ctr" anchorCtr="1">
                <a:spAutoFit/>
              </a:bodyPr>
              <a:lstStyle/>
              <a:p>
                <a14:m>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e>
                        <m:r>
                          <a:rPr lang="en-US" altLang="zh-CN" b="0" i="1" smtClean="0">
                            <a:latin typeface="Cambria Math" panose="02040503050406030204" pitchFamily="18" charset="0"/>
                          </a:rPr>
                          <m:t>00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e>
                        <m:r>
                          <a:rPr lang="en-US" altLang="zh-CN" b="0" i="1" smtClean="0">
                            <a:latin typeface="Cambria Math" panose="02040503050406030204" pitchFamily="18" charset="0"/>
                          </a:rPr>
                          <m:t>11</m:t>
                        </m:r>
                      </m:e>
                    </m:d>
                    <m:r>
                      <a:rPr lang="en-US" altLang="zh-CN" b="0" i="1" smtClean="0">
                        <a:latin typeface="Cambria Math" panose="02040503050406030204" pitchFamily="18" charset="0"/>
                      </a:rPr>
                      <m:t>=0.8, </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e>
                        <m:r>
                          <a:rPr lang="en-US" altLang="zh-CN" b="0" i="1" smtClean="0">
                            <a:latin typeface="Cambria Math" panose="02040503050406030204" pitchFamily="18" charset="0"/>
                          </a:rPr>
                          <m:t>00</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0</m:t>
                        </m:r>
                      </m:e>
                      <m:e>
                        <m:r>
                          <a:rPr lang="en-US" altLang="zh-CN" b="0" i="1" smtClean="0">
                            <a:latin typeface="Cambria Math" panose="02040503050406030204" pitchFamily="18" charset="0"/>
                          </a:rPr>
                          <m:t>11</m:t>
                        </m:r>
                      </m:e>
                    </m:d>
                    <m:r>
                      <a:rPr lang="en-US" altLang="zh-CN" b="0" i="1" smtClean="0">
                        <a:latin typeface="Cambria Math" panose="02040503050406030204" pitchFamily="18" charset="0"/>
                      </a:rPr>
                      <m:t>=0.2,</m:t>
                    </m:r>
                  </m:oMath>
                </a14:m>
                <a:r>
                  <a:rPr lang="en-US" altLang="zh-CN" dirty="0"/>
                  <a:t> </a:t>
                </a:r>
                <a14:m>
                  <m:oMath xmlns:m="http://schemas.openxmlformats.org/officeDocument/2006/math">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0</m:t>
                        </m:r>
                      </m:e>
                      <m:e>
                        <m:r>
                          <a:rPr lang="en-US" altLang="zh-CN" i="1">
                            <a:latin typeface="Cambria Math" panose="02040503050406030204" pitchFamily="18" charset="0"/>
                          </a:rPr>
                          <m:t>10</m:t>
                        </m:r>
                      </m:e>
                    </m:d>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1</m:t>
                        </m:r>
                      </m:e>
                      <m:e>
                        <m:r>
                          <a:rPr lang="en-US" altLang="zh-CN" i="1">
                            <a:latin typeface="Cambria Math" panose="02040503050406030204" pitchFamily="18" charset="0"/>
                          </a:rPr>
                          <m:t>10</m:t>
                        </m:r>
                      </m:e>
                    </m:d>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0</m:t>
                        </m:r>
                      </m:e>
                      <m:e>
                        <m:r>
                          <a:rPr lang="en-US" altLang="zh-CN" i="1">
                            <a:latin typeface="Cambria Math" panose="02040503050406030204" pitchFamily="18" charset="0"/>
                          </a:rPr>
                          <m:t>01</m:t>
                        </m:r>
                      </m:e>
                    </m:d>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r>
                          <a:rPr lang="en-US" altLang="zh-CN" i="1">
                            <a:latin typeface="Cambria Math" panose="02040503050406030204" pitchFamily="18" charset="0"/>
                          </a:rPr>
                          <m:t>1</m:t>
                        </m:r>
                      </m:e>
                      <m:e>
                        <m:r>
                          <a:rPr lang="en-US" altLang="zh-CN" i="1">
                            <a:latin typeface="Cambria Math" panose="02040503050406030204" pitchFamily="18" charset="0"/>
                          </a:rPr>
                          <m:t>01</m:t>
                        </m:r>
                      </m:e>
                    </m:d>
                    <m:r>
                      <a:rPr lang="en-US" altLang="zh-CN" i="1">
                        <a:latin typeface="Cambria Math" panose="02040503050406030204" pitchFamily="18" charset="0"/>
                      </a:rPr>
                      <m:t>=0.5.</m:t>
                    </m:r>
                  </m:oMath>
                </a14:m>
                <a:endParaRPr lang="zh-CN" altLang="en-US" dirty="0"/>
              </a:p>
            </p:txBody>
          </p:sp>
        </mc:Choice>
        <mc:Fallback xmlns="">
          <p:sp>
            <p:nvSpPr>
              <p:cNvPr id="3" name="文本框 2">
                <a:extLst>
                  <a:ext uri="{FF2B5EF4-FFF2-40B4-BE49-F238E27FC236}">
                    <a16:creationId xmlns:a16="http://schemas.microsoft.com/office/drawing/2014/main" id="{7F417A0F-C055-44FA-A3F7-8506021F0F07}"/>
                  </a:ext>
                </a:extLst>
              </p:cNvPr>
              <p:cNvSpPr txBox="1">
                <a:spLocks noRot="1" noChangeAspect="1" noMove="1" noResize="1" noEditPoints="1" noAdjustHandles="1" noChangeArrowheads="1" noChangeShapeType="1" noTextEdit="1"/>
              </p:cNvSpPr>
              <p:nvPr/>
            </p:nvSpPr>
            <p:spPr>
              <a:xfrm>
                <a:off x="1119140" y="797442"/>
                <a:ext cx="10322158" cy="369332"/>
              </a:xfrm>
              <a:prstGeom prst="rect">
                <a:avLst/>
              </a:prstGeom>
              <a:blipFill>
                <a:blip r:embed="rId3"/>
                <a:stretch>
                  <a:fillRect b="-116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A33D21C-76AA-4507-8826-B2BFD7E908B0}"/>
                  </a:ext>
                </a:extLst>
              </p:cNvPr>
              <p:cNvSpPr txBox="1"/>
              <p:nvPr/>
            </p:nvSpPr>
            <p:spPr>
              <a:xfrm>
                <a:off x="857846" y="1146558"/>
                <a:ext cx="6460701" cy="369332"/>
              </a:xfrm>
              <a:prstGeom prst="rect">
                <a:avLst/>
              </a:prstGeom>
              <a:noFill/>
              <a:ln>
                <a:noFill/>
              </a:ln>
            </p:spPr>
            <p:txBody>
              <a:bodyPr wrap="square" rtlCol="0" anchor="ctr" anchorCtr="1">
                <a:spAutoFit/>
              </a:bodyPr>
              <a:lstStyle/>
              <a:p>
                <a:r>
                  <a:rPr lang="zh-CN" altLang="en-US" dirty="0"/>
                  <a:t>请画出其状态转移图并分析其状态序列</a:t>
                </a:r>
                <a14:m>
                  <m:oMath xmlns:m="http://schemas.openxmlformats.org/officeDocument/2006/math">
                    <m:r>
                      <a:rPr lang="en-US" altLang="zh-CN" b="0" i="1" smtClean="0">
                        <a:latin typeface="Cambria Math" panose="02040503050406030204" pitchFamily="18" charset="0"/>
                      </a:rPr>
                      <m:t>𝑆</m:t>
                    </m:r>
                  </m:oMath>
                </a14:m>
                <a:r>
                  <a:rPr lang="zh-CN" altLang="en-US" dirty="0"/>
                  <a:t>的稳态分布、极限熵。</a:t>
                </a:r>
              </a:p>
            </p:txBody>
          </p:sp>
        </mc:Choice>
        <mc:Fallback xmlns="">
          <p:sp>
            <p:nvSpPr>
              <p:cNvPr id="5" name="文本框 4">
                <a:extLst>
                  <a:ext uri="{FF2B5EF4-FFF2-40B4-BE49-F238E27FC236}">
                    <a16:creationId xmlns:a16="http://schemas.microsoft.com/office/drawing/2014/main" id="{0A33D21C-76AA-4507-8826-B2BFD7E908B0}"/>
                  </a:ext>
                </a:extLst>
              </p:cNvPr>
              <p:cNvSpPr txBox="1">
                <a:spLocks noRot="1" noChangeAspect="1" noMove="1" noResize="1" noEditPoints="1" noAdjustHandles="1" noChangeArrowheads="1" noChangeShapeType="1" noTextEdit="1"/>
              </p:cNvSpPr>
              <p:nvPr/>
            </p:nvSpPr>
            <p:spPr>
              <a:xfrm>
                <a:off x="857846" y="1146558"/>
                <a:ext cx="6460701" cy="369332"/>
              </a:xfrm>
              <a:prstGeom prst="rect">
                <a:avLst/>
              </a:prstGeom>
              <a:blipFill>
                <a:blip r:embed="rId4"/>
                <a:stretch>
                  <a:fillRect l="-2547" t="-11475" r="-2547" b="-213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A47A3418-BEFC-4F54-906F-5E7A150E2FED}"/>
                  </a:ext>
                </a:extLst>
              </p:cNvPr>
              <p:cNvSpPr txBox="1"/>
              <p:nvPr/>
            </p:nvSpPr>
            <p:spPr>
              <a:xfrm>
                <a:off x="699552" y="1497461"/>
                <a:ext cx="8657717" cy="369332"/>
              </a:xfrm>
              <a:prstGeom prst="rect">
                <a:avLst/>
              </a:prstGeom>
              <a:noFill/>
              <a:ln>
                <a:noFill/>
              </a:ln>
            </p:spPr>
            <p:txBody>
              <a:bodyPr wrap="square" rtlCol="0" anchor="ctr" anchorCtr="1">
                <a:spAutoFit/>
              </a:bodyPr>
              <a:lstStyle/>
              <a:p>
                <a:r>
                  <a:rPr lang="zh-CN" altLang="en-US" b="1" dirty="0"/>
                  <a:t>解</a:t>
                </a:r>
                <a:r>
                  <a:rPr lang="zh-CN" altLang="en-US" dirty="0"/>
                  <a:t>：一共有</a:t>
                </a:r>
                <a:r>
                  <a:rPr lang="en-US" altLang="zh-CN" dirty="0"/>
                  <a:t>4</a:t>
                </a:r>
                <a:r>
                  <a:rPr lang="zh-CN" altLang="en-US" dirty="0"/>
                  <a:t>个不同的状态：</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=00,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=01,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=10,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=11</m:t>
                    </m:r>
                  </m:oMath>
                </a14:m>
                <a:r>
                  <a:rPr lang="en-US" altLang="zh-CN" dirty="0"/>
                  <a:t>. </a:t>
                </a:r>
                <a:r>
                  <a:rPr lang="zh-CN" altLang="en-US" dirty="0"/>
                  <a:t>易求得状态转移概率</a:t>
                </a:r>
              </a:p>
            </p:txBody>
          </p:sp>
        </mc:Choice>
        <mc:Fallback xmlns="">
          <p:sp>
            <p:nvSpPr>
              <p:cNvPr id="6" name="文本框 5">
                <a:extLst>
                  <a:ext uri="{FF2B5EF4-FFF2-40B4-BE49-F238E27FC236}">
                    <a16:creationId xmlns:a16="http://schemas.microsoft.com/office/drawing/2014/main" id="{A47A3418-BEFC-4F54-906F-5E7A150E2FED}"/>
                  </a:ext>
                </a:extLst>
              </p:cNvPr>
              <p:cNvSpPr txBox="1">
                <a:spLocks noRot="1" noChangeAspect="1" noMove="1" noResize="1" noEditPoints="1" noAdjustHandles="1" noChangeArrowheads="1" noChangeShapeType="1" noTextEdit="1"/>
              </p:cNvSpPr>
              <p:nvPr/>
            </p:nvSpPr>
            <p:spPr>
              <a:xfrm>
                <a:off x="699552" y="1497461"/>
                <a:ext cx="8657717" cy="369332"/>
              </a:xfrm>
              <a:prstGeom prst="rect">
                <a:avLst/>
              </a:prstGeom>
              <a:blipFill>
                <a:blip r:embed="rId5"/>
                <a:stretch>
                  <a:fillRect t="-13333" b="-266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608A36F2-240A-40E3-9B93-38BF19137683}"/>
                  </a:ext>
                </a:extLst>
              </p:cNvPr>
              <p:cNvSpPr txBox="1"/>
              <p:nvPr/>
            </p:nvSpPr>
            <p:spPr>
              <a:xfrm>
                <a:off x="907388" y="1827872"/>
                <a:ext cx="10374047" cy="36933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𝑝</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4</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=0.8, </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2</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e>
                      </m:d>
                      <m:r>
                        <a:rPr lang="en-US" altLang="zh-CN" b="0" i="1" smtClean="0">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3</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b="0" i="1" smtClean="0">
                                  <a:latin typeface="Cambria Math" panose="02040503050406030204" pitchFamily="18" charset="0"/>
                                </a:rPr>
                                <m:t>4</m:t>
                              </m:r>
                            </m:sub>
                          </m:sSub>
                        </m:e>
                      </m:d>
                      <m:r>
                        <a:rPr lang="en-US" altLang="zh-CN" b="0" i="1" smtClean="0">
                          <a:latin typeface="Cambria Math" panose="02040503050406030204" pitchFamily="18" charset="0"/>
                        </a:rPr>
                        <m:t>=0.2,</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4</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e>
                      </m:d>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2</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e>
                      </m:d>
                      <m:r>
                        <a:rPr lang="en-US" altLang="zh-CN" i="1">
                          <a:latin typeface="Cambria Math" panose="02040503050406030204" pitchFamily="18" charset="0"/>
                        </a:rPr>
                        <m:t>=</m:t>
                      </m:r>
                      <m:r>
                        <a:rPr lang="en-US" altLang="zh-CN" i="1">
                          <a:latin typeface="Cambria Math" panose="02040503050406030204" pitchFamily="18" charset="0"/>
                        </a:rPr>
                        <m:t>𝑝</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1</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3</m:t>
                              </m:r>
                            </m:sub>
                          </m:sSub>
                        </m:e>
                      </m:d>
                      <m:r>
                        <a:rPr lang="en-US" altLang="zh-CN" i="1">
                          <a:latin typeface="Cambria Math" panose="02040503050406030204" pitchFamily="18" charset="0"/>
                        </a:rPr>
                        <m:t>=</m:t>
                      </m:r>
                      <m:r>
                        <a:rPr lang="en-US" altLang="zh-CN">
                          <a:latin typeface="Cambria Math" panose="02040503050406030204" pitchFamily="18" charset="0"/>
                        </a:rPr>
                        <m:t>0.5</m:t>
                      </m:r>
                      <m:r>
                        <a:rPr lang="en-US" altLang="zh-CN" i="1">
                          <a:latin typeface="Cambria Math" panose="02040503050406030204" pitchFamily="18" charset="0"/>
                        </a:rPr>
                        <m:t>,</m:t>
                      </m:r>
                    </m:oMath>
                  </m:oMathPara>
                </a14:m>
                <a:endParaRPr lang="zh-CN" altLang="en-US" dirty="0"/>
              </a:p>
            </p:txBody>
          </p:sp>
        </mc:Choice>
        <mc:Fallback xmlns="">
          <p:sp>
            <p:nvSpPr>
              <p:cNvPr id="7" name="文本框 6">
                <a:extLst>
                  <a:ext uri="{FF2B5EF4-FFF2-40B4-BE49-F238E27FC236}">
                    <a16:creationId xmlns:a16="http://schemas.microsoft.com/office/drawing/2014/main" id="{608A36F2-240A-40E3-9B93-38BF19137683}"/>
                  </a:ext>
                </a:extLst>
              </p:cNvPr>
              <p:cNvSpPr txBox="1">
                <a:spLocks noRot="1" noChangeAspect="1" noMove="1" noResize="1" noEditPoints="1" noAdjustHandles="1" noChangeArrowheads="1" noChangeShapeType="1" noTextEdit="1"/>
              </p:cNvSpPr>
              <p:nvPr/>
            </p:nvSpPr>
            <p:spPr>
              <a:xfrm>
                <a:off x="907388" y="1827872"/>
                <a:ext cx="10374047" cy="369332"/>
              </a:xfrm>
              <a:prstGeom prst="rect">
                <a:avLst/>
              </a:prstGeom>
              <a:blipFill>
                <a:blip r:embed="rId6"/>
                <a:stretch>
                  <a:fillRect b="-116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2B0438B-8951-4070-9AD4-85AB66536FEA}"/>
                  </a:ext>
                </a:extLst>
              </p:cNvPr>
              <p:cNvSpPr txBox="1"/>
              <p:nvPr/>
            </p:nvSpPr>
            <p:spPr>
              <a:xfrm>
                <a:off x="711977" y="2197485"/>
                <a:ext cx="3078179" cy="646331"/>
              </a:xfrm>
              <a:prstGeom prst="rect">
                <a:avLst/>
              </a:prstGeom>
              <a:noFill/>
              <a:ln>
                <a:noFill/>
              </a:ln>
            </p:spPr>
            <p:txBody>
              <a:bodyPr wrap="square" rtlCol="0" anchor="ctr" anchorCtr="1">
                <a:spAutoFit/>
              </a:bodyPr>
              <a:lstStyle/>
              <a:p>
                <a:r>
                  <a:rPr lang="zh-CN" altLang="en-US" dirty="0"/>
                  <a:t>其他状态转移概率均为</a:t>
                </a:r>
                <a:r>
                  <a:rPr lang="en-US" altLang="zh-CN" dirty="0"/>
                  <a:t>0. </a:t>
                </a:r>
              </a:p>
              <a:p>
                <a:r>
                  <a:rPr lang="zh-CN" altLang="en-US" dirty="0"/>
                  <a:t>状态序列</a:t>
                </a:r>
                <a14:m>
                  <m:oMath xmlns:m="http://schemas.openxmlformats.org/officeDocument/2006/math">
                    <m:r>
                      <a:rPr lang="en-US" altLang="zh-CN" i="1">
                        <a:latin typeface="Cambria Math" panose="02040503050406030204" pitchFamily="18" charset="0"/>
                      </a:rPr>
                      <m:t>𝑆</m:t>
                    </m:r>
                  </m:oMath>
                </a14:m>
                <a:r>
                  <a:rPr lang="zh-CN" altLang="en-US" dirty="0"/>
                  <a:t>的状态转移矩阵为</a:t>
                </a:r>
              </a:p>
            </p:txBody>
          </p:sp>
        </mc:Choice>
        <mc:Fallback xmlns="">
          <p:sp>
            <p:nvSpPr>
              <p:cNvPr id="9" name="文本框 8">
                <a:extLst>
                  <a:ext uri="{FF2B5EF4-FFF2-40B4-BE49-F238E27FC236}">
                    <a16:creationId xmlns:a16="http://schemas.microsoft.com/office/drawing/2014/main" id="{C2B0438B-8951-4070-9AD4-85AB66536FEA}"/>
                  </a:ext>
                </a:extLst>
              </p:cNvPr>
              <p:cNvSpPr txBox="1">
                <a:spLocks noRot="1" noChangeAspect="1" noMove="1" noResize="1" noEditPoints="1" noAdjustHandles="1" noChangeArrowheads="1" noChangeShapeType="1" noTextEdit="1"/>
              </p:cNvSpPr>
              <p:nvPr/>
            </p:nvSpPr>
            <p:spPr>
              <a:xfrm>
                <a:off x="711977" y="2197485"/>
                <a:ext cx="3078179" cy="646331"/>
              </a:xfrm>
              <a:prstGeom prst="rect">
                <a:avLst/>
              </a:prstGeom>
              <a:blipFill>
                <a:blip r:embed="rId7"/>
                <a:stretch>
                  <a:fillRect l="-1188" t="-6542" r="-1980" b="-12150"/>
                </a:stretch>
              </a:blipFill>
              <a:ln>
                <a:noFill/>
              </a:ln>
            </p:spPr>
            <p:txBody>
              <a:bodyPr/>
              <a:lstStyle/>
              <a:p>
                <a:r>
                  <a:rPr lang="zh-CN" altLang="en-US">
                    <a:noFill/>
                  </a:rPr>
                  <a:t> </a:t>
                </a:r>
              </a:p>
            </p:txBody>
          </p:sp>
        </mc:Fallback>
      </mc:AlternateContent>
      <p:sp>
        <p:nvSpPr>
          <p:cNvPr id="10" name="椭圆 9">
            <a:extLst>
              <a:ext uri="{FF2B5EF4-FFF2-40B4-BE49-F238E27FC236}">
                <a16:creationId xmlns:a16="http://schemas.microsoft.com/office/drawing/2014/main" id="{8034C3F6-4000-41EB-8A4E-4326645639CA}"/>
              </a:ext>
            </a:extLst>
          </p:cNvPr>
          <p:cNvSpPr/>
          <p:nvPr/>
        </p:nvSpPr>
        <p:spPr>
          <a:xfrm>
            <a:off x="9766804" y="5335442"/>
            <a:ext cx="545214" cy="51407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11</a:t>
            </a:r>
            <a:endParaRPr lang="zh-CN" altLang="en-US" sz="1400" dirty="0"/>
          </a:p>
        </p:txBody>
      </p:sp>
      <p:sp>
        <p:nvSpPr>
          <p:cNvPr id="12" name="椭圆 11">
            <a:extLst>
              <a:ext uri="{FF2B5EF4-FFF2-40B4-BE49-F238E27FC236}">
                <a16:creationId xmlns:a16="http://schemas.microsoft.com/office/drawing/2014/main" id="{43502D82-5BB1-4F34-922A-67F837E0E1EC}"/>
              </a:ext>
            </a:extLst>
          </p:cNvPr>
          <p:cNvSpPr/>
          <p:nvPr/>
        </p:nvSpPr>
        <p:spPr>
          <a:xfrm>
            <a:off x="9784892" y="3432777"/>
            <a:ext cx="545214" cy="514075"/>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00</a:t>
            </a:r>
            <a:endParaRPr lang="zh-CN" altLang="en-US" sz="1400" dirty="0"/>
          </a:p>
        </p:txBody>
      </p:sp>
      <p:sp>
        <p:nvSpPr>
          <p:cNvPr id="13" name="椭圆 12">
            <a:extLst>
              <a:ext uri="{FF2B5EF4-FFF2-40B4-BE49-F238E27FC236}">
                <a16:creationId xmlns:a16="http://schemas.microsoft.com/office/drawing/2014/main" id="{331B8C63-D309-46F9-BC1E-B889AC0EB1D0}"/>
              </a:ext>
            </a:extLst>
          </p:cNvPr>
          <p:cNvSpPr/>
          <p:nvPr/>
        </p:nvSpPr>
        <p:spPr>
          <a:xfrm>
            <a:off x="10912027" y="4340069"/>
            <a:ext cx="576064" cy="504056"/>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10</a:t>
            </a:r>
            <a:endParaRPr lang="zh-CN" altLang="en-US" sz="1400" dirty="0"/>
          </a:p>
        </p:txBody>
      </p:sp>
      <p:sp>
        <p:nvSpPr>
          <p:cNvPr id="14" name="椭圆 13">
            <a:extLst>
              <a:ext uri="{FF2B5EF4-FFF2-40B4-BE49-F238E27FC236}">
                <a16:creationId xmlns:a16="http://schemas.microsoft.com/office/drawing/2014/main" id="{13CCBB53-0E81-4452-86DB-D9F1DA48D5B9}"/>
              </a:ext>
            </a:extLst>
          </p:cNvPr>
          <p:cNvSpPr/>
          <p:nvPr/>
        </p:nvSpPr>
        <p:spPr>
          <a:xfrm>
            <a:off x="8589066" y="4329524"/>
            <a:ext cx="576064" cy="5760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zh-CN" sz="1400" dirty="0"/>
              <a:t>01</a:t>
            </a:r>
            <a:endParaRPr lang="zh-CN" altLang="en-US" sz="1400" dirty="0"/>
          </a:p>
        </p:txBody>
      </p:sp>
      <p:cxnSp>
        <p:nvCxnSpPr>
          <p:cNvPr id="16" name="连接符: 曲线 15">
            <a:extLst>
              <a:ext uri="{FF2B5EF4-FFF2-40B4-BE49-F238E27FC236}">
                <a16:creationId xmlns:a16="http://schemas.microsoft.com/office/drawing/2014/main" id="{E4E27D13-6073-4A00-B2C9-040A36B0D8B7}"/>
              </a:ext>
            </a:extLst>
          </p:cNvPr>
          <p:cNvCxnSpPr>
            <a:cxnSpLocks/>
            <a:stCxn id="12" idx="1"/>
            <a:endCxn id="12" idx="7"/>
          </p:cNvCxnSpPr>
          <p:nvPr/>
        </p:nvCxnSpPr>
        <p:spPr>
          <a:xfrm rot="5400000" flipH="1" flipV="1">
            <a:off x="10057499" y="3315300"/>
            <a:ext cx="12700" cy="385524"/>
          </a:xfrm>
          <a:prstGeom prst="curvedConnector3">
            <a:avLst>
              <a:gd name="adj1" fmla="val 23927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连接符: 曲线 47">
            <a:extLst>
              <a:ext uri="{FF2B5EF4-FFF2-40B4-BE49-F238E27FC236}">
                <a16:creationId xmlns:a16="http://schemas.microsoft.com/office/drawing/2014/main" id="{55DF607F-0706-4AF7-BFA6-5E4CEFF97273}"/>
              </a:ext>
            </a:extLst>
          </p:cNvPr>
          <p:cNvCxnSpPr>
            <a:cxnSpLocks/>
            <a:stCxn id="10" idx="3"/>
            <a:endCxn id="10" idx="5"/>
          </p:cNvCxnSpPr>
          <p:nvPr/>
        </p:nvCxnSpPr>
        <p:spPr>
          <a:xfrm rot="16200000" flipH="1">
            <a:off x="10039411" y="5581470"/>
            <a:ext cx="12700" cy="385524"/>
          </a:xfrm>
          <a:prstGeom prst="curvedConnector3">
            <a:avLst>
              <a:gd name="adj1" fmla="val 239279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连接符: 曲线 64">
            <a:extLst>
              <a:ext uri="{FF2B5EF4-FFF2-40B4-BE49-F238E27FC236}">
                <a16:creationId xmlns:a16="http://schemas.microsoft.com/office/drawing/2014/main" id="{7B9677BB-FD10-43D1-BAFF-732365F2AA31}"/>
              </a:ext>
            </a:extLst>
          </p:cNvPr>
          <p:cNvCxnSpPr>
            <a:cxnSpLocks/>
            <a:stCxn id="14" idx="7"/>
            <a:endCxn id="13" idx="1"/>
          </p:cNvCxnSpPr>
          <p:nvPr/>
        </p:nvCxnSpPr>
        <p:spPr>
          <a:xfrm rot="5400000" flipH="1" flipV="1">
            <a:off x="10038578" y="3456076"/>
            <a:ext cx="1" cy="1915623"/>
          </a:xfrm>
          <a:prstGeom prst="curvedConnector3">
            <a:avLst>
              <a:gd name="adj1" fmla="val 312963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连接符: 曲线 67">
            <a:extLst>
              <a:ext uri="{FF2B5EF4-FFF2-40B4-BE49-F238E27FC236}">
                <a16:creationId xmlns:a16="http://schemas.microsoft.com/office/drawing/2014/main" id="{083980F5-B6C4-44AB-A91C-C9630CE1D7AB}"/>
              </a:ext>
            </a:extLst>
          </p:cNvPr>
          <p:cNvCxnSpPr>
            <a:stCxn id="13" idx="3"/>
            <a:endCxn id="14" idx="5"/>
          </p:cNvCxnSpPr>
          <p:nvPr/>
        </p:nvCxnSpPr>
        <p:spPr>
          <a:xfrm rot="5400000">
            <a:off x="10013121" y="3837955"/>
            <a:ext cx="50917" cy="1915623"/>
          </a:xfrm>
          <a:prstGeom prst="curvedConnector3">
            <a:avLst>
              <a:gd name="adj1" fmla="val 71465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2E3E0261-3AEB-4CBF-AEE2-AEB3F7EB7F85}"/>
              </a:ext>
            </a:extLst>
          </p:cNvPr>
          <p:cNvCxnSpPr>
            <a:stCxn id="12" idx="3"/>
          </p:cNvCxnSpPr>
          <p:nvPr/>
        </p:nvCxnSpPr>
        <p:spPr>
          <a:xfrm flipH="1">
            <a:off x="8990393" y="3871567"/>
            <a:ext cx="874344" cy="457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a:extLst>
              <a:ext uri="{FF2B5EF4-FFF2-40B4-BE49-F238E27FC236}">
                <a16:creationId xmlns:a16="http://schemas.microsoft.com/office/drawing/2014/main" id="{6AF3E0A1-149F-4040-9F8F-89102E9729C2}"/>
              </a:ext>
            </a:extLst>
          </p:cNvPr>
          <p:cNvCxnSpPr>
            <a:stCxn id="14" idx="4"/>
            <a:endCxn id="10" idx="1"/>
          </p:cNvCxnSpPr>
          <p:nvPr/>
        </p:nvCxnSpPr>
        <p:spPr>
          <a:xfrm>
            <a:off x="8877098" y="4905588"/>
            <a:ext cx="969551" cy="505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直接箭头连接符 73">
            <a:extLst>
              <a:ext uri="{FF2B5EF4-FFF2-40B4-BE49-F238E27FC236}">
                <a16:creationId xmlns:a16="http://schemas.microsoft.com/office/drawing/2014/main" id="{F2C1939B-D00C-403C-8E46-F0CD9EE6F684}"/>
              </a:ext>
            </a:extLst>
          </p:cNvPr>
          <p:cNvCxnSpPr>
            <a:cxnSpLocks/>
            <a:stCxn id="10" idx="7"/>
            <a:endCxn id="13" idx="4"/>
          </p:cNvCxnSpPr>
          <p:nvPr/>
        </p:nvCxnSpPr>
        <p:spPr>
          <a:xfrm flipV="1">
            <a:off x="10232173" y="4844125"/>
            <a:ext cx="967886" cy="566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a:extLst>
              <a:ext uri="{FF2B5EF4-FFF2-40B4-BE49-F238E27FC236}">
                <a16:creationId xmlns:a16="http://schemas.microsoft.com/office/drawing/2014/main" id="{42878813-A6FC-4D7C-9CCE-4E78E0818C84}"/>
              </a:ext>
            </a:extLst>
          </p:cNvPr>
          <p:cNvCxnSpPr>
            <a:stCxn id="13" idx="0"/>
            <a:endCxn id="12" idx="5"/>
          </p:cNvCxnSpPr>
          <p:nvPr/>
        </p:nvCxnSpPr>
        <p:spPr>
          <a:xfrm flipH="1" flipV="1">
            <a:off x="10250261" y="3871567"/>
            <a:ext cx="949798" cy="4685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F5DE66D2-E7C0-4779-B6F0-A5668C5A565C}"/>
                  </a:ext>
                </a:extLst>
              </p:cNvPr>
              <p:cNvSpPr txBox="1"/>
              <p:nvPr/>
            </p:nvSpPr>
            <p:spPr>
              <a:xfrm rot="19866369">
                <a:off x="9122257" y="3905394"/>
                <a:ext cx="462755" cy="215444"/>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1:0.2</m:t>
                      </m:r>
                    </m:oMath>
                  </m:oMathPara>
                </a14:m>
                <a:endParaRPr lang="zh-CN" altLang="en-US" sz="1400" dirty="0"/>
              </a:p>
            </p:txBody>
          </p:sp>
        </mc:Choice>
        <mc:Fallback xmlns="">
          <p:sp>
            <p:nvSpPr>
              <p:cNvPr id="78" name="文本框 77">
                <a:extLst>
                  <a:ext uri="{FF2B5EF4-FFF2-40B4-BE49-F238E27FC236}">
                    <a16:creationId xmlns:a16="http://schemas.microsoft.com/office/drawing/2014/main" id="{F5DE66D2-E7C0-4779-B6F0-A5668C5A565C}"/>
                  </a:ext>
                </a:extLst>
              </p:cNvPr>
              <p:cNvSpPr txBox="1">
                <a:spLocks noRot="1" noChangeAspect="1" noMove="1" noResize="1" noEditPoints="1" noAdjustHandles="1" noChangeArrowheads="1" noChangeShapeType="1" noTextEdit="1"/>
              </p:cNvSpPr>
              <p:nvPr/>
            </p:nvSpPr>
            <p:spPr>
              <a:xfrm rot="19866369">
                <a:off x="9122257" y="3905394"/>
                <a:ext cx="462755" cy="215444"/>
              </a:xfrm>
              <a:prstGeom prst="rect">
                <a:avLst/>
              </a:prstGeom>
              <a:blipFill>
                <a:blip r:embed="rId8"/>
                <a:stretch>
                  <a:fillRect l="-7059" r="-2353" b="-1014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4BFF1C14-19E0-41C4-AD87-9D9D732C80DE}"/>
                  </a:ext>
                </a:extLst>
              </p:cNvPr>
              <p:cNvSpPr txBox="1"/>
              <p:nvPr/>
            </p:nvSpPr>
            <p:spPr>
              <a:xfrm rot="1748141">
                <a:off x="10561037" y="3878510"/>
                <a:ext cx="462755" cy="215444"/>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0:0.5</m:t>
                      </m:r>
                    </m:oMath>
                  </m:oMathPara>
                </a14:m>
                <a:endParaRPr lang="zh-CN" altLang="en-US" sz="1400" dirty="0"/>
              </a:p>
            </p:txBody>
          </p:sp>
        </mc:Choice>
        <mc:Fallback xmlns="">
          <p:sp>
            <p:nvSpPr>
              <p:cNvPr id="79" name="文本框 78">
                <a:extLst>
                  <a:ext uri="{FF2B5EF4-FFF2-40B4-BE49-F238E27FC236}">
                    <a16:creationId xmlns:a16="http://schemas.microsoft.com/office/drawing/2014/main" id="{4BFF1C14-19E0-41C4-AD87-9D9D732C80DE}"/>
                  </a:ext>
                </a:extLst>
              </p:cNvPr>
              <p:cNvSpPr txBox="1">
                <a:spLocks noRot="1" noChangeAspect="1" noMove="1" noResize="1" noEditPoints="1" noAdjustHandles="1" noChangeArrowheads="1" noChangeShapeType="1" noTextEdit="1"/>
              </p:cNvSpPr>
              <p:nvPr/>
            </p:nvSpPr>
            <p:spPr>
              <a:xfrm rot="1748141">
                <a:off x="10561037" y="3878510"/>
                <a:ext cx="462755" cy="215444"/>
              </a:xfrm>
              <a:prstGeom prst="rect">
                <a:avLst/>
              </a:prstGeom>
              <a:blipFill>
                <a:blip r:embed="rId9"/>
                <a:stretch>
                  <a:fillRect l="-11765" b="-579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9C7ACE9E-D3E2-4F9B-9C78-9F7066F8B25D}"/>
                  </a:ext>
                </a:extLst>
              </p:cNvPr>
              <p:cNvSpPr txBox="1"/>
              <p:nvPr/>
            </p:nvSpPr>
            <p:spPr>
              <a:xfrm rot="19818565">
                <a:off x="10668395" y="5087642"/>
                <a:ext cx="462755" cy="215444"/>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0:0.2</m:t>
                      </m:r>
                    </m:oMath>
                  </m:oMathPara>
                </a14:m>
                <a:endParaRPr lang="zh-CN" altLang="en-US" sz="1400" dirty="0"/>
              </a:p>
            </p:txBody>
          </p:sp>
        </mc:Choice>
        <mc:Fallback xmlns="">
          <p:sp>
            <p:nvSpPr>
              <p:cNvPr id="80" name="文本框 79">
                <a:extLst>
                  <a:ext uri="{FF2B5EF4-FFF2-40B4-BE49-F238E27FC236}">
                    <a16:creationId xmlns:a16="http://schemas.microsoft.com/office/drawing/2014/main" id="{9C7ACE9E-D3E2-4F9B-9C78-9F7066F8B25D}"/>
                  </a:ext>
                </a:extLst>
              </p:cNvPr>
              <p:cNvSpPr txBox="1">
                <a:spLocks noRot="1" noChangeAspect="1" noMove="1" noResize="1" noEditPoints="1" noAdjustHandles="1" noChangeArrowheads="1" noChangeShapeType="1" noTextEdit="1"/>
              </p:cNvSpPr>
              <p:nvPr/>
            </p:nvSpPr>
            <p:spPr>
              <a:xfrm rot="19818565">
                <a:off x="10668395" y="5087642"/>
                <a:ext cx="462755" cy="215444"/>
              </a:xfrm>
              <a:prstGeom prst="rect">
                <a:avLst/>
              </a:prstGeom>
              <a:blipFill>
                <a:blip r:embed="rId10"/>
                <a:stretch>
                  <a:fillRect l="-7143" r="-2381" b="-1014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1" name="文本框 80">
                <a:extLst>
                  <a:ext uri="{FF2B5EF4-FFF2-40B4-BE49-F238E27FC236}">
                    <a16:creationId xmlns:a16="http://schemas.microsoft.com/office/drawing/2014/main" id="{B137C45E-C866-4EDE-A3DA-EA4CA8A66E77}"/>
                  </a:ext>
                </a:extLst>
              </p:cNvPr>
              <p:cNvSpPr txBox="1"/>
              <p:nvPr/>
            </p:nvSpPr>
            <p:spPr>
              <a:xfrm rot="1778048">
                <a:off x="8958518" y="5127520"/>
                <a:ext cx="462755" cy="215444"/>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1:0.5</m:t>
                      </m:r>
                    </m:oMath>
                  </m:oMathPara>
                </a14:m>
                <a:endParaRPr lang="zh-CN" altLang="en-US" sz="1400" dirty="0"/>
              </a:p>
            </p:txBody>
          </p:sp>
        </mc:Choice>
        <mc:Fallback xmlns="">
          <p:sp>
            <p:nvSpPr>
              <p:cNvPr id="81" name="文本框 80">
                <a:extLst>
                  <a:ext uri="{FF2B5EF4-FFF2-40B4-BE49-F238E27FC236}">
                    <a16:creationId xmlns:a16="http://schemas.microsoft.com/office/drawing/2014/main" id="{B137C45E-C866-4EDE-A3DA-EA4CA8A66E77}"/>
                  </a:ext>
                </a:extLst>
              </p:cNvPr>
              <p:cNvSpPr txBox="1">
                <a:spLocks noRot="1" noChangeAspect="1" noMove="1" noResize="1" noEditPoints="1" noAdjustHandles="1" noChangeArrowheads="1" noChangeShapeType="1" noTextEdit="1"/>
              </p:cNvSpPr>
              <p:nvPr/>
            </p:nvSpPr>
            <p:spPr>
              <a:xfrm rot="1778048">
                <a:off x="8958518" y="5127520"/>
                <a:ext cx="462755" cy="215444"/>
              </a:xfrm>
              <a:prstGeom prst="rect">
                <a:avLst/>
              </a:prstGeom>
              <a:blipFill>
                <a:blip r:embed="rId11"/>
                <a:stretch>
                  <a:fillRect l="-11765" b="-579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DF2F8D15-C9B5-410D-AC31-5A09A35FAB59}"/>
                  </a:ext>
                </a:extLst>
              </p:cNvPr>
              <p:cNvSpPr txBox="1"/>
              <p:nvPr/>
            </p:nvSpPr>
            <p:spPr>
              <a:xfrm>
                <a:off x="9871087" y="2983816"/>
                <a:ext cx="462755" cy="215444"/>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0:0.8</m:t>
                      </m:r>
                    </m:oMath>
                  </m:oMathPara>
                </a14:m>
                <a:endParaRPr lang="zh-CN" altLang="en-US" sz="1400" dirty="0"/>
              </a:p>
            </p:txBody>
          </p:sp>
        </mc:Choice>
        <mc:Fallback xmlns="">
          <p:sp>
            <p:nvSpPr>
              <p:cNvPr id="82" name="文本框 81">
                <a:extLst>
                  <a:ext uri="{FF2B5EF4-FFF2-40B4-BE49-F238E27FC236}">
                    <a16:creationId xmlns:a16="http://schemas.microsoft.com/office/drawing/2014/main" id="{DF2F8D15-C9B5-410D-AC31-5A09A35FAB59}"/>
                  </a:ext>
                </a:extLst>
              </p:cNvPr>
              <p:cNvSpPr txBox="1">
                <a:spLocks noRot="1" noChangeAspect="1" noMove="1" noResize="1" noEditPoints="1" noAdjustHandles="1" noChangeArrowheads="1" noChangeShapeType="1" noTextEdit="1"/>
              </p:cNvSpPr>
              <p:nvPr/>
            </p:nvSpPr>
            <p:spPr>
              <a:xfrm>
                <a:off x="9871087" y="2983816"/>
                <a:ext cx="462755" cy="215444"/>
              </a:xfrm>
              <a:prstGeom prst="rect">
                <a:avLst/>
              </a:prstGeom>
              <a:blipFill>
                <a:blip r:embed="rId12"/>
                <a:stretch>
                  <a:fillRect l="-13158" r="-1316" b="-1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EB60F38D-E536-4AB1-89BA-B0061EA16EF2}"/>
                  </a:ext>
                </a:extLst>
              </p:cNvPr>
              <p:cNvSpPr txBox="1"/>
              <p:nvPr/>
            </p:nvSpPr>
            <p:spPr>
              <a:xfrm>
                <a:off x="9871087" y="6098950"/>
                <a:ext cx="462755" cy="215444"/>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1:0.8</m:t>
                      </m:r>
                    </m:oMath>
                  </m:oMathPara>
                </a14:m>
                <a:endParaRPr lang="zh-CN" altLang="en-US" sz="1400" dirty="0"/>
              </a:p>
            </p:txBody>
          </p:sp>
        </mc:Choice>
        <mc:Fallback xmlns="">
          <p:sp>
            <p:nvSpPr>
              <p:cNvPr id="83" name="文本框 82">
                <a:extLst>
                  <a:ext uri="{FF2B5EF4-FFF2-40B4-BE49-F238E27FC236}">
                    <a16:creationId xmlns:a16="http://schemas.microsoft.com/office/drawing/2014/main" id="{EB60F38D-E536-4AB1-89BA-B0061EA16EF2}"/>
                  </a:ext>
                </a:extLst>
              </p:cNvPr>
              <p:cNvSpPr txBox="1">
                <a:spLocks noRot="1" noChangeAspect="1" noMove="1" noResize="1" noEditPoints="1" noAdjustHandles="1" noChangeArrowheads="1" noChangeShapeType="1" noTextEdit="1"/>
              </p:cNvSpPr>
              <p:nvPr/>
            </p:nvSpPr>
            <p:spPr>
              <a:xfrm>
                <a:off x="9871087" y="6098950"/>
                <a:ext cx="462755" cy="215444"/>
              </a:xfrm>
              <a:prstGeom prst="rect">
                <a:avLst/>
              </a:prstGeom>
              <a:blipFill>
                <a:blip r:embed="rId13"/>
                <a:stretch>
                  <a:fillRect l="-13158" r="-1316" b="-1111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文本框 83">
                <a:extLst>
                  <a:ext uri="{FF2B5EF4-FFF2-40B4-BE49-F238E27FC236}">
                    <a16:creationId xmlns:a16="http://schemas.microsoft.com/office/drawing/2014/main" id="{BF7E2B96-29B3-4029-9AEF-A9DE73D4FF53}"/>
                  </a:ext>
                </a:extLst>
              </p:cNvPr>
              <p:cNvSpPr txBox="1"/>
              <p:nvPr/>
            </p:nvSpPr>
            <p:spPr>
              <a:xfrm>
                <a:off x="9871086" y="4156387"/>
                <a:ext cx="462755" cy="215444"/>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0:0.5</m:t>
                      </m:r>
                    </m:oMath>
                  </m:oMathPara>
                </a14:m>
                <a:endParaRPr lang="zh-CN" altLang="en-US" sz="1400" dirty="0"/>
              </a:p>
            </p:txBody>
          </p:sp>
        </mc:Choice>
        <mc:Fallback xmlns="">
          <p:sp>
            <p:nvSpPr>
              <p:cNvPr id="84" name="文本框 83">
                <a:extLst>
                  <a:ext uri="{FF2B5EF4-FFF2-40B4-BE49-F238E27FC236}">
                    <a16:creationId xmlns:a16="http://schemas.microsoft.com/office/drawing/2014/main" id="{BF7E2B96-29B3-4029-9AEF-A9DE73D4FF53}"/>
                  </a:ext>
                </a:extLst>
              </p:cNvPr>
              <p:cNvSpPr txBox="1">
                <a:spLocks noRot="1" noChangeAspect="1" noMove="1" noResize="1" noEditPoints="1" noAdjustHandles="1" noChangeArrowheads="1" noChangeShapeType="1" noTextEdit="1"/>
              </p:cNvSpPr>
              <p:nvPr/>
            </p:nvSpPr>
            <p:spPr>
              <a:xfrm>
                <a:off x="9871086" y="4156387"/>
                <a:ext cx="462755" cy="215444"/>
              </a:xfrm>
              <a:prstGeom prst="rect">
                <a:avLst/>
              </a:prstGeom>
              <a:blipFill>
                <a:blip r:embed="rId14"/>
                <a:stretch>
                  <a:fillRect l="-13158" r="-2632" b="-1142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F6D0B576-E1E6-4130-89B8-A0004BBD92D4}"/>
                  </a:ext>
                </a:extLst>
              </p:cNvPr>
              <p:cNvSpPr txBox="1"/>
              <p:nvPr/>
            </p:nvSpPr>
            <p:spPr>
              <a:xfrm>
                <a:off x="9849764" y="4870565"/>
                <a:ext cx="462755" cy="215444"/>
              </a:xfrm>
              <a:prstGeom prst="rect">
                <a:avLst/>
              </a:prstGeom>
              <a:noFill/>
              <a:ln>
                <a:noFill/>
              </a:ln>
            </p:spPr>
            <p:txBody>
              <a:bodyPr wrap="none" lIns="0" tIns="0" rIns="0" bIns="0"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1:0.5</m:t>
                      </m:r>
                    </m:oMath>
                  </m:oMathPara>
                </a14:m>
                <a:endParaRPr lang="zh-CN" altLang="en-US" sz="1400" dirty="0"/>
              </a:p>
            </p:txBody>
          </p:sp>
        </mc:Choice>
        <mc:Fallback xmlns="">
          <p:sp>
            <p:nvSpPr>
              <p:cNvPr id="86" name="文本框 85">
                <a:extLst>
                  <a:ext uri="{FF2B5EF4-FFF2-40B4-BE49-F238E27FC236}">
                    <a16:creationId xmlns:a16="http://schemas.microsoft.com/office/drawing/2014/main" id="{F6D0B576-E1E6-4130-89B8-A0004BBD92D4}"/>
                  </a:ext>
                </a:extLst>
              </p:cNvPr>
              <p:cNvSpPr txBox="1">
                <a:spLocks noRot="1" noChangeAspect="1" noMove="1" noResize="1" noEditPoints="1" noAdjustHandles="1" noChangeArrowheads="1" noChangeShapeType="1" noTextEdit="1"/>
              </p:cNvSpPr>
              <p:nvPr/>
            </p:nvSpPr>
            <p:spPr>
              <a:xfrm>
                <a:off x="9849764" y="4870565"/>
                <a:ext cx="462755" cy="215444"/>
              </a:xfrm>
              <a:prstGeom prst="rect">
                <a:avLst/>
              </a:prstGeom>
              <a:blipFill>
                <a:blip r:embed="rId15"/>
                <a:stretch>
                  <a:fillRect l="-13158" r="-1316" b="-1428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9" name="文本框 88">
                <a:extLst>
                  <a:ext uri="{FF2B5EF4-FFF2-40B4-BE49-F238E27FC236}">
                    <a16:creationId xmlns:a16="http://schemas.microsoft.com/office/drawing/2014/main" id="{3E5B90EB-6E22-476A-BF95-CE6A55EA72FC}"/>
                  </a:ext>
                </a:extLst>
              </p:cNvPr>
              <p:cNvSpPr txBox="1"/>
              <p:nvPr/>
            </p:nvSpPr>
            <p:spPr>
              <a:xfrm>
                <a:off x="3586234" y="2144887"/>
                <a:ext cx="2884351" cy="101207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𝑃</m:t>
                      </m:r>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m>
                            <m:mPr>
                              <m:mcs>
                                <m:mc>
                                  <m:mcPr>
                                    <m:count m:val="3"/>
                                    <m:mcJc m:val="center"/>
                                  </m:mcPr>
                                </m:mc>
                              </m:mcs>
                              <m:ctrlPr>
                                <a:rPr lang="en-US" altLang="zh-CN" sz="1600" b="0" i="1" smtClean="0">
                                  <a:latin typeface="Cambria Math" panose="02040503050406030204" pitchFamily="18" charset="0"/>
                                </a:rPr>
                              </m:ctrlPr>
                            </m:mPr>
                            <m:mr>
                              <m:e>
                                <m:r>
                                  <m:rPr>
                                    <m:brk m:alnAt="7"/>
                                  </m:rPr>
                                  <a:rPr lang="en-US" altLang="zh-CN" sz="1600" b="0" i="1" smtClean="0">
                                    <a:latin typeface="Cambria Math" panose="02040503050406030204" pitchFamily="18" charset="0"/>
                                  </a:rPr>
                                  <m:t>0</m:t>
                                </m:r>
                                <m:r>
                                  <a:rPr lang="en-US" altLang="zh-CN" sz="1600" b="0" i="1" smtClean="0">
                                    <a:latin typeface="Cambria Math" panose="02040503050406030204" pitchFamily="18" charset="0"/>
                                  </a:rPr>
                                  <m:t>.8</m:t>
                                </m:r>
                              </m:e>
                              <m:e>
                                <m:r>
                                  <a:rPr lang="en-US" altLang="zh-CN" sz="1600" b="0" i="1" smtClean="0">
                                    <a:latin typeface="Cambria Math" panose="02040503050406030204" pitchFamily="18" charset="0"/>
                                  </a:rPr>
                                  <m:t>0.2</m:t>
                                </m:r>
                              </m:e>
                              <m:e>
                                <m:m>
                                  <m:mPr>
                                    <m:mcs>
                                      <m:mc>
                                        <m:mcPr>
                                          <m:count m:val="2"/>
                                          <m:mcJc m:val="center"/>
                                        </m:mcPr>
                                      </m:mc>
                                    </m:mcs>
                                    <m:ctrlPr>
                                      <a:rPr lang="en-US" altLang="zh-CN" sz="1600" b="0" i="1" smtClean="0">
                                        <a:latin typeface="Cambria Math" panose="02040503050406030204" pitchFamily="18" charset="0"/>
                                      </a:rPr>
                                    </m:ctrlPr>
                                  </m:mPr>
                                  <m:mr>
                                    <m:e>
                                      <m:r>
                                        <m:rPr>
                                          <m:brk m:alnAt="7"/>
                                        </m:rPr>
                                        <a:rPr lang="en-US" altLang="zh-CN" sz="1600" b="0" i="1" smtClean="0">
                                          <a:latin typeface="Cambria Math" panose="02040503050406030204" pitchFamily="18" charset="0"/>
                                        </a:rPr>
                                        <m:t>0</m:t>
                                      </m:r>
                                    </m:e>
                                    <m:e>
                                      <m:r>
                                        <a:rPr lang="en-US" altLang="zh-CN" sz="1600" b="0" i="1" smtClean="0">
                                          <a:latin typeface="Cambria Math" panose="02040503050406030204" pitchFamily="18" charset="0"/>
                                        </a:rPr>
                                        <m:t>0</m:t>
                                      </m:r>
                                    </m:e>
                                  </m:mr>
                                </m:m>
                              </m:e>
                            </m:mr>
                            <m:mr>
                              <m:e>
                                <m:r>
                                  <a:rPr lang="en-US" altLang="zh-CN" sz="1600" b="0" i="1" smtClean="0">
                                    <a:latin typeface="Cambria Math" panose="02040503050406030204" pitchFamily="18" charset="0"/>
                                  </a:rPr>
                                  <m:t>0</m:t>
                                </m:r>
                              </m:e>
                              <m:e>
                                <m:r>
                                  <a:rPr lang="en-US" altLang="zh-CN" sz="1600" b="0" i="1" smtClean="0">
                                    <a:latin typeface="Cambria Math" panose="02040503050406030204" pitchFamily="18" charset="0"/>
                                  </a:rPr>
                                  <m:t>0</m:t>
                                </m:r>
                              </m:e>
                              <m:e>
                                <m:m>
                                  <m:mPr>
                                    <m:mcs>
                                      <m:mc>
                                        <m:mcPr>
                                          <m:count m:val="2"/>
                                          <m:mcJc m:val="center"/>
                                        </m:mcPr>
                                      </m:mc>
                                    </m:mcs>
                                    <m:ctrlPr>
                                      <a:rPr lang="en-US" altLang="zh-CN" sz="1600" b="0" i="1" smtClean="0">
                                        <a:latin typeface="Cambria Math" panose="02040503050406030204" pitchFamily="18" charset="0"/>
                                      </a:rPr>
                                    </m:ctrlPr>
                                  </m:mPr>
                                  <m:mr>
                                    <m:e>
                                      <m:r>
                                        <m:rPr>
                                          <m:brk m:alnAt="7"/>
                                        </m:rPr>
                                        <a:rPr lang="en-US" altLang="zh-CN" sz="1600" b="0" i="1" smtClean="0">
                                          <a:latin typeface="Cambria Math" panose="02040503050406030204" pitchFamily="18" charset="0"/>
                                        </a:rPr>
                                        <m:t>0</m:t>
                                      </m:r>
                                      <m:r>
                                        <a:rPr lang="en-US" altLang="zh-CN" sz="1600" b="0" i="1" smtClean="0">
                                          <a:latin typeface="Cambria Math" panose="02040503050406030204" pitchFamily="18" charset="0"/>
                                        </a:rPr>
                                        <m:t>.5</m:t>
                                      </m:r>
                                    </m:e>
                                    <m:e>
                                      <m:r>
                                        <a:rPr lang="en-US" altLang="zh-CN" sz="1600" b="0" i="1" smtClean="0">
                                          <a:latin typeface="Cambria Math" panose="02040503050406030204" pitchFamily="18" charset="0"/>
                                        </a:rPr>
                                        <m:t>0.5</m:t>
                                      </m:r>
                                    </m:e>
                                  </m:mr>
                                </m:m>
                              </m:e>
                            </m:mr>
                            <m:mr>
                              <m:e>
                                <m:m>
                                  <m:mPr>
                                    <m:mcs>
                                      <m:mc>
                                        <m:mcPr>
                                          <m:count m:val="1"/>
                                          <m:mcJc m:val="center"/>
                                        </m:mcPr>
                                      </m:mc>
                                    </m:mcs>
                                    <m:ctrlPr>
                                      <a:rPr lang="en-US" altLang="zh-CN" sz="1600" b="0" i="1" smtClean="0">
                                        <a:latin typeface="Cambria Math" panose="02040503050406030204" pitchFamily="18" charset="0"/>
                                      </a:rPr>
                                    </m:ctrlPr>
                                  </m:mPr>
                                  <m:mr>
                                    <m:e>
                                      <m:r>
                                        <m:rPr>
                                          <m:brk m:alnAt="7"/>
                                        </m:rPr>
                                        <a:rPr lang="en-US" altLang="zh-CN" sz="1600" b="0" i="1" smtClean="0">
                                          <a:latin typeface="Cambria Math" panose="02040503050406030204" pitchFamily="18" charset="0"/>
                                        </a:rPr>
                                        <m:t>0</m:t>
                                      </m:r>
                                      <m:r>
                                        <a:rPr lang="en-US" altLang="zh-CN" sz="1600" b="0" i="1" smtClean="0">
                                          <a:latin typeface="Cambria Math" panose="02040503050406030204" pitchFamily="18" charset="0"/>
                                        </a:rPr>
                                        <m:t>.5</m:t>
                                      </m:r>
                                    </m:e>
                                  </m:mr>
                                  <m:mr>
                                    <m:e>
                                      <m:r>
                                        <a:rPr lang="en-US" altLang="zh-CN" sz="1600" b="0" i="1" smtClean="0">
                                          <a:latin typeface="Cambria Math" panose="02040503050406030204" pitchFamily="18" charset="0"/>
                                        </a:rPr>
                                        <m:t>0</m:t>
                                      </m:r>
                                    </m:e>
                                  </m:mr>
                                </m:m>
                              </m:e>
                              <m:e>
                                <m:m>
                                  <m:mPr>
                                    <m:mcs>
                                      <m:mc>
                                        <m:mcPr>
                                          <m:count m:val="1"/>
                                          <m:mcJc m:val="center"/>
                                        </m:mcPr>
                                      </m:mc>
                                    </m:mcs>
                                    <m:ctrlPr>
                                      <a:rPr lang="en-US" altLang="zh-CN" sz="1600" b="0" i="1" smtClean="0">
                                        <a:latin typeface="Cambria Math" panose="02040503050406030204" pitchFamily="18" charset="0"/>
                                      </a:rPr>
                                    </m:ctrlPr>
                                  </m:mPr>
                                  <m:mr>
                                    <m:e>
                                      <m:r>
                                        <m:rPr>
                                          <m:brk m:alnAt="7"/>
                                        </m:rPr>
                                        <a:rPr lang="en-US" altLang="zh-CN" sz="1600" b="0" i="1" smtClean="0">
                                          <a:latin typeface="Cambria Math" panose="02040503050406030204" pitchFamily="18" charset="0"/>
                                        </a:rPr>
                                        <m:t>0</m:t>
                                      </m:r>
                                      <m:r>
                                        <a:rPr lang="en-US" altLang="zh-CN" sz="1600" b="0" i="1" smtClean="0">
                                          <a:latin typeface="Cambria Math" panose="02040503050406030204" pitchFamily="18" charset="0"/>
                                        </a:rPr>
                                        <m:t>.5</m:t>
                                      </m:r>
                                    </m:e>
                                  </m:mr>
                                  <m:mr>
                                    <m:e>
                                      <m:r>
                                        <a:rPr lang="en-US" altLang="zh-CN" sz="1600" b="0" i="1" smtClean="0">
                                          <a:latin typeface="Cambria Math" panose="02040503050406030204" pitchFamily="18" charset="0"/>
                                        </a:rPr>
                                        <m:t>0</m:t>
                                      </m:r>
                                    </m:e>
                                  </m:mr>
                                </m:m>
                              </m:e>
                              <m:e>
                                <m:m>
                                  <m:mPr>
                                    <m:mcs>
                                      <m:mc>
                                        <m:mcPr>
                                          <m:count m:val="2"/>
                                          <m:mcJc m:val="center"/>
                                        </m:mcPr>
                                      </m:mc>
                                    </m:mcs>
                                    <m:ctrlPr>
                                      <a:rPr lang="en-US" altLang="zh-CN" sz="1600" b="0" i="1" smtClean="0">
                                        <a:latin typeface="Cambria Math" panose="02040503050406030204" pitchFamily="18" charset="0"/>
                                      </a:rPr>
                                    </m:ctrlPr>
                                  </m:mPr>
                                  <m:mr>
                                    <m:e>
                                      <m:m>
                                        <m:mPr>
                                          <m:mcs>
                                            <m:mc>
                                              <m:mcPr>
                                                <m:count m:val="1"/>
                                                <m:mcJc m:val="center"/>
                                              </m:mcPr>
                                            </m:mc>
                                          </m:mcs>
                                          <m:ctrlPr>
                                            <a:rPr lang="en-US" altLang="zh-CN" sz="1600" b="0" i="1" smtClean="0">
                                              <a:latin typeface="Cambria Math" panose="02040503050406030204" pitchFamily="18" charset="0"/>
                                            </a:rPr>
                                          </m:ctrlPr>
                                        </m:mPr>
                                        <m:mr>
                                          <m:e>
                                            <m:r>
                                              <m:rPr>
                                                <m:brk m:alnAt="7"/>
                                              </m:rPr>
                                              <a:rPr lang="en-US" altLang="zh-CN" sz="1600" b="0" i="1" smtClean="0">
                                                <a:latin typeface="Cambria Math" panose="02040503050406030204" pitchFamily="18" charset="0"/>
                                              </a:rPr>
                                              <m:t>0</m:t>
                                            </m:r>
                                          </m:e>
                                        </m:mr>
                                        <m:mr>
                                          <m:e>
                                            <m:r>
                                              <a:rPr lang="en-US" altLang="zh-CN" sz="1600" b="0" i="1" smtClean="0">
                                                <a:latin typeface="Cambria Math" panose="02040503050406030204" pitchFamily="18" charset="0"/>
                                              </a:rPr>
                                              <m:t>0.2</m:t>
                                            </m:r>
                                          </m:e>
                                        </m:mr>
                                      </m:m>
                                    </m:e>
                                    <m:e>
                                      <m:m>
                                        <m:mPr>
                                          <m:mcs>
                                            <m:mc>
                                              <m:mcPr>
                                                <m:count m:val="1"/>
                                                <m:mcJc m:val="center"/>
                                              </m:mcPr>
                                            </m:mc>
                                          </m:mcs>
                                          <m:ctrlPr>
                                            <a:rPr lang="en-US" altLang="zh-CN" sz="1600" b="0" i="1" smtClean="0">
                                              <a:latin typeface="Cambria Math" panose="02040503050406030204" pitchFamily="18" charset="0"/>
                                            </a:rPr>
                                          </m:ctrlPr>
                                        </m:mPr>
                                        <m:mr>
                                          <m:e>
                                            <m:r>
                                              <m:rPr>
                                                <m:brk m:alnAt="7"/>
                                              </m:rPr>
                                              <a:rPr lang="en-US" altLang="zh-CN" sz="1600" b="0" i="1" smtClean="0">
                                                <a:latin typeface="Cambria Math" panose="02040503050406030204" pitchFamily="18" charset="0"/>
                                              </a:rPr>
                                              <m:t>0</m:t>
                                            </m:r>
                                          </m:e>
                                        </m:mr>
                                        <m:mr>
                                          <m:e>
                                            <m:r>
                                              <a:rPr lang="en-US" altLang="zh-CN" sz="1600" b="0" i="1" smtClean="0">
                                                <a:latin typeface="Cambria Math" panose="02040503050406030204" pitchFamily="18" charset="0"/>
                                              </a:rPr>
                                              <m:t>0.8</m:t>
                                            </m:r>
                                          </m:e>
                                        </m:mr>
                                      </m:m>
                                    </m:e>
                                  </m:mr>
                                </m:m>
                              </m:e>
                            </m:mr>
                          </m:m>
                        </m:e>
                      </m:d>
                    </m:oMath>
                  </m:oMathPara>
                </a14:m>
                <a:endParaRPr lang="zh-CN" altLang="en-US" sz="1600" dirty="0"/>
              </a:p>
            </p:txBody>
          </p:sp>
        </mc:Choice>
        <mc:Fallback xmlns="">
          <p:sp>
            <p:nvSpPr>
              <p:cNvPr id="89" name="文本框 88">
                <a:extLst>
                  <a:ext uri="{FF2B5EF4-FFF2-40B4-BE49-F238E27FC236}">
                    <a16:creationId xmlns:a16="http://schemas.microsoft.com/office/drawing/2014/main" id="{3E5B90EB-6E22-476A-BF95-CE6A55EA72FC}"/>
                  </a:ext>
                </a:extLst>
              </p:cNvPr>
              <p:cNvSpPr txBox="1">
                <a:spLocks noRot="1" noChangeAspect="1" noMove="1" noResize="1" noEditPoints="1" noAdjustHandles="1" noChangeArrowheads="1" noChangeShapeType="1" noTextEdit="1"/>
              </p:cNvSpPr>
              <p:nvPr/>
            </p:nvSpPr>
            <p:spPr>
              <a:xfrm>
                <a:off x="3586234" y="2144887"/>
                <a:ext cx="2884351" cy="1012072"/>
              </a:xfrm>
              <a:prstGeom prst="rect">
                <a:avLst/>
              </a:prstGeom>
              <a:blipFill>
                <a:blip r:embed="rId16"/>
                <a:stretch>
                  <a:fillRect/>
                </a:stretch>
              </a:blipFill>
              <a:ln>
                <a:noFill/>
              </a:ln>
            </p:spPr>
            <p:txBody>
              <a:bodyPr/>
              <a:lstStyle/>
              <a:p>
                <a:r>
                  <a:rPr lang="zh-CN" altLang="en-US">
                    <a:noFill/>
                  </a:rPr>
                  <a:t> </a:t>
                </a:r>
              </a:p>
            </p:txBody>
          </p:sp>
        </mc:Fallback>
      </mc:AlternateContent>
      <p:sp>
        <p:nvSpPr>
          <p:cNvPr id="90" name="文本框 89">
            <a:extLst>
              <a:ext uri="{FF2B5EF4-FFF2-40B4-BE49-F238E27FC236}">
                <a16:creationId xmlns:a16="http://schemas.microsoft.com/office/drawing/2014/main" id="{4F864BE7-7200-46BA-A38E-3D5F773EC579}"/>
              </a:ext>
            </a:extLst>
          </p:cNvPr>
          <p:cNvSpPr txBox="1"/>
          <p:nvPr/>
        </p:nvSpPr>
        <p:spPr>
          <a:xfrm>
            <a:off x="8982987" y="2446637"/>
            <a:ext cx="2088232" cy="400110"/>
          </a:xfrm>
          <a:prstGeom prst="rect">
            <a:avLst/>
          </a:prstGeom>
          <a:noFill/>
          <a:ln>
            <a:solidFill>
              <a:schemeClr val="bg2"/>
            </a:solidFill>
          </a:ln>
        </p:spPr>
        <p:txBody>
          <a:bodyPr wrap="square" rtlCol="0" anchor="ctr" anchorCtr="1">
            <a:spAutoFit/>
          </a:bodyPr>
          <a:lstStyle/>
          <a:p>
            <a:r>
              <a:rPr lang="zh-CN" altLang="en-US" sz="2000" dirty="0">
                <a:solidFill>
                  <a:srgbClr val="0070C0"/>
                </a:solidFill>
              </a:rPr>
              <a:t>状态转移图</a:t>
            </a:r>
          </a:p>
        </p:txBody>
      </p:sp>
      <mc:AlternateContent xmlns:mc="http://schemas.openxmlformats.org/markup-compatibility/2006" xmlns:a14="http://schemas.microsoft.com/office/drawing/2010/main">
        <mc:Choice Requires="a14">
          <p:sp>
            <p:nvSpPr>
              <p:cNvPr id="91" name="文本框 90">
                <a:extLst>
                  <a:ext uri="{FF2B5EF4-FFF2-40B4-BE49-F238E27FC236}">
                    <a16:creationId xmlns:a16="http://schemas.microsoft.com/office/drawing/2014/main" id="{96D36844-E00B-4551-AE1B-0176E772DC3C}"/>
                  </a:ext>
                </a:extLst>
              </p:cNvPr>
              <p:cNvSpPr txBox="1"/>
              <p:nvPr/>
            </p:nvSpPr>
            <p:spPr>
              <a:xfrm>
                <a:off x="837609" y="3154540"/>
                <a:ext cx="8121561" cy="369332"/>
              </a:xfrm>
              <a:prstGeom prst="rect">
                <a:avLst/>
              </a:prstGeom>
              <a:noFill/>
              <a:ln>
                <a:noFill/>
              </a:ln>
            </p:spPr>
            <p:txBody>
              <a:bodyPr wrap="square" rtlCol="0" anchor="ctr" anchorCtr="1">
                <a:spAutoFit/>
              </a:bodyPr>
              <a:lstStyle/>
              <a:p>
                <a:r>
                  <a:rPr lang="zh-CN" altLang="en-US" dirty="0"/>
                  <a:t>因</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𝑃</m:t>
                        </m:r>
                      </m:e>
                      <m:sup>
                        <m:r>
                          <a:rPr lang="en-US" altLang="zh-CN" b="0" i="1" smtClean="0">
                            <a:latin typeface="Cambria Math" panose="02040503050406030204" pitchFamily="18" charset="0"/>
                          </a:rPr>
                          <m:t>2</m:t>
                        </m:r>
                      </m:sup>
                    </m:sSup>
                  </m:oMath>
                </a14:m>
                <a:r>
                  <a:rPr lang="zh-CN" altLang="en-US" dirty="0"/>
                  <a:t>为正矩阵，故状态序列</a:t>
                </a:r>
                <a14:m>
                  <m:oMath xmlns:m="http://schemas.openxmlformats.org/officeDocument/2006/math">
                    <m:r>
                      <a:rPr lang="en-US" altLang="zh-CN" i="1">
                        <a:latin typeface="Cambria Math" panose="02040503050406030204" pitchFamily="18" charset="0"/>
                      </a:rPr>
                      <m:t>𝑆</m:t>
                    </m:r>
                  </m:oMath>
                </a14:m>
                <a:r>
                  <a:rPr lang="zh-CN" altLang="en-US" dirty="0"/>
                  <a:t>的的稳态分布</a:t>
                </a:r>
                <a14:m>
                  <m:oMath xmlns:m="http://schemas.openxmlformats.org/officeDocument/2006/math">
                    <m:r>
                      <a:rPr lang="en-US" altLang="zh-CN" b="0" i="1" smtClean="0">
                        <a:latin typeface="Cambria Math" panose="02040503050406030204" pitchFamily="18" charset="0"/>
                      </a:rPr>
                      <m:t>𝑊</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4</m:t>
                        </m:r>
                      </m:sub>
                    </m:sSub>
                    <m:r>
                      <a:rPr lang="en-US" altLang="zh-CN" b="0" i="1" smtClean="0">
                        <a:latin typeface="Cambria Math" panose="02040503050406030204" pitchFamily="18" charset="0"/>
                      </a:rPr>
                      <m:t>)</m:t>
                    </m:r>
                  </m:oMath>
                </a14:m>
                <a:r>
                  <a:rPr lang="zh-CN" altLang="en-US" dirty="0"/>
                  <a:t>存在，并且满足：</a:t>
                </a:r>
              </a:p>
            </p:txBody>
          </p:sp>
        </mc:Choice>
        <mc:Fallback xmlns="">
          <p:sp>
            <p:nvSpPr>
              <p:cNvPr id="91" name="文本框 90">
                <a:extLst>
                  <a:ext uri="{FF2B5EF4-FFF2-40B4-BE49-F238E27FC236}">
                    <a16:creationId xmlns:a16="http://schemas.microsoft.com/office/drawing/2014/main" id="{96D36844-E00B-4551-AE1B-0176E772DC3C}"/>
                  </a:ext>
                </a:extLst>
              </p:cNvPr>
              <p:cNvSpPr txBox="1">
                <a:spLocks noRot="1" noChangeAspect="1" noMove="1" noResize="1" noEditPoints="1" noAdjustHandles="1" noChangeArrowheads="1" noChangeShapeType="1" noTextEdit="1"/>
              </p:cNvSpPr>
              <p:nvPr/>
            </p:nvSpPr>
            <p:spPr>
              <a:xfrm>
                <a:off x="837609" y="3154540"/>
                <a:ext cx="8121561" cy="369332"/>
              </a:xfrm>
              <a:prstGeom prst="rect">
                <a:avLst/>
              </a:prstGeom>
              <a:blipFill>
                <a:blip r:embed="rId17"/>
                <a:stretch>
                  <a:fillRect l="-2026" t="-11475" r="-1950" b="-2295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7D22543F-6B89-4E0A-86CF-2F1AE7B60DE8}"/>
                  </a:ext>
                </a:extLst>
              </p:cNvPr>
              <p:cNvSpPr txBox="1"/>
              <p:nvPr/>
            </p:nvSpPr>
            <p:spPr>
              <a:xfrm>
                <a:off x="567302" y="3547413"/>
                <a:ext cx="2884351" cy="1547783"/>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b="0" i="1" smtClean="0">
                                  <a:latin typeface="Cambria Math" panose="02040503050406030204" pitchFamily="18" charset="0"/>
                                </a:rPr>
                                <m:t>0.8</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+0.5</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e>
                            <m:e>
                              <m:r>
                                <a:rPr lang="en-US" altLang="zh-CN" b="0" i="1" smtClean="0">
                                  <a:latin typeface="Cambria Math" panose="02040503050406030204" pitchFamily="18" charset="0"/>
                                </a:rPr>
                                <m:t>0.2</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i="1">
                                  <a:latin typeface="Cambria Math" panose="02040503050406030204" pitchFamily="18" charset="0"/>
                                </a:rPr>
                                <m:t>0.5</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3</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e>
                            <m:e>
                              <m:r>
                                <a:rPr lang="en-US" altLang="zh-CN" i="1">
                                  <a:latin typeface="Cambria Math" panose="02040503050406030204" pitchFamily="18" charset="0"/>
                                </a:rPr>
                                <m:t>0.</m:t>
                              </m:r>
                              <m:r>
                                <a:rPr lang="en-US" altLang="zh-CN" b="0" i="1" smtClean="0">
                                  <a:latin typeface="Cambria Math" panose="02040503050406030204" pitchFamily="18" charset="0"/>
                                </a:rPr>
                                <m:t>5</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r>
                                <a:rPr lang="en-US" altLang="zh-CN" i="1">
                                  <a:latin typeface="Cambria Math" panose="02040503050406030204" pitchFamily="18" charset="0"/>
                                </a:rPr>
                                <m:t>+0.</m:t>
                              </m:r>
                              <m:r>
                                <a:rPr lang="en-US" altLang="zh-CN" b="0" i="1" smtClean="0">
                                  <a:latin typeface="Cambria Math" panose="02040503050406030204" pitchFamily="18" charset="0"/>
                                </a:rPr>
                                <m:t>2</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4</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m:t>
                                  </m:r>
                                </m:sub>
                              </m:sSub>
                            </m:e>
                            <m:e>
                              <m:r>
                                <a:rPr lang="en-US" altLang="zh-CN" i="1">
                                  <a:latin typeface="Cambria Math" panose="02040503050406030204" pitchFamily="18" charset="0"/>
                                </a:rPr>
                                <m:t>0.</m:t>
                              </m:r>
                              <m:r>
                                <a:rPr lang="en-US" altLang="zh-CN" b="0" i="1" smtClean="0">
                                  <a:latin typeface="Cambria Math" panose="02040503050406030204" pitchFamily="18" charset="0"/>
                                </a:rPr>
                                <m:t>5</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r>
                                <a:rPr lang="en-US" altLang="zh-CN" i="1">
                                  <a:latin typeface="Cambria Math" panose="02040503050406030204" pitchFamily="18" charset="0"/>
                                </a:rPr>
                                <m:t>+0.</m:t>
                              </m:r>
                              <m:r>
                                <a:rPr lang="en-US" altLang="zh-CN" b="0" i="1" smtClean="0">
                                  <a:latin typeface="Cambria Math" panose="02040503050406030204" pitchFamily="18" charset="0"/>
                                </a:rPr>
                                <m:t>8</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4</m:t>
                                  </m:r>
                                </m:sub>
                              </m:sSub>
                              <m:r>
                                <a:rPr lang="en-US" altLang="zh-CN" i="1">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4</m:t>
                                  </m:r>
                                </m:sub>
                              </m:sSub>
                            </m:e>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i="1">
                                          <a:latin typeface="Cambria Math" panose="02040503050406030204" pitchFamily="18" charset="0"/>
                                        </a:rPr>
                                        <m:t>2</m:t>
                                      </m:r>
                                    </m:sub>
                                  </m:sSub>
                                  <m:r>
                                    <a:rPr lang="en-US" altLang="zh-CN" b="0" i="1" smtClean="0">
                                      <a:latin typeface="Cambria Math" panose="02040503050406030204" pitchFamily="18" charset="0"/>
                                    </a:rPr>
                                    <m:t>+</m:t>
                                  </m:r>
                                  <m:r>
                                    <a:rPr lang="en-US" altLang="zh-CN" i="1">
                                      <a:latin typeface="Cambria Math" panose="02040503050406030204" pitchFamily="18" charset="0"/>
                                    </a:rPr>
                                    <m:t>𝑤</m:t>
                                  </m:r>
                                </m:e>
                                <m:sub>
                                  <m:r>
                                    <a:rPr lang="en-US" altLang="zh-CN" i="1">
                                      <a:latin typeface="Cambria Math" panose="02040503050406030204" pitchFamily="18" charset="0"/>
                                    </a:rPr>
                                    <m:t>3</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4</m:t>
                                  </m:r>
                                </m:sub>
                              </m:sSub>
                              <m:r>
                                <a:rPr lang="en-US" altLang="zh-CN" i="1">
                                  <a:latin typeface="Cambria Math" panose="02040503050406030204" pitchFamily="18" charset="0"/>
                                </a:rPr>
                                <m:t>=</m:t>
                              </m:r>
                              <m:r>
                                <a:rPr lang="en-US" altLang="zh-CN" b="0" i="1" smtClean="0">
                                  <a:latin typeface="Cambria Math" panose="02040503050406030204" pitchFamily="18" charset="0"/>
                                </a:rPr>
                                <m:t>1</m:t>
                              </m:r>
                            </m:e>
                          </m:eqArr>
                        </m:e>
                      </m:d>
                    </m:oMath>
                  </m:oMathPara>
                </a14:m>
                <a:endParaRPr lang="en-US" altLang="zh-CN" dirty="0"/>
              </a:p>
            </p:txBody>
          </p:sp>
        </mc:Choice>
        <mc:Fallback xmlns="">
          <p:sp>
            <p:nvSpPr>
              <p:cNvPr id="92" name="文本框 91">
                <a:extLst>
                  <a:ext uri="{FF2B5EF4-FFF2-40B4-BE49-F238E27FC236}">
                    <a16:creationId xmlns:a16="http://schemas.microsoft.com/office/drawing/2014/main" id="{7D22543F-6B89-4E0A-86CF-2F1AE7B60DE8}"/>
                  </a:ext>
                </a:extLst>
              </p:cNvPr>
              <p:cNvSpPr txBox="1">
                <a:spLocks noRot="1" noChangeAspect="1" noMove="1" noResize="1" noEditPoints="1" noAdjustHandles="1" noChangeArrowheads="1" noChangeShapeType="1" noTextEdit="1"/>
              </p:cNvSpPr>
              <p:nvPr/>
            </p:nvSpPr>
            <p:spPr>
              <a:xfrm>
                <a:off x="567302" y="3547413"/>
                <a:ext cx="2884351" cy="1547783"/>
              </a:xfrm>
              <a:prstGeom prst="rect">
                <a:avLst/>
              </a:prstGeom>
              <a:blipFill>
                <a:blip r:embed="rId1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3" name="文本框 92">
                <a:extLst>
                  <a:ext uri="{FF2B5EF4-FFF2-40B4-BE49-F238E27FC236}">
                    <a16:creationId xmlns:a16="http://schemas.microsoft.com/office/drawing/2014/main" id="{895E3DA8-92FC-4EE7-95F7-2A53086EF521}"/>
                  </a:ext>
                </a:extLst>
              </p:cNvPr>
              <p:cNvSpPr txBox="1"/>
              <p:nvPr/>
            </p:nvSpPr>
            <p:spPr>
              <a:xfrm>
                <a:off x="3155559" y="3601042"/>
                <a:ext cx="4249741" cy="488403"/>
              </a:xfrm>
              <a:prstGeom prst="rect">
                <a:avLst/>
              </a:prstGeom>
              <a:noFill/>
              <a:ln>
                <a:noFill/>
              </a:ln>
            </p:spPr>
            <p:txBody>
              <a:bodyPr wrap="square" rtlCol="0" anchor="ctr" anchorCtr="1">
                <a:spAutoFit/>
              </a:bodyPr>
              <a:lstStyle/>
              <a:p>
                <a:r>
                  <a:rPr lang="zh-CN" altLang="en-US" dirty="0"/>
                  <a:t>解得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5</m:t>
                        </m:r>
                      </m:num>
                      <m:den>
                        <m:r>
                          <a:rPr lang="en-US" altLang="zh-CN" b="0" i="1" smtClean="0">
                            <a:latin typeface="Cambria Math" panose="02040503050406030204" pitchFamily="18" charset="0"/>
                          </a:rPr>
                          <m:t>14</m:t>
                        </m:r>
                      </m:den>
                    </m:f>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2</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7</m:t>
                        </m:r>
                      </m:den>
                    </m:f>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3</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7</m:t>
                        </m:r>
                      </m:den>
                    </m:f>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𝑤</m:t>
                        </m:r>
                      </m:e>
                      <m:sub>
                        <m:r>
                          <a:rPr lang="en-US" altLang="zh-CN" b="0" i="1" smtClean="0">
                            <a:latin typeface="Cambria Math" panose="02040503050406030204" pitchFamily="18" charset="0"/>
                          </a:rPr>
                          <m:t>4</m:t>
                        </m:r>
                      </m:sub>
                    </m:sSub>
                    <m:r>
                      <a:rPr lang="en-US" altLang="zh-CN" i="1">
                        <a:latin typeface="Cambria Math" panose="02040503050406030204" pitchFamily="18" charset="0"/>
                      </a:rPr>
                      <m:t>=</m:t>
                    </m:r>
                    <m:f>
                      <m:fPr>
                        <m:ctrlPr>
                          <a:rPr lang="en-US" altLang="zh-CN" i="1">
                            <a:latin typeface="Cambria Math" panose="02040503050406030204" pitchFamily="18" charset="0"/>
                          </a:rPr>
                        </m:ctrlPr>
                      </m:fPr>
                      <m:num>
                        <m:r>
                          <a:rPr lang="en-US" altLang="zh-CN" i="1">
                            <a:latin typeface="Cambria Math" panose="02040503050406030204" pitchFamily="18" charset="0"/>
                          </a:rPr>
                          <m:t>5</m:t>
                        </m:r>
                      </m:num>
                      <m:den>
                        <m:r>
                          <a:rPr lang="en-US" altLang="zh-CN" i="1">
                            <a:latin typeface="Cambria Math" panose="02040503050406030204" pitchFamily="18" charset="0"/>
                          </a:rPr>
                          <m:t>14</m:t>
                        </m:r>
                      </m:den>
                    </m:f>
                    <m:r>
                      <a:rPr lang="en-US" altLang="zh-CN" b="0" i="1" smtClean="0">
                        <a:latin typeface="Cambria Math" panose="02040503050406030204" pitchFamily="18" charset="0"/>
                      </a:rPr>
                      <m:t>.</m:t>
                    </m:r>
                  </m:oMath>
                </a14:m>
                <a:endParaRPr lang="zh-CN" altLang="en-US" dirty="0"/>
              </a:p>
            </p:txBody>
          </p:sp>
        </mc:Choice>
        <mc:Fallback xmlns="">
          <p:sp>
            <p:nvSpPr>
              <p:cNvPr id="93" name="文本框 92">
                <a:extLst>
                  <a:ext uri="{FF2B5EF4-FFF2-40B4-BE49-F238E27FC236}">
                    <a16:creationId xmlns:a16="http://schemas.microsoft.com/office/drawing/2014/main" id="{895E3DA8-92FC-4EE7-95F7-2A53086EF521}"/>
                  </a:ext>
                </a:extLst>
              </p:cNvPr>
              <p:cNvSpPr txBox="1">
                <a:spLocks noRot="1" noChangeAspect="1" noMove="1" noResize="1" noEditPoints="1" noAdjustHandles="1" noChangeArrowheads="1" noChangeShapeType="1" noTextEdit="1"/>
              </p:cNvSpPr>
              <p:nvPr/>
            </p:nvSpPr>
            <p:spPr>
              <a:xfrm>
                <a:off x="3155559" y="3601042"/>
                <a:ext cx="4249741" cy="488403"/>
              </a:xfrm>
              <a:prstGeom prst="rect">
                <a:avLst/>
              </a:prstGeom>
              <a:blipFill>
                <a:blip r:embed="rId19"/>
                <a:stretch>
                  <a:fillRect b="-2500"/>
                </a:stretch>
              </a:blipFill>
              <a:ln>
                <a:noFill/>
              </a:ln>
            </p:spPr>
            <p:txBody>
              <a:bodyPr/>
              <a:lstStyle/>
              <a:p>
                <a:r>
                  <a:rPr lang="zh-CN" altLang="en-US">
                    <a:noFill/>
                  </a:rPr>
                  <a:t> </a:t>
                </a:r>
              </a:p>
            </p:txBody>
          </p:sp>
        </mc:Fallback>
      </mc:AlternateContent>
      <p:sp>
        <p:nvSpPr>
          <p:cNvPr id="94" name="文本框 93">
            <a:extLst>
              <a:ext uri="{FF2B5EF4-FFF2-40B4-BE49-F238E27FC236}">
                <a16:creationId xmlns:a16="http://schemas.microsoft.com/office/drawing/2014/main" id="{A007ABF9-1E5C-45DA-996E-12A01DBE8FD6}"/>
              </a:ext>
            </a:extLst>
          </p:cNvPr>
          <p:cNvSpPr txBox="1"/>
          <p:nvPr/>
        </p:nvSpPr>
        <p:spPr>
          <a:xfrm>
            <a:off x="3226690" y="4043235"/>
            <a:ext cx="2488533" cy="338554"/>
          </a:xfrm>
          <a:prstGeom prst="rect">
            <a:avLst/>
          </a:prstGeom>
          <a:noFill/>
          <a:ln>
            <a:noFill/>
          </a:ln>
        </p:spPr>
        <p:txBody>
          <a:bodyPr wrap="square" rtlCol="0" anchor="ctr" anchorCtr="1">
            <a:spAutoFit/>
          </a:bodyPr>
          <a:lstStyle/>
          <a:p>
            <a:r>
              <a:rPr lang="zh-CN" altLang="en-US" sz="1600" dirty="0">
                <a:solidFill>
                  <a:schemeClr val="accent1"/>
                </a:solidFill>
              </a:rPr>
              <a:t>各信源符号的稳态分布为</a:t>
            </a:r>
          </a:p>
        </p:txBody>
      </p:sp>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B7E306CA-C721-45B1-932D-9D5860F760BE}"/>
                  </a:ext>
                </a:extLst>
              </p:cNvPr>
              <p:cNvSpPr txBox="1"/>
              <p:nvPr/>
            </p:nvSpPr>
            <p:spPr>
              <a:xfrm>
                <a:off x="3273051" y="4395618"/>
                <a:ext cx="5007231" cy="307777"/>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𝑝</m:t>
                      </m:r>
                      <m:d>
                        <m:dPr>
                          <m:ctrlPr>
                            <a:rPr lang="en-US" altLang="zh-CN" sz="1400" b="0" i="1" smtClean="0">
                              <a:solidFill>
                                <a:schemeClr val="accent1"/>
                              </a:solidFill>
                              <a:latin typeface="Cambria Math" panose="02040503050406030204" pitchFamily="18" charset="0"/>
                            </a:rPr>
                          </m:ctrlPr>
                        </m:dPr>
                        <m:e>
                          <m:r>
                            <a:rPr lang="en-US" altLang="zh-CN" sz="1400" b="0" i="1" smtClean="0">
                              <a:solidFill>
                                <a:schemeClr val="accent1"/>
                              </a:solidFill>
                              <a:latin typeface="Cambria Math" panose="02040503050406030204" pitchFamily="18" charset="0"/>
                            </a:rPr>
                            <m:t>0</m:t>
                          </m:r>
                        </m:e>
                      </m:d>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𝑝</m:t>
                      </m:r>
                      <m:d>
                        <m:dPr>
                          <m:ctrlPr>
                            <a:rPr lang="en-US" altLang="zh-CN" sz="1400" b="0" i="1" smtClean="0">
                              <a:solidFill>
                                <a:schemeClr val="accent1"/>
                              </a:solidFill>
                              <a:latin typeface="Cambria Math" panose="02040503050406030204" pitchFamily="18" charset="0"/>
                            </a:rPr>
                          </m:ctrlPr>
                        </m:dPr>
                        <m:e>
                          <m:r>
                            <a:rPr lang="en-US" altLang="zh-CN" sz="1400" b="0" i="1" smtClean="0">
                              <a:solidFill>
                                <a:schemeClr val="accent1"/>
                              </a:solidFill>
                              <a:latin typeface="Cambria Math" panose="02040503050406030204" pitchFamily="18" charset="0"/>
                            </a:rPr>
                            <m:t>0</m:t>
                          </m:r>
                        </m:e>
                        <m:e>
                          <m:sSub>
                            <m:sSubPr>
                              <m:ctrlPr>
                                <a:rPr lang="en-US" altLang="zh-CN" sz="1400" b="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𝑠</m:t>
                              </m:r>
                            </m:e>
                            <m:sub>
                              <m:r>
                                <a:rPr lang="en-US" altLang="zh-CN" sz="1400" b="0" i="1" smtClean="0">
                                  <a:solidFill>
                                    <a:schemeClr val="accent1"/>
                                  </a:solidFill>
                                  <a:latin typeface="Cambria Math" panose="02040503050406030204" pitchFamily="18" charset="0"/>
                                </a:rPr>
                                <m:t>1</m:t>
                              </m:r>
                            </m:sub>
                          </m:sSub>
                        </m:e>
                      </m:d>
                      <m:sSub>
                        <m:sSubPr>
                          <m:ctrlPr>
                            <a:rPr lang="en-US" altLang="zh-CN" sz="1400" b="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𝑤</m:t>
                          </m:r>
                        </m:e>
                        <m:sub>
                          <m:r>
                            <a:rPr lang="en-US" altLang="zh-CN" sz="1400" b="0" i="1" smtClean="0">
                              <a:solidFill>
                                <a:schemeClr val="accent1"/>
                              </a:solidFill>
                              <a:latin typeface="Cambria Math" panose="02040503050406030204" pitchFamily="18" charset="0"/>
                            </a:rPr>
                            <m:t>1</m:t>
                          </m:r>
                        </m:sub>
                      </m:sSub>
                      <m:r>
                        <a:rPr lang="en-US" altLang="zh-CN" sz="1400" i="1">
                          <a:solidFill>
                            <a:schemeClr val="accent1"/>
                          </a:solidFill>
                          <a:latin typeface="Cambria Math" panose="02040503050406030204" pitchFamily="18" charset="0"/>
                        </a:rPr>
                        <m:t>+</m:t>
                      </m:r>
                      <m:r>
                        <a:rPr lang="en-US" altLang="zh-CN" sz="1400" i="1">
                          <a:solidFill>
                            <a:schemeClr val="accent1"/>
                          </a:solidFill>
                          <a:latin typeface="Cambria Math" panose="02040503050406030204" pitchFamily="18" charset="0"/>
                        </a:rPr>
                        <m:t>𝑝</m:t>
                      </m:r>
                      <m:d>
                        <m:dPr>
                          <m:ctrlPr>
                            <a:rPr lang="en-US" altLang="zh-CN" sz="1400" i="1">
                              <a:solidFill>
                                <a:schemeClr val="accent1"/>
                              </a:solidFill>
                              <a:latin typeface="Cambria Math" panose="02040503050406030204" pitchFamily="18" charset="0"/>
                            </a:rPr>
                          </m:ctrlPr>
                        </m:dPr>
                        <m:e>
                          <m:r>
                            <a:rPr lang="en-US" altLang="zh-CN" sz="1400" i="1">
                              <a:solidFill>
                                <a:schemeClr val="accent1"/>
                              </a:solidFill>
                              <a:latin typeface="Cambria Math" panose="02040503050406030204" pitchFamily="18" charset="0"/>
                            </a:rPr>
                            <m:t>0</m:t>
                          </m:r>
                        </m:e>
                        <m:e>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𝑠</m:t>
                              </m:r>
                            </m:e>
                            <m:sub>
                              <m:r>
                                <a:rPr lang="en-US" altLang="zh-CN" sz="1400" b="0" i="1" smtClean="0">
                                  <a:solidFill>
                                    <a:schemeClr val="accent1"/>
                                  </a:solidFill>
                                  <a:latin typeface="Cambria Math" panose="02040503050406030204" pitchFamily="18" charset="0"/>
                                </a:rPr>
                                <m:t>2</m:t>
                              </m:r>
                            </m:sub>
                          </m:sSub>
                        </m:e>
                      </m:d>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𝑤</m:t>
                          </m:r>
                        </m:e>
                        <m:sub>
                          <m:r>
                            <a:rPr lang="en-US" altLang="zh-CN" sz="1400" b="0" i="1" smtClean="0">
                              <a:solidFill>
                                <a:schemeClr val="accent1"/>
                              </a:solidFill>
                              <a:latin typeface="Cambria Math" panose="02040503050406030204" pitchFamily="18" charset="0"/>
                            </a:rPr>
                            <m:t>2</m:t>
                          </m:r>
                        </m:sub>
                      </m:sSub>
                      <m:r>
                        <a:rPr lang="en-US" altLang="zh-CN" sz="1400" b="0" i="1" smtClean="0">
                          <a:solidFill>
                            <a:schemeClr val="accent1"/>
                          </a:solidFill>
                          <a:latin typeface="Cambria Math" panose="02040503050406030204" pitchFamily="18" charset="0"/>
                        </a:rPr>
                        <m:t>+</m:t>
                      </m:r>
                      <m:r>
                        <a:rPr lang="en-US" altLang="zh-CN" sz="1400" i="1">
                          <a:solidFill>
                            <a:schemeClr val="accent1"/>
                          </a:solidFill>
                          <a:latin typeface="Cambria Math" panose="02040503050406030204" pitchFamily="18" charset="0"/>
                        </a:rPr>
                        <m:t>𝑝</m:t>
                      </m:r>
                      <m:d>
                        <m:dPr>
                          <m:ctrlPr>
                            <a:rPr lang="en-US" altLang="zh-CN" sz="1400" i="1">
                              <a:solidFill>
                                <a:schemeClr val="accent1"/>
                              </a:solidFill>
                              <a:latin typeface="Cambria Math" panose="02040503050406030204" pitchFamily="18" charset="0"/>
                            </a:rPr>
                          </m:ctrlPr>
                        </m:dPr>
                        <m:e>
                          <m:r>
                            <a:rPr lang="en-US" altLang="zh-CN" sz="1400" i="1">
                              <a:solidFill>
                                <a:schemeClr val="accent1"/>
                              </a:solidFill>
                              <a:latin typeface="Cambria Math" panose="02040503050406030204" pitchFamily="18" charset="0"/>
                            </a:rPr>
                            <m:t>0</m:t>
                          </m:r>
                        </m:e>
                        <m:e>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𝑠</m:t>
                              </m:r>
                            </m:e>
                            <m:sub>
                              <m:r>
                                <a:rPr lang="en-US" altLang="zh-CN" sz="1400" b="0" i="1" smtClean="0">
                                  <a:solidFill>
                                    <a:schemeClr val="accent1"/>
                                  </a:solidFill>
                                  <a:latin typeface="Cambria Math" panose="02040503050406030204" pitchFamily="18" charset="0"/>
                                </a:rPr>
                                <m:t>3</m:t>
                              </m:r>
                            </m:sub>
                          </m:sSub>
                        </m:e>
                      </m:d>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𝑤</m:t>
                          </m:r>
                        </m:e>
                        <m:sub>
                          <m:r>
                            <a:rPr lang="en-US" altLang="zh-CN" sz="1400" b="0" i="1" smtClean="0">
                              <a:solidFill>
                                <a:schemeClr val="accent1"/>
                              </a:solidFill>
                              <a:latin typeface="Cambria Math" panose="02040503050406030204" pitchFamily="18" charset="0"/>
                            </a:rPr>
                            <m:t>3</m:t>
                          </m:r>
                        </m:sub>
                      </m:sSub>
                      <m:r>
                        <a:rPr lang="en-US" altLang="zh-CN" sz="1400" i="1">
                          <a:solidFill>
                            <a:schemeClr val="accent1"/>
                          </a:solidFill>
                          <a:latin typeface="Cambria Math" panose="02040503050406030204" pitchFamily="18" charset="0"/>
                        </a:rPr>
                        <m:t>+</m:t>
                      </m:r>
                      <m:r>
                        <a:rPr lang="en-US" altLang="zh-CN" sz="1400" i="1">
                          <a:solidFill>
                            <a:schemeClr val="accent1"/>
                          </a:solidFill>
                          <a:latin typeface="Cambria Math" panose="02040503050406030204" pitchFamily="18" charset="0"/>
                        </a:rPr>
                        <m:t>𝑝</m:t>
                      </m:r>
                      <m:d>
                        <m:dPr>
                          <m:ctrlPr>
                            <a:rPr lang="en-US" altLang="zh-CN" sz="1400" i="1">
                              <a:solidFill>
                                <a:schemeClr val="accent1"/>
                              </a:solidFill>
                              <a:latin typeface="Cambria Math" panose="02040503050406030204" pitchFamily="18" charset="0"/>
                            </a:rPr>
                          </m:ctrlPr>
                        </m:dPr>
                        <m:e>
                          <m:r>
                            <a:rPr lang="en-US" altLang="zh-CN" sz="1400" i="1">
                              <a:solidFill>
                                <a:schemeClr val="accent1"/>
                              </a:solidFill>
                              <a:latin typeface="Cambria Math" panose="02040503050406030204" pitchFamily="18" charset="0"/>
                            </a:rPr>
                            <m:t>0</m:t>
                          </m:r>
                        </m:e>
                        <m:e>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𝑠</m:t>
                              </m:r>
                            </m:e>
                            <m:sub>
                              <m:r>
                                <a:rPr lang="en-US" altLang="zh-CN" sz="1400" b="0" i="1" smtClean="0">
                                  <a:solidFill>
                                    <a:schemeClr val="accent1"/>
                                  </a:solidFill>
                                  <a:latin typeface="Cambria Math" panose="02040503050406030204" pitchFamily="18" charset="0"/>
                                </a:rPr>
                                <m:t>4</m:t>
                              </m:r>
                            </m:sub>
                          </m:sSub>
                        </m:e>
                      </m:d>
                      <m:sSub>
                        <m:sSubPr>
                          <m:ctrlPr>
                            <a:rPr lang="en-US" altLang="zh-CN" sz="140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𝑤</m:t>
                          </m:r>
                        </m:e>
                        <m:sub>
                          <m:r>
                            <a:rPr lang="en-US" altLang="zh-CN" sz="1400" b="0" i="1" smtClean="0">
                              <a:solidFill>
                                <a:schemeClr val="accent1"/>
                              </a:solidFill>
                              <a:latin typeface="Cambria Math" panose="02040503050406030204" pitchFamily="18" charset="0"/>
                            </a:rPr>
                            <m:t>4</m:t>
                          </m:r>
                        </m:sub>
                      </m:sSub>
                      <m:r>
                        <a:rPr lang="en-US" altLang="zh-CN" sz="1400" b="0" i="1" smtClean="0">
                          <a:solidFill>
                            <a:schemeClr val="accent1"/>
                          </a:solidFill>
                          <a:latin typeface="Cambria Math" panose="02040503050406030204" pitchFamily="18" charset="0"/>
                        </a:rPr>
                        <m:t>=0.5</m:t>
                      </m:r>
                    </m:oMath>
                  </m:oMathPara>
                </a14:m>
                <a:endParaRPr lang="zh-CN" altLang="en-US" sz="1400" dirty="0">
                  <a:solidFill>
                    <a:schemeClr val="accent1"/>
                  </a:solidFill>
                </a:endParaRPr>
              </a:p>
            </p:txBody>
          </p:sp>
        </mc:Choice>
        <mc:Fallback xmlns="">
          <p:sp>
            <p:nvSpPr>
              <p:cNvPr id="95" name="文本框 94">
                <a:extLst>
                  <a:ext uri="{FF2B5EF4-FFF2-40B4-BE49-F238E27FC236}">
                    <a16:creationId xmlns:a16="http://schemas.microsoft.com/office/drawing/2014/main" id="{B7E306CA-C721-45B1-932D-9D5860F760BE}"/>
                  </a:ext>
                </a:extLst>
              </p:cNvPr>
              <p:cNvSpPr txBox="1">
                <a:spLocks noRot="1" noChangeAspect="1" noMove="1" noResize="1" noEditPoints="1" noAdjustHandles="1" noChangeArrowheads="1" noChangeShapeType="1" noTextEdit="1"/>
              </p:cNvSpPr>
              <p:nvPr/>
            </p:nvSpPr>
            <p:spPr>
              <a:xfrm>
                <a:off x="3273051" y="4395618"/>
                <a:ext cx="5007231" cy="307777"/>
              </a:xfrm>
              <a:prstGeom prst="rect">
                <a:avLst/>
              </a:prstGeom>
              <a:blipFill>
                <a:blip r:embed="rId20"/>
                <a:stretch>
                  <a:fillRect b="-392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a:extLst>
                  <a:ext uri="{FF2B5EF4-FFF2-40B4-BE49-F238E27FC236}">
                    <a16:creationId xmlns:a16="http://schemas.microsoft.com/office/drawing/2014/main" id="{71243A01-F90F-4522-8F2F-A80C5E737191}"/>
                  </a:ext>
                </a:extLst>
              </p:cNvPr>
              <p:cNvSpPr txBox="1"/>
              <p:nvPr/>
            </p:nvSpPr>
            <p:spPr>
              <a:xfrm>
                <a:off x="3302259" y="4666693"/>
                <a:ext cx="4948813" cy="307777"/>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1400" b="0" i="1" smtClean="0">
                          <a:solidFill>
                            <a:schemeClr val="accent1"/>
                          </a:solidFill>
                          <a:latin typeface="Cambria Math" panose="02040503050406030204" pitchFamily="18" charset="0"/>
                        </a:rPr>
                        <m:t>𝑝</m:t>
                      </m:r>
                      <m:d>
                        <m:dPr>
                          <m:ctrlPr>
                            <a:rPr lang="en-US" altLang="zh-CN" sz="1400" b="0" i="1" smtClean="0">
                              <a:solidFill>
                                <a:schemeClr val="accent1"/>
                              </a:solidFill>
                              <a:latin typeface="Cambria Math" panose="02040503050406030204" pitchFamily="18" charset="0"/>
                            </a:rPr>
                          </m:ctrlPr>
                        </m:dPr>
                        <m:e>
                          <m:r>
                            <a:rPr lang="en-US" altLang="zh-CN" sz="1400" b="0" i="1" smtClean="0">
                              <a:solidFill>
                                <a:schemeClr val="accent1"/>
                              </a:solidFill>
                              <a:latin typeface="Cambria Math" panose="02040503050406030204" pitchFamily="18" charset="0"/>
                            </a:rPr>
                            <m:t>1</m:t>
                          </m:r>
                        </m:e>
                      </m:d>
                      <m:r>
                        <a:rPr lang="en-US" altLang="zh-CN" sz="1400" b="0" i="1" smtClean="0">
                          <a:solidFill>
                            <a:schemeClr val="accent1"/>
                          </a:solidFill>
                          <a:latin typeface="Cambria Math" panose="02040503050406030204" pitchFamily="18" charset="0"/>
                        </a:rPr>
                        <m:t>=</m:t>
                      </m:r>
                      <m:r>
                        <a:rPr lang="en-US" altLang="zh-CN" sz="1400" b="0" i="1" smtClean="0">
                          <a:solidFill>
                            <a:schemeClr val="accent1"/>
                          </a:solidFill>
                          <a:latin typeface="Cambria Math" panose="02040503050406030204" pitchFamily="18" charset="0"/>
                        </a:rPr>
                        <m:t>𝑝</m:t>
                      </m:r>
                      <m:d>
                        <m:dPr>
                          <m:ctrlPr>
                            <a:rPr lang="en-US" altLang="zh-CN" sz="1400" b="0" i="1" smtClean="0">
                              <a:solidFill>
                                <a:schemeClr val="accent1"/>
                              </a:solidFill>
                              <a:latin typeface="Cambria Math" panose="02040503050406030204" pitchFamily="18" charset="0"/>
                            </a:rPr>
                          </m:ctrlPr>
                        </m:dPr>
                        <m:e>
                          <m:r>
                            <a:rPr lang="en-US" altLang="zh-CN" sz="1400" b="0" i="1" smtClean="0">
                              <a:solidFill>
                                <a:schemeClr val="accent1"/>
                              </a:solidFill>
                              <a:latin typeface="Cambria Math" panose="02040503050406030204" pitchFamily="18" charset="0"/>
                            </a:rPr>
                            <m:t>1</m:t>
                          </m:r>
                        </m:e>
                        <m:e>
                          <m:sSub>
                            <m:sSubPr>
                              <m:ctrlPr>
                                <a:rPr lang="en-US" altLang="zh-CN" sz="1400" b="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𝑠</m:t>
                              </m:r>
                            </m:e>
                            <m:sub>
                              <m:r>
                                <a:rPr lang="en-US" altLang="zh-CN" sz="1400" b="0" i="1" smtClean="0">
                                  <a:solidFill>
                                    <a:schemeClr val="accent1"/>
                                  </a:solidFill>
                                  <a:latin typeface="Cambria Math" panose="02040503050406030204" pitchFamily="18" charset="0"/>
                                </a:rPr>
                                <m:t>1</m:t>
                              </m:r>
                            </m:sub>
                          </m:sSub>
                        </m:e>
                      </m:d>
                      <m:sSub>
                        <m:sSubPr>
                          <m:ctrlPr>
                            <a:rPr lang="en-US" altLang="zh-CN" sz="1400" b="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𝑤</m:t>
                          </m:r>
                        </m:e>
                        <m:sub>
                          <m:r>
                            <a:rPr lang="en-US" altLang="zh-CN" sz="1400" b="0" i="1" smtClean="0">
                              <a:solidFill>
                                <a:schemeClr val="accent1"/>
                              </a:solidFill>
                              <a:latin typeface="Cambria Math" panose="02040503050406030204" pitchFamily="18" charset="0"/>
                            </a:rPr>
                            <m:t>1</m:t>
                          </m:r>
                        </m:sub>
                      </m:sSub>
                      <m:r>
                        <a:rPr lang="en-US" altLang="zh-CN" sz="1400" i="1">
                          <a:solidFill>
                            <a:schemeClr val="accent1"/>
                          </a:solidFill>
                          <a:latin typeface="Cambria Math" panose="02040503050406030204" pitchFamily="18" charset="0"/>
                        </a:rPr>
                        <m:t>+</m:t>
                      </m:r>
                      <m:r>
                        <a:rPr lang="en-US" altLang="zh-CN" sz="1400" i="1">
                          <a:solidFill>
                            <a:schemeClr val="accent1"/>
                          </a:solidFill>
                          <a:latin typeface="Cambria Math" panose="02040503050406030204" pitchFamily="18" charset="0"/>
                        </a:rPr>
                        <m:t>𝑝</m:t>
                      </m:r>
                      <m:d>
                        <m:dPr>
                          <m:ctrlPr>
                            <a:rPr lang="en-US" altLang="zh-CN" sz="1400" i="1">
                              <a:solidFill>
                                <a:schemeClr val="accent1"/>
                              </a:solidFill>
                              <a:latin typeface="Cambria Math" panose="02040503050406030204" pitchFamily="18" charset="0"/>
                            </a:rPr>
                          </m:ctrlPr>
                        </m:dPr>
                        <m:e>
                          <m:r>
                            <a:rPr lang="en-US" altLang="zh-CN" sz="1400" b="0" i="1" smtClean="0">
                              <a:solidFill>
                                <a:schemeClr val="accent1"/>
                              </a:solidFill>
                              <a:latin typeface="Cambria Math" panose="02040503050406030204" pitchFamily="18" charset="0"/>
                            </a:rPr>
                            <m:t>1</m:t>
                          </m:r>
                        </m:e>
                        <m:e>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𝑠</m:t>
                              </m:r>
                            </m:e>
                            <m:sub>
                              <m:r>
                                <a:rPr lang="en-US" altLang="zh-CN" sz="1400" b="0" i="1" smtClean="0">
                                  <a:solidFill>
                                    <a:schemeClr val="accent1"/>
                                  </a:solidFill>
                                  <a:latin typeface="Cambria Math" panose="02040503050406030204" pitchFamily="18" charset="0"/>
                                </a:rPr>
                                <m:t>2</m:t>
                              </m:r>
                            </m:sub>
                          </m:sSub>
                        </m:e>
                      </m:d>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𝑤</m:t>
                          </m:r>
                        </m:e>
                        <m:sub>
                          <m:r>
                            <a:rPr lang="en-US" altLang="zh-CN" sz="1400" b="0" i="1" smtClean="0">
                              <a:solidFill>
                                <a:schemeClr val="accent1"/>
                              </a:solidFill>
                              <a:latin typeface="Cambria Math" panose="02040503050406030204" pitchFamily="18" charset="0"/>
                            </a:rPr>
                            <m:t>2</m:t>
                          </m:r>
                        </m:sub>
                      </m:sSub>
                      <m:r>
                        <a:rPr lang="en-US" altLang="zh-CN" sz="1400" b="0" i="1" smtClean="0">
                          <a:solidFill>
                            <a:schemeClr val="accent1"/>
                          </a:solidFill>
                          <a:latin typeface="Cambria Math" panose="02040503050406030204" pitchFamily="18" charset="0"/>
                        </a:rPr>
                        <m:t>+</m:t>
                      </m:r>
                      <m:r>
                        <a:rPr lang="en-US" altLang="zh-CN" sz="1400" i="1">
                          <a:solidFill>
                            <a:schemeClr val="accent1"/>
                          </a:solidFill>
                          <a:latin typeface="Cambria Math" panose="02040503050406030204" pitchFamily="18" charset="0"/>
                        </a:rPr>
                        <m:t>𝑝</m:t>
                      </m:r>
                      <m:d>
                        <m:dPr>
                          <m:ctrlPr>
                            <a:rPr lang="en-US" altLang="zh-CN" sz="1400" i="1">
                              <a:solidFill>
                                <a:schemeClr val="accent1"/>
                              </a:solidFill>
                              <a:latin typeface="Cambria Math" panose="02040503050406030204" pitchFamily="18" charset="0"/>
                            </a:rPr>
                          </m:ctrlPr>
                        </m:dPr>
                        <m:e>
                          <m:r>
                            <a:rPr lang="en-US" altLang="zh-CN" sz="1400" b="0" i="1" smtClean="0">
                              <a:solidFill>
                                <a:schemeClr val="accent1"/>
                              </a:solidFill>
                              <a:latin typeface="Cambria Math" panose="02040503050406030204" pitchFamily="18" charset="0"/>
                            </a:rPr>
                            <m:t>1</m:t>
                          </m:r>
                        </m:e>
                        <m:e>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𝑠</m:t>
                              </m:r>
                            </m:e>
                            <m:sub>
                              <m:r>
                                <a:rPr lang="en-US" altLang="zh-CN" sz="1400" b="0" i="1" smtClean="0">
                                  <a:solidFill>
                                    <a:schemeClr val="accent1"/>
                                  </a:solidFill>
                                  <a:latin typeface="Cambria Math" panose="02040503050406030204" pitchFamily="18" charset="0"/>
                                </a:rPr>
                                <m:t>3</m:t>
                              </m:r>
                            </m:sub>
                          </m:sSub>
                        </m:e>
                      </m:d>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𝑤</m:t>
                          </m:r>
                        </m:e>
                        <m:sub>
                          <m:r>
                            <a:rPr lang="en-US" altLang="zh-CN" sz="1400" b="0" i="1" smtClean="0">
                              <a:solidFill>
                                <a:schemeClr val="accent1"/>
                              </a:solidFill>
                              <a:latin typeface="Cambria Math" panose="02040503050406030204" pitchFamily="18" charset="0"/>
                            </a:rPr>
                            <m:t>3</m:t>
                          </m:r>
                        </m:sub>
                      </m:sSub>
                      <m:r>
                        <a:rPr lang="en-US" altLang="zh-CN" sz="1400" i="1">
                          <a:solidFill>
                            <a:schemeClr val="accent1"/>
                          </a:solidFill>
                          <a:latin typeface="Cambria Math" panose="02040503050406030204" pitchFamily="18" charset="0"/>
                        </a:rPr>
                        <m:t>+</m:t>
                      </m:r>
                      <m:r>
                        <a:rPr lang="en-US" altLang="zh-CN" sz="1400" i="1">
                          <a:solidFill>
                            <a:schemeClr val="accent1"/>
                          </a:solidFill>
                          <a:latin typeface="Cambria Math" panose="02040503050406030204" pitchFamily="18" charset="0"/>
                        </a:rPr>
                        <m:t>𝑝</m:t>
                      </m:r>
                      <m:d>
                        <m:dPr>
                          <m:ctrlPr>
                            <a:rPr lang="en-US" altLang="zh-CN" sz="1400" i="1">
                              <a:solidFill>
                                <a:schemeClr val="accent1"/>
                              </a:solidFill>
                              <a:latin typeface="Cambria Math" panose="02040503050406030204" pitchFamily="18" charset="0"/>
                            </a:rPr>
                          </m:ctrlPr>
                        </m:dPr>
                        <m:e>
                          <m:r>
                            <a:rPr lang="en-US" altLang="zh-CN" sz="1400" b="0" i="1" smtClean="0">
                              <a:solidFill>
                                <a:schemeClr val="accent1"/>
                              </a:solidFill>
                              <a:latin typeface="Cambria Math" panose="02040503050406030204" pitchFamily="18" charset="0"/>
                            </a:rPr>
                            <m:t>1</m:t>
                          </m:r>
                        </m:e>
                        <m:e>
                          <m:sSub>
                            <m:sSubPr>
                              <m:ctrlPr>
                                <a:rPr lang="en-US" altLang="zh-CN" sz="1400" i="1">
                                  <a:solidFill>
                                    <a:schemeClr val="accent1"/>
                                  </a:solidFill>
                                  <a:latin typeface="Cambria Math" panose="02040503050406030204" pitchFamily="18" charset="0"/>
                                </a:rPr>
                              </m:ctrlPr>
                            </m:sSubPr>
                            <m:e>
                              <m:r>
                                <a:rPr lang="en-US" altLang="zh-CN" sz="1400" i="1">
                                  <a:solidFill>
                                    <a:schemeClr val="accent1"/>
                                  </a:solidFill>
                                  <a:latin typeface="Cambria Math" panose="02040503050406030204" pitchFamily="18" charset="0"/>
                                </a:rPr>
                                <m:t>𝑠</m:t>
                              </m:r>
                            </m:e>
                            <m:sub>
                              <m:r>
                                <a:rPr lang="en-US" altLang="zh-CN" sz="1400" b="0" i="1" smtClean="0">
                                  <a:solidFill>
                                    <a:schemeClr val="accent1"/>
                                  </a:solidFill>
                                  <a:latin typeface="Cambria Math" panose="02040503050406030204" pitchFamily="18" charset="0"/>
                                </a:rPr>
                                <m:t>4</m:t>
                              </m:r>
                            </m:sub>
                          </m:sSub>
                        </m:e>
                      </m:d>
                      <m:sSub>
                        <m:sSubPr>
                          <m:ctrlPr>
                            <a:rPr lang="en-US" altLang="zh-CN" sz="1400" i="1" smtClean="0">
                              <a:solidFill>
                                <a:schemeClr val="accent1"/>
                              </a:solidFill>
                              <a:latin typeface="Cambria Math" panose="02040503050406030204" pitchFamily="18" charset="0"/>
                            </a:rPr>
                          </m:ctrlPr>
                        </m:sSubPr>
                        <m:e>
                          <m:r>
                            <a:rPr lang="en-US" altLang="zh-CN" sz="1400" b="0" i="1" smtClean="0">
                              <a:solidFill>
                                <a:schemeClr val="accent1"/>
                              </a:solidFill>
                              <a:latin typeface="Cambria Math" panose="02040503050406030204" pitchFamily="18" charset="0"/>
                            </a:rPr>
                            <m:t>𝑤</m:t>
                          </m:r>
                        </m:e>
                        <m:sub>
                          <m:r>
                            <a:rPr lang="en-US" altLang="zh-CN" sz="1400" b="0" i="1" smtClean="0">
                              <a:solidFill>
                                <a:schemeClr val="accent1"/>
                              </a:solidFill>
                              <a:latin typeface="Cambria Math" panose="02040503050406030204" pitchFamily="18" charset="0"/>
                            </a:rPr>
                            <m:t>4</m:t>
                          </m:r>
                        </m:sub>
                      </m:sSub>
                      <m:r>
                        <a:rPr lang="en-US" altLang="zh-CN" sz="1400" b="0" i="0" smtClean="0">
                          <a:solidFill>
                            <a:schemeClr val="accent1"/>
                          </a:solidFill>
                          <a:latin typeface="Cambria Math" panose="02040503050406030204" pitchFamily="18" charset="0"/>
                        </a:rPr>
                        <m:t>=0.5</m:t>
                      </m:r>
                    </m:oMath>
                  </m:oMathPara>
                </a14:m>
                <a:endParaRPr lang="zh-CN" altLang="en-US" sz="1400" dirty="0">
                  <a:solidFill>
                    <a:schemeClr val="accent1"/>
                  </a:solidFill>
                </a:endParaRPr>
              </a:p>
            </p:txBody>
          </p:sp>
        </mc:Choice>
        <mc:Fallback xmlns="">
          <p:sp>
            <p:nvSpPr>
              <p:cNvPr id="96" name="文本框 95">
                <a:extLst>
                  <a:ext uri="{FF2B5EF4-FFF2-40B4-BE49-F238E27FC236}">
                    <a16:creationId xmlns:a16="http://schemas.microsoft.com/office/drawing/2014/main" id="{71243A01-F90F-4522-8F2F-A80C5E737191}"/>
                  </a:ext>
                </a:extLst>
              </p:cNvPr>
              <p:cNvSpPr txBox="1">
                <a:spLocks noRot="1" noChangeAspect="1" noMove="1" noResize="1" noEditPoints="1" noAdjustHandles="1" noChangeArrowheads="1" noChangeShapeType="1" noTextEdit="1"/>
              </p:cNvSpPr>
              <p:nvPr/>
            </p:nvSpPr>
            <p:spPr>
              <a:xfrm>
                <a:off x="3302259" y="4666693"/>
                <a:ext cx="4948813" cy="307777"/>
              </a:xfrm>
              <a:prstGeom prst="rect">
                <a:avLst/>
              </a:prstGeom>
              <a:blipFill>
                <a:blip r:embed="rId21"/>
                <a:stretch>
                  <a:fillRect b="-600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8" name="文本框 97">
                <a:extLst>
                  <a:ext uri="{FF2B5EF4-FFF2-40B4-BE49-F238E27FC236}">
                    <a16:creationId xmlns:a16="http://schemas.microsoft.com/office/drawing/2014/main" id="{05672B72-32ED-4070-824C-86B03E3BB666}"/>
                  </a:ext>
                </a:extLst>
              </p:cNvPr>
              <p:cNvSpPr txBox="1"/>
              <p:nvPr/>
            </p:nvSpPr>
            <p:spPr>
              <a:xfrm>
                <a:off x="1375635" y="5432816"/>
                <a:ext cx="7537943" cy="36933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sSub>
                            <m:sSubPr>
                              <m:ctrlPr>
                                <a:rPr lang="en-US" altLang="zh-CN" i="1">
                                  <a:latin typeface="Cambria Math" panose="02040503050406030204" pitchFamily="18" charset="0"/>
                                </a:rPr>
                              </m:ctrlPr>
                            </m:sSubPr>
                            <m:e>
                              <m:r>
                                <a:rPr lang="en-US" altLang="zh-CN" i="1">
                                  <a:latin typeface="Cambria Math" panose="02040503050406030204" pitchFamily="18" charset="0"/>
                                </a:rPr>
                                <m:t>𝐻</m:t>
                              </m:r>
                            </m:e>
                            <m:sub>
                              <m:r>
                                <a:rPr lang="en-US" altLang="zh-CN" i="1">
                                  <a:latin typeface="Cambria Math" panose="02040503050406030204" pitchFamily="18" charset="0"/>
                                  <a:ea typeface="Cambria Math" panose="02040503050406030204" pitchFamily="18" charset="0"/>
                                </a:rPr>
                                <m:t>∞</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𝑆</m:t>
                              </m:r>
                            </m:e>
                          </m:d>
                          <m:r>
                            <a:rPr lang="en-US" altLang="zh-CN" i="1">
                              <a:latin typeface="Cambria Math" panose="02040503050406030204" pitchFamily="18" charset="0"/>
                            </a:rPr>
                            <m:t>=</m:t>
                          </m:r>
                          <m:r>
                            <a:rPr lang="en-US" altLang="zh-CN" b="0" i="1" smtClean="0">
                              <a:latin typeface="Cambria Math" panose="02040503050406030204" pitchFamily="18" charset="0"/>
                            </a:rPr>
                            <m:t>𝐻</m:t>
                          </m:r>
                        </m:e>
                        <m:sub>
                          <m:r>
                            <a:rPr lang="en-US" altLang="zh-CN" i="1" smtClean="0">
                              <a:latin typeface="Cambria Math" panose="02040503050406030204" pitchFamily="18" charset="0"/>
                              <a:ea typeface="Cambria Math" panose="02040503050406030204" pitchFamily="18" charset="0"/>
                            </a:rPr>
                            <m:t>∞</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𝑋</m:t>
                          </m:r>
                        </m:e>
                      </m:d>
                      <m:r>
                        <a:rPr lang="en-US" altLang="zh-CN" b="0" i="1" smtClean="0">
                          <a:latin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1</m:t>
                          </m:r>
                        </m:sub>
                      </m:sSub>
                      <m:r>
                        <a:rPr lang="en-US" altLang="zh-CN" i="1">
                          <a:latin typeface="Cambria Math" panose="02040503050406030204" pitchFamily="18" charset="0"/>
                          <a:ea typeface="Cambria Math" panose="02040503050406030204" pitchFamily="18" charset="0"/>
                        </a:rPr>
                        <m:t>𝐻</m:t>
                      </m:r>
                      <m:r>
                        <a:rPr lang="en-US" altLang="zh-CN" i="1">
                          <a:latin typeface="Cambria Math" panose="02040503050406030204" pitchFamily="18" charset="0"/>
                          <a:ea typeface="Cambria Math" panose="02040503050406030204" pitchFamily="18" charset="0"/>
                        </a:rPr>
                        <m:t>(0.8)+</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2</m:t>
                          </m:r>
                        </m:sub>
                      </m:sSub>
                      <m:r>
                        <a:rPr lang="en-US" altLang="zh-CN" i="1">
                          <a:latin typeface="Cambria Math" panose="02040503050406030204" pitchFamily="18" charset="0"/>
                          <a:ea typeface="Cambria Math" panose="02040503050406030204" pitchFamily="18" charset="0"/>
                        </a:rPr>
                        <m:t>𝐻</m:t>
                      </m:r>
                      <m:r>
                        <a:rPr lang="en-US" altLang="zh-CN" i="1">
                          <a:latin typeface="Cambria Math" panose="02040503050406030204" pitchFamily="18" charset="0"/>
                          <a:ea typeface="Cambria Math" panose="02040503050406030204" pitchFamily="18" charset="0"/>
                        </a:rPr>
                        <m:t>(0.5)+</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3</m:t>
                          </m:r>
                        </m:sub>
                      </m:sSub>
                      <m:r>
                        <a:rPr lang="en-US" altLang="zh-CN" i="1">
                          <a:latin typeface="Cambria Math" panose="02040503050406030204" pitchFamily="18" charset="0"/>
                          <a:ea typeface="Cambria Math" panose="02040503050406030204" pitchFamily="18" charset="0"/>
                        </a:rPr>
                        <m:t>𝐻</m:t>
                      </m:r>
                      <m:r>
                        <a:rPr lang="en-US" altLang="zh-CN" i="1">
                          <a:latin typeface="Cambria Math" panose="02040503050406030204" pitchFamily="18" charset="0"/>
                          <a:ea typeface="Cambria Math" panose="02040503050406030204" pitchFamily="18" charset="0"/>
                        </a:rPr>
                        <m:t>(0.5)+</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𝑤</m:t>
                          </m:r>
                        </m:e>
                        <m:sub>
                          <m:r>
                            <a:rPr lang="en-US" altLang="zh-CN" i="1">
                              <a:latin typeface="Cambria Math" panose="02040503050406030204" pitchFamily="18" charset="0"/>
                              <a:ea typeface="Cambria Math" panose="02040503050406030204" pitchFamily="18" charset="0"/>
                            </a:rPr>
                            <m:t>4</m:t>
                          </m:r>
                        </m:sub>
                      </m:sSub>
                      <m:r>
                        <a:rPr lang="en-US" altLang="zh-CN" i="1">
                          <a:latin typeface="Cambria Math" panose="02040503050406030204" pitchFamily="18" charset="0"/>
                          <a:ea typeface="Cambria Math" panose="02040503050406030204" pitchFamily="18" charset="0"/>
                        </a:rPr>
                        <m:t>𝐻</m:t>
                      </m:r>
                      <m:r>
                        <a:rPr lang="en-US" altLang="zh-CN" i="1">
                          <a:latin typeface="Cambria Math" panose="02040503050406030204" pitchFamily="18" charset="0"/>
                          <a:ea typeface="Cambria Math" panose="02040503050406030204" pitchFamily="18" charset="0"/>
                        </a:rPr>
                        <m:t>(0.8)≈0.8 </m:t>
                      </m:r>
                      <m:r>
                        <m:rPr>
                          <m:sty m:val="p"/>
                        </m:rPr>
                        <a:rPr lang="en-US" altLang="zh-CN">
                          <a:latin typeface="Cambria Math" panose="02040503050406030204" pitchFamily="18" charset="0"/>
                          <a:ea typeface="Cambria Math" panose="02040503050406030204" pitchFamily="18" charset="0"/>
                        </a:rPr>
                        <m:t>bit</m:t>
                      </m:r>
                    </m:oMath>
                  </m:oMathPara>
                </a14:m>
                <a:endParaRPr lang="zh-CN" altLang="en-US" dirty="0"/>
              </a:p>
            </p:txBody>
          </p:sp>
        </mc:Choice>
        <mc:Fallback xmlns="">
          <p:sp>
            <p:nvSpPr>
              <p:cNvPr id="98" name="文本框 97">
                <a:extLst>
                  <a:ext uri="{FF2B5EF4-FFF2-40B4-BE49-F238E27FC236}">
                    <a16:creationId xmlns:a16="http://schemas.microsoft.com/office/drawing/2014/main" id="{05672B72-32ED-4070-824C-86B03E3BB666}"/>
                  </a:ext>
                </a:extLst>
              </p:cNvPr>
              <p:cNvSpPr txBox="1">
                <a:spLocks noRot="1" noChangeAspect="1" noMove="1" noResize="1" noEditPoints="1" noAdjustHandles="1" noChangeArrowheads="1" noChangeShapeType="1" noTextEdit="1"/>
              </p:cNvSpPr>
              <p:nvPr/>
            </p:nvSpPr>
            <p:spPr>
              <a:xfrm>
                <a:off x="1375635" y="5432816"/>
                <a:ext cx="7537943" cy="369332"/>
              </a:xfrm>
              <a:prstGeom prst="rect">
                <a:avLst/>
              </a:prstGeom>
              <a:blipFill>
                <a:blip r:embed="rId22"/>
                <a:stretch>
                  <a:fillRect l="-243" b="-1639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9" name="文本框 98">
                <a:extLst>
                  <a:ext uri="{FF2B5EF4-FFF2-40B4-BE49-F238E27FC236}">
                    <a16:creationId xmlns:a16="http://schemas.microsoft.com/office/drawing/2014/main" id="{729FD574-8DD9-473C-8461-6DB2C72F487A}"/>
                  </a:ext>
                </a:extLst>
              </p:cNvPr>
              <p:cNvSpPr txBox="1"/>
              <p:nvPr/>
            </p:nvSpPr>
            <p:spPr>
              <a:xfrm>
                <a:off x="1375635" y="5945787"/>
                <a:ext cx="3111241" cy="452945"/>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func>
                        <m:funcPr>
                          <m:ctrlPr>
                            <a:rPr lang="en-US" altLang="zh-CN" i="1" smtClean="0">
                              <a:solidFill>
                                <a:srgbClr val="C00000"/>
                              </a:solidFill>
                              <a:latin typeface="Cambria Math" panose="02040503050406030204" pitchFamily="18" charset="0"/>
                            </a:rPr>
                          </m:ctrlPr>
                        </m:funcPr>
                        <m:fName>
                          <m:limLow>
                            <m:limLowPr>
                              <m:ctrlPr>
                                <a:rPr lang="en-US" altLang="zh-CN" i="1">
                                  <a:solidFill>
                                    <a:srgbClr val="C00000"/>
                                  </a:solidFill>
                                  <a:latin typeface="Cambria Math" panose="02040503050406030204" pitchFamily="18" charset="0"/>
                                </a:rPr>
                              </m:ctrlPr>
                            </m:limLowPr>
                            <m:e>
                              <m:r>
                                <m:rPr>
                                  <m:sty m:val="p"/>
                                </m:rPr>
                                <a:rPr lang="en-US" altLang="zh-CN">
                                  <a:solidFill>
                                    <a:srgbClr val="C00000"/>
                                  </a:solidFill>
                                  <a:latin typeface="Cambria Math" panose="02040503050406030204" pitchFamily="18" charset="0"/>
                                </a:rPr>
                                <m:t>lim</m:t>
                              </m:r>
                            </m:e>
                            <m:lim>
                              <m:r>
                                <a:rPr lang="en-US" altLang="zh-CN" i="1">
                                  <a:solidFill>
                                    <a:srgbClr val="C00000"/>
                                  </a:solidFill>
                                  <a:latin typeface="Cambria Math" panose="02040503050406030204" pitchFamily="18" charset="0"/>
                                </a:rPr>
                                <m:t>𝑘</m:t>
                              </m:r>
                              <m:r>
                                <a:rPr lang="en-US" altLang="zh-CN" i="1">
                                  <a:solidFill>
                                    <a:srgbClr val="C00000"/>
                                  </a:solidFill>
                                  <a:latin typeface="Cambria Math" panose="02040503050406030204" pitchFamily="18" charset="0"/>
                                  <a:ea typeface="Cambria Math" panose="02040503050406030204" pitchFamily="18" charset="0"/>
                                </a:rPr>
                                <m:t>→∞</m:t>
                              </m:r>
                            </m:lim>
                          </m:limLow>
                        </m:fName>
                        <m:e>
                          <m:r>
                            <a:rPr lang="en-US" altLang="zh-CN" i="1">
                              <a:solidFill>
                                <a:srgbClr val="C00000"/>
                              </a:solidFill>
                              <a:latin typeface="Cambria Math" panose="02040503050406030204" pitchFamily="18" charset="0"/>
                            </a:rPr>
                            <m:t>𝐻</m:t>
                          </m:r>
                          <m:r>
                            <a:rPr lang="en-US" altLang="zh-CN" b="0" i="1" smtClean="0">
                              <a:solidFill>
                                <a:srgbClr val="C00000"/>
                              </a:solidFill>
                              <a:latin typeface="Cambria Math" panose="02040503050406030204" pitchFamily="18" charset="0"/>
                            </a:rPr>
                            <m:t>(</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𝑋</m:t>
                              </m:r>
                            </m:e>
                            <m:sub>
                              <m:r>
                                <a:rPr lang="en-US" altLang="zh-CN" b="0" i="1" smtClean="0">
                                  <a:solidFill>
                                    <a:srgbClr val="C00000"/>
                                  </a:solidFill>
                                  <a:latin typeface="Cambria Math" panose="02040503050406030204" pitchFamily="18" charset="0"/>
                                </a:rPr>
                                <m:t>𝑘</m:t>
                              </m:r>
                            </m:sub>
                          </m:sSub>
                        </m:e>
                      </m:func>
                      <m:r>
                        <a:rPr lang="en-US" altLang="zh-CN" b="0" i="1" smtClean="0">
                          <a:solidFill>
                            <a:srgbClr val="C00000"/>
                          </a:solidFill>
                          <a:latin typeface="Cambria Math" panose="02040503050406030204" pitchFamily="18" charset="0"/>
                        </a:rPr>
                        <m:t>)</m:t>
                      </m:r>
                      <m:r>
                        <a:rPr lang="en-US" altLang="zh-CN" i="1">
                          <a:solidFill>
                            <a:srgbClr val="C00000"/>
                          </a:solidFill>
                          <a:latin typeface="Cambria Math" panose="02040503050406030204" pitchFamily="18" charset="0"/>
                          <a:ea typeface="Cambria Math" panose="02040503050406030204" pitchFamily="18" charset="0"/>
                        </a:rPr>
                        <m:t>=</m:t>
                      </m:r>
                      <m:r>
                        <a:rPr lang="en-US" altLang="zh-CN" b="0" i="1" smtClean="0">
                          <a:solidFill>
                            <a:srgbClr val="C00000"/>
                          </a:solidFill>
                          <a:latin typeface="Cambria Math" panose="02040503050406030204" pitchFamily="18" charset="0"/>
                          <a:ea typeface="Cambria Math" panose="02040503050406030204" pitchFamily="18" charset="0"/>
                        </a:rPr>
                        <m:t>1</m:t>
                      </m:r>
                      <m:r>
                        <a:rPr lang="en-US" altLang="zh-CN" b="0" i="0" smtClean="0">
                          <a:solidFill>
                            <a:srgbClr val="C00000"/>
                          </a:solidFill>
                          <a:latin typeface="Cambria Math" panose="02040503050406030204" pitchFamily="18" charset="0"/>
                          <a:ea typeface="Cambria Math" panose="02040503050406030204" pitchFamily="18" charset="0"/>
                        </a:rPr>
                        <m:t> </m:t>
                      </m:r>
                      <m:r>
                        <m:rPr>
                          <m:sty m:val="p"/>
                        </m:rPr>
                        <a:rPr lang="en-US" altLang="zh-CN" b="0" i="0" smtClean="0">
                          <a:solidFill>
                            <a:srgbClr val="C00000"/>
                          </a:solidFill>
                          <a:latin typeface="Cambria Math" panose="02040503050406030204" pitchFamily="18" charset="0"/>
                          <a:ea typeface="Cambria Math" panose="02040503050406030204" pitchFamily="18" charset="0"/>
                        </a:rPr>
                        <m:t>bit</m:t>
                      </m:r>
                      <m:r>
                        <a:rPr lang="en-US" altLang="zh-CN" b="0" i="1" smtClean="0">
                          <a:solidFill>
                            <a:srgbClr val="C00000"/>
                          </a:solidFill>
                          <a:latin typeface="Cambria Math" panose="02040503050406030204" pitchFamily="18" charset="0"/>
                          <a:ea typeface="Cambria Math" panose="02040503050406030204" pitchFamily="18" charset="0"/>
                        </a:rPr>
                        <m:t>&gt;</m:t>
                      </m:r>
                      <m:sSub>
                        <m:sSubPr>
                          <m:ctrlPr>
                            <a:rPr lang="en-US" altLang="zh-CN" i="1" smtClean="0">
                              <a:solidFill>
                                <a:srgbClr val="C00000"/>
                              </a:solidFill>
                              <a:latin typeface="Cambria Math" panose="02040503050406030204" pitchFamily="18" charset="0"/>
                            </a:rPr>
                          </m:ctrlPr>
                        </m:sSubPr>
                        <m:e>
                          <m:r>
                            <a:rPr lang="en-US" altLang="zh-CN" i="1">
                              <a:solidFill>
                                <a:srgbClr val="C00000"/>
                              </a:solidFill>
                              <a:latin typeface="Cambria Math" panose="02040503050406030204" pitchFamily="18" charset="0"/>
                            </a:rPr>
                            <m:t>𝐻</m:t>
                          </m:r>
                        </m:e>
                        <m:sub>
                          <m:r>
                            <a:rPr lang="en-US" altLang="zh-CN" i="1">
                              <a:solidFill>
                                <a:srgbClr val="C00000"/>
                              </a:solidFill>
                              <a:latin typeface="Cambria Math" panose="02040503050406030204" pitchFamily="18" charset="0"/>
                              <a:ea typeface="Cambria Math" panose="02040503050406030204" pitchFamily="18" charset="0"/>
                            </a:rPr>
                            <m:t>∞</m:t>
                          </m:r>
                        </m:sub>
                      </m:sSub>
                      <m:d>
                        <m:dPr>
                          <m:ctrlPr>
                            <a:rPr lang="en-US" altLang="zh-CN" i="1">
                              <a:solidFill>
                                <a:srgbClr val="C00000"/>
                              </a:solidFill>
                              <a:latin typeface="Cambria Math" panose="02040503050406030204" pitchFamily="18" charset="0"/>
                            </a:rPr>
                          </m:ctrlPr>
                        </m:dPr>
                        <m:e>
                          <m:r>
                            <a:rPr lang="en-US" altLang="zh-CN" i="1">
                              <a:solidFill>
                                <a:srgbClr val="C00000"/>
                              </a:solidFill>
                              <a:latin typeface="Cambria Math" panose="02040503050406030204" pitchFamily="18" charset="0"/>
                            </a:rPr>
                            <m:t>𝑋</m:t>
                          </m:r>
                        </m:e>
                      </m:d>
                    </m:oMath>
                  </m:oMathPara>
                </a14:m>
                <a:endParaRPr lang="zh-CN" altLang="en-US" dirty="0">
                  <a:solidFill>
                    <a:srgbClr val="C00000"/>
                  </a:solidFill>
                </a:endParaRPr>
              </a:p>
            </p:txBody>
          </p:sp>
        </mc:Choice>
        <mc:Fallback xmlns="">
          <p:sp>
            <p:nvSpPr>
              <p:cNvPr id="99" name="文本框 98">
                <a:extLst>
                  <a:ext uri="{FF2B5EF4-FFF2-40B4-BE49-F238E27FC236}">
                    <a16:creationId xmlns:a16="http://schemas.microsoft.com/office/drawing/2014/main" id="{729FD574-8DD9-473C-8461-6DB2C72F487A}"/>
                  </a:ext>
                </a:extLst>
              </p:cNvPr>
              <p:cNvSpPr txBox="1">
                <a:spLocks noRot="1" noChangeAspect="1" noMove="1" noResize="1" noEditPoints="1" noAdjustHandles="1" noChangeArrowheads="1" noChangeShapeType="1" noTextEdit="1"/>
              </p:cNvSpPr>
              <p:nvPr/>
            </p:nvSpPr>
            <p:spPr>
              <a:xfrm>
                <a:off x="1375635" y="5945787"/>
                <a:ext cx="3111241" cy="452945"/>
              </a:xfrm>
              <a:prstGeom prst="rect">
                <a:avLst/>
              </a:prstGeom>
              <a:blipFill>
                <a:blip r:embed="rId23"/>
                <a:stretch>
                  <a:fillRect b="-2667"/>
                </a:stretch>
              </a:blipFill>
              <a:ln>
                <a:noFill/>
              </a:ln>
            </p:spPr>
            <p:txBody>
              <a:bodyPr/>
              <a:lstStyle/>
              <a:p>
                <a:r>
                  <a:rPr lang="zh-CN" altLang="en-US">
                    <a:noFill/>
                  </a:rPr>
                  <a:t> </a:t>
                </a:r>
              </a:p>
            </p:txBody>
          </p:sp>
        </mc:Fallback>
      </mc:AlternateContent>
      <p:sp>
        <p:nvSpPr>
          <p:cNvPr id="100" name="文本框 99">
            <a:extLst>
              <a:ext uri="{FF2B5EF4-FFF2-40B4-BE49-F238E27FC236}">
                <a16:creationId xmlns:a16="http://schemas.microsoft.com/office/drawing/2014/main" id="{B411FF33-4164-4846-BAA9-9A280A96BBAB}"/>
              </a:ext>
            </a:extLst>
          </p:cNvPr>
          <p:cNvSpPr txBox="1"/>
          <p:nvPr/>
        </p:nvSpPr>
        <p:spPr>
          <a:xfrm>
            <a:off x="4556618" y="5898599"/>
            <a:ext cx="4122383" cy="646331"/>
          </a:xfrm>
          <a:prstGeom prst="rect">
            <a:avLst/>
          </a:prstGeom>
          <a:noFill/>
          <a:ln>
            <a:solidFill>
              <a:schemeClr val="bg2"/>
            </a:solidFill>
          </a:ln>
        </p:spPr>
        <p:txBody>
          <a:bodyPr wrap="square" rtlCol="0" anchor="ctr" anchorCtr="1">
            <a:spAutoFit/>
          </a:bodyPr>
          <a:lstStyle/>
          <a:p>
            <a:pPr marL="285750" indent="-285750">
              <a:buFont typeface="Wingdings" panose="05000000000000000000" pitchFamily="2" charset="2"/>
              <a:buChar char="u"/>
            </a:pPr>
            <a:r>
              <a:rPr lang="zh-CN" altLang="en-US" dirty="0">
                <a:solidFill>
                  <a:schemeClr val="accent3">
                    <a:lumMod val="75000"/>
                  </a:schemeClr>
                </a:solidFill>
              </a:rPr>
              <a:t>极限熵小于熵的极限，这是因为先后产生的信源符号是相互关联的。</a:t>
            </a:r>
          </a:p>
        </p:txBody>
      </p:sp>
      <mc:AlternateContent xmlns:mc="http://schemas.openxmlformats.org/markup-compatibility/2006" xmlns:a14="http://schemas.microsoft.com/office/drawing/2010/main">
        <mc:Choice Requires="a14">
          <p:sp>
            <p:nvSpPr>
              <p:cNvPr id="101" name="文本框 100">
                <a:extLst>
                  <a:ext uri="{FF2B5EF4-FFF2-40B4-BE49-F238E27FC236}">
                    <a16:creationId xmlns:a16="http://schemas.microsoft.com/office/drawing/2014/main" id="{234C5E39-A1B3-4C07-9F44-6376C2EE56AE}"/>
                  </a:ext>
                </a:extLst>
              </p:cNvPr>
              <p:cNvSpPr txBox="1"/>
              <p:nvPr/>
            </p:nvSpPr>
            <p:spPr>
              <a:xfrm>
                <a:off x="711977" y="5118109"/>
                <a:ext cx="1906942" cy="369332"/>
              </a:xfrm>
              <a:prstGeom prst="rect">
                <a:avLst/>
              </a:prstGeom>
              <a:noFill/>
              <a:ln>
                <a:noFill/>
              </a:ln>
            </p:spPr>
            <p:txBody>
              <a:bodyPr wrap="square" rtlCol="0" anchor="ctr" anchorCtr="1">
                <a:spAutoFit/>
              </a:bodyPr>
              <a:lstStyle/>
              <a:p>
                <a14:m>
                  <m:oMath xmlns:m="http://schemas.openxmlformats.org/officeDocument/2006/math">
                    <m:r>
                      <a:rPr lang="en-US" altLang="zh-CN" b="0" i="1" smtClean="0">
                        <a:latin typeface="Cambria Math" panose="02040503050406030204" pitchFamily="18" charset="0"/>
                      </a:rPr>
                      <m:t>𝑆</m:t>
                    </m:r>
                  </m:oMath>
                </a14:m>
                <a:r>
                  <a:rPr lang="zh-CN" altLang="en-US" dirty="0"/>
                  <a:t>和</a:t>
                </a:r>
                <a14:m>
                  <m:oMath xmlns:m="http://schemas.openxmlformats.org/officeDocument/2006/math">
                    <m:r>
                      <a:rPr lang="en-US" altLang="zh-CN" b="0" i="1" dirty="0" smtClean="0">
                        <a:latin typeface="Cambria Math" panose="02040503050406030204" pitchFamily="18" charset="0"/>
                      </a:rPr>
                      <m:t>𝑋</m:t>
                    </m:r>
                  </m:oMath>
                </a14:m>
                <a:r>
                  <a:rPr lang="zh-CN" altLang="en-US" dirty="0"/>
                  <a:t>的极限熵为</a:t>
                </a:r>
              </a:p>
            </p:txBody>
          </p:sp>
        </mc:Choice>
        <mc:Fallback xmlns="">
          <p:sp>
            <p:nvSpPr>
              <p:cNvPr id="101" name="文本框 100">
                <a:extLst>
                  <a:ext uri="{FF2B5EF4-FFF2-40B4-BE49-F238E27FC236}">
                    <a16:creationId xmlns:a16="http://schemas.microsoft.com/office/drawing/2014/main" id="{234C5E39-A1B3-4C07-9F44-6376C2EE56AE}"/>
                  </a:ext>
                </a:extLst>
              </p:cNvPr>
              <p:cNvSpPr txBox="1">
                <a:spLocks noRot="1" noChangeAspect="1" noMove="1" noResize="1" noEditPoints="1" noAdjustHandles="1" noChangeArrowheads="1" noChangeShapeType="1" noTextEdit="1"/>
              </p:cNvSpPr>
              <p:nvPr/>
            </p:nvSpPr>
            <p:spPr>
              <a:xfrm>
                <a:off x="711977" y="5118109"/>
                <a:ext cx="1906942" cy="369332"/>
              </a:xfrm>
              <a:prstGeom prst="rect">
                <a:avLst/>
              </a:prstGeom>
              <a:blipFill>
                <a:blip r:embed="rId24"/>
                <a:stretch>
                  <a:fillRect t="-13333" r="-1597" b="-23333"/>
                </a:stretch>
              </a:blipFill>
              <a:ln>
                <a:noFill/>
              </a:ln>
            </p:spPr>
            <p:txBody>
              <a:bodyPr/>
              <a:lstStyle/>
              <a:p>
                <a:r>
                  <a:rPr lang="zh-CN" altLang="en-US">
                    <a:noFill/>
                  </a:rPr>
                  <a:t> </a:t>
                </a:r>
              </a:p>
            </p:txBody>
          </p:sp>
        </mc:Fallback>
      </mc:AlternateContent>
      <p:sp>
        <p:nvSpPr>
          <p:cNvPr id="102" name="文本框 101">
            <a:extLst>
              <a:ext uri="{FF2B5EF4-FFF2-40B4-BE49-F238E27FC236}">
                <a16:creationId xmlns:a16="http://schemas.microsoft.com/office/drawing/2014/main" id="{E71CB376-5671-40E2-A9D3-D9E7C244272F}"/>
              </a:ext>
            </a:extLst>
          </p:cNvPr>
          <p:cNvSpPr txBox="1"/>
          <p:nvPr/>
        </p:nvSpPr>
        <p:spPr>
          <a:xfrm>
            <a:off x="729125" y="5977009"/>
            <a:ext cx="936323" cy="369332"/>
          </a:xfrm>
          <a:prstGeom prst="rect">
            <a:avLst/>
          </a:prstGeom>
          <a:noFill/>
          <a:ln>
            <a:noFill/>
          </a:ln>
        </p:spPr>
        <p:txBody>
          <a:bodyPr wrap="square" rtlCol="0" anchor="ctr" anchorCtr="1">
            <a:spAutoFit/>
          </a:bodyPr>
          <a:lstStyle/>
          <a:p>
            <a:r>
              <a:rPr lang="zh-CN" altLang="en-US" dirty="0">
                <a:solidFill>
                  <a:srgbClr val="C00000"/>
                </a:solidFill>
              </a:rPr>
              <a:t>注意：</a:t>
            </a:r>
          </a:p>
        </p:txBody>
      </p:sp>
    </p:spTree>
    <p:extLst>
      <p:ext uri="{BB962C8B-B14F-4D97-AF65-F5344CB8AC3E}">
        <p14:creationId xmlns:p14="http://schemas.microsoft.com/office/powerpoint/2010/main" val="141337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7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8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82"/>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8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9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9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9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9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6"/>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98"/>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02"/>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9"/>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9" grpId="0"/>
      <p:bldP spid="10" grpId="0" animBg="1"/>
      <p:bldP spid="12" grpId="0" animBg="1"/>
      <p:bldP spid="13" grpId="0" animBg="1"/>
      <p:bldP spid="14" grpId="0" animBg="1"/>
      <p:bldP spid="78" grpId="0"/>
      <p:bldP spid="79" grpId="0"/>
      <p:bldP spid="80" grpId="0"/>
      <p:bldP spid="81" grpId="0"/>
      <p:bldP spid="82" grpId="0"/>
      <p:bldP spid="83" grpId="0"/>
      <p:bldP spid="84" grpId="0"/>
      <p:bldP spid="86" grpId="0"/>
      <p:bldP spid="89" grpId="0"/>
      <p:bldP spid="90" grpId="0" animBg="1"/>
      <p:bldP spid="91" grpId="0"/>
      <p:bldP spid="92" grpId="0"/>
      <p:bldP spid="93" grpId="0"/>
      <p:bldP spid="94" grpId="0"/>
      <p:bldP spid="95" grpId="0"/>
      <p:bldP spid="96" grpId="0"/>
      <p:bldP spid="98" grpId="0"/>
      <p:bldP spid="99" grpId="0"/>
      <p:bldP spid="100" grpId="0" animBg="1"/>
      <p:bldP spid="101" grpId="0"/>
      <p:bldP spid="10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F66FFD5E-5165-4F4B-8502-DE104A2B3F4B}"/>
              </a:ext>
            </a:extLst>
          </p:cNvPr>
          <p:cNvSpPr txBox="1"/>
          <p:nvPr/>
        </p:nvSpPr>
        <p:spPr>
          <a:xfrm>
            <a:off x="1269876" y="548680"/>
            <a:ext cx="4248472" cy="461665"/>
          </a:xfrm>
          <a:prstGeom prst="rect">
            <a:avLst/>
          </a:prstGeom>
          <a:noFill/>
          <a:ln>
            <a:noFill/>
          </a:ln>
        </p:spPr>
        <p:txBody>
          <a:bodyPr wrap="square" rtlCol="0" anchor="ctr" anchorCtr="1">
            <a:spAutoFit/>
          </a:bodyPr>
          <a:lstStyle/>
          <a:p>
            <a:r>
              <a:rPr lang="en-US" altLang="zh-CN" sz="2400" b="1" dirty="0"/>
              <a:t>§3.5 </a:t>
            </a:r>
            <a:r>
              <a:rPr lang="zh-CN" altLang="en-US" sz="2400" b="1" dirty="0"/>
              <a:t>信源的相关性和冗余度</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C950E48A-CC8C-434E-ADDE-2740869784E5}"/>
                  </a:ext>
                </a:extLst>
              </p:cNvPr>
              <p:cNvSpPr txBox="1"/>
              <p:nvPr/>
            </p:nvSpPr>
            <p:spPr>
              <a:xfrm>
                <a:off x="756886" y="1196752"/>
                <a:ext cx="10675052" cy="1938992"/>
              </a:xfrm>
              <a:prstGeom prst="rect">
                <a:avLst/>
              </a:prstGeom>
              <a:noFill/>
              <a:ln>
                <a:noFill/>
              </a:ln>
            </p:spPr>
            <p:txBody>
              <a:bodyPr wrap="square" rtlCol="0" anchor="ctr" anchorCtr="1">
                <a:spAutoFit/>
              </a:bodyPr>
              <a:lstStyle/>
              <a:p>
                <a:r>
                  <a:rPr lang="zh-CN" altLang="en-US" sz="2000" b="0" dirty="0"/>
                  <a:t>       离散信源</a:t>
                </a:r>
                <a14:m>
                  <m:oMath xmlns:m="http://schemas.openxmlformats.org/officeDocument/2006/math">
                    <m:r>
                      <a:rPr lang="en-US" altLang="zh-CN" sz="2000" b="0" i="1" smtClean="0">
                        <a:latin typeface="Cambria Math" panose="02040503050406030204" pitchFamily="18" charset="0"/>
                      </a:rPr>
                      <m:t>𝑋</m:t>
                    </m:r>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𝑋</m:t>
                        </m:r>
                      </m:e>
                      <m:sub>
                        <m:r>
                          <a:rPr lang="en-US" altLang="zh-CN" sz="2000" b="0" i="1" smtClean="0">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𝑋</m:t>
                        </m:r>
                      </m:e>
                      <m:sub>
                        <m:r>
                          <a:rPr lang="en-US" altLang="zh-CN" sz="2000" b="0" i="1" smtClean="0">
                            <a:latin typeface="Cambria Math" panose="02040503050406030204" pitchFamily="18" charset="0"/>
                            <a:ea typeface="Cambria Math" panose="02040503050406030204" pitchFamily="18" charset="0"/>
                          </a:rPr>
                          <m:t>2</m:t>
                        </m:r>
                      </m:sub>
                    </m:sSub>
                    <m:r>
                      <a:rPr lang="en-US" altLang="zh-CN" sz="2000" b="0" i="1" smtClean="0">
                        <a:latin typeface="Cambria Math" panose="02040503050406030204" pitchFamily="18" charset="0"/>
                        <a:ea typeface="Cambria Math" panose="02040503050406030204" pitchFamily="18" charset="0"/>
                      </a:rPr>
                      <m:t>,⋯}</m:t>
                    </m:r>
                  </m:oMath>
                </a14:m>
                <a:r>
                  <a:rPr lang="zh-CN" altLang="en-US" sz="2000" b="0" dirty="0"/>
                  <a:t>的熵率（极限熵）</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ea typeface="Cambria Math" panose="02040503050406030204" pitchFamily="18" charset="0"/>
                          </a:rPr>
                          <m:t>∞</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0" smtClean="0">
                        <a:latin typeface="Cambria Math" panose="02040503050406030204" pitchFamily="18" charset="0"/>
                        <a:ea typeface="Cambria Math" panose="02040503050406030204" pitchFamily="18" charset="0"/>
                      </a:rPr>
                      <m:t>)</m:t>
                    </m:r>
                  </m:oMath>
                </a14:m>
                <a:r>
                  <a:rPr lang="zh-CN" altLang="en-US" sz="2000" b="0" dirty="0"/>
                  <a:t>是信源发出的消息序列</a:t>
                </a:r>
                <a14:m>
                  <m:oMath xmlns:m="http://schemas.openxmlformats.org/officeDocument/2006/math">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2</m:t>
                        </m:r>
                      </m:sub>
                    </m:sSub>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𝑋</m:t>
                        </m:r>
                      </m:e>
                      <m:sub>
                        <m:r>
                          <a:rPr lang="en-US" altLang="zh-CN" sz="2000" b="0" i="1" smtClean="0">
                            <a:latin typeface="Cambria Math" panose="02040503050406030204" pitchFamily="18" charset="0"/>
                            <a:ea typeface="Cambria Math" panose="02040503050406030204" pitchFamily="18" charset="0"/>
                          </a:rPr>
                          <m:t>𝑁</m:t>
                        </m:r>
                      </m:sub>
                    </m:sSub>
                  </m:oMath>
                </a14:m>
                <a:r>
                  <a:rPr lang="zh-CN" altLang="en-US" sz="2000" b="0" dirty="0"/>
                  <a:t>所携带的信息量</a:t>
                </a:r>
                <a:r>
                  <a:rPr lang="zh-CN" altLang="en-US" sz="2000" dirty="0"/>
                  <a:t>与消息数</a:t>
                </a:r>
                <a14:m>
                  <m:oMath xmlns:m="http://schemas.openxmlformats.org/officeDocument/2006/math">
                    <m:r>
                      <a:rPr lang="en-US" altLang="zh-CN" sz="2000" b="0" i="1" smtClean="0">
                        <a:latin typeface="Cambria Math" panose="02040503050406030204" pitchFamily="18" charset="0"/>
                      </a:rPr>
                      <m:t>𝑁</m:t>
                    </m:r>
                  </m:oMath>
                </a14:m>
                <a:r>
                  <a:rPr lang="zh-CN" altLang="en-US" sz="2000" b="0" dirty="0"/>
                  <a:t>的比值的极限，可以用来近似表示该信源连续不断发出的</a:t>
                </a:r>
                <a:r>
                  <a:rPr lang="zh-CN" altLang="en-US" sz="2000" dirty="0"/>
                  <a:t>一系列</a:t>
                </a:r>
                <a:r>
                  <a:rPr lang="zh-CN" altLang="en-US" sz="2000" b="0" dirty="0"/>
                  <a:t>消息中单个消息所携带信息量的平均值。如果信源字符集的大小为</a:t>
                </a:r>
                <a14:m>
                  <m:oMath xmlns:m="http://schemas.openxmlformats.org/officeDocument/2006/math">
                    <m:r>
                      <a:rPr lang="en-US" altLang="zh-CN" sz="2000" b="0" i="1" smtClean="0">
                        <a:latin typeface="Cambria Math" panose="02040503050406030204" pitchFamily="18" charset="0"/>
                      </a:rPr>
                      <m:t>𝑞</m:t>
                    </m:r>
                  </m:oMath>
                </a14:m>
                <a:r>
                  <a:rPr lang="zh-CN" altLang="en-US" sz="2000" dirty="0"/>
                  <a:t>，则当</a:t>
                </a:r>
                <a14:m>
                  <m:oMath xmlns:m="http://schemas.openxmlformats.org/officeDocument/2006/math">
                    <m:r>
                      <a:rPr lang="en-US" altLang="zh-CN" sz="2000" i="1">
                        <a:latin typeface="Cambria Math" panose="02040503050406030204" pitchFamily="18" charset="0"/>
                      </a:rPr>
                      <m:t>𝑋</m:t>
                    </m:r>
                  </m:oMath>
                </a14:m>
                <a:r>
                  <a:rPr lang="zh-CN" altLang="en-US" sz="2000" dirty="0"/>
                  <a:t>是离散平稳无记忆信源并且每一时刻发出的消息都服从均匀分布时熵率</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ea typeface="Cambria Math" panose="02040503050406030204" pitchFamily="18" charset="0"/>
                          </a:rPr>
                          <m:t>∞</m:t>
                        </m:r>
                      </m:sub>
                    </m:sSub>
                    <m:r>
                      <a:rPr lang="en-US" altLang="zh-CN" sz="2000" i="1">
                        <a:latin typeface="Cambria Math" panose="02040503050406030204" pitchFamily="18" charset="0"/>
                      </a:rPr>
                      <m:t>(</m:t>
                    </m:r>
                    <m:r>
                      <a:rPr lang="en-US" altLang="zh-CN" sz="2000" i="1">
                        <a:latin typeface="Cambria Math" panose="02040503050406030204" pitchFamily="18" charset="0"/>
                      </a:rPr>
                      <m:t>𝑋</m:t>
                    </m:r>
                    <m:r>
                      <a:rPr lang="en-US" altLang="zh-CN" sz="2000">
                        <a:latin typeface="Cambria Math" panose="02040503050406030204" pitchFamily="18" charset="0"/>
                        <a:ea typeface="Cambria Math" panose="02040503050406030204" pitchFamily="18" charset="0"/>
                      </a:rPr>
                      <m:t>)</m:t>
                    </m:r>
                  </m:oMath>
                </a14:m>
                <a:r>
                  <a:rPr lang="zh-CN" altLang="en-US" sz="2000" dirty="0"/>
                  <a:t>达到最大值</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
                          <a:rPr lang="en-US" altLang="zh-CN" sz="2000" b="0" i="1" smtClean="0">
                            <a:latin typeface="Cambria Math" panose="02040503050406030204" pitchFamily="18" charset="0"/>
                          </a:rPr>
                          <m:t>𝑞</m:t>
                        </m:r>
                      </m:e>
                    </m:func>
                  </m:oMath>
                </a14:m>
                <a:r>
                  <a:rPr lang="en-US" altLang="zh-CN" sz="2000" dirty="0"/>
                  <a:t>. </a:t>
                </a:r>
                <a:r>
                  <a:rPr lang="zh-CN" altLang="en-US" sz="2000" dirty="0"/>
                  <a:t>但对于一般的实际信源，由于前后发出消息的相关性或者同一时刻发出的消息不服从等概分布，熵率都小于</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0</m:t>
                        </m:r>
                      </m:sub>
                    </m:sSub>
                  </m:oMath>
                </a14:m>
                <a:r>
                  <a:rPr lang="zh-CN" altLang="en-US" sz="2000" dirty="0"/>
                  <a:t>，从信息学角度来说，这是有一定</a:t>
                </a:r>
                <a:r>
                  <a:rPr lang="zh-CN" altLang="en-US" sz="2000" dirty="0">
                    <a:solidFill>
                      <a:srgbClr val="C00000"/>
                    </a:solidFill>
                  </a:rPr>
                  <a:t>冗余</a:t>
                </a:r>
                <a:r>
                  <a:rPr lang="zh-CN" altLang="en-US" sz="2000" dirty="0"/>
                  <a:t>的，因为要承载相同的信息量是可以使用更少的消息的。</a:t>
                </a:r>
              </a:p>
            </p:txBody>
          </p:sp>
        </mc:Choice>
        <mc:Fallback xmlns="">
          <p:sp>
            <p:nvSpPr>
              <p:cNvPr id="4" name="文本框 3">
                <a:extLst>
                  <a:ext uri="{FF2B5EF4-FFF2-40B4-BE49-F238E27FC236}">
                    <a16:creationId xmlns:a16="http://schemas.microsoft.com/office/drawing/2014/main" id="{C950E48A-CC8C-434E-ADDE-2740869784E5}"/>
                  </a:ext>
                </a:extLst>
              </p:cNvPr>
              <p:cNvSpPr txBox="1">
                <a:spLocks noRot="1" noChangeAspect="1" noMove="1" noResize="1" noEditPoints="1" noAdjustHandles="1" noChangeArrowheads="1" noChangeShapeType="1" noTextEdit="1"/>
              </p:cNvSpPr>
              <p:nvPr/>
            </p:nvSpPr>
            <p:spPr>
              <a:xfrm>
                <a:off x="756886" y="1196752"/>
                <a:ext cx="10675052" cy="1938992"/>
              </a:xfrm>
              <a:prstGeom prst="rect">
                <a:avLst/>
              </a:prstGeom>
              <a:blipFill>
                <a:blip r:embed="rId2"/>
                <a:stretch>
                  <a:fillRect l="-514" t="-1887" r="-685" b="-471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EE45C46-DB7A-4330-9176-ACB0566B8D16}"/>
                  </a:ext>
                </a:extLst>
              </p:cNvPr>
              <p:cNvSpPr txBox="1"/>
              <p:nvPr/>
            </p:nvSpPr>
            <p:spPr>
              <a:xfrm>
                <a:off x="1133129" y="3122096"/>
                <a:ext cx="10081120" cy="400110"/>
              </a:xfrm>
              <a:prstGeom prst="rect">
                <a:avLst/>
              </a:prstGeom>
              <a:noFill/>
              <a:ln>
                <a:noFill/>
              </a:ln>
            </p:spPr>
            <p:txBody>
              <a:bodyPr wrap="square" rtlCol="0" anchor="ctr" anchorCtr="1">
                <a:spAutoFit/>
              </a:bodyPr>
              <a:lstStyle/>
              <a:p>
                <a:r>
                  <a:rPr lang="zh-CN" altLang="en-US" sz="2000" dirty="0"/>
                  <a:t>称</a:t>
                </a:r>
                <a14:m>
                  <m:oMath xmlns:m="http://schemas.openxmlformats.org/officeDocument/2006/math">
                    <m:r>
                      <a:rPr lang="zh-CN" altLang="en-US" sz="2000" i="1" smtClean="0">
                        <a:latin typeface="Cambria Math" panose="02040503050406030204" pitchFamily="18" charset="0"/>
                      </a:rPr>
                      <m:t>𝜂</m:t>
                    </m:r>
                    <m:r>
                      <a:rPr lang="en-US" altLang="zh-CN" sz="2000" b="0" i="1" smtClean="0">
                        <a:latin typeface="Cambria Math" panose="02040503050406030204" pitchFamily="18" charset="0"/>
                      </a:rPr>
                      <m:t>=</m:t>
                    </m:r>
                    <m:f>
                      <m:fPr>
                        <m:type m:val="lin"/>
                        <m:ctrlPr>
                          <a:rPr lang="en-US" altLang="zh-CN" sz="2000" b="0" i="1" smtClean="0">
                            <a:latin typeface="Cambria Math" panose="02040503050406030204" pitchFamily="18" charset="0"/>
                          </a:rPr>
                        </m:ctrlPr>
                      </m:fPr>
                      <m:num>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ea typeface="Cambria Math" panose="02040503050406030204" pitchFamily="18" charset="0"/>
                              </a:rPr>
                              <m:t>∞</m:t>
                            </m:r>
                          </m:sub>
                        </m:sSub>
                        <m:r>
                          <a:rPr lang="en-US" altLang="zh-CN" sz="2000" i="1">
                            <a:latin typeface="Cambria Math" panose="02040503050406030204" pitchFamily="18" charset="0"/>
                          </a:rPr>
                          <m:t>(</m:t>
                        </m:r>
                        <m:r>
                          <a:rPr lang="en-US" altLang="zh-CN" sz="2000" i="1">
                            <a:latin typeface="Cambria Math" panose="02040503050406030204" pitchFamily="18" charset="0"/>
                          </a:rPr>
                          <m:t>𝑋</m:t>
                        </m:r>
                        <m:r>
                          <a:rPr lang="en-US" altLang="zh-CN" sz="2000">
                            <a:latin typeface="Cambria Math" panose="02040503050406030204" pitchFamily="18" charset="0"/>
                            <a:ea typeface="Cambria Math" panose="02040503050406030204" pitchFamily="18" charset="0"/>
                          </a:rPr>
                          <m:t>)</m:t>
                        </m:r>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0</m:t>
                            </m:r>
                          </m:sub>
                        </m:sSub>
                      </m:den>
                    </m:f>
                  </m:oMath>
                </a14:m>
                <a:r>
                  <a:rPr lang="zh-CN" altLang="en-US" sz="2000" dirty="0"/>
                  <a:t>为信源</a:t>
                </a:r>
                <a14:m>
                  <m:oMath xmlns:m="http://schemas.openxmlformats.org/officeDocument/2006/math">
                    <m:r>
                      <a:rPr lang="en-US" altLang="zh-CN" sz="2000" b="0" i="1" smtClean="0">
                        <a:latin typeface="Cambria Math" panose="02040503050406030204" pitchFamily="18" charset="0"/>
                      </a:rPr>
                      <m:t>𝑋</m:t>
                    </m:r>
                  </m:oMath>
                </a14:m>
                <a:r>
                  <a:rPr lang="zh-CN" altLang="en-US" sz="2000" dirty="0"/>
                  <a:t>的</a:t>
                </a:r>
                <a:r>
                  <a:rPr lang="zh-CN" altLang="en-US" sz="2000" dirty="0">
                    <a:solidFill>
                      <a:srgbClr val="C00000"/>
                    </a:solidFill>
                  </a:rPr>
                  <a:t>熵相对率</a:t>
                </a:r>
                <a:r>
                  <a:rPr lang="zh-CN" altLang="en-US" sz="2000" dirty="0"/>
                  <a:t>，</a:t>
                </a:r>
                <a14:m>
                  <m:oMath xmlns:m="http://schemas.openxmlformats.org/officeDocument/2006/math">
                    <m:r>
                      <a:rPr lang="en-US" altLang="zh-CN" sz="2000" b="0" i="1" smtClean="0">
                        <a:latin typeface="Cambria Math" panose="02040503050406030204" pitchFamily="18" charset="0"/>
                      </a:rPr>
                      <m:t>1−</m:t>
                    </m:r>
                    <m:r>
                      <a:rPr lang="zh-CN" altLang="en-US" sz="2000" b="0" i="1" smtClean="0">
                        <a:latin typeface="Cambria Math" panose="02040503050406030204" pitchFamily="18" charset="0"/>
                      </a:rPr>
                      <m:t>𝜂</m:t>
                    </m:r>
                    <m:r>
                      <a:rPr lang="en-US" altLang="zh-CN" sz="2000" b="0" i="1" smtClean="0">
                        <a:latin typeface="Cambria Math" panose="02040503050406030204" pitchFamily="18" charset="0"/>
                      </a:rPr>
                      <m:t>=(</m:t>
                    </m:r>
                    <m:f>
                      <m:fPr>
                        <m:type m:val="lin"/>
                        <m:ctrlPr>
                          <a:rPr lang="en-US" altLang="zh-CN" sz="2000" i="1">
                            <a:latin typeface="Cambria Math" panose="02040503050406030204" pitchFamily="18" charset="0"/>
                          </a:rPr>
                        </m:ctrlPr>
                      </m:fPr>
                      <m:num>
                        <m:sSub>
                          <m:sSubPr>
                            <m:ctrlPr>
                              <a:rPr lang="en-US" altLang="zh-CN" sz="2000" i="1">
                                <a:latin typeface="Cambria Math" panose="02040503050406030204" pitchFamily="18" charset="0"/>
                              </a:rPr>
                            </m:ctrlPr>
                          </m:sSubPr>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r>
                              <a:rPr lang="en-US" altLang="zh-CN" sz="2000" i="1">
                                <a:latin typeface="Cambria Math" panose="02040503050406030204" pitchFamily="18" charset="0"/>
                              </a:rPr>
                              <m:t>𝐻</m:t>
                            </m:r>
                          </m:e>
                          <m:sub>
                            <m:r>
                              <a:rPr lang="en-US" altLang="zh-CN" sz="2000" i="1">
                                <a:latin typeface="Cambria Math" panose="02040503050406030204" pitchFamily="18" charset="0"/>
                                <a:ea typeface="Cambria Math" panose="02040503050406030204" pitchFamily="18" charset="0"/>
                              </a:rPr>
                              <m:t>∞</m:t>
                            </m:r>
                          </m:sub>
                        </m:sSub>
                        <m:r>
                          <a:rPr lang="en-US" altLang="zh-CN" sz="2000" i="1">
                            <a:latin typeface="Cambria Math" panose="02040503050406030204" pitchFamily="18" charset="0"/>
                          </a:rPr>
                          <m:t>(</m:t>
                        </m:r>
                        <m:r>
                          <a:rPr lang="en-US" altLang="zh-CN" sz="2000" i="1">
                            <a:latin typeface="Cambria Math" panose="02040503050406030204" pitchFamily="18" charset="0"/>
                          </a:rPr>
                          <m:t>𝑋</m:t>
                        </m:r>
                        <m:r>
                          <a:rPr lang="en-US" altLang="zh-CN" sz="2000">
                            <a:latin typeface="Cambria Math" panose="02040503050406030204" pitchFamily="18" charset="0"/>
                            <a:ea typeface="Cambria Math" panose="02040503050406030204" pitchFamily="18" charset="0"/>
                          </a:rPr>
                          <m:t>)</m:t>
                        </m:r>
                        <m:r>
                          <a:rPr lang="en-US" altLang="zh-CN" sz="2000" b="0" i="0" smtClean="0">
                            <a:latin typeface="Cambria Math" panose="02040503050406030204" pitchFamily="18" charset="0"/>
                            <a:ea typeface="Cambria Math" panose="02040503050406030204" pitchFamily="18" charset="0"/>
                          </a:rPr>
                          <m:t>)</m:t>
                        </m:r>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0</m:t>
                            </m:r>
                          </m:sub>
                        </m:sSub>
                      </m:den>
                    </m:f>
                  </m:oMath>
                </a14:m>
                <a:r>
                  <a:rPr lang="zh-CN" altLang="en-US" sz="2000" dirty="0"/>
                  <a:t>称为</a:t>
                </a:r>
                <a14:m>
                  <m:oMath xmlns:m="http://schemas.openxmlformats.org/officeDocument/2006/math">
                    <m:r>
                      <a:rPr lang="en-US" altLang="zh-CN" sz="2000" b="0" i="1" dirty="0" smtClean="0">
                        <a:latin typeface="Cambria Math" panose="02040503050406030204" pitchFamily="18" charset="0"/>
                      </a:rPr>
                      <m:t>𝑋</m:t>
                    </m:r>
                  </m:oMath>
                </a14:m>
                <a:r>
                  <a:rPr lang="zh-CN" altLang="en-US" sz="2000" dirty="0"/>
                  <a:t>的</a:t>
                </a:r>
                <a:r>
                  <a:rPr lang="zh-CN" altLang="en-US" sz="2000" dirty="0">
                    <a:solidFill>
                      <a:srgbClr val="C00000"/>
                    </a:solidFill>
                  </a:rPr>
                  <a:t>信源冗余度</a:t>
                </a:r>
                <a:r>
                  <a:rPr lang="zh-CN" altLang="en-US" sz="2000" dirty="0"/>
                  <a:t>。</a:t>
                </a:r>
              </a:p>
            </p:txBody>
          </p:sp>
        </mc:Choice>
        <mc:Fallback xmlns="">
          <p:sp>
            <p:nvSpPr>
              <p:cNvPr id="6" name="文本框 5">
                <a:extLst>
                  <a:ext uri="{FF2B5EF4-FFF2-40B4-BE49-F238E27FC236}">
                    <a16:creationId xmlns:a16="http://schemas.microsoft.com/office/drawing/2014/main" id="{1EE45C46-DB7A-4330-9176-ACB0566B8D16}"/>
                  </a:ext>
                </a:extLst>
              </p:cNvPr>
              <p:cNvSpPr txBox="1">
                <a:spLocks noRot="1" noChangeAspect="1" noMove="1" noResize="1" noEditPoints="1" noAdjustHandles="1" noChangeArrowheads="1" noChangeShapeType="1" noTextEdit="1"/>
              </p:cNvSpPr>
              <p:nvPr/>
            </p:nvSpPr>
            <p:spPr>
              <a:xfrm>
                <a:off x="1133129" y="3122096"/>
                <a:ext cx="10081120" cy="400110"/>
              </a:xfrm>
              <a:prstGeom prst="rect">
                <a:avLst/>
              </a:prstGeom>
              <a:blipFill>
                <a:blip r:embed="rId3"/>
                <a:stretch>
                  <a:fillRect t="-113636" b="-180303"/>
                </a:stretch>
              </a:blipFill>
              <a:ln>
                <a:noFill/>
              </a:ln>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1AC190D1-4A05-4E22-AA97-D171843D9669}"/>
              </a:ext>
            </a:extLst>
          </p:cNvPr>
          <p:cNvSpPr txBox="1"/>
          <p:nvPr/>
        </p:nvSpPr>
        <p:spPr>
          <a:xfrm>
            <a:off x="936906" y="3612553"/>
            <a:ext cx="10081120" cy="1015663"/>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信源先后发出的消息之间的相关性越强，信源冗余度越大。</a:t>
            </a:r>
            <a:endParaRPr lang="en-US" altLang="zh-CN" sz="2000" dirty="0"/>
          </a:p>
          <a:p>
            <a:pPr marL="342900" indent="-342900">
              <a:buFont typeface="Wingdings" panose="05000000000000000000" pitchFamily="2" charset="2"/>
              <a:buChar char="Ø"/>
            </a:pPr>
            <a:r>
              <a:rPr lang="zh-CN" altLang="en-US" sz="2000" dirty="0"/>
              <a:t>信源在同一时刻发出的消息的分布越不均匀，信源的冗余度越大。</a:t>
            </a:r>
            <a:endParaRPr lang="en-US" altLang="zh-CN" sz="2000" dirty="0"/>
          </a:p>
          <a:p>
            <a:pPr marL="342900" indent="-342900">
              <a:buFont typeface="Wingdings" panose="05000000000000000000" pitchFamily="2" charset="2"/>
              <a:buChar char="Ø"/>
            </a:pPr>
            <a:r>
              <a:rPr lang="zh-CN" altLang="en-US" sz="2000" dirty="0"/>
              <a:t>实际信源中的冗余会降低传输效率，但亦可用于纠错和便于理解，也是有实用价值的。</a:t>
            </a:r>
          </a:p>
        </p:txBody>
      </p:sp>
      <p:sp>
        <p:nvSpPr>
          <p:cNvPr id="8" name="文本框 7">
            <a:extLst>
              <a:ext uri="{FF2B5EF4-FFF2-40B4-BE49-F238E27FC236}">
                <a16:creationId xmlns:a16="http://schemas.microsoft.com/office/drawing/2014/main" id="{DFADA9D3-974F-42BB-B47E-5DDDF2EAB62B}"/>
              </a:ext>
            </a:extLst>
          </p:cNvPr>
          <p:cNvSpPr txBox="1"/>
          <p:nvPr/>
        </p:nvSpPr>
        <p:spPr>
          <a:xfrm>
            <a:off x="743686" y="4626498"/>
            <a:ext cx="10441160" cy="1323439"/>
          </a:xfrm>
          <a:prstGeom prst="rect">
            <a:avLst/>
          </a:prstGeom>
          <a:noFill/>
          <a:ln>
            <a:noFill/>
          </a:ln>
        </p:spPr>
        <p:txBody>
          <a:bodyPr wrap="square" rtlCol="0" anchor="ctr" anchorCtr="1">
            <a:spAutoFit/>
          </a:bodyPr>
          <a:lstStyle/>
          <a:p>
            <a:r>
              <a:rPr lang="zh-CN" altLang="en-US" dirty="0"/>
              <a:t>        </a:t>
            </a:r>
            <a:r>
              <a:rPr lang="zh-CN" altLang="en-US" sz="2000" dirty="0"/>
              <a:t>有研究对一些通用的文字语言的熵相对率进行了分析，认为英文为</a:t>
            </a:r>
            <a:r>
              <a:rPr lang="en-US" altLang="zh-CN" sz="2000" dirty="0"/>
              <a:t>0.29</a:t>
            </a:r>
            <a:r>
              <a:rPr lang="zh-CN" altLang="en-US" sz="2000" dirty="0"/>
              <a:t>，德文为</a:t>
            </a:r>
            <a:r>
              <a:rPr lang="en-US" altLang="zh-CN" sz="2000" dirty="0"/>
              <a:t>0.23</a:t>
            </a:r>
            <a:r>
              <a:rPr lang="zh-CN" altLang="en-US" sz="2000" dirty="0"/>
              <a:t>，法文为</a:t>
            </a:r>
            <a:r>
              <a:rPr lang="en-US" altLang="zh-CN" sz="2000" dirty="0"/>
              <a:t>0.63</a:t>
            </a:r>
            <a:r>
              <a:rPr lang="zh-CN" altLang="en-US" sz="2000" dirty="0"/>
              <a:t>，西班牙文为</a:t>
            </a:r>
            <a:r>
              <a:rPr lang="en-US" altLang="zh-CN" sz="2000" dirty="0"/>
              <a:t>0.42</a:t>
            </a:r>
            <a:r>
              <a:rPr lang="zh-CN" altLang="en-US" sz="2000" dirty="0"/>
              <a:t>，中文为</a:t>
            </a:r>
            <a:r>
              <a:rPr lang="en-US" altLang="zh-CN" sz="2000" dirty="0"/>
              <a:t>0.315. </a:t>
            </a:r>
            <a:r>
              <a:rPr lang="zh-CN" altLang="en-US" sz="2000" dirty="0"/>
              <a:t>这说明，英语文章的</a:t>
            </a:r>
            <a:r>
              <a:rPr lang="en-US" altLang="zh-CN" sz="2000" dirty="0"/>
              <a:t>71%</a:t>
            </a:r>
            <a:r>
              <a:rPr lang="zh-CN" altLang="en-US" sz="2000" dirty="0"/>
              <a:t>是模式化的结构性部分，只有</a:t>
            </a:r>
            <a:r>
              <a:rPr lang="en-US" altLang="zh-CN" sz="2000" dirty="0"/>
              <a:t>29%</a:t>
            </a:r>
            <a:r>
              <a:rPr lang="zh-CN" altLang="en-US" sz="2000" dirty="0"/>
              <a:t>是作者自由选择的成分。法文的熵相对率较高，说明法文受到的约束较少，语言的解读方式更多样，这也许是法国民族浪漫性格的一个反映。</a:t>
            </a:r>
          </a:p>
        </p:txBody>
      </p:sp>
    </p:spTree>
    <p:extLst>
      <p:ext uri="{BB962C8B-B14F-4D97-AF65-F5344CB8AC3E}">
        <p14:creationId xmlns:p14="http://schemas.microsoft.com/office/powerpoint/2010/main" val="271024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CAA2B68-428B-4E56-BD52-FB506D8A032C}"/>
              </a:ext>
            </a:extLst>
          </p:cNvPr>
          <p:cNvSpPr txBox="1"/>
          <p:nvPr/>
        </p:nvSpPr>
        <p:spPr>
          <a:xfrm>
            <a:off x="1269876" y="548680"/>
            <a:ext cx="2376264" cy="461665"/>
          </a:xfrm>
          <a:prstGeom prst="rect">
            <a:avLst/>
          </a:prstGeom>
          <a:noFill/>
          <a:ln>
            <a:noFill/>
          </a:ln>
        </p:spPr>
        <p:txBody>
          <a:bodyPr wrap="square" rtlCol="0" anchor="ctr" anchorCtr="1">
            <a:spAutoFit/>
          </a:bodyPr>
          <a:lstStyle/>
          <a:p>
            <a:r>
              <a:rPr lang="en-US" altLang="zh-CN" sz="2400" b="1" dirty="0"/>
              <a:t>§3.6 </a:t>
            </a:r>
            <a:r>
              <a:rPr lang="zh-CN" altLang="en-US" sz="2400" b="1" dirty="0"/>
              <a:t>连续信源</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A0F3320D-859D-4031-A986-16D6DDD69BA0}"/>
                  </a:ext>
                </a:extLst>
              </p:cNvPr>
              <p:cNvSpPr txBox="1"/>
              <p:nvPr/>
            </p:nvSpPr>
            <p:spPr>
              <a:xfrm>
                <a:off x="909836" y="1268760"/>
                <a:ext cx="8856984" cy="400110"/>
              </a:xfrm>
              <a:prstGeom prst="rect">
                <a:avLst/>
              </a:prstGeom>
              <a:noFill/>
              <a:ln>
                <a:noFill/>
              </a:ln>
            </p:spPr>
            <p:txBody>
              <a:bodyPr wrap="square" rtlCol="0" anchor="ctr" anchorCtr="1">
                <a:spAutoFit/>
              </a:bodyPr>
              <a:lstStyle/>
              <a:p>
                <a:r>
                  <a:rPr lang="zh-CN" altLang="en-US" sz="2000" dirty="0"/>
                  <a:t>假定</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是取值于二维欧几里得空间</a:t>
                </a:r>
                <a14:m>
                  <m:oMath xmlns:m="http://schemas.openxmlformats.org/officeDocument/2006/math">
                    <m:sSup>
                      <m:sSupPr>
                        <m:ctrlPr>
                          <a:rPr lang="en-US" altLang="zh-CN" sz="2000" i="1" smtClean="0">
                            <a:latin typeface="Cambria Math" panose="02040503050406030204" pitchFamily="18" charset="0"/>
                            <a:ea typeface="Cambria Math" panose="02040503050406030204" pitchFamily="18" charset="0"/>
                          </a:rPr>
                        </m:ctrlPr>
                      </m:sSupPr>
                      <m:e>
                        <m:r>
                          <a:rPr lang="en-US" altLang="zh-CN" sz="2000" i="1">
                            <a:latin typeface="Cambria Math" panose="02040503050406030204" pitchFamily="18" charset="0"/>
                            <a:ea typeface="Cambria Math" panose="02040503050406030204" pitchFamily="18" charset="0"/>
                          </a:rPr>
                          <m:t>ℝ</m:t>
                        </m:r>
                      </m:e>
                      <m:sup>
                        <m:r>
                          <a:rPr lang="en-US" altLang="zh-CN" sz="2000" b="0" i="1" smtClean="0">
                            <a:latin typeface="Cambria Math" panose="02040503050406030204" pitchFamily="18" charset="0"/>
                            <a:ea typeface="Cambria Math" panose="02040503050406030204" pitchFamily="18" charset="0"/>
                          </a:rPr>
                          <m:t>2</m:t>
                        </m:r>
                      </m:sup>
                    </m:sSup>
                  </m:oMath>
                </a14:m>
                <a:r>
                  <a:rPr lang="zh-CN" altLang="en-US" sz="2000" dirty="0"/>
                  <a:t>的随机向量，其</a:t>
                </a:r>
                <a:r>
                  <a:rPr lang="zh-CN" altLang="en-US" sz="2000" dirty="0">
                    <a:solidFill>
                      <a:srgbClr val="C00000"/>
                    </a:solidFill>
                  </a:rPr>
                  <a:t>（联合）分布函数</a:t>
                </a:r>
                <a:r>
                  <a:rPr lang="zh-CN" altLang="en-US" sz="2000" dirty="0"/>
                  <a:t>为</a:t>
                </a:r>
              </a:p>
            </p:txBody>
          </p:sp>
        </mc:Choice>
        <mc:Fallback xmlns="">
          <p:sp>
            <p:nvSpPr>
              <p:cNvPr id="3" name="文本框 2">
                <a:extLst>
                  <a:ext uri="{FF2B5EF4-FFF2-40B4-BE49-F238E27FC236}">
                    <a16:creationId xmlns:a16="http://schemas.microsoft.com/office/drawing/2014/main" id="{A0F3320D-859D-4031-A986-16D6DDD69BA0}"/>
                  </a:ext>
                </a:extLst>
              </p:cNvPr>
              <p:cNvSpPr txBox="1">
                <a:spLocks noRot="1" noChangeAspect="1" noMove="1" noResize="1" noEditPoints="1" noAdjustHandles="1" noChangeArrowheads="1" noChangeShapeType="1" noTextEdit="1"/>
              </p:cNvSpPr>
              <p:nvPr/>
            </p:nvSpPr>
            <p:spPr>
              <a:xfrm>
                <a:off x="909836" y="1268760"/>
                <a:ext cx="8856984" cy="400110"/>
              </a:xfrm>
              <a:prstGeom prst="rect">
                <a:avLst/>
              </a:prstGeom>
              <a:blipFill>
                <a:blip r:embed="rId2"/>
                <a:stretch>
                  <a:fillRect t="-10606"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94611CE5-E06F-4957-AE65-18F6464D1A8F}"/>
                  </a:ext>
                </a:extLst>
              </p:cNvPr>
              <p:cNvSpPr txBox="1"/>
              <p:nvPr/>
            </p:nvSpPr>
            <p:spPr>
              <a:xfrm>
                <a:off x="3538128" y="1666512"/>
                <a:ext cx="3600400" cy="424283"/>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Pr</m:t>
                          </m:r>
                        </m:fName>
                        <m:e>
                          <m:d>
                            <m:dPr>
                              <m:begChr m:val="{"/>
                              <m:endChr m:val="}"/>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𝑡</m:t>
                              </m:r>
                            </m:e>
                          </m:d>
                        </m:e>
                      </m:func>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5" name="文本框 4">
                <a:extLst>
                  <a:ext uri="{FF2B5EF4-FFF2-40B4-BE49-F238E27FC236}">
                    <a16:creationId xmlns:a16="http://schemas.microsoft.com/office/drawing/2014/main" id="{94611CE5-E06F-4957-AE65-18F6464D1A8F}"/>
                  </a:ext>
                </a:extLst>
              </p:cNvPr>
              <p:cNvSpPr txBox="1">
                <a:spLocks noRot="1" noChangeAspect="1" noMove="1" noResize="1" noEditPoints="1" noAdjustHandles="1" noChangeArrowheads="1" noChangeShapeType="1" noTextEdit="1"/>
              </p:cNvSpPr>
              <p:nvPr/>
            </p:nvSpPr>
            <p:spPr>
              <a:xfrm>
                <a:off x="3538128" y="1666512"/>
                <a:ext cx="3600400" cy="424283"/>
              </a:xfrm>
              <a:prstGeom prst="rect">
                <a:avLst/>
              </a:prstGeom>
              <a:blipFill>
                <a:blip r:embed="rId13"/>
                <a:stretch>
                  <a:fillRect b="-5714"/>
                </a:stretch>
              </a:blipFill>
              <a:ln>
                <a:noFill/>
              </a:ln>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2D4A808C-C5E4-4AC5-93A5-A86E552F2D93}"/>
              </a:ext>
            </a:extLst>
          </p:cNvPr>
          <p:cNvSpPr txBox="1"/>
          <p:nvPr/>
        </p:nvSpPr>
        <p:spPr>
          <a:xfrm>
            <a:off x="903767" y="2105384"/>
            <a:ext cx="2376264" cy="400110"/>
          </a:xfrm>
          <a:prstGeom prst="rect">
            <a:avLst/>
          </a:prstGeom>
          <a:noFill/>
          <a:ln>
            <a:noFill/>
          </a:ln>
        </p:spPr>
        <p:txBody>
          <a:bodyPr wrap="square" rtlCol="0" anchor="ctr" anchorCtr="1">
            <a:spAutoFit/>
          </a:bodyPr>
          <a:lstStyle/>
          <a:p>
            <a:r>
              <a:rPr lang="zh-CN" altLang="en-US" sz="2000" dirty="0"/>
              <a:t>其边际分布函数为</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DB0BEB4C-0B2E-43F5-9458-7ED8364BE366}"/>
                  </a:ext>
                </a:extLst>
              </p:cNvPr>
              <p:cNvSpPr txBox="1"/>
              <p:nvPr/>
            </p:nvSpPr>
            <p:spPr>
              <a:xfrm>
                <a:off x="3135836" y="2081211"/>
                <a:ext cx="4968552" cy="424283"/>
              </a:xfrm>
              <a:prstGeom prst="rect">
                <a:avLst/>
              </a:prstGeom>
              <a:noFill/>
              <a:ln>
                <a:noFill/>
              </a:ln>
            </p:spPr>
            <p:txBody>
              <a:bodyPr wrap="square" rtlCol="0" anchor="ctr" anchorCtr="1">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𝑥</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e>
                    </m:d>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oMath>
                </a14:m>
                <a:r>
                  <a:rPr lang="zh-CN" altLang="en-US" sz="2000" dirty="0"/>
                  <a:t> 和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b="0" i="1" smtClean="0">
                            <a:latin typeface="Cambria Math" panose="02040503050406030204" pitchFamily="18" charset="0"/>
                          </a:rPr>
                          <m:t>𝑦</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𝑡</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sub>
                    </m:sSub>
                    <m:r>
                      <a:rPr lang="en-US" altLang="zh-CN" sz="2000" i="1">
                        <a:latin typeface="Cambria Math" panose="02040503050406030204" pitchFamily="18" charset="0"/>
                      </a:rPr>
                      <m:t>(</m:t>
                    </m:r>
                    <m:r>
                      <a:rPr lang="en-US" altLang="zh-CN" sz="2000" b="0" i="1" smtClean="0">
                        <a:latin typeface="Cambria Math" panose="02040503050406030204" pitchFamily="18" charset="0"/>
                      </a:rPr>
                      <m:t>+</m:t>
                    </m:r>
                    <m:r>
                      <a:rPr lang="en-US" altLang="zh-CN" sz="2000" i="1">
                        <a:latin typeface="Cambria Math" panose="02040503050406030204" pitchFamily="18" charset="0"/>
                      </a:rPr>
                      <m:t>∞</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i="1">
                        <a:latin typeface="Cambria Math" panose="02040503050406030204" pitchFamily="18" charset="0"/>
                      </a:rPr>
                      <m:t>)</m:t>
                    </m:r>
                  </m:oMath>
                </a14:m>
                <a:r>
                  <a:rPr lang="en-US" altLang="zh-CN" sz="2000" dirty="0"/>
                  <a:t>.</a:t>
                </a:r>
                <a:endParaRPr lang="zh-CN" altLang="en-US" sz="2000" dirty="0"/>
              </a:p>
            </p:txBody>
          </p:sp>
        </mc:Choice>
        <mc:Fallback xmlns="">
          <p:sp>
            <p:nvSpPr>
              <p:cNvPr id="7" name="文本框 6">
                <a:extLst>
                  <a:ext uri="{FF2B5EF4-FFF2-40B4-BE49-F238E27FC236}">
                    <a16:creationId xmlns:a16="http://schemas.microsoft.com/office/drawing/2014/main" id="{DB0BEB4C-0B2E-43F5-9458-7ED8364BE366}"/>
                  </a:ext>
                </a:extLst>
              </p:cNvPr>
              <p:cNvSpPr txBox="1">
                <a:spLocks noRot="1" noChangeAspect="1" noMove="1" noResize="1" noEditPoints="1" noAdjustHandles="1" noChangeArrowheads="1" noChangeShapeType="1" noTextEdit="1"/>
              </p:cNvSpPr>
              <p:nvPr/>
            </p:nvSpPr>
            <p:spPr>
              <a:xfrm>
                <a:off x="3135836" y="2081211"/>
                <a:ext cx="4968552" cy="424283"/>
              </a:xfrm>
              <a:prstGeom prst="rect">
                <a:avLst/>
              </a:prstGeom>
              <a:blipFill>
                <a:blip r:embed="rId14"/>
                <a:stretch>
                  <a:fillRect t="-11429" r="-368" b="-1857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78C1723-5C5A-449B-9D63-26C2855D5F58}"/>
                  </a:ext>
                </a:extLst>
              </p:cNvPr>
              <p:cNvSpPr txBox="1"/>
              <p:nvPr/>
            </p:nvSpPr>
            <p:spPr>
              <a:xfrm>
                <a:off x="937290" y="2538157"/>
                <a:ext cx="8375221" cy="424283"/>
              </a:xfrm>
              <a:prstGeom prst="rect">
                <a:avLst/>
              </a:prstGeom>
              <a:noFill/>
              <a:ln>
                <a:noFill/>
              </a:ln>
            </p:spPr>
            <p:txBody>
              <a:bodyPr wrap="square" rtlCol="0" anchor="ctr" anchorCtr="1">
                <a:spAutoFit/>
              </a:bodyPr>
              <a:lstStyle/>
              <a:p>
                <a:r>
                  <a:rPr lang="zh-CN" altLang="en-US" sz="2000" dirty="0"/>
                  <a:t>再假定存在非负函数</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oMath>
                </a14:m>
                <a:r>
                  <a:rPr lang="zh-CN" altLang="en-US" sz="2000" dirty="0"/>
                  <a:t>，称为</a:t>
                </a:r>
                <a14:m>
                  <m:oMath xmlns:m="http://schemas.openxmlformats.org/officeDocument/2006/math">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的</a:t>
                </a:r>
                <a:r>
                  <a:rPr lang="zh-CN" altLang="en-US" sz="2000" dirty="0">
                    <a:solidFill>
                      <a:srgbClr val="C00000"/>
                    </a:solidFill>
                  </a:rPr>
                  <a:t>（联合）概率密度函数</a:t>
                </a:r>
                <a:r>
                  <a:rPr lang="zh-CN" altLang="en-US" sz="2000" dirty="0"/>
                  <a:t>，使得</a:t>
                </a:r>
              </a:p>
            </p:txBody>
          </p:sp>
        </mc:Choice>
        <mc:Fallback xmlns="">
          <p:sp>
            <p:nvSpPr>
              <p:cNvPr id="8" name="文本框 7">
                <a:extLst>
                  <a:ext uri="{FF2B5EF4-FFF2-40B4-BE49-F238E27FC236}">
                    <a16:creationId xmlns:a16="http://schemas.microsoft.com/office/drawing/2014/main" id="{678C1723-5C5A-449B-9D63-26C2855D5F58}"/>
                  </a:ext>
                </a:extLst>
              </p:cNvPr>
              <p:cNvSpPr txBox="1">
                <a:spLocks noRot="1" noChangeAspect="1" noMove="1" noResize="1" noEditPoints="1" noAdjustHandles="1" noChangeArrowheads="1" noChangeShapeType="1" noTextEdit="1"/>
              </p:cNvSpPr>
              <p:nvPr/>
            </p:nvSpPr>
            <p:spPr>
              <a:xfrm>
                <a:off x="937290" y="2538157"/>
                <a:ext cx="8375221" cy="424283"/>
              </a:xfrm>
              <a:prstGeom prst="rect">
                <a:avLst/>
              </a:prstGeom>
              <a:blipFill>
                <a:blip r:embed="rId15"/>
                <a:stretch>
                  <a:fillRect l="-509" t="-11429" r="-655" b="-1571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CAEA46C-A4B0-47CB-9758-4F96C692BCA4}"/>
                  </a:ext>
                </a:extLst>
              </p:cNvPr>
              <p:cNvSpPr txBox="1"/>
              <p:nvPr/>
            </p:nvSpPr>
            <p:spPr>
              <a:xfrm>
                <a:off x="2926060" y="2917836"/>
                <a:ext cx="4824536" cy="811376"/>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nary>
                        <m:naryPr>
                          <m:ctrlPr>
                            <a:rPr lang="en-US" altLang="zh-CN"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𝑎</m:t>
                          </m:r>
                        </m:sub>
                        <m:sup/>
                        <m:e>
                          <m:nary>
                            <m:naryPr>
                              <m:ctrlPr>
                                <a:rPr lang="en-US" altLang="zh-CN"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𝑏</m:t>
                              </m:r>
                            </m:sub>
                            <m:sup/>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𝑑𝑠𝑑𝑡</m:t>
                              </m:r>
                            </m:e>
                          </m:nary>
                        </m:e>
                      </m:nary>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i="1">
                              <a:latin typeface="Cambria Math" panose="02040503050406030204" pitchFamily="18" charset="0"/>
                            </a:rPr>
                            <m:t>,</m:t>
                          </m:r>
                          <m:r>
                            <a:rPr lang="en-US" altLang="zh-CN" sz="2000" b="0" i="1" smtClean="0">
                              <a:latin typeface="Cambria Math" panose="02040503050406030204" pitchFamily="18" charset="0"/>
                            </a:rPr>
                            <m:t>𝑏</m:t>
                          </m:r>
                        </m:e>
                      </m:d>
                      <m:r>
                        <a:rPr lang="en-US" altLang="zh-CN" sz="2000" b="0" i="1" smtClean="0">
                          <a:latin typeface="Cambria Math" panose="02040503050406030204" pitchFamily="18" charset="0"/>
                        </a:rPr>
                        <m:t>.</m:t>
                      </m:r>
                    </m:oMath>
                  </m:oMathPara>
                </a14:m>
                <a:endParaRPr lang="zh-CN" altLang="en-US" sz="2000" dirty="0"/>
              </a:p>
            </p:txBody>
          </p:sp>
        </mc:Choice>
        <mc:Fallback xmlns="">
          <p:sp>
            <p:nvSpPr>
              <p:cNvPr id="9" name="文本框 8">
                <a:extLst>
                  <a:ext uri="{FF2B5EF4-FFF2-40B4-BE49-F238E27FC236}">
                    <a16:creationId xmlns:a16="http://schemas.microsoft.com/office/drawing/2014/main" id="{BCAEA46C-A4B0-47CB-9758-4F96C692BCA4}"/>
                  </a:ext>
                </a:extLst>
              </p:cNvPr>
              <p:cNvSpPr txBox="1">
                <a:spLocks noRot="1" noChangeAspect="1" noMove="1" noResize="1" noEditPoints="1" noAdjustHandles="1" noChangeArrowheads="1" noChangeShapeType="1" noTextEdit="1"/>
              </p:cNvSpPr>
              <p:nvPr/>
            </p:nvSpPr>
            <p:spPr>
              <a:xfrm>
                <a:off x="2926060" y="2917836"/>
                <a:ext cx="4824536" cy="811376"/>
              </a:xfrm>
              <a:prstGeom prst="rect">
                <a:avLst/>
              </a:prstGeom>
              <a:blipFill>
                <a:blip r:embed="rId16"/>
                <a:stretch>
                  <a:fillRect/>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C1F1FF0A-85F2-4A7F-BA33-D4F0D3725970}"/>
              </a:ext>
            </a:extLst>
          </p:cNvPr>
          <p:cNvSpPr txBox="1"/>
          <p:nvPr/>
        </p:nvSpPr>
        <p:spPr>
          <a:xfrm>
            <a:off x="903767" y="4038114"/>
            <a:ext cx="648072" cy="400110"/>
          </a:xfrm>
          <a:prstGeom prst="rect">
            <a:avLst/>
          </a:prstGeom>
          <a:noFill/>
          <a:ln>
            <a:noFill/>
          </a:ln>
        </p:spPr>
        <p:txBody>
          <a:bodyPr wrap="square" rtlCol="0" anchor="ctr" anchorCtr="1">
            <a:spAutoFit/>
          </a:bodyPr>
          <a:lstStyle/>
          <a:p>
            <a:r>
              <a:rPr lang="zh-CN" altLang="en-US" sz="2000" dirty="0"/>
              <a:t>则</a:t>
            </a: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A2945BB-4A0A-4BFF-97BD-7505F9EF7B33}"/>
                  </a:ext>
                </a:extLst>
              </p:cNvPr>
              <p:cNvSpPr txBox="1"/>
              <p:nvPr/>
            </p:nvSpPr>
            <p:spPr>
              <a:xfrm>
                <a:off x="1269876" y="3812415"/>
                <a:ext cx="3096344" cy="718466"/>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𝑡</m:t>
                          </m:r>
                        </m:e>
                      </m:d>
                      <m:r>
                        <a:rPr lang="en-US" altLang="zh-CN" sz="2000" i="1" smtClean="0">
                          <a:latin typeface="Cambria Math" panose="02040503050406030204" pitchFamily="18" charset="0"/>
                        </a:rPr>
                        <m:t>=</m:t>
                      </m:r>
                      <m:f>
                        <m:fPr>
                          <m:ctrlPr>
                            <a:rPr lang="en-US" altLang="zh-CN" sz="2000" i="1" smtClean="0">
                              <a:latin typeface="Cambria Math" panose="02040503050406030204" pitchFamily="18" charset="0"/>
                            </a:rPr>
                          </m:ctrlPr>
                        </m:fPr>
                        <m:num>
                          <m:sSup>
                            <m:sSupPr>
                              <m:ctrlPr>
                                <a:rPr lang="en-US" altLang="zh-CN" sz="2000" i="1" smtClean="0">
                                  <a:latin typeface="Cambria Math" panose="02040503050406030204" pitchFamily="18" charset="0"/>
                                </a:rPr>
                              </m:ctrlPr>
                            </m:sSupPr>
                            <m:e>
                              <m:r>
                                <a:rPr lang="en-US" altLang="zh-CN" sz="2000" i="1">
                                  <a:latin typeface="Cambria Math" panose="02040503050406030204" pitchFamily="18" charset="0"/>
                                </a:rPr>
                                <m:t>𝜕</m:t>
                              </m:r>
                            </m:e>
                            <m:sup>
                              <m:r>
                                <a:rPr lang="en-US" altLang="zh-CN" sz="2000" b="0" i="1" smtClean="0">
                                  <a:latin typeface="Cambria Math" panose="02040503050406030204" pitchFamily="18" charset="0"/>
                                </a:rPr>
                                <m:t>2</m:t>
                              </m:r>
                            </m:sup>
                          </m:s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𝑡</m:t>
                              </m:r>
                            </m:e>
                          </m:d>
                        </m:num>
                        <m:den>
                          <m:r>
                            <a:rPr lang="en-US" altLang="zh-CN" sz="200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i="1">
                              <a:latin typeface="Cambria Math" panose="02040503050406030204" pitchFamily="18" charset="0"/>
                            </a:rPr>
                            <m:t>𝜕</m:t>
                          </m:r>
                          <m:r>
                            <a:rPr lang="en-US" altLang="zh-CN" sz="2000" b="0" i="1" smtClean="0">
                              <a:latin typeface="Cambria Math" panose="02040503050406030204" pitchFamily="18" charset="0"/>
                            </a:rPr>
                            <m:t>𝑡</m:t>
                          </m:r>
                        </m:den>
                      </m:f>
                      <m:r>
                        <a:rPr lang="en-US" altLang="zh-CN" sz="2000" b="0" i="1" smtClean="0">
                          <a:latin typeface="Cambria Math" panose="02040503050406030204" pitchFamily="18" charset="0"/>
                        </a:rPr>
                        <m:t>.</m:t>
                      </m:r>
                    </m:oMath>
                  </m:oMathPara>
                </a14:m>
                <a:endParaRPr lang="zh-CN" altLang="en-US" sz="2000" dirty="0"/>
              </a:p>
            </p:txBody>
          </p:sp>
        </mc:Choice>
        <mc:Fallback xmlns="">
          <p:sp>
            <p:nvSpPr>
              <p:cNvPr id="11" name="文本框 10">
                <a:extLst>
                  <a:ext uri="{FF2B5EF4-FFF2-40B4-BE49-F238E27FC236}">
                    <a16:creationId xmlns:a16="http://schemas.microsoft.com/office/drawing/2014/main" id="{BA2945BB-4A0A-4BFF-97BD-7505F9EF7B33}"/>
                  </a:ext>
                </a:extLst>
              </p:cNvPr>
              <p:cNvSpPr txBox="1">
                <a:spLocks noRot="1" noChangeAspect="1" noMove="1" noResize="1" noEditPoints="1" noAdjustHandles="1" noChangeArrowheads="1" noChangeShapeType="1" noTextEdit="1"/>
              </p:cNvSpPr>
              <p:nvPr/>
            </p:nvSpPr>
            <p:spPr>
              <a:xfrm>
                <a:off x="1269876" y="3812415"/>
                <a:ext cx="3096344" cy="718466"/>
              </a:xfrm>
              <a:prstGeom prst="rect">
                <a:avLst/>
              </a:prstGeom>
              <a:blipFill>
                <a:blip r:embed="rId17"/>
                <a:stretch>
                  <a:fillRect/>
                </a:stretch>
              </a:blipFill>
              <a:ln>
                <a:noFill/>
              </a:ln>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2BEE0BA2-5081-4469-A60A-CE6E6CE61646}"/>
              </a:ext>
            </a:extLst>
          </p:cNvPr>
          <p:cNvSpPr txBox="1"/>
          <p:nvPr/>
        </p:nvSpPr>
        <p:spPr>
          <a:xfrm>
            <a:off x="4268975" y="3971593"/>
            <a:ext cx="926707" cy="400110"/>
          </a:xfrm>
          <a:prstGeom prst="rect">
            <a:avLst/>
          </a:prstGeom>
          <a:noFill/>
          <a:ln>
            <a:noFill/>
          </a:ln>
        </p:spPr>
        <p:txBody>
          <a:bodyPr wrap="square" rtlCol="0" anchor="ctr" anchorCtr="1">
            <a:spAutoFit/>
          </a:bodyPr>
          <a:lstStyle/>
          <a:p>
            <a:r>
              <a:rPr lang="zh-CN" altLang="en-US" sz="2000" dirty="0"/>
              <a:t>再令</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7E8D243-D203-4850-A099-F8ED35516E6F}"/>
                  </a:ext>
                </a:extLst>
              </p:cNvPr>
              <p:cNvSpPr txBox="1"/>
              <p:nvPr/>
            </p:nvSpPr>
            <p:spPr>
              <a:xfrm>
                <a:off x="5014292" y="3729212"/>
                <a:ext cx="6120680" cy="77271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𝑥</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e>
                      </m:d>
                      <m:r>
                        <a:rPr lang="en-US" altLang="zh-CN" sz="2000" b="0" i="1" smtClean="0">
                          <a:latin typeface="Cambria Math" panose="02040503050406030204" pitchFamily="18" charset="0"/>
                        </a:rPr>
                        <m:t>=</m:t>
                      </m:r>
                      <m:nary>
                        <m:naryPr>
                          <m:ctrlPr>
                            <a:rPr lang="en-US" altLang="zh-CN"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m:t>
                          </m:r>
                        </m:sub>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𝑡</m:t>
                              </m:r>
                            </m:e>
                          </m:d>
                          <m:r>
                            <a:rPr lang="en-US" altLang="zh-CN" sz="2000" b="0" i="1" smtClean="0">
                              <a:latin typeface="Cambria Math" panose="02040503050406030204" pitchFamily="18" charset="0"/>
                            </a:rPr>
                            <m:t>𝑑𝑡</m:t>
                          </m:r>
                        </m:e>
                      </m:nary>
                      <m:r>
                        <a:rPr lang="en-US" altLang="zh-CN" sz="2000" b="0" i="1" smtClean="0">
                          <a:latin typeface="Cambria Math" panose="02040503050406030204" pitchFamily="18" charset="0"/>
                        </a:rPr>
                        <m:t> </m:t>
                      </m:r>
                      <m:r>
                        <a:rPr lang="zh-CN" altLang="en-US" sz="2000" i="1">
                          <a:latin typeface="Cambria Math" panose="02040503050406030204" pitchFamily="18" charset="0"/>
                        </a:rPr>
                        <m:t>和</m:t>
                      </m:r>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b="0" i="1" smtClean="0">
                              <a:latin typeface="Cambria Math" panose="02040503050406030204" pitchFamily="18" charset="0"/>
                            </a:rPr>
                            <m:t>𝑦</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𝑡</m:t>
                          </m:r>
                        </m:e>
                      </m:d>
                      <m:r>
                        <a:rPr lang="en-US" altLang="zh-CN" sz="2000" i="1">
                          <a:latin typeface="Cambria Math" panose="02040503050406030204" pitchFamily="18" charset="0"/>
                        </a:rPr>
                        <m:t>=</m:t>
                      </m:r>
                      <m:nary>
                        <m:naryPr>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ub>
                        <m:sup>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𝑡</m:t>
                              </m:r>
                            </m:e>
                          </m:d>
                          <m:r>
                            <a:rPr lang="en-US" altLang="zh-CN" sz="2000" i="1">
                              <a:latin typeface="Cambria Math" panose="02040503050406030204" pitchFamily="18" charset="0"/>
                            </a:rPr>
                            <m:t>𝑑</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e>
                      </m:nary>
                    </m:oMath>
                  </m:oMathPara>
                </a14:m>
                <a:endParaRPr lang="zh-CN" altLang="en-US" sz="2000" dirty="0"/>
              </a:p>
            </p:txBody>
          </p:sp>
        </mc:Choice>
        <mc:Fallback xmlns="">
          <p:sp>
            <p:nvSpPr>
              <p:cNvPr id="13" name="文本框 12">
                <a:extLst>
                  <a:ext uri="{FF2B5EF4-FFF2-40B4-BE49-F238E27FC236}">
                    <a16:creationId xmlns:a16="http://schemas.microsoft.com/office/drawing/2014/main" id="{B7E8D243-D203-4850-A099-F8ED35516E6F}"/>
                  </a:ext>
                </a:extLst>
              </p:cNvPr>
              <p:cNvSpPr txBox="1">
                <a:spLocks noRot="1" noChangeAspect="1" noMove="1" noResize="1" noEditPoints="1" noAdjustHandles="1" noChangeArrowheads="1" noChangeShapeType="1" noTextEdit="1"/>
              </p:cNvSpPr>
              <p:nvPr/>
            </p:nvSpPr>
            <p:spPr>
              <a:xfrm>
                <a:off x="5014292" y="3729212"/>
                <a:ext cx="6120680" cy="772712"/>
              </a:xfrm>
              <a:prstGeom prst="rect">
                <a:avLst/>
              </a:prstGeom>
              <a:blipFill>
                <a:blip r:embed="rId1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DF257A99-8E31-4AC7-BC2C-242C95838E62}"/>
                  </a:ext>
                </a:extLst>
              </p:cNvPr>
              <p:cNvSpPr txBox="1"/>
              <p:nvPr/>
            </p:nvSpPr>
            <p:spPr>
              <a:xfrm>
                <a:off x="1773932" y="4614084"/>
                <a:ext cx="3960440" cy="70564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𝑥</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𝑑</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𝑥</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𝑠</m:t>
                              </m:r>
                            </m:e>
                          </m:d>
                        </m:num>
                        <m:den>
                          <m:r>
                            <a:rPr lang="en-US" altLang="zh-CN" sz="2000" b="0" i="1" smtClean="0">
                              <a:latin typeface="Cambria Math" panose="02040503050406030204" pitchFamily="18" charset="0"/>
                            </a:rPr>
                            <m:t>𝑑𝑠</m:t>
                          </m:r>
                        </m:den>
                      </m:f>
                      <m:r>
                        <a:rPr lang="zh-CN" altLang="en-US" sz="2000" i="1">
                          <a:latin typeface="Cambria Math" panose="02040503050406030204" pitchFamily="18" charset="0"/>
                        </a:rPr>
                        <m:t>和</m:t>
                      </m:r>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b="0" i="1" smtClean="0">
                              <a:latin typeface="Cambria Math" panose="02040503050406030204" pitchFamily="18" charset="0"/>
                            </a:rPr>
                            <m:t>𝑦</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𝑡</m:t>
                          </m:r>
                        </m:e>
                      </m:d>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𝑑</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b="0" i="1" smtClean="0">
                                  <a:latin typeface="Cambria Math" panose="02040503050406030204" pitchFamily="18" charset="0"/>
                                </a:rPr>
                                <m:t>𝑦</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𝑡</m:t>
                              </m:r>
                            </m:e>
                          </m:d>
                        </m:num>
                        <m:den>
                          <m:r>
                            <a:rPr lang="en-US" altLang="zh-CN" sz="2000" i="1">
                              <a:latin typeface="Cambria Math" panose="02040503050406030204" pitchFamily="18" charset="0"/>
                            </a:rPr>
                            <m:t>𝑑</m:t>
                          </m:r>
                          <m:r>
                            <a:rPr lang="en-US" altLang="zh-CN" sz="2000" b="0" i="1" smtClean="0">
                              <a:latin typeface="Cambria Math" panose="02040503050406030204" pitchFamily="18" charset="0"/>
                            </a:rPr>
                            <m:t>𝑡</m:t>
                          </m:r>
                        </m:den>
                      </m:f>
                    </m:oMath>
                  </m:oMathPara>
                </a14:m>
                <a:endParaRPr lang="zh-CN" altLang="en-US" sz="2000" dirty="0"/>
              </a:p>
            </p:txBody>
          </p:sp>
        </mc:Choice>
        <mc:Fallback xmlns="">
          <p:sp>
            <p:nvSpPr>
              <p:cNvPr id="14" name="文本框 13">
                <a:extLst>
                  <a:ext uri="{FF2B5EF4-FFF2-40B4-BE49-F238E27FC236}">
                    <a16:creationId xmlns:a16="http://schemas.microsoft.com/office/drawing/2014/main" id="{DF257A99-8E31-4AC7-BC2C-242C95838E62}"/>
                  </a:ext>
                </a:extLst>
              </p:cNvPr>
              <p:cNvSpPr txBox="1">
                <a:spLocks noRot="1" noChangeAspect="1" noMove="1" noResize="1" noEditPoints="1" noAdjustHandles="1" noChangeArrowheads="1" noChangeShapeType="1" noTextEdit="1"/>
              </p:cNvSpPr>
              <p:nvPr/>
            </p:nvSpPr>
            <p:spPr>
              <a:xfrm>
                <a:off x="1773932" y="4614084"/>
                <a:ext cx="3960440" cy="705642"/>
              </a:xfrm>
              <a:prstGeom prst="rect">
                <a:avLst/>
              </a:prstGeom>
              <a:blipFill>
                <a:blip r:embed="rId19"/>
                <a:stretch>
                  <a:fillRect/>
                </a:stretch>
              </a:blipFill>
              <a:ln>
                <a:noFill/>
              </a:ln>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95572E06-0C02-42F8-BB1E-64D49C8A17C6}"/>
              </a:ext>
            </a:extLst>
          </p:cNvPr>
          <p:cNvSpPr txBox="1"/>
          <p:nvPr/>
        </p:nvSpPr>
        <p:spPr>
          <a:xfrm>
            <a:off x="1024026" y="4822727"/>
            <a:ext cx="936104" cy="400110"/>
          </a:xfrm>
          <a:prstGeom prst="rect">
            <a:avLst/>
          </a:prstGeom>
          <a:noFill/>
          <a:ln>
            <a:noFill/>
          </a:ln>
        </p:spPr>
        <p:txBody>
          <a:bodyPr wrap="square" rtlCol="0" anchor="ctr" anchorCtr="1">
            <a:spAutoFit/>
          </a:bodyPr>
          <a:lstStyle/>
          <a:p>
            <a:r>
              <a:rPr lang="zh-CN" altLang="en-US" sz="2000" dirty="0"/>
              <a:t>那么，</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2CE0A1F9-5CF0-4608-8394-0C2E0B00AD7F}"/>
                  </a:ext>
                </a:extLst>
              </p:cNvPr>
              <p:cNvSpPr txBox="1"/>
              <p:nvPr/>
            </p:nvSpPr>
            <p:spPr>
              <a:xfrm>
                <a:off x="5392334" y="4766850"/>
                <a:ext cx="5364596" cy="400110"/>
              </a:xfrm>
              <a:prstGeom prst="rect">
                <a:avLst/>
              </a:prstGeom>
              <a:noFill/>
              <a:ln>
                <a:noFill/>
              </a:ln>
            </p:spPr>
            <p:txBody>
              <a:bodyPr wrap="square" rtlCol="0" anchor="ctr" anchorCtr="1">
                <a:spAutoFit/>
              </a:bodyPr>
              <a:lstStyle/>
              <a:p>
                <a:r>
                  <a:rPr lang="zh-CN" altLang="en-US" sz="2000" dirty="0"/>
                  <a:t>分别是</a:t>
                </a:r>
                <a14:m>
                  <m:oMath xmlns:m="http://schemas.openxmlformats.org/officeDocument/2006/math">
                    <m:r>
                      <a:rPr lang="en-US" altLang="zh-CN" sz="2000" b="0" i="1" smtClean="0">
                        <a:latin typeface="Cambria Math" panose="02040503050406030204" pitchFamily="18" charset="0"/>
                      </a:rPr>
                      <m:t>𝑥</m:t>
                    </m:r>
                  </m:oMath>
                </a14:m>
                <a:r>
                  <a:rPr lang="zh-CN" altLang="en-US" sz="2000" dirty="0"/>
                  <a:t>和</a:t>
                </a:r>
                <a14:m>
                  <m:oMath xmlns:m="http://schemas.openxmlformats.org/officeDocument/2006/math">
                    <m:r>
                      <a:rPr lang="en-US" altLang="zh-CN" sz="2000" b="0" i="1" dirty="0" smtClean="0">
                        <a:latin typeface="Cambria Math" panose="02040503050406030204" pitchFamily="18" charset="0"/>
                      </a:rPr>
                      <m:t>𝑦</m:t>
                    </m:r>
                  </m:oMath>
                </a14:m>
                <a:r>
                  <a:rPr lang="zh-CN" altLang="en-US" sz="2000" dirty="0"/>
                  <a:t>的</a:t>
                </a:r>
                <a:r>
                  <a:rPr lang="zh-CN" altLang="en-US" sz="2000" dirty="0">
                    <a:solidFill>
                      <a:srgbClr val="C00000"/>
                    </a:solidFill>
                  </a:rPr>
                  <a:t>（边际）概率密度函数</a:t>
                </a:r>
                <a:r>
                  <a:rPr lang="zh-CN" altLang="en-US" sz="2000" dirty="0"/>
                  <a:t>，并且</a:t>
                </a:r>
              </a:p>
            </p:txBody>
          </p:sp>
        </mc:Choice>
        <mc:Fallback xmlns="">
          <p:sp>
            <p:nvSpPr>
              <p:cNvPr id="17" name="文本框 16">
                <a:extLst>
                  <a:ext uri="{FF2B5EF4-FFF2-40B4-BE49-F238E27FC236}">
                    <a16:creationId xmlns:a16="http://schemas.microsoft.com/office/drawing/2014/main" id="{2CE0A1F9-5CF0-4608-8394-0C2E0B00AD7F}"/>
                  </a:ext>
                </a:extLst>
              </p:cNvPr>
              <p:cNvSpPr txBox="1">
                <a:spLocks noRot="1" noChangeAspect="1" noMove="1" noResize="1" noEditPoints="1" noAdjustHandles="1" noChangeArrowheads="1" noChangeShapeType="1" noTextEdit="1"/>
              </p:cNvSpPr>
              <p:nvPr/>
            </p:nvSpPr>
            <p:spPr>
              <a:xfrm>
                <a:off x="5392334" y="4766850"/>
                <a:ext cx="5364596" cy="400110"/>
              </a:xfrm>
              <a:prstGeom prst="rect">
                <a:avLst/>
              </a:prstGeom>
              <a:blipFill>
                <a:blip r:embed="rId20"/>
                <a:stretch>
                  <a:fillRect t="-10606"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17DA53C4-3E77-4EB4-9CC2-0153669A09DF}"/>
                  </a:ext>
                </a:extLst>
              </p:cNvPr>
              <p:cNvSpPr txBox="1"/>
              <p:nvPr/>
            </p:nvSpPr>
            <p:spPr>
              <a:xfrm>
                <a:off x="1933682" y="5347307"/>
                <a:ext cx="7128792" cy="811376"/>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𝑥</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e>
                      </m:d>
                      <m:r>
                        <a:rPr lang="en-US" altLang="zh-CN" sz="2000" b="0" i="1" smtClean="0">
                          <a:latin typeface="Cambria Math" panose="02040503050406030204" pitchFamily="18" charset="0"/>
                        </a:rPr>
                        <m:t>=</m:t>
                      </m:r>
                      <m:nary>
                        <m:naryPr>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𝑎</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𝑥</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e>
                          </m:d>
                        </m:e>
                      </m:nary>
                      <m:r>
                        <a:rPr lang="en-US" altLang="zh-CN" sz="2000" b="0" i="1" smtClean="0">
                          <a:latin typeface="Cambria Math" panose="02040503050406030204" pitchFamily="18" charset="0"/>
                        </a:rPr>
                        <m:t>𝑑𝑠</m:t>
                      </m:r>
                      <m:r>
                        <a:rPr lang="en-US" altLang="zh-CN" sz="2000" b="0" i="1"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b="0" i="1" smtClean="0">
                              <a:latin typeface="Cambria Math" panose="02040503050406030204" pitchFamily="18" charset="0"/>
                            </a:rPr>
                            <m:t>𝑦</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𝑏</m:t>
                          </m:r>
                        </m:e>
                      </m:d>
                      <m:r>
                        <a:rPr lang="en-US" altLang="zh-CN" sz="2000" i="1">
                          <a:latin typeface="Cambria Math" panose="02040503050406030204" pitchFamily="18" charset="0"/>
                        </a:rPr>
                        <m:t>=</m:t>
                      </m:r>
                      <m:nary>
                        <m:naryPr>
                          <m:ctrlPr>
                            <a:rPr lang="en-US" altLang="zh-CN" sz="2000" i="1">
                              <a:latin typeface="Cambria Math" panose="02040503050406030204" pitchFamily="18" charset="0"/>
                            </a:rPr>
                          </m:ctrlPr>
                        </m:naryPr>
                        <m:sub>
                          <m:r>
                            <m:rPr>
                              <m:brk m:alnAt="15"/>
                            </m:rPr>
                            <a:rPr lang="en-US" altLang="zh-CN" sz="2000" b="0" i="1" smtClean="0">
                              <a:latin typeface="Cambria Math" panose="02040503050406030204" pitchFamily="18" charset="0"/>
                            </a:rPr>
                            <m:t>𝑡</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𝑏</m:t>
                          </m:r>
                        </m:sub>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b="0" i="1" smtClean="0">
                                  <a:latin typeface="Cambria Math" panose="02040503050406030204" pitchFamily="18" charset="0"/>
                                </a:rPr>
                                <m:t>𝑦</m:t>
                              </m:r>
                            </m:sub>
                          </m:sSub>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𝑡</m:t>
                              </m:r>
                            </m:e>
                          </m:d>
                        </m:e>
                      </m:nary>
                      <m:r>
                        <a:rPr lang="en-US" altLang="zh-CN" sz="2000" i="1">
                          <a:latin typeface="Cambria Math" panose="02040503050406030204" pitchFamily="18" charset="0"/>
                        </a:rPr>
                        <m:t>𝑑</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oMath>
                  </m:oMathPara>
                </a14:m>
                <a:endParaRPr lang="zh-CN" altLang="en-US" sz="2000" dirty="0"/>
              </a:p>
            </p:txBody>
          </p:sp>
        </mc:Choice>
        <mc:Fallback xmlns="">
          <p:sp>
            <p:nvSpPr>
              <p:cNvPr id="18" name="文本框 17">
                <a:extLst>
                  <a:ext uri="{FF2B5EF4-FFF2-40B4-BE49-F238E27FC236}">
                    <a16:creationId xmlns:a16="http://schemas.microsoft.com/office/drawing/2014/main" id="{17DA53C4-3E77-4EB4-9CC2-0153669A09DF}"/>
                  </a:ext>
                </a:extLst>
              </p:cNvPr>
              <p:cNvSpPr txBox="1">
                <a:spLocks noRot="1" noChangeAspect="1" noMove="1" noResize="1" noEditPoints="1" noAdjustHandles="1" noChangeArrowheads="1" noChangeShapeType="1" noTextEdit="1"/>
              </p:cNvSpPr>
              <p:nvPr/>
            </p:nvSpPr>
            <p:spPr>
              <a:xfrm>
                <a:off x="1933682" y="5347307"/>
                <a:ext cx="7128792" cy="811376"/>
              </a:xfrm>
              <a:prstGeom prst="rect">
                <a:avLst/>
              </a:prstGeom>
              <a:blipFill>
                <a:blip r:embed="rId21"/>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927787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6" grpId="0"/>
      <p:bldP spid="7" grpId="0"/>
      <p:bldP spid="8" grpId="0"/>
      <p:bldP spid="9" grpId="0"/>
      <p:bldP spid="10" grpId="0"/>
      <p:bldP spid="11" grpId="0"/>
      <p:bldP spid="12" grpId="0"/>
      <p:bldP spid="13" grpId="0"/>
      <p:bldP spid="14" grpId="0"/>
      <p:bldP spid="16" grpId="0"/>
      <p:bldP spid="17" grpId="0"/>
      <p:bldP spid="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9F9FA25D-660D-4167-9600-E01A15623773}"/>
                  </a:ext>
                </a:extLst>
              </p:cNvPr>
              <p:cNvSpPr txBox="1"/>
              <p:nvPr/>
            </p:nvSpPr>
            <p:spPr>
              <a:xfrm>
                <a:off x="4078188" y="2342211"/>
                <a:ext cx="3312368" cy="790024"/>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𝐼</m:t>
                          </m:r>
                        </m:e>
                        <m:sub>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d>
                            <m:dPr>
                              <m:ctrlPr>
                                <a:rPr lang="en-US" altLang="zh-CN" sz="2000" b="0" i="1" smtClean="0">
                                  <a:latin typeface="Cambria Math" panose="02040503050406030204" pitchFamily="18" charset="0"/>
                                </a:rPr>
                              </m:ctrlPr>
                            </m:dPr>
                            <m:e>
                              <m:f>
                                <m:fPr>
                                  <m:ctrlPr>
                                    <a:rPr lang="en-US" altLang="zh-CN" sz="2000" b="0" i="1" smtClean="0">
                                      <a:latin typeface="Cambria Math" panose="02040503050406030204" pitchFamily="18" charset="0"/>
                                    </a:rPr>
                                  </m:ctrlPr>
                                </m:fPr>
                                <m:num>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num>
                                <m:den>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𝑥</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𝑦</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den>
                              </m:f>
                            </m:e>
                          </m:d>
                        </m:e>
                      </m:func>
                    </m:oMath>
                  </m:oMathPara>
                </a14:m>
                <a:endParaRPr lang="zh-CN" altLang="en-US" sz="2000" dirty="0"/>
              </a:p>
            </p:txBody>
          </p:sp>
        </mc:Choice>
        <mc:Fallback xmlns="">
          <p:sp>
            <p:nvSpPr>
              <p:cNvPr id="2" name="文本框 1">
                <a:extLst>
                  <a:ext uri="{FF2B5EF4-FFF2-40B4-BE49-F238E27FC236}">
                    <a16:creationId xmlns:a16="http://schemas.microsoft.com/office/drawing/2014/main" id="{9F9FA25D-660D-4167-9600-E01A15623773}"/>
                  </a:ext>
                </a:extLst>
              </p:cNvPr>
              <p:cNvSpPr txBox="1">
                <a:spLocks noRot="1" noChangeAspect="1" noMove="1" noResize="1" noEditPoints="1" noAdjustHandles="1" noChangeArrowheads="1" noChangeShapeType="1" noTextEdit="1"/>
              </p:cNvSpPr>
              <p:nvPr/>
            </p:nvSpPr>
            <p:spPr>
              <a:xfrm>
                <a:off x="4078188" y="2342211"/>
                <a:ext cx="3312368" cy="790024"/>
              </a:xfrm>
              <a:prstGeom prst="rect">
                <a:avLst/>
              </a:prstGeom>
              <a:blipFill>
                <a:blip r:embed="rId10"/>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E23921B-FCD9-48ED-8177-DAA9A2D376EA}"/>
                  </a:ext>
                </a:extLst>
              </p:cNvPr>
              <p:cNvSpPr txBox="1"/>
              <p:nvPr/>
            </p:nvSpPr>
            <p:spPr>
              <a:xfrm>
                <a:off x="748092" y="3102969"/>
                <a:ext cx="10873208" cy="400110"/>
              </a:xfrm>
              <a:prstGeom prst="rect">
                <a:avLst/>
              </a:prstGeom>
              <a:noFill/>
              <a:ln>
                <a:noFill/>
              </a:ln>
            </p:spPr>
            <p:txBody>
              <a:bodyPr wrap="square" rtlCol="0" anchor="ctr" anchorCtr="1">
                <a:spAutoFit/>
              </a:bodyPr>
              <a:lstStyle/>
              <a:p>
                <a:r>
                  <a:rPr lang="zh-CN" altLang="en-US" sz="2000" dirty="0"/>
                  <a:t>称为</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oMath>
                </a14:m>
                <a:r>
                  <a:rPr lang="zh-CN" altLang="en-US" sz="2000" dirty="0"/>
                  <a:t>与</a:t>
                </a:r>
                <a14:m>
                  <m:oMath xmlns:m="http://schemas.openxmlformats.org/officeDocument/2006/math">
                    <m:r>
                      <a:rPr lang="en-US" altLang="zh-CN" sz="2000" b="0" i="1" dirty="0" smtClean="0">
                        <a:latin typeface="Cambria Math" panose="02040503050406030204" pitchFamily="18" charset="0"/>
                      </a:rPr>
                      <m:t>𝑦</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𝑡</m:t>
                    </m:r>
                  </m:oMath>
                </a14:m>
                <a:r>
                  <a:rPr lang="zh-CN" altLang="en-US" sz="2000" dirty="0"/>
                  <a:t>的</a:t>
                </a:r>
                <a:r>
                  <a:rPr lang="zh-CN" altLang="en-US" sz="2000" dirty="0">
                    <a:solidFill>
                      <a:srgbClr val="C00000"/>
                    </a:solidFill>
                  </a:rPr>
                  <a:t>互信息</a:t>
                </a:r>
                <a:r>
                  <a:rPr lang="zh-CN" altLang="en-US" sz="2000" dirty="0"/>
                  <a:t>，它是互信息</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m:t>
                    </m:r>
                  </m:oMath>
                </a14:m>
                <a:r>
                  <a:rPr lang="zh-CN" altLang="en-US" sz="2000" dirty="0"/>
                  <a:t>在</a:t>
                </a:r>
                <a14:m>
                  <m:oMath xmlns:m="http://schemas.openxmlformats.org/officeDocument/2006/math">
                    <m:r>
                      <a:rPr lang="zh-CN" altLang="en-US" sz="2000" i="1" dirty="0" smtClean="0">
                        <a:latin typeface="Cambria Math" panose="02040503050406030204" pitchFamily="18" charset="0"/>
                      </a:rPr>
                      <m:t>∆</m:t>
                    </m:r>
                    <m:r>
                      <a:rPr lang="en-US" altLang="zh-CN" sz="2000" b="0" i="1" dirty="0" smtClean="0">
                        <a:latin typeface="Cambria Math" panose="02040503050406030204" pitchFamily="18" charset="0"/>
                      </a:rPr>
                      <m:t>𝑠</m:t>
                    </m:r>
                    <m:r>
                      <a:rPr lang="en-US" altLang="zh-CN" sz="2000" b="0" i="1" dirty="0" smtClean="0">
                        <a:latin typeface="Cambria Math" panose="02040503050406030204" pitchFamily="18" charset="0"/>
                        <a:ea typeface="Cambria Math" panose="02040503050406030204" pitchFamily="18" charset="0"/>
                      </a:rPr>
                      <m:t>→0, ∆</m:t>
                    </m:r>
                    <m:r>
                      <a:rPr lang="en-US" altLang="zh-CN" sz="2000" b="0" i="1" dirty="0" smtClean="0">
                        <a:latin typeface="Cambria Math" panose="02040503050406030204" pitchFamily="18" charset="0"/>
                        <a:ea typeface="Cambria Math" panose="02040503050406030204" pitchFamily="18" charset="0"/>
                      </a:rPr>
                      <m:t>𝑡</m:t>
                    </m:r>
                    <m:r>
                      <a:rPr lang="en-US" altLang="zh-CN" sz="2000" b="0" i="1" dirty="0" smtClean="0">
                        <a:latin typeface="Cambria Math" panose="02040503050406030204" pitchFamily="18" charset="0"/>
                        <a:ea typeface="Cambria Math" panose="02040503050406030204" pitchFamily="18" charset="0"/>
                      </a:rPr>
                      <m:t>→0</m:t>
                    </m:r>
                  </m:oMath>
                </a14:m>
                <a:r>
                  <a:rPr lang="zh-CN" altLang="en-US" sz="2000" dirty="0"/>
                  <a:t>时的极限。</a:t>
                </a:r>
              </a:p>
            </p:txBody>
          </p:sp>
        </mc:Choice>
        <mc:Fallback xmlns="">
          <p:sp>
            <p:nvSpPr>
              <p:cNvPr id="3" name="文本框 2">
                <a:extLst>
                  <a:ext uri="{FF2B5EF4-FFF2-40B4-BE49-F238E27FC236}">
                    <a16:creationId xmlns:a16="http://schemas.microsoft.com/office/drawing/2014/main" id="{5E23921B-FCD9-48ED-8177-DAA9A2D376EA}"/>
                  </a:ext>
                </a:extLst>
              </p:cNvPr>
              <p:cNvSpPr txBox="1">
                <a:spLocks noRot="1" noChangeAspect="1" noMove="1" noResize="1" noEditPoints="1" noAdjustHandles="1" noChangeArrowheads="1" noChangeShapeType="1" noTextEdit="1"/>
              </p:cNvSpPr>
              <p:nvPr/>
            </p:nvSpPr>
            <p:spPr>
              <a:xfrm>
                <a:off x="748092" y="3102969"/>
                <a:ext cx="10873208" cy="400110"/>
              </a:xfrm>
              <a:prstGeom prst="rect">
                <a:avLst/>
              </a:prstGeom>
              <a:blipFill>
                <a:blip r:embed="rId11"/>
                <a:stretch>
                  <a:fillRect l="-617" t="-10606" r="-617"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5553BD0-C3AB-4019-AF08-A755A6F5ECC1}"/>
                  </a:ext>
                </a:extLst>
              </p:cNvPr>
              <p:cNvSpPr txBox="1"/>
              <p:nvPr/>
            </p:nvSpPr>
            <p:spPr>
              <a:xfrm>
                <a:off x="748092" y="3503079"/>
                <a:ext cx="7200800" cy="424283"/>
              </a:xfrm>
              <a:prstGeom prst="rect">
                <a:avLst/>
              </a:prstGeom>
              <a:noFill/>
              <a:ln>
                <a:noFill/>
              </a:ln>
            </p:spPr>
            <p:txBody>
              <a:bodyPr wrap="square" rtlCol="0" anchor="ctr" anchorCtr="1">
                <a:spAutoFit/>
              </a:bodyPr>
              <a:lstStyle/>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𝐼</m:t>
                        </m:r>
                      </m:e>
                      <m:sub>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𝑡</m:t>
                        </m:r>
                      </m:e>
                    </m:d>
                  </m:oMath>
                </a14:m>
                <a:r>
                  <a:rPr lang="zh-CN" altLang="en-US" sz="2000" dirty="0"/>
                  <a:t>的统计平均值称为</a:t>
                </a:r>
                <a14:m>
                  <m:oMath xmlns:m="http://schemas.openxmlformats.org/officeDocument/2006/math">
                    <m:r>
                      <a:rPr lang="en-US" altLang="zh-CN" sz="2000" b="0" i="1" smtClean="0">
                        <a:solidFill>
                          <a:srgbClr val="C00000"/>
                        </a:solidFill>
                        <a:latin typeface="Cambria Math" panose="02040503050406030204" pitchFamily="18" charset="0"/>
                      </a:rPr>
                      <m:t>𝑥</m:t>
                    </m:r>
                  </m:oMath>
                </a14:m>
                <a:r>
                  <a:rPr lang="zh-CN" altLang="en-US" sz="2000" dirty="0">
                    <a:solidFill>
                      <a:srgbClr val="C00000"/>
                    </a:solidFill>
                  </a:rPr>
                  <a:t>与</a:t>
                </a:r>
                <a14:m>
                  <m:oMath xmlns:m="http://schemas.openxmlformats.org/officeDocument/2006/math">
                    <m:r>
                      <a:rPr lang="en-US" altLang="zh-CN" sz="2000" b="0" i="1" dirty="0" smtClean="0">
                        <a:solidFill>
                          <a:srgbClr val="C00000"/>
                        </a:solidFill>
                        <a:latin typeface="Cambria Math" panose="02040503050406030204" pitchFamily="18" charset="0"/>
                      </a:rPr>
                      <m:t>𝑦</m:t>
                    </m:r>
                  </m:oMath>
                </a14:m>
                <a:r>
                  <a:rPr lang="zh-CN" altLang="en-US" sz="2000" dirty="0">
                    <a:solidFill>
                      <a:srgbClr val="C00000"/>
                    </a:solidFill>
                  </a:rPr>
                  <a:t>的平均互信息</a:t>
                </a:r>
                <a:r>
                  <a:rPr lang="zh-CN" altLang="en-US" sz="2000" dirty="0"/>
                  <a:t>，记作</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zh-CN" altLang="en-US" sz="2000" i="1">
                        <a:latin typeface="Cambria Math" panose="02040503050406030204" pitchFamily="18" charset="0"/>
                      </a:rPr>
                      <m:t>，</m:t>
                    </m:r>
                  </m:oMath>
                </a14:m>
                <a:r>
                  <a:rPr lang="zh-CN" altLang="en-US" sz="2000" dirty="0"/>
                  <a:t>则</a:t>
                </a:r>
              </a:p>
            </p:txBody>
          </p:sp>
        </mc:Choice>
        <mc:Fallback xmlns="">
          <p:sp>
            <p:nvSpPr>
              <p:cNvPr id="4" name="文本框 3">
                <a:extLst>
                  <a:ext uri="{FF2B5EF4-FFF2-40B4-BE49-F238E27FC236}">
                    <a16:creationId xmlns:a16="http://schemas.microsoft.com/office/drawing/2014/main" id="{85553BD0-C3AB-4019-AF08-A755A6F5ECC1}"/>
                  </a:ext>
                </a:extLst>
              </p:cNvPr>
              <p:cNvSpPr txBox="1">
                <a:spLocks noRot="1" noChangeAspect="1" noMove="1" noResize="1" noEditPoints="1" noAdjustHandles="1" noChangeArrowheads="1" noChangeShapeType="1" noTextEdit="1"/>
              </p:cNvSpPr>
              <p:nvPr/>
            </p:nvSpPr>
            <p:spPr>
              <a:xfrm>
                <a:off x="748092" y="3503079"/>
                <a:ext cx="7200800" cy="424283"/>
              </a:xfrm>
              <a:prstGeom prst="rect">
                <a:avLst/>
              </a:prstGeom>
              <a:blipFill>
                <a:blip r:embed="rId12"/>
                <a:stretch>
                  <a:fillRect t="-13043" r="-931" b="-1594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B5873B2-9DD8-4644-877C-3BEB9D2613D4}"/>
                  </a:ext>
                </a:extLst>
              </p:cNvPr>
              <p:cNvSpPr txBox="1"/>
              <p:nvPr/>
            </p:nvSpPr>
            <p:spPr>
              <a:xfrm>
                <a:off x="3286100" y="3819551"/>
                <a:ext cx="5031696" cy="772712"/>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nary>
                        <m:naryPr>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ub>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up>
                        <m:e>
                          <m:nary>
                            <m:naryPr>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ub>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up>
                            <m:e>
                              <m:r>
                                <a:rPr lang="en-US" altLang="zh-CN" sz="2000" b="0" i="1" smtClean="0">
                                  <a:latin typeface="Cambria Math" panose="02040503050406030204" pitchFamily="18" charset="0"/>
                                  <a:ea typeface="Cambria Math" panose="02040503050406030204" pitchFamily="18" charset="0"/>
                                </a:rPr>
                                <m:t> </m:t>
                              </m:r>
                              <m:sSub>
                                <m:sSubPr>
                                  <m:ctrlPr>
                                    <a:rPr lang="en-US" altLang="zh-CN" sz="2000" i="1">
                                      <a:latin typeface="Cambria Math" panose="02040503050406030204" pitchFamily="18" charset="0"/>
                                    </a:rPr>
                                  </m:ctrlPr>
                                </m:sSub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sub>
                                  </m:sSub>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m:t>
                                  </m:r>
                                  <m:r>
                                    <a:rPr lang="en-US" altLang="zh-CN" sz="2000" i="1">
                                      <a:latin typeface="Cambria Math" panose="02040503050406030204" pitchFamily="18" charset="0"/>
                                    </a:rPr>
                                    <m:t>𝐼</m:t>
                                  </m:r>
                                </m:e>
                                <m:sub>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𝑡</m:t>
                                  </m:r>
                                </m:e>
                              </m:d>
                            </m:e>
                          </m:nary>
                          <m:r>
                            <a:rPr lang="en-US" altLang="zh-CN" sz="2000" b="0" i="1" smtClean="0">
                              <a:latin typeface="Cambria Math" panose="02040503050406030204" pitchFamily="18" charset="0"/>
                            </a:rPr>
                            <m:t>𝑑𝑠𝑑𝑡</m:t>
                          </m:r>
                        </m:e>
                      </m:nary>
                      <m:r>
                        <a:rPr lang="en-US" altLang="zh-CN" sz="2000" b="0" i="1" smtClean="0">
                          <a:latin typeface="Cambria Math" panose="02040503050406030204" pitchFamily="18" charset="0"/>
                        </a:rPr>
                        <m:t>.</m:t>
                      </m:r>
                    </m:oMath>
                  </m:oMathPara>
                </a14:m>
                <a:endParaRPr lang="zh-CN" altLang="en-US" sz="2000" dirty="0"/>
              </a:p>
            </p:txBody>
          </p:sp>
        </mc:Choice>
        <mc:Fallback xmlns="">
          <p:sp>
            <p:nvSpPr>
              <p:cNvPr id="5" name="文本框 4">
                <a:extLst>
                  <a:ext uri="{FF2B5EF4-FFF2-40B4-BE49-F238E27FC236}">
                    <a16:creationId xmlns:a16="http://schemas.microsoft.com/office/drawing/2014/main" id="{4B5873B2-9DD8-4644-877C-3BEB9D2613D4}"/>
                  </a:ext>
                </a:extLst>
              </p:cNvPr>
              <p:cNvSpPr txBox="1">
                <a:spLocks noRot="1" noChangeAspect="1" noMove="1" noResize="1" noEditPoints="1" noAdjustHandles="1" noChangeArrowheads="1" noChangeShapeType="1" noTextEdit="1"/>
              </p:cNvSpPr>
              <p:nvPr/>
            </p:nvSpPr>
            <p:spPr>
              <a:xfrm>
                <a:off x="3286100" y="3819551"/>
                <a:ext cx="5031696" cy="772712"/>
              </a:xfrm>
              <a:prstGeom prst="rect">
                <a:avLst/>
              </a:prstGeom>
              <a:blipFill>
                <a:blip r:embed="rId1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5908BFA-C459-4A9A-84DA-5341352428F9}"/>
                  </a:ext>
                </a:extLst>
              </p:cNvPr>
              <p:cNvSpPr txBox="1"/>
              <p:nvPr/>
            </p:nvSpPr>
            <p:spPr>
              <a:xfrm>
                <a:off x="1557908" y="458285"/>
                <a:ext cx="8352928" cy="753411"/>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𝑡</m:t>
                          </m:r>
                        </m:e>
                        <m:e>
                          <m:r>
                            <a:rPr lang="en-US" altLang="zh-CN" sz="2000" b="0" i="1" smtClean="0">
                              <a:latin typeface="Cambria Math" panose="02040503050406030204" pitchFamily="18" charset="0"/>
                            </a:rPr>
                            <m:t>𝑠</m:t>
                          </m:r>
                        </m:e>
                      </m:d>
                      <m:r>
                        <a:rPr lang="en-US" altLang="zh-CN" sz="2000" b="0" i="1" smtClean="0">
                          <a:latin typeface="Cambria Math" panose="02040503050406030204" pitchFamily="18" charset="0"/>
                        </a:rPr>
                        <m:t>=</m:t>
                      </m:r>
                      <m:f>
                        <m:fPr>
                          <m:ctrlPr>
                            <a:rPr lang="en-US" altLang="zh-CN" sz="2000" i="1" smtClean="0">
                              <a:latin typeface="Cambria Math" panose="02040503050406030204" pitchFamily="18" charset="0"/>
                            </a:rPr>
                          </m:ctrlPr>
                        </m:fPr>
                        <m:nu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e>
                          </m:d>
                        </m:num>
                        <m:den>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𝑥</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e>
                          </m:d>
                        </m:den>
                      </m:f>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lim</m:t>
                              </m:r>
                            </m:e>
                            <m:lim>
                              <m:r>
                                <a:rPr lang="zh-CN" altLang="en-US" sz="2000" i="1" dirty="0">
                                  <a:latin typeface="Cambria Math" panose="02040503050406030204" pitchFamily="18" charset="0"/>
                                </a:rPr>
                                <m:t>∆</m:t>
                              </m:r>
                              <m:r>
                                <a:rPr lang="en-US" altLang="zh-CN" sz="2000" i="1" dirty="0">
                                  <a:latin typeface="Cambria Math" panose="02040503050406030204" pitchFamily="18" charset="0"/>
                                </a:rPr>
                                <m:t>𝑠</m:t>
                              </m:r>
                              <m:r>
                                <a:rPr lang="en-US" altLang="zh-CN" sz="2000" i="1" dirty="0">
                                  <a:latin typeface="Cambria Math" panose="02040503050406030204" pitchFamily="18" charset="0"/>
                                  <a:ea typeface="Cambria Math" panose="02040503050406030204" pitchFamily="18" charset="0"/>
                                </a:rPr>
                                <m:t>→0, ∆</m:t>
                              </m:r>
                              <m:r>
                                <a:rPr lang="en-US" altLang="zh-CN" sz="2000" i="1" dirty="0">
                                  <a:latin typeface="Cambria Math" panose="02040503050406030204" pitchFamily="18" charset="0"/>
                                  <a:ea typeface="Cambria Math" panose="02040503050406030204" pitchFamily="18" charset="0"/>
                                </a:rPr>
                                <m:t>𝑡</m:t>
                              </m:r>
                              <m:r>
                                <a:rPr lang="en-US" altLang="zh-CN" sz="2000" i="1" dirty="0">
                                  <a:latin typeface="Cambria Math" panose="02040503050406030204" pitchFamily="18" charset="0"/>
                                  <a:ea typeface="Cambria Math" panose="02040503050406030204" pitchFamily="18" charset="0"/>
                                </a:rPr>
                                <m:t>→0</m:t>
                              </m:r>
                            </m:lim>
                          </m:limLow>
                        </m:fName>
                        <m:e>
                          <m:f>
                            <m:fPr>
                              <m:ctrlPr>
                                <a:rPr lang="en-US" altLang="zh-CN" sz="2000" b="0" i="1" smtClean="0">
                                  <a:latin typeface="Cambria Math" panose="02040503050406030204" pitchFamily="18" charset="0"/>
                                </a:rPr>
                              </m:ctrlPr>
                            </m:fPr>
                            <m:num>
                              <m:r>
                                <m:rPr>
                                  <m:sty m:val="p"/>
                                </m:rPr>
                                <a:rPr lang="en-US" altLang="zh-CN" sz="2000" b="0" i="0" smtClean="0">
                                  <a:latin typeface="Cambria Math" panose="02040503050406030204" pitchFamily="18" charset="0"/>
                                </a:rPr>
                                <m:t>Pr</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m:t>
                              </m:r>
                            </m:num>
                            <m:den>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rPr>
                                <m:t>Pr</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den>
                          </m:f>
                        </m:e>
                      </m:func>
                      <m:r>
                        <a:rPr lang="en-US" altLang="zh-CN" sz="2000" b="0" i="1" smtClean="0">
                          <a:latin typeface="Cambria Math" panose="02040503050406030204" pitchFamily="18" charset="0"/>
                        </a:rPr>
                        <m:t>,</m:t>
                      </m:r>
                    </m:oMath>
                  </m:oMathPara>
                </a14:m>
                <a:endParaRPr lang="zh-CN" altLang="en-US" sz="2000" dirty="0"/>
              </a:p>
            </p:txBody>
          </p:sp>
        </mc:Choice>
        <mc:Fallback xmlns="">
          <p:sp>
            <p:nvSpPr>
              <p:cNvPr id="6" name="文本框 5">
                <a:extLst>
                  <a:ext uri="{FF2B5EF4-FFF2-40B4-BE49-F238E27FC236}">
                    <a16:creationId xmlns:a16="http://schemas.microsoft.com/office/drawing/2014/main" id="{25908BFA-C459-4A9A-84DA-5341352428F9}"/>
                  </a:ext>
                </a:extLst>
              </p:cNvPr>
              <p:cNvSpPr txBox="1">
                <a:spLocks noRot="1" noChangeAspect="1" noMove="1" noResize="1" noEditPoints="1" noAdjustHandles="1" noChangeArrowheads="1" noChangeShapeType="1" noTextEdit="1"/>
              </p:cNvSpPr>
              <p:nvPr/>
            </p:nvSpPr>
            <p:spPr>
              <a:xfrm>
                <a:off x="1557908" y="458285"/>
                <a:ext cx="8352928" cy="753411"/>
              </a:xfrm>
              <a:prstGeom prst="rect">
                <a:avLst/>
              </a:prstGeom>
              <a:blipFill>
                <a:blip r:embed="rId1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6545A29-5311-474F-9D9A-AA386FF91AF6}"/>
                  </a:ext>
                </a:extLst>
              </p:cNvPr>
              <p:cNvSpPr txBox="1"/>
              <p:nvPr/>
            </p:nvSpPr>
            <p:spPr>
              <a:xfrm>
                <a:off x="1549044" y="1228259"/>
                <a:ext cx="8352928" cy="784317"/>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e>
                        <m:e>
                          <m:r>
                            <a:rPr lang="en-US" altLang="zh-CN" sz="2000" b="0" i="1" smtClean="0">
                              <a:latin typeface="Cambria Math" panose="02040503050406030204" pitchFamily="18" charset="0"/>
                            </a:rPr>
                            <m:t>𝑡</m:t>
                          </m:r>
                        </m:e>
                      </m:d>
                      <m:r>
                        <a:rPr lang="en-US" altLang="zh-CN" sz="2000" b="0" i="1" smtClean="0">
                          <a:latin typeface="Cambria Math" panose="02040503050406030204" pitchFamily="18" charset="0"/>
                        </a:rPr>
                        <m:t>=</m:t>
                      </m:r>
                      <m:f>
                        <m:fPr>
                          <m:ctrlPr>
                            <a:rPr lang="en-US" altLang="zh-CN" sz="2000" i="1" smtClean="0">
                              <a:latin typeface="Cambria Math" panose="02040503050406030204" pitchFamily="18" charset="0"/>
                            </a:rPr>
                          </m:ctrlPr>
                        </m:fPr>
                        <m:num>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e>
                          </m:d>
                        </m:num>
                        <m:den>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𝑦</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𝑡</m:t>
                              </m:r>
                            </m:e>
                          </m:d>
                        </m:den>
                      </m:f>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lim</m:t>
                              </m:r>
                            </m:e>
                            <m:lim>
                              <m:r>
                                <a:rPr lang="zh-CN" altLang="en-US" sz="2000" i="1" dirty="0">
                                  <a:latin typeface="Cambria Math" panose="02040503050406030204" pitchFamily="18" charset="0"/>
                                </a:rPr>
                                <m:t>∆</m:t>
                              </m:r>
                              <m:r>
                                <a:rPr lang="en-US" altLang="zh-CN" sz="2000" i="1" dirty="0">
                                  <a:latin typeface="Cambria Math" panose="02040503050406030204" pitchFamily="18" charset="0"/>
                                </a:rPr>
                                <m:t>𝑠</m:t>
                              </m:r>
                              <m:r>
                                <a:rPr lang="en-US" altLang="zh-CN" sz="2000" i="1" dirty="0">
                                  <a:latin typeface="Cambria Math" panose="02040503050406030204" pitchFamily="18" charset="0"/>
                                  <a:ea typeface="Cambria Math" panose="02040503050406030204" pitchFamily="18" charset="0"/>
                                </a:rPr>
                                <m:t>→0, ∆</m:t>
                              </m:r>
                              <m:r>
                                <a:rPr lang="en-US" altLang="zh-CN" sz="2000" i="1" dirty="0">
                                  <a:latin typeface="Cambria Math" panose="02040503050406030204" pitchFamily="18" charset="0"/>
                                  <a:ea typeface="Cambria Math" panose="02040503050406030204" pitchFamily="18" charset="0"/>
                                </a:rPr>
                                <m:t>𝑡</m:t>
                              </m:r>
                              <m:r>
                                <a:rPr lang="en-US" altLang="zh-CN" sz="2000" i="1" dirty="0">
                                  <a:latin typeface="Cambria Math" panose="02040503050406030204" pitchFamily="18" charset="0"/>
                                  <a:ea typeface="Cambria Math" panose="02040503050406030204" pitchFamily="18" charset="0"/>
                                </a:rPr>
                                <m:t>→0</m:t>
                              </m:r>
                            </m:lim>
                          </m:limLow>
                        </m:fName>
                        <m:e>
                          <m:f>
                            <m:fPr>
                              <m:ctrlPr>
                                <a:rPr lang="en-US" altLang="zh-CN" sz="2000" b="0" i="1" smtClean="0">
                                  <a:latin typeface="Cambria Math" panose="02040503050406030204" pitchFamily="18" charset="0"/>
                                </a:rPr>
                              </m:ctrlPr>
                            </m:fPr>
                            <m:num>
                              <m:r>
                                <m:rPr>
                                  <m:sty m:val="p"/>
                                </m:rPr>
                                <a:rPr lang="en-US" altLang="zh-CN" sz="2000" b="0" i="0" smtClean="0">
                                  <a:latin typeface="Cambria Math" panose="02040503050406030204" pitchFamily="18" charset="0"/>
                                </a:rPr>
                                <m:t>Pr</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𝑦</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m:t>
                              </m:r>
                            </m:num>
                            <m:den>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𝑠</m:t>
                              </m:r>
                              <m:r>
                                <a:rPr lang="en-US" altLang="zh-CN" sz="2000" b="0" i="1" smtClean="0">
                                  <a:latin typeface="Cambria Math" panose="02040503050406030204" pitchFamily="18" charset="0"/>
                                  <a:ea typeface="Cambria Math" panose="02040503050406030204" pitchFamily="18" charset="0"/>
                                </a:rPr>
                                <m:t>∙</m:t>
                              </m:r>
                              <m:r>
                                <m:rPr>
                                  <m:sty m:val="p"/>
                                </m:rPr>
                                <a:rPr lang="en-US" altLang="zh-CN" sz="2000" b="0" i="0" smtClean="0">
                                  <a:latin typeface="Cambria Math" panose="02040503050406030204" pitchFamily="18" charset="0"/>
                                </a:rPr>
                                <m:t>Pr</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𝑡</m:t>
                              </m:r>
                              <m:r>
                                <a:rPr lang="en-US" altLang="zh-CN" sz="2000" b="0" i="1" smtClean="0">
                                  <a:latin typeface="Cambria Math" panose="02040503050406030204" pitchFamily="18" charset="0"/>
                                  <a:ea typeface="Cambria Math" panose="02040503050406030204" pitchFamily="18" charset="0"/>
                                </a:rPr>
                                <m:t>}</m:t>
                              </m:r>
                            </m:den>
                          </m:f>
                        </m:e>
                      </m:func>
                    </m:oMath>
                  </m:oMathPara>
                </a14:m>
                <a:endParaRPr lang="zh-CN" altLang="en-US" sz="2000" dirty="0"/>
              </a:p>
            </p:txBody>
          </p:sp>
        </mc:Choice>
        <mc:Fallback xmlns="">
          <p:sp>
            <p:nvSpPr>
              <p:cNvPr id="7" name="文本框 6">
                <a:extLst>
                  <a:ext uri="{FF2B5EF4-FFF2-40B4-BE49-F238E27FC236}">
                    <a16:creationId xmlns:a16="http://schemas.microsoft.com/office/drawing/2014/main" id="{96545A29-5311-474F-9D9A-AA386FF91AF6}"/>
                  </a:ext>
                </a:extLst>
              </p:cNvPr>
              <p:cNvSpPr txBox="1">
                <a:spLocks noRot="1" noChangeAspect="1" noMove="1" noResize="1" noEditPoints="1" noAdjustHandles="1" noChangeArrowheads="1" noChangeShapeType="1" noTextEdit="1"/>
              </p:cNvSpPr>
              <p:nvPr/>
            </p:nvSpPr>
            <p:spPr>
              <a:xfrm>
                <a:off x="1549044" y="1228259"/>
                <a:ext cx="8352928" cy="784317"/>
              </a:xfrm>
              <a:prstGeom prst="rect">
                <a:avLst/>
              </a:prstGeom>
              <a:blipFill>
                <a:blip r:embed="rId1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4CF86145-6877-4403-BDED-234D38F54BDE}"/>
                  </a:ext>
                </a:extLst>
              </p:cNvPr>
              <p:cNvSpPr txBox="1"/>
              <p:nvPr/>
            </p:nvSpPr>
            <p:spPr>
              <a:xfrm>
                <a:off x="729278" y="1993735"/>
                <a:ext cx="9361040" cy="400110"/>
              </a:xfrm>
              <a:prstGeom prst="rect">
                <a:avLst/>
              </a:prstGeom>
              <a:noFill/>
              <a:ln>
                <a:noFill/>
              </a:ln>
            </p:spPr>
            <p:txBody>
              <a:bodyPr wrap="square" rtlCol="0" anchor="ctr" anchorCtr="1">
                <a:spAutoFit/>
              </a:bodyPr>
              <a:lstStyle/>
              <a:p>
                <a:r>
                  <a:rPr lang="zh-CN" altLang="en-US" sz="2000" dirty="0"/>
                  <a:t>分别称为已知</a:t>
                </a:r>
                <a14:m>
                  <m:oMath xmlns:m="http://schemas.openxmlformats.org/officeDocument/2006/math">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oMath>
                </a14:m>
                <a:r>
                  <a:rPr lang="zh-CN" altLang="en-US" sz="2000" dirty="0"/>
                  <a:t>时</a:t>
                </a:r>
                <a14:m>
                  <m:oMath xmlns:m="http://schemas.openxmlformats.org/officeDocument/2006/math">
                    <m:r>
                      <a:rPr lang="en-US" altLang="zh-CN" sz="2000" b="0" i="1" dirty="0" smtClean="0">
                        <a:latin typeface="Cambria Math" panose="02040503050406030204" pitchFamily="18" charset="0"/>
                      </a:rPr>
                      <m:t>𝑦</m:t>
                    </m:r>
                  </m:oMath>
                </a14:m>
                <a:r>
                  <a:rPr lang="zh-CN" altLang="en-US" sz="2000" dirty="0"/>
                  <a:t>的</a:t>
                </a:r>
                <a:r>
                  <a:rPr lang="zh-CN" altLang="en-US" sz="2000" dirty="0">
                    <a:solidFill>
                      <a:srgbClr val="C00000"/>
                    </a:solidFill>
                  </a:rPr>
                  <a:t>条件概率密度函数</a:t>
                </a:r>
                <a:r>
                  <a:rPr lang="zh-CN" altLang="en-US" sz="2000" dirty="0"/>
                  <a:t>和已知</a:t>
                </a:r>
                <a14:m>
                  <m:oMath xmlns:m="http://schemas.openxmlformats.org/officeDocument/2006/math">
                    <m:r>
                      <a:rPr lang="en-US" altLang="zh-CN" sz="2000" b="0" i="1" smtClean="0">
                        <a:latin typeface="Cambria Math" panose="02040503050406030204" pitchFamily="18" charset="0"/>
                      </a:rPr>
                      <m:t>𝑦</m:t>
                    </m:r>
                    <m:r>
                      <a:rPr lang="en-US" altLang="zh-CN" sz="2000" i="1">
                        <a:latin typeface="Cambria Math" panose="02040503050406030204" pitchFamily="18" charset="0"/>
                      </a:rPr>
                      <m:t>=</m:t>
                    </m:r>
                    <m:r>
                      <a:rPr lang="en-US" altLang="zh-CN" sz="2000" b="0" i="1" smtClean="0">
                        <a:latin typeface="Cambria Math" panose="02040503050406030204" pitchFamily="18" charset="0"/>
                      </a:rPr>
                      <m:t>𝑡</m:t>
                    </m:r>
                  </m:oMath>
                </a14:m>
                <a:r>
                  <a:rPr lang="zh-CN" altLang="en-US" sz="2000" dirty="0"/>
                  <a:t>时</a:t>
                </a:r>
                <a14:m>
                  <m:oMath xmlns:m="http://schemas.openxmlformats.org/officeDocument/2006/math">
                    <m:r>
                      <a:rPr lang="en-US" altLang="zh-CN" sz="2000" b="0" i="1" dirty="0" smtClean="0">
                        <a:latin typeface="Cambria Math" panose="02040503050406030204" pitchFamily="18" charset="0"/>
                      </a:rPr>
                      <m:t>𝑥</m:t>
                    </m:r>
                  </m:oMath>
                </a14:m>
                <a:r>
                  <a:rPr lang="zh-CN" altLang="en-US" sz="2000" dirty="0"/>
                  <a:t>的</a:t>
                </a:r>
                <a:r>
                  <a:rPr lang="zh-CN" altLang="en-US" sz="2000" dirty="0">
                    <a:solidFill>
                      <a:srgbClr val="C00000"/>
                    </a:solidFill>
                  </a:rPr>
                  <a:t>条件概率密度函数</a:t>
                </a:r>
                <a:r>
                  <a:rPr lang="zh-CN" altLang="en-US" sz="2000" dirty="0"/>
                  <a:t>。</a:t>
                </a:r>
              </a:p>
            </p:txBody>
          </p:sp>
        </mc:Choice>
        <mc:Fallback xmlns="">
          <p:sp>
            <p:nvSpPr>
              <p:cNvPr id="8" name="文本框 7">
                <a:extLst>
                  <a:ext uri="{FF2B5EF4-FFF2-40B4-BE49-F238E27FC236}">
                    <a16:creationId xmlns:a16="http://schemas.microsoft.com/office/drawing/2014/main" id="{4CF86145-6877-4403-BDED-234D38F54BDE}"/>
                  </a:ext>
                </a:extLst>
              </p:cNvPr>
              <p:cNvSpPr txBox="1">
                <a:spLocks noRot="1" noChangeAspect="1" noMove="1" noResize="1" noEditPoints="1" noAdjustHandles="1" noChangeArrowheads="1" noChangeShapeType="1" noTextEdit="1"/>
              </p:cNvSpPr>
              <p:nvPr/>
            </p:nvSpPr>
            <p:spPr>
              <a:xfrm>
                <a:off x="729278" y="1993735"/>
                <a:ext cx="9361040" cy="400110"/>
              </a:xfrm>
              <a:prstGeom prst="rect">
                <a:avLst/>
              </a:prstGeom>
              <a:blipFill>
                <a:blip r:embed="rId16"/>
                <a:stretch>
                  <a:fillRect l="-261" t="-10606" r="-391" b="-2272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44CB7237-0782-4781-A099-054B35E48C3C}"/>
                  </a:ext>
                </a:extLst>
              </p:cNvPr>
              <p:cNvSpPr txBox="1"/>
              <p:nvPr/>
            </p:nvSpPr>
            <p:spPr>
              <a:xfrm>
                <a:off x="621804" y="4587176"/>
                <a:ext cx="10026840" cy="1378454"/>
              </a:xfrm>
              <a:prstGeom prst="rect">
                <a:avLst/>
              </a:prstGeom>
              <a:noFill/>
              <a:ln>
                <a:noFill/>
              </a:ln>
            </p:spPr>
            <p:txBody>
              <a:bodyPr wrap="square" rtlCol="0" anchor="ctr" anchorCtr="1">
                <a:spAutoFit/>
              </a:bodyPr>
              <a:lstStyle/>
              <a:p>
                <a:r>
                  <a:rPr lang="zh-CN" altLang="en-US" sz="2000" b="1" dirty="0"/>
                  <a:t>定理</a:t>
                </a:r>
                <a:r>
                  <a:rPr lang="en-US" altLang="zh-CN" sz="2000" b="1" dirty="0"/>
                  <a:t>12</a:t>
                </a:r>
                <a:r>
                  <a:rPr lang="zh-CN" altLang="en-US" sz="2000" dirty="0"/>
                  <a:t>：与离散信源一样，连续信源的平均互信息</a:t>
                </a:r>
                <a14:m>
                  <m:oMath xmlns:m="http://schemas.openxmlformats.org/officeDocument/2006/math">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e>
                    </m:d>
                  </m:oMath>
                </a14:m>
                <a:r>
                  <a:rPr lang="zh-CN" altLang="en-US" sz="2000" dirty="0"/>
                  <a:t>也有如下性质：</a:t>
                </a:r>
                <a:endParaRPr lang="en-US" altLang="zh-CN" sz="2000" dirty="0"/>
              </a:p>
              <a:p>
                <a:r>
                  <a:rPr lang="zh-CN" altLang="en-US" sz="2000" dirty="0"/>
                  <a:t>① 平均互信息</a:t>
                </a:r>
                <a14:m>
                  <m:oMath xmlns:m="http://schemas.openxmlformats.org/officeDocument/2006/math">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e>
                    </m:d>
                  </m:oMath>
                </a14:m>
                <a:r>
                  <a:rPr lang="zh-CN" altLang="en-US" sz="2000" dirty="0"/>
                  <a:t>非负对称：</a:t>
                </a:r>
                <a14:m>
                  <m:oMath xmlns:m="http://schemas.openxmlformats.org/officeDocument/2006/math">
                    <m:r>
                      <a:rPr lang="en-US" altLang="zh-CN" sz="2000" b="0" i="1" smtClean="0">
                        <a:latin typeface="Cambria Math" panose="02040503050406030204" pitchFamily="18" charset="0"/>
                      </a:rPr>
                      <m:t>𝐼</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)≥0.</m:t>
                    </m:r>
                  </m:oMath>
                </a14:m>
                <a:endParaRPr lang="en-US" altLang="zh-CN" sz="2000" dirty="0"/>
              </a:p>
              <a:p>
                <a:r>
                  <a:rPr lang="zh-CN" altLang="zh-CN" sz="2000" dirty="0"/>
                  <a:t>②</a:t>
                </a:r>
                <a:r>
                  <a:rPr lang="en-US" altLang="zh-CN" sz="2000" dirty="0"/>
                  <a:t> </a:t>
                </a:r>
                <a:r>
                  <a:rPr lang="zh-CN" altLang="en-US" sz="2000" dirty="0"/>
                  <a:t>条件概率密度函数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𝑦</m:t>
                        </m:r>
                        <m:r>
                          <a:rPr lang="en-US" altLang="zh-CN" sz="2000" i="1">
                            <a:latin typeface="Cambria Math" panose="02040503050406030204" pitchFamily="18" charset="0"/>
                          </a:rPr>
                          <m:t>|</m:t>
                        </m:r>
                        <m:r>
                          <a:rPr lang="en-US" altLang="zh-CN" sz="2000" i="1">
                            <a:latin typeface="Cambria Math" panose="02040503050406030204" pitchFamily="18" charset="0"/>
                          </a:rPr>
                          <m:t>𝑥</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𝑡</m:t>
                        </m:r>
                      </m:e>
                      <m:e>
                        <m:r>
                          <a:rPr lang="en-US" altLang="zh-CN" sz="2000" i="1">
                            <a:latin typeface="Cambria Math" panose="02040503050406030204" pitchFamily="18" charset="0"/>
                          </a:rPr>
                          <m:t>𝑠</m:t>
                        </m:r>
                      </m:e>
                    </m:d>
                  </m:oMath>
                </a14:m>
                <a:r>
                  <a:rPr lang="zh-CN" altLang="en-US" sz="2000" dirty="0"/>
                  <a:t>给定时，</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是边际概率密度函数</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𝑥</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oMath>
                </a14:m>
                <a:r>
                  <a:rPr lang="zh-CN" altLang="en-US" sz="2000" dirty="0"/>
                  <a:t>的上凸函数。</a:t>
                </a:r>
                <a:endParaRPr lang="en-US" altLang="zh-CN" sz="2000" dirty="0"/>
              </a:p>
              <a:p>
                <a:r>
                  <a:rPr lang="zh-CN" altLang="zh-CN" sz="2000" dirty="0"/>
                  <a:t>②</a:t>
                </a:r>
                <a:r>
                  <a:rPr lang="en-US" altLang="zh-CN" sz="2000" dirty="0"/>
                  <a:t> </a:t>
                </a:r>
                <a:r>
                  <a:rPr lang="zh-CN" altLang="en-US" sz="2000" dirty="0"/>
                  <a:t>边际概率密度函数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𝑥</m:t>
                        </m:r>
                      </m:sub>
                    </m:sSub>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oMath>
                </a14:m>
                <a:r>
                  <a:rPr lang="zh-CN" altLang="en-US" sz="2000" dirty="0"/>
                  <a:t> 给定时，</a:t>
                </a:r>
                <a14:m>
                  <m:oMath xmlns:m="http://schemas.openxmlformats.org/officeDocument/2006/math">
                    <m:r>
                      <a:rPr lang="en-US" altLang="zh-CN" sz="2000" i="1">
                        <a:latin typeface="Cambria Math" panose="02040503050406030204" pitchFamily="18" charset="0"/>
                      </a:rPr>
                      <m:t>𝐼</m:t>
                    </m:r>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r>
                      <a:rPr lang="en-US" altLang="zh-CN" sz="2000" i="1">
                        <a:latin typeface="Cambria Math" panose="02040503050406030204" pitchFamily="18" charset="0"/>
                      </a:rPr>
                      <m:t>)</m:t>
                    </m:r>
                  </m:oMath>
                </a14:m>
                <a:r>
                  <a:rPr lang="zh-CN" altLang="en-US" sz="2000" dirty="0"/>
                  <a:t>是条件概率密度函数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𝑦</m:t>
                        </m:r>
                        <m:r>
                          <a:rPr lang="en-US" altLang="zh-CN" sz="2000" i="1">
                            <a:latin typeface="Cambria Math" panose="02040503050406030204" pitchFamily="18" charset="0"/>
                          </a:rPr>
                          <m:t>|</m:t>
                        </m:r>
                        <m:r>
                          <a:rPr lang="en-US" altLang="zh-CN" sz="2000" i="1">
                            <a:latin typeface="Cambria Math" panose="02040503050406030204" pitchFamily="18" charset="0"/>
                          </a:rPr>
                          <m:t>𝑥</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𝑡</m:t>
                        </m:r>
                      </m:e>
                      <m:e>
                        <m:r>
                          <a:rPr lang="en-US" altLang="zh-CN" sz="2000" i="1">
                            <a:latin typeface="Cambria Math" panose="02040503050406030204" pitchFamily="18" charset="0"/>
                          </a:rPr>
                          <m:t>𝑠</m:t>
                        </m:r>
                      </m:e>
                    </m:d>
                  </m:oMath>
                </a14:m>
                <a:r>
                  <a:rPr lang="zh-CN" altLang="en-US" sz="2000" dirty="0"/>
                  <a:t>的下凸函数。</a:t>
                </a:r>
                <a:endParaRPr lang="en-US" altLang="zh-CN" sz="2000" dirty="0"/>
              </a:p>
            </p:txBody>
          </p:sp>
        </mc:Choice>
        <mc:Fallback xmlns="">
          <p:sp>
            <p:nvSpPr>
              <p:cNvPr id="9" name="文本框 8">
                <a:extLst>
                  <a:ext uri="{FF2B5EF4-FFF2-40B4-BE49-F238E27FC236}">
                    <a16:creationId xmlns:a16="http://schemas.microsoft.com/office/drawing/2014/main" id="{44CB7237-0782-4781-A099-054B35E48C3C}"/>
                  </a:ext>
                </a:extLst>
              </p:cNvPr>
              <p:cNvSpPr txBox="1">
                <a:spLocks noRot="1" noChangeAspect="1" noMove="1" noResize="1" noEditPoints="1" noAdjustHandles="1" noChangeArrowheads="1" noChangeShapeType="1" noTextEdit="1"/>
              </p:cNvSpPr>
              <p:nvPr/>
            </p:nvSpPr>
            <p:spPr>
              <a:xfrm>
                <a:off x="621804" y="4587176"/>
                <a:ext cx="10026840" cy="1378454"/>
              </a:xfrm>
              <a:prstGeom prst="rect">
                <a:avLst/>
              </a:prstGeom>
              <a:blipFill>
                <a:blip r:embed="rId17"/>
                <a:stretch>
                  <a:fillRect t="-2643" b="-4405"/>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AFE1476A-9941-4BA3-A025-B52F8912669D}"/>
              </a:ext>
            </a:extLst>
          </p:cNvPr>
          <p:cNvSpPr txBox="1"/>
          <p:nvPr/>
        </p:nvSpPr>
        <p:spPr>
          <a:xfrm>
            <a:off x="767563" y="5920638"/>
            <a:ext cx="10438420" cy="400110"/>
          </a:xfrm>
          <a:prstGeom prst="rect">
            <a:avLst/>
          </a:prstGeom>
          <a:noFill/>
          <a:ln>
            <a:noFill/>
          </a:ln>
        </p:spPr>
        <p:txBody>
          <a:bodyPr wrap="square" rtlCol="0" anchor="ctr" anchorCtr="1">
            <a:spAutoFit/>
          </a:bodyPr>
          <a:lstStyle/>
          <a:p>
            <a:r>
              <a:rPr lang="zh-CN" altLang="en-US" sz="2000" b="1" dirty="0"/>
              <a:t>证明</a:t>
            </a:r>
            <a:r>
              <a:rPr lang="zh-CN" altLang="en-US" sz="2000" dirty="0"/>
              <a:t>：可利用对数</a:t>
            </a:r>
            <a:r>
              <a:rPr lang="en-US" altLang="zh-CN" sz="2000" dirty="0"/>
              <a:t>-</a:t>
            </a:r>
            <a:r>
              <a:rPr lang="zh-CN" altLang="en-US" sz="2000" dirty="0"/>
              <a:t>积分不等式（连续情形下的对数</a:t>
            </a:r>
            <a:r>
              <a:rPr lang="en-US" altLang="zh-CN" sz="2000" dirty="0"/>
              <a:t>-</a:t>
            </a:r>
            <a:r>
              <a:rPr lang="zh-CN" altLang="en-US" sz="2000" dirty="0"/>
              <a:t>和不等式）给出证明，其细节在此略去。</a:t>
            </a:r>
          </a:p>
        </p:txBody>
      </p:sp>
    </p:spTree>
    <p:extLst>
      <p:ext uri="{BB962C8B-B14F-4D97-AF65-F5344CB8AC3E}">
        <p14:creationId xmlns:p14="http://schemas.microsoft.com/office/powerpoint/2010/main" val="783745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P spid="8" grpId="0"/>
      <p:bldP spid="10"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AA681F2-7AAB-4982-BC04-DD599937EA52}"/>
                  </a:ext>
                </a:extLst>
              </p:cNvPr>
              <p:cNvSpPr txBox="1"/>
              <p:nvPr/>
            </p:nvSpPr>
            <p:spPr>
              <a:xfrm>
                <a:off x="1197868" y="543000"/>
                <a:ext cx="10009112" cy="707886"/>
              </a:xfrm>
              <a:prstGeom prst="rect">
                <a:avLst/>
              </a:prstGeom>
              <a:noFill/>
              <a:ln>
                <a:noFill/>
              </a:ln>
            </p:spPr>
            <p:txBody>
              <a:bodyPr wrap="square" rtlCol="0" anchor="ctr" anchorCtr="1">
                <a:spAutoFit/>
              </a:bodyPr>
              <a:lstStyle/>
              <a:p>
                <a:r>
                  <a:rPr lang="zh-CN" altLang="en-US" sz="2000" dirty="0"/>
                  <a:t>为方便计算连续信源的平均互信息</a:t>
                </a:r>
                <a14:m>
                  <m:oMath xmlns:m="http://schemas.openxmlformats.org/officeDocument/2006/math">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a14:m>
                <a:r>
                  <a:rPr lang="zh-CN" altLang="en-US" sz="2000" dirty="0"/>
                  <a:t>，分别定义连续信源的</a:t>
                </a:r>
                <a:r>
                  <a:rPr lang="zh-CN" altLang="en-US" sz="2000" dirty="0">
                    <a:solidFill>
                      <a:srgbClr val="FF0000"/>
                    </a:solidFill>
                  </a:rPr>
                  <a:t>微分熵</a:t>
                </a:r>
                <a:r>
                  <a:rPr lang="zh-CN" altLang="en-US" sz="2000" dirty="0"/>
                  <a:t>、</a:t>
                </a:r>
                <a:r>
                  <a:rPr lang="zh-CN" altLang="en-US" sz="2000" dirty="0">
                    <a:solidFill>
                      <a:srgbClr val="FF0000"/>
                    </a:solidFill>
                  </a:rPr>
                  <a:t>联合微分熵</a:t>
                </a:r>
                <a:r>
                  <a:rPr lang="zh-CN" altLang="en-US" sz="2000" dirty="0"/>
                  <a:t>和</a:t>
                </a:r>
                <a:r>
                  <a:rPr lang="zh-CN" altLang="en-US" sz="2000" dirty="0">
                    <a:solidFill>
                      <a:srgbClr val="FF0000"/>
                    </a:solidFill>
                  </a:rPr>
                  <a:t>条件微分熵</a:t>
                </a:r>
                <a:r>
                  <a:rPr lang="zh-CN" altLang="en-US" sz="2000" dirty="0"/>
                  <a:t>如下：</a:t>
                </a:r>
              </a:p>
            </p:txBody>
          </p:sp>
        </mc:Choice>
        <mc:Fallback xmlns="">
          <p:sp>
            <p:nvSpPr>
              <p:cNvPr id="2" name="文本框 1">
                <a:extLst>
                  <a:ext uri="{FF2B5EF4-FFF2-40B4-BE49-F238E27FC236}">
                    <a16:creationId xmlns:a16="http://schemas.microsoft.com/office/drawing/2014/main" id="{4AA681F2-7AAB-4982-BC04-DD599937EA52}"/>
                  </a:ext>
                </a:extLst>
              </p:cNvPr>
              <p:cNvSpPr txBox="1">
                <a:spLocks noRot="1" noChangeAspect="1" noMove="1" noResize="1" noEditPoints="1" noAdjustHandles="1" noChangeArrowheads="1" noChangeShapeType="1" noTextEdit="1"/>
              </p:cNvSpPr>
              <p:nvPr/>
            </p:nvSpPr>
            <p:spPr>
              <a:xfrm>
                <a:off x="1197868" y="543000"/>
                <a:ext cx="10009112" cy="707886"/>
              </a:xfrm>
              <a:prstGeom prst="rect">
                <a:avLst/>
              </a:prstGeom>
              <a:blipFill>
                <a:blip r:embed="rId6"/>
                <a:stretch>
                  <a:fillRect t="-6034" b="-1379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03E6A6AF-E600-4BF7-BF80-36DF483E116C}"/>
                  </a:ext>
                </a:extLst>
              </p:cNvPr>
              <p:cNvSpPr txBox="1"/>
              <p:nvPr/>
            </p:nvSpPr>
            <p:spPr>
              <a:xfrm>
                <a:off x="2566020" y="1250886"/>
                <a:ext cx="6408712" cy="2410468"/>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nary>
                        <m:naryPr>
                          <m:ctrlPr>
                            <a:rPr lang="en-US" altLang="zh-CN" sz="2000" b="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ub>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up>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𝑥</m:t>
                              </m:r>
                            </m:sub>
                          </m:sSub>
                          <m:r>
                            <a:rPr lang="en-US" altLang="zh-CN" sz="2000" b="0" i="1" smtClean="0">
                              <a:latin typeface="Cambria Math" panose="02040503050406030204" pitchFamily="18" charset="0"/>
                            </a:rPr>
                            <m:t>(</m:t>
                          </m:r>
                        </m:e>
                      </m:nary>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𝑥</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𝑠</m:t>
                              </m:r>
                            </m:e>
                          </m:d>
                        </m:e>
                      </m:func>
                      <m:r>
                        <a:rPr lang="en-US" altLang="zh-CN" sz="2000" b="0" i="1" smtClean="0">
                          <a:latin typeface="Cambria Math" panose="02040503050406030204" pitchFamily="18" charset="0"/>
                        </a:rPr>
                        <m:t>𝑑𝑠</m:t>
                      </m:r>
                      <m:r>
                        <a:rPr lang="en-US" altLang="zh-CN" sz="2000" b="0" i="1" smtClean="0">
                          <a:latin typeface="Cambria Math" panose="02040503050406030204" pitchFamily="18" charset="0"/>
                        </a:rPr>
                        <m:t>,</m:t>
                      </m:r>
                    </m:oMath>
                  </m:oMathPara>
                </a14:m>
                <a:endParaRPr lang="en-US" altLang="zh-CN" sz="2000" b="0" dirty="0"/>
              </a:p>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h</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i="1">
                          <a:latin typeface="Cambria Math" panose="02040503050406030204" pitchFamily="18" charset="0"/>
                        </a:rPr>
                        <m:t>=−</m:t>
                      </m:r>
                      <m:nary>
                        <m:naryPr>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ub>
                        <m:sup>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up>
                        <m:e>
                          <m:nary>
                            <m:naryPr>
                              <m:ctrlPr>
                                <a:rPr lang="en-US" altLang="zh-CN" sz="2000" i="1" smtClean="0">
                                  <a:latin typeface="Cambria Math" panose="02040503050406030204" pitchFamily="18" charset="0"/>
                                  <a:ea typeface="Cambria Math" panose="02040503050406030204" pitchFamily="18" charset="0"/>
                                </a:rPr>
                              </m:ctrlPr>
                            </m:naryPr>
                            <m:sub>
                              <m:r>
                                <m:rPr>
                                  <m:brk m:alnAt="23"/>
                                </m:rP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ub>
                            <m:sup>
                              <m:r>
                                <a:rPr lang="en-US" altLang="zh-CN" sz="2000" b="0" i="1" smtClean="0">
                                  <a:latin typeface="Cambria Math" panose="02040503050406030204" pitchFamily="18" charset="0"/>
                                  <a:ea typeface="Cambria Math" panose="02040503050406030204" pitchFamily="18" charset="0"/>
                                </a:rPr>
                                <m:t>+∞</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r>
                                <a:rPr lang="en-US" altLang="zh-CN" sz="2000" b="0" i="1" smtClean="0">
                                  <a:latin typeface="Cambria Math" panose="02040503050406030204" pitchFamily="18" charset="0"/>
                                </a:rPr>
                                <m:t>)</m:t>
                              </m:r>
                            </m:e>
                          </m:nary>
                          <m:r>
                            <a:rPr lang="en-US" altLang="zh-CN" sz="2000" i="1" smtClean="0">
                              <a:latin typeface="Cambria Math" panose="02040503050406030204" pitchFamily="18" charset="0"/>
                            </a:rPr>
                            <m:t> </m:t>
                          </m:r>
                        </m:e>
                      </m:nary>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𝑡</m:t>
                              </m:r>
                            </m:e>
                          </m:d>
                        </m:e>
                      </m:func>
                      <m:r>
                        <a:rPr lang="en-US" altLang="zh-CN" sz="2000" i="1">
                          <a:latin typeface="Cambria Math" panose="02040503050406030204" pitchFamily="18" charset="0"/>
                        </a:rPr>
                        <m:t>𝑑𝑠</m:t>
                      </m:r>
                      <m:r>
                        <a:rPr lang="en-US" altLang="zh-CN" sz="2000" b="0" i="1" smtClean="0">
                          <a:latin typeface="Cambria Math" panose="02040503050406030204" pitchFamily="18" charset="0"/>
                        </a:rPr>
                        <m:t>𝑑𝑡</m:t>
                      </m:r>
                      <m:r>
                        <a:rPr lang="en-US" altLang="zh-CN" sz="2000" i="1">
                          <a:latin typeface="Cambria Math" panose="02040503050406030204" pitchFamily="18" charset="0"/>
                        </a:rPr>
                        <m:t>,</m:t>
                      </m:r>
                    </m:oMath>
                  </m:oMathPara>
                </a14:m>
                <a:endParaRPr lang="en-US" altLang="zh-CN" sz="2000" dirty="0"/>
              </a:p>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h</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b="0" i="1" smtClean="0">
                              <a:latin typeface="Cambria Math" panose="02040503050406030204" pitchFamily="18" charset="0"/>
                            </a:rPr>
                            <m:t>|</m:t>
                          </m:r>
                          <m:r>
                            <a:rPr lang="en-US" altLang="zh-CN" sz="2000" i="1">
                              <a:latin typeface="Cambria Math" panose="02040503050406030204" pitchFamily="18" charset="0"/>
                            </a:rPr>
                            <m:t>𝑦</m:t>
                          </m:r>
                        </m:e>
                      </m:d>
                      <m:r>
                        <a:rPr lang="en-US" altLang="zh-CN" sz="2000" i="1">
                          <a:latin typeface="Cambria Math" panose="02040503050406030204" pitchFamily="18" charset="0"/>
                        </a:rPr>
                        <m:t>=−</m:t>
                      </m:r>
                      <m:nary>
                        <m:naryPr>
                          <m:ctrlPr>
                            <a:rPr lang="en-US" altLang="zh-CN" sz="2000" i="1">
                              <a:latin typeface="Cambria Math" panose="02040503050406030204" pitchFamily="18" charset="0"/>
                            </a:rPr>
                          </m:ctrlPr>
                        </m:naryPr>
                        <m:sub>
                          <m:r>
                            <m:rPr>
                              <m:brk m:alnAt="23"/>
                            </m:rP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ub>
                        <m:sup>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up>
                        <m:e>
                          <m:nary>
                            <m:naryPr>
                              <m:ctrlPr>
                                <a:rPr lang="en-US" altLang="zh-CN" sz="2000" i="1">
                                  <a:latin typeface="Cambria Math" panose="02040503050406030204" pitchFamily="18" charset="0"/>
                                  <a:ea typeface="Cambria Math" panose="02040503050406030204" pitchFamily="18" charset="0"/>
                                </a:rPr>
                              </m:ctrlPr>
                            </m:naryPr>
                            <m:sub>
                              <m:r>
                                <m:rPr>
                                  <m:brk m:alnAt="23"/>
                                </m:rP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ub>
                            <m:sup>
                              <m:r>
                                <a:rPr lang="en-US" altLang="zh-CN" sz="2000" i="1">
                                  <a:latin typeface="Cambria Math" panose="02040503050406030204" pitchFamily="18" charset="0"/>
                                  <a:ea typeface="Cambria Math" panose="02040503050406030204" pitchFamily="18" charset="0"/>
                                </a:rPr>
                                <m:t>+∞</m:t>
                              </m:r>
                            </m:sup>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sub>
                              </m:sSub>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r>
                                <a:rPr lang="en-US" altLang="zh-CN" sz="2000" i="1">
                                  <a:latin typeface="Cambria Math" panose="02040503050406030204" pitchFamily="18" charset="0"/>
                                </a:rPr>
                                <m:t>𝑡</m:t>
                              </m:r>
                              <m:r>
                                <a:rPr lang="en-US" altLang="zh-CN" sz="2000" i="1">
                                  <a:latin typeface="Cambria Math" panose="02040503050406030204" pitchFamily="18" charset="0"/>
                                </a:rPr>
                                <m:t>)</m:t>
                              </m:r>
                            </m:e>
                          </m:nary>
                          <m:r>
                            <a:rPr lang="en-US" altLang="zh-CN" sz="2000" i="1">
                              <a:latin typeface="Cambria Math" panose="02040503050406030204" pitchFamily="18" charset="0"/>
                            </a:rPr>
                            <m:t> </m:t>
                          </m:r>
                        </m:e>
                      </m:nary>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𝑝</m:t>
                              </m:r>
                            </m:e>
                            <m:sub>
                              <m:r>
                                <a:rPr lang="en-US" altLang="zh-CN" sz="2000" i="1">
                                  <a:latin typeface="Cambria Math" panose="02040503050406030204" pitchFamily="18" charset="0"/>
                                </a:rPr>
                                <m:t>𝑥</m:t>
                              </m:r>
                              <m:r>
                                <a:rPr lang="en-US" altLang="zh-CN" sz="2000" b="0" i="1" smtClean="0">
                                  <a:latin typeface="Cambria Math" panose="02040503050406030204" pitchFamily="18" charset="0"/>
                                </a:rPr>
                                <m:t>|</m:t>
                              </m:r>
                              <m:r>
                                <a:rPr lang="en-US" altLang="zh-CN" sz="2000" i="1">
                                  <a:latin typeface="Cambria Math" panose="02040503050406030204" pitchFamily="18" charset="0"/>
                                </a:rPr>
                                <m:t>𝑦</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r>
                                <a:rPr lang="en-US" altLang="zh-CN" sz="2000" b="0" i="1" smtClean="0">
                                  <a:latin typeface="Cambria Math" panose="02040503050406030204" pitchFamily="18" charset="0"/>
                                </a:rPr>
                                <m:t>|</m:t>
                              </m:r>
                              <m:r>
                                <a:rPr lang="en-US" altLang="zh-CN" sz="2000" i="1">
                                  <a:latin typeface="Cambria Math" panose="02040503050406030204" pitchFamily="18" charset="0"/>
                                </a:rPr>
                                <m:t>𝑡</m:t>
                              </m:r>
                            </m:e>
                          </m:d>
                        </m:e>
                      </m:func>
                      <m:r>
                        <a:rPr lang="en-US" altLang="zh-CN" sz="2000" i="1">
                          <a:latin typeface="Cambria Math" panose="02040503050406030204" pitchFamily="18" charset="0"/>
                        </a:rPr>
                        <m:t>𝑑𝑠𝑑𝑡</m:t>
                      </m:r>
                      <m:r>
                        <a:rPr lang="en-US" altLang="zh-CN" sz="2000" i="1">
                          <a:latin typeface="Cambria Math" panose="02040503050406030204" pitchFamily="18" charset="0"/>
                        </a:rPr>
                        <m:t>,</m:t>
                      </m:r>
                    </m:oMath>
                  </m:oMathPara>
                </a14:m>
                <a:endParaRPr lang="en-US" altLang="zh-CN" sz="2000" dirty="0"/>
              </a:p>
              <a:p>
                <a:endParaRPr lang="zh-CN" altLang="en-US" dirty="0"/>
              </a:p>
            </p:txBody>
          </p:sp>
        </mc:Choice>
        <mc:Fallback xmlns="">
          <p:sp>
            <p:nvSpPr>
              <p:cNvPr id="3" name="文本框 2">
                <a:extLst>
                  <a:ext uri="{FF2B5EF4-FFF2-40B4-BE49-F238E27FC236}">
                    <a16:creationId xmlns:a16="http://schemas.microsoft.com/office/drawing/2014/main" id="{03E6A6AF-E600-4BF7-BF80-36DF483E116C}"/>
                  </a:ext>
                </a:extLst>
              </p:cNvPr>
              <p:cNvSpPr txBox="1">
                <a:spLocks noRot="1" noChangeAspect="1" noMove="1" noResize="1" noEditPoints="1" noAdjustHandles="1" noChangeArrowheads="1" noChangeShapeType="1" noTextEdit="1"/>
              </p:cNvSpPr>
              <p:nvPr/>
            </p:nvSpPr>
            <p:spPr>
              <a:xfrm>
                <a:off x="2566020" y="1250886"/>
                <a:ext cx="6408712" cy="2410468"/>
              </a:xfrm>
              <a:prstGeom prst="rect">
                <a:avLst/>
              </a:prstGeom>
              <a:blipFill>
                <a:blip r:embed="rId7"/>
                <a:stretch>
                  <a:fillRect/>
                </a:stretch>
              </a:blipFill>
              <a:ln>
                <a:noFill/>
              </a:ln>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5BEC7E6C-8398-46BE-A89F-F4310814707F}"/>
              </a:ext>
            </a:extLst>
          </p:cNvPr>
          <p:cNvSpPr txBox="1"/>
          <p:nvPr/>
        </p:nvSpPr>
        <p:spPr>
          <a:xfrm>
            <a:off x="873832" y="3469824"/>
            <a:ext cx="3420380" cy="400110"/>
          </a:xfrm>
          <a:prstGeom prst="rect">
            <a:avLst/>
          </a:prstGeom>
          <a:noFill/>
          <a:ln>
            <a:noFill/>
          </a:ln>
        </p:spPr>
        <p:txBody>
          <a:bodyPr wrap="square" rtlCol="0" anchor="ctr" anchorCtr="1">
            <a:spAutoFit/>
          </a:bodyPr>
          <a:lstStyle/>
          <a:p>
            <a:r>
              <a:rPr lang="zh-CN" altLang="en-US" sz="2000" dirty="0"/>
              <a:t>则与离散的情形一样，可得</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6D1B403C-9097-46D6-A8A8-87E775CC7502}"/>
                  </a:ext>
                </a:extLst>
              </p:cNvPr>
              <p:cNvSpPr txBox="1"/>
              <p:nvPr/>
            </p:nvSpPr>
            <p:spPr>
              <a:xfrm>
                <a:off x="1665920" y="3893278"/>
                <a:ext cx="8388932" cy="1015663"/>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h</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d>
                      <m:r>
                        <a:rPr lang="en-US" altLang="zh-CN" sz="2000" i="1">
                          <a:latin typeface="Cambria Math" panose="02040503050406030204" pitchFamily="18" charset="0"/>
                        </a:rPr>
                        <m:t>=</m:t>
                      </m:r>
                      <m:r>
                        <a:rPr lang="en-US" altLang="zh-CN" sz="2000" i="1">
                          <a:latin typeface="Cambria Math" panose="02040503050406030204" pitchFamily="18" charset="0"/>
                        </a:rPr>
                        <m:t>h</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e>
                          <m:r>
                            <a:rPr lang="en-US" altLang="zh-CN" sz="2000" i="1">
                              <a:latin typeface="Cambria Math" panose="02040503050406030204" pitchFamily="18" charset="0"/>
                            </a:rPr>
                            <m:t>𝑦</m:t>
                          </m:r>
                        </m:e>
                      </m:d>
                      <m:r>
                        <a:rPr lang="en-US" altLang="zh-CN" sz="2000" i="1">
                          <a:latin typeface="Cambria Math" panose="02040503050406030204" pitchFamily="18" charset="0"/>
                        </a:rPr>
                        <m:t>+</m:t>
                      </m:r>
                      <m:r>
                        <a:rPr lang="en-US" altLang="zh-CN" sz="2000" i="1">
                          <a:latin typeface="Cambria Math" panose="02040503050406030204" pitchFamily="18" charset="0"/>
                        </a:rPr>
                        <m:t>𝐼</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𝑦</m:t>
                          </m:r>
                        </m:e>
                      </m:d>
                    </m:oMath>
                  </m:oMathPara>
                </a14:m>
                <a:endParaRPr lang="en-US" altLang="zh-CN"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h</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𝑥</m:t>
                          </m:r>
                        </m:e>
                        <m:e>
                          <m:r>
                            <a:rPr lang="en-US" altLang="zh-CN" sz="2000" i="1">
                              <a:latin typeface="Cambria Math" panose="02040503050406030204" pitchFamily="18" charset="0"/>
                            </a:rPr>
                            <m:t>𝑦</m:t>
                          </m:r>
                        </m:e>
                      </m:d>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h</m:t>
                      </m:r>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𝑥</m:t>
                          </m:r>
                        </m:e>
                      </m:d>
                    </m:oMath>
                  </m:oMathPara>
                </a14:m>
                <a:endParaRPr lang="en-US" altLang="zh-CN" sz="20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𝑦</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𝑥</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𝑦</m:t>
                      </m:r>
                      <m:r>
                        <a:rPr lang="en-US" altLang="zh-CN" sz="2000" b="0" i="1" smtClean="0">
                          <a:latin typeface="Cambria Math" panose="02040503050406030204" pitchFamily="18" charset="0"/>
                        </a:rPr>
                        <m:t>)</m:t>
                      </m:r>
                    </m:oMath>
                  </m:oMathPara>
                </a14:m>
                <a:endParaRPr lang="en-US" altLang="zh-CN" sz="2000" b="0" i="1" dirty="0"/>
              </a:p>
            </p:txBody>
          </p:sp>
        </mc:Choice>
        <mc:Fallback xmlns="">
          <p:sp>
            <p:nvSpPr>
              <p:cNvPr id="6" name="文本框 5">
                <a:extLst>
                  <a:ext uri="{FF2B5EF4-FFF2-40B4-BE49-F238E27FC236}">
                    <a16:creationId xmlns:a16="http://schemas.microsoft.com/office/drawing/2014/main" id="{6D1B403C-9097-46D6-A8A8-87E775CC7502}"/>
                  </a:ext>
                </a:extLst>
              </p:cNvPr>
              <p:cNvSpPr txBox="1">
                <a:spLocks noRot="1" noChangeAspect="1" noMove="1" noResize="1" noEditPoints="1" noAdjustHandles="1" noChangeArrowheads="1" noChangeShapeType="1" noTextEdit="1"/>
              </p:cNvSpPr>
              <p:nvPr/>
            </p:nvSpPr>
            <p:spPr>
              <a:xfrm>
                <a:off x="1665920" y="3893278"/>
                <a:ext cx="8388932" cy="1015663"/>
              </a:xfrm>
              <a:prstGeom prst="rect">
                <a:avLst/>
              </a:prstGeom>
              <a:blipFill>
                <a:blip r:embed="rId8"/>
                <a:stretch>
                  <a:fillRect b="-722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524DC823-B596-491E-A2C8-2F06C8AABCBB}"/>
                  </a:ext>
                </a:extLst>
              </p:cNvPr>
              <p:cNvSpPr txBox="1"/>
              <p:nvPr/>
            </p:nvSpPr>
            <p:spPr>
              <a:xfrm>
                <a:off x="703059" y="4991561"/>
                <a:ext cx="10647937" cy="1323439"/>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微分熵不能理解为不确定性的度量，因为连续信源的不确定性是无穷大。</a:t>
                </a:r>
                <a:endParaRPr lang="en-US" altLang="zh-CN" sz="2000" dirty="0"/>
              </a:p>
              <a:p>
                <a:pPr marL="342900" indent="-342900">
                  <a:buFont typeface="Wingdings" panose="05000000000000000000" pitchFamily="2" charset="2"/>
                  <a:buChar char="Ø"/>
                </a:pPr>
                <a:r>
                  <a:rPr lang="zh-CN" altLang="en-US" sz="2000" dirty="0"/>
                  <a:t>微分熵可以理解为连续信源在排除了某种必然的无穷不确定性之后的不确定性的度量，或者说是关于连续信源的一种相对不确定性的度量。</a:t>
                </a:r>
                <a:endParaRPr lang="en-US" altLang="zh-CN" sz="2000" dirty="0"/>
              </a:p>
              <a:p>
                <a:pPr marL="342900" indent="-342900">
                  <a:buFont typeface="Wingdings" panose="05000000000000000000" pitchFamily="2" charset="2"/>
                  <a:buChar char="Ø"/>
                </a:pPr>
                <a:r>
                  <a:rPr lang="zh-CN" altLang="en-US" sz="2000" dirty="0"/>
                  <a:t>微分熵可以取负值。例如，区间</a:t>
                </a:r>
                <a14:m>
                  <m:oMath xmlns:m="http://schemas.openxmlformats.org/officeDocument/2006/math">
                    <m:r>
                      <a:rPr lang="en-US" altLang="zh-CN" sz="2000" i="1">
                        <a:latin typeface="Cambria Math" panose="02040503050406030204" pitchFamily="18" charset="0"/>
                      </a:rPr>
                      <m:t>(</m:t>
                    </m:r>
                    <m:r>
                      <a:rPr lang="en-US" altLang="zh-CN" sz="2000" i="1">
                        <a:latin typeface="Cambria Math" panose="02040503050406030204" pitchFamily="18" charset="0"/>
                      </a:rPr>
                      <m:t>𝑎</m:t>
                    </m:r>
                    <m:r>
                      <a:rPr lang="en-US" altLang="zh-CN" sz="2000" i="1">
                        <a:latin typeface="Cambria Math" panose="02040503050406030204" pitchFamily="18" charset="0"/>
                      </a:rPr>
                      <m:t>,</m:t>
                    </m:r>
                    <m:r>
                      <a:rPr lang="en-US" altLang="zh-CN" sz="2000" i="1">
                        <a:latin typeface="Cambria Math" panose="02040503050406030204" pitchFamily="18" charset="0"/>
                      </a:rPr>
                      <m:t>𝑏</m:t>
                    </m:r>
                    <m:r>
                      <a:rPr lang="en-US" altLang="zh-CN" sz="2000" i="1">
                        <a:latin typeface="Cambria Math" panose="02040503050406030204" pitchFamily="18" charset="0"/>
                      </a:rPr>
                      <m:t>)</m:t>
                    </m:r>
                  </m:oMath>
                </a14:m>
                <a:r>
                  <a:rPr lang="zh-CN" altLang="en-US" sz="2000" dirty="0"/>
                  <a:t>上的均匀分布的微分熵等于</a:t>
                </a:r>
                <a14:m>
                  <m:oMath xmlns:m="http://schemas.openxmlformats.org/officeDocument/2006/math">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log</m:t>
                        </m:r>
                      </m:fName>
                      <m:e>
                        <m:r>
                          <a:rPr lang="en-US" altLang="zh-CN" sz="2000" i="1">
                            <a:latin typeface="Cambria Math" panose="02040503050406030204" pitchFamily="18" charset="0"/>
                          </a:rPr>
                          <m:t>(</m:t>
                        </m:r>
                        <m:r>
                          <a:rPr lang="en-US" altLang="zh-CN" sz="2000" i="1">
                            <a:latin typeface="Cambria Math" panose="02040503050406030204" pitchFamily="18" charset="0"/>
                          </a:rPr>
                          <m:t>𝑏</m:t>
                        </m:r>
                        <m:r>
                          <a:rPr lang="en-US" altLang="zh-CN" sz="2000" i="1">
                            <a:latin typeface="Cambria Math" panose="02040503050406030204" pitchFamily="18" charset="0"/>
                          </a:rPr>
                          <m:t>−</m:t>
                        </m:r>
                        <m:r>
                          <a:rPr lang="en-US" altLang="zh-CN" sz="2000" i="1">
                            <a:latin typeface="Cambria Math" panose="02040503050406030204" pitchFamily="18" charset="0"/>
                          </a:rPr>
                          <m:t>𝑎</m:t>
                        </m:r>
                        <m:r>
                          <a:rPr lang="en-US" altLang="zh-CN" sz="2000" i="1">
                            <a:latin typeface="Cambria Math" panose="02040503050406030204" pitchFamily="18" charset="0"/>
                          </a:rPr>
                          <m:t>)</m:t>
                        </m:r>
                      </m:e>
                    </m:func>
                    <m:r>
                      <a:rPr lang="en-US" altLang="zh-CN" sz="2000">
                        <a:latin typeface="Cambria Math" panose="02040503050406030204" pitchFamily="18" charset="0"/>
                      </a:rPr>
                      <m:t>.</m:t>
                    </m:r>
                  </m:oMath>
                </a14:m>
                <a:endParaRPr lang="en-US" altLang="zh-CN" sz="2000" dirty="0"/>
              </a:p>
            </p:txBody>
          </p:sp>
        </mc:Choice>
        <mc:Fallback xmlns="">
          <p:sp>
            <p:nvSpPr>
              <p:cNvPr id="7" name="文本框 6">
                <a:extLst>
                  <a:ext uri="{FF2B5EF4-FFF2-40B4-BE49-F238E27FC236}">
                    <a16:creationId xmlns:a16="http://schemas.microsoft.com/office/drawing/2014/main" id="{524DC823-B596-491E-A2C8-2F06C8AABCBB}"/>
                  </a:ext>
                </a:extLst>
              </p:cNvPr>
              <p:cNvSpPr txBox="1">
                <a:spLocks noRot="1" noChangeAspect="1" noMove="1" noResize="1" noEditPoints="1" noAdjustHandles="1" noChangeArrowheads="1" noChangeShapeType="1" noTextEdit="1"/>
              </p:cNvSpPr>
              <p:nvPr/>
            </p:nvSpPr>
            <p:spPr>
              <a:xfrm>
                <a:off x="703059" y="4991561"/>
                <a:ext cx="10647937" cy="1323439"/>
              </a:xfrm>
              <a:prstGeom prst="rect">
                <a:avLst/>
              </a:prstGeom>
              <a:blipFill>
                <a:blip r:embed="rId9"/>
                <a:stretch>
                  <a:fillRect t="-3226" b="-6912"/>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349630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8190942-EAC2-4475-97ED-946A56D5C0E0}"/>
                  </a:ext>
                </a:extLst>
              </p:cNvPr>
              <p:cNvSpPr txBox="1"/>
              <p:nvPr/>
            </p:nvSpPr>
            <p:spPr>
              <a:xfrm>
                <a:off x="621804" y="1233190"/>
                <a:ext cx="7488832" cy="400110"/>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均值为</a:t>
                </a:r>
                <a14:m>
                  <m:oMath xmlns:m="http://schemas.openxmlformats.org/officeDocument/2006/math">
                    <m:r>
                      <a:rPr lang="en-US" altLang="zh-CN" sz="2000" b="0" i="1" smtClean="0">
                        <a:latin typeface="Cambria Math" panose="02040503050406030204" pitchFamily="18" charset="0"/>
                      </a:rPr>
                      <m:t>𝑚</m:t>
                    </m:r>
                  </m:oMath>
                </a14:m>
                <a:r>
                  <a:rPr lang="zh-CN" altLang="en-US" sz="2000" dirty="0"/>
                  <a:t>，方差为</a:t>
                </a:r>
                <a14:m>
                  <m:oMath xmlns:m="http://schemas.openxmlformats.org/officeDocument/2006/math">
                    <m:sSup>
                      <m:sSupPr>
                        <m:ctrlPr>
                          <a:rPr lang="en-US" altLang="zh-CN" sz="2000" i="1" smtClean="0">
                            <a:latin typeface="Cambria Math" panose="02040503050406030204" pitchFamily="18" charset="0"/>
                          </a:rPr>
                        </m:ctrlPr>
                      </m:sSupPr>
                      <m:e>
                        <m:r>
                          <a:rPr lang="zh-CN" altLang="en-US" sz="2000" i="1" smtClean="0">
                            <a:latin typeface="Cambria Math" panose="02040503050406030204" pitchFamily="18" charset="0"/>
                          </a:rPr>
                          <m:t>𝜎</m:t>
                        </m:r>
                      </m:e>
                      <m:sup>
                        <m:r>
                          <a:rPr lang="en-US" altLang="zh-CN" sz="2000" b="0" i="1" smtClean="0">
                            <a:latin typeface="Cambria Math" panose="02040503050406030204" pitchFamily="18" charset="0"/>
                          </a:rPr>
                          <m:t>2</m:t>
                        </m:r>
                      </m:sup>
                    </m:sSup>
                  </m:oMath>
                </a14:m>
                <a:r>
                  <a:rPr lang="zh-CN" altLang="en-US" sz="2000" dirty="0"/>
                  <a:t>的高斯分布随机变量</a:t>
                </a:r>
                <a14:m>
                  <m:oMath xmlns:m="http://schemas.openxmlformats.org/officeDocument/2006/math">
                    <m:r>
                      <a:rPr lang="en-US" altLang="zh-CN" sz="2000" b="0" i="1" smtClean="0">
                        <a:latin typeface="Cambria Math" panose="02040503050406030204" pitchFamily="18" charset="0"/>
                      </a:rPr>
                      <m:t>𝑋</m:t>
                    </m:r>
                  </m:oMath>
                </a14:m>
                <a:r>
                  <a:rPr lang="zh-CN" altLang="en-US" sz="2000" dirty="0"/>
                  <a:t>的概率密度函数为</a:t>
                </a:r>
              </a:p>
            </p:txBody>
          </p:sp>
        </mc:Choice>
        <mc:Fallback xmlns="">
          <p:sp>
            <p:nvSpPr>
              <p:cNvPr id="2" name="文本框 1">
                <a:extLst>
                  <a:ext uri="{FF2B5EF4-FFF2-40B4-BE49-F238E27FC236}">
                    <a16:creationId xmlns:a16="http://schemas.microsoft.com/office/drawing/2014/main" id="{A8190942-EAC2-4475-97ED-946A56D5C0E0}"/>
                  </a:ext>
                </a:extLst>
              </p:cNvPr>
              <p:cNvSpPr txBox="1">
                <a:spLocks noRot="1" noChangeAspect="1" noMove="1" noResize="1" noEditPoints="1" noAdjustHandles="1" noChangeArrowheads="1" noChangeShapeType="1" noTextEdit="1"/>
              </p:cNvSpPr>
              <p:nvPr/>
            </p:nvSpPr>
            <p:spPr>
              <a:xfrm>
                <a:off x="621804" y="1233190"/>
                <a:ext cx="7488832" cy="400110"/>
              </a:xfrm>
              <a:prstGeom prst="rect">
                <a:avLst/>
              </a:prstGeom>
              <a:blipFill>
                <a:blip r:embed="rId6"/>
                <a:stretch>
                  <a:fillRect t="-10606" b="-2424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544DB2B-3AE6-4E87-87B8-93226342A33A}"/>
                  </a:ext>
                </a:extLst>
              </p:cNvPr>
              <p:cNvSpPr txBox="1"/>
              <p:nvPr/>
            </p:nvSpPr>
            <p:spPr>
              <a:xfrm>
                <a:off x="3070076" y="1576230"/>
                <a:ext cx="4086597" cy="790024"/>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𝑝</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𝑥</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2</m:t>
                              </m:r>
                              <m:r>
                                <a:rPr lang="zh-CN" altLang="en-US" sz="2000" b="0" i="1" smtClean="0">
                                  <a:latin typeface="Cambria Math" panose="02040503050406030204" pitchFamily="18" charset="0"/>
                                </a:rPr>
                                <m:t>𝜋</m:t>
                              </m:r>
                            </m:e>
                          </m:rad>
                          <m:r>
                            <a:rPr lang="zh-CN" altLang="en-US" sz="2000" b="0" i="1" smtClean="0">
                              <a:latin typeface="Cambria Math" panose="02040503050406030204" pitchFamily="18" charset="0"/>
                            </a:rPr>
                            <m:t>𝜎</m:t>
                          </m:r>
                        </m:den>
                      </m:f>
                      <m:r>
                        <m:rPr>
                          <m:sty m:val="p"/>
                        </m:rPr>
                        <a:rPr lang="en-US" altLang="zh-CN" sz="2000" b="0" i="0" smtClean="0">
                          <a:latin typeface="Cambria Math" panose="02040503050406030204" pitchFamily="18" charset="0"/>
                        </a:rPr>
                        <m:t>exp</m:t>
                      </m:r>
                      <m:r>
                        <a:rPr lang="en-US" altLang="zh-CN" sz="2000" i="1">
                          <a:latin typeface="Cambria Math" panose="02040503050406030204" pitchFamily="18" charset="0"/>
                        </a:rPr>
                        <m:t>⁡</m:t>
                      </m:r>
                      <m:d>
                        <m:dPr>
                          <m:ctrlPr>
                            <a:rPr lang="en-US" altLang="zh-CN" sz="2000" i="1" smtClean="0">
                              <a:latin typeface="Cambria Math" panose="02040503050406030204" pitchFamily="18" charset="0"/>
                            </a:rPr>
                          </m:ctrlPr>
                        </m:dPr>
                        <m:e>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m:t>
                                  </m:r>
                                  <m:r>
                                    <a:rPr lang="en-US" altLang="zh-CN" sz="2000" i="1">
                                      <a:latin typeface="Cambria Math" panose="02040503050406030204" pitchFamily="18" charset="0"/>
                                    </a:rPr>
                                    <m:t>𝑥</m:t>
                                  </m:r>
                                  <m:r>
                                    <a:rPr lang="en-US" altLang="zh-CN" sz="2000" i="1">
                                      <a:latin typeface="Cambria Math" panose="02040503050406030204" pitchFamily="18" charset="0"/>
                                    </a:rPr>
                                    <m:t>−</m:t>
                                  </m:r>
                                  <m:r>
                                    <a:rPr lang="en-US" altLang="zh-CN" sz="2000" i="1">
                                      <a:latin typeface="Cambria Math" panose="02040503050406030204" pitchFamily="18" charset="0"/>
                                    </a:rPr>
                                    <m:t>𝑚</m:t>
                                  </m:r>
                                  <m:r>
                                    <a:rPr lang="en-US" altLang="zh-CN" sz="2000" i="1">
                                      <a:latin typeface="Cambria Math" panose="02040503050406030204" pitchFamily="18" charset="0"/>
                                    </a:rPr>
                                    <m:t>)</m:t>
                                  </m:r>
                                </m:e>
                                <m:sup>
                                  <m:r>
                                    <a:rPr lang="en-US" altLang="zh-CN" sz="2000" i="1">
                                      <a:latin typeface="Cambria Math" panose="02040503050406030204" pitchFamily="18" charset="0"/>
                                    </a:rPr>
                                    <m:t>2</m:t>
                                  </m:r>
                                </m:sup>
                              </m:sSup>
                            </m:num>
                            <m:den>
                              <m:r>
                                <a:rPr lang="en-US" altLang="zh-CN" sz="2000" i="1">
                                  <a:latin typeface="Cambria Math" panose="02040503050406030204" pitchFamily="18" charset="0"/>
                                </a:rPr>
                                <m:t>2</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den>
                          </m:f>
                        </m:e>
                      </m:d>
                      <m:r>
                        <a:rPr lang="en-US" altLang="zh-CN" sz="2000" b="0" i="1" smtClean="0">
                          <a:latin typeface="Cambria Math" panose="02040503050406030204" pitchFamily="18" charset="0"/>
                        </a:rPr>
                        <m:t>,</m:t>
                      </m:r>
                    </m:oMath>
                  </m:oMathPara>
                </a14:m>
                <a:endParaRPr lang="zh-CN" altLang="en-US" sz="2000" dirty="0"/>
              </a:p>
            </p:txBody>
          </p:sp>
        </mc:Choice>
        <mc:Fallback xmlns="">
          <p:sp>
            <p:nvSpPr>
              <p:cNvPr id="3" name="文本框 2">
                <a:extLst>
                  <a:ext uri="{FF2B5EF4-FFF2-40B4-BE49-F238E27FC236}">
                    <a16:creationId xmlns:a16="http://schemas.microsoft.com/office/drawing/2014/main" id="{D544DB2B-3AE6-4E87-87B8-93226342A33A}"/>
                  </a:ext>
                </a:extLst>
              </p:cNvPr>
              <p:cNvSpPr txBox="1">
                <a:spLocks noRot="1" noChangeAspect="1" noMove="1" noResize="1" noEditPoints="1" noAdjustHandles="1" noChangeArrowheads="1" noChangeShapeType="1" noTextEdit="1"/>
              </p:cNvSpPr>
              <p:nvPr/>
            </p:nvSpPr>
            <p:spPr>
              <a:xfrm>
                <a:off x="3070076" y="1576230"/>
                <a:ext cx="4086597" cy="790024"/>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50C4751-4699-4C9B-926B-8D0068377312}"/>
                  </a:ext>
                </a:extLst>
              </p:cNvPr>
              <p:cNvSpPr txBox="1"/>
              <p:nvPr/>
            </p:nvSpPr>
            <p:spPr>
              <a:xfrm>
                <a:off x="981844" y="2321791"/>
                <a:ext cx="10550997" cy="528543"/>
              </a:xfrm>
              <a:prstGeom prst="rect">
                <a:avLst/>
              </a:prstGeom>
              <a:noFill/>
              <a:ln>
                <a:noFill/>
              </a:ln>
            </p:spPr>
            <p:txBody>
              <a:bodyPr wrap="square" rtlCol="0" anchor="ctr" anchorCtr="1">
                <a:spAutoFit/>
              </a:bodyPr>
              <a:lstStyle/>
              <a:p>
                <a:r>
                  <a:rPr lang="zh-CN" altLang="en-US" sz="2000" dirty="0"/>
                  <a:t>其微分熵为</a:t>
                </a:r>
                <a14:m>
                  <m:oMath xmlns:m="http://schemas.openxmlformats.org/officeDocument/2006/math">
                    <m:r>
                      <a:rPr lang="en-US" altLang="zh-CN" sz="2000" b="0" i="1" smtClean="0">
                        <a:latin typeface="Cambria Math" panose="02040503050406030204" pitchFamily="18" charset="0"/>
                      </a:rPr>
                      <m:t>h</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r>
                          <m:rPr>
                            <m:sty m:val="p"/>
                          </m:rPr>
                          <a:rPr lang="en-US" altLang="zh-CN" sz="2000" b="0" i="0" smtClean="0">
                            <a:latin typeface="Cambria Math" panose="02040503050406030204" pitchFamily="18" charset="0"/>
                          </a:rPr>
                          <m:t>log</m:t>
                        </m:r>
                      </m:fName>
                      <m:e>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2</m:t>
                            </m:r>
                            <m:r>
                              <a:rPr lang="zh-CN" altLang="en-US" sz="2000" b="0" i="1" smtClean="0">
                                <a:latin typeface="Cambria Math" panose="02040503050406030204" pitchFamily="18" charset="0"/>
                              </a:rPr>
                              <m:t>𝜋</m:t>
                            </m:r>
                            <m:r>
                              <a:rPr lang="en-US" altLang="zh-CN" sz="2000" b="0" i="1" smtClean="0">
                                <a:latin typeface="Cambria Math" panose="02040503050406030204" pitchFamily="18" charset="0"/>
                              </a:rPr>
                              <m:t>𝑒</m:t>
                            </m:r>
                            <m:sSup>
                              <m:sSupPr>
                                <m:ctrlPr>
                                  <a:rPr lang="en-US" altLang="zh-CN" sz="2000" b="0" i="1" smtClean="0">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b="0" i="1" smtClean="0">
                                    <a:latin typeface="Cambria Math" panose="02040503050406030204" pitchFamily="18" charset="0"/>
                                  </a:rPr>
                                  <m:t>2</m:t>
                                </m:r>
                              </m:sup>
                            </m:sSup>
                          </m:e>
                        </m:rad>
                      </m:e>
                    </m:func>
                    <m:r>
                      <a:rPr lang="zh-CN" altLang="en-US" sz="2000" i="1">
                        <a:latin typeface="Cambria Math" panose="02040503050406030204" pitchFamily="18" charset="0"/>
                      </a:rPr>
                      <m:t>，</m:t>
                    </m:r>
                  </m:oMath>
                </a14:m>
                <a:r>
                  <a:rPr lang="zh-CN" altLang="en-US" sz="2000" dirty="0"/>
                  <a:t>平均功率为</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zh-CN" altLang="en-US" sz="2000" i="1">
                            <a:latin typeface="Cambria Math" panose="02040503050406030204" pitchFamily="18" charset="0"/>
                          </a:rPr>
                          <m:t>𝜎</m:t>
                        </m:r>
                      </m:e>
                      <m:sup>
                        <m:r>
                          <a:rPr lang="en-US" altLang="zh-CN" sz="2000" b="0" i="1" smtClean="0">
                            <a:latin typeface="Cambria Math" panose="02040503050406030204" pitchFamily="18" charset="0"/>
                          </a:rPr>
                          <m:t>2</m:t>
                        </m:r>
                      </m:sup>
                    </m:sSup>
                    <m:r>
                      <a:rPr lang="en-US" altLang="zh-CN" sz="2000" i="1">
                        <a:latin typeface="Cambria Math" panose="02040503050406030204" pitchFamily="18" charset="0"/>
                      </a:rPr>
                      <m:t>=</m:t>
                    </m:r>
                    <m:f>
                      <m:fPr>
                        <m:ctrlPr>
                          <a:rPr lang="en-US" altLang="zh-CN" sz="200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i="1">
                            <a:latin typeface="Cambria Math" panose="02040503050406030204" pitchFamily="18" charset="0"/>
                          </a:rPr>
                          <m:t>2</m:t>
                        </m:r>
                        <m:r>
                          <a:rPr lang="zh-CN" altLang="en-US" sz="2000" i="1">
                            <a:latin typeface="Cambria Math" panose="02040503050406030204" pitchFamily="18" charset="0"/>
                          </a:rPr>
                          <m:t>𝜋</m:t>
                        </m:r>
                        <m:r>
                          <a:rPr lang="en-US" altLang="zh-CN" sz="2000" i="1">
                            <a:latin typeface="Cambria Math" panose="02040503050406030204" pitchFamily="18" charset="0"/>
                          </a:rPr>
                          <m:t>𝑒</m:t>
                        </m:r>
                      </m:den>
                    </m:f>
                    <m:r>
                      <m:rPr>
                        <m:sty m:val="p"/>
                      </m:rPr>
                      <a:rPr lang="en-US" altLang="zh-CN" sz="2000" b="0" i="0" smtClean="0">
                        <a:latin typeface="Cambria Math" panose="02040503050406030204" pitchFamily="18" charset="0"/>
                      </a:rPr>
                      <m:t>exp</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2</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h</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e>
                    </m:d>
                    <m:r>
                      <a:rPr lang="zh-CN" altLang="en-US"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h</m:t>
                        </m:r>
                      </m:e>
                      <m:sub>
                        <m:r>
                          <a:rPr lang="en-US" altLang="zh-CN" sz="2000" b="0" i="1" smtClean="0">
                            <a:latin typeface="Cambria Math" panose="02040503050406030204" pitchFamily="18" charset="0"/>
                          </a:rPr>
                          <m:t>0</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𝑋</m:t>
                        </m:r>
                      </m:e>
                    </m:d>
                    <m:r>
                      <a:rPr lang="en-US" altLang="zh-CN" sz="2000" i="1">
                        <a:latin typeface="Cambria Math" panose="02040503050406030204" pitchFamily="18" charset="0"/>
                      </a:rPr>
                      <m:t>=</m:t>
                    </m:r>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l</m:t>
                        </m:r>
                        <m:r>
                          <m:rPr>
                            <m:sty m:val="p"/>
                          </m:rPr>
                          <a:rPr lang="en-US" altLang="zh-CN" sz="2000" i="1" smtClean="0">
                            <a:latin typeface="Cambria Math" panose="02040503050406030204" pitchFamily="18" charset="0"/>
                          </a:rPr>
                          <m:t>n</m:t>
                        </m:r>
                      </m:fName>
                      <m:e>
                        <m:rad>
                          <m:radPr>
                            <m:degHide m:val="on"/>
                            <m:ctrlPr>
                              <a:rPr lang="en-US" altLang="zh-CN" sz="2000" i="1">
                                <a:latin typeface="Cambria Math" panose="02040503050406030204" pitchFamily="18" charset="0"/>
                              </a:rPr>
                            </m:ctrlPr>
                          </m:radPr>
                          <m:deg/>
                          <m:e>
                            <m:r>
                              <a:rPr lang="en-US" altLang="zh-CN" sz="2000" i="1">
                                <a:latin typeface="Cambria Math" panose="02040503050406030204" pitchFamily="18" charset="0"/>
                              </a:rPr>
                              <m:t>2</m:t>
                            </m:r>
                            <m:r>
                              <a:rPr lang="zh-CN" altLang="en-US" sz="2000" i="1">
                                <a:latin typeface="Cambria Math" panose="02040503050406030204" pitchFamily="18" charset="0"/>
                              </a:rPr>
                              <m:t>𝜋</m:t>
                            </m:r>
                            <m:r>
                              <a:rPr lang="en-US" altLang="zh-CN" sz="2000" i="1">
                                <a:latin typeface="Cambria Math" panose="02040503050406030204" pitchFamily="18" charset="0"/>
                              </a:rPr>
                              <m:t>𝑒</m:t>
                            </m:r>
                            <m:sSup>
                              <m:sSupPr>
                                <m:ctrlPr>
                                  <a:rPr lang="en-US" altLang="zh-CN" sz="2000" i="1">
                                    <a:latin typeface="Cambria Math" panose="02040503050406030204" pitchFamily="18" charset="0"/>
                                  </a:rPr>
                                </m:ctrlPr>
                              </m:sSupPr>
                              <m:e>
                                <m:r>
                                  <a:rPr lang="zh-CN" altLang="en-US" sz="2000" i="1">
                                    <a:latin typeface="Cambria Math" panose="02040503050406030204" pitchFamily="18" charset="0"/>
                                  </a:rPr>
                                  <m:t>𝜎</m:t>
                                </m:r>
                              </m:e>
                              <m:sup>
                                <m:r>
                                  <a:rPr lang="en-US" altLang="zh-CN" sz="2000" i="1">
                                    <a:latin typeface="Cambria Math" panose="02040503050406030204" pitchFamily="18" charset="0"/>
                                  </a:rPr>
                                  <m:t>2</m:t>
                                </m:r>
                              </m:sup>
                            </m:sSup>
                          </m:e>
                        </m:rad>
                      </m:e>
                    </m:func>
                    <m:r>
                      <a:rPr lang="en-US" altLang="zh-CN" sz="2000" b="0" i="1" smtClean="0">
                        <a:latin typeface="Cambria Math" panose="02040503050406030204" pitchFamily="18" charset="0"/>
                      </a:rPr>
                      <m:t>.</m:t>
                    </m:r>
                  </m:oMath>
                </a14:m>
                <a:endParaRPr lang="zh-CN" altLang="en-US" sz="2000" dirty="0"/>
              </a:p>
            </p:txBody>
          </p:sp>
        </mc:Choice>
        <mc:Fallback xmlns="">
          <p:sp>
            <p:nvSpPr>
              <p:cNvPr id="4" name="文本框 3">
                <a:extLst>
                  <a:ext uri="{FF2B5EF4-FFF2-40B4-BE49-F238E27FC236}">
                    <a16:creationId xmlns:a16="http://schemas.microsoft.com/office/drawing/2014/main" id="{350C4751-4699-4C9B-926B-8D0068377312}"/>
                  </a:ext>
                </a:extLst>
              </p:cNvPr>
              <p:cNvSpPr txBox="1">
                <a:spLocks noRot="1" noChangeAspect="1" noMove="1" noResize="1" noEditPoints="1" noAdjustHandles="1" noChangeArrowheads="1" noChangeShapeType="1" noTextEdit="1"/>
              </p:cNvSpPr>
              <p:nvPr/>
            </p:nvSpPr>
            <p:spPr>
              <a:xfrm>
                <a:off x="981844" y="2321791"/>
                <a:ext cx="10550997" cy="528543"/>
              </a:xfrm>
              <a:prstGeom prst="rect">
                <a:avLst/>
              </a:prstGeom>
              <a:blipFill>
                <a:blip r:embed="rId8"/>
                <a:stretch>
                  <a:fillRect l="-58" b="-3448"/>
                </a:stretch>
              </a:blipFill>
              <a:ln>
                <a:noFill/>
              </a:ln>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5480448A-AD00-44C9-A177-6BA4394DC881}"/>
              </a:ext>
            </a:extLst>
          </p:cNvPr>
          <p:cNvSpPr txBox="1"/>
          <p:nvPr/>
        </p:nvSpPr>
        <p:spPr>
          <a:xfrm>
            <a:off x="765820" y="2966999"/>
            <a:ext cx="5832648" cy="400110"/>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000" dirty="0"/>
              <a:t>幅度受限情况下，均匀分布具有最大的微分熵。</a:t>
            </a:r>
          </a:p>
        </p:txBody>
      </p:sp>
      <p:sp>
        <p:nvSpPr>
          <p:cNvPr id="6" name="文本框 5">
            <a:extLst>
              <a:ext uri="{FF2B5EF4-FFF2-40B4-BE49-F238E27FC236}">
                <a16:creationId xmlns:a16="http://schemas.microsoft.com/office/drawing/2014/main" id="{F26E3B2F-D5F4-4B73-AA15-82B84EDDC038}"/>
              </a:ext>
            </a:extLst>
          </p:cNvPr>
          <p:cNvSpPr txBox="1"/>
          <p:nvPr/>
        </p:nvSpPr>
        <p:spPr>
          <a:xfrm>
            <a:off x="784424" y="3519330"/>
            <a:ext cx="5832647" cy="400110"/>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000" dirty="0"/>
              <a:t>平均功率受限时，高斯分布具有最大的微分熵。</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C4FDC3A5-A8A3-46A6-BC51-154DD220960A}"/>
                  </a:ext>
                </a:extLst>
              </p:cNvPr>
              <p:cNvSpPr txBox="1"/>
              <p:nvPr/>
            </p:nvSpPr>
            <p:spPr>
              <a:xfrm>
                <a:off x="769922" y="4071661"/>
                <a:ext cx="10530805" cy="836319"/>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000" dirty="0"/>
                  <a:t>若连续信源</a:t>
                </a:r>
                <a14:m>
                  <m:oMath xmlns:m="http://schemas.openxmlformats.org/officeDocument/2006/math">
                    <m:r>
                      <a:rPr lang="en-US" altLang="zh-CN" sz="2000" b="0" i="1" smtClean="0">
                        <a:latin typeface="Cambria Math" panose="02040503050406030204" pitchFamily="18" charset="0"/>
                      </a:rPr>
                      <m:t>𝑋</m:t>
                    </m:r>
                  </m:oMath>
                </a14:m>
                <a:r>
                  <a:rPr lang="zh-CN" altLang="en-US" sz="2000" dirty="0"/>
                  <a:t>的微分熵为</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h</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oMath>
                </a14:m>
                <a:r>
                  <a:rPr lang="zh-CN" altLang="en-US" sz="2000" dirty="0"/>
                  <a:t>，称</a:t>
                </a:r>
                <a14:m>
                  <m:oMath xmlns:m="http://schemas.openxmlformats.org/officeDocument/2006/math">
                    <m:acc>
                      <m:accPr>
                        <m:chr m:val="̅"/>
                        <m:ctrlPr>
                          <a:rPr lang="en-US" altLang="zh-CN" sz="2000" i="1" smtClean="0">
                            <a:latin typeface="Cambria Math" panose="02040503050406030204" pitchFamily="18" charset="0"/>
                          </a:rPr>
                        </m:ctrlPr>
                      </m:accPr>
                      <m:e>
                        <m:r>
                          <a:rPr lang="en-US" altLang="zh-CN" sz="2000" b="0" i="1" smtClean="0">
                            <a:latin typeface="Cambria Math" panose="02040503050406030204" pitchFamily="18" charset="0"/>
                          </a:rPr>
                          <m:t>𝑃</m:t>
                        </m:r>
                      </m:e>
                    </m:acc>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r>
                          <a:rPr lang="zh-CN" altLang="en-US" sz="2000" i="1">
                            <a:latin typeface="Cambria Math" panose="02040503050406030204" pitchFamily="18" charset="0"/>
                          </a:rPr>
                          <m:t>𝜋</m:t>
                        </m:r>
                        <m:r>
                          <a:rPr lang="en-US" altLang="zh-CN" sz="2000" i="1">
                            <a:latin typeface="Cambria Math" panose="02040503050406030204" pitchFamily="18" charset="0"/>
                          </a:rPr>
                          <m:t>𝑒</m:t>
                        </m:r>
                      </m:den>
                    </m:f>
                    <m:r>
                      <m:rPr>
                        <m:sty m:val="p"/>
                      </m:rPr>
                      <a:rPr lang="en-US" altLang="zh-CN" sz="2000" i="0">
                        <a:latin typeface="Cambria Math" panose="02040503050406030204" pitchFamily="18" charset="0"/>
                      </a:rPr>
                      <m:t>exp</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2</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h</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r>
                          <a:rPr lang="en-US" altLang="zh-CN" sz="2000" i="1">
                            <a:latin typeface="Cambria Math" panose="02040503050406030204" pitchFamily="18" charset="0"/>
                          </a:rPr>
                          <m:t>𝑋</m:t>
                        </m:r>
                        <m:r>
                          <a:rPr lang="en-US" altLang="zh-CN" sz="2000" i="1">
                            <a:latin typeface="Cambria Math" panose="02040503050406030204" pitchFamily="18" charset="0"/>
                          </a:rPr>
                          <m:t>)</m:t>
                        </m:r>
                      </m:e>
                    </m:d>
                  </m:oMath>
                </a14:m>
                <a:r>
                  <a:rPr lang="zh-CN" altLang="en-US" sz="2000" dirty="0"/>
                  <a:t>为其</a:t>
                </a:r>
                <a:r>
                  <a:rPr lang="zh-CN" altLang="en-US" sz="2000" dirty="0">
                    <a:solidFill>
                      <a:srgbClr val="C00000"/>
                    </a:solidFill>
                  </a:rPr>
                  <a:t>熵功率</a:t>
                </a:r>
                <a:r>
                  <a:rPr lang="zh-CN" altLang="en-US" sz="2000" dirty="0"/>
                  <a:t>，它是微分熵等于</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i="1">
                            <a:latin typeface="Cambria Math" panose="02040503050406030204" pitchFamily="18" charset="0"/>
                          </a:rPr>
                          <m:t>h</m:t>
                        </m:r>
                      </m:e>
                      <m:sub>
                        <m:r>
                          <a:rPr lang="en-US" altLang="zh-CN" sz="2000" b="0" i="1" smtClean="0">
                            <a:latin typeface="Cambria Math" panose="02040503050406030204" pitchFamily="18" charset="0"/>
                          </a:rPr>
                          <m:t>0</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oMath>
                </a14:m>
                <a:r>
                  <a:rPr lang="zh-CN" altLang="en-US" sz="2000" dirty="0"/>
                  <a:t>的高斯分布的方差。</a:t>
                </a:r>
              </a:p>
            </p:txBody>
          </p:sp>
        </mc:Choice>
        <mc:Fallback xmlns="">
          <p:sp>
            <p:nvSpPr>
              <p:cNvPr id="7" name="文本框 6">
                <a:extLst>
                  <a:ext uri="{FF2B5EF4-FFF2-40B4-BE49-F238E27FC236}">
                    <a16:creationId xmlns:a16="http://schemas.microsoft.com/office/drawing/2014/main" id="{C4FDC3A5-A8A3-46A6-BC51-154DD220960A}"/>
                  </a:ext>
                </a:extLst>
              </p:cNvPr>
              <p:cNvSpPr txBox="1">
                <a:spLocks noRot="1" noChangeAspect="1" noMove="1" noResize="1" noEditPoints="1" noAdjustHandles="1" noChangeArrowheads="1" noChangeShapeType="1" noTextEdit="1"/>
              </p:cNvSpPr>
              <p:nvPr/>
            </p:nvSpPr>
            <p:spPr>
              <a:xfrm>
                <a:off x="769922" y="4071661"/>
                <a:ext cx="10530805" cy="836319"/>
              </a:xfrm>
              <a:prstGeom prst="rect">
                <a:avLst/>
              </a:prstGeom>
              <a:blipFill>
                <a:blip r:embed="rId9"/>
                <a:stretch>
                  <a:fillRect l="-463" r="-231" b="-1167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11C31B9C-6C08-4AD9-A01D-BC203156903B}"/>
                  </a:ext>
                </a:extLst>
              </p:cNvPr>
              <p:cNvSpPr txBox="1"/>
              <p:nvPr/>
            </p:nvSpPr>
            <p:spPr>
              <a:xfrm>
                <a:off x="926870" y="5079182"/>
                <a:ext cx="7880523" cy="400110"/>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000" dirty="0"/>
                  <a:t>连续信源的平均功率</a:t>
                </a:r>
                <a14:m>
                  <m:oMath xmlns:m="http://schemas.openxmlformats.org/officeDocument/2006/math">
                    <m:r>
                      <a:rPr lang="en-US" altLang="zh-CN" sz="2000" b="0" i="1" smtClean="0">
                        <a:latin typeface="Cambria Math" panose="02040503050406030204" pitchFamily="18" charset="0"/>
                      </a:rPr>
                      <m:t>𝑃</m:t>
                    </m:r>
                  </m:oMath>
                </a14:m>
                <a:r>
                  <a:rPr lang="zh-CN" altLang="en-US" sz="2000" dirty="0"/>
                  <a:t>与其熵功率</a:t>
                </a:r>
                <a14:m>
                  <m:oMath xmlns:m="http://schemas.openxmlformats.org/officeDocument/2006/math">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𝑃</m:t>
                        </m:r>
                      </m:e>
                    </m:acc>
                  </m:oMath>
                </a14:m>
                <a:r>
                  <a:rPr lang="zh-CN" altLang="en-US" sz="2000" dirty="0"/>
                  <a:t>的差</a:t>
                </a:r>
                <a14:m>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𝑃</m:t>
                        </m:r>
                      </m:e>
                    </m:acc>
                  </m:oMath>
                </a14:m>
                <a:r>
                  <a:rPr lang="zh-CN" altLang="en-US" sz="2000" dirty="0"/>
                  <a:t>称为</a:t>
                </a:r>
                <a:r>
                  <a:rPr lang="zh-CN" altLang="en-US" sz="2000" dirty="0">
                    <a:solidFill>
                      <a:srgbClr val="C00000"/>
                    </a:solidFill>
                  </a:rPr>
                  <a:t>连续信源剩余度</a:t>
                </a:r>
                <a:r>
                  <a:rPr lang="zh-CN" altLang="en-US" sz="2000" dirty="0"/>
                  <a:t>。</a:t>
                </a:r>
              </a:p>
            </p:txBody>
          </p:sp>
        </mc:Choice>
        <mc:Fallback xmlns="">
          <p:sp>
            <p:nvSpPr>
              <p:cNvPr id="9" name="文本框 8">
                <a:extLst>
                  <a:ext uri="{FF2B5EF4-FFF2-40B4-BE49-F238E27FC236}">
                    <a16:creationId xmlns:a16="http://schemas.microsoft.com/office/drawing/2014/main" id="{11C31B9C-6C08-4AD9-A01D-BC203156903B}"/>
                  </a:ext>
                </a:extLst>
              </p:cNvPr>
              <p:cNvSpPr txBox="1">
                <a:spLocks noRot="1" noChangeAspect="1" noMove="1" noResize="1" noEditPoints="1" noAdjustHandles="1" noChangeArrowheads="1" noChangeShapeType="1" noTextEdit="1"/>
              </p:cNvSpPr>
              <p:nvPr/>
            </p:nvSpPr>
            <p:spPr>
              <a:xfrm>
                <a:off x="926870" y="5079182"/>
                <a:ext cx="7880523" cy="400110"/>
              </a:xfrm>
              <a:prstGeom prst="rect">
                <a:avLst/>
              </a:prstGeom>
              <a:blipFill>
                <a:blip r:embed="rId10"/>
                <a:stretch>
                  <a:fillRect l="-2320" t="-10606" r="-2398" b="-24242"/>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218020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4F24B4C-AD82-4741-ABBF-EE8FC8366270}"/>
              </a:ext>
            </a:extLst>
          </p:cNvPr>
          <p:cNvSpPr txBox="1"/>
          <p:nvPr/>
        </p:nvSpPr>
        <p:spPr>
          <a:xfrm>
            <a:off x="1413892" y="476672"/>
            <a:ext cx="2232248" cy="461665"/>
          </a:xfrm>
          <a:prstGeom prst="rect">
            <a:avLst/>
          </a:prstGeom>
          <a:noFill/>
          <a:ln>
            <a:noFill/>
          </a:ln>
        </p:spPr>
        <p:txBody>
          <a:bodyPr wrap="square" rtlCol="0" anchor="ctr" anchorCtr="1">
            <a:spAutoFit/>
          </a:bodyPr>
          <a:lstStyle/>
          <a:p>
            <a:r>
              <a:rPr lang="en-US" altLang="zh-CN" sz="2400" b="1" dirty="0"/>
              <a:t>§3.2 </a:t>
            </a:r>
            <a:r>
              <a:rPr lang="zh-CN" altLang="en-US" sz="2400" b="1" dirty="0"/>
              <a:t>离散信源</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3BC6606-3F7E-4033-8B6C-DCCD53D26DAF}"/>
                  </a:ext>
                </a:extLst>
              </p:cNvPr>
              <p:cNvSpPr txBox="1"/>
              <p:nvPr/>
            </p:nvSpPr>
            <p:spPr>
              <a:xfrm>
                <a:off x="747818" y="1052736"/>
                <a:ext cx="10693188" cy="1323439"/>
              </a:xfrm>
              <a:prstGeom prst="rect">
                <a:avLst/>
              </a:prstGeom>
              <a:noFill/>
              <a:ln>
                <a:noFill/>
              </a:ln>
            </p:spPr>
            <p:txBody>
              <a:bodyPr wrap="square" rtlCol="0" anchor="ctr" anchorCtr="1">
                <a:spAutoFit/>
              </a:bodyPr>
              <a:lstStyle/>
              <a:p>
                <a:r>
                  <a:rPr lang="zh-CN" altLang="en-US" sz="2000" dirty="0"/>
                  <a:t>第二章中我们考虑的信源又称离散单符号信源，它可以用一个随机变量来表示，是研究分析的基础。实际的离散信源需要用一个离散随机变量序列</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oMath>
                </a14:m>
                <a:r>
                  <a:rPr lang="zh-CN" altLang="en-US" sz="2000" dirty="0"/>
                  <a:t>来表示，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𝑖</m:t>
                        </m:r>
                      </m:sub>
                    </m:sSub>
                  </m:oMath>
                </a14:m>
                <a:r>
                  <a:rPr lang="zh-CN" altLang="en-US" sz="2000" dirty="0"/>
                  <a:t>表示第</a:t>
                </a:r>
                <a14:m>
                  <m:oMath xmlns:m="http://schemas.openxmlformats.org/officeDocument/2006/math">
                    <m:r>
                      <a:rPr lang="en-US" altLang="zh-CN" sz="2000" b="0" i="1" smtClean="0">
                        <a:latin typeface="Cambria Math" panose="02040503050406030204" pitchFamily="18" charset="0"/>
                      </a:rPr>
                      <m:t>𝑖</m:t>
                    </m:r>
                  </m:oMath>
                </a14:m>
                <a:r>
                  <a:rPr lang="zh-CN" altLang="en-US" sz="2000" dirty="0"/>
                  <a:t>个时刻输出的消息，故亦称离散多符号信源，它的每一个特殊时刻的输出时都是一个离散单符号信源，从整体上研究其单次输出时也可以进一步模型化为一个离散单符号信源。</a:t>
                </a:r>
              </a:p>
            </p:txBody>
          </p:sp>
        </mc:Choice>
        <mc:Fallback xmlns="">
          <p:sp>
            <p:nvSpPr>
              <p:cNvPr id="3" name="文本框 2">
                <a:extLst>
                  <a:ext uri="{FF2B5EF4-FFF2-40B4-BE49-F238E27FC236}">
                    <a16:creationId xmlns:a16="http://schemas.microsoft.com/office/drawing/2014/main" id="{F3BC6606-3F7E-4033-8B6C-DCCD53D26DAF}"/>
                  </a:ext>
                </a:extLst>
              </p:cNvPr>
              <p:cNvSpPr txBox="1">
                <a:spLocks noRot="1" noChangeAspect="1" noMove="1" noResize="1" noEditPoints="1" noAdjustHandles="1" noChangeArrowheads="1" noChangeShapeType="1" noTextEdit="1"/>
              </p:cNvSpPr>
              <p:nvPr/>
            </p:nvSpPr>
            <p:spPr>
              <a:xfrm>
                <a:off x="747818" y="1052736"/>
                <a:ext cx="10693188" cy="1323439"/>
              </a:xfrm>
              <a:prstGeom prst="rect">
                <a:avLst/>
              </a:prstGeom>
              <a:blipFill>
                <a:blip r:embed="rId2"/>
                <a:stretch>
                  <a:fillRect l="-171" t="-2304" r="-285" b="-691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1D22707-B90B-45A4-99BF-21D72DB48A15}"/>
                  </a:ext>
                </a:extLst>
              </p:cNvPr>
              <p:cNvSpPr txBox="1"/>
              <p:nvPr/>
            </p:nvSpPr>
            <p:spPr>
              <a:xfrm>
                <a:off x="747818" y="2435196"/>
                <a:ext cx="10510762" cy="1015663"/>
              </a:xfrm>
              <a:prstGeom prst="rect">
                <a:avLst/>
              </a:prstGeom>
              <a:noFill/>
              <a:ln>
                <a:noFill/>
              </a:ln>
            </p:spPr>
            <p:txBody>
              <a:bodyPr wrap="square" rtlCol="0" anchor="ctr" anchorCtr="1">
                <a:spAutoFit/>
              </a:bodyPr>
              <a:lstStyle/>
              <a:p>
                <a:r>
                  <a:rPr lang="zh-CN" altLang="en-US" sz="2000" dirty="0"/>
                  <a:t>离散（多符号）信源</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oMath>
                </a14:m>
                <a:r>
                  <a:rPr lang="zh-CN" altLang="en-US" sz="2000" dirty="0"/>
                  <a:t>称为是</a:t>
                </a:r>
                <a:r>
                  <a:rPr lang="zh-CN" altLang="en-US" sz="2000" b="1" dirty="0">
                    <a:solidFill>
                      <a:srgbClr val="C00000"/>
                    </a:solidFill>
                  </a:rPr>
                  <a:t>离散平稳信源</a:t>
                </a:r>
                <a:r>
                  <a:rPr lang="zh-CN" altLang="en-US" sz="2000" dirty="0"/>
                  <a:t>，如果它的统计规律与时间起点无关，也就是说对任意的时间起点</a:t>
                </a:r>
                <a14:m>
                  <m:oMath xmlns:m="http://schemas.openxmlformats.org/officeDocument/2006/math">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oMath>
                </a14:m>
                <a:r>
                  <a:rPr lang="zh-CN" altLang="en-US" sz="2000" dirty="0"/>
                  <a:t>和非负整数</a:t>
                </a:r>
                <a14:m>
                  <m:oMath xmlns:m="http://schemas.openxmlformats.org/officeDocument/2006/math">
                    <m:r>
                      <a:rPr lang="en-US" altLang="zh-CN" sz="2000" b="0" i="1" smtClean="0">
                        <a:latin typeface="Cambria Math" panose="02040503050406030204" pitchFamily="18" charset="0"/>
                      </a:rPr>
                      <m:t>𝑁</m:t>
                    </m:r>
                  </m:oMath>
                </a14:m>
                <a:r>
                  <a:rPr lang="zh-CN" altLang="en-US" sz="2000" dirty="0"/>
                  <a:t>，该信源连续发出的</a:t>
                </a:r>
                <a14:m>
                  <m:oMath xmlns:m="http://schemas.openxmlformats.org/officeDocument/2006/math">
                    <m:r>
                      <a:rPr lang="en-US" altLang="zh-CN" sz="2000" i="1" dirty="0">
                        <a:latin typeface="Cambria Math" panose="02040503050406030204" pitchFamily="18" charset="0"/>
                      </a:rPr>
                      <m:t>𝑁</m:t>
                    </m:r>
                    <m:r>
                      <a:rPr lang="en-US" altLang="zh-CN" sz="2000" i="1" dirty="0">
                        <a:latin typeface="Cambria Math" panose="02040503050406030204" pitchFamily="18" charset="0"/>
                      </a:rPr>
                      <m:t>+1</m:t>
                    </m:r>
                  </m:oMath>
                </a14:m>
                <a:r>
                  <a:rPr lang="zh-CN" altLang="en-US" sz="2000" dirty="0"/>
                  <a:t>个消息</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𝑋</m:t>
                        </m:r>
                      </m:e>
                      <m:sub>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𝑁</m:t>
                        </m:r>
                      </m:sub>
                    </m:sSub>
                  </m:oMath>
                </a14:m>
                <a:r>
                  <a:rPr lang="zh-CN" altLang="en-US" sz="2000" dirty="0"/>
                  <a:t>和</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𝑁</m:t>
                        </m:r>
                      </m:sub>
                    </m:sSub>
                  </m:oMath>
                </a14:m>
                <a:r>
                  <a:rPr lang="zh-CN" altLang="en-US" sz="2000" dirty="0"/>
                  <a:t>有相同的联合分布：</a:t>
                </a:r>
              </a:p>
            </p:txBody>
          </p:sp>
        </mc:Choice>
        <mc:Fallback xmlns="">
          <p:sp>
            <p:nvSpPr>
              <p:cNvPr id="4" name="文本框 3">
                <a:extLst>
                  <a:ext uri="{FF2B5EF4-FFF2-40B4-BE49-F238E27FC236}">
                    <a16:creationId xmlns:a16="http://schemas.microsoft.com/office/drawing/2014/main" id="{61D22707-B90B-45A4-99BF-21D72DB48A15}"/>
                  </a:ext>
                </a:extLst>
              </p:cNvPr>
              <p:cNvSpPr txBox="1">
                <a:spLocks noRot="1" noChangeAspect="1" noMove="1" noResize="1" noEditPoints="1" noAdjustHandles="1" noChangeArrowheads="1" noChangeShapeType="1" noTextEdit="1"/>
              </p:cNvSpPr>
              <p:nvPr/>
            </p:nvSpPr>
            <p:spPr>
              <a:xfrm>
                <a:off x="747818" y="2435196"/>
                <a:ext cx="10510762" cy="1015663"/>
              </a:xfrm>
              <a:prstGeom prst="rect">
                <a:avLst/>
              </a:prstGeom>
              <a:blipFill>
                <a:blip r:embed="rId3"/>
                <a:stretch>
                  <a:fillRect l="-232" t="-3593" r="-290" b="-8982"/>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C303238-6804-4D68-872E-9CC371CCACE9}"/>
                  </a:ext>
                </a:extLst>
              </p:cNvPr>
              <p:cNvSpPr txBox="1"/>
              <p:nvPr/>
            </p:nvSpPr>
            <p:spPr>
              <a:xfrm>
                <a:off x="2042759" y="3427087"/>
                <a:ext cx="7920880" cy="460895"/>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𝑃</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𝑁</m:t>
                              </m:r>
                            </m:sub>
                          </m:sSub>
                        </m:sub>
                      </m:sSub>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b="0" i="1" smtClean="0">
                                  <a:latin typeface="Cambria Math" panose="02040503050406030204" pitchFamily="18" charset="0"/>
                                </a:rPr>
                                <m:t>0</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𝑡</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𝑡</m:t>
                              </m:r>
                            </m:e>
                            <m:sub>
                              <m:r>
                                <a:rPr lang="en-US" altLang="zh-CN" sz="2000" i="1">
                                  <a:latin typeface="Cambria Math" panose="02040503050406030204" pitchFamily="18" charset="0"/>
                                  <a:ea typeface="Cambria Math" panose="02040503050406030204" pitchFamily="18" charset="0"/>
                                </a:rPr>
                                <m:t>𝑁</m:t>
                              </m:r>
                            </m:sub>
                          </m:sSub>
                        </m:e>
                      </m:d>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b="0" i="1" smtClean="0">
                                  <a:latin typeface="Cambria Math" panose="02040503050406030204" pitchFamily="18" charset="0"/>
                                </a:rPr>
                                <m:t>𝑗</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b="0" i="1" smtClean="0">
                                  <a:latin typeface="Cambria Math" panose="02040503050406030204" pitchFamily="18" charset="0"/>
                                </a:rPr>
                                <m:t>𝑗</m:t>
                              </m:r>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b="0" i="1" smtClean="0">
                                  <a:latin typeface="Cambria Math" panose="02040503050406030204" pitchFamily="18" charset="0"/>
                                  <a:ea typeface="Cambria Math" panose="02040503050406030204" pitchFamily="18" charset="0"/>
                                </a:rPr>
                                <m:t>𝑗</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𝑁</m:t>
                              </m:r>
                            </m:sub>
                          </m:sSub>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𝑡</m:t>
                              </m:r>
                            </m:e>
                            <m:sub>
                              <m:r>
                                <a:rPr lang="en-US" altLang="zh-CN" sz="2000" i="1">
                                  <a:latin typeface="Cambria Math" panose="02040503050406030204" pitchFamily="18" charset="0"/>
                                  <a:ea typeface="Cambria Math" panose="02040503050406030204" pitchFamily="18" charset="0"/>
                                </a:rPr>
                                <m:t>𝑁</m:t>
                              </m:r>
                            </m:sub>
                          </m:sSub>
                        </m:e>
                      </m:d>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6" name="文本框 5">
                <a:extLst>
                  <a:ext uri="{FF2B5EF4-FFF2-40B4-BE49-F238E27FC236}">
                    <a16:creationId xmlns:a16="http://schemas.microsoft.com/office/drawing/2014/main" id="{8C303238-6804-4D68-872E-9CC371CCACE9}"/>
                  </a:ext>
                </a:extLst>
              </p:cNvPr>
              <p:cNvSpPr txBox="1">
                <a:spLocks noRot="1" noChangeAspect="1" noMove="1" noResize="1" noEditPoints="1" noAdjustHandles="1" noChangeArrowheads="1" noChangeShapeType="1" noTextEdit="1"/>
              </p:cNvSpPr>
              <p:nvPr/>
            </p:nvSpPr>
            <p:spPr>
              <a:xfrm>
                <a:off x="2042759" y="3427087"/>
                <a:ext cx="7920880" cy="460895"/>
              </a:xfrm>
              <a:prstGeom prst="rect">
                <a:avLst/>
              </a:prstGeom>
              <a:blipFill>
                <a:blip r:embed="rId4"/>
                <a:stretch>
                  <a:fillRect b="-657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483ED9BC-3EBC-406F-A715-5113AF888CBE}"/>
                  </a:ext>
                </a:extLst>
              </p:cNvPr>
              <p:cNvSpPr txBox="1"/>
              <p:nvPr/>
            </p:nvSpPr>
            <p:spPr>
              <a:xfrm>
                <a:off x="700922" y="3925635"/>
                <a:ext cx="10673078" cy="738920"/>
              </a:xfrm>
              <a:prstGeom prst="rect">
                <a:avLst/>
              </a:prstGeom>
              <a:noFill/>
              <a:ln>
                <a:noFill/>
              </a:ln>
            </p:spPr>
            <p:txBody>
              <a:bodyPr wrap="square" rtlCol="0" anchor="ctr" anchorCtr="1">
                <a:spAutoFit/>
              </a:bodyPr>
              <a:lstStyle/>
              <a:p>
                <a:r>
                  <a:rPr lang="zh-CN" altLang="en-US" sz="2000" dirty="0"/>
                  <a:t>其中多元函数</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e>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𝑁</m:t>
                            </m:r>
                          </m:sub>
                        </m:sSub>
                      </m:sub>
                    </m:sSub>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𝑡</m:t>
                            </m:r>
                          </m:e>
                          <m:sub>
                            <m:r>
                              <a:rPr lang="en-US" altLang="zh-CN" sz="2000" i="1">
                                <a:latin typeface="Cambria Math" panose="02040503050406030204" pitchFamily="18" charset="0"/>
                                <a:ea typeface="Cambria Math" panose="02040503050406030204" pitchFamily="18" charset="0"/>
                              </a:rPr>
                              <m:t>𝑁</m:t>
                            </m:r>
                          </m:sub>
                        </m:sSub>
                      </m:e>
                    </m:d>
                  </m:oMath>
                </a14:m>
                <a:r>
                  <a:rPr lang="zh-CN" altLang="en-US" sz="2000" dirty="0"/>
                  <a:t>表示联合概率</a:t>
                </a:r>
                <a14:m>
                  <m:oMath xmlns:m="http://schemas.openxmlformats.org/officeDocument/2006/math">
                    <m:r>
                      <m:rPr>
                        <m:sty m:val="p"/>
                      </m:rPr>
                      <a:rPr lang="en-US" altLang="zh-CN" sz="2000" i="1" dirty="0">
                        <a:latin typeface="Cambria Math" panose="02040503050406030204" pitchFamily="18" charset="0"/>
                      </a:rPr>
                      <m:t>Pr</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0</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r>
                      <a:rPr lang="en-US" altLang="zh-CN" sz="200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b="0" i="1" smtClean="0">
                            <a:latin typeface="Cambria Math" panose="02040503050406030204" pitchFamily="18" charset="0"/>
                          </a:rPr>
                          <m:t>𝑁</m:t>
                        </m:r>
                      </m:sub>
                    </m:sSub>
                    <m:r>
                      <a:rPr lang="en-US" altLang="zh-CN" sz="2000" b="0" i="1" smtClean="0">
                        <a:latin typeface="Cambria Math" panose="02040503050406030204" pitchFamily="18" charset="0"/>
                      </a:rPr>
                      <m:t>}</m:t>
                    </m:r>
                  </m:oMath>
                </a14:m>
                <a:r>
                  <a:rPr lang="zh-CN" altLang="en-US" sz="2000" dirty="0"/>
                  <a:t>，省略其自变量</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0</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𝑡</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𝑡</m:t>
                        </m:r>
                      </m:e>
                      <m:sub>
                        <m:r>
                          <a:rPr lang="en-US" altLang="zh-CN" sz="2000" i="1">
                            <a:latin typeface="Cambria Math" panose="02040503050406030204" pitchFamily="18" charset="0"/>
                            <a:ea typeface="Cambria Math" panose="02040503050406030204" pitchFamily="18" charset="0"/>
                          </a:rPr>
                          <m:t>𝑁</m:t>
                        </m:r>
                      </m:sub>
                    </m:sSub>
                  </m:oMath>
                </a14:m>
                <a:r>
                  <a:rPr lang="zh-CN" altLang="en-US" sz="2000" dirty="0"/>
                  <a:t>时，亦表示为</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𝑁</m:t>
                        </m:r>
                      </m:sub>
                    </m:sSub>
                    <m:r>
                      <a:rPr lang="en-US" altLang="zh-CN" sz="2000" b="0" i="1" smtClean="0">
                        <a:latin typeface="Cambria Math" panose="02040503050406030204" pitchFamily="18" charset="0"/>
                        <a:ea typeface="Cambria Math" panose="02040503050406030204" pitchFamily="18" charset="0"/>
                      </a:rPr>
                      <m:t>)</m:t>
                    </m:r>
                    <m:r>
                      <a:rPr lang="en-US" altLang="zh-CN" sz="2000" b="0" i="0" smtClean="0">
                        <a:latin typeface="Cambria Math" panose="02040503050406030204" pitchFamily="18" charset="0"/>
                        <a:ea typeface="Cambria Math" panose="02040503050406030204" pitchFamily="18" charset="0"/>
                      </a:rPr>
                      <m:t>.</m:t>
                    </m:r>
                  </m:oMath>
                </a14:m>
                <a:endParaRPr lang="en-US" altLang="zh-CN" sz="2000" b="0" dirty="0">
                  <a:ea typeface="Cambria Math" panose="02040503050406030204" pitchFamily="18" charset="0"/>
                </a:endParaRPr>
              </a:p>
            </p:txBody>
          </p:sp>
        </mc:Choice>
        <mc:Fallback xmlns="">
          <p:sp>
            <p:nvSpPr>
              <p:cNvPr id="7" name="文本框 6">
                <a:extLst>
                  <a:ext uri="{FF2B5EF4-FFF2-40B4-BE49-F238E27FC236}">
                    <a16:creationId xmlns:a16="http://schemas.microsoft.com/office/drawing/2014/main" id="{483ED9BC-3EBC-406F-A715-5113AF888CBE}"/>
                  </a:ext>
                </a:extLst>
              </p:cNvPr>
              <p:cNvSpPr txBox="1">
                <a:spLocks noRot="1" noChangeAspect="1" noMove="1" noResize="1" noEditPoints="1" noAdjustHandles="1" noChangeArrowheads="1" noChangeShapeType="1" noTextEdit="1"/>
              </p:cNvSpPr>
              <p:nvPr/>
            </p:nvSpPr>
            <p:spPr>
              <a:xfrm>
                <a:off x="700922" y="3925635"/>
                <a:ext cx="10673078" cy="738920"/>
              </a:xfrm>
              <a:prstGeom prst="rect">
                <a:avLst/>
              </a:prstGeom>
              <a:blipFill>
                <a:blip r:embed="rId5"/>
                <a:stretch>
                  <a:fillRect t="-6612" b="-1322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840419A-F004-492D-A056-5DE2354ACE54}"/>
                  </a:ext>
                </a:extLst>
              </p:cNvPr>
              <p:cNvSpPr txBox="1"/>
              <p:nvPr/>
            </p:nvSpPr>
            <p:spPr>
              <a:xfrm>
                <a:off x="786174" y="4664555"/>
                <a:ext cx="10434050" cy="707886"/>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显然，离散平稳信源的条件概率分布</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𝑃</m:t>
                        </m:r>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m:t>
                            </m:r>
                          </m:sub>
                        </m:sSub>
                        <m:r>
                          <a:rPr lang="en-US" altLang="zh-CN" sz="2000" b="0" i="1" smtClean="0">
                            <a:latin typeface="Cambria Math" panose="02040503050406030204" pitchFamily="18" charset="0"/>
                          </a:rPr>
                          <m:t>|</m:t>
                        </m:r>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𝑁</m:t>
                        </m:r>
                        <m:r>
                          <a:rPr lang="en-US" altLang="zh-CN" sz="2000" b="0" i="1" smtClean="0">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oMath>
                </a14:m>
                <a:r>
                  <a:rPr lang="zh-CN" altLang="en-US" sz="2000" dirty="0"/>
                  <a:t>与时间起点无关，并且联合熵</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𝐻</m:t>
                        </m:r>
                        <m:r>
                          <a:rPr lang="en-US" altLang="zh-CN" sz="2000" i="1">
                            <a:latin typeface="Cambria Math" panose="02040503050406030204" pitchFamily="18" charset="0"/>
                          </a:rPr>
                          <m:t>(</m:t>
                        </m:r>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𝑁</m:t>
                        </m:r>
                      </m:sub>
                    </m:sSub>
                    <m:r>
                      <a:rPr lang="en-US" altLang="zh-CN" sz="2000" i="1">
                        <a:latin typeface="Cambria Math" panose="02040503050406030204" pitchFamily="18" charset="0"/>
                        <a:ea typeface="Cambria Math" panose="02040503050406030204" pitchFamily="18" charset="0"/>
                      </a:rPr>
                      <m:t>)</m:t>
                    </m:r>
                  </m:oMath>
                </a14:m>
                <a:r>
                  <a:rPr lang="zh-CN" altLang="en-US" sz="2000" dirty="0"/>
                  <a:t>和条件熵</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𝐻</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i="1">
                                <a:latin typeface="Cambria Math" panose="02040503050406030204" pitchFamily="18" charset="0"/>
                              </a:rPr>
                              <m:t>𝑁</m:t>
                            </m:r>
                          </m:sub>
                        </m:sSub>
                        <m:r>
                          <a:rPr lang="en-US" altLang="zh-CN" sz="2000" i="1">
                            <a:latin typeface="Cambria Math" panose="02040503050406030204" pitchFamily="18" charset="0"/>
                          </a:rPr>
                          <m:t>|</m:t>
                        </m:r>
                        <m:r>
                          <a:rPr lang="en-US" altLang="zh-CN" sz="2000" i="1">
                            <a:latin typeface="Cambria Math" panose="02040503050406030204" pitchFamily="18" charset="0"/>
                          </a:rPr>
                          <m:t>𝑋</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𝑖</m:t>
                        </m:r>
                        <m:r>
                          <a:rPr lang="en-US" altLang="zh-CN" sz="2000" i="1">
                            <a:latin typeface="Cambria Math" panose="02040503050406030204" pitchFamily="18" charset="0"/>
                          </a:rPr>
                          <m:t>+1</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𝑁</m:t>
                        </m:r>
                        <m:r>
                          <a:rPr lang="en-US" altLang="zh-CN" sz="2000" i="1">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oMath>
                </a14:m>
                <a:r>
                  <a:rPr lang="zh-CN" altLang="en-US" sz="2000" dirty="0"/>
                  <a:t>也均与时间起点无关。</a:t>
                </a:r>
              </a:p>
            </p:txBody>
          </p:sp>
        </mc:Choice>
        <mc:Fallback xmlns="">
          <p:sp>
            <p:nvSpPr>
              <p:cNvPr id="8" name="文本框 7">
                <a:extLst>
                  <a:ext uri="{FF2B5EF4-FFF2-40B4-BE49-F238E27FC236}">
                    <a16:creationId xmlns:a16="http://schemas.microsoft.com/office/drawing/2014/main" id="{E840419A-F004-492D-A056-5DE2354ACE54}"/>
                  </a:ext>
                </a:extLst>
              </p:cNvPr>
              <p:cNvSpPr txBox="1">
                <a:spLocks noRot="1" noChangeAspect="1" noMove="1" noResize="1" noEditPoints="1" noAdjustHandles="1" noChangeArrowheads="1" noChangeShapeType="1" noTextEdit="1"/>
              </p:cNvSpPr>
              <p:nvPr/>
            </p:nvSpPr>
            <p:spPr>
              <a:xfrm>
                <a:off x="786174" y="4664555"/>
                <a:ext cx="10434050" cy="707886"/>
              </a:xfrm>
              <a:prstGeom prst="rect">
                <a:avLst/>
              </a:prstGeom>
              <a:blipFill>
                <a:blip r:embed="rId6"/>
                <a:stretch>
                  <a:fillRect l="-175" t="-6034" r="-409" b="-1379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B47892B5-404B-42D4-808D-F1A73516327D}"/>
                  </a:ext>
                </a:extLst>
              </p:cNvPr>
              <p:cNvSpPr txBox="1"/>
              <p:nvPr/>
            </p:nvSpPr>
            <p:spPr>
              <a:xfrm>
                <a:off x="824530" y="5317447"/>
                <a:ext cx="10434050" cy="864276"/>
              </a:xfrm>
              <a:prstGeom prst="rect">
                <a:avLst/>
              </a:prstGeom>
              <a:noFill/>
              <a:ln>
                <a:noFill/>
              </a:ln>
            </p:spPr>
            <p:txBody>
              <a:bodyPr wrap="square" rtlCol="0" anchor="ctr" anchorCtr="1">
                <a:spAutoFit/>
              </a:bodyPr>
              <a:lstStyle/>
              <a:p>
                <a:r>
                  <a:rPr lang="zh-CN" altLang="en-US" sz="2000" dirty="0"/>
                  <a:t>对于离散信源</a:t>
                </a:r>
                <a14:m>
                  <m:oMath xmlns:m="http://schemas.openxmlformats.org/officeDocument/2006/math">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r>
                      <a:rPr lang="en-US" altLang="zh-CN" sz="2000" b="0" i="0"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oMath>
                </a14:m>
                <a:r>
                  <a:rPr lang="zh-CN" altLang="en-US" sz="2000" dirty="0"/>
                  <a:t>，称</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𝑁</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𝑋</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𝑁</m:t>
                        </m:r>
                      </m:den>
                    </m:f>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𝑋</m:t>
                        </m:r>
                      </m:e>
                      <m:sub>
                        <m:r>
                          <a:rPr lang="en-US" altLang="zh-CN" sz="2000" b="0" i="1" smtClean="0">
                            <a:latin typeface="Cambria Math" panose="02040503050406030204" pitchFamily="18" charset="0"/>
                            <a:ea typeface="Cambria Math" panose="02040503050406030204" pitchFamily="18" charset="0"/>
                          </a:rPr>
                          <m:t>𝑁</m:t>
                        </m:r>
                      </m:sub>
                    </m:sSub>
                    <m:r>
                      <a:rPr lang="en-US" altLang="zh-CN" sz="2000" b="0" i="1" smtClean="0">
                        <a:latin typeface="Cambria Math" panose="02040503050406030204" pitchFamily="18" charset="0"/>
                        <a:ea typeface="Cambria Math" panose="02040503050406030204" pitchFamily="18" charset="0"/>
                      </a:rPr>
                      <m:t>)</m:t>
                    </m:r>
                  </m:oMath>
                </a14:m>
                <a:r>
                  <a:rPr lang="zh-CN" altLang="en-US" sz="2000" dirty="0"/>
                  <a:t>为</a:t>
                </a:r>
                <a14:m>
                  <m:oMath xmlns:m="http://schemas.openxmlformats.org/officeDocument/2006/math">
                    <m:r>
                      <a:rPr lang="en-US" altLang="zh-CN" sz="2000" b="0" i="1" dirty="0" smtClean="0">
                        <a:latin typeface="Cambria Math" panose="02040503050406030204" pitchFamily="18" charset="0"/>
                      </a:rPr>
                      <m:t>𝑋</m:t>
                    </m:r>
                  </m:oMath>
                </a14:m>
                <a:r>
                  <a:rPr lang="zh-CN" altLang="en-US" sz="2000" dirty="0"/>
                  <a:t>的</a:t>
                </a:r>
                <a:r>
                  <a:rPr lang="zh-CN" altLang="en-US" sz="2000" b="1" dirty="0">
                    <a:solidFill>
                      <a:srgbClr val="C00000"/>
                    </a:solidFill>
                  </a:rPr>
                  <a:t>平均符号熵</a:t>
                </a:r>
                <a:r>
                  <a:rPr lang="zh-CN" altLang="en-US" sz="2000" dirty="0"/>
                  <a:t>。如果</a:t>
                </a:r>
                <a14:m>
                  <m:oMath xmlns:m="http://schemas.openxmlformats.org/officeDocument/2006/math">
                    <m:r>
                      <a:rPr lang="en-US" altLang="zh-CN" sz="2000" b="0" i="1" smtClean="0">
                        <a:latin typeface="Cambria Math" panose="02040503050406030204" pitchFamily="18" charset="0"/>
                      </a:rPr>
                      <m:t>𝑁</m:t>
                    </m:r>
                    <m:r>
                      <a:rPr lang="en-US" altLang="zh-CN" sz="2000" b="0" i="1" smtClean="0">
                        <a:latin typeface="Cambria Math" panose="02040503050406030204" pitchFamily="18" charset="0"/>
                        <a:ea typeface="Cambria Math" panose="02040503050406030204" pitchFamily="18" charset="0"/>
                      </a:rPr>
                      <m:t>→∞</m:t>
                    </m:r>
                  </m:oMath>
                </a14:m>
                <a:r>
                  <a:rPr lang="zh-CN" altLang="en-US" sz="2000" dirty="0"/>
                  <a:t>时，</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𝑁</m:t>
                        </m:r>
                      </m:sub>
                    </m:sSub>
                    <m:r>
                      <a:rPr lang="en-US" altLang="zh-CN" sz="2000" i="1">
                        <a:latin typeface="Cambria Math" panose="02040503050406030204" pitchFamily="18" charset="0"/>
                      </a:rPr>
                      <m:t>(</m:t>
                    </m:r>
                    <m:r>
                      <a:rPr lang="en-US" altLang="zh-CN" sz="2000" i="1">
                        <a:latin typeface="Cambria Math" panose="02040503050406030204" pitchFamily="18" charset="0"/>
                      </a:rPr>
                      <m:t>𝑋</m:t>
                    </m:r>
                    <m:r>
                      <a:rPr lang="en-US" altLang="zh-CN" sz="2000" i="1">
                        <a:latin typeface="Cambria Math" panose="02040503050406030204" pitchFamily="18" charset="0"/>
                      </a:rPr>
                      <m:t>)</m:t>
                    </m:r>
                  </m:oMath>
                </a14:m>
                <a:r>
                  <a:rPr lang="zh-CN" altLang="en-US" sz="2000" dirty="0"/>
                  <a:t>的极限存在，则称该极限为</a:t>
                </a:r>
                <a14:m>
                  <m:oMath xmlns:m="http://schemas.openxmlformats.org/officeDocument/2006/math">
                    <m:r>
                      <a:rPr lang="en-US" altLang="zh-CN" sz="2000" i="1" dirty="0">
                        <a:latin typeface="Cambria Math" panose="02040503050406030204" pitchFamily="18" charset="0"/>
                      </a:rPr>
                      <m:t>𝑋</m:t>
                    </m:r>
                  </m:oMath>
                </a14:m>
                <a:r>
                  <a:rPr lang="zh-CN" altLang="en-US" sz="2000" dirty="0"/>
                  <a:t>的</a:t>
                </a:r>
                <a:r>
                  <a:rPr lang="zh-CN" altLang="en-US" sz="2000" b="1" dirty="0">
                    <a:solidFill>
                      <a:srgbClr val="C00000"/>
                    </a:solidFill>
                  </a:rPr>
                  <a:t>熵率</a:t>
                </a:r>
                <a:r>
                  <a:rPr lang="zh-CN" altLang="en-US" sz="2000" dirty="0"/>
                  <a:t>或</a:t>
                </a:r>
                <a:r>
                  <a:rPr lang="zh-CN" altLang="en-US" sz="2000" b="1" dirty="0">
                    <a:solidFill>
                      <a:srgbClr val="C00000"/>
                    </a:solidFill>
                  </a:rPr>
                  <a:t>极限熵</a:t>
                </a:r>
                <a:r>
                  <a:rPr lang="zh-CN" altLang="en-US" sz="2000" dirty="0"/>
                  <a:t>，记为</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i="1" smtClean="0">
                            <a:latin typeface="Cambria Math" panose="02040503050406030204" pitchFamily="18" charset="0"/>
                            <a:ea typeface="Cambria Math" panose="02040503050406030204" pitchFamily="18" charset="0"/>
                          </a:rPr>
                          <m:t>∞</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func>
                      <m:funcPr>
                        <m:ctrlPr>
                          <a:rPr lang="en-US" altLang="zh-CN" sz="2000" b="0" i="1" smtClean="0">
                            <a:latin typeface="Cambria Math" panose="02040503050406030204" pitchFamily="18" charset="0"/>
                          </a:rPr>
                        </m:ctrlPr>
                      </m:funcPr>
                      <m:fName>
                        <m:limLow>
                          <m:limLowPr>
                            <m:ctrlPr>
                              <a:rPr lang="en-US" altLang="zh-CN" sz="2000" b="0" i="1" smtClean="0">
                                <a:latin typeface="Cambria Math" panose="02040503050406030204" pitchFamily="18" charset="0"/>
                              </a:rPr>
                            </m:ctrlPr>
                          </m:limLowPr>
                          <m:e>
                            <m:r>
                              <m:rPr>
                                <m:sty m:val="p"/>
                              </m:rPr>
                              <a:rPr lang="en-US" altLang="zh-CN" sz="2000" b="0" i="0" smtClean="0">
                                <a:latin typeface="Cambria Math" panose="02040503050406030204" pitchFamily="18" charset="0"/>
                              </a:rPr>
                              <m:t>lim</m:t>
                            </m:r>
                          </m:e>
                          <m:lim>
                            <m:r>
                              <a:rPr lang="en-US" altLang="zh-CN" sz="2000" i="1">
                                <a:latin typeface="Cambria Math" panose="02040503050406030204" pitchFamily="18" charset="0"/>
                              </a:rPr>
                              <m:t>𝑁</m:t>
                            </m:r>
                            <m:r>
                              <a:rPr lang="en-US" altLang="zh-CN" sz="2000" i="1">
                                <a:latin typeface="Cambria Math" panose="02040503050406030204" pitchFamily="18" charset="0"/>
                                <a:ea typeface="Cambria Math" panose="02040503050406030204" pitchFamily="18" charset="0"/>
                              </a:rPr>
                              <m:t>→∞</m:t>
                            </m:r>
                          </m:lim>
                        </m:limLow>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rPr>
                              <m:t>𝑁</m:t>
                            </m:r>
                          </m:sub>
                        </m:sSub>
                        <m:r>
                          <a:rPr lang="en-US" altLang="zh-CN" sz="2000" i="1">
                            <a:latin typeface="Cambria Math" panose="02040503050406030204" pitchFamily="18" charset="0"/>
                          </a:rPr>
                          <m:t>(</m:t>
                        </m:r>
                        <m:r>
                          <a:rPr lang="en-US" altLang="zh-CN" sz="2000" i="1">
                            <a:latin typeface="Cambria Math" panose="02040503050406030204" pitchFamily="18" charset="0"/>
                          </a:rPr>
                          <m:t>𝑋</m:t>
                        </m:r>
                        <m:r>
                          <a:rPr lang="en-US" altLang="zh-CN" sz="2000" i="1">
                            <a:latin typeface="Cambria Math" panose="02040503050406030204" pitchFamily="18" charset="0"/>
                          </a:rPr>
                          <m:t>)</m:t>
                        </m:r>
                      </m:e>
                    </m:func>
                  </m:oMath>
                </a14:m>
                <a:r>
                  <a:rPr lang="en-US" altLang="zh-CN" sz="2000" dirty="0"/>
                  <a:t>.</a:t>
                </a:r>
                <a:endParaRPr lang="zh-CN" altLang="en-US" sz="2000" dirty="0"/>
              </a:p>
            </p:txBody>
          </p:sp>
        </mc:Choice>
        <mc:Fallback xmlns="">
          <p:sp>
            <p:nvSpPr>
              <p:cNvPr id="9" name="文本框 8">
                <a:extLst>
                  <a:ext uri="{FF2B5EF4-FFF2-40B4-BE49-F238E27FC236}">
                    <a16:creationId xmlns:a16="http://schemas.microsoft.com/office/drawing/2014/main" id="{B47892B5-404B-42D4-808D-F1A73516327D}"/>
                  </a:ext>
                </a:extLst>
              </p:cNvPr>
              <p:cNvSpPr txBox="1">
                <a:spLocks noRot="1" noChangeAspect="1" noMove="1" noResize="1" noEditPoints="1" noAdjustHandles="1" noChangeArrowheads="1" noChangeShapeType="1" noTextEdit="1"/>
              </p:cNvSpPr>
              <p:nvPr/>
            </p:nvSpPr>
            <p:spPr>
              <a:xfrm>
                <a:off x="824530" y="5317447"/>
                <a:ext cx="10434050" cy="864276"/>
              </a:xfrm>
              <a:prstGeom prst="rect">
                <a:avLst/>
              </a:prstGeom>
              <a:blipFill>
                <a:blip r:embed="rId7"/>
                <a:stretch>
                  <a:fillRect l="-350" t="-2113" b="-5634"/>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1566774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6" grpId="0"/>
      <p:bldP spid="7" grpId="0"/>
      <p:bldP spid="8" grpId="0"/>
      <p:bldP spid="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EE4F4A55-47B6-4602-8E5A-7C95B8F5391F}"/>
                  </a:ext>
                </a:extLst>
              </p:cNvPr>
              <p:cNvSpPr txBox="1"/>
              <p:nvPr/>
            </p:nvSpPr>
            <p:spPr>
              <a:xfrm>
                <a:off x="898225" y="455326"/>
                <a:ext cx="10123003" cy="707886"/>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如果离散信源</a:t>
                </a:r>
                <a14:m>
                  <m:oMath xmlns:m="http://schemas.openxmlformats.org/officeDocument/2006/math">
                    <m:r>
                      <a:rPr lang="en-US" altLang="zh-CN" sz="2000" i="1">
                        <a:latin typeface="Cambria Math" panose="02040503050406030204" pitchFamily="18" charset="0"/>
                      </a:rPr>
                      <m:t>𝑋</m:t>
                    </m:r>
                    <m:r>
                      <a:rPr lang="en-US" altLang="zh-CN" sz="2000" i="1">
                        <a:latin typeface="Cambria Math" panose="02040503050406030204" pitchFamily="18" charset="0"/>
                      </a:rPr>
                      <m:t>=</m:t>
                    </m:r>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oMath>
                </a14:m>
                <a:r>
                  <a:rPr lang="zh-CN" altLang="en-US" sz="2000" dirty="0"/>
                  <a:t>是无记忆的，即每一时刻发出的消息都与此前发出的消息无关，则</a:t>
                </a:r>
              </a:p>
            </p:txBody>
          </p:sp>
        </mc:Choice>
        <mc:Fallback xmlns="">
          <p:sp>
            <p:nvSpPr>
              <p:cNvPr id="3" name="文本框 2">
                <a:extLst>
                  <a:ext uri="{FF2B5EF4-FFF2-40B4-BE49-F238E27FC236}">
                    <a16:creationId xmlns:a16="http://schemas.microsoft.com/office/drawing/2014/main" id="{EE4F4A55-47B6-4602-8E5A-7C95B8F5391F}"/>
                  </a:ext>
                </a:extLst>
              </p:cNvPr>
              <p:cNvSpPr txBox="1">
                <a:spLocks noRot="1" noChangeAspect="1" noMove="1" noResize="1" noEditPoints="1" noAdjustHandles="1" noChangeArrowheads="1" noChangeShapeType="1" noTextEdit="1"/>
              </p:cNvSpPr>
              <p:nvPr/>
            </p:nvSpPr>
            <p:spPr>
              <a:xfrm>
                <a:off x="898225" y="455326"/>
                <a:ext cx="10123003" cy="707886"/>
              </a:xfrm>
              <a:prstGeom prst="rect">
                <a:avLst/>
              </a:prstGeom>
              <a:blipFill>
                <a:blip r:embed="rId2"/>
                <a:stretch>
                  <a:fillRect l="-301" t="-6034" r="-602" b="-1293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6FB34E83-4BEA-4C27-8076-370B6C4117B7}"/>
                  </a:ext>
                </a:extLst>
              </p:cNvPr>
              <p:cNvSpPr txBox="1"/>
              <p:nvPr/>
            </p:nvSpPr>
            <p:spPr>
              <a:xfrm>
                <a:off x="2494012" y="887975"/>
                <a:ext cx="7508065" cy="668516"/>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𝐻</m:t>
                          </m:r>
                        </m:e>
                        <m:sub>
                          <m:r>
                            <a:rPr lang="en-US" altLang="zh-CN" sz="2000" b="0" i="1" smtClean="0">
                              <a:latin typeface="Cambria Math" panose="02040503050406030204" pitchFamily="18" charset="0"/>
                            </a:rPr>
                            <m:t>𝑁</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𝑁</m:t>
                          </m:r>
                        </m:den>
                      </m:f>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2</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𝑋</m:t>
                              </m:r>
                            </m:e>
                            <m:sub>
                              <m:r>
                                <a:rPr lang="en-US" altLang="zh-CN" sz="2000" b="0" i="1" smtClean="0">
                                  <a:latin typeface="Cambria Math" panose="02040503050406030204" pitchFamily="18" charset="0"/>
                                  <a:ea typeface="Cambria Math" panose="02040503050406030204" pitchFamily="18" charset="0"/>
                                </a:rPr>
                                <m:t>𝑁</m:t>
                              </m:r>
                            </m:sub>
                          </m:sSub>
                        </m:e>
                      </m:d>
                      <m:r>
                        <a:rPr lang="en-US" altLang="zh-CN" sz="2000" b="0" i="1" smtClean="0">
                          <a:latin typeface="Cambria Math" panose="02040503050406030204" pitchFamily="18" charset="0"/>
                          <a:ea typeface="Cambria Math" panose="02040503050406030204" pitchFamily="18" charset="0"/>
                        </a:rPr>
                        <m:t>=</m:t>
                      </m:r>
                      <m:f>
                        <m:fPr>
                          <m:ctrlPr>
                            <a:rPr lang="en-US" altLang="zh-CN" sz="2000" b="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1</m:t>
                          </m:r>
                        </m:num>
                        <m:den>
                          <m:r>
                            <a:rPr lang="en-US" altLang="zh-CN" sz="2000" b="0" i="1" smtClean="0">
                              <a:latin typeface="Cambria Math" panose="02040503050406030204" pitchFamily="18" charset="0"/>
                              <a:ea typeface="Cambria Math" panose="02040503050406030204" pitchFamily="18" charset="0"/>
                            </a:rPr>
                            <m:t>𝑁</m:t>
                          </m:r>
                        </m:den>
                      </m:f>
                      <m:d>
                        <m:dPr>
                          <m:ctrlPr>
                            <a:rPr lang="en-US" altLang="zh-CN" sz="2000" b="0" i="1" smtClean="0">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rPr>
                            <m:t>𝐻</m:t>
                          </m:r>
                          <m:d>
                            <m:dPr>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e>
                              </m:d>
                              <m:r>
                                <a:rPr lang="en-US" altLang="zh-CN" sz="2000" b="0" i="1" smtClean="0">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𝐻</m:t>
                              </m:r>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𝑁</m:t>
                                  </m:r>
                                </m:sub>
                              </m:sSub>
                            </m:e>
                          </m:d>
                        </m:e>
                      </m:d>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4" name="文本框 3">
                <a:extLst>
                  <a:ext uri="{FF2B5EF4-FFF2-40B4-BE49-F238E27FC236}">
                    <a16:creationId xmlns:a16="http://schemas.microsoft.com/office/drawing/2014/main" id="{6FB34E83-4BEA-4C27-8076-370B6C4117B7}"/>
                  </a:ext>
                </a:extLst>
              </p:cNvPr>
              <p:cNvSpPr txBox="1">
                <a:spLocks noRot="1" noChangeAspect="1" noMove="1" noResize="1" noEditPoints="1" noAdjustHandles="1" noChangeArrowheads="1" noChangeShapeType="1" noTextEdit="1"/>
              </p:cNvSpPr>
              <p:nvPr/>
            </p:nvSpPr>
            <p:spPr>
              <a:xfrm>
                <a:off x="2494012" y="887975"/>
                <a:ext cx="7508065" cy="668516"/>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274D602-FD16-4D4D-8020-1E7436B50F40}"/>
                  </a:ext>
                </a:extLst>
              </p:cNvPr>
              <p:cNvSpPr txBox="1"/>
              <p:nvPr/>
            </p:nvSpPr>
            <p:spPr>
              <a:xfrm>
                <a:off x="898225" y="1476515"/>
                <a:ext cx="10297144" cy="1019446"/>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如果离散无记忆信源</a:t>
                </a:r>
                <a14:m>
                  <m:oMath xmlns:m="http://schemas.openxmlformats.org/officeDocument/2006/math">
                    <m:r>
                      <a:rPr lang="en-US" altLang="zh-CN" sz="2000" i="1">
                        <a:latin typeface="Cambria Math" panose="02040503050406030204" pitchFamily="18" charset="0"/>
                      </a:rPr>
                      <m:t>𝑋</m:t>
                    </m:r>
                    <m:r>
                      <a:rPr lang="en-US" altLang="zh-CN" sz="2000" i="1">
                        <a:latin typeface="Cambria Math" panose="02040503050406030204" pitchFamily="18" charset="0"/>
                      </a:rPr>
                      <m:t>=</m:t>
                    </m:r>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oMath>
                </a14:m>
                <a:r>
                  <a:rPr lang="zh-CN" altLang="en-US" sz="2000" dirty="0"/>
                  <a:t>还是平稳的，则</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oMath>
                </a14:m>
                <a:r>
                  <a:rPr lang="zh-CN" altLang="en-US" sz="2000" dirty="0"/>
                  <a:t>是独立同分布的离散随机变量序列，</a:t>
                </a:r>
                <a:r>
                  <a:rPr lang="en-US" altLang="zh-CN" sz="2000" dirty="0"/>
                  <a:t> </a:t>
                </a:r>
                <a:r>
                  <a:rPr lang="zh-CN" altLang="en-US" sz="2000" dirty="0"/>
                  <a:t>此时若将随机向量</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m:t>
                        </m:r>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𝑋</m:t>
                        </m:r>
                      </m:e>
                      <m:sub>
                        <m:r>
                          <a:rPr lang="en-US" altLang="zh-CN" sz="2000" b="0" i="1" smtClean="0">
                            <a:latin typeface="Cambria Math" panose="02040503050406030204" pitchFamily="18" charset="0"/>
                            <a:ea typeface="Cambria Math" panose="02040503050406030204" pitchFamily="18" charset="0"/>
                          </a:rPr>
                          <m:t>𝑁</m:t>
                        </m:r>
                      </m:sub>
                    </m:sSub>
                    <m:r>
                      <a:rPr lang="en-US" altLang="zh-CN" sz="2000" b="0" i="1" smtClean="0">
                        <a:latin typeface="Cambria Math" panose="02040503050406030204" pitchFamily="18" charset="0"/>
                        <a:ea typeface="Cambria Math" panose="02040503050406030204" pitchFamily="18" charset="0"/>
                      </a:rPr>
                      <m:t>)</m:t>
                    </m:r>
                  </m:oMath>
                </a14:m>
                <a:r>
                  <a:rPr lang="zh-CN" altLang="en-US" sz="2000" dirty="0"/>
                  <a:t>看做单符号信源，则亦称之为单符号信源</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1</m:t>
                        </m:r>
                      </m:sub>
                    </m:sSub>
                  </m:oMath>
                </a14:m>
                <a:r>
                  <a:rPr lang="zh-CN" altLang="en-US" sz="2000" dirty="0"/>
                  <a:t>的</a:t>
                </a:r>
                <a14:m>
                  <m:oMath xmlns:m="http://schemas.openxmlformats.org/officeDocument/2006/math">
                    <m:r>
                      <a:rPr lang="en-US" altLang="zh-CN" sz="2000" b="1" i="1" dirty="0" smtClean="0">
                        <a:solidFill>
                          <a:srgbClr val="C00000"/>
                        </a:solidFill>
                        <a:latin typeface="Cambria Math" panose="02040503050406030204" pitchFamily="18" charset="0"/>
                      </a:rPr>
                      <m:t>𝑵</m:t>
                    </m:r>
                  </m:oMath>
                </a14:m>
                <a:r>
                  <a:rPr lang="zh-CN" altLang="en-US" sz="2000" b="1" dirty="0">
                    <a:solidFill>
                      <a:srgbClr val="C00000"/>
                    </a:solidFill>
                  </a:rPr>
                  <a:t>次扩展信源</a:t>
                </a:r>
                <a:r>
                  <a:rPr lang="zh-CN" altLang="en-US" sz="2000" dirty="0"/>
                  <a:t>，并且记为</a:t>
                </a:r>
                <a14:m>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𝑁</m:t>
                        </m:r>
                      </m:sup>
                    </m:sSubSup>
                  </m:oMath>
                </a14:m>
                <a:r>
                  <a:rPr lang="zh-CN" altLang="en-US" sz="2000" dirty="0"/>
                  <a:t>，显然我们有</a:t>
                </a:r>
              </a:p>
            </p:txBody>
          </p:sp>
        </mc:Choice>
        <mc:Fallback xmlns="">
          <p:sp>
            <p:nvSpPr>
              <p:cNvPr id="5" name="文本框 4">
                <a:extLst>
                  <a:ext uri="{FF2B5EF4-FFF2-40B4-BE49-F238E27FC236}">
                    <a16:creationId xmlns:a16="http://schemas.microsoft.com/office/drawing/2014/main" id="{0274D602-FD16-4D4D-8020-1E7436B50F40}"/>
                  </a:ext>
                </a:extLst>
              </p:cNvPr>
              <p:cNvSpPr txBox="1">
                <a:spLocks noRot="1" noChangeAspect="1" noMove="1" noResize="1" noEditPoints="1" noAdjustHandles="1" noChangeArrowheads="1" noChangeShapeType="1" noTextEdit="1"/>
              </p:cNvSpPr>
              <p:nvPr/>
            </p:nvSpPr>
            <p:spPr>
              <a:xfrm>
                <a:off x="898225" y="1476515"/>
                <a:ext cx="10297144" cy="1019446"/>
              </a:xfrm>
              <a:prstGeom prst="rect">
                <a:avLst/>
              </a:prstGeom>
              <a:blipFill>
                <a:blip r:embed="rId4"/>
                <a:stretch>
                  <a:fillRect l="-355" t="-3593" r="-651" b="-958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7007B51-FD98-459F-AD1F-C00275E9419F}"/>
                  </a:ext>
                </a:extLst>
              </p:cNvPr>
              <p:cNvSpPr txBox="1"/>
              <p:nvPr/>
            </p:nvSpPr>
            <p:spPr>
              <a:xfrm>
                <a:off x="3646140" y="2513385"/>
                <a:ext cx="3618402" cy="403893"/>
              </a:xfrm>
              <a:prstGeom prst="rect">
                <a:avLst/>
              </a:prstGeom>
              <a:noFill/>
              <a:ln>
                <a:noFill/>
              </a:ln>
            </p:spPr>
            <p:txBody>
              <a:bodyPr wrap="square" rtlCol="0" anchor="ctr" anchorCtr="1">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𝑁</m:t>
                        </m:r>
                        <m:r>
                          <a:rPr lang="en-US" altLang="zh-CN" sz="2000" i="1">
                            <a:latin typeface="Cambria Math" panose="02040503050406030204" pitchFamily="18" charset="0"/>
                          </a:rPr>
                          <m:t>𝐻</m:t>
                        </m:r>
                      </m:e>
                      <m:sub>
                        <m:r>
                          <a:rPr lang="en-US" altLang="zh-CN" sz="2000" b="0" i="1" smtClean="0">
                            <a:latin typeface="Cambria Math" panose="02040503050406030204" pitchFamily="18" charset="0"/>
                          </a:rPr>
                          <m:t>𝑁</m:t>
                        </m:r>
                      </m:sub>
                    </m:sSub>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𝑋</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𝐻</m:t>
                    </m:r>
                    <m:d>
                      <m:dPr>
                        <m:ctrlPr>
                          <a:rPr lang="en-US" altLang="zh-CN" sz="2000" b="0" i="1" smtClean="0">
                            <a:latin typeface="Cambria Math" panose="02040503050406030204" pitchFamily="18" charset="0"/>
                          </a:rPr>
                        </m:ctrlPr>
                      </m:dPr>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up>
                            <m:r>
                              <a:rPr lang="en-US" altLang="zh-CN" sz="2000" i="1">
                                <a:latin typeface="Cambria Math" panose="02040503050406030204" pitchFamily="18" charset="0"/>
                              </a:rPr>
                              <m:t>𝑁</m:t>
                            </m:r>
                          </m:sup>
                        </m:sSubSup>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𝑁𝐻</m:t>
                    </m:r>
                    <m:d>
                      <m:dPr>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1</m:t>
                            </m:r>
                          </m:sub>
                        </m:sSub>
                      </m:e>
                    </m:d>
                  </m:oMath>
                </a14:m>
                <a:r>
                  <a:rPr lang="en-US" altLang="zh-CN" sz="2000" dirty="0"/>
                  <a:t>.</a:t>
                </a:r>
                <a:endParaRPr lang="zh-CN" altLang="en-US" sz="2000" dirty="0"/>
              </a:p>
            </p:txBody>
          </p:sp>
        </mc:Choice>
        <mc:Fallback xmlns="">
          <p:sp>
            <p:nvSpPr>
              <p:cNvPr id="6" name="文本框 5">
                <a:extLst>
                  <a:ext uri="{FF2B5EF4-FFF2-40B4-BE49-F238E27FC236}">
                    <a16:creationId xmlns:a16="http://schemas.microsoft.com/office/drawing/2014/main" id="{37007B51-FD98-459F-AD1F-C00275E9419F}"/>
                  </a:ext>
                </a:extLst>
              </p:cNvPr>
              <p:cNvSpPr txBox="1">
                <a:spLocks noRot="1" noChangeAspect="1" noMove="1" noResize="1" noEditPoints="1" noAdjustHandles="1" noChangeArrowheads="1" noChangeShapeType="1" noTextEdit="1"/>
              </p:cNvSpPr>
              <p:nvPr/>
            </p:nvSpPr>
            <p:spPr>
              <a:xfrm>
                <a:off x="3646140" y="2513385"/>
                <a:ext cx="3618402" cy="403893"/>
              </a:xfrm>
              <a:prstGeom prst="rect">
                <a:avLst/>
              </a:prstGeom>
              <a:blipFill>
                <a:blip r:embed="rId5"/>
                <a:stretch>
                  <a:fillRect t="-7463" b="-2537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BE6C154-0D95-4206-8AB2-DCA70A7DCF45}"/>
                  </a:ext>
                </a:extLst>
              </p:cNvPr>
              <p:cNvSpPr txBox="1"/>
              <p:nvPr/>
            </p:nvSpPr>
            <p:spPr>
              <a:xfrm>
                <a:off x="851558" y="2880305"/>
                <a:ext cx="10153128" cy="707886"/>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离散无记忆平稳信源</a:t>
                </a:r>
                <a14:m>
                  <m:oMath xmlns:m="http://schemas.openxmlformats.org/officeDocument/2006/math">
                    <m:r>
                      <a:rPr lang="en-US" altLang="zh-CN" sz="2000" i="1">
                        <a:latin typeface="Cambria Math" panose="02040503050406030204" pitchFamily="18" charset="0"/>
                      </a:rPr>
                      <m:t>𝑋</m:t>
                    </m:r>
                    <m:r>
                      <a:rPr lang="en-US" altLang="zh-CN" sz="2000" i="1">
                        <a:latin typeface="Cambria Math" panose="02040503050406030204" pitchFamily="18" charset="0"/>
                      </a:rPr>
                      <m:t>=</m:t>
                    </m:r>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oMath>
                </a14:m>
                <a:r>
                  <a:rPr lang="zh-CN" altLang="en-US" sz="2000" dirty="0"/>
                  <a:t>的平均符号熵恒等于</a:t>
                </a:r>
                <a14:m>
                  <m:oMath xmlns:m="http://schemas.openxmlformats.org/officeDocument/2006/math">
                    <m:r>
                      <a:rPr lang="en-US" altLang="zh-CN" sz="2000" b="0" i="1" smtClean="0">
                        <a:latin typeface="Cambria Math" panose="02040503050406030204" pitchFamily="18" charset="0"/>
                      </a:rPr>
                      <m:t>𝐻</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r>
                      <a:rPr lang="zh-CN" altLang="en-US" sz="2000" i="1">
                        <a:latin typeface="Cambria Math" panose="02040503050406030204" pitchFamily="18" charset="0"/>
                      </a:rPr>
                      <m:t>，</m:t>
                    </m:r>
                  </m:oMath>
                </a14:m>
                <a:r>
                  <a:rPr lang="zh-CN" altLang="en-US" sz="2000" dirty="0"/>
                  <a:t>其极限熵也存在，也与</a:t>
                </a:r>
                <a14:m>
                  <m:oMath xmlns:m="http://schemas.openxmlformats.org/officeDocument/2006/math">
                    <m:r>
                      <a:rPr lang="en-US" altLang="zh-CN" sz="2000" i="1">
                        <a:latin typeface="Cambria Math" panose="02040503050406030204" pitchFamily="18" charset="0"/>
                      </a:rPr>
                      <m:t>𝐻</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oMath>
                </a14:m>
                <a:r>
                  <a:rPr lang="zh-CN" altLang="en-US" sz="2000" dirty="0"/>
                  <a:t>相等。</a:t>
                </a:r>
              </a:p>
            </p:txBody>
          </p:sp>
        </mc:Choice>
        <mc:Fallback xmlns="">
          <p:sp>
            <p:nvSpPr>
              <p:cNvPr id="7" name="文本框 6">
                <a:extLst>
                  <a:ext uri="{FF2B5EF4-FFF2-40B4-BE49-F238E27FC236}">
                    <a16:creationId xmlns:a16="http://schemas.microsoft.com/office/drawing/2014/main" id="{BBE6C154-0D95-4206-8AB2-DCA70A7DCF45}"/>
                  </a:ext>
                </a:extLst>
              </p:cNvPr>
              <p:cNvSpPr txBox="1">
                <a:spLocks noRot="1" noChangeAspect="1" noMove="1" noResize="1" noEditPoints="1" noAdjustHandles="1" noChangeArrowheads="1" noChangeShapeType="1" noTextEdit="1"/>
              </p:cNvSpPr>
              <p:nvPr/>
            </p:nvSpPr>
            <p:spPr>
              <a:xfrm>
                <a:off x="851558" y="2880305"/>
                <a:ext cx="10153128" cy="707886"/>
              </a:xfrm>
              <a:prstGeom prst="rect">
                <a:avLst/>
              </a:prstGeom>
              <a:blipFill>
                <a:blip r:embed="rId6"/>
                <a:stretch>
                  <a:fillRect t="-5128" b="-12821"/>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9BE6D59-AB04-477A-BB7D-FF05E73889CE}"/>
                  </a:ext>
                </a:extLst>
              </p:cNvPr>
              <p:cNvSpPr txBox="1"/>
              <p:nvPr/>
            </p:nvSpPr>
            <p:spPr>
              <a:xfrm>
                <a:off x="708177" y="3631794"/>
                <a:ext cx="10608399" cy="799065"/>
              </a:xfrm>
              <a:prstGeom prst="rect">
                <a:avLst/>
              </a:prstGeom>
              <a:noFill/>
              <a:ln>
                <a:noFill/>
              </a:ln>
            </p:spPr>
            <p:txBody>
              <a:bodyPr wrap="square" rtlCol="0" anchor="ctr" anchorCtr="1">
                <a:spAutoFit/>
              </a:bodyPr>
              <a:lstStyle/>
              <a:p>
                <a:r>
                  <a:rPr lang="zh-CN" altLang="en-US" sz="2000" b="1" dirty="0">
                    <a:solidFill>
                      <a:schemeClr val="tx1"/>
                    </a:solidFill>
                    <a:latin typeface="宋体" panose="02010600030101010101" pitchFamily="2" charset="-122"/>
                  </a:rPr>
                  <a:t>定理</a:t>
                </a:r>
                <a:r>
                  <a:rPr lang="en-US" altLang="zh-CN" sz="2000" b="1" dirty="0">
                    <a:solidFill>
                      <a:schemeClr val="tx1"/>
                    </a:solidFill>
                    <a:latin typeface="宋体" panose="02010600030101010101" pitchFamily="2" charset="-122"/>
                  </a:rPr>
                  <a:t>7</a:t>
                </a:r>
                <a:r>
                  <a:rPr lang="zh-CN" altLang="en-US" sz="2000" b="1" dirty="0">
                    <a:solidFill>
                      <a:schemeClr val="tx1"/>
                    </a:solidFill>
                    <a:latin typeface="宋体" panose="02010600030101010101" pitchFamily="2" charset="-122"/>
                  </a:rPr>
                  <a:t>：</a:t>
                </a:r>
                <a:r>
                  <a:rPr lang="zh-CN" altLang="en-US" sz="2000" dirty="0">
                    <a:solidFill>
                      <a:schemeClr val="tx1"/>
                    </a:solidFill>
                    <a:latin typeface="宋体" panose="02010600030101010101" pitchFamily="2" charset="-122"/>
                  </a:rPr>
                  <a:t>对任何离散信源</a:t>
                </a:r>
                <a14:m>
                  <m:oMath xmlns:m="http://schemas.openxmlformats.org/officeDocument/2006/math">
                    <m:r>
                      <a:rPr lang="en-US" altLang="zh-CN" sz="2000" i="1">
                        <a:solidFill>
                          <a:schemeClr val="tx1"/>
                        </a:solidFill>
                        <a:latin typeface="Cambria Math" panose="02040503050406030204" pitchFamily="18" charset="0"/>
                      </a:rPr>
                      <m:t>𝑋</m:t>
                    </m:r>
                    <m:r>
                      <a:rPr lang="en-US" altLang="zh-CN" sz="2000" i="1">
                        <a:solidFill>
                          <a:schemeClr val="tx1"/>
                        </a:solidFill>
                        <a:latin typeface="Cambria Math" panose="02040503050406030204" pitchFamily="18" charset="0"/>
                      </a:rPr>
                      <m:t>=</m:t>
                    </m:r>
                    <m:r>
                      <a:rPr lang="en-US" altLang="zh-CN" sz="2000">
                        <a:solidFill>
                          <a:schemeClr val="tx1"/>
                        </a:solidFill>
                        <a:latin typeface="Cambria Math" panose="02040503050406030204" pitchFamily="18" charset="0"/>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𝑋</m:t>
                        </m:r>
                      </m:e>
                      <m:sub>
                        <m:r>
                          <a:rPr lang="en-US" altLang="zh-CN" sz="2000" i="1">
                            <a:solidFill>
                              <a:schemeClr val="tx1"/>
                            </a:solidFill>
                            <a:latin typeface="Cambria Math" panose="02040503050406030204" pitchFamily="18" charset="0"/>
                          </a:rPr>
                          <m:t>1</m:t>
                        </m:r>
                      </m:sub>
                    </m:sSub>
                    <m:r>
                      <a:rPr lang="en-US" altLang="zh-CN" sz="2000" i="1">
                        <a:solidFill>
                          <a:schemeClr val="tx1"/>
                        </a:solidFill>
                        <a:latin typeface="Cambria Math" panose="02040503050406030204" pitchFamily="18" charset="0"/>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𝑋</m:t>
                        </m:r>
                      </m:e>
                      <m:sub>
                        <m:r>
                          <a:rPr lang="en-US" altLang="zh-CN" sz="2000" i="1">
                            <a:solidFill>
                              <a:schemeClr val="tx1"/>
                            </a:solidFill>
                            <a:latin typeface="Cambria Math" panose="02040503050406030204" pitchFamily="18" charset="0"/>
                          </a:rPr>
                          <m:t>2</m:t>
                        </m:r>
                      </m:sub>
                    </m:sSub>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ea typeface="Cambria Math" panose="02040503050406030204" pitchFamily="18" charset="0"/>
                      </a:rPr>
                      <m:t>⋯}</m:t>
                    </m:r>
                  </m:oMath>
                </a14:m>
                <a:r>
                  <a:rPr lang="zh-CN" altLang="en-US" sz="2000" dirty="0">
                    <a:solidFill>
                      <a:schemeClr val="tx1"/>
                    </a:solidFill>
                  </a:rPr>
                  <a:t>，如果极限</a:t>
                </a:r>
                <a14:m>
                  <m:oMath xmlns:m="http://schemas.openxmlformats.org/officeDocument/2006/math">
                    <m:func>
                      <m:funcPr>
                        <m:ctrlPr>
                          <a:rPr lang="en-US" altLang="zh-CN" sz="2000" i="1">
                            <a:solidFill>
                              <a:schemeClr val="tx1"/>
                            </a:solidFill>
                            <a:latin typeface="Cambria Math" panose="02040503050406030204" pitchFamily="18" charset="0"/>
                          </a:rPr>
                        </m:ctrlPr>
                      </m:funcPr>
                      <m:fName>
                        <m:limLow>
                          <m:limLowPr>
                            <m:ctrlPr>
                              <a:rPr lang="en-US" altLang="zh-CN" sz="2000" i="1">
                                <a:solidFill>
                                  <a:schemeClr val="tx1"/>
                                </a:solidFill>
                                <a:latin typeface="Cambria Math" panose="02040503050406030204" pitchFamily="18" charset="0"/>
                              </a:rPr>
                            </m:ctrlPr>
                          </m:limLowPr>
                          <m:e>
                            <m:r>
                              <m:rPr>
                                <m:sty m:val="p"/>
                              </m:rPr>
                              <a:rPr lang="en-US" altLang="zh-CN" sz="2000">
                                <a:solidFill>
                                  <a:schemeClr val="tx1"/>
                                </a:solidFill>
                                <a:latin typeface="Cambria Math" panose="02040503050406030204" pitchFamily="18" charset="0"/>
                              </a:rPr>
                              <m:t>lim</m:t>
                            </m:r>
                          </m:e>
                          <m:lim>
                            <m:r>
                              <a:rPr lang="en-US" altLang="zh-CN" sz="2000" i="1">
                                <a:solidFill>
                                  <a:schemeClr val="tx1"/>
                                </a:solidFill>
                                <a:latin typeface="Cambria Math" panose="02040503050406030204" pitchFamily="18" charset="0"/>
                              </a:rPr>
                              <m:t>𝑁</m:t>
                            </m:r>
                            <m:r>
                              <a:rPr lang="en-US" altLang="zh-CN" sz="2000" i="1">
                                <a:solidFill>
                                  <a:schemeClr val="tx1"/>
                                </a:solidFill>
                                <a:latin typeface="Cambria Math" panose="02040503050406030204" pitchFamily="18" charset="0"/>
                                <a:ea typeface="Cambria Math" panose="02040503050406030204" pitchFamily="18" charset="0"/>
                              </a:rPr>
                              <m:t>→∞</m:t>
                            </m:r>
                          </m:lim>
                        </m:limLow>
                      </m:fName>
                      <m:e>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𝐻</m:t>
                            </m:r>
                            <m:r>
                              <a:rPr lang="en-US" altLang="zh-CN" sz="2000" i="1">
                                <a:solidFill>
                                  <a:schemeClr val="tx1"/>
                                </a:solidFill>
                                <a:latin typeface="Cambria Math" panose="02040503050406030204" pitchFamily="18" charset="0"/>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𝑋</m:t>
                                </m:r>
                              </m:e>
                              <m:sub>
                                <m:r>
                                  <a:rPr lang="en-US" altLang="zh-CN" sz="2000" i="1">
                                    <a:solidFill>
                                      <a:schemeClr val="tx1"/>
                                    </a:solidFill>
                                    <a:latin typeface="Cambria Math" panose="02040503050406030204" pitchFamily="18" charset="0"/>
                                  </a:rPr>
                                  <m:t>𝑁</m:t>
                                </m:r>
                              </m:sub>
                            </m:sSub>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rPr>
                              <m:t>𝑋</m:t>
                            </m:r>
                          </m:e>
                          <m:sub>
                            <m:r>
                              <a:rPr lang="en-US" altLang="zh-CN" sz="2000" i="1">
                                <a:solidFill>
                                  <a:schemeClr val="tx1"/>
                                </a:solidFill>
                                <a:latin typeface="Cambria Math" panose="02040503050406030204" pitchFamily="18" charset="0"/>
                              </a:rPr>
                              <m:t>1</m:t>
                            </m:r>
                          </m:sub>
                        </m:sSub>
                        <m:r>
                          <a:rPr lang="en-US" altLang="zh-CN" sz="2000" i="1">
                            <a:solidFill>
                              <a:schemeClr val="tx1"/>
                            </a:solidFill>
                            <a:latin typeface="Cambria Math" panose="02040503050406030204" pitchFamily="18" charset="0"/>
                          </a:rPr>
                          <m:t>,</m:t>
                        </m:r>
                        <m:sSub>
                          <m:sSubPr>
                            <m:ctrlPr>
                              <a:rPr lang="en-US" altLang="zh-CN" sz="2000" i="1">
                                <a:solidFill>
                                  <a:schemeClr val="tx1"/>
                                </a:solidFill>
                                <a:latin typeface="Cambria Math" panose="02040503050406030204" pitchFamily="18" charset="0"/>
                              </a:rPr>
                            </m:ctrlPr>
                          </m:sSubPr>
                          <m:e>
                            <m:r>
                              <a:rPr lang="en-US" altLang="zh-CN" sz="2000" i="1">
                                <a:solidFill>
                                  <a:schemeClr val="tx1"/>
                                </a:solidFill>
                                <a:latin typeface="Cambria Math" panose="02040503050406030204" pitchFamily="18" charset="0"/>
                              </a:rPr>
                              <m:t>𝑋</m:t>
                            </m:r>
                          </m:e>
                          <m:sub>
                            <m:r>
                              <a:rPr lang="en-US" altLang="zh-CN" sz="2000" i="1">
                                <a:solidFill>
                                  <a:schemeClr val="tx1"/>
                                </a:solidFill>
                                <a:latin typeface="Cambria Math" panose="02040503050406030204" pitchFamily="18" charset="0"/>
                              </a:rPr>
                              <m:t>2</m:t>
                            </m:r>
                          </m:sub>
                        </m:sSub>
                        <m:r>
                          <a:rPr lang="en-US" altLang="zh-CN" sz="2000" i="1">
                            <a:solidFill>
                              <a:schemeClr val="tx1"/>
                            </a:solidFill>
                            <a:latin typeface="Cambria Math" panose="02040503050406030204" pitchFamily="18" charset="0"/>
                          </a:rPr>
                          <m:t>,</m:t>
                        </m:r>
                        <m:r>
                          <a:rPr lang="en-US" altLang="zh-CN" sz="2000" i="1">
                            <a:solidFill>
                              <a:schemeClr val="tx1"/>
                            </a:solidFill>
                            <a:latin typeface="Cambria Math" panose="02040503050406030204" pitchFamily="18" charset="0"/>
                            <a:ea typeface="Cambria Math" panose="02040503050406030204" pitchFamily="18" charset="0"/>
                          </a:rPr>
                          <m:t>⋯,</m:t>
                        </m:r>
                        <m:sSub>
                          <m:sSubPr>
                            <m:ctrlPr>
                              <a:rPr lang="en-US" altLang="zh-CN" sz="2000" i="1">
                                <a:solidFill>
                                  <a:schemeClr val="tx1"/>
                                </a:solidFill>
                                <a:latin typeface="Cambria Math" panose="02040503050406030204" pitchFamily="18" charset="0"/>
                                <a:ea typeface="Cambria Math" panose="02040503050406030204" pitchFamily="18" charset="0"/>
                              </a:rPr>
                            </m:ctrlPr>
                          </m:sSubPr>
                          <m:e>
                            <m:r>
                              <a:rPr lang="en-US" altLang="zh-CN" sz="2000" i="1">
                                <a:solidFill>
                                  <a:schemeClr val="tx1"/>
                                </a:solidFill>
                                <a:latin typeface="Cambria Math" panose="02040503050406030204" pitchFamily="18" charset="0"/>
                                <a:ea typeface="Cambria Math" panose="02040503050406030204" pitchFamily="18" charset="0"/>
                              </a:rPr>
                              <m:t>𝑋</m:t>
                            </m:r>
                          </m:e>
                          <m:sub>
                            <m:r>
                              <a:rPr lang="en-US" altLang="zh-CN" sz="2000" i="1">
                                <a:solidFill>
                                  <a:schemeClr val="tx1"/>
                                </a:solidFill>
                                <a:latin typeface="Cambria Math" panose="02040503050406030204" pitchFamily="18" charset="0"/>
                                <a:ea typeface="Cambria Math" panose="02040503050406030204" pitchFamily="18" charset="0"/>
                              </a:rPr>
                              <m:t>𝑁</m:t>
                            </m:r>
                            <m:r>
                              <a:rPr lang="en-US" altLang="zh-CN" sz="2000" i="1">
                                <a:solidFill>
                                  <a:schemeClr val="tx1"/>
                                </a:solidFill>
                                <a:latin typeface="Cambria Math" panose="02040503050406030204" pitchFamily="18" charset="0"/>
                                <a:ea typeface="Cambria Math" panose="02040503050406030204" pitchFamily="18" charset="0"/>
                              </a:rPr>
                              <m:t>−1</m:t>
                            </m:r>
                          </m:sub>
                        </m:sSub>
                        <m:r>
                          <a:rPr lang="en-US" altLang="zh-CN" sz="2000" i="1">
                            <a:solidFill>
                              <a:schemeClr val="tx1"/>
                            </a:solidFill>
                            <a:latin typeface="Cambria Math" panose="02040503050406030204" pitchFamily="18" charset="0"/>
                            <a:ea typeface="Cambria Math" panose="02040503050406030204" pitchFamily="18" charset="0"/>
                          </a:rPr>
                          <m:t>)</m:t>
                        </m:r>
                      </m:e>
                    </m:func>
                  </m:oMath>
                </a14:m>
                <a:r>
                  <a:rPr lang="zh-CN" altLang="en-US" sz="2000" dirty="0">
                    <a:solidFill>
                      <a:schemeClr val="tx1"/>
                    </a:solidFill>
                  </a:rPr>
                  <a:t>存在，则</a:t>
                </a:r>
                <a14:m>
                  <m:oMath xmlns:m="http://schemas.openxmlformats.org/officeDocument/2006/math">
                    <m:r>
                      <a:rPr lang="en-US" altLang="zh-CN" sz="2000" i="1">
                        <a:solidFill>
                          <a:schemeClr val="tx1"/>
                        </a:solidFill>
                        <a:latin typeface="Cambria Math" panose="02040503050406030204" pitchFamily="18" charset="0"/>
                      </a:rPr>
                      <m:t>𝑋</m:t>
                    </m:r>
                  </m:oMath>
                </a14:m>
                <a:r>
                  <a:rPr lang="zh-CN" altLang="en-US" sz="2000" dirty="0">
                    <a:solidFill>
                      <a:schemeClr val="tx1"/>
                    </a:solidFill>
                  </a:rPr>
                  <a:t>的极限熵也存在并且与该极限相等。</a:t>
                </a:r>
              </a:p>
            </p:txBody>
          </p:sp>
        </mc:Choice>
        <mc:Fallback xmlns="">
          <p:sp>
            <p:nvSpPr>
              <p:cNvPr id="2" name="文本框 1">
                <a:extLst>
                  <a:ext uri="{FF2B5EF4-FFF2-40B4-BE49-F238E27FC236}">
                    <a16:creationId xmlns:a16="http://schemas.microsoft.com/office/drawing/2014/main" id="{89BE6D59-AB04-477A-BB7D-FF05E73889CE}"/>
                  </a:ext>
                </a:extLst>
              </p:cNvPr>
              <p:cNvSpPr txBox="1">
                <a:spLocks noRot="1" noChangeAspect="1" noMove="1" noResize="1" noEditPoints="1" noAdjustHandles="1" noChangeArrowheads="1" noChangeShapeType="1" noTextEdit="1"/>
              </p:cNvSpPr>
              <p:nvPr/>
            </p:nvSpPr>
            <p:spPr>
              <a:xfrm>
                <a:off x="708177" y="3631794"/>
                <a:ext cx="10608399" cy="799065"/>
              </a:xfrm>
              <a:prstGeom prst="rect">
                <a:avLst/>
              </a:prstGeom>
              <a:blipFill>
                <a:blip r:embed="rId7"/>
                <a:stretch>
                  <a:fillRect t="-5344" b="-1145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32DC7F9-ACAB-4C61-A3B9-E7EC8304F9CD}"/>
                  </a:ext>
                </a:extLst>
              </p:cNvPr>
              <p:cNvSpPr txBox="1"/>
              <p:nvPr/>
            </p:nvSpPr>
            <p:spPr>
              <a:xfrm>
                <a:off x="1413892" y="4390985"/>
                <a:ext cx="4176464" cy="668516"/>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e>
                        <m:sub>
                          <m:r>
                            <a:rPr lang="en-US" altLang="zh-CN" sz="2000" i="1">
                              <a:latin typeface="Cambria Math" panose="02040503050406030204" pitchFamily="18" charset="0"/>
                              <a:ea typeface="Cambria Math" panose="02040503050406030204" pitchFamily="18" charset="0"/>
                            </a:rPr>
                            <m:t>∞</m:t>
                          </m:r>
                        </m:sub>
                      </m:sSub>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𝑋</m:t>
                      </m:r>
                      <m:r>
                        <a:rPr lang="en-US" altLang="zh-CN" sz="2000" i="1">
                          <a:latin typeface="Cambria Math" panose="02040503050406030204" pitchFamily="18" charset="0"/>
                          <a:ea typeface="Cambria Math" panose="02040503050406030204" pitchFamily="18" charset="0"/>
                        </a:rPr>
                        <m:t>)=</m:t>
                      </m:r>
                      <m:func>
                        <m:funcPr>
                          <m:ctrlPr>
                            <a:rPr lang="en-US" altLang="zh-CN" sz="2000" i="1">
                              <a:latin typeface="Cambria Math" panose="02040503050406030204" pitchFamily="18" charset="0"/>
                            </a:rPr>
                          </m:ctrlPr>
                        </m:funcPr>
                        <m:fName>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lim</m:t>
                              </m:r>
                            </m:e>
                            <m:lim>
                              <m:r>
                                <a:rPr lang="en-US" altLang="zh-CN" sz="2000" i="1">
                                  <a:latin typeface="Cambria Math" panose="02040503050406030204" pitchFamily="18" charset="0"/>
                                </a:rPr>
                                <m:t>𝑁</m:t>
                              </m:r>
                              <m:r>
                                <a:rPr lang="en-US" altLang="zh-CN" sz="2000" i="1">
                                  <a:latin typeface="Cambria Math" panose="02040503050406030204" pitchFamily="18" charset="0"/>
                                  <a:ea typeface="Cambria Math" panose="02040503050406030204" pitchFamily="18" charset="0"/>
                                </a:rPr>
                                <m:t>→∞</m:t>
                              </m:r>
                            </m:lim>
                          </m:limLow>
                        </m:fName>
                        <m:e>
                          <m:sSub>
                            <m:sSubPr>
                              <m:ctrlPr>
                                <a:rPr lang="en-US" altLang="zh-CN" sz="2000" i="1">
                                  <a:latin typeface="Cambria Math" panose="02040503050406030204" pitchFamily="18" charset="0"/>
                                </a:rPr>
                              </m:ctrlPr>
                            </m:sSubPr>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𝑁</m:t>
                                  </m:r>
                                </m:den>
                              </m:f>
                              <m:r>
                                <a:rPr lang="en-US" altLang="zh-CN" sz="2000" i="1">
                                  <a:latin typeface="Cambria Math" panose="02040503050406030204" pitchFamily="18" charset="0"/>
                                </a:rPr>
                                <m:t>𝐻</m:t>
                              </m:r>
                              <m:r>
                                <a:rPr lang="en-US" altLang="zh-CN" sz="2000" i="1">
                                  <a:latin typeface="Cambria Math" panose="02040503050406030204" pitchFamily="18" charset="0"/>
                                </a:rPr>
                                <m:t>(</m:t>
                              </m:r>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𝑁</m:t>
                              </m:r>
                            </m:sub>
                          </m:sSub>
                          <m:r>
                            <a:rPr lang="en-US" altLang="zh-CN" sz="2000" i="1">
                              <a:latin typeface="Cambria Math" panose="02040503050406030204" pitchFamily="18" charset="0"/>
                              <a:ea typeface="Cambria Math" panose="02040503050406030204" pitchFamily="18" charset="0"/>
                            </a:rPr>
                            <m:t>)</m:t>
                          </m:r>
                        </m:e>
                      </m:func>
                    </m:oMath>
                  </m:oMathPara>
                </a14:m>
                <a:endParaRPr lang="zh-CN" altLang="en-US" sz="2000" dirty="0"/>
              </a:p>
            </p:txBody>
          </p:sp>
        </mc:Choice>
        <mc:Fallback xmlns="">
          <p:sp>
            <p:nvSpPr>
              <p:cNvPr id="9" name="文本框 8">
                <a:extLst>
                  <a:ext uri="{FF2B5EF4-FFF2-40B4-BE49-F238E27FC236}">
                    <a16:creationId xmlns:a16="http://schemas.microsoft.com/office/drawing/2014/main" id="{732DC7F9-ACAB-4C61-A3B9-E7EC8304F9CD}"/>
                  </a:ext>
                </a:extLst>
              </p:cNvPr>
              <p:cNvSpPr txBox="1">
                <a:spLocks noRot="1" noChangeAspect="1" noMove="1" noResize="1" noEditPoints="1" noAdjustHandles="1" noChangeArrowheads="1" noChangeShapeType="1" noTextEdit="1"/>
              </p:cNvSpPr>
              <p:nvPr/>
            </p:nvSpPr>
            <p:spPr>
              <a:xfrm>
                <a:off x="1413892" y="4390985"/>
                <a:ext cx="4176464" cy="668516"/>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B2DD63E-C16E-466E-9F04-0AA3AA2E6A5F}"/>
                  </a:ext>
                </a:extLst>
              </p:cNvPr>
              <p:cNvSpPr txBox="1"/>
              <p:nvPr/>
            </p:nvSpPr>
            <p:spPr>
              <a:xfrm>
                <a:off x="2256026" y="5059501"/>
                <a:ext cx="6898182" cy="668516"/>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m:t>
                      </m:r>
                      <m:func>
                        <m:funcPr>
                          <m:ctrlPr>
                            <a:rPr lang="en-US" altLang="zh-CN" sz="2000" i="1">
                              <a:latin typeface="Cambria Math" panose="02040503050406030204" pitchFamily="18" charset="0"/>
                            </a:rPr>
                          </m:ctrlPr>
                        </m:funcPr>
                        <m:fName>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lim</m:t>
                              </m:r>
                            </m:e>
                            <m:lim>
                              <m:r>
                                <a:rPr lang="en-US" altLang="zh-CN" sz="2000" i="1">
                                  <a:latin typeface="Cambria Math" panose="02040503050406030204" pitchFamily="18" charset="0"/>
                                </a:rPr>
                                <m:t>𝑁</m:t>
                              </m:r>
                              <m:r>
                                <a:rPr lang="en-US" altLang="zh-CN" sz="2000" i="1">
                                  <a:latin typeface="Cambria Math" panose="02040503050406030204" pitchFamily="18" charset="0"/>
                                  <a:ea typeface="Cambria Math" panose="02040503050406030204" pitchFamily="18" charset="0"/>
                                </a:rPr>
                                <m:t>→∞</m:t>
                              </m:r>
                            </m:lim>
                          </m:limLow>
                        </m:fName>
                        <m:e>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𝑁</m:t>
                              </m:r>
                            </m:den>
                          </m:f>
                          <m:d>
                            <m:dPr>
                              <m:ctrlPr>
                                <a:rPr lang="en-US" altLang="zh-CN" sz="2000" i="1">
                                  <a:latin typeface="Cambria Math" panose="02040503050406030204" pitchFamily="18" charset="0"/>
                                  <a:ea typeface="Cambria Math" panose="02040503050406030204" pitchFamily="18" charset="0"/>
                                </a:rPr>
                              </m:ctrlPr>
                            </m:dPr>
                            <m:e>
                              <m:r>
                                <a:rPr lang="en-US" altLang="zh-CN" sz="2000" i="1">
                                  <a:latin typeface="Cambria Math" panose="02040503050406030204" pitchFamily="18" charset="0"/>
                                  <a:ea typeface="Cambria Math" panose="02040503050406030204" pitchFamily="18" charset="0"/>
                                </a:rPr>
                                <m:t>𝐻</m:t>
                              </m:r>
                              <m:d>
                                <m:dPr>
                                  <m:ctrlPr>
                                    <a:rPr lang="en-US" altLang="zh-CN" sz="2000" i="1">
                                      <a:latin typeface="Cambria Math" panose="02040503050406030204" pitchFamily="18" charset="0"/>
                                      <a:ea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e>
                          </m:d>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𝑁</m:t>
                                  </m:r>
                                </m:sub>
                              </m:sSub>
                              <m:r>
                                <a:rPr lang="en-US" altLang="zh-CN" sz="2000" i="1">
                                  <a:latin typeface="Cambria Math" panose="02040503050406030204" pitchFamily="18" charset="0"/>
                                </a:rPr>
                                <m:t>|</m:t>
                              </m:r>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𝑁</m:t>
                              </m:r>
                              <m:r>
                                <a:rPr lang="en-US" altLang="zh-CN" sz="2000" i="1">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 </m:t>
                          </m:r>
                        </m:e>
                      </m:func>
                    </m:oMath>
                  </m:oMathPara>
                </a14:m>
                <a:endParaRPr lang="zh-CN" altLang="en-US" sz="2000" dirty="0"/>
              </a:p>
            </p:txBody>
          </p:sp>
        </mc:Choice>
        <mc:Fallback xmlns="">
          <p:sp>
            <p:nvSpPr>
              <p:cNvPr id="10" name="文本框 9">
                <a:extLst>
                  <a:ext uri="{FF2B5EF4-FFF2-40B4-BE49-F238E27FC236}">
                    <a16:creationId xmlns:a16="http://schemas.microsoft.com/office/drawing/2014/main" id="{5B2DD63E-C16E-466E-9F04-0AA3AA2E6A5F}"/>
                  </a:ext>
                </a:extLst>
              </p:cNvPr>
              <p:cNvSpPr txBox="1">
                <a:spLocks noRot="1" noChangeAspect="1" noMove="1" noResize="1" noEditPoints="1" noAdjustHandles="1" noChangeArrowheads="1" noChangeShapeType="1" noTextEdit="1"/>
              </p:cNvSpPr>
              <p:nvPr/>
            </p:nvSpPr>
            <p:spPr>
              <a:xfrm>
                <a:off x="2256026" y="5059501"/>
                <a:ext cx="6898182" cy="668516"/>
              </a:xfrm>
              <a:prstGeom prst="rect">
                <a:avLst/>
              </a:prstGeom>
              <a:blipFill>
                <a:blip r:embed="rId9"/>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4A377611-6D46-4D55-BCE8-DE1958E4400F}"/>
                  </a:ext>
                </a:extLst>
              </p:cNvPr>
              <p:cNvSpPr txBox="1"/>
              <p:nvPr/>
            </p:nvSpPr>
            <p:spPr>
              <a:xfrm>
                <a:off x="2335487" y="5818692"/>
                <a:ext cx="3519391" cy="491288"/>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m:t>
                      </m:r>
                      <m:func>
                        <m:funcPr>
                          <m:ctrlPr>
                            <a:rPr lang="en-US" altLang="zh-CN" sz="2000" i="1">
                              <a:latin typeface="Cambria Math" panose="02040503050406030204" pitchFamily="18" charset="0"/>
                            </a:rPr>
                          </m:ctrlPr>
                        </m:funcPr>
                        <m:fName>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lim</m:t>
                              </m:r>
                            </m:e>
                            <m:lim>
                              <m:r>
                                <a:rPr lang="en-US" altLang="zh-CN" sz="2000" i="1">
                                  <a:latin typeface="Cambria Math" panose="02040503050406030204" pitchFamily="18" charset="0"/>
                                </a:rPr>
                                <m:t>𝑁</m:t>
                              </m:r>
                              <m:r>
                                <a:rPr lang="en-US" altLang="zh-CN" sz="2000" i="1">
                                  <a:latin typeface="Cambria Math" panose="02040503050406030204" pitchFamily="18" charset="0"/>
                                  <a:ea typeface="Cambria Math" panose="02040503050406030204" pitchFamily="18" charset="0"/>
                                </a:rPr>
                                <m:t>→∞</m:t>
                              </m:r>
                            </m:lim>
                          </m:limLow>
                        </m:fName>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𝑁</m:t>
                                  </m:r>
                                </m:sub>
                              </m:sSub>
                              <m:r>
                                <a:rPr lang="en-US" altLang="zh-CN" sz="2000" i="1">
                                  <a:latin typeface="Cambria Math" panose="02040503050406030204" pitchFamily="18" charset="0"/>
                                </a:rPr>
                                <m:t>|</m:t>
                              </m:r>
                              <m:r>
                                <a:rPr lang="en-US" altLang="zh-CN" sz="2000" i="1">
                                  <a:latin typeface="Cambria Math" panose="02040503050406030204" pitchFamily="18" charset="0"/>
                                </a:rPr>
                                <m:t>𝑋</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𝑁</m:t>
                              </m:r>
                              <m:r>
                                <a:rPr lang="en-US" altLang="zh-CN" sz="2000" i="1">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e>
                      </m:func>
                      <m:r>
                        <a:rPr lang="en-US" altLang="zh-CN" sz="2000" b="0" i="1" smtClean="0">
                          <a:latin typeface="Cambria Math" panose="02040503050406030204" pitchFamily="18" charset="0"/>
                          <a:ea typeface="Cambria Math" panose="02040503050406030204" pitchFamily="18" charset="0"/>
                        </a:rPr>
                        <m:t> </m:t>
                      </m:r>
                    </m:oMath>
                  </m:oMathPara>
                </a14:m>
                <a:endParaRPr lang="zh-CN" altLang="en-US" sz="2000" dirty="0"/>
              </a:p>
            </p:txBody>
          </p:sp>
        </mc:Choice>
        <mc:Fallback xmlns="">
          <p:sp>
            <p:nvSpPr>
              <p:cNvPr id="11" name="文本框 10">
                <a:extLst>
                  <a:ext uri="{FF2B5EF4-FFF2-40B4-BE49-F238E27FC236}">
                    <a16:creationId xmlns:a16="http://schemas.microsoft.com/office/drawing/2014/main" id="{4A377611-6D46-4D55-BCE8-DE1958E4400F}"/>
                  </a:ext>
                </a:extLst>
              </p:cNvPr>
              <p:cNvSpPr txBox="1">
                <a:spLocks noRot="1" noChangeAspect="1" noMove="1" noResize="1" noEditPoints="1" noAdjustHandles="1" noChangeArrowheads="1" noChangeShapeType="1" noTextEdit="1"/>
              </p:cNvSpPr>
              <p:nvPr/>
            </p:nvSpPr>
            <p:spPr>
              <a:xfrm>
                <a:off x="2335487" y="5818692"/>
                <a:ext cx="3519391" cy="491288"/>
              </a:xfrm>
              <a:prstGeom prst="rect">
                <a:avLst/>
              </a:prstGeom>
              <a:blipFill>
                <a:blip r:embed="rId10"/>
                <a:stretch>
                  <a:fillRect b="-375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A4D8830E-53B2-4941-A2E5-A323FF085870}"/>
                  </a:ext>
                </a:extLst>
              </p:cNvPr>
              <p:cNvSpPr txBox="1"/>
              <p:nvPr/>
            </p:nvSpPr>
            <p:spPr>
              <a:xfrm>
                <a:off x="7948056" y="5735170"/>
                <a:ext cx="3247313" cy="707886"/>
              </a:xfrm>
              <a:prstGeom prst="rect">
                <a:avLst/>
              </a:prstGeom>
              <a:noFill/>
              <a:ln>
                <a:solidFill>
                  <a:schemeClr val="bg2"/>
                </a:solidFill>
              </a:ln>
            </p:spPr>
            <p:txBody>
              <a:bodyPr wrap="square" rtlCol="0" anchor="ctr" anchorCtr="1">
                <a:spAutoFit/>
              </a:bodyPr>
              <a:lstStyle/>
              <a:p>
                <a:r>
                  <a:rPr lang="zh-CN" altLang="en-US" sz="2000" dirty="0">
                    <a:solidFill>
                      <a:srgbClr val="00B050"/>
                    </a:solidFill>
                  </a:rPr>
                  <a:t>收敛数列的前</a:t>
                </a:r>
                <a14:m>
                  <m:oMath xmlns:m="http://schemas.openxmlformats.org/officeDocument/2006/math">
                    <m:r>
                      <a:rPr lang="en-US" altLang="zh-CN" sz="2000" b="0" i="1" smtClean="0">
                        <a:solidFill>
                          <a:srgbClr val="00B050"/>
                        </a:solidFill>
                        <a:latin typeface="Cambria Math" panose="02040503050406030204" pitchFamily="18" charset="0"/>
                      </a:rPr>
                      <m:t>𝑁</m:t>
                    </m:r>
                  </m:oMath>
                </a14:m>
                <a:r>
                  <a:rPr lang="zh-CN" altLang="en-US" sz="2000" dirty="0">
                    <a:solidFill>
                      <a:srgbClr val="00B050"/>
                    </a:solidFill>
                  </a:rPr>
                  <a:t>项的算术平均值亦收敛于该数列的极限。</a:t>
                </a:r>
              </a:p>
            </p:txBody>
          </p:sp>
        </mc:Choice>
        <mc:Fallback xmlns="">
          <p:sp>
            <p:nvSpPr>
              <p:cNvPr id="12" name="文本框 11">
                <a:extLst>
                  <a:ext uri="{FF2B5EF4-FFF2-40B4-BE49-F238E27FC236}">
                    <a16:creationId xmlns:a16="http://schemas.microsoft.com/office/drawing/2014/main" id="{A4D8830E-53B2-4941-A2E5-A323FF085870}"/>
                  </a:ext>
                </a:extLst>
              </p:cNvPr>
              <p:cNvSpPr txBox="1">
                <a:spLocks noRot="1" noChangeAspect="1" noMove="1" noResize="1" noEditPoints="1" noAdjustHandles="1" noChangeArrowheads="1" noChangeShapeType="1" noTextEdit="1"/>
              </p:cNvSpPr>
              <p:nvPr/>
            </p:nvSpPr>
            <p:spPr>
              <a:xfrm>
                <a:off x="7948056" y="5735170"/>
                <a:ext cx="3247313" cy="707886"/>
              </a:xfrm>
              <a:prstGeom prst="rect">
                <a:avLst/>
              </a:prstGeom>
              <a:blipFill>
                <a:blip r:embed="rId11"/>
                <a:stretch>
                  <a:fillRect l="-5421" t="-5085" r="-5421" b="-11864"/>
                </a:stretch>
              </a:blipFill>
              <a:ln>
                <a:solidFill>
                  <a:schemeClr val="bg2"/>
                </a:solidFill>
              </a:ln>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7F223F40-375A-4B70-BCC5-F048CE0A8B12}"/>
              </a:ext>
            </a:extLst>
          </p:cNvPr>
          <p:cNvSpPr txBox="1"/>
          <p:nvPr/>
        </p:nvSpPr>
        <p:spPr>
          <a:xfrm>
            <a:off x="771160" y="4518065"/>
            <a:ext cx="902382" cy="400110"/>
          </a:xfrm>
          <a:prstGeom prst="rect">
            <a:avLst/>
          </a:prstGeom>
          <a:noFill/>
          <a:ln>
            <a:noFill/>
          </a:ln>
        </p:spPr>
        <p:txBody>
          <a:bodyPr wrap="square" rtlCol="0" anchor="ctr" anchorCtr="1">
            <a:spAutoFit/>
          </a:bodyPr>
          <a:lstStyle/>
          <a:p>
            <a:r>
              <a:rPr lang="zh-CN" altLang="en-US" sz="2000" b="1" dirty="0"/>
              <a:t>证明</a:t>
            </a:r>
            <a:r>
              <a:rPr lang="zh-CN" altLang="en-US" sz="2000" dirty="0"/>
              <a:t>：</a:t>
            </a:r>
          </a:p>
        </p:txBody>
      </p:sp>
      <p:sp>
        <p:nvSpPr>
          <p:cNvPr id="14" name="文本框 13">
            <a:extLst>
              <a:ext uri="{FF2B5EF4-FFF2-40B4-BE49-F238E27FC236}">
                <a16:creationId xmlns:a16="http://schemas.microsoft.com/office/drawing/2014/main" id="{850F0E1E-9102-4472-8233-C9FE61CFE247}"/>
              </a:ext>
            </a:extLst>
          </p:cNvPr>
          <p:cNvSpPr txBox="1"/>
          <p:nvPr/>
        </p:nvSpPr>
        <p:spPr>
          <a:xfrm>
            <a:off x="7822604" y="4652238"/>
            <a:ext cx="2061514" cy="400110"/>
          </a:xfrm>
          <a:prstGeom prst="rect">
            <a:avLst/>
          </a:prstGeom>
          <a:noFill/>
          <a:ln>
            <a:solidFill>
              <a:schemeClr val="bg2"/>
            </a:solidFill>
          </a:ln>
        </p:spPr>
        <p:txBody>
          <a:bodyPr wrap="square" rtlCol="0" anchor="ctr" anchorCtr="1">
            <a:spAutoFit/>
          </a:bodyPr>
          <a:lstStyle/>
          <a:p>
            <a:r>
              <a:rPr lang="zh-CN" altLang="en-US" sz="2000" dirty="0">
                <a:solidFill>
                  <a:srgbClr val="00B050"/>
                </a:solidFill>
              </a:rPr>
              <a:t>联合熵的链规则</a:t>
            </a:r>
          </a:p>
        </p:txBody>
      </p:sp>
    </p:spTree>
    <p:extLst>
      <p:ext uri="{BB962C8B-B14F-4D97-AF65-F5344CB8AC3E}">
        <p14:creationId xmlns:p14="http://schemas.microsoft.com/office/powerpoint/2010/main" val="993740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2" grpId="0" animBg="1"/>
      <p:bldP spid="9" grpId="0" animBg="1"/>
      <p:bldP spid="10" grpId="0" animBg="1"/>
      <p:bldP spid="11" grpId="0" animBg="1"/>
      <p:bldP spid="12" grpId="0" animBg="1"/>
      <p:bldP spid="13" grpId="0" animBg="1"/>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98AB8EB-1B9C-4AD9-895F-46F55D5EF911}"/>
              </a:ext>
            </a:extLst>
          </p:cNvPr>
          <p:cNvSpPr txBox="1"/>
          <p:nvPr/>
        </p:nvSpPr>
        <p:spPr>
          <a:xfrm>
            <a:off x="1413892" y="476672"/>
            <a:ext cx="3888432" cy="461665"/>
          </a:xfrm>
          <a:prstGeom prst="rect">
            <a:avLst/>
          </a:prstGeom>
          <a:noFill/>
          <a:ln>
            <a:noFill/>
          </a:ln>
        </p:spPr>
        <p:txBody>
          <a:bodyPr wrap="square" rtlCol="0" anchor="ctr" anchorCtr="1">
            <a:spAutoFit/>
          </a:bodyPr>
          <a:lstStyle/>
          <a:p>
            <a:r>
              <a:rPr lang="en-US" altLang="zh-CN" sz="2400" b="1" dirty="0"/>
              <a:t>§3.3 </a:t>
            </a:r>
            <a:r>
              <a:rPr lang="zh-CN" altLang="en-US" sz="2400" b="1" dirty="0"/>
              <a:t>离散平稳有记忆信源</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2E10D85-C32A-40FD-9C9F-1CB97C8C5FEC}"/>
                  </a:ext>
                </a:extLst>
              </p:cNvPr>
              <p:cNvSpPr txBox="1"/>
              <p:nvPr/>
            </p:nvSpPr>
            <p:spPr>
              <a:xfrm>
                <a:off x="693812" y="1070017"/>
                <a:ext cx="7848872" cy="2048446"/>
              </a:xfrm>
              <a:prstGeom prst="rect">
                <a:avLst/>
              </a:prstGeom>
              <a:noFill/>
              <a:ln>
                <a:noFill/>
              </a:ln>
            </p:spPr>
            <p:txBody>
              <a:bodyPr wrap="square" rtlCol="0" anchor="ctr" anchorCtr="1">
                <a:spAutoFit/>
              </a:bodyPr>
              <a:lstStyle/>
              <a:p>
                <a:r>
                  <a:rPr lang="zh-CN" altLang="en-US" sz="2400" b="1" dirty="0"/>
                  <a:t>定理</a:t>
                </a:r>
                <a:r>
                  <a:rPr lang="en-US" altLang="zh-CN" sz="2400" b="1" dirty="0"/>
                  <a:t>8</a:t>
                </a:r>
                <a:r>
                  <a:rPr lang="zh-CN" altLang="en-US" sz="2400" dirty="0"/>
                  <a:t>：对于离散平稳有记忆信源</a:t>
                </a:r>
                <a14:m>
                  <m:oMath xmlns:m="http://schemas.openxmlformats.org/officeDocument/2006/math">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oMath>
                </a14:m>
                <a:r>
                  <a:rPr lang="zh-CN" altLang="en-US" sz="2400" dirty="0"/>
                  <a:t>，</a:t>
                </a:r>
                <a:endParaRPr lang="en-US" altLang="zh-CN" sz="2400" dirty="0"/>
              </a:p>
              <a:p>
                <a:pPr marL="342900" indent="-342900">
                  <a:buFont typeface="+mj-ea"/>
                  <a:buAutoNum type="circleNumDbPlain"/>
                </a:pPr>
                <a:r>
                  <a:rPr lang="zh-CN" altLang="en-US" sz="2400" dirty="0"/>
                  <a:t>条件熵</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𝑁</m:t>
                            </m:r>
                          </m:sub>
                        </m:sSub>
                        <m:r>
                          <a:rPr lang="en-US" altLang="zh-CN" sz="2400" i="1">
                            <a:latin typeface="Cambria Math" panose="02040503050406030204" pitchFamily="18" charset="0"/>
                          </a:rPr>
                          <m:t>|</m:t>
                        </m:r>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oMath>
                </a14:m>
                <a:r>
                  <a:rPr lang="zh-CN" altLang="en-US" sz="2400" dirty="0"/>
                  <a:t>单调递减；</a:t>
                </a:r>
                <a:endParaRPr lang="en-US" altLang="zh-CN" sz="2400" dirty="0"/>
              </a:p>
              <a:p>
                <a:pPr marL="342900" indent="-342900">
                  <a:buFont typeface="+mj-ea"/>
                  <a:buAutoNum type="circleNumDbPlain"/>
                </a:pP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𝑁</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r>
                          <a:rPr lang="en-US" altLang="zh-CN" sz="2400" i="1">
                            <a:latin typeface="Cambria Math" panose="02040503050406030204" pitchFamily="18" charset="0"/>
                          </a:rPr>
                          <m:t>𝐻</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𝑁</m:t>
                            </m:r>
                          </m:sub>
                        </m:sSub>
                        <m:r>
                          <a:rPr lang="en-US" altLang="zh-CN" sz="2400" i="1">
                            <a:latin typeface="Cambria Math" panose="02040503050406030204" pitchFamily="18" charset="0"/>
                          </a:rPr>
                          <m:t>|</m:t>
                        </m:r>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oMath>
                </a14:m>
                <a:r>
                  <a:rPr lang="zh-CN" altLang="en-US" sz="2400" dirty="0"/>
                  <a:t>；</a:t>
                </a:r>
                <a:endParaRPr lang="en-US" altLang="zh-CN" sz="2400" dirty="0"/>
              </a:p>
              <a:p>
                <a:pPr marL="342900" indent="-342900">
                  <a:buFont typeface="+mj-ea"/>
                  <a:buAutoNum type="circleNumDbPlain"/>
                </a:pPr>
                <a:r>
                  <a:rPr lang="en-US" altLang="zh-CN" sz="2400" b="0" dirty="0"/>
                  <a: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b="0" i="1" smtClean="0">
                            <a:latin typeface="Cambria Math" panose="02040503050406030204" pitchFamily="18" charset="0"/>
                          </a:rPr>
                          <m:t>𝑁</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𝑋</m:t>
                    </m:r>
                    <m:r>
                      <a:rPr lang="en-US" altLang="zh-CN" sz="2400" b="0" i="1" smtClean="0">
                        <a:latin typeface="Cambria Math" panose="02040503050406030204" pitchFamily="18" charset="0"/>
                      </a:rPr>
                      <m:t>)</m:t>
                    </m:r>
                  </m:oMath>
                </a14:m>
                <a:r>
                  <a:rPr lang="zh-CN" altLang="en-US" sz="2400" dirty="0"/>
                  <a:t>单调递减；</a:t>
                </a:r>
                <a:endParaRPr lang="en-US" altLang="zh-CN" sz="2400" dirty="0"/>
              </a:p>
              <a:p>
                <a:pPr marL="342900" indent="-342900">
                  <a:buFont typeface="+mj-ea"/>
                  <a:buAutoNum type="circleNumDbPlain"/>
                </a:pPr>
                <a:r>
                  <a:rPr lang="zh-CN" altLang="en-US" sz="2400" dirty="0"/>
                  <a:t>如果</a:t>
                </a:r>
                <a14:m>
                  <m:oMath xmlns:m="http://schemas.openxmlformats.org/officeDocument/2006/math">
                    <m:r>
                      <a:rPr lang="en-US" altLang="zh-CN" sz="2400" b="0" i="1" smtClean="0">
                        <a:latin typeface="Cambria Math" panose="02040503050406030204" pitchFamily="18" charset="0"/>
                      </a:rPr>
                      <m:t>𝐻</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𝑋</m:t>
                            </m:r>
                          </m:e>
                          <m:sub>
                            <m:r>
                              <a:rPr lang="en-US" altLang="zh-CN" sz="2400" b="0" i="1" smtClean="0">
                                <a:latin typeface="Cambria Math" panose="02040503050406030204" pitchFamily="18" charset="0"/>
                              </a:rPr>
                              <m:t>1</m:t>
                            </m:r>
                          </m:sub>
                        </m:sSub>
                      </m:e>
                    </m:d>
                    <m:r>
                      <a:rPr lang="en-US" altLang="zh-CN" sz="2400" b="0" i="1" smtClean="0">
                        <a:latin typeface="Cambria Math" panose="02040503050406030204" pitchFamily="18" charset="0"/>
                      </a:rPr>
                      <m:t>&lt;</m:t>
                    </m:r>
                    <m:r>
                      <a:rPr lang="en-US" altLang="zh-CN" sz="2400" b="0" i="1" smtClean="0">
                        <a:latin typeface="Cambria Math" panose="02040503050406030204" pitchFamily="18" charset="0"/>
                        <a:ea typeface="Cambria Math" panose="02040503050406030204" pitchFamily="18" charset="0"/>
                      </a:rPr>
                      <m:t>∞</m:t>
                    </m:r>
                  </m:oMath>
                </a14:m>
                <a:r>
                  <a:rPr lang="zh-CN" altLang="en-US" sz="2400" dirty="0"/>
                  <a:t>，则极限</a:t>
                </a:r>
                <a14:m>
                  <m:oMath xmlns:m="http://schemas.openxmlformats.org/officeDocument/2006/math">
                    <m:func>
                      <m:funcPr>
                        <m:ctrlPr>
                          <a:rPr lang="en-US" altLang="zh-CN" sz="2400" i="1" smtClean="0">
                            <a:latin typeface="Cambria Math" panose="02040503050406030204" pitchFamily="18" charset="0"/>
                          </a:rPr>
                        </m:ctrlPr>
                      </m:funcPr>
                      <m:fName>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𝐻</m:t>
                            </m:r>
                          </m:e>
                          <m:sub>
                            <m:r>
                              <a:rPr lang="en-US" altLang="zh-CN" sz="2400" i="1" smtClean="0">
                                <a:latin typeface="Cambria Math" panose="02040503050406030204" pitchFamily="18" charset="0"/>
                                <a:ea typeface="Cambria Math" panose="02040503050406030204" pitchFamily="18" charset="0"/>
                              </a:rPr>
                              <m:t>∞</m:t>
                            </m:r>
                          </m:sub>
                        </m:sSub>
                        <m:r>
                          <a:rPr lang="en-US" altLang="zh-CN" sz="2400" b="0" i="1" smtClean="0">
                            <a:latin typeface="Cambria Math" panose="02040503050406030204" pitchFamily="18" charset="0"/>
                          </a:rPr>
                          <m:t>=</m:t>
                        </m:r>
                        <m:limLow>
                          <m:limLowPr>
                            <m:ctrlPr>
                              <a:rPr lang="en-US" altLang="zh-CN" sz="2400" i="1" smtClean="0">
                                <a:latin typeface="Cambria Math" panose="02040503050406030204" pitchFamily="18" charset="0"/>
                              </a:rPr>
                            </m:ctrlPr>
                          </m:limLowPr>
                          <m:e>
                            <m:r>
                              <m:rPr>
                                <m:sty m:val="p"/>
                              </m:rPr>
                              <a:rPr lang="en-US" altLang="zh-CN" sz="2400" i="0" smtClean="0">
                                <a:latin typeface="Cambria Math" panose="02040503050406030204" pitchFamily="18" charset="0"/>
                              </a:rPr>
                              <m:t>lim</m:t>
                            </m:r>
                          </m:e>
                          <m:lim>
                            <m:r>
                              <a:rPr lang="en-US" altLang="zh-CN" sz="2400" b="0" i="1" smtClean="0">
                                <a:latin typeface="Cambria Math" panose="02040503050406030204" pitchFamily="18" charset="0"/>
                              </a:rPr>
                              <m:t>𝑁</m:t>
                            </m:r>
                            <m:r>
                              <a:rPr lang="en-US" altLang="zh-CN" sz="2400" b="0" i="1" smtClean="0">
                                <a:latin typeface="Cambria Math" panose="02040503050406030204" pitchFamily="18" charset="0"/>
                                <a:ea typeface="Cambria Math" panose="02040503050406030204" pitchFamily="18" charset="0"/>
                              </a:rPr>
                              <m:t>→∞</m:t>
                            </m:r>
                          </m:lim>
                        </m:limLow>
                      </m:fNa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𝑁</m:t>
                            </m:r>
                          </m:sub>
                        </m:sSub>
                        <m:r>
                          <a:rPr lang="en-US" altLang="zh-CN" sz="2400" i="1">
                            <a:latin typeface="Cambria Math" panose="02040503050406030204" pitchFamily="18" charset="0"/>
                          </a:rPr>
                          <m:t>(</m:t>
                        </m:r>
                        <m:r>
                          <a:rPr lang="en-US" altLang="zh-CN" sz="2400" i="1">
                            <a:latin typeface="Cambria Math" panose="02040503050406030204" pitchFamily="18" charset="0"/>
                          </a:rPr>
                          <m:t>𝑋</m:t>
                        </m:r>
                        <m:r>
                          <a:rPr lang="en-US" altLang="zh-CN" sz="2400" i="1">
                            <a:latin typeface="Cambria Math" panose="02040503050406030204" pitchFamily="18" charset="0"/>
                          </a:rPr>
                          <m:t>)</m:t>
                        </m:r>
                      </m:e>
                    </m:func>
                  </m:oMath>
                </a14:m>
                <a:r>
                  <a:rPr lang="zh-CN" altLang="en-US" sz="2400" dirty="0"/>
                  <a:t>存在，并且</a:t>
                </a:r>
                <a:endParaRPr lang="en-US" altLang="zh-CN" sz="2400" dirty="0"/>
              </a:p>
            </p:txBody>
          </p:sp>
        </mc:Choice>
        <mc:Fallback xmlns="">
          <p:sp>
            <p:nvSpPr>
              <p:cNvPr id="3" name="文本框 2">
                <a:extLst>
                  <a:ext uri="{FF2B5EF4-FFF2-40B4-BE49-F238E27FC236}">
                    <a16:creationId xmlns:a16="http://schemas.microsoft.com/office/drawing/2014/main" id="{82E10D85-C32A-40FD-9C9F-1CB97C8C5FEC}"/>
                  </a:ext>
                </a:extLst>
              </p:cNvPr>
              <p:cNvSpPr txBox="1">
                <a:spLocks noRot="1" noChangeAspect="1" noMove="1" noResize="1" noEditPoints="1" noAdjustHandles="1" noChangeArrowheads="1" noChangeShapeType="1" noTextEdit="1"/>
              </p:cNvSpPr>
              <p:nvPr/>
            </p:nvSpPr>
            <p:spPr>
              <a:xfrm>
                <a:off x="693812" y="1070017"/>
                <a:ext cx="7848872" cy="2048446"/>
              </a:xfrm>
              <a:prstGeom prst="rect">
                <a:avLst/>
              </a:prstGeom>
              <a:blipFill>
                <a:blip r:embed="rId2"/>
                <a:stretch>
                  <a:fillRect t="-2976" b="-1190"/>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049541D4-4EB6-49EC-8132-F5BC1C37249A}"/>
                  </a:ext>
                </a:extLst>
              </p:cNvPr>
              <p:cNvSpPr txBox="1"/>
              <p:nvPr/>
            </p:nvSpPr>
            <p:spPr>
              <a:xfrm>
                <a:off x="2061964" y="3155581"/>
                <a:ext cx="7416824" cy="571118"/>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ea typeface="Cambria Math" panose="02040503050406030204" pitchFamily="18" charset="0"/>
                                </a:rPr>
                                <m:t>∞</m:t>
                              </m:r>
                            </m:sub>
                          </m:sSub>
                          <m:r>
                            <a:rPr lang="en-US" altLang="zh-CN" sz="2400" i="1">
                              <a:latin typeface="Cambria Math" panose="02040503050406030204" pitchFamily="18" charset="0"/>
                            </a:rPr>
                            <m:t>=</m:t>
                          </m:r>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lim</m:t>
                              </m:r>
                            </m:e>
                            <m:lim>
                              <m:r>
                                <a:rPr lang="en-US" altLang="zh-CN" sz="2400" i="1">
                                  <a:latin typeface="Cambria Math" panose="02040503050406030204" pitchFamily="18" charset="0"/>
                                </a:rPr>
                                <m:t>𝑁</m:t>
                              </m:r>
                              <m:r>
                                <a:rPr lang="en-US" altLang="zh-CN" sz="2400" i="1">
                                  <a:latin typeface="Cambria Math" panose="02040503050406030204" pitchFamily="18" charset="0"/>
                                  <a:ea typeface="Cambria Math" panose="02040503050406030204" pitchFamily="18" charset="0"/>
                                </a:rPr>
                                <m:t>→∞</m:t>
                              </m:r>
                            </m:lim>
                          </m:limLow>
                        </m:fNa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𝑁</m:t>
                              </m:r>
                            </m:sub>
                          </m:sSub>
                          <m:r>
                            <a:rPr lang="en-US" altLang="zh-CN" sz="2400" i="1">
                              <a:latin typeface="Cambria Math" panose="02040503050406030204" pitchFamily="18" charset="0"/>
                            </a:rPr>
                            <m:t>(</m:t>
                          </m:r>
                          <m:r>
                            <a:rPr lang="en-US" altLang="zh-CN" sz="2400" i="1">
                              <a:latin typeface="Cambria Math" panose="02040503050406030204" pitchFamily="18" charset="0"/>
                            </a:rPr>
                            <m:t>𝑋</m:t>
                          </m:r>
                          <m:r>
                            <a:rPr lang="en-US" altLang="zh-CN" sz="2400" i="1">
                              <a:latin typeface="Cambria Math" panose="02040503050406030204" pitchFamily="18" charset="0"/>
                            </a:rPr>
                            <m:t>)</m:t>
                          </m:r>
                        </m:e>
                      </m:func>
                      <m:r>
                        <a:rPr lang="en-US" altLang="zh-CN" sz="2400" b="0" i="1" smtClean="0">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lim</m:t>
                              </m:r>
                            </m:e>
                            <m:lim>
                              <m:r>
                                <a:rPr lang="en-US" altLang="zh-CN" sz="2400" i="1">
                                  <a:latin typeface="Cambria Math" panose="02040503050406030204" pitchFamily="18" charset="0"/>
                                </a:rPr>
                                <m:t>𝑁</m:t>
                              </m:r>
                              <m:r>
                                <a:rPr lang="en-US" altLang="zh-CN" sz="2400" i="1">
                                  <a:latin typeface="Cambria Math" panose="02040503050406030204" pitchFamily="18" charset="0"/>
                                  <a:ea typeface="Cambria Math" panose="02040503050406030204" pitchFamily="18" charset="0"/>
                                </a:rPr>
                                <m:t>→∞</m:t>
                              </m:r>
                            </m:lim>
                          </m:limLow>
                        </m:fNa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𝑁</m:t>
                                  </m:r>
                                </m:sub>
                              </m:sSub>
                              <m:r>
                                <a:rPr lang="en-US" altLang="zh-CN" sz="2400" i="1">
                                  <a:latin typeface="Cambria Math" panose="02040503050406030204" pitchFamily="18" charset="0"/>
                                </a:rPr>
                                <m:t>|</m:t>
                              </m:r>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e>
                      </m:func>
                    </m:oMath>
                  </m:oMathPara>
                </a14:m>
                <a:endParaRPr lang="zh-CN" altLang="en-US" sz="2400" dirty="0"/>
              </a:p>
            </p:txBody>
          </p:sp>
        </mc:Choice>
        <mc:Fallback xmlns="">
          <p:sp>
            <p:nvSpPr>
              <p:cNvPr id="4" name="文本框 3">
                <a:extLst>
                  <a:ext uri="{FF2B5EF4-FFF2-40B4-BE49-F238E27FC236}">
                    <a16:creationId xmlns:a16="http://schemas.microsoft.com/office/drawing/2014/main" id="{049541D4-4EB6-49EC-8132-F5BC1C37249A}"/>
                  </a:ext>
                </a:extLst>
              </p:cNvPr>
              <p:cNvSpPr txBox="1">
                <a:spLocks noRot="1" noChangeAspect="1" noMove="1" noResize="1" noEditPoints="1" noAdjustHandles="1" noChangeArrowheads="1" noChangeShapeType="1" noTextEdit="1"/>
              </p:cNvSpPr>
              <p:nvPr/>
            </p:nvSpPr>
            <p:spPr>
              <a:xfrm>
                <a:off x="2061964" y="3155581"/>
                <a:ext cx="7416824" cy="571118"/>
              </a:xfrm>
              <a:prstGeom prst="rect">
                <a:avLst/>
              </a:prstGeom>
              <a:blipFill>
                <a:blip r:embed="rId3"/>
                <a:stretch>
                  <a:fillRect b="-537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79497FC9-9D0D-47BA-AA32-181D931A06AE}"/>
                  </a:ext>
                </a:extLst>
              </p:cNvPr>
              <p:cNvSpPr txBox="1"/>
              <p:nvPr/>
            </p:nvSpPr>
            <p:spPr>
              <a:xfrm>
                <a:off x="909836" y="3765217"/>
                <a:ext cx="10513168" cy="461665"/>
              </a:xfrm>
              <a:prstGeom prst="rect">
                <a:avLst/>
              </a:prstGeom>
              <a:noFill/>
              <a:ln>
                <a:noFill/>
              </a:ln>
            </p:spPr>
            <p:txBody>
              <a:bodyPr wrap="square" rtlCol="0" anchor="ctr" anchorCtr="1">
                <a:spAutoFit/>
              </a:bodyPr>
              <a:lstStyle/>
              <a:p>
                <a:r>
                  <a:rPr lang="zh-CN" altLang="en-US" sz="2400" b="1" dirty="0"/>
                  <a:t>证明</a:t>
                </a:r>
                <a:r>
                  <a:rPr lang="zh-CN" altLang="en-US" sz="2400" dirty="0"/>
                  <a:t>：①</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𝑁</m:t>
                            </m:r>
                          </m:sub>
                        </m:sSub>
                        <m:r>
                          <a:rPr lang="en-US" altLang="zh-CN" sz="2400" i="1">
                            <a:latin typeface="Cambria Math" panose="02040503050406030204" pitchFamily="18" charset="0"/>
                          </a:rPr>
                          <m:t>|</m:t>
                        </m:r>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r>
                      <a:rPr lang="en-US" altLang="zh-CN" sz="2400" i="1" smtClean="0">
                        <a:latin typeface="Cambria Math" panose="02040503050406030204" pitchFamily="18" charset="0"/>
                      </a:rPr>
                      <m:t> </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𝑁</m:t>
                            </m:r>
                          </m:sub>
                        </m:sSub>
                        <m:r>
                          <a:rPr lang="en-US" altLang="zh-CN" sz="2400" i="1">
                            <a:latin typeface="Cambria Math" panose="02040503050406030204" pitchFamily="18" charset="0"/>
                          </a:rPr>
                          <m:t>|</m:t>
                        </m:r>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oMath>
                </a14:m>
                <a:r>
                  <a:rPr lang="zh-CN" altLang="en-US" sz="2400" dirty="0"/>
                  <a:t>    （条件熵不超过无条件熵）</a:t>
                </a:r>
              </a:p>
            </p:txBody>
          </p:sp>
        </mc:Choice>
        <mc:Fallback xmlns="">
          <p:sp>
            <p:nvSpPr>
              <p:cNvPr id="5" name="文本框 4">
                <a:extLst>
                  <a:ext uri="{FF2B5EF4-FFF2-40B4-BE49-F238E27FC236}">
                    <a16:creationId xmlns:a16="http://schemas.microsoft.com/office/drawing/2014/main" id="{79497FC9-9D0D-47BA-AA32-181D931A06AE}"/>
                  </a:ext>
                </a:extLst>
              </p:cNvPr>
              <p:cNvSpPr txBox="1">
                <a:spLocks noRot="1" noChangeAspect="1" noMove="1" noResize="1" noEditPoints="1" noAdjustHandles="1" noChangeArrowheads="1" noChangeShapeType="1" noTextEdit="1"/>
              </p:cNvSpPr>
              <p:nvPr/>
            </p:nvSpPr>
            <p:spPr>
              <a:xfrm>
                <a:off x="909836" y="3765217"/>
                <a:ext cx="10513168" cy="461665"/>
              </a:xfrm>
              <a:prstGeom prst="rect">
                <a:avLst/>
              </a:prstGeom>
              <a:blipFill>
                <a:blip r:embed="rId4"/>
                <a:stretch>
                  <a:fillRect l="-2319" t="-14667" r="-2319" b="-266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F65620EA-24AC-4861-B80E-60517AA533C5}"/>
                  </a:ext>
                </a:extLst>
              </p:cNvPr>
              <p:cNvSpPr txBox="1"/>
              <p:nvPr/>
            </p:nvSpPr>
            <p:spPr>
              <a:xfrm>
                <a:off x="4726260" y="4266271"/>
                <a:ext cx="5760640" cy="461665"/>
              </a:xfrm>
              <a:prstGeom prst="rect">
                <a:avLst/>
              </a:prstGeom>
              <a:noFill/>
              <a:ln>
                <a:noFill/>
              </a:ln>
            </p:spPr>
            <p:txBody>
              <a:bodyPr wrap="square" rtlCol="0" anchor="ctr" anchorCtr="1">
                <a:spAutoFit/>
              </a:bodyPr>
              <a:lstStyle/>
              <a:p>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𝑁</m:t>
                            </m:r>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r>
                          <a:rPr lang="en-US" altLang="zh-CN" sz="2400" i="1">
                            <a:latin typeface="Cambria Math" panose="02040503050406030204" pitchFamily="18" charset="0"/>
                            <a:ea typeface="Cambria Math" panose="02040503050406030204" pitchFamily="18" charset="0"/>
                          </a:rPr>
                          <m:t>−2</m:t>
                        </m:r>
                      </m:sub>
                    </m:sSub>
                    <m:r>
                      <a:rPr lang="en-US" altLang="zh-CN" sz="2400" i="1">
                        <a:latin typeface="Cambria Math" panose="02040503050406030204" pitchFamily="18" charset="0"/>
                        <a:ea typeface="Cambria Math" panose="02040503050406030204" pitchFamily="18" charset="0"/>
                      </a:rPr>
                      <m:t>)</m:t>
                    </m:r>
                  </m:oMath>
                </a14:m>
                <a:r>
                  <a:rPr lang="zh-CN" altLang="en-US" sz="2400" dirty="0"/>
                  <a:t>    （信源的平稳性）</a:t>
                </a:r>
              </a:p>
            </p:txBody>
          </p:sp>
        </mc:Choice>
        <mc:Fallback xmlns="">
          <p:sp>
            <p:nvSpPr>
              <p:cNvPr id="6" name="文本框 5">
                <a:extLst>
                  <a:ext uri="{FF2B5EF4-FFF2-40B4-BE49-F238E27FC236}">
                    <a16:creationId xmlns:a16="http://schemas.microsoft.com/office/drawing/2014/main" id="{F65620EA-24AC-4861-B80E-60517AA533C5}"/>
                  </a:ext>
                </a:extLst>
              </p:cNvPr>
              <p:cNvSpPr txBox="1">
                <a:spLocks noRot="1" noChangeAspect="1" noMove="1" noResize="1" noEditPoints="1" noAdjustHandles="1" noChangeArrowheads="1" noChangeShapeType="1" noTextEdit="1"/>
              </p:cNvSpPr>
              <p:nvPr/>
            </p:nvSpPr>
            <p:spPr>
              <a:xfrm>
                <a:off x="4726260" y="4266271"/>
                <a:ext cx="5760640" cy="461665"/>
              </a:xfrm>
              <a:prstGeom prst="rect">
                <a:avLst/>
              </a:prstGeom>
              <a:blipFill>
                <a:blip r:embed="rId5"/>
                <a:stretch>
                  <a:fillRect l="-2857" t="-14474" r="-4233" b="-25000"/>
                </a:stretch>
              </a:blipFill>
              <a:ln>
                <a:noFill/>
              </a:ln>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3A6E5213-9EB8-45DD-A4C9-5DC214E73FDA}"/>
              </a:ext>
            </a:extLst>
          </p:cNvPr>
          <p:cNvSpPr txBox="1"/>
          <p:nvPr/>
        </p:nvSpPr>
        <p:spPr>
          <a:xfrm>
            <a:off x="796881" y="4943095"/>
            <a:ext cx="10595062" cy="830997"/>
          </a:xfrm>
          <a:prstGeom prst="rect">
            <a:avLst/>
          </a:prstGeom>
          <a:noFill/>
          <a:ln>
            <a:solidFill>
              <a:schemeClr val="bg2"/>
            </a:solidFill>
          </a:ln>
        </p:spPr>
        <p:txBody>
          <a:bodyPr wrap="square" rtlCol="0" anchor="ctr" anchorCtr="1">
            <a:spAutoFit/>
          </a:bodyPr>
          <a:lstStyle/>
          <a:p>
            <a:pPr marL="342900" indent="-342900">
              <a:buFont typeface="Wingdings" panose="05000000000000000000" pitchFamily="2" charset="2"/>
              <a:buChar char="Ø"/>
            </a:pPr>
            <a:r>
              <a:rPr lang="zh-CN" altLang="en-US" sz="2400" dirty="0">
                <a:solidFill>
                  <a:srgbClr val="00B0F0"/>
                </a:solidFill>
              </a:rPr>
              <a:t>对于平稳系统来说，随着可考究的历史记录的增加，不确定性逐渐减少，未来的发展呈现一种总体可控性。</a:t>
            </a:r>
          </a:p>
        </p:txBody>
      </p:sp>
    </p:spTree>
    <p:extLst>
      <p:ext uri="{BB962C8B-B14F-4D97-AF65-F5344CB8AC3E}">
        <p14:creationId xmlns:p14="http://schemas.microsoft.com/office/powerpoint/2010/main" val="3538585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89460E93-AE03-47E0-91E4-F779DDAD4416}"/>
                  </a:ext>
                </a:extLst>
              </p:cNvPr>
              <p:cNvSpPr txBox="1"/>
              <p:nvPr/>
            </p:nvSpPr>
            <p:spPr>
              <a:xfrm>
                <a:off x="641250" y="653994"/>
                <a:ext cx="4608512" cy="461665"/>
              </a:xfrm>
              <a:prstGeom prst="rect">
                <a:avLst/>
              </a:prstGeom>
              <a:noFill/>
              <a:ln>
                <a:noFill/>
              </a:ln>
            </p:spPr>
            <p:txBody>
              <a:bodyPr wrap="square" rtlCol="0" anchor="ctr" anchorCtr="1">
                <a:spAutoFit/>
              </a:bodyPr>
              <a:lstStyle/>
              <a:p>
                <a:r>
                  <a:rPr lang="zh-CN" altLang="en-US" sz="2400" dirty="0">
                    <a:latin typeface="宋体" panose="02010600030101010101" pitchFamily="2" charset="-122"/>
                    <a:ea typeface="宋体" panose="02010600030101010101" pitchFamily="2" charset="-122"/>
                  </a:rPr>
                  <a:t>② </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𝑁</m:t>
                    </m:r>
                    <m:sSub>
                      <m:sSubPr>
                        <m:ctrlPr>
                          <a:rPr lang="en-US" altLang="zh-CN" sz="2400" b="0" i="1" smtClean="0">
                            <a:latin typeface="Cambria Math" panose="02040503050406030204" pitchFamily="18" charset="0"/>
                            <a:ea typeface="宋体" panose="02010600030101010101" pitchFamily="2" charset="-122"/>
                          </a:rPr>
                        </m:ctrlPr>
                      </m:sSubPr>
                      <m:e>
                        <m:r>
                          <a:rPr lang="en-US" altLang="zh-CN" sz="2400" b="0" i="1" smtClean="0">
                            <a:latin typeface="Cambria Math" panose="02040503050406030204" pitchFamily="18" charset="0"/>
                            <a:ea typeface="宋体" panose="02010600030101010101" pitchFamily="2" charset="-122"/>
                          </a:rPr>
                          <m:t>𝐻</m:t>
                        </m:r>
                      </m:e>
                      <m:sub>
                        <m:r>
                          <a:rPr lang="en-US" altLang="zh-CN" sz="2400" b="0" i="1" smtClean="0">
                            <a:latin typeface="Cambria Math" panose="02040503050406030204" pitchFamily="18" charset="0"/>
                            <a:ea typeface="宋体" panose="02010600030101010101" pitchFamily="2" charset="-122"/>
                          </a:rPr>
                          <m:t>𝑁</m:t>
                        </m:r>
                      </m:sub>
                    </m:sSub>
                    <m:d>
                      <m:dPr>
                        <m:ctrlPr>
                          <a:rPr lang="en-US" altLang="zh-CN" sz="2400" b="0" i="1" smtClean="0">
                            <a:latin typeface="Cambria Math" panose="02040503050406030204" pitchFamily="18" charset="0"/>
                            <a:ea typeface="宋体" panose="02010600030101010101" pitchFamily="2" charset="-122"/>
                          </a:rPr>
                        </m:ctrlPr>
                      </m:dPr>
                      <m:e>
                        <m:r>
                          <a:rPr lang="en-US" altLang="zh-CN" sz="2400" b="0" i="1" smtClean="0">
                            <a:latin typeface="Cambria Math" panose="02040503050406030204" pitchFamily="18" charset="0"/>
                            <a:ea typeface="宋体" panose="02010600030101010101" pitchFamily="2" charset="-122"/>
                          </a:rPr>
                          <m:t>𝑋</m:t>
                        </m:r>
                      </m:e>
                    </m:d>
                    <m:r>
                      <a:rPr lang="en-US" altLang="zh-CN" sz="2400" b="0" i="1" smtClean="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r>
                          <a:rPr lang="en-US" altLang="zh-CN" sz="2400" i="1">
                            <a:latin typeface="Cambria Math" panose="02040503050406030204" pitchFamily="18" charset="0"/>
                          </a:rPr>
                          <m:t>(</m:t>
                        </m:r>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sub>
                    </m:sSub>
                    <m:r>
                      <a:rPr lang="en-US" altLang="zh-CN" sz="2400" i="1">
                        <a:latin typeface="Cambria Math" panose="02040503050406030204" pitchFamily="18" charset="0"/>
                        <a:ea typeface="Cambria Math" panose="02040503050406030204" pitchFamily="18" charset="0"/>
                      </a:rPr>
                      <m:t>)</m:t>
                    </m:r>
                  </m:oMath>
                </a14:m>
                <a:endParaRPr lang="zh-CN" altLang="en-US" sz="2400" dirty="0"/>
              </a:p>
            </p:txBody>
          </p:sp>
        </mc:Choice>
        <mc:Fallback xmlns="">
          <p:sp>
            <p:nvSpPr>
              <p:cNvPr id="2" name="文本框 1">
                <a:extLst>
                  <a:ext uri="{FF2B5EF4-FFF2-40B4-BE49-F238E27FC236}">
                    <a16:creationId xmlns:a16="http://schemas.microsoft.com/office/drawing/2014/main" id="{89460E93-AE03-47E0-91E4-F779DDAD4416}"/>
                  </a:ext>
                </a:extLst>
              </p:cNvPr>
              <p:cNvSpPr txBox="1">
                <a:spLocks noRot="1" noChangeAspect="1" noMove="1" noResize="1" noEditPoints="1" noAdjustHandles="1" noChangeArrowheads="1" noChangeShapeType="1" noTextEdit="1"/>
              </p:cNvSpPr>
              <p:nvPr/>
            </p:nvSpPr>
            <p:spPr>
              <a:xfrm>
                <a:off x="641250" y="653994"/>
                <a:ext cx="4608512" cy="461665"/>
              </a:xfrm>
              <a:prstGeom prst="rect">
                <a:avLst/>
              </a:prstGeom>
              <a:blipFill>
                <a:blip r:embed="rId2"/>
                <a:stretch>
                  <a:fillRect t="-13158" b="-2631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F89BBEF-2791-40E7-AF54-2CF1D3E19D20}"/>
                  </a:ext>
                </a:extLst>
              </p:cNvPr>
              <p:cNvSpPr txBox="1"/>
              <p:nvPr/>
            </p:nvSpPr>
            <p:spPr>
              <a:xfrm>
                <a:off x="1053852" y="1167135"/>
                <a:ext cx="8424936" cy="461665"/>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r>
                            <a:rPr lang="en-US" altLang="zh-CN" sz="2400" i="1">
                              <a:latin typeface="Cambria Math" panose="02040503050406030204" pitchFamily="18" charset="0"/>
                            </a:rPr>
                            <m:t>(</m:t>
                          </m:r>
                          <m:r>
                            <a:rPr lang="en-US" altLang="zh-CN" sz="2400" i="1">
                              <a:latin typeface="Cambria Math" panose="02040503050406030204" pitchFamily="18" charset="0"/>
                            </a:rPr>
                            <m:t>𝑋</m:t>
                          </m:r>
                        </m:e>
                        <m:sub>
                          <m:r>
                            <a:rPr lang="en-US" altLang="zh-CN" sz="2400" i="1">
                              <a:latin typeface="Cambria Math" panose="02040503050406030204" pitchFamily="18" charset="0"/>
                            </a:rPr>
                            <m:t>1</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𝐻</m:t>
                      </m:r>
                      <m:d>
                        <m:dPr>
                          <m:ctrlPr>
                            <a:rPr lang="en-US" altLang="zh-CN" sz="2400" b="0" i="1" smtClean="0">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2</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b="0" i="1" smtClean="0">
                                  <a:latin typeface="Cambria Math" panose="02040503050406030204" pitchFamily="18" charset="0"/>
                                  <a:ea typeface="Cambria Math" panose="02040503050406030204" pitchFamily="18" charset="0"/>
                                </a:rPr>
                                <m:t>1</m:t>
                              </m:r>
                            </m:sub>
                          </m:sSub>
                        </m:e>
                      </m:d>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𝐻</m:t>
                      </m:r>
                      <m:d>
                        <m:dPr>
                          <m:ctrlPr>
                            <a:rPr lang="en-US" altLang="zh-CN" sz="2400" b="0" i="1" smtClean="0">
                              <a:latin typeface="Cambria Math" panose="02040503050406030204" pitchFamily="18" charset="0"/>
                              <a:ea typeface="Cambria Math" panose="02040503050406030204" pitchFamily="18" charset="0"/>
                            </a:rPr>
                          </m:ctrlPr>
                        </m:dPr>
                        <m:e>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𝑋</m:t>
                              </m:r>
                            </m:e>
                            <m:sub>
                              <m:r>
                                <a:rPr lang="en-US" altLang="zh-CN" sz="2400" b="0" i="1" smtClean="0">
                                  <a:latin typeface="Cambria Math" panose="02040503050406030204" pitchFamily="18" charset="0"/>
                                  <a:ea typeface="Cambria Math" panose="02040503050406030204" pitchFamily="18" charset="0"/>
                                </a:rPr>
                                <m:t>3</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2</m:t>
                              </m:r>
                            </m:sub>
                          </m:sSub>
                        </m:e>
                      </m:d>
                      <m:r>
                        <a:rPr lang="en-US" altLang="zh-CN" sz="2400" b="0" i="1" smtClean="0">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𝐻</m:t>
                      </m:r>
                      <m:r>
                        <a:rPr lang="en-US" altLang="zh-CN" sz="2400" b="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sub>
                      </m:sSub>
                      <m:r>
                        <a:rPr lang="en-US" altLang="zh-CN" sz="2400" b="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r>
                            <a:rPr lang="en-US" altLang="zh-CN" sz="2400" b="0" i="1" smtClean="0">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3" name="文本框 2">
                <a:extLst>
                  <a:ext uri="{FF2B5EF4-FFF2-40B4-BE49-F238E27FC236}">
                    <a16:creationId xmlns:a16="http://schemas.microsoft.com/office/drawing/2014/main" id="{FF89BBEF-2791-40E7-AF54-2CF1D3E19D20}"/>
                  </a:ext>
                </a:extLst>
              </p:cNvPr>
              <p:cNvSpPr txBox="1">
                <a:spLocks noRot="1" noChangeAspect="1" noMove="1" noResize="1" noEditPoints="1" noAdjustHandles="1" noChangeArrowheads="1" noChangeShapeType="1" noTextEdit="1"/>
              </p:cNvSpPr>
              <p:nvPr/>
            </p:nvSpPr>
            <p:spPr>
              <a:xfrm>
                <a:off x="1053852" y="1167135"/>
                <a:ext cx="8424936" cy="461665"/>
              </a:xfrm>
              <a:prstGeom prst="rect">
                <a:avLst/>
              </a:prstGeom>
              <a:blipFill>
                <a:blip r:embed="rId3"/>
                <a:stretch>
                  <a:fillRect b="-2105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7C5D242-2FDF-47D4-AE1A-4DBAED42D594}"/>
                  </a:ext>
                </a:extLst>
              </p:cNvPr>
              <p:cNvSpPr txBox="1"/>
              <p:nvPr/>
            </p:nvSpPr>
            <p:spPr>
              <a:xfrm>
                <a:off x="1054569" y="1675935"/>
                <a:ext cx="9577064" cy="461665"/>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r>
                            <a:rPr lang="en-US" altLang="zh-CN" sz="2400" i="1">
                              <a:latin typeface="Cambria Math" panose="02040503050406030204" pitchFamily="18" charset="0"/>
                            </a:rPr>
                            <m:t>(</m:t>
                          </m:r>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𝑁</m:t>
                          </m:r>
                        </m:sub>
                      </m:sSub>
                      <m:r>
                        <a:rPr lang="en-US" altLang="zh-CN" sz="2400" i="1">
                          <a:latin typeface="Cambria Math" panose="02040503050406030204" pitchFamily="18" charset="0"/>
                        </a:rPr>
                        <m:t>)+</m:t>
                      </m:r>
                      <m:r>
                        <a:rPr lang="en-US" altLang="zh-CN" sz="2400" i="1">
                          <a:latin typeface="Cambria Math" panose="02040503050406030204" pitchFamily="18" charset="0"/>
                        </a:rPr>
                        <m:t>𝐻</m:t>
                      </m:r>
                      <m:d>
                        <m:dPr>
                          <m:ctrlPr>
                            <a:rPr lang="en-US" altLang="zh-CN" sz="2400" i="1">
                              <a:latin typeface="Cambria Math" panose="02040503050406030204" pitchFamily="18" charset="0"/>
                            </a:rPr>
                          </m:ctrlPr>
                        </m:dPr>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𝑁</m:t>
                              </m:r>
                            </m:sub>
                          </m:sSub>
                        </m:e>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b="0" i="1" smtClean="0">
                                  <a:latin typeface="Cambria Math" panose="02040503050406030204" pitchFamily="18" charset="0"/>
                                  <a:ea typeface="Cambria Math" panose="02040503050406030204" pitchFamily="18" charset="0"/>
                                </a:rPr>
                                <m:t>𝑁</m:t>
                              </m:r>
                              <m:r>
                                <a:rPr lang="en-US" altLang="zh-CN" sz="2400" b="0" i="1" smtClean="0">
                                  <a:latin typeface="Cambria Math" panose="02040503050406030204" pitchFamily="18" charset="0"/>
                                  <a:ea typeface="Cambria Math" panose="02040503050406030204" pitchFamily="18" charset="0"/>
                                </a:rPr>
                                <m:t>−1</m:t>
                              </m:r>
                            </m:sub>
                          </m:sSub>
                        </m:e>
                      </m:d>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𝐻</m:t>
                      </m:r>
                      <m:d>
                        <m:dPr>
                          <m:ctrlPr>
                            <a:rPr lang="en-US" altLang="zh-CN" sz="2400" i="1">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b="0" i="1" smtClean="0">
                                  <a:latin typeface="Cambria Math" panose="02040503050406030204" pitchFamily="18" charset="0"/>
                                  <a:ea typeface="Cambria Math" panose="02040503050406030204" pitchFamily="18" charset="0"/>
                                </a:rPr>
                                <m:t>𝑁</m:t>
                              </m:r>
                            </m:sub>
                          </m:sSub>
                        </m:e>
                        <m:e>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−2</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m:t>
                              </m:r>
                            </m:sub>
                          </m:sSub>
                        </m:e>
                      </m:d>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𝐻</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oMath>
                  </m:oMathPara>
                </a14:m>
                <a:endParaRPr lang="zh-CN" altLang="en-US" sz="2400" dirty="0"/>
              </a:p>
            </p:txBody>
          </p:sp>
        </mc:Choice>
        <mc:Fallback xmlns="">
          <p:sp>
            <p:nvSpPr>
              <p:cNvPr id="4" name="文本框 3">
                <a:extLst>
                  <a:ext uri="{FF2B5EF4-FFF2-40B4-BE49-F238E27FC236}">
                    <a16:creationId xmlns:a16="http://schemas.microsoft.com/office/drawing/2014/main" id="{87C5D242-2FDF-47D4-AE1A-4DBAED42D594}"/>
                  </a:ext>
                </a:extLst>
              </p:cNvPr>
              <p:cNvSpPr txBox="1">
                <a:spLocks noRot="1" noChangeAspect="1" noMove="1" noResize="1" noEditPoints="1" noAdjustHandles="1" noChangeArrowheads="1" noChangeShapeType="1" noTextEdit="1"/>
              </p:cNvSpPr>
              <p:nvPr/>
            </p:nvSpPr>
            <p:spPr>
              <a:xfrm>
                <a:off x="1054569" y="1675935"/>
                <a:ext cx="9577064" cy="461665"/>
              </a:xfrm>
              <a:prstGeom prst="rect">
                <a:avLst/>
              </a:prstGeom>
              <a:blipFill>
                <a:blip r:embed="rId4"/>
                <a:stretch>
                  <a:fillRect b="-1973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3C567F44-DEF1-4B7B-AB06-DEB34155BE09}"/>
                  </a:ext>
                </a:extLst>
              </p:cNvPr>
              <p:cNvSpPr txBox="1"/>
              <p:nvPr/>
            </p:nvSpPr>
            <p:spPr>
              <a:xfrm>
                <a:off x="1053852" y="2187964"/>
                <a:ext cx="7200800" cy="461665"/>
              </a:xfrm>
              <a:prstGeom prst="rect">
                <a:avLst/>
              </a:prstGeom>
              <a:noFill/>
              <a:ln>
                <a:noFill/>
              </a:ln>
            </p:spPr>
            <p:txBody>
              <a:bodyPr wrap="square" rtlCol="0" anchor="ctr" anchorCtr="1">
                <a:spAutoFit/>
              </a:bodyPr>
              <a:lstStyle/>
              <a:p>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𝑁</m:t>
                    </m:r>
                    <m:r>
                      <a:rPr lang="en-US" altLang="zh-CN" sz="2400" i="1">
                        <a:latin typeface="Cambria Math" panose="02040503050406030204" pitchFamily="18" charset="0"/>
                        <a:ea typeface="Cambria Math" panose="02040503050406030204" pitchFamily="18" charset="0"/>
                      </a:rPr>
                      <m:t>𝐻</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oMath>
                </a14:m>
                <a:r>
                  <a:rPr lang="zh-CN" altLang="en-US" sz="2400" dirty="0"/>
                  <a:t>   </a:t>
                </a:r>
                <a:r>
                  <a:rPr lang="zh-CN" altLang="en-US" sz="2400" dirty="0">
                    <a:solidFill>
                      <a:srgbClr val="00B0F0"/>
                    </a:solidFill>
                  </a:rPr>
                  <a:t>（条件熵不超过无条件熵）</a:t>
                </a:r>
              </a:p>
            </p:txBody>
          </p:sp>
        </mc:Choice>
        <mc:Fallback xmlns="">
          <p:sp>
            <p:nvSpPr>
              <p:cNvPr id="5" name="文本框 4">
                <a:extLst>
                  <a:ext uri="{FF2B5EF4-FFF2-40B4-BE49-F238E27FC236}">
                    <a16:creationId xmlns:a16="http://schemas.microsoft.com/office/drawing/2014/main" id="{3C567F44-DEF1-4B7B-AB06-DEB34155BE09}"/>
                  </a:ext>
                </a:extLst>
              </p:cNvPr>
              <p:cNvSpPr txBox="1">
                <a:spLocks noRot="1" noChangeAspect="1" noMove="1" noResize="1" noEditPoints="1" noAdjustHandles="1" noChangeArrowheads="1" noChangeShapeType="1" noTextEdit="1"/>
              </p:cNvSpPr>
              <p:nvPr/>
            </p:nvSpPr>
            <p:spPr>
              <a:xfrm>
                <a:off x="1053852" y="2187964"/>
                <a:ext cx="7200800" cy="461665"/>
              </a:xfrm>
              <a:prstGeom prst="rect">
                <a:avLst/>
              </a:prstGeom>
              <a:blipFill>
                <a:blip r:embed="rId5"/>
                <a:stretch>
                  <a:fillRect t="-14474" r="-593" b="-25000"/>
                </a:stretch>
              </a:blipFill>
              <a:ln>
                <a:noFill/>
              </a:ln>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35715698-117A-4122-AAEC-C326E11A24AD}"/>
              </a:ext>
            </a:extLst>
          </p:cNvPr>
          <p:cNvSpPr txBox="1"/>
          <p:nvPr/>
        </p:nvSpPr>
        <p:spPr>
          <a:xfrm>
            <a:off x="9334773" y="607034"/>
            <a:ext cx="2160240" cy="461665"/>
          </a:xfrm>
          <a:prstGeom prst="rect">
            <a:avLst/>
          </a:prstGeom>
          <a:noFill/>
          <a:ln>
            <a:solidFill>
              <a:schemeClr val="bg2"/>
            </a:solidFill>
          </a:ln>
        </p:spPr>
        <p:txBody>
          <a:bodyPr wrap="square" rtlCol="0" anchor="ctr" anchorCtr="1">
            <a:spAutoFit/>
          </a:bodyPr>
          <a:lstStyle/>
          <a:p>
            <a:r>
              <a:rPr lang="zh-CN" altLang="en-US" sz="2400" dirty="0">
                <a:solidFill>
                  <a:srgbClr val="00B0F0"/>
                </a:solidFill>
              </a:rPr>
              <a:t>信源的平稳性</a:t>
            </a:r>
          </a:p>
        </p:txBody>
      </p:sp>
      <p:sp>
        <p:nvSpPr>
          <p:cNvPr id="7" name="文本框 6">
            <a:extLst>
              <a:ext uri="{FF2B5EF4-FFF2-40B4-BE49-F238E27FC236}">
                <a16:creationId xmlns:a16="http://schemas.microsoft.com/office/drawing/2014/main" id="{1590D775-A913-438D-A863-0B150BC4E6C4}"/>
              </a:ext>
            </a:extLst>
          </p:cNvPr>
          <p:cNvSpPr txBox="1"/>
          <p:nvPr/>
        </p:nvSpPr>
        <p:spPr>
          <a:xfrm>
            <a:off x="6090924" y="634971"/>
            <a:ext cx="2664296" cy="461665"/>
          </a:xfrm>
          <a:prstGeom prst="rect">
            <a:avLst/>
          </a:prstGeom>
          <a:noFill/>
          <a:ln>
            <a:solidFill>
              <a:schemeClr val="bg2"/>
            </a:solidFill>
          </a:ln>
        </p:spPr>
        <p:txBody>
          <a:bodyPr wrap="square" rtlCol="0" anchor="ctr" anchorCtr="1">
            <a:spAutoFit/>
          </a:bodyPr>
          <a:lstStyle/>
          <a:p>
            <a:r>
              <a:rPr lang="zh-CN" altLang="en-US" sz="2400" dirty="0">
                <a:solidFill>
                  <a:srgbClr val="00B0F0"/>
                </a:solidFill>
              </a:rPr>
              <a:t>联合熵的链规则</a:t>
            </a:r>
          </a:p>
        </p:txBody>
      </p:sp>
      <p:cxnSp>
        <p:nvCxnSpPr>
          <p:cNvPr id="9" name="直接箭头连接符 8">
            <a:extLst>
              <a:ext uri="{FF2B5EF4-FFF2-40B4-BE49-F238E27FC236}">
                <a16:creationId xmlns:a16="http://schemas.microsoft.com/office/drawing/2014/main" id="{E6301259-3B91-43C4-983D-B57140C593BA}"/>
              </a:ext>
            </a:extLst>
          </p:cNvPr>
          <p:cNvCxnSpPr>
            <a:cxnSpLocks/>
          </p:cNvCxnSpPr>
          <p:nvPr/>
        </p:nvCxnSpPr>
        <p:spPr>
          <a:xfrm flipH="1">
            <a:off x="6077609" y="963615"/>
            <a:ext cx="247823" cy="2374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44221262-9219-4448-9228-5B156CBC37A2}"/>
              </a:ext>
            </a:extLst>
          </p:cNvPr>
          <p:cNvCxnSpPr>
            <a:stCxn id="6" idx="2"/>
          </p:cNvCxnSpPr>
          <p:nvPr/>
        </p:nvCxnSpPr>
        <p:spPr>
          <a:xfrm flipH="1">
            <a:off x="9766820" y="1068699"/>
            <a:ext cx="648073" cy="5601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A6AEC75B-3F56-4D4B-8C06-F7DD7828DD7E}"/>
              </a:ext>
            </a:extLst>
          </p:cNvPr>
          <p:cNvSpPr txBox="1"/>
          <p:nvPr/>
        </p:nvSpPr>
        <p:spPr>
          <a:xfrm>
            <a:off x="789583" y="3213894"/>
            <a:ext cx="9161819" cy="461665"/>
          </a:xfrm>
          <a:prstGeom prst="rect">
            <a:avLst/>
          </a:prstGeom>
          <a:noFill/>
          <a:ln>
            <a:solidFill>
              <a:schemeClr val="bg2"/>
            </a:solidFill>
          </a:ln>
        </p:spPr>
        <p:txBody>
          <a:bodyPr wrap="square" rtlCol="0" anchor="ctr" anchorCtr="1">
            <a:spAutoFit/>
          </a:bodyPr>
          <a:lstStyle/>
          <a:p>
            <a:pPr marL="342900" indent="-342900">
              <a:buFont typeface="Wingdings" panose="05000000000000000000" pitchFamily="2" charset="2"/>
              <a:buChar char="Ø"/>
            </a:pPr>
            <a:r>
              <a:rPr lang="zh-CN" altLang="en-US" sz="2400" dirty="0">
                <a:solidFill>
                  <a:srgbClr val="00B0F0"/>
                </a:solidFill>
              </a:rPr>
              <a:t>在已知历史的情况下未来的不确定性不超过历史信息的平均值。</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F8C2EE9C-CB04-48CD-8D9B-37ED97519B80}"/>
                  </a:ext>
                </a:extLst>
              </p:cNvPr>
              <p:cNvSpPr txBox="1"/>
              <p:nvPr/>
            </p:nvSpPr>
            <p:spPr>
              <a:xfrm>
                <a:off x="693812" y="2734404"/>
                <a:ext cx="4756016" cy="461665"/>
              </a:xfrm>
              <a:prstGeom prst="rect">
                <a:avLst/>
              </a:prstGeom>
              <a:noFill/>
              <a:ln>
                <a:noFill/>
              </a:ln>
            </p:spPr>
            <p:txBody>
              <a:bodyPr wrap="square" rtlCol="0" anchor="ctr" anchorCtr="1">
                <a:spAutoFit/>
              </a:bodyPr>
              <a:lstStyle/>
              <a:p>
                <a:r>
                  <a:rPr lang="zh-CN" altLang="en-US" sz="2400" dirty="0"/>
                  <a:t>即，</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𝑁</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r>
                      <a:rPr lang="en-US" altLang="zh-CN" sz="2400" i="1" smtClean="0">
                        <a:latin typeface="Cambria Math" panose="02040503050406030204" pitchFamily="18" charset="0"/>
                        <a:ea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𝐻</m:t>
                    </m:r>
                    <m:d>
                      <m:dPr>
                        <m:ctrlPr>
                          <a:rPr lang="en-US" altLang="zh-CN" sz="2400" i="1">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r>
                              <a:rPr lang="en-US" altLang="zh-CN" sz="2400" i="1">
                                <a:latin typeface="Cambria Math" panose="02040503050406030204" pitchFamily="18" charset="0"/>
                                <a:ea typeface="Cambria Math" panose="02040503050406030204" pitchFamily="18" charset="0"/>
                              </a:rPr>
                              <m:t>−1</m:t>
                            </m:r>
                          </m:sub>
                        </m:sSub>
                      </m:e>
                    </m:d>
                    <m:r>
                      <a:rPr lang="en-US" altLang="zh-CN" sz="2400" b="0" i="1" smtClean="0">
                        <a:latin typeface="Cambria Math" panose="02040503050406030204" pitchFamily="18" charset="0"/>
                        <a:ea typeface="Cambria Math" panose="02040503050406030204" pitchFamily="18" charset="0"/>
                      </a:rPr>
                      <m:t>.</m:t>
                    </m:r>
                  </m:oMath>
                </a14:m>
                <a:endParaRPr lang="zh-CN" altLang="en-US" sz="2400" dirty="0"/>
              </a:p>
            </p:txBody>
          </p:sp>
        </mc:Choice>
        <mc:Fallback xmlns="">
          <p:sp>
            <p:nvSpPr>
              <p:cNvPr id="13" name="文本框 12">
                <a:extLst>
                  <a:ext uri="{FF2B5EF4-FFF2-40B4-BE49-F238E27FC236}">
                    <a16:creationId xmlns:a16="http://schemas.microsoft.com/office/drawing/2014/main" id="{F8C2EE9C-CB04-48CD-8D9B-37ED97519B80}"/>
                  </a:ext>
                </a:extLst>
              </p:cNvPr>
              <p:cNvSpPr txBox="1">
                <a:spLocks noRot="1" noChangeAspect="1" noMove="1" noResize="1" noEditPoints="1" noAdjustHandles="1" noChangeArrowheads="1" noChangeShapeType="1" noTextEdit="1"/>
              </p:cNvSpPr>
              <p:nvPr/>
            </p:nvSpPr>
            <p:spPr>
              <a:xfrm>
                <a:off x="693812" y="2734404"/>
                <a:ext cx="4756016" cy="461665"/>
              </a:xfrm>
              <a:prstGeom prst="rect">
                <a:avLst/>
              </a:prstGeom>
              <a:blipFill>
                <a:blip r:embed="rId6"/>
                <a:stretch>
                  <a:fillRect t="-14667" b="-2666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CA4A1929-041D-432A-B574-ACF1E88896D7}"/>
                  </a:ext>
                </a:extLst>
              </p:cNvPr>
              <p:cNvSpPr txBox="1"/>
              <p:nvPr/>
            </p:nvSpPr>
            <p:spPr>
              <a:xfrm>
                <a:off x="729027" y="3738052"/>
                <a:ext cx="4403810" cy="461665"/>
              </a:xfrm>
              <a:prstGeom prst="rect">
                <a:avLst/>
              </a:prstGeom>
              <a:noFill/>
              <a:ln>
                <a:noFill/>
              </a:ln>
            </p:spPr>
            <p:txBody>
              <a:bodyPr wrap="square" rtlCol="0" anchor="ctr" anchorCtr="1">
                <a:spAutoFit/>
              </a:bodyPr>
              <a:lstStyle/>
              <a:p>
                <a:r>
                  <a:rPr lang="zh-CN" altLang="en-US" sz="2400" dirty="0">
                    <a:latin typeface="宋体" panose="02010600030101010101" pitchFamily="2" charset="-122"/>
                    <a:ea typeface="宋体" panose="02010600030101010101" pitchFamily="2" charset="-122"/>
                  </a:rPr>
                  <a:t>③ </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𝑁</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𝑁</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r>
                          <a:rPr lang="en-US" altLang="zh-CN" sz="2400" i="1">
                            <a:latin typeface="Cambria Math" panose="02040503050406030204" pitchFamily="18" charset="0"/>
                          </a:rPr>
                          <m:t>(</m:t>
                        </m:r>
                        <m:r>
                          <a:rPr lang="en-US" altLang="zh-CN" sz="2400" i="1">
                            <a:latin typeface="Cambria Math" panose="02040503050406030204" pitchFamily="18" charset="0"/>
                          </a:rPr>
                          <m:t>𝑋</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sub>
                    </m:sSub>
                    <m:r>
                      <a:rPr lang="en-US" altLang="zh-CN" sz="2400" b="0" i="1" smtClean="0">
                        <a:latin typeface="Cambria Math" panose="02040503050406030204" pitchFamily="18" charset="0"/>
                        <a:ea typeface="Cambria Math" panose="02040503050406030204" pitchFamily="18" charset="0"/>
                      </a:rPr>
                      <m:t>)</m:t>
                    </m:r>
                  </m:oMath>
                </a14:m>
                <a:endParaRPr lang="zh-CN" altLang="en-US" sz="2400" dirty="0"/>
              </a:p>
            </p:txBody>
          </p:sp>
        </mc:Choice>
        <mc:Fallback xmlns="">
          <p:sp>
            <p:nvSpPr>
              <p:cNvPr id="14" name="文本框 13">
                <a:extLst>
                  <a:ext uri="{FF2B5EF4-FFF2-40B4-BE49-F238E27FC236}">
                    <a16:creationId xmlns:a16="http://schemas.microsoft.com/office/drawing/2014/main" id="{CA4A1929-041D-432A-B574-ACF1E88896D7}"/>
                  </a:ext>
                </a:extLst>
              </p:cNvPr>
              <p:cNvSpPr txBox="1">
                <a:spLocks noRot="1" noChangeAspect="1" noMove="1" noResize="1" noEditPoints="1" noAdjustHandles="1" noChangeArrowheads="1" noChangeShapeType="1" noTextEdit="1"/>
              </p:cNvSpPr>
              <p:nvPr/>
            </p:nvSpPr>
            <p:spPr>
              <a:xfrm>
                <a:off x="729027" y="3738052"/>
                <a:ext cx="4403810" cy="461665"/>
              </a:xfrm>
              <a:prstGeom prst="rect">
                <a:avLst/>
              </a:prstGeom>
              <a:blipFill>
                <a:blip r:embed="rId7"/>
                <a:stretch>
                  <a:fillRect l="-554" t="-13158" b="-26316"/>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5D079DD5-671C-4749-8297-E2FC760F69A4}"/>
                  </a:ext>
                </a:extLst>
              </p:cNvPr>
              <p:cNvSpPr txBox="1"/>
              <p:nvPr/>
            </p:nvSpPr>
            <p:spPr>
              <a:xfrm>
                <a:off x="2194729" y="4251031"/>
                <a:ext cx="5876216" cy="461665"/>
              </a:xfrm>
              <a:prstGeom prst="rect">
                <a:avLst/>
              </a:prstGeom>
              <a:noFill/>
              <a:ln>
                <a:noFill/>
              </a:ln>
            </p:spPr>
            <p:txBody>
              <a:bodyPr wrap="square" rtlCol="0" anchor="ctr" anchorCtr="1">
                <a:spAutoFit/>
              </a:bodyPr>
              <a:lstStyle/>
              <a:p>
                <a:r>
                  <a:rPr lang="zh-CN" altLang="en-US" sz="2400" dirty="0">
                    <a:latin typeface="宋体" panose="02010600030101010101" pitchFamily="2" charset="-122"/>
                    <a:ea typeface="宋体" panose="02010600030101010101" pitchFamily="2" charset="-122"/>
                  </a:rPr>
                  <a:t> </a:t>
                </a:r>
                <a14:m>
                  <m:oMath xmlns:m="http://schemas.openxmlformats.org/officeDocument/2006/math">
                    <m:r>
                      <a:rPr lang="en-US" altLang="zh-CN" sz="2400" b="0" i="1" smtClean="0">
                        <a:latin typeface="Cambria Math" panose="02040503050406030204" pitchFamily="18" charset="0"/>
                        <a:ea typeface="宋体" panose="02010600030101010101" pitchFamily="2" charset="-122"/>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r>
                          <a:rPr lang="en-US" altLang="zh-CN" sz="2400" i="1">
                            <a:latin typeface="Cambria Math" panose="02040503050406030204" pitchFamily="18" charset="0"/>
                          </a:rPr>
                          <m:t>(</m:t>
                        </m:r>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𝑁</m:t>
                        </m:r>
                      </m:sub>
                    </m:sSub>
                    <m:r>
                      <a:rPr lang="en-US" altLang="zh-CN" sz="2400" b="0" i="1" smtClean="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b="0" i="1" smtClean="0">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r>
                          <a:rPr lang="en-US" altLang="zh-CN" sz="2400" b="0" i="1" smtClean="0">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r>
                      <m:rPr>
                        <m:nor/>
                      </m:rPr>
                      <a:rPr lang="en-US" altLang="zh-CN" sz="2400" b="0" i="0"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r>
                          <a:rPr lang="en-US" altLang="zh-CN" sz="2400" i="1">
                            <a:latin typeface="Cambria Math" panose="02040503050406030204" pitchFamily="18" charset="0"/>
                          </a:rPr>
                          <m:t>(</m:t>
                        </m:r>
                        <m:r>
                          <a:rPr lang="en-US" altLang="zh-CN" sz="2400" i="1">
                            <a:latin typeface="Cambria Math" panose="02040503050406030204" pitchFamily="18" charset="0"/>
                          </a:rPr>
                          <m:t>𝑋</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r>
                          <a:rPr lang="en-US" altLang="zh-CN" sz="2400" b="0" i="1" smtClean="0">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oMath>
                </a14:m>
                <a:endParaRPr lang="zh-CN" altLang="en-US" sz="2400" dirty="0"/>
              </a:p>
            </p:txBody>
          </p:sp>
        </mc:Choice>
        <mc:Fallback xmlns="">
          <p:sp>
            <p:nvSpPr>
              <p:cNvPr id="15" name="文本框 14">
                <a:extLst>
                  <a:ext uri="{FF2B5EF4-FFF2-40B4-BE49-F238E27FC236}">
                    <a16:creationId xmlns:a16="http://schemas.microsoft.com/office/drawing/2014/main" id="{5D079DD5-671C-4749-8297-E2FC760F69A4}"/>
                  </a:ext>
                </a:extLst>
              </p:cNvPr>
              <p:cNvSpPr txBox="1">
                <a:spLocks noRot="1" noChangeAspect="1" noMove="1" noResize="1" noEditPoints="1" noAdjustHandles="1" noChangeArrowheads="1" noChangeShapeType="1" noTextEdit="1"/>
              </p:cNvSpPr>
              <p:nvPr/>
            </p:nvSpPr>
            <p:spPr>
              <a:xfrm>
                <a:off x="2194729" y="4251031"/>
                <a:ext cx="5876216" cy="461665"/>
              </a:xfrm>
              <a:prstGeom prst="rect">
                <a:avLst/>
              </a:prstGeom>
              <a:blipFill>
                <a:blip r:embed="rId8"/>
                <a:stretch>
                  <a:fillRect r="-104" b="-2105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4EA840FC-57D9-46DB-8571-EDBA48D966A9}"/>
                  </a:ext>
                </a:extLst>
              </p:cNvPr>
              <p:cNvSpPr txBox="1"/>
              <p:nvPr/>
            </p:nvSpPr>
            <p:spPr>
              <a:xfrm>
                <a:off x="5590356" y="3752446"/>
                <a:ext cx="5745644" cy="461665"/>
              </a:xfrm>
              <a:prstGeom prst="rect">
                <a:avLst/>
              </a:prstGeom>
              <a:noFill/>
              <a:ln>
                <a:solidFill>
                  <a:schemeClr val="bg2"/>
                </a:solidFill>
              </a:ln>
            </p:spPr>
            <p:txBody>
              <a:bodyPr wrap="square" rtlCol="0" anchor="ctr" anchorCtr="1">
                <a:spAutoFit/>
              </a:bodyPr>
              <a:lstStyle/>
              <a:p>
                <a14:m>
                  <m:oMath xmlns:m="http://schemas.openxmlformats.org/officeDocument/2006/math">
                    <m:sSub>
                      <m:sSubPr>
                        <m:ctrlPr>
                          <a:rPr lang="en-US" altLang="zh-CN" sz="2400" i="1" smtClean="0">
                            <a:solidFill>
                              <a:srgbClr val="00B0F0"/>
                            </a:solidFill>
                            <a:latin typeface="Cambria Math" panose="02040503050406030204" pitchFamily="18" charset="0"/>
                          </a:rPr>
                        </m:ctrlPr>
                      </m:sSubPr>
                      <m:e>
                        <m:r>
                          <a:rPr lang="en-US" altLang="zh-CN" sz="2400" i="1">
                            <a:solidFill>
                              <a:srgbClr val="00B0F0"/>
                            </a:solidFill>
                            <a:latin typeface="Cambria Math" panose="02040503050406030204" pitchFamily="18" charset="0"/>
                          </a:rPr>
                          <m:t>(</m:t>
                        </m:r>
                        <m:r>
                          <a:rPr lang="en-US" altLang="zh-CN" sz="2400" i="1">
                            <a:solidFill>
                              <a:srgbClr val="00B0F0"/>
                            </a:solidFill>
                            <a:latin typeface="Cambria Math" panose="02040503050406030204" pitchFamily="18" charset="0"/>
                          </a:rPr>
                          <m:t>𝑋</m:t>
                        </m:r>
                      </m:e>
                      <m:sub>
                        <m:r>
                          <a:rPr lang="en-US" altLang="zh-CN" sz="2400" i="1">
                            <a:solidFill>
                              <a:srgbClr val="00B0F0"/>
                            </a:solidFill>
                            <a:latin typeface="Cambria Math" panose="02040503050406030204" pitchFamily="18" charset="0"/>
                          </a:rPr>
                          <m:t>1</m:t>
                        </m:r>
                      </m:sub>
                    </m:sSub>
                    <m:r>
                      <a:rPr lang="en-US" altLang="zh-CN" sz="2400" i="1">
                        <a:solidFill>
                          <a:srgbClr val="00B0F0"/>
                        </a:solidFill>
                        <a:latin typeface="Cambria Math" panose="02040503050406030204" pitchFamily="18" charset="0"/>
                      </a:rPr>
                      <m:t>,</m:t>
                    </m:r>
                    <m:r>
                      <a:rPr lang="en-US" altLang="zh-CN" sz="2400" i="1" smtClean="0">
                        <a:solidFill>
                          <a:srgbClr val="00B0F0"/>
                        </a:solidFill>
                        <a:latin typeface="Cambria Math" panose="02040503050406030204" pitchFamily="18" charset="0"/>
                      </a:rPr>
                      <m:t> </m:t>
                    </m:r>
                    <m:r>
                      <a:rPr lang="en-US" altLang="zh-CN" sz="2400" i="1">
                        <a:solidFill>
                          <a:srgbClr val="00B0F0"/>
                        </a:solidFill>
                        <a:latin typeface="Cambria Math" panose="02040503050406030204" pitchFamily="18" charset="0"/>
                        <a:ea typeface="Cambria Math" panose="02040503050406030204" pitchFamily="18" charset="0"/>
                      </a:rPr>
                      <m:t>⋯,</m:t>
                    </m:r>
                    <m:sSub>
                      <m:sSubPr>
                        <m:ctrlPr>
                          <a:rPr lang="en-US" altLang="zh-CN" sz="2400" i="1">
                            <a:solidFill>
                              <a:srgbClr val="00B0F0"/>
                            </a:solidFill>
                            <a:latin typeface="Cambria Math" panose="02040503050406030204" pitchFamily="18" charset="0"/>
                            <a:ea typeface="Cambria Math" panose="02040503050406030204" pitchFamily="18" charset="0"/>
                          </a:rPr>
                        </m:ctrlPr>
                      </m:sSubPr>
                      <m:e>
                        <m:r>
                          <a:rPr lang="en-US" altLang="zh-CN" sz="2400" i="1">
                            <a:solidFill>
                              <a:srgbClr val="00B0F0"/>
                            </a:solidFill>
                            <a:latin typeface="Cambria Math" panose="02040503050406030204" pitchFamily="18" charset="0"/>
                            <a:ea typeface="Cambria Math" panose="02040503050406030204" pitchFamily="18" charset="0"/>
                          </a:rPr>
                          <m:t>𝑋</m:t>
                        </m:r>
                      </m:e>
                      <m:sub>
                        <m:r>
                          <a:rPr lang="en-US" altLang="zh-CN" sz="2400" i="1">
                            <a:solidFill>
                              <a:srgbClr val="00B0F0"/>
                            </a:solidFill>
                            <a:latin typeface="Cambria Math" panose="02040503050406030204" pitchFamily="18" charset="0"/>
                            <a:ea typeface="Cambria Math" panose="02040503050406030204" pitchFamily="18" charset="0"/>
                          </a:rPr>
                          <m:t>𝑁</m:t>
                        </m:r>
                      </m:sub>
                    </m:sSub>
                    <m:r>
                      <a:rPr lang="en-US" altLang="zh-CN" sz="2400" i="1">
                        <a:solidFill>
                          <a:srgbClr val="00B0F0"/>
                        </a:solidFill>
                        <a:latin typeface="Cambria Math" panose="02040503050406030204" pitchFamily="18" charset="0"/>
                        <a:ea typeface="Cambria Math" panose="02040503050406030204" pitchFamily="18" charset="0"/>
                      </a:rPr>
                      <m:t>)</m:t>
                    </m:r>
                  </m:oMath>
                </a14:m>
                <a:r>
                  <a:rPr lang="zh-CN" altLang="en-US" sz="2400" dirty="0">
                    <a:solidFill>
                      <a:srgbClr val="00B0F0"/>
                    </a:solidFill>
                  </a:rPr>
                  <a:t>看做</a:t>
                </a:r>
                <a14:m>
                  <m:oMath xmlns:m="http://schemas.openxmlformats.org/officeDocument/2006/math">
                    <m:sSub>
                      <m:sSubPr>
                        <m:ctrlPr>
                          <a:rPr lang="en-US" altLang="zh-CN" sz="2400" i="1">
                            <a:solidFill>
                              <a:srgbClr val="00B0F0"/>
                            </a:solidFill>
                            <a:latin typeface="Cambria Math" panose="02040503050406030204" pitchFamily="18" charset="0"/>
                          </a:rPr>
                        </m:ctrlPr>
                      </m:sSubPr>
                      <m:e>
                        <m:r>
                          <a:rPr lang="en-US" altLang="zh-CN" sz="2400" i="1">
                            <a:solidFill>
                              <a:srgbClr val="00B0F0"/>
                            </a:solidFill>
                            <a:latin typeface="Cambria Math" panose="02040503050406030204" pitchFamily="18" charset="0"/>
                          </a:rPr>
                          <m:t>(</m:t>
                        </m:r>
                        <m:r>
                          <a:rPr lang="en-US" altLang="zh-CN" sz="2400" i="1">
                            <a:solidFill>
                              <a:srgbClr val="00B0F0"/>
                            </a:solidFill>
                            <a:latin typeface="Cambria Math" panose="02040503050406030204" pitchFamily="18" charset="0"/>
                          </a:rPr>
                          <m:t>𝑋</m:t>
                        </m:r>
                      </m:e>
                      <m:sub>
                        <m:r>
                          <a:rPr lang="en-US" altLang="zh-CN" sz="2400" i="1">
                            <a:solidFill>
                              <a:srgbClr val="00B0F0"/>
                            </a:solidFill>
                            <a:latin typeface="Cambria Math" panose="02040503050406030204" pitchFamily="18" charset="0"/>
                          </a:rPr>
                          <m:t>1</m:t>
                        </m:r>
                      </m:sub>
                    </m:sSub>
                    <m:r>
                      <a:rPr lang="en-US" altLang="zh-CN" sz="2400" i="1">
                        <a:solidFill>
                          <a:srgbClr val="00B0F0"/>
                        </a:solidFill>
                        <a:latin typeface="Cambria Math" panose="02040503050406030204" pitchFamily="18" charset="0"/>
                      </a:rPr>
                      <m:t>,</m:t>
                    </m:r>
                    <m:r>
                      <a:rPr lang="en-US" altLang="zh-CN" sz="2400" i="1" smtClean="0">
                        <a:solidFill>
                          <a:srgbClr val="00B0F0"/>
                        </a:solidFill>
                        <a:latin typeface="Cambria Math" panose="02040503050406030204" pitchFamily="18" charset="0"/>
                      </a:rPr>
                      <m:t> </m:t>
                    </m:r>
                    <m:r>
                      <a:rPr lang="en-US" altLang="zh-CN" sz="2400" i="1">
                        <a:solidFill>
                          <a:srgbClr val="00B0F0"/>
                        </a:solidFill>
                        <a:latin typeface="Cambria Math" panose="02040503050406030204" pitchFamily="18" charset="0"/>
                        <a:ea typeface="Cambria Math" panose="02040503050406030204" pitchFamily="18" charset="0"/>
                      </a:rPr>
                      <m:t>⋯,</m:t>
                    </m:r>
                    <m:sSub>
                      <m:sSubPr>
                        <m:ctrlPr>
                          <a:rPr lang="en-US" altLang="zh-CN" sz="2400" i="1">
                            <a:solidFill>
                              <a:srgbClr val="00B0F0"/>
                            </a:solidFill>
                            <a:latin typeface="Cambria Math" panose="02040503050406030204" pitchFamily="18" charset="0"/>
                            <a:ea typeface="Cambria Math" panose="02040503050406030204" pitchFamily="18" charset="0"/>
                          </a:rPr>
                        </m:ctrlPr>
                      </m:sSubPr>
                      <m:e>
                        <m:r>
                          <a:rPr lang="en-US" altLang="zh-CN" sz="2400" i="1">
                            <a:solidFill>
                              <a:srgbClr val="00B0F0"/>
                            </a:solidFill>
                            <a:latin typeface="Cambria Math" panose="02040503050406030204" pitchFamily="18" charset="0"/>
                            <a:ea typeface="Cambria Math" panose="02040503050406030204" pitchFamily="18" charset="0"/>
                          </a:rPr>
                          <m:t>𝑋</m:t>
                        </m:r>
                      </m:e>
                      <m:sub>
                        <m:r>
                          <a:rPr lang="en-US" altLang="zh-CN" sz="2400" i="1">
                            <a:solidFill>
                              <a:srgbClr val="00B0F0"/>
                            </a:solidFill>
                            <a:latin typeface="Cambria Math" panose="02040503050406030204" pitchFamily="18" charset="0"/>
                            <a:ea typeface="Cambria Math" panose="02040503050406030204" pitchFamily="18" charset="0"/>
                          </a:rPr>
                          <m:t>𝑁</m:t>
                        </m:r>
                        <m:r>
                          <a:rPr lang="en-US" altLang="zh-CN" sz="2400" b="0" i="1" smtClean="0">
                            <a:solidFill>
                              <a:srgbClr val="00B0F0"/>
                            </a:solidFill>
                            <a:latin typeface="Cambria Math" panose="02040503050406030204" pitchFamily="18" charset="0"/>
                            <a:ea typeface="Cambria Math" panose="02040503050406030204" pitchFamily="18" charset="0"/>
                          </a:rPr>
                          <m:t>−1</m:t>
                        </m:r>
                      </m:sub>
                    </m:sSub>
                    <m:r>
                      <a:rPr lang="en-US" altLang="zh-CN" sz="2400" i="1">
                        <a:solidFill>
                          <a:srgbClr val="00B0F0"/>
                        </a:solidFill>
                        <a:latin typeface="Cambria Math" panose="02040503050406030204" pitchFamily="18" charset="0"/>
                        <a:ea typeface="Cambria Math" panose="02040503050406030204" pitchFamily="18" charset="0"/>
                      </a:rPr>
                      <m:t>)</m:t>
                    </m:r>
                  </m:oMath>
                </a14:m>
                <a:r>
                  <a:rPr lang="zh-CN" altLang="en-US" sz="2400" dirty="0">
                    <a:solidFill>
                      <a:srgbClr val="00B0F0"/>
                    </a:solidFill>
                  </a:rPr>
                  <a:t>与</a:t>
                </a:r>
                <a14:m>
                  <m:oMath xmlns:m="http://schemas.openxmlformats.org/officeDocument/2006/math">
                    <m:sSub>
                      <m:sSubPr>
                        <m:ctrlPr>
                          <a:rPr lang="en-US" altLang="zh-CN" sz="2400" i="1">
                            <a:solidFill>
                              <a:srgbClr val="00B0F0"/>
                            </a:solidFill>
                            <a:latin typeface="Cambria Math" panose="02040503050406030204" pitchFamily="18" charset="0"/>
                            <a:ea typeface="Cambria Math" panose="02040503050406030204" pitchFamily="18" charset="0"/>
                          </a:rPr>
                        </m:ctrlPr>
                      </m:sSubPr>
                      <m:e>
                        <m:r>
                          <a:rPr lang="en-US" altLang="zh-CN" sz="2400" i="1">
                            <a:solidFill>
                              <a:srgbClr val="00B0F0"/>
                            </a:solidFill>
                            <a:latin typeface="Cambria Math" panose="02040503050406030204" pitchFamily="18" charset="0"/>
                            <a:ea typeface="Cambria Math" panose="02040503050406030204" pitchFamily="18" charset="0"/>
                          </a:rPr>
                          <m:t>𝑋</m:t>
                        </m:r>
                      </m:e>
                      <m:sub>
                        <m:r>
                          <a:rPr lang="en-US" altLang="zh-CN" sz="2400" i="1">
                            <a:solidFill>
                              <a:srgbClr val="00B0F0"/>
                            </a:solidFill>
                            <a:latin typeface="Cambria Math" panose="02040503050406030204" pitchFamily="18" charset="0"/>
                            <a:ea typeface="Cambria Math" panose="02040503050406030204" pitchFamily="18" charset="0"/>
                          </a:rPr>
                          <m:t>𝑁</m:t>
                        </m:r>
                      </m:sub>
                    </m:sSub>
                  </m:oMath>
                </a14:m>
                <a:r>
                  <a:rPr lang="zh-CN" altLang="en-US" sz="2400" dirty="0">
                    <a:solidFill>
                      <a:srgbClr val="00B0F0"/>
                    </a:solidFill>
                  </a:rPr>
                  <a:t>的联合</a:t>
                </a:r>
                <a:endParaRPr lang="zh-CN" altLang="en-US" sz="2400" dirty="0"/>
              </a:p>
            </p:txBody>
          </p:sp>
        </mc:Choice>
        <mc:Fallback xmlns="">
          <p:sp>
            <p:nvSpPr>
              <p:cNvPr id="16" name="文本框 15">
                <a:extLst>
                  <a:ext uri="{FF2B5EF4-FFF2-40B4-BE49-F238E27FC236}">
                    <a16:creationId xmlns:a16="http://schemas.microsoft.com/office/drawing/2014/main" id="{4EA840FC-57D9-46DB-8571-EDBA48D966A9}"/>
                  </a:ext>
                </a:extLst>
              </p:cNvPr>
              <p:cNvSpPr txBox="1">
                <a:spLocks noRot="1" noChangeAspect="1" noMove="1" noResize="1" noEditPoints="1" noAdjustHandles="1" noChangeArrowheads="1" noChangeShapeType="1" noTextEdit="1"/>
              </p:cNvSpPr>
              <p:nvPr/>
            </p:nvSpPr>
            <p:spPr>
              <a:xfrm>
                <a:off x="5590356" y="3752446"/>
                <a:ext cx="5745644" cy="461665"/>
              </a:xfrm>
              <a:prstGeom prst="rect">
                <a:avLst/>
              </a:prstGeom>
              <a:blipFill>
                <a:blip r:embed="rId9"/>
                <a:stretch>
                  <a:fillRect t="-12987" r="-423" b="-24675"/>
                </a:stretch>
              </a:blipFill>
              <a:ln>
                <a:solidFill>
                  <a:schemeClr val="bg2"/>
                </a:solidFill>
              </a:ln>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26EC78D0-8A30-4657-AC6B-104A55015F36}"/>
              </a:ext>
            </a:extLst>
          </p:cNvPr>
          <p:cNvSpPr txBox="1"/>
          <p:nvPr/>
        </p:nvSpPr>
        <p:spPr>
          <a:xfrm>
            <a:off x="8676686" y="4307115"/>
            <a:ext cx="2664296" cy="461665"/>
          </a:xfrm>
          <a:prstGeom prst="rect">
            <a:avLst/>
          </a:prstGeom>
          <a:noFill/>
          <a:ln>
            <a:solidFill>
              <a:schemeClr val="bg2"/>
            </a:solidFill>
          </a:ln>
        </p:spPr>
        <p:txBody>
          <a:bodyPr wrap="square" rtlCol="0" anchor="ctr" anchorCtr="1">
            <a:spAutoFit/>
          </a:bodyPr>
          <a:lstStyle/>
          <a:p>
            <a:r>
              <a:rPr lang="zh-CN" altLang="en-US" sz="2400" dirty="0">
                <a:solidFill>
                  <a:srgbClr val="00B0F0"/>
                </a:solidFill>
              </a:rPr>
              <a:t>（联合熵的链规则）</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0D6FEB0-A96D-45B7-B534-44846ABF53F7}"/>
                  </a:ext>
                </a:extLst>
              </p:cNvPr>
              <p:cNvSpPr txBox="1"/>
              <p:nvPr/>
            </p:nvSpPr>
            <p:spPr>
              <a:xfrm>
                <a:off x="2264624" y="4762158"/>
                <a:ext cx="4134292" cy="461665"/>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𝑁</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𝑁</m:t>
                          </m:r>
                          <m:r>
                            <a:rPr lang="en-US" altLang="zh-CN" sz="2400" b="0" i="1" smtClean="0">
                              <a:latin typeface="Cambria Math" panose="02040503050406030204" pitchFamily="18" charset="0"/>
                            </a:rPr>
                            <m:t>−1)</m:t>
                          </m:r>
                          <m:r>
                            <a:rPr lang="en-US" altLang="zh-CN" sz="2400" i="1">
                              <a:latin typeface="Cambria Math" panose="02040503050406030204" pitchFamily="18" charset="0"/>
                            </a:rPr>
                            <m:t>𝐻</m:t>
                          </m:r>
                        </m:e>
                        <m:sub>
                          <m:r>
                            <a:rPr lang="en-US" altLang="zh-CN" sz="2400" i="1">
                              <a:latin typeface="Cambria Math" panose="02040503050406030204" pitchFamily="18" charset="0"/>
                            </a:rPr>
                            <m:t>𝑁</m:t>
                          </m:r>
                          <m:r>
                            <a:rPr lang="en-US" altLang="zh-CN" sz="2400" b="0" i="1" smtClean="0">
                              <a:latin typeface="Cambria Math" panose="02040503050406030204" pitchFamily="18" charset="0"/>
                            </a:rPr>
                            <m:t>−1</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oMath>
                  </m:oMathPara>
                </a14:m>
                <a:endParaRPr lang="zh-CN" altLang="en-US" sz="2400" dirty="0"/>
              </a:p>
            </p:txBody>
          </p:sp>
        </mc:Choice>
        <mc:Fallback xmlns="">
          <p:sp>
            <p:nvSpPr>
              <p:cNvPr id="18" name="文本框 17">
                <a:extLst>
                  <a:ext uri="{FF2B5EF4-FFF2-40B4-BE49-F238E27FC236}">
                    <a16:creationId xmlns:a16="http://schemas.microsoft.com/office/drawing/2014/main" id="{00D6FEB0-A96D-45B7-B534-44846ABF53F7}"/>
                  </a:ext>
                </a:extLst>
              </p:cNvPr>
              <p:cNvSpPr txBox="1">
                <a:spLocks noRot="1" noChangeAspect="1" noMove="1" noResize="1" noEditPoints="1" noAdjustHandles="1" noChangeArrowheads="1" noChangeShapeType="1" noTextEdit="1"/>
              </p:cNvSpPr>
              <p:nvPr/>
            </p:nvSpPr>
            <p:spPr>
              <a:xfrm>
                <a:off x="2264624" y="4762158"/>
                <a:ext cx="4134292" cy="461665"/>
              </a:xfrm>
              <a:prstGeom prst="rect">
                <a:avLst/>
              </a:prstGeom>
              <a:blipFill>
                <a:blip r:embed="rId10"/>
                <a:stretch>
                  <a:fillRect b="-2105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C8BA49E0-02A5-4311-A5C0-3086922FA5A7}"/>
                  </a:ext>
                </a:extLst>
              </p:cNvPr>
              <p:cNvSpPr txBox="1"/>
              <p:nvPr/>
            </p:nvSpPr>
            <p:spPr>
              <a:xfrm>
                <a:off x="764861" y="5227936"/>
                <a:ext cx="3765502" cy="461665"/>
              </a:xfrm>
              <a:prstGeom prst="rect">
                <a:avLst/>
              </a:prstGeom>
              <a:noFill/>
              <a:ln>
                <a:noFill/>
              </a:ln>
            </p:spPr>
            <p:txBody>
              <a:bodyPr wrap="square" rtlCol="0" anchor="ctr" anchorCtr="1">
                <a:spAutoFit/>
              </a:bodyPr>
              <a:lstStyle/>
              <a:p>
                <a:r>
                  <a:rPr lang="zh-CN" altLang="en-US" sz="2400" dirty="0"/>
                  <a:t>因此，</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𝑁</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r>
                      <a:rPr lang="en-US" altLang="zh-CN" sz="2400" i="1" smtClean="0">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𝑁</m:t>
                        </m:r>
                        <m:r>
                          <a:rPr lang="en-US" altLang="zh-CN" sz="2400" b="0" i="1" smtClean="0">
                            <a:latin typeface="Cambria Math" panose="02040503050406030204" pitchFamily="18" charset="0"/>
                          </a:rPr>
                          <m:t>−1</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oMath>
                </a14:m>
                <a:r>
                  <a:rPr lang="en-US" altLang="zh-CN" sz="2400" dirty="0"/>
                  <a:t>.</a:t>
                </a:r>
                <a:endParaRPr lang="zh-CN" altLang="en-US" sz="2400" dirty="0"/>
              </a:p>
            </p:txBody>
          </p:sp>
        </mc:Choice>
        <mc:Fallback xmlns="">
          <p:sp>
            <p:nvSpPr>
              <p:cNvPr id="19" name="文本框 18">
                <a:extLst>
                  <a:ext uri="{FF2B5EF4-FFF2-40B4-BE49-F238E27FC236}">
                    <a16:creationId xmlns:a16="http://schemas.microsoft.com/office/drawing/2014/main" id="{C8BA49E0-02A5-4311-A5C0-3086922FA5A7}"/>
                  </a:ext>
                </a:extLst>
              </p:cNvPr>
              <p:cNvSpPr txBox="1">
                <a:spLocks noRot="1" noChangeAspect="1" noMove="1" noResize="1" noEditPoints="1" noAdjustHandles="1" noChangeArrowheads="1" noChangeShapeType="1" noTextEdit="1"/>
              </p:cNvSpPr>
              <p:nvPr/>
            </p:nvSpPr>
            <p:spPr>
              <a:xfrm>
                <a:off x="764861" y="5227936"/>
                <a:ext cx="3765502" cy="461665"/>
              </a:xfrm>
              <a:prstGeom prst="rect">
                <a:avLst/>
              </a:prstGeom>
              <a:blipFill>
                <a:blip r:embed="rId11"/>
                <a:stretch>
                  <a:fillRect t="-14667" b="-30667"/>
                </a:stretch>
              </a:blipFill>
              <a:ln>
                <a:noFill/>
              </a:ln>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14F17105-8A0F-4C93-BC43-8EFC053F6691}"/>
              </a:ext>
            </a:extLst>
          </p:cNvPr>
          <p:cNvSpPr txBox="1"/>
          <p:nvPr/>
        </p:nvSpPr>
        <p:spPr>
          <a:xfrm>
            <a:off x="918237" y="5754721"/>
            <a:ext cx="8768173" cy="461665"/>
          </a:xfrm>
          <a:prstGeom prst="rect">
            <a:avLst/>
          </a:prstGeom>
          <a:noFill/>
          <a:ln>
            <a:solidFill>
              <a:schemeClr val="bg2"/>
            </a:solidFill>
          </a:ln>
        </p:spPr>
        <p:txBody>
          <a:bodyPr wrap="square" rtlCol="0" anchor="ctr" anchorCtr="1">
            <a:spAutoFit/>
          </a:bodyPr>
          <a:lstStyle/>
          <a:p>
            <a:pPr marL="342900" indent="-342900">
              <a:buFont typeface="Wingdings" panose="05000000000000000000" pitchFamily="2" charset="2"/>
              <a:buChar char="Ø"/>
            </a:pPr>
            <a:r>
              <a:rPr lang="zh-CN" altLang="en-US" sz="2400" dirty="0">
                <a:solidFill>
                  <a:srgbClr val="00B0F0"/>
                </a:solidFill>
              </a:rPr>
              <a:t>随着新增信息量的逐步减少，历史信息的平均值也逐步减少。</a:t>
            </a:r>
          </a:p>
        </p:txBody>
      </p:sp>
    </p:spTree>
    <p:extLst>
      <p:ext uri="{BB962C8B-B14F-4D97-AF65-F5344CB8AC3E}">
        <p14:creationId xmlns:p14="http://schemas.microsoft.com/office/powerpoint/2010/main" val="470430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7" grpId="0" animBg="1"/>
      <p:bldP spid="12" grpId="0" animBg="1"/>
      <p:bldP spid="13" grpId="0"/>
      <p:bldP spid="14" grpId="0"/>
      <p:bldP spid="15" grpId="0"/>
      <p:bldP spid="16" grpId="0" animBg="1"/>
      <p:bldP spid="17" grpId="0" animBg="1"/>
      <p:bldP spid="18" grpId="0"/>
      <p:bldP spid="19" grpId="0"/>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BAF0575-2E5C-4047-AC82-F3387E84A540}"/>
                  </a:ext>
                </a:extLst>
              </p:cNvPr>
              <p:cNvSpPr txBox="1"/>
              <p:nvPr/>
            </p:nvSpPr>
            <p:spPr>
              <a:xfrm>
                <a:off x="738764" y="1232832"/>
                <a:ext cx="10711295" cy="830997"/>
              </a:xfrm>
              <a:prstGeom prst="rect">
                <a:avLst/>
              </a:prstGeom>
              <a:noFill/>
              <a:ln>
                <a:noFill/>
              </a:ln>
            </p:spPr>
            <p:txBody>
              <a:bodyPr wrap="square" rtlCol="0" anchor="ctr" anchorCtr="1">
                <a:spAutoFit/>
              </a:bodyPr>
              <a:lstStyle/>
              <a:p>
                <a:r>
                  <a:rPr lang="zh-CN" altLang="en-US" sz="2400" dirty="0">
                    <a:latin typeface="宋体" panose="02010600030101010101" pitchFamily="2" charset="-122"/>
                    <a:ea typeface="宋体" panose="02010600030101010101" pitchFamily="2" charset="-122"/>
                  </a:rPr>
                  <a:t>④ </a:t>
                </a:r>
                <a:r>
                  <a:rPr lang="zh-CN" altLang="en-US" sz="2400" dirty="0"/>
                  <a:t>因为</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𝑁</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r>
                      <a:rPr lang="zh-CN" altLang="en-US" sz="2400" i="1">
                        <a:latin typeface="Cambria Math" panose="02040503050406030204" pitchFamily="18" charset="0"/>
                      </a:rPr>
                      <m:t>和</m:t>
                    </m:r>
                    <m:r>
                      <a:rPr lang="en-US" altLang="zh-CN" sz="2400" i="1">
                        <a:latin typeface="Cambria Math" panose="02040503050406030204" pitchFamily="18" charset="0"/>
                        <a:ea typeface="Cambria Math" panose="02040503050406030204" pitchFamily="18" charset="0"/>
                      </a:rPr>
                      <m:t>𝐻</m:t>
                    </m:r>
                    <m:d>
                      <m:dPr>
                        <m:ctrlPr>
                          <a:rPr lang="en-US" altLang="zh-CN" sz="2400" i="1">
                            <a:latin typeface="Cambria Math" panose="02040503050406030204" pitchFamily="18" charset="0"/>
                            <a:ea typeface="Cambria Math" panose="02040503050406030204" pitchFamily="18" charset="0"/>
                          </a:rPr>
                        </m:ctrlPr>
                      </m:dPr>
                      <m:e>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sub>
                        </m:sSub>
                      </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r>
                              <a:rPr lang="en-US" altLang="zh-CN" sz="2400" i="1">
                                <a:latin typeface="Cambria Math" panose="02040503050406030204" pitchFamily="18" charset="0"/>
                                <a:ea typeface="Cambria Math" panose="02040503050406030204" pitchFamily="18" charset="0"/>
                              </a:rPr>
                              <m:t>−1</m:t>
                            </m:r>
                          </m:sub>
                        </m:sSub>
                      </m:e>
                    </m:d>
                  </m:oMath>
                </a14:m>
                <a:r>
                  <a:rPr lang="zh-CN" altLang="en-US" sz="2400" dirty="0"/>
                  <a:t>均为单调减少有下界，故</a:t>
                </a:r>
                <a14:m>
                  <m:oMath xmlns:m="http://schemas.openxmlformats.org/officeDocument/2006/math">
                    <m:r>
                      <a:rPr lang="en-US" altLang="zh-CN" sz="2400" b="0" i="1" smtClean="0">
                        <a:latin typeface="Cambria Math" panose="02040503050406030204" pitchFamily="18" charset="0"/>
                      </a:rPr>
                      <m:t>𝑁</m:t>
                    </m:r>
                    <m:r>
                      <a:rPr lang="en-US" altLang="zh-CN" sz="2400" b="0" i="1" smtClean="0">
                        <a:latin typeface="Cambria Math" panose="02040503050406030204" pitchFamily="18" charset="0"/>
                        <a:ea typeface="Cambria Math" panose="02040503050406030204" pitchFamily="18" charset="0"/>
                      </a:rPr>
                      <m:t>→∞</m:t>
                    </m:r>
                  </m:oMath>
                </a14:m>
                <a:r>
                  <a:rPr lang="zh-CN" altLang="en-US" sz="2400" dirty="0"/>
                  <a:t>时它们的极限都存在，并且</a:t>
                </a:r>
              </a:p>
            </p:txBody>
          </p:sp>
        </mc:Choice>
        <mc:Fallback xmlns="">
          <p:sp>
            <p:nvSpPr>
              <p:cNvPr id="2" name="文本框 1">
                <a:extLst>
                  <a:ext uri="{FF2B5EF4-FFF2-40B4-BE49-F238E27FC236}">
                    <a16:creationId xmlns:a16="http://schemas.microsoft.com/office/drawing/2014/main" id="{7BAF0575-2E5C-4047-AC82-F3387E84A540}"/>
                  </a:ext>
                </a:extLst>
              </p:cNvPr>
              <p:cNvSpPr txBox="1">
                <a:spLocks noRot="1" noChangeAspect="1" noMove="1" noResize="1" noEditPoints="1" noAdjustHandles="1" noChangeArrowheads="1" noChangeShapeType="1" noTextEdit="1"/>
              </p:cNvSpPr>
              <p:nvPr/>
            </p:nvSpPr>
            <p:spPr>
              <a:xfrm>
                <a:off x="738764" y="1232832"/>
                <a:ext cx="10711295" cy="830997"/>
              </a:xfrm>
              <a:prstGeom prst="rect">
                <a:avLst/>
              </a:prstGeom>
              <a:blipFill>
                <a:blip r:embed="rId2"/>
                <a:stretch>
                  <a:fillRect l="-626" t="-7299" r="-626" b="-1386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2D72D7E-6DD7-4995-BAE2-99D5A477D6BE}"/>
                  </a:ext>
                </a:extLst>
              </p:cNvPr>
              <p:cNvSpPr txBox="1"/>
              <p:nvPr/>
            </p:nvSpPr>
            <p:spPr>
              <a:xfrm>
                <a:off x="2253092" y="2074404"/>
                <a:ext cx="7214374" cy="571118"/>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func>
                        <m:funcPr>
                          <m:ctrlPr>
                            <a:rPr lang="en-US" altLang="zh-CN" sz="2400" i="1" smtClean="0">
                              <a:latin typeface="Cambria Math" panose="02040503050406030204" pitchFamily="18" charset="0"/>
                            </a:rPr>
                          </m:ctrlPr>
                        </m:funcPr>
                        <m:fNa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ea typeface="Cambria Math" panose="02040503050406030204" pitchFamily="18" charset="0"/>
                                </a:rPr>
                                <m:t>∞</m:t>
                              </m:r>
                            </m:sub>
                          </m:sSub>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𝑋</m:t>
                          </m:r>
                          <m:r>
                            <a:rPr lang="en-US" altLang="zh-CN" sz="2400" b="0" i="1" smtClean="0">
                              <a:latin typeface="Cambria Math" panose="02040503050406030204" pitchFamily="18" charset="0"/>
                              <a:ea typeface="Cambria Math" panose="02040503050406030204" pitchFamily="18" charset="0"/>
                            </a:rPr>
                            <m:t>)=</m:t>
                          </m:r>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lim</m:t>
                              </m:r>
                            </m:e>
                            <m:lim>
                              <m:r>
                                <a:rPr lang="en-US" altLang="zh-CN" sz="2400" i="1">
                                  <a:latin typeface="Cambria Math" panose="02040503050406030204" pitchFamily="18" charset="0"/>
                                </a:rPr>
                                <m:t>𝑁</m:t>
                              </m:r>
                              <m:r>
                                <a:rPr lang="en-US" altLang="zh-CN" sz="2400" i="1">
                                  <a:latin typeface="Cambria Math" panose="02040503050406030204" pitchFamily="18" charset="0"/>
                                  <a:ea typeface="Cambria Math" panose="02040503050406030204" pitchFamily="18" charset="0"/>
                                </a:rPr>
                                <m:t>→∞</m:t>
                              </m:r>
                            </m:lim>
                          </m:limLow>
                        </m:fNa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e>
                            <m:sub>
                              <m:r>
                                <a:rPr lang="en-US" altLang="zh-CN" sz="2400" i="1">
                                  <a:latin typeface="Cambria Math" panose="02040503050406030204" pitchFamily="18" charset="0"/>
                                </a:rPr>
                                <m:t>𝑁</m:t>
                              </m:r>
                            </m:sub>
                          </m:sSub>
                          <m:d>
                            <m:dPr>
                              <m:ctrlPr>
                                <a:rPr lang="en-US" altLang="zh-CN" sz="2400" i="1">
                                  <a:latin typeface="Cambria Math" panose="02040503050406030204" pitchFamily="18" charset="0"/>
                                </a:rPr>
                              </m:ctrlPr>
                            </m:dPr>
                            <m:e>
                              <m:r>
                                <a:rPr lang="en-US" altLang="zh-CN" sz="2400" i="1">
                                  <a:latin typeface="Cambria Math" panose="02040503050406030204" pitchFamily="18" charset="0"/>
                                </a:rPr>
                                <m:t>𝑋</m:t>
                              </m:r>
                            </m:e>
                          </m:d>
                          <m:r>
                            <a:rPr lang="en-US" altLang="zh-CN" sz="2400" i="1">
                              <a:latin typeface="Cambria Math" panose="02040503050406030204" pitchFamily="18" charset="0"/>
                            </a:rPr>
                            <m:t>=</m:t>
                          </m:r>
                          <m:func>
                            <m:funcPr>
                              <m:ctrlPr>
                                <a:rPr lang="en-US" altLang="zh-CN" sz="2400" i="1">
                                  <a:latin typeface="Cambria Math" panose="02040503050406030204" pitchFamily="18" charset="0"/>
                                </a:rPr>
                              </m:ctrlPr>
                            </m:funcPr>
                            <m:fName>
                              <m:limLow>
                                <m:limLowPr>
                                  <m:ctrlPr>
                                    <a:rPr lang="en-US" altLang="zh-CN" sz="2400" i="1">
                                      <a:latin typeface="Cambria Math" panose="02040503050406030204" pitchFamily="18" charset="0"/>
                                    </a:rPr>
                                  </m:ctrlPr>
                                </m:limLowPr>
                                <m:e>
                                  <m:r>
                                    <m:rPr>
                                      <m:sty m:val="p"/>
                                    </m:rPr>
                                    <a:rPr lang="en-US" altLang="zh-CN" sz="2400">
                                      <a:latin typeface="Cambria Math" panose="02040503050406030204" pitchFamily="18" charset="0"/>
                                    </a:rPr>
                                    <m:t>lim</m:t>
                                  </m:r>
                                </m:e>
                                <m:lim>
                                  <m:r>
                                    <a:rPr lang="en-US" altLang="zh-CN" sz="2400" i="1">
                                      <a:latin typeface="Cambria Math" panose="02040503050406030204" pitchFamily="18" charset="0"/>
                                    </a:rPr>
                                    <m:t>𝑁</m:t>
                                  </m:r>
                                  <m:r>
                                    <a:rPr lang="en-US" altLang="zh-CN" sz="2400" i="1">
                                      <a:latin typeface="Cambria Math" panose="02040503050406030204" pitchFamily="18" charset="0"/>
                                      <a:ea typeface="Cambria Math" panose="02040503050406030204" pitchFamily="18" charset="0"/>
                                    </a:rPr>
                                    <m:t>→∞</m:t>
                                  </m:r>
                                </m:lim>
                              </m:limLow>
                            </m:fName>
                            <m:e>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m:t>
                                  </m:r>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𝑁</m:t>
                                      </m:r>
                                    </m:sub>
                                  </m:sSub>
                                  <m:r>
                                    <a:rPr lang="en-US" altLang="zh-CN" sz="2400" i="1">
                                      <a:latin typeface="Cambria Math" panose="02040503050406030204" pitchFamily="18" charset="0"/>
                                    </a:rPr>
                                    <m:t>|</m:t>
                                  </m:r>
                                  <m:r>
                                    <a:rPr lang="en-US" altLang="zh-CN" sz="2400" i="1">
                                      <a:latin typeface="Cambria Math" panose="02040503050406030204" pitchFamily="18" charset="0"/>
                                    </a:rPr>
                                    <m:t>𝑋</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ea typeface="Cambria Math" panose="02040503050406030204" pitchFamily="18" charset="0"/>
                                    </a:rPr>
                                  </m:ctrlPr>
                                </m:sSubPr>
                                <m:e>
                                  <m:r>
                                    <a:rPr lang="en-US" altLang="zh-CN" sz="2400" i="1">
                                      <a:latin typeface="Cambria Math" panose="02040503050406030204" pitchFamily="18" charset="0"/>
                                      <a:ea typeface="Cambria Math" panose="02040503050406030204" pitchFamily="18" charset="0"/>
                                    </a:rPr>
                                    <m:t>𝑋</m:t>
                                  </m:r>
                                </m:e>
                                <m:sub>
                                  <m:r>
                                    <a:rPr lang="en-US" altLang="zh-CN" sz="2400" i="1">
                                      <a:latin typeface="Cambria Math" panose="02040503050406030204" pitchFamily="18" charset="0"/>
                                      <a:ea typeface="Cambria Math" panose="02040503050406030204" pitchFamily="18" charset="0"/>
                                    </a:rPr>
                                    <m:t>𝑁</m:t>
                                  </m:r>
                                  <m:r>
                                    <a:rPr lang="en-US" altLang="zh-CN" sz="2400" i="1">
                                      <a:latin typeface="Cambria Math" panose="02040503050406030204" pitchFamily="18" charset="0"/>
                                      <a:ea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e>
                          </m:func>
                          <m:r>
                            <a:rPr lang="en-US" altLang="zh-CN" sz="2400" b="0" i="1" smtClean="0">
                              <a:latin typeface="Cambria Math" panose="02040503050406030204" pitchFamily="18" charset="0"/>
                              <a:ea typeface="Cambria Math" panose="02040503050406030204" pitchFamily="18" charset="0"/>
                            </a:rPr>
                            <m:t>.</m:t>
                          </m:r>
                        </m:e>
                      </m:func>
                    </m:oMath>
                  </m:oMathPara>
                </a14:m>
                <a:endParaRPr lang="zh-CN" altLang="en-US" sz="2400" dirty="0"/>
              </a:p>
            </p:txBody>
          </p:sp>
        </mc:Choice>
        <mc:Fallback xmlns="">
          <p:sp>
            <p:nvSpPr>
              <p:cNvPr id="3" name="文本框 2">
                <a:extLst>
                  <a:ext uri="{FF2B5EF4-FFF2-40B4-BE49-F238E27FC236}">
                    <a16:creationId xmlns:a16="http://schemas.microsoft.com/office/drawing/2014/main" id="{42D72D7E-6DD7-4995-BAE2-99D5A477D6BE}"/>
                  </a:ext>
                </a:extLst>
              </p:cNvPr>
              <p:cNvSpPr txBox="1">
                <a:spLocks noRot="1" noChangeAspect="1" noMove="1" noResize="1" noEditPoints="1" noAdjustHandles="1" noChangeArrowheads="1" noChangeShapeType="1" noTextEdit="1"/>
              </p:cNvSpPr>
              <p:nvPr/>
            </p:nvSpPr>
            <p:spPr>
              <a:xfrm>
                <a:off x="2253092" y="2074404"/>
                <a:ext cx="7214374" cy="571118"/>
              </a:xfrm>
              <a:prstGeom prst="rect">
                <a:avLst/>
              </a:prstGeom>
              <a:blipFill>
                <a:blip r:embed="rId3"/>
                <a:stretch>
                  <a:fillRect b="-4255"/>
                </a:stretch>
              </a:blipFill>
              <a:ln>
                <a:noFill/>
              </a:ln>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279E6EA3-48A2-4669-9DAF-5B8B298A75EE}"/>
              </a:ext>
            </a:extLst>
          </p:cNvPr>
          <p:cNvSpPr txBox="1"/>
          <p:nvPr/>
        </p:nvSpPr>
        <p:spPr>
          <a:xfrm>
            <a:off x="738764" y="2865991"/>
            <a:ext cx="10153127" cy="461665"/>
          </a:xfrm>
          <a:prstGeom prst="rect">
            <a:avLst/>
          </a:prstGeom>
          <a:noFill/>
          <a:ln>
            <a:solidFill>
              <a:schemeClr val="bg2"/>
            </a:solidFill>
          </a:ln>
        </p:spPr>
        <p:txBody>
          <a:bodyPr wrap="square" rtlCol="0" anchor="ctr" anchorCtr="1">
            <a:spAutoFit/>
          </a:bodyPr>
          <a:lstStyle/>
          <a:p>
            <a:pPr marL="285750" indent="-285750">
              <a:buFont typeface="Wingdings" panose="05000000000000000000" pitchFamily="2" charset="2"/>
              <a:buChar char="Ø"/>
            </a:pPr>
            <a:r>
              <a:rPr lang="zh-CN" altLang="en-US" sz="2400" dirty="0">
                <a:solidFill>
                  <a:srgbClr val="00B0F0"/>
                </a:solidFill>
              </a:rPr>
              <a:t>新信息的生成能力趋于一个定值，历史信息的平均值也趋于同一个定值。</a:t>
            </a:r>
          </a:p>
        </p:txBody>
      </p:sp>
      <p:sp>
        <p:nvSpPr>
          <p:cNvPr id="15" name="文本框 14">
            <a:extLst>
              <a:ext uri="{FF2B5EF4-FFF2-40B4-BE49-F238E27FC236}">
                <a16:creationId xmlns:a16="http://schemas.microsoft.com/office/drawing/2014/main" id="{BE8D6588-3759-401E-AFA5-F7A9997C4BC1}"/>
              </a:ext>
            </a:extLst>
          </p:cNvPr>
          <p:cNvSpPr txBox="1"/>
          <p:nvPr/>
        </p:nvSpPr>
        <p:spPr>
          <a:xfrm>
            <a:off x="737030" y="4581128"/>
            <a:ext cx="10608399" cy="830997"/>
          </a:xfrm>
          <a:prstGeom prst="rect">
            <a:avLst/>
          </a:prstGeom>
          <a:noFill/>
          <a:ln>
            <a:solidFill>
              <a:schemeClr val="bg2"/>
            </a:solidFill>
          </a:ln>
        </p:spPr>
        <p:txBody>
          <a:bodyPr wrap="square" rtlCol="0" anchor="ctr" anchorCtr="1">
            <a:spAutoFit/>
          </a:bodyPr>
          <a:lstStyle/>
          <a:p>
            <a:pPr marL="342900" indent="-342900">
              <a:buFont typeface="Wingdings" panose="05000000000000000000" pitchFamily="2" charset="2"/>
              <a:buChar char="Ø"/>
            </a:pPr>
            <a:r>
              <a:rPr lang="zh-CN" altLang="en-US" sz="2400" dirty="0">
                <a:solidFill>
                  <a:srgbClr val="00B0F0"/>
                </a:solidFill>
              </a:rPr>
              <a:t>以后，我们有时也简单地用离散无记忆信源来指称离散平稳无记忆信源，用离散信源来指称离散单符号信源。</a:t>
            </a:r>
          </a:p>
        </p:txBody>
      </p:sp>
      <p:sp>
        <p:nvSpPr>
          <p:cNvPr id="14" name="文本框 13">
            <a:extLst>
              <a:ext uri="{FF2B5EF4-FFF2-40B4-BE49-F238E27FC236}">
                <a16:creationId xmlns:a16="http://schemas.microsoft.com/office/drawing/2014/main" id="{DE44838E-834C-40F3-8F4F-72F479BBCB6A}"/>
              </a:ext>
            </a:extLst>
          </p:cNvPr>
          <p:cNvSpPr txBox="1"/>
          <p:nvPr/>
        </p:nvSpPr>
        <p:spPr>
          <a:xfrm>
            <a:off x="549796" y="3492726"/>
            <a:ext cx="1296144" cy="461665"/>
          </a:xfrm>
          <a:prstGeom prst="rect">
            <a:avLst/>
          </a:prstGeom>
          <a:noFill/>
          <a:ln>
            <a:noFill/>
          </a:ln>
        </p:spPr>
        <p:txBody>
          <a:bodyPr wrap="square" rtlCol="0" anchor="ctr" anchorCtr="1">
            <a:spAutoFit/>
          </a:bodyPr>
          <a:lstStyle/>
          <a:p>
            <a:r>
              <a:rPr lang="zh-CN" altLang="en-US" sz="2400" b="1" dirty="0"/>
              <a:t>证毕</a:t>
            </a:r>
            <a:r>
              <a:rPr lang="zh-CN" altLang="en-US" dirty="0"/>
              <a:t>。</a:t>
            </a:r>
          </a:p>
        </p:txBody>
      </p:sp>
    </p:spTree>
    <p:extLst>
      <p:ext uri="{BB962C8B-B14F-4D97-AF65-F5344CB8AC3E}">
        <p14:creationId xmlns:p14="http://schemas.microsoft.com/office/powerpoint/2010/main" val="145174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25" grpId="0" animBg="1"/>
      <p:bldP spid="15" grpId="0" animBg="1"/>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4F741852-F47D-416E-9EF6-A92D80BE8FF3}"/>
              </a:ext>
            </a:extLst>
          </p:cNvPr>
          <p:cNvSpPr txBox="1"/>
          <p:nvPr/>
        </p:nvSpPr>
        <p:spPr>
          <a:xfrm>
            <a:off x="1413892" y="398523"/>
            <a:ext cx="3024336" cy="461665"/>
          </a:xfrm>
          <a:prstGeom prst="rect">
            <a:avLst/>
          </a:prstGeom>
          <a:noFill/>
          <a:ln>
            <a:noFill/>
          </a:ln>
        </p:spPr>
        <p:txBody>
          <a:bodyPr wrap="square" rtlCol="0" anchor="ctr" anchorCtr="1">
            <a:spAutoFit/>
          </a:bodyPr>
          <a:lstStyle/>
          <a:p>
            <a:r>
              <a:rPr lang="en-US" altLang="zh-CN" sz="2400" b="1" dirty="0"/>
              <a:t>§3.4 </a:t>
            </a:r>
            <a:r>
              <a:rPr lang="zh-CN" altLang="en-US" sz="2400" b="1" dirty="0"/>
              <a:t>马尔科夫信源</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4DDEEC5C-196A-4FCB-8B8C-CCB596F62B8B}"/>
                  </a:ext>
                </a:extLst>
              </p:cNvPr>
              <p:cNvSpPr txBox="1"/>
              <p:nvPr/>
            </p:nvSpPr>
            <p:spPr>
              <a:xfrm>
                <a:off x="837828" y="891469"/>
                <a:ext cx="10513168" cy="1200329"/>
              </a:xfrm>
              <a:prstGeom prst="rect">
                <a:avLst/>
              </a:prstGeom>
              <a:noFill/>
              <a:ln>
                <a:noFill/>
              </a:ln>
            </p:spPr>
            <p:txBody>
              <a:bodyPr wrap="square" rtlCol="0" anchor="ctr" anchorCtr="1">
                <a:spAutoFit/>
              </a:bodyPr>
              <a:lstStyle/>
              <a:p>
                <a:r>
                  <a:rPr lang="zh-CN" altLang="en-US" sz="2400" dirty="0"/>
                  <a:t>       记忆长度有限的离散有记忆信源称为</a:t>
                </a:r>
                <a:r>
                  <a:rPr lang="zh-CN" altLang="en-US" sz="2400" b="1" dirty="0">
                    <a:solidFill>
                      <a:srgbClr val="C00000"/>
                    </a:solidFill>
                  </a:rPr>
                  <a:t>马尔科夫信源</a:t>
                </a:r>
                <a:r>
                  <a:rPr lang="zh-CN" altLang="en-US" sz="2400" dirty="0"/>
                  <a:t>。若信源记忆长度为</a:t>
                </a:r>
                <a14:m>
                  <m:oMath xmlns:m="http://schemas.openxmlformats.org/officeDocument/2006/math">
                    <m:r>
                      <a:rPr lang="en-US" altLang="zh-CN" sz="2400" b="0" i="1" smtClean="0">
                        <a:latin typeface="Cambria Math" panose="02040503050406030204" pitchFamily="18" charset="0"/>
                      </a:rPr>
                      <m:t>𝑚</m:t>
                    </m:r>
                  </m:oMath>
                </a14:m>
                <a:r>
                  <a:rPr lang="zh-CN" altLang="en-US" sz="2400" dirty="0"/>
                  <a:t>，即每一时刻的概率分布仅与此前的</a:t>
                </a:r>
                <a14:m>
                  <m:oMath xmlns:m="http://schemas.openxmlformats.org/officeDocument/2006/math">
                    <m:r>
                      <a:rPr lang="en-US" altLang="zh-CN" sz="2400" b="0" i="1" smtClean="0">
                        <a:latin typeface="Cambria Math" panose="02040503050406030204" pitchFamily="18" charset="0"/>
                      </a:rPr>
                      <m:t>𝑚</m:t>
                    </m:r>
                  </m:oMath>
                </a14:m>
                <a:r>
                  <a:rPr lang="zh-CN" altLang="en-US" sz="2400" dirty="0"/>
                  <a:t>个时刻有关，则称之为</a:t>
                </a:r>
                <a14:m>
                  <m:oMath xmlns:m="http://schemas.openxmlformats.org/officeDocument/2006/math">
                    <m:r>
                      <a:rPr lang="en-US" altLang="zh-CN" sz="2400" b="1" i="1" smtClean="0">
                        <a:solidFill>
                          <a:srgbClr val="C00000"/>
                        </a:solidFill>
                        <a:latin typeface="Cambria Math" panose="02040503050406030204" pitchFamily="18" charset="0"/>
                      </a:rPr>
                      <m:t>𝒎</m:t>
                    </m:r>
                  </m:oMath>
                </a14:m>
                <a:r>
                  <a:rPr lang="zh-CN" altLang="en-US" sz="2400" b="1" dirty="0">
                    <a:solidFill>
                      <a:srgbClr val="C00000"/>
                    </a:solidFill>
                  </a:rPr>
                  <a:t>阶马尔可夫信源</a:t>
                </a:r>
                <a:r>
                  <a:rPr lang="zh-CN" altLang="en-US" sz="2400" dirty="0"/>
                  <a:t>。一阶的马尔科夫信源又称为</a:t>
                </a:r>
                <a:r>
                  <a:rPr lang="zh-CN" altLang="en-US" sz="2400" b="1" dirty="0">
                    <a:solidFill>
                      <a:srgbClr val="C00000"/>
                    </a:solidFill>
                  </a:rPr>
                  <a:t>马尔科夫链</a:t>
                </a:r>
                <a:r>
                  <a:rPr lang="zh-CN" altLang="en-US" sz="2400" dirty="0"/>
                  <a:t>（</a:t>
                </a:r>
                <a:r>
                  <a:rPr lang="zh-CN" altLang="en-US" sz="2400" b="1" dirty="0">
                    <a:solidFill>
                      <a:srgbClr val="C00000"/>
                    </a:solidFill>
                  </a:rPr>
                  <a:t>马氏链</a:t>
                </a:r>
                <a:r>
                  <a:rPr lang="zh-CN" altLang="en-US" sz="2400" dirty="0"/>
                  <a:t>）。</a:t>
                </a:r>
              </a:p>
            </p:txBody>
          </p:sp>
        </mc:Choice>
        <mc:Fallback xmlns="">
          <p:sp>
            <p:nvSpPr>
              <p:cNvPr id="3" name="文本框 2">
                <a:extLst>
                  <a:ext uri="{FF2B5EF4-FFF2-40B4-BE49-F238E27FC236}">
                    <a16:creationId xmlns:a16="http://schemas.microsoft.com/office/drawing/2014/main" id="{4DDEEC5C-196A-4FCB-8B8C-CCB596F62B8B}"/>
                  </a:ext>
                </a:extLst>
              </p:cNvPr>
              <p:cNvSpPr txBox="1">
                <a:spLocks noRot="1" noChangeAspect="1" noMove="1" noResize="1" noEditPoints="1" noAdjustHandles="1" noChangeArrowheads="1" noChangeShapeType="1" noTextEdit="1"/>
              </p:cNvSpPr>
              <p:nvPr/>
            </p:nvSpPr>
            <p:spPr>
              <a:xfrm>
                <a:off x="837828" y="891469"/>
                <a:ext cx="10513168" cy="1200329"/>
              </a:xfrm>
              <a:prstGeom prst="rect">
                <a:avLst/>
              </a:prstGeom>
              <a:blipFill>
                <a:blip r:embed="rId2"/>
                <a:stretch>
                  <a:fillRect l="-2319" t="-5076" r="-2377" b="-964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1E968E1-B91C-484D-93CA-58EE214FB354}"/>
                  </a:ext>
                </a:extLst>
              </p:cNvPr>
              <p:cNvSpPr txBox="1"/>
              <p:nvPr/>
            </p:nvSpPr>
            <p:spPr>
              <a:xfrm>
                <a:off x="624684" y="2080507"/>
                <a:ext cx="11014344" cy="1621085"/>
              </a:xfrm>
              <a:prstGeom prst="rect">
                <a:avLst/>
              </a:prstGeom>
              <a:noFill/>
              <a:ln>
                <a:noFill/>
              </a:ln>
            </p:spPr>
            <p:txBody>
              <a:bodyPr wrap="square" rtlCol="0" anchor="ctr" anchorCtr="1">
                <a:spAutoFit/>
              </a:bodyPr>
              <a:lstStyle/>
              <a:p>
                <a:r>
                  <a:rPr lang="zh-CN" altLang="en-US" sz="2400" dirty="0"/>
                  <a:t>        假定</a:t>
                </a:r>
                <a14:m>
                  <m:oMath xmlns:m="http://schemas.openxmlformats.org/officeDocument/2006/math">
                    <m:r>
                      <a:rPr lang="en-US" altLang="zh-CN" sz="2400" i="1">
                        <a:latin typeface="Cambria Math" panose="02040503050406030204" pitchFamily="18" charset="0"/>
                      </a:rPr>
                      <m:t>𝑋</m:t>
                    </m:r>
                    <m:r>
                      <a:rPr lang="en-US" altLang="zh-CN" sz="2400" i="1">
                        <a:latin typeface="Cambria Math" panose="02040503050406030204" pitchFamily="18" charset="0"/>
                      </a:rPr>
                      <m:t>=</m:t>
                    </m:r>
                    <m:r>
                      <a:rPr lang="en-US" altLang="zh-CN" sz="2400">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𝑋</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r>
                      <a:rPr lang="en-US" altLang="zh-CN" sz="2400" i="1">
                        <a:latin typeface="Cambria Math" panose="02040503050406030204" pitchFamily="18" charset="0"/>
                        <a:ea typeface="Cambria Math" panose="02040503050406030204" pitchFamily="18" charset="0"/>
                      </a:rPr>
                      <m:t>⋯}</m:t>
                    </m:r>
                  </m:oMath>
                </a14:m>
                <a:r>
                  <a:rPr lang="zh-CN" altLang="en-US" sz="2400" dirty="0"/>
                  <a:t>是一个马氏链，</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𝑋</m:t>
                        </m:r>
                      </m:e>
                      <m:sub>
                        <m:r>
                          <a:rPr lang="en-US" altLang="zh-CN" sz="2400" b="0" i="1" smtClean="0">
                            <a:latin typeface="Cambria Math" panose="02040503050406030204" pitchFamily="18" charset="0"/>
                          </a:rPr>
                          <m:t>𝑖</m:t>
                        </m:r>
                      </m:sub>
                    </m:sSub>
                  </m:oMath>
                </a14:m>
                <a:r>
                  <a:rPr lang="zh-CN" altLang="en-US" sz="2400" dirty="0"/>
                  <a:t>的样本空间为</a:t>
                </a:r>
                <a14:m>
                  <m:oMath xmlns:m="http://schemas.openxmlformats.org/officeDocument/2006/math">
                    <m:r>
                      <a:rPr lang="en-US" altLang="zh-CN" sz="2400" b="0" i="1" smtClean="0">
                        <a:latin typeface="Cambria Math" panose="02040503050406030204" pitchFamily="18" charset="0"/>
                      </a:rPr>
                      <m:t>𝑆</m:t>
                    </m:r>
                    <m:r>
                      <a:rPr lang="en-US" altLang="zh-CN" sz="2400" b="0" i="1" smtClean="0">
                        <a:latin typeface="Cambria Math" panose="02040503050406030204" pitchFamily="18" charset="0"/>
                      </a:rPr>
                      <m:t>=</m:t>
                    </m:r>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1</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2</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m:t>
                        </m:r>
                        <m:sSub>
                          <m:sSubPr>
                            <m:ctrlPr>
                              <a:rPr lang="en-US" altLang="zh-CN" sz="2400" b="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𝑠</m:t>
                            </m:r>
                          </m:e>
                          <m:sub>
                            <m:r>
                              <a:rPr lang="en-US" altLang="zh-CN" sz="2400" b="0" i="1" smtClean="0">
                                <a:latin typeface="Cambria Math" panose="02040503050406030204" pitchFamily="18" charset="0"/>
                                <a:ea typeface="Cambria Math" panose="02040503050406030204" pitchFamily="18" charset="0"/>
                              </a:rPr>
                              <m:t>𝐽</m:t>
                            </m:r>
                          </m:sub>
                        </m:sSub>
                      </m:e>
                    </m:d>
                  </m:oMath>
                </a14:m>
                <a:r>
                  <a:rPr lang="en-US" altLang="zh-CN" sz="2400" dirty="0"/>
                  <a:t>.</a:t>
                </a:r>
                <a:r>
                  <a:rPr lang="zh-CN" altLang="en-US" sz="2400" dirty="0"/>
                  <a:t> </a:t>
                </a:r>
                <a14:m>
                  <m:oMath xmlns:m="http://schemas.openxmlformats.org/officeDocument/2006/math">
                    <m:r>
                      <a:rPr lang="en-US" altLang="zh-CN" sz="2400" b="0" i="1" dirty="0" smtClean="0">
                        <a:latin typeface="Cambria Math" panose="02040503050406030204" pitchFamily="18" charset="0"/>
                      </a:rPr>
                      <m:t>𝑆</m:t>
                    </m:r>
                  </m:oMath>
                </a14:m>
                <a:r>
                  <a:rPr lang="zh-CN" altLang="en-US" sz="2400" dirty="0"/>
                  <a:t>又称为系统</a:t>
                </a:r>
                <a14:m>
                  <m:oMath xmlns:m="http://schemas.openxmlformats.org/officeDocument/2006/math">
                    <m:r>
                      <a:rPr lang="en-US" altLang="zh-CN" sz="2400" b="0" i="1" smtClean="0">
                        <a:latin typeface="Cambria Math" panose="02040503050406030204" pitchFamily="18" charset="0"/>
                      </a:rPr>
                      <m:t>𝑋</m:t>
                    </m:r>
                  </m:oMath>
                </a14:m>
                <a:r>
                  <a:rPr lang="zh-CN" altLang="en-US" sz="2400" dirty="0"/>
                  <a:t>的</a:t>
                </a:r>
                <a:r>
                  <a:rPr lang="zh-CN" altLang="en-US" sz="2400" dirty="0">
                    <a:solidFill>
                      <a:srgbClr val="C00000"/>
                    </a:solidFill>
                  </a:rPr>
                  <a:t>状态空间</a:t>
                </a:r>
                <a:r>
                  <a:rPr lang="zh-CN" altLang="en-US" sz="2400" dirty="0"/>
                  <a:t>，若</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𝑋</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𝑖</m:t>
                        </m:r>
                      </m:sub>
                    </m:sSub>
                  </m:oMath>
                </a14:m>
                <a:r>
                  <a:rPr lang="zh-CN" altLang="en-US" sz="2400" dirty="0"/>
                  <a:t>，则称系统在时刻</a:t>
                </a:r>
                <a14:m>
                  <m:oMath xmlns:m="http://schemas.openxmlformats.org/officeDocument/2006/math">
                    <m:r>
                      <a:rPr lang="en-US" altLang="zh-CN" sz="2400" b="0" i="1" smtClean="0">
                        <a:latin typeface="Cambria Math" panose="02040503050406030204" pitchFamily="18" charset="0"/>
                      </a:rPr>
                      <m:t>𝑚</m:t>
                    </m:r>
                  </m:oMath>
                </a14:m>
                <a:r>
                  <a:rPr lang="zh-CN" altLang="en-US" sz="2400" dirty="0"/>
                  <a:t>处于状态</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𝑖</m:t>
                        </m:r>
                      </m:sub>
                    </m:sSub>
                  </m:oMath>
                </a14:m>
                <a:r>
                  <a:rPr lang="en-US" altLang="zh-CN" sz="2400" dirty="0"/>
                  <a:t>. </a:t>
                </a:r>
              </a:p>
              <a:p>
                <a:pPr marL="342900" indent="-342900">
                  <a:buFont typeface="Wingdings" panose="05000000000000000000" pitchFamily="2" charset="2"/>
                  <a:buChar char="Ø"/>
                </a:pPr>
                <a:r>
                  <a:rPr lang="zh-CN" altLang="en-US" sz="2400" dirty="0">
                    <a:solidFill>
                      <a:srgbClr val="00B0F0"/>
                    </a:solidFill>
                  </a:rPr>
                  <a:t>显然，如果知道系统目前的状态，则将来是与过去无关的。</a:t>
                </a:r>
                <a:endParaRPr lang="en-US" altLang="zh-CN" sz="2400" dirty="0">
                  <a:solidFill>
                    <a:srgbClr val="00B0F0"/>
                  </a:solidFill>
                </a:endParaRPr>
              </a:p>
              <a:p>
                <a:r>
                  <a:rPr lang="zh-CN" altLang="en-US" sz="2400" dirty="0"/>
                  <a:t>        若</a:t>
                </a:r>
                <a14:m>
                  <m:oMath xmlns:m="http://schemas.openxmlformats.org/officeDocument/2006/math">
                    <m:r>
                      <a:rPr lang="en-US" altLang="zh-CN" sz="2400" b="0" i="1" smtClean="0">
                        <a:latin typeface="Cambria Math" panose="02040503050406030204" pitchFamily="18" charset="0"/>
                      </a:rPr>
                      <m:t>1</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𝑚</m:t>
                    </m:r>
                    <m:r>
                      <a:rPr lang="en-US" altLang="zh-CN" sz="2400" b="0" i="1" smtClean="0">
                        <a:latin typeface="Cambria Math" panose="02040503050406030204" pitchFamily="18" charset="0"/>
                        <a:ea typeface="Cambria Math" panose="02040503050406030204" pitchFamily="18" charset="0"/>
                      </a:rPr>
                      <m:t>&lt;</m:t>
                    </m:r>
                    <m:r>
                      <a:rPr lang="en-US" altLang="zh-CN" sz="2400" b="0" i="1" smtClean="0">
                        <a:latin typeface="Cambria Math" panose="02040503050406030204" pitchFamily="18" charset="0"/>
                        <a:ea typeface="Cambria Math" panose="02040503050406030204" pitchFamily="18" charset="0"/>
                      </a:rPr>
                      <m:t>𝑛</m:t>
                    </m:r>
                  </m:oMath>
                </a14:m>
                <a:r>
                  <a:rPr lang="en-US" altLang="zh-CN" sz="2400" dirty="0"/>
                  <a:t>, </a:t>
                </a:r>
                <a14:m>
                  <m:oMath xmlns:m="http://schemas.openxmlformats.org/officeDocument/2006/math">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∈{1,2,⋯,</m:t>
                    </m:r>
                    <m:r>
                      <a:rPr lang="en-US" altLang="zh-CN" sz="2400" b="0" i="1" smtClean="0">
                        <a:latin typeface="Cambria Math" panose="02040503050406030204" pitchFamily="18" charset="0"/>
                        <a:ea typeface="Cambria Math" panose="02040503050406030204" pitchFamily="18" charset="0"/>
                      </a:rPr>
                      <m:t>𝐽</m:t>
                    </m:r>
                    <m:r>
                      <a:rPr lang="en-US" altLang="zh-CN" sz="2400" b="0" i="1" smtClean="0">
                        <a:latin typeface="Cambria Math" panose="02040503050406030204" pitchFamily="18" charset="0"/>
                        <a:ea typeface="Cambria Math" panose="02040503050406030204" pitchFamily="18" charset="0"/>
                      </a:rPr>
                      <m:t>}</m:t>
                    </m:r>
                  </m:oMath>
                </a14:m>
                <a:r>
                  <a:rPr lang="en-US" altLang="zh-CN" sz="2400" dirty="0"/>
                  <a:t>, </a:t>
                </a:r>
                <a:r>
                  <a:rPr lang="zh-CN" altLang="en-US" sz="2400" dirty="0"/>
                  <a:t>记</a:t>
                </a:r>
              </a:p>
            </p:txBody>
          </p:sp>
        </mc:Choice>
        <mc:Fallback xmlns="">
          <p:sp>
            <p:nvSpPr>
              <p:cNvPr id="4" name="文本框 3">
                <a:extLst>
                  <a:ext uri="{FF2B5EF4-FFF2-40B4-BE49-F238E27FC236}">
                    <a16:creationId xmlns:a16="http://schemas.microsoft.com/office/drawing/2014/main" id="{11E968E1-B91C-484D-93CA-58EE214FB354}"/>
                  </a:ext>
                </a:extLst>
              </p:cNvPr>
              <p:cNvSpPr txBox="1">
                <a:spLocks noRot="1" noChangeAspect="1" noMove="1" noResize="1" noEditPoints="1" noAdjustHandles="1" noChangeArrowheads="1" noChangeShapeType="1" noTextEdit="1"/>
              </p:cNvSpPr>
              <p:nvPr/>
            </p:nvSpPr>
            <p:spPr>
              <a:xfrm>
                <a:off x="624684" y="2080507"/>
                <a:ext cx="11014344" cy="1621085"/>
              </a:xfrm>
              <a:prstGeom prst="rect">
                <a:avLst/>
              </a:prstGeom>
              <a:blipFill>
                <a:blip r:embed="rId3"/>
                <a:stretch>
                  <a:fillRect l="-332" t="-2256" r="-387" b="-864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47135ADA-A48A-4D54-AED3-AF932C32983C}"/>
                  </a:ext>
                </a:extLst>
              </p:cNvPr>
              <p:cNvSpPr txBox="1"/>
              <p:nvPr/>
            </p:nvSpPr>
            <p:spPr>
              <a:xfrm>
                <a:off x="3574132" y="3577570"/>
                <a:ext cx="4536504" cy="517834"/>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Sub>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e>
                      </m:d>
                      <m:r>
                        <a:rPr lang="en-US" altLang="zh-CN" sz="2400" b="0" i="1" smtClean="0">
                          <a:latin typeface="Cambria Math" panose="02040503050406030204" pitchFamily="18" charset="0"/>
                        </a:rPr>
                        <m:t>=</m:t>
                      </m:r>
                      <m:func>
                        <m:funcPr>
                          <m:ctrlPr>
                            <a:rPr lang="en-US" altLang="zh-CN" sz="2400" b="0" i="1" smtClean="0">
                              <a:latin typeface="Cambria Math" panose="02040503050406030204" pitchFamily="18" charset="0"/>
                            </a:rPr>
                          </m:ctrlPr>
                        </m:funcPr>
                        <m:fName>
                          <m:r>
                            <m:rPr>
                              <m:sty m:val="p"/>
                            </m:rPr>
                            <a:rPr lang="en-US" altLang="zh-CN" sz="2400" b="0" i="0" smtClean="0">
                              <a:latin typeface="Cambria Math" panose="02040503050406030204" pitchFamily="18" charset="0"/>
                            </a:rPr>
                            <m:t>Pr</m:t>
                          </m:r>
                        </m:fName>
                        <m:e>
                          <m:d>
                            <m:dPr>
                              <m:begChr m:val="{"/>
                              <m:endChr m:val="}"/>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𝑋</m:t>
                                  </m:r>
                                </m:e>
                                <m:sub>
                                  <m:r>
                                    <a:rPr lang="en-US" altLang="zh-CN" sz="2400" b="0" i="1" smtClean="0">
                                      <a:latin typeface="Cambria Math" panose="02040503050406030204" pitchFamily="18" charset="0"/>
                                    </a:rPr>
                                    <m:t>𝑛</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𝑗</m:t>
                                  </m:r>
                                </m:sub>
                              </m:sSub>
                            </m:e>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𝑋</m:t>
                                  </m:r>
                                </m:e>
                                <m:sub>
                                  <m:r>
                                    <a:rPr lang="en-US" altLang="zh-CN" sz="2400" b="0" i="1" smtClean="0">
                                      <a:latin typeface="Cambria Math" panose="02040503050406030204" pitchFamily="18" charset="0"/>
                                    </a:rPr>
                                    <m:t>𝑚</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m:t>
                          </m:r>
                        </m:e>
                      </m:func>
                    </m:oMath>
                  </m:oMathPara>
                </a14:m>
                <a:endParaRPr lang="zh-CN" altLang="en-US" sz="2400" dirty="0"/>
              </a:p>
            </p:txBody>
          </p:sp>
        </mc:Choice>
        <mc:Fallback xmlns="">
          <p:sp>
            <p:nvSpPr>
              <p:cNvPr id="5" name="文本框 4">
                <a:extLst>
                  <a:ext uri="{FF2B5EF4-FFF2-40B4-BE49-F238E27FC236}">
                    <a16:creationId xmlns:a16="http://schemas.microsoft.com/office/drawing/2014/main" id="{47135ADA-A48A-4D54-AED3-AF932C32983C}"/>
                  </a:ext>
                </a:extLst>
              </p:cNvPr>
              <p:cNvSpPr txBox="1">
                <a:spLocks noRot="1" noChangeAspect="1" noMove="1" noResize="1" noEditPoints="1" noAdjustHandles="1" noChangeArrowheads="1" noChangeShapeType="1" noTextEdit="1"/>
              </p:cNvSpPr>
              <p:nvPr/>
            </p:nvSpPr>
            <p:spPr>
              <a:xfrm>
                <a:off x="3574132" y="3577570"/>
                <a:ext cx="4536504" cy="517834"/>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209A70E9-6A05-46F6-83D5-E47A31446F9A}"/>
                  </a:ext>
                </a:extLst>
              </p:cNvPr>
              <p:cNvSpPr txBox="1"/>
              <p:nvPr/>
            </p:nvSpPr>
            <p:spPr>
              <a:xfrm>
                <a:off x="735415" y="4135840"/>
                <a:ext cx="10615581" cy="1509580"/>
              </a:xfrm>
              <a:prstGeom prst="rect">
                <a:avLst/>
              </a:prstGeom>
              <a:noFill/>
              <a:ln>
                <a:noFill/>
              </a:ln>
            </p:spPr>
            <p:txBody>
              <a:bodyPr wrap="square" rtlCol="0" anchor="ctr" anchorCtr="1">
                <a:spAutoFit/>
              </a:bodyPr>
              <a:lstStyle/>
              <a:p>
                <a:r>
                  <a:rPr lang="zh-CN" altLang="en-US" sz="2400" dirty="0"/>
                  <a:t>则</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𝑛</m:t>
                    </m:r>
                    <m:r>
                      <a:rPr lang="en-US" altLang="zh-CN" sz="2400" b="0" i="1" smtClean="0">
                        <a:latin typeface="Cambria Math" panose="02040503050406030204" pitchFamily="18" charset="0"/>
                      </a:rPr>
                      <m:t>)</m:t>
                    </m:r>
                    <m:r>
                      <a:rPr lang="zh-CN" altLang="en-US" sz="2400" i="1">
                        <a:latin typeface="Cambria Math" panose="02040503050406030204" pitchFamily="18" charset="0"/>
                      </a:rPr>
                      <m:t>表示</m:t>
                    </m:r>
                  </m:oMath>
                </a14:m>
                <a:r>
                  <a:rPr lang="zh-CN" altLang="en-US" sz="2400" dirty="0"/>
                  <a:t>系统从时刻</a:t>
                </a:r>
                <a14:m>
                  <m:oMath xmlns:m="http://schemas.openxmlformats.org/officeDocument/2006/math">
                    <m:r>
                      <a:rPr lang="en-US" altLang="zh-CN" sz="2400" b="0" i="1" smtClean="0">
                        <a:latin typeface="Cambria Math" panose="02040503050406030204" pitchFamily="18" charset="0"/>
                      </a:rPr>
                      <m:t>𝑚</m:t>
                    </m:r>
                  </m:oMath>
                </a14:m>
                <a:r>
                  <a:rPr lang="zh-CN" altLang="en-US" sz="2400" dirty="0"/>
                  <a:t>所处的状态</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𝑖</m:t>
                        </m:r>
                      </m:sub>
                    </m:sSub>
                  </m:oMath>
                </a14:m>
                <a:r>
                  <a:rPr lang="zh-CN" altLang="en-US" sz="2400" dirty="0"/>
                  <a:t>经过</a:t>
                </a:r>
                <a14:m>
                  <m:oMath xmlns:m="http://schemas.openxmlformats.org/officeDocument/2006/math">
                    <m:r>
                      <a:rPr lang="en-US" altLang="zh-CN" sz="2400" i="1">
                        <a:latin typeface="Cambria Math" panose="02040503050406030204" pitchFamily="18" charset="0"/>
                      </a:rPr>
                      <m:t>𝑘</m:t>
                    </m:r>
                    <m:r>
                      <a:rPr lang="en-US" altLang="zh-CN" sz="2400" i="1">
                        <a:latin typeface="Cambria Math" panose="02040503050406030204" pitchFamily="18" charset="0"/>
                      </a:rPr>
                      <m:t>=</m:t>
                    </m:r>
                    <m:r>
                      <a:rPr lang="en-US" altLang="zh-CN" sz="2400" b="0" i="1" dirty="0" smtClean="0">
                        <a:latin typeface="Cambria Math" panose="02040503050406030204" pitchFamily="18" charset="0"/>
                      </a:rPr>
                      <m:t>𝑛</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𝑚</m:t>
                    </m:r>
                    <m:r>
                      <a:rPr lang="zh-CN" altLang="en-US" sz="2400" i="1" dirty="0">
                        <a:latin typeface="Cambria Math" panose="02040503050406030204" pitchFamily="18" charset="0"/>
                      </a:rPr>
                      <m:t>个</m:t>
                    </m:r>
                  </m:oMath>
                </a14:m>
                <a:r>
                  <a:rPr lang="zh-CN" altLang="en-US" sz="2400" dirty="0"/>
                  <a:t>时刻后转移到状态</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𝑗</m:t>
                        </m:r>
                      </m:sub>
                    </m:sSub>
                  </m:oMath>
                </a14:m>
                <a:r>
                  <a:rPr lang="zh-CN" altLang="en-US" sz="2400" dirty="0"/>
                  <a:t>的概率，亦记为</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𝑝</m:t>
                        </m:r>
                      </m:e>
                      <m:sub>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𝑗</m:t>
                        </m:r>
                      </m:sub>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e>
                        </m:d>
                      </m:sup>
                    </m:sSubSup>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𝑚</m:t>
                    </m:r>
                    <m:r>
                      <a:rPr lang="en-US" altLang="zh-CN" sz="2400" b="0" i="1" smtClean="0">
                        <a:latin typeface="Cambria Math" panose="02040503050406030204" pitchFamily="18" charset="0"/>
                      </a:rPr>
                      <m:t>)</m:t>
                    </m:r>
                  </m:oMath>
                </a14:m>
                <a:r>
                  <a:rPr lang="zh-CN" altLang="en-US" sz="2400" dirty="0"/>
                  <a:t>，并称为</a:t>
                </a:r>
                <a14:m>
                  <m:oMath xmlns:m="http://schemas.openxmlformats.org/officeDocument/2006/math">
                    <m:r>
                      <a:rPr lang="en-US" altLang="zh-CN" sz="2400" b="0" i="1" smtClean="0">
                        <a:solidFill>
                          <a:srgbClr val="C00000"/>
                        </a:solidFill>
                        <a:latin typeface="Cambria Math" panose="02040503050406030204" pitchFamily="18" charset="0"/>
                      </a:rPr>
                      <m:t>𝑘</m:t>
                    </m:r>
                  </m:oMath>
                </a14:m>
                <a:r>
                  <a:rPr lang="zh-CN" altLang="en-US" sz="2400" dirty="0">
                    <a:solidFill>
                      <a:srgbClr val="C00000"/>
                    </a:solidFill>
                  </a:rPr>
                  <a:t>步转移概率</a:t>
                </a:r>
                <a:r>
                  <a:rPr lang="zh-CN" altLang="en-US" sz="2400" dirty="0"/>
                  <a:t>。</a:t>
                </a:r>
                <a:endParaRPr lang="en-US" altLang="zh-CN" sz="2400" dirty="0"/>
              </a:p>
              <a:p>
                <a:pPr marL="342900" indent="-342900">
                  <a:buFont typeface="Wingdings" panose="05000000000000000000" pitchFamily="2" charset="2"/>
                  <a:buChar char="Ø"/>
                </a:pPr>
                <a14:m>
                  <m:oMath xmlns:m="http://schemas.openxmlformats.org/officeDocument/2006/math">
                    <m:sSubSup>
                      <m:sSubSupPr>
                        <m:ctrlPr>
                          <a:rPr lang="en-US" altLang="zh-CN" sz="2400" i="1" smtClean="0">
                            <a:solidFill>
                              <a:srgbClr val="00B0F0"/>
                            </a:solidFill>
                            <a:latin typeface="Cambria Math" panose="02040503050406030204" pitchFamily="18" charset="0"/>
                          </a:rPr>
                        </m:ctrlPr>
                      </m:sSubSupPr>
                      <m:e>
                        <m:r>
                          <a:rPr lang="en-US" altLang="zh-CN" sz="2400" i="1">
                            <a:solidFill>
                              <a:srgbClr val="00B0F0"/>
                            </a:solidFill>
                            <a:latin typeface="Cambria Math" panose="02040503050406030204" pitchFamily="18" charset="0"/>
                          </a:rPr>
                          <m:t>𝑝</m:t>
                        </m:r>
                      </m:e>
                      <m:sub>
                        <m:r>
                          <a:rPr lang="en-US" altLang="zh-CN" sz="2400" i="1">
                            <a:solidFill>
                              <a:srgbClr val="00B0F0"/>
                            </a:solidFill>
                            <a:latin typeface="Cambria Math" panose="02040503050406030204" pitchFamily="18" charset="0"/>
                          </a:rPr>
                          <m:t>𝑖</m:t>
                        </m:r>
                        <m:r>
                          <a:rPr lang="en-US" altLang="zh-CN" sz="2400" i="1">
                            <a:solidFill>
                              <a:srgbClr val="00B0F0"/>
                            </a:solidFill>
                            <a:latin typeface="Cambria Math" panose="02040503050406030204" pitchFamily="18" charset="0"/>
                          </a:rPr>
                          <m:t>,</m:t>
                        </m:r>
                        <m:r>
                          <a:rPr lang="en-US" altLang="zh-CN" sz="2400" i="1">
                            <a:solidFill>
                              <a:srgbClr val="00B0F0"/>
                            </a:solidFill>
                            <a:latin typeface="Cambria Math" panose="02040503050406030204" pitchFamily="18" charset="0"/>
                          </a:rPr>
                          <m:t>𝑗</m:t>
                        </m:r>
                      </m:sub>
                      <m:sup>
                        <m:d>
                          <m:dPr>
                            <m:ctrlPr>
                              <a:rPr lang="en-US" altLang="zh-CN" sz="2400" i="1">
                                <a:solidFill>
                                  <a:srgbClr val="00B0F0"/>
                                </a:solidFill>
                                <a:latin typeface="Cambria Math" panose="02040503050406030204" pitchFamily="18" charset="0"/>
                              </a:rPr>
                            </m:ctrlPr>
                          </m:dPr>
                          <m:e>
                            <m:r>
                              <a:rPr lang="en-US" altLang="zh-CN" sz="2400" b="0" i="1" smtClean="0">
                                <a:solidFill>
                                  <a:srgbClr val="00B0F0"/>
                                </a:solidFill>
                                <a:latin typeface="Cambria Math" panose="02040503050406030204" pitchFamily="18" charset="0"/>
                              </a:rPr>
                              <m:t>1</m:t>
                            </m:r>
                          </m:e>
                        </m:d>
                      </m:sup>
                    </m:sSubSup>
                    <m:r>
                      <a:rPr lang="en-US" altLang="zh-CN" sz="2400" i="1">
                        <a:solidFill>
                          <a:srgbClr val="00B0F0"/>
                        </a:solidFill>
                        <a:latin typeface="Cambria Math" panose="02040503050406030204" pitchFamily="18" charset="0"/>
                      </a:rPr>
                      <m:t>(</m:t>
                    </m:r>
                    <m:r>
                      <a:rPr lang="en-US" altLang="zh-CN" sz="2400" i="1">
                        <a:solidFill>
                          <a:srgbClr val="00B0F0"/>
                        </a:solidFill>
                        <a:latin typeface="Cambria Math" panose="02040503050406030204" pitchFamily="18" charset="0"/>
                      </a:rPr>
                      <m:t>𝑚</m:t>
                    </m:r>
                    <m:r>
                      <a:rPr lang="en-US" altLang="zh-CN" sz="2400" i="1">
                        <a:solidFill>
                          <a:srgbClr val="00B0F0"/>
                        </a:solidFill>
                        <a:latin typeface="Cambria Math" panose="02040503050406030204" pitchFamily="18" charset="0"/>
                      </a:rPr>
                      <m:t>)</m:t>
                    </m:r>
                  </m:oMath>
                </a14:m>
                <a:r>
                  <a:rPr lang="zh-CN" altLang="en-US" sz="2400" dirty="0">
                    <a:solidFill>
                      <a:srgbClr val="00B0F0"/>
                    </a:solidFill>
                  </a:rPr>
                  <a:t>亦称为</a:t>
                </a:r>
                <a:r>
                  <a:rPr lang="zh-CN" altLang="en-US" sz="2400" dirty="0">
                    <a:solidFill>
                      <a:srgbClr val="C00000"/>
                    </a:solidFill>
                  </a:rPr>
                  <a:t>基本转移概率</a:t>
                </a:r>
                <a:r>
                  <a:rPr lang="zh-CN" altLang="en-US" sz="2400" dirty="0">
                    <a:solidFill>
                      <a:srgbClr val="00B0F0"/>
                    </a:solidFill>
                  </a:rPr>
                  <a:t>，并简记为</a:t>
                </a:r>
                <a14:m>
                  <m:oMath xmlns:m="http://schemas.openxmlformats.org/officeDocument/2006/math">
                    <m:sSub>
                      <m:sSubPr>
                        <m:ctrlPr>
                          <a:rPr lang="en-US" altLang="zh-CN" sz="2400" i="1" smtClean="0">
                            <a:solidFill>
                              <a:srgbClr val="00B0F0"/>
                            </a:solidFill>
                            <a:latin typeface="Cambria Math" panose="02040503050406030204" pitchFamily="18" charset="0"/>
                          </a:rPr>
                        </m:ctrlPr>
                      </m:sSubPr>
                      <m:e>
                        <m:r>
                          <a:rPr lang="en-US" altLang="zh-CN" sz="2400" b="0" i="1" smtClean="0">
                            <a:solidFill>
                              <a:srgbClr val="00B0F0"/>
                            </a:solidFill>
                            <a:latin typeface="Cambria Math" panose="02040503050406030204" pitchFamily="18" charset="0"/>
                          </a:rPr>
                          <m:t>𝑝</m:t>
                        </m:r>
                      </m:e>
                      <m:sub>
                        <m:r>
                          <a:rPr lang="en-US" altLang="zh-CN" sz="2400" b="0" i="1" smtClean="0">
                            <a:solidFill>
                              <a:srgbClr val="00B0F0"/>
                            </a:solidFill>
                            <a:latin typeface="Cambria Math" panose="02040503050406030204" pitchFamily="18" charset="0"/>
                          </a:rPr>
                          <m:t>𝑖</m:t>
                        </m:r>
                        <m:r>
                          <a:rPr lang="en-US" altLang="zh-CN" sz="2400" b="0" i="1" smtClean="0">
                            <a:solidFill>
                              <a:srgbClr val="00B0F0"/>
                            </a:solidFill>
                            <a:latin typeface="Cambria Math" panose="02040503050406030204" pitchFamily="18" charset="0"/>
                          </a:rPr>
                          <m:t>,</m:t>
                        </m:r>
                        <m:r>
                          <a:rPr lang="en-US" altLang="zh-CN" sz="2400" b="0" i="1" smtClean="0">
                            <a:solidFill>
                              <a:srgbClr val="00B0F0"/>
                            </a:solidFill>
                            <a:latin typeface="Cambria Math" panose="02040503050406030204" pitchFamily="18" charset="0"/>
                          </a:rPr>
                          <m:t>𝑗</m:t>
                        </m:r>
                      </m:sub>
                    </m:sSub>
                    <m:d>
                      <m:dPr>
                        <m:ctrlPr>
                          <a:rPr lang="en-US" altLang="zh-CN" sz="2400" b="0" i="1" smtClean="0">
                            <a:solidFill>
                              <a:srgbClr val="00B0F0"/>
                            </a:solidFill>
                            <a:latin typeface="Cambria Math" panose="02040503050406030204" pitchFamily="18" charset="0"/>
                          </a:rPr>
                        </m:ctrlPr>
                      </m:dPr>
                      <m:e>
                        <m:r>
                          <a:rPr lang="en-US" altLang="zh-CN" sz="2400" b="0" i="1" smtClean="0">
                            <a:solidFill>
                              <a:srgbClr val="00B0F0"/>
                            </a:solidFill>
                            <a:latin typeface="Cambria Math" panose="02040503050406030204" pitchFamily="18" charset="0"/>
                          </a:rPr>
                          <m:t>𝑚</m:t>
                        </m:r>
                      </m:e>
                    </m:d>
                  </m:oMath>
                </a14:m>
                <a:r>
                  <a:rPr lang="en-US" altLang="zh-CN" sz="2400" dirty="0">
                    <a:solidFill>
                      <a:srgbClr val="00B0F0"/>
                    </a:solidFill>
                  </a:rPr>
                  <a:t>.</a:t>
                </a:r>
                <a:endParaRPr lang="zh-CN" altLang="en-US" sz="2400" dirty="0">
                  <a:solidFill>
                    <a:srgbClr val="00B0F0"/>
                  </a:solidFill>
                </a:endParaRPr>
              </a:p>
            </p:txBody>
          </p:sp>
        </mc:Choice>
        <mc:Fallback xmlns="">
          <p:sp>
            <p:nvSpPr>
              <p:cNvPr id="6" name="文本框 5">
                <a:extLst>
                  <a:ext uri="{FF2B5EF4-FFF2-40B4-BE49-F238E27FC236}">
                    <a16:creationId xmlns:a16="http://schemas.microsoft.com/office/drawing/2014/main" id="{209A70E9-6A05-46F6-83D5-E47A31446F9A}"/>
                  </a:ext>
                </a:extLst>
              </p:cNvPr>
              <p:cNvSpPr txBox="1">
                <a:spLocks noRot="1" noChangeAspect="1" noMove="1" noResize="1" noEditPoints="1" noAdjustHandles="1" noChangeArrowheads="1" noChangeShapeType="1" noTextEdit="1"/>
              </p:cNvSpPr>
              <p:nvPr/>
            </p:nvSpPr>
            <p:spPr>
              <a:xfrm>
                <a:off x="735415" y="4135840"/>
                <a:ext cx="10615581" cy="1509580"/>
              </a:xfrm>
              <a:prstGeom prst="rect">
                <a:avLst/>
              </a:prstGeom>
              <a:blipFill>
                <a:blip r:embed="rId5"/>
                <a:stretch>
                  <a:fillRect l="-747" t="-3629" r="-804" b="-443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C61EC9A-B45A-41B0-94E5-8B588DCEE5A3}"/>
                  </a:ext>
                </a:extLst>
              </p:cNvPr>
              <p:cNvSpPr txBox="1"/>
              <p:nvPr/>
            </p:nvSpPr>
            <p:spPr>
              <a:xfrm>
                <a:off x="1557908" y="5713125"/>
                <a:ext cx="7056784" cy="733086"/>
              </a:xfrm>
              <a:prstGeom prst="rect">
                <a:avLst/>
              </a:prstGeom>
              <a:noFill/>
              <a:ln>
                <a:noFill/>
              </a:ln>
            </p:spPr>
            <p:txBody>
              <a:bodyPr wrap="square" rtlCol="0" anchor="ctr" anchorCtr="1">
                <a:spAutoFit/>
              </a:bodyPr>
              <a:lstStyle/>
              <a:p>
                <a:r>
                  <a:rPr lang="zh-CN" altLang="en-US" sz="2400" dirty="0"/>
                  <a:t>称</a:t>
                </a:r>
                <a14:m>
                  <m:oMath xmlns:m="http://schemas.openxmlformats.org/officeDocument/2006/math">
                    <m:sSup>
                      <m:sSupPr>
                        <m:ctrlPr>
                          <a:rPr lang="en-US" altLang="zh-CN" sz="2400" i="1" smtClean="0">
                            <a:latin typeface="Cambria Math" panose="02040503050406030204" pitchFamily="18" charset="0"/>
                          </a:rPr>
                        </m:ctrlPr>
                      </m:sSupPr>
                      <m:e>
                        <m:r>
                          <a:rPr lang="en-US" altLang="zh-CN" sz="2400" b="0" i="1" smtClean="0">
                            <a:latin typeface="Cambria Math" panose="02040503050406030204" pitchFamily="18" charset="0"/>
                          </a:rPr>
                          <m:t>𝑃</m:t>
                        </m:r>
                      </m:e>
                      <m: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𝑘</m:t>
                            </m:r>
                          </m:e>
                        </m:d>
                      </m:sup>
                    </m:sSup>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𝑚</m:t>
                        </m:r>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d>
                          <m:dPr>
                            <m:ctrlPr>
                              <a:rPr lang="en-US" altLang="zh-CN" sz="2400" b="0" i="1" smtClean="0">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𝑝</m:t>
                                </m:r>
                              </m:e>
                              <m:sub>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𝑗</m:t>
                                </m:r>
                              </m:sub>
                              <m:sup>
                                <m:d>
                                  <m:dPr>
                                    <m:ctrlPr>
                                      <a:rPr lang="en-US" altLang="zh-CN" sz="2400" i="1">
                                        <a:latin typeface="Cambria Math" panose="02040503050406030204" pitchFamily="18" charset="0"/>
                                      </a:rPr>
                                    </m:ctrlPr>
                                  </m:dPr>
                                  <m:e>
                                    <m:r>
                                      <a:rPr lang="en-US" altLang="zh-CN" sz="2400" i="1">
                                        <a:latin typeface="Cambria Math" panose="02040503050406030204" pitchFamily="18" charset="0"/>
                                      </a:rPr>
                                      <m:t>𝑘</m:t>
                                    </m:r>
                                  </m:e>
                                </m:d>
                              </m:sup>
                            </m:sSubSup>
                            <m:r>
                              <a:rPr lang="en-US" altLang="zh-CN" sz="2400" i="1">
                                <a:latin typeface="Cambria Math" panose="02040503050406030204" pitchFamily="18" charset="0"/>
                              </a:rPr>
                              <m:t>(</m:t>
                            </m:r>
                            <m:r>
                              <a:rPr lang="en-US" altLang="zh-CN" sz="2400" i="1">
                                <a:latin typeface="Cambria Math" panose="02040503050406030204" pitchFamily="18" charset="0"/>
                              </a:rPr>
                              <m:t>𝑚</m:t>
                            </m:r>
                            <m:r>
                              <a:rPr lang="en-US" altLang="zh-CN" sz="2400" i="1">
                                <a:latin typeface="Cambria Math" panose="02040503050406030204" pitchFamily="18" charset="0"/>
                              </a:rPr>
                              <m:t>)</m:t>
                            </m:r>
                          </m:e>
                        </m:d>
                      </m:e>
                      <m:sub>
                        <m:r>
                          <a:rPr lang="en-US" altLang="zh-CN" sz="2400" b="0" i="1" smtClean="0">
                            <a:latin typeface="Cambria Math" panose="02040503050406030204" pitchFamily="18" charset="0"/>
                          </a:rPr>
                          <m:t>𝐽</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𝐽</m:t>
                        </m:r>
                      </m:sub>
                    </m:sSub>
                  </m:oMath>
                </a14:m>
                <a:r>
                  <a:rPr lang="zh-CN" altLang="en-US" sz="2400" dirty="0"/>
                  <a:t>为</a:t>
                </a:r>
                <a14:m>
                  <m:oMath xmlns:m="http://schemas.openxmlformats.org/officeDocument/2006/math">
                    <m:r>
                      <a:rPr lang="en-US" altLang="zh-CN" sz="2400" b="0" i="1" dirty="0" smtClean="0">
                        <a:solidFill>
                          <a:srgbClr val="C00000"/>
                        </a:solidFill>
                        <a:latin typeface="Cambria Math" panose="02040503050406030204" pitchFamily="18" charset="0"/>
                      </a:rPr>
                      <m:t>𝑘</m:t>
                    </m:r>
                  </m:oMath>
                </a14:m>
                <a:r>
                  <a:rPr lang="zh-CN" altLang="en-US" sz="2400" dirty="0">
                    <a:solidFill>
                      <a:srgbClr val="C00000"/>
                    </a:solidFill>
                  </a:rPr>
                  <a:t>步转移（概率）矩阵</a:t>
                </a:r>
                <a:r>
                  <a:rPr lang="zh-CN" altLang="en-US" sz="2400" dirty="0"/>
                  <a:t>。</a:t>
                </a:r>
              </a:p>
            </p:txBody>
          </p:sp>
        </mc:Choice>
        <mc:Fallback xmlns="">
          <p:sp>
            <p:nvSpPr>
              <p:cNvPr id="7" name="文本框 6">
                <a:extLst>
                  <a:ext uri="{FF2B5EF4-FFF2-40B4-BE49-F238E27FC236}">
                    <a16:creationId xmlns:a16="http://schemas.microsoft.com/office/drawing/2014/main" id="{2C61EC9A-B45A-41B0-94E5-8B588DCEE5A3}"/>
                  </a:ext>
                </a:extLst>
              </p:cNvPr>
              <p:cNvSpPr txBox="1">
                <a:spLocks noRot="1" noChangeAspect="1" noMove="1" noResize="1" noEditPoints="1" noAdjustHandles="1" noChangeArrowheads="1" noChangeShapeType="1" noTextEdit="1"/>
              </p:cNvSpPr>
              <p:nvPr/>
            </p:nvSpPr>
            <p:spPr>
              <a:xfrm>
                <a:off x="1557908" y="5713125"/>
                <a:ext cx="7056784" cy="733086"/>
              </a:xfrm>
              <a:prstGeom prst="rect">
                <a:avLst/>
              </a:prstGeom>
              <a:blipFill>
                <a:blip r:embed="rId6"/>
                <a:stretch>
                  <a:fillRect l="-3544" r="-3544"/>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9648390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ED70563-B91A-4275-9BB0-55ED89A63278}"/>
                  </a:ext>
                </a:extLst>
              </p:cNvPr>
              <p:cNvSpPr txBox="1"/>
              <p:nvPr/>
            </p:nvSpPr>
            <p:spPr>
              <a:xfrm>
                <a:off x="1595983" y="996097"/>
                <a:ext cx="6840760" cy="518925"/>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m:rPr>
                          <m:sty m:val="p"/>
                        </m:rPr>
                        <a:rPr lang="en-US" altLang="zh-CN" sz="2000" b="0" i="0" smtClean="0">
                          <a:latin typeface="Cambria Math" panose="02040503050406030204" pitchFamily="18" charset="0"/>
                        </a:rPr>
                        <m:t>Pr</m:t>
                      </m:r>
                      <m:r>
                        <a:rPr lang="en-US" altLang="zh-CN" sz="2000" b="0" i="0"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𝑚</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p>
                      </m:sSub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e>
                      </m:d>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Pr</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𝑚</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𝑖</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2" name="文本框 1">
                <a:extLst>
                  <a:ext uri="{FF2B5EF4-FFF2-40B4-BE49-F238E27FC236}">
                    <a16:creationId xmlns:a16="http://schemas.microsoft.com/office/drawing/2014/main" id="{5ED70563-B91A-4275-9BB0-55ED89A63278}"/>
                  </a:ext>
                </a:extLst>
              </p:cNvPr>
              <p:cNvSpPr txBox="1">
                <a:spLocks noRot="1" noChangeAspect="1" noMove="1" noResize="1" noEditPoints="1" noAdjustHandles="1" noChangeArrowheads="1" noChangeShapeType="1" noTextEdit="1"/>
              </p:cNvSpPr>
              <p:nvPr/>
            </p:nvSpPr>
            <p:spPr>
              <a:xfrm>
                <a:off x="1595983" y="996097"/>
                <a:ext cx="6840760" cy="518925"/>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DFDD525-9086-410A-B863-C6D872F18C93}"/>
                  </a:ext>
                </a:extLst>
              </p:cNvPr>
              <p:cNvSpPr txBox="1"/>
              <p:nvPr/>
            </p:nvSpPr>
            <p:spPr>
              <a:xfrm>
                <a:off x="1845940" y="1349977"/>
                <a:ext cx="4896544" cy="839269"/>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m:t>
                      </m:r>
                      <m:nary>
                        <m:naryPr>
                          <m:chr m:val="∑"/>
                          <m:supHide m:val="on"/>
                          <m:ctrlPr>
                            <a:rPr lang="en-US" altLang="zh-CN" sz="200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𝑙</m:t>
                          </m:r>
                        </m:sub>
                        <m:sup/>
                        <m:e>
                          <m:r>
                            <m:rPr>
                              <m:sty m:val="p"/>
                            </m:rPr>
                            <a:rPr lang="en-US" altLang="zh-CN" sz="2000">
                              <a:latin typeface="Cambria Math" panose="02040503050406030204" pitchFamily="18" charset="0"/>
                            </a:rPr>
                            <m:t>Pr</m:t>
                          </m:r>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𝑙</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𝑚</m:t>
                              </m:r>
                              <m:r>
                                <a:rPr lang="en-US" altLang="zh-CN" sz="2000" i="1">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𝑗</m:t>
                              </m:r>
                            </m:sub>
                          </m:sSub>
                          <m:r>
                            <a:rPr lang="en-US" altLang="zh-CN" sz="2000" i="1">
                              <a:latin typeface="Cambria Math" panose="02040503050406030204" pitchFamily="18" charset="0"/>
                            </a:rPr>
                            <m:t>}</m:t>
                          </m:r>
                        </m:e>
                      </m:nary>
                    </m:oMath>
                  </m:oMathPara>
                </a14:m>
                <a:endParaRPr lang="zh-CN" altLang="en-US" sz="2000" dirty="0"/>
              </a:p>
            </p:txBody>
          </p:sp>
        </mc:Choice>
        <mc:Fallback xmlns="">
          <p:sp>
            <p:nvSpPr>
              <p:cNvPr id="3" name="文本框 2">
                <a:extLst>
                  <a:ext uri="{FF2B5EF4-FFF2-40B4-BE49-F238E27FC236}">
                    <a16:creationId xmlns:a16="http://schemas.microsoft.com/office/drawing/2014/main" id="{5DFDD525-9086-410A-B863-C6D872F18C93}"/>
                  </a:ext>
                </a:extLst>
              </p:cNvPr>
              <p:cNvSpPr txBox="1">
                <a:spLocks noRot="1" noChangeAspect="1" noMove="1" noResize="1" noEditPoints="1" noAdjustHandles="1" noChangeArrowheads="1" noChangeShapeType="1" noTextEdit="1"/>
              </p:cNvSpPr>
              <p:nvPr/>
            </p:nvSpPr>
            <p:spPr>
              <a:xfrm>
                <a:off x="1845940" y="1349977"/>
                <a:ext cx="4896544" cy="839269"/>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55F5C9C-D84B-43CE-885A-1F0E55FECC9C}"/>
                  </a:ext>
                </a:extLst>
              </p:cNvPr>
              <p:cNvSpPr txBox="1"/>
              <p:nvPr/>
            </p:nvSpPr>
            <p:spPr>
              <a:xfrm>
                <a:off x="1154991" y="2047565"/>
                <a:ext cx="8856984" cy="839269"/>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i="1" smtClean="0">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𝑙</m:t>
                          </m:r>
                        </m:sub>
                        <m:sup/>
                        <m:e>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Pr</m:t>
                              </m:r>
                            </m:fName>
                            <m:e>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𝑚</m:t>
                                      </m:r>
                                      <m:r>
                                        <a:rPr lang="en-US" altLang="zh-CN" sz="2000" i="1">
                                          <a:latin typeface="Cambria Math" panose="02040503050406030204" pitchFamily="18" charset="0"/>
                                        </a:rPr>
                                        <m:t>+</m:t>
                                      </m:r>
                                      <m:r>
                                        <a:rPr lang="en-US" altLang="zh-CN" sz="2000" i="1">
                                          <a:latin typeface="Cambria Math" panose="02040503050406030204" pitchFamily="18" charset="0"/>
                                        </a:rPr>
                                        <m:t>𝑘</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𝑙</m:t>
                                      </m:r>
                                    </m:sub>
                                  </m:sSub>
                                </m:e>
                              </m:d>
                            </m:e>
                          </m:func>
                          <m:r>
                            <m:rPr>
                              <m:sty m:val="p"/>
                            </m:rPr>
                            <a:rPr lang="en-US" altLang="zh-CN" sz="2000" b="0" i="0" smtClean="0">
                              <a:solidFill>
                                <a:srgbClr val="00B050"/>
                              </a:solidFill>
                              <a:latin typeface="Cambria Math" panose="02040503050406030204" pitchFamily="18" charset="0"/>
                            </a:rPr>
                            <m:t>Pr</m:t>
                          </m:r>
                          <m:r>
                            <a:rPr lang="en-US" altLang="zh-CN" sz="2000" b="0" i="1" smtClean="0">
                              <a:solidFill>
                                <a:srgbClr val="00B050"/>
                              </a:solidFill>
                              <a:latin typeface="Cambria Math" panose="02040503050406030204" pitchFamily="18" charset="0"/>
                            </a:rPr>
                            <m:t>⁡{</m:t>
                          </m:r>
                          <m:sSub>
                            <m:sSubPr>
                              <m:ctrlPr>
                                <a:rPr lang="en-US" altLang="zh-CN" sz="2000" i="1">
                                  <a:solidFill>
                                    <a:srgbClr val="00B050"/>
                                  </a:solidFill>
                                  <a:latin typeface="Cambria Math" panose="02040503050406030204" pitchFamily="18" charset="0"/>
                                </a:rPr>
                              </m:ctrlPr>
                            </m:sSubPr>
                            <m:e>
                              <m:r>
                                <a:rPr lang="en-US" altLang="zh-CN" sz="2000" i="1">
                                  <a:solidFill>
                                    <a:srgbClr val="00B050"/>
                                  </a:solidFill>
                                  <a:latin typeface="Cambria Math" panose="02040503050406030204" pitchFamily="18" charset="0"/>
                                </a:rPr>
                                <m:t>𝑋</m:t>
                              </m:r>
                            </m:e>
                            <m:sub>
                              <m:r>
                                <a:rPr lang="en-US" altLang="zh-CN" sz="2000" i="1">
                                  <a:solidFill>
                                    <a:srgbClr val="00B050"/>
                                  </a:solidFill>
                                  <a:latin typeface="Cambria Math" panose="02040503050406030204" pitchFamily="18" charset="0"/>
                                </a:rPr>
                                <m:t>𝑚</m:t>
                              </m:r>
                              <m:r>
                                <a:rPr lang="en-US" altLang="zh-CN" sz="2000" i="1">
                                  <a:solidFill>
                                    <a:srgbClr val="00B050"/>
                                  </a:solidFill>
                                  <a:latin typeface="Cambria Math" panose="02040503050406030204" pitchFamily="18" charset="0"/>
                                </a:rPr>
                                <m:t>+</m:t>
                              </m:r>
                              <m:r>
                                <a:rPr lang="en-US" altLang="zh-CN" sz="2000" i="1">
                                  <a:solidFill>
                                    <a:srgbClr val="00B050"/>
                                  </a:solidFill>
                                  <a:latin typeface="Cambria Math" panose="02040503050406030204" pitchFamily="18" charset="0"/>
                                </a:rPr>
                                <m:t>𝑘</m:t>
                              </m:r>
                              <m:r>
                                <a:rPr lang="en-US" altLang="zh-CN" sz="2000" i="1">
                                  <a:solidFill>
                                    <a:srgbClr val="00B050"/>
                                  </a:solidFill>
                                  <a:latin typeface="Cambria Math" panose="02040503050406030204" pitchFamily="18" charset="0"/>
                                </a:rPr>
                                <m:t>+1</m:t>
                              </m:r>
                            </m:sub>
                          </m:sSub>
                          <m:r>
                            <a:rPr lang="en-US" altLang="zh-CN" sz="2000" i="1">
                              <a:solidFill>
                                <a:srgbClr val="00B050"/>
                              </a:solidFill>
                              <a:latin typeface="Cambria Math" panose="02040503050406030204" pitchFamily="18" charset="0"/>
                            </a:rPr>
                            <m:t>=</m:t>
                          </m:r>
                          <m:sSub>
                            <m:sSubPr>
                              <m:ctrlPr>
                                <a:rPr lang="en-US" altLang="zh-CN" sz="2000" i="1">
                                  <a:solidFill>
                                    <a:srgbClr val="00B050"/>
                                  </a:solidFill>
                                  <a:latin typeface="Cambria Math" panose="02040503050406030204" pitchFamily="18" charset="0"/>
                                </a:rPr>
                              </m:ctrlPr>
                            </m:sSubPr>
                            <m:e>
                              <m:r>
                                <a:rPr lang="en-US" altLang="zh-CN" sz="2000" i="1">
                                  <a:solidFill>
                                    <a:srgbClr val="00B050"/>
                                  </a:solidFill>
                                  <a:latin typeface="Cambria Math" panose="02040503050406030204" pitchFamily="18" charset="0"/>
                                </a:rPr>
                                <m:t>𝑠</m:t>
                              </m:r>
                            </m:e>
                            <m:sub>
                              <m:r>
                                <a:rPr lang="en-US" altLang="zh-CN" sz="2000" i="1">
                                  <a:solidFill>
                                    <a:srgbClr val="00B050"/>
                                  </a:solidFill>
                                  <a:latin typeface="Cambria Math" panose="02040503050406030204" pitchFamily="18" charset="0"/>
                                </a:rPr>
                                <m:t>𝑗</m:t>
                              </m:r>
                            </m:sub>
                          </m:sSub>
                          <m:r>
                            <a:rPr lang="en-US" altLang="zh-CN" sz="2000" b="0" i="1" smtClean="0">
                              <a:solidFill>
                                <a:srgbClr val="00B050"/>
                              </a:solidFill>
                              <a:latin typeface="Cambria Math" panose="02040503050406030204" pitchFamily="18" charset="0"/>
                            </a:rPr>
                            <m:t>|</m:t>
                          </m:r>
                          <m:sSub>
                            <m:sSubPr>
                              <m:ctrlPr>
                                <a:rPr lang="en-US" altLang="zh-CN" sz="2000" i="1">
                                  <a:solidFill>
                                    <a:srgbClr val="00B050"/>
                                  </a:solidFill>
                                  <a:latin typeface="Cambria Math" panose="02040503050406030204" pitchFamily="18" charset="0"/>
                                </a:rPr>
                              </m:ctrlPr>
                            </m:sSubPr>
                            <m:e>
                              <m:r>
                                <a:rPr lang="en-US" altLang="zh-CN" sz="2000" i="1">
                                  <a:solidFill>
                                    <a:srgbClr val="00B050"/>
                                  </a:solidFill>
                                  <a:latin typeface="Cambria Math" panose="02040503050406030204" pitchFamily="18" charset="0"/>
                                </a:rPr>
                                <m:t>𝑋</m:t>
                              </m:r>
                            </m:e>
                            <m:sub>
                              <m:r>
                                <a:rPr lang="en-US" altLang="zh-CN" sz="2000" i="1">
                                  <a:solidFill>
                                    <a:srgbClr val="00B050"/>
                                  </a:solidFill>
                                  <a:latin typeface="Cambria Math" panose="02040503050406030204" pitchFamily="18" charset="0"/>
                                </a:rPr>
                                <m:t>𝑚</m:t>
                              </m:r>
                            </m:sub>
                          </m:sSub>
                          <m:r>
                            <a:rPr lang="en-US" altLang="zh-CN" sz="2000" i="1">
                              <a:solidFill>
                                <a:srgbClr val="00B050"/>
                              </a:solidFill>
                              <a:latin typeface="Cambria Math" panose="02040503050406030204" pitchFamily="18" charset="0"/>
                            </a:rPr>
                            <m:t>=</m:t>
                          </m:r>
                          <m:sSub>
                            <m:sSubPr>
                              <m:ctrlPr>
                                <a:rPr lang="en-US" altLang="zh-CN" sz="2000" i="1">
                                  <a:solidFill>
                                    <a:srgbClr val="00B050"/>
                                  </a:solidFill>
                                  <a:latin typeface="Cambria Math" panose="02040503050406030204" pitchFamily="18" charset="0"/>
                                </a:rPr>
                              </m:ctrlPr>
                            </m:sSubPr>
                            <m:e>
                              <m:r>
                                <a:rPr lang="en-US" altLang="zh-CN" sz="2000" i="1">
                                  <a:solidFill>
                                    <a:srgbClr val="00B050"/>
                                  </a:solidFill>
                                  <a:latin typeface="Cambria Math" panose="02040503050406030204" pitchFamily="18" charset="0"/>
                                </a:rPr>
                                <m:t>𝑠</m:t>
                              </m:r>
                            </m:e>
                            <m:sub>
                              <m:r>
                                <a:rPr lang="en-US" altLang="zh-CN" sz="2000" i="1">
                                  <a:solidFill>
                                    <a:srgbClr val="00B050"/>
                                  </a:solidFill>
                                  <a:latin typeface="Cambria Math" panose="02040503050406030204" pitchFamily="18" charset="0"/>
                                </a:rPr>
                                <m:t>𝑖</m:t>
                              </m:r>
                            </m:sub>
                          </m:sSub>
                          <m:r>
                            <a:rPr lang="en-US" altLang="zh-CN" sz="2000" i="1">
                              <a:solidFill>
                                <a:srgbClr val="00B050"/>
                              </a:solidFill>
                              <a:latin typeface="Cambria Math" panose="02040503050406030204" pitchFamily="18" charset="0"/>
                            </a:rPr>
                            <m:t>,</m:t>
                          </m:r>
                          <m:sSub>
                            <m:sSubPr>
                              <m:ctrlPr>
                                <a:rPr lang="en-US" altLang="zh-CN" sz="2000" i="1">
                                  <a:solidFill>
                                    <a:srgbClr val="00B050"/>
                                  </a:solidFill>
                                  <a:latin typeface="Cambria Math" panose="02040503050406030204" pitchFamily="18" charset="0"/>
                                </a:rPr>
                              </m:ctrlPr>
                            </m:sSubPr>
                            <m:e>
                              <m:r>
                                <a:rPr lang="en-US" altLang="zh-CN" sz="2000" i="1">
                                  <a:solidFill>
                                    <a:srgbClr val="00B050"/>
                                  </a:solidFill>
                                  <a:latin typeface="Cambria Math" panose="02040503050406030204" pitchFamily="18" charset="0"/>
                                </a:rPr>
                                <m:t>𝑋</m:t>
                              </m:r>
                            </m:e>
                            <m:sub>
                              <m:r>
                                <a:rPr lang="en-US" altLang="zh-CN" sz="2000" i="1">
                                  <a:solidFill>
                                    <a:srgbClr val="00B050"/>
                                  </a:solidFill>
                                  <a:latin typeface="Cambria Math" panose="02040503050406030204" pitchFamily="18" charset="0"/>
                                </a:rPr>
                                <m:t>𝑚</m:t>
                              </m:r>
                              <m:r>
                                <a:rPr lang="en-US" altLang="zh-CN" sz="2000" i="1">
                                  <a:solidFill>
                                    <a:srgbClr val="00B050"/>
                                  </a:solidFill>
                                  <a:latin typeface="Cambria Math" panose="02040503050406030204" pitchFamily="18" charset="0"/>
                                </a:rPr>
                                <m:t>+</m:t>
                              </m:r>
                              <m:r>
                                <a:rPr lang="en-US" altLang="zh-CN" sz="2000" i="1">
                                  <a:solidFill>
                                    <a:srgbClr val="00B050"/>
                                  </a:solidFill>
                                  <a:latin typeface="Cambria Math" panose="02040503050406030204" pitchFamily="18" charset="0"/>
                                </a:rPr>
                                <m:t>𝑘</m:t>
                              </m:r>
                            </m:sub>
                          </m:sSub>
                          <m:r>
                            <a:rPr lang="en-US" altLang="zh-CN" sz="2000" i="1">
                              <a:solidFill>
                                <a:srgbClr val="00B050"/>
                              </a:solidFill>
                              <a:latin typeface="Cambria Math" panose="02040503050406030204" pitchFamily="18" charset="0"/>
                            </a:rPr>
                            <m:t>=</m:t>
                          </m:r>
                          <m:sSub>
                            <m:sSubPr>
                              <m:ctrlPr>
                                <a:rPr lang="en-US" altLang="zh-CN" sz="2000" i="1" smtClean="0">
                                  <a:solidFill>
                                    <a:srgbClr val="00B050"/>
                                  </a:solidFill>
                                  <a:latin typeface="Cambria Math" panose="02040503050406030204" pitchFamily="18" charset="0"/>
                                </a:rPr>
                              </m:ctrlPr>
                            </m:sSubPr>
                            <m:e>
                              <m:r>
                                <a:rPr lang="en-US" altLang="zh-CN" sz="2000" i="1">
                                  <a:solidFill>
                                    <a:srgbClr val="00B050"/>
                                  </a:solidFill>
                                  <a:latin typeface="Cambria Math" panose="02040503050406030204" pitchFamily="18" charset="0"/>
                                </a:rPr>
                                <m:t>𝑠</m:t>
                              </m:r>
                            </m:e>
                            <m:sub>
                              <m:r>
                                <a:rPr lang="en-US" altLang="zh-CN" sz="2000" i="1">
                                  <a:solidFill>
                                    <a:srgbClr val="00B050"/>
                                  </a:solidFill>
                                  <a:latin typeface="Cambria Math" panose="02040503050406030204" pitchFamily="18" charset="0"/>
                                </a:rPr>
                                <m:t>𝑙</m:t>
                              </m:r>
                            </m:sub>
                          </m:sSub>
                          <m:r>
                            <a:rPr lang="en-US" altLang="zh-CN" sz="2000" i="1">
                              <a:solidFill>
                                <a:srgbClr val="00B050"/>
                              </a:solidFill>
                              <a:latin typeface="Cambria Math" panose="02040503050406030204" pitchFamily="18" charset="0"/>
                            </a:rPr>
                            <m:t>}</m:t>
                          </m:r>
                        </m:e>
                      </m:nary>
                    </m:oMath>
                  </m:oMathPara>
                </a14:m>
                <a:endParaRPr lang="zh-CN" altLang="en-US" sz="2000" dirty="0"/>
              </a:p>
            </p:txBody>
          </p:sp>
        </mc:Choice>
        <mc:Fallback xmlns="">
          <p:sp>
            <p:nvSpPr>
              <p:cNvPr id="4" name="文本框 3">
                <a:extLst>
                  <a:ext uri="{FF2B5EF4-FFF2-40B4-BE49-F238E27FC236}">
                    <a16:creationId xmlns:a16="http://schemas.microsoft.com/office/drawing/2014/main" id="{755F5C9C-D84B-43CE-885A-1F0E55FECC9C}"/>
                  </a:ext>
                </a:extLst>
              </p:cNvPr>
              <p:cNvSpPr txBox="1">
                <a:spLocks noRot="1" noChangeAspect="1" noMove="1" noResize="1" noEditPoints="1" noAdjustHandles="1" noChangeArrowheads="1" noChangeShapeType="1" noTextEdit="1"/>
              </p:cNvSpPr>
              <p:nvPr/>
            </p:nvSpPr>
            <p:spPr>
              <a:xfrm>
                <a:off x="1154991" y="2047565"/>
                <a:ext cx="8856984" cy="839269"/>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698833E-01C8-4325-A9CE-1F0981F9A1C1}"/>
                  </a:ext>
                </a:extLst>
              </p:cNvPr>
              <p:cNvSpPr txBox="1"/>
              <p:nvPr/>
            </p:nvSpPr>
            <p:spPr>
              <a:xfrm>
                <a:off x="1774054" y="2696961"/>
                <a:ext cx="8064896" cy="839269"/>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b="0" i="0" smtClean="0">
                          <a:latin typeface="Cambria Math" panose="02040503050406030204" pitchFamily="18" charset="0"/>
                        </a:rPr>
                        <m:t>=</m:t>
                      </m:r>
                      <m:r>
                        <m:rPr>
                          <m:sty m:val="p"/>
                        </m:rPr>
                        <a:rPr lang="en-US" altLang="zh-CN" sz="2000">
                          <a:latin typeface="Cambria Math" panose="02040503050406030204" pitchFamily="18" charset="0"/>
                        </a:rPr>
                        <m:t>Pr</m:t>
                      </m:r>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 </m:t>
                      </m:r>
                      <m:nary>
                        <m:naryPr>
                          <m:chr m:val="∑"/>
                          <m:supHide m:val="on"/>
                          <m:ctrlPr>
                            <a:rPr lang="en-US" altLang="zh-CN" sz="2000" i="1" smtClean="0">
                              <a:latin typeface="Cambria Math" panose="02040503050406030204" pitchFamily="18" charset="0"/>
                            </a:rPr>
                          </m:ctrlPr>
                        </m:naryPr>
                        <m:sub>
                          <m:r>
                            <m:rPr>
                              <m:brk m:alnAt="7"/>
                            </m:rPr>
                            <a:rPr lang="en-US" altLang="zh-CN" sz="2000" i="1">
                              <a:latin typeface="Cambria Math" panose="02040503050406030204" pitchFamily="18" charset="0"/>
                            </a:rPr>
                            <m:t>𝑙</m:t>
                          </m:r>
                        </m:sub>
                        <m:sup/>
                        <m:e>
                          <m:func>
                            <m:funcPr>
                              <m:ctrlPr>
                                <a:rPr lang="en-US" altLang="zh-CN" sz="2000" i="1">
                                  <a:latin typeface="Cambria Math" panose="02040503050406030204" pitchFamily="18" charset="0"/>
                                </a:rPr>
                              </m:ctrlPr>
                            </m:funcPr>
                            <m:fName>
                              <m:r>
                                <m:rPr>
                                  <m:sty m:val="p"/>
                                </m:rPr>
                                <a:rPr lang="en-US" altLang="zh-CN" sz="2000">
                                  <a:latin typeface="Cambria Math" panose="02040503050406030204" pitchFamily="18" charset="0"/>
                                </a:rPr>
                                <m:t>Pr</m:t>
                              </m:r>
                            </m:fName>
                            <m:e>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𝑚</m:t>
                                      </m:r>
                                      <m:r>
                                        <a:rPr lang="en-US" altLang="zh-CN" sz="2000" i="1">
                                          <a:latin typeface="Cambria Math" panose="02040503050406030204" pitchFamily="18" charset="0"/>
                                        </a:rPr>
                                        <m:t>+</m:t>
                                      </m:r>
                                      <m:r>
                                        <a:rPr lang="en-US" altLang="zh-CN" sz="2000" i="1">
                                          <a:latin typeface="Cambria Math" panose="02040503050406030204" pitchFamily="18" charset="0"/>
                                        </a:rPr>
                                        <m:t>𝑘</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𝑙</m:t>
                                      </m:r>
                                    </m:sub>
                                  </m:sSub>
                                  <m:r>
                                    <a:rPr lang="en-US" altLang="zh-CN" sz="2000" b="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𝑖</m:t>
                                      </m:r>
                                    </m:sub>
                                  </m:sSub>
                                </m:e>
                              </m:d>
                            </m:e>
                          </m:func>
                          <m:r>
                            <m:rPr>
                              <m:sty m:val="p"/>
                            </m:rPr>
                            <a:rPr lang="en-US" altLang="zh-CN" sz="2000" smtClean="0">
                              <a:solidFill>
                                <a:srgbClr val="00B050"/>
                              </a:solidFill>
                              <a:latin typeface="Cambria Math" panose="02040503050406030204" pitchFamily="18" charset="0"/>
                            </a:rPr>
                            <m:t>Pr</m:t>
                          </m:r>
                          <m:r>
                            <a:rPr lang="en-US" altLang="zh-CN" sz="2000" i="1">
                              <a:solidFill>
                                <a:srgbClr val="00B050"/>
                              </a:solidFill>
                              <a:latin typeface="Cambria Math" panose="02040503050406030204" pitchFamily="18" charset="0"/>
                            </a:rPr>
                            <m:t>⁡{</m:t>
                          </m:r>
                          <m:sSub>
                            <m:sSubPr>
                              <m:ctrlPr>
                                <a:rPr lang="en-US" altLang="zh-CN" sz="2000" i="1">
                                  <a:solidFill>
                                    <a:srgbClr val="00B050"/>
                                  </a:solidFill>
                                  <a:latin typeface="Cambria Math" panose="02040503050406030204" pitchFamily="18" charset="0"/>
                                </a:rPr>
                              </m:ctrlPr>
                            </m:sSubPr>
                            <m:e>
                              <m:r>
                                <a:rPr lang="en-US" altLang="zh-CN" sz="2000" i="1">
                                  <a:solidFill>
                                    <a:srgbClr val="00B050"/>
                                  </a:solidFill>
                                  <a:latin typeface="Cambria Math" panose="02040503050406030204" pitchFamily="18" charset="0"/>
                                </a:rPr>
                                <m:t>𝑋</m:t>
                              </m:r>
                            </m:e>
                            <m:sub>
                              <m:r>
                                <a:rPr lang="en-US" altLang="zh-CN" sz="2000" i="1">
                                  <a:solidFill>
                                    <a:srgbClr val="00B050"/>
                                  </a:solidFill>
                                  <a:latin typeface="Cambria Math" panose="02040503050406030204" pitchFamily="18" charset="0"/>
                                </a:rPr>
                                <m:t>𝑚</m:t>
                              </m:r>
                              <m:r>
                                <a:rPr lang="en-US" altLang="zh-CN" sz="2000" i="1">
                                  <a:solidFill>
                                    <a:srgbClr val="00B050"/>
                                  </a:solidFill>
                                  <a:latin typeface="Cambria Math" panose="02040503050406030204" pitchFamily="18" charset="0"/>
                                </a:rPr>
                                <m:t>+</m:t>
                              </m:r>
                              <m:r>
                                <a:rPr lang="en-US" altLang="zh-CN" sz="2000" i="1">
                                  <a:solidFill>
                                    <a:srgbClr val="00B050"/>
                                  </a:solidFill>
                                  <a:latin typeface="Cambria Math" panose="02040503050406030204" pitchFamily="18" charset="0"/>
                                </a:rPr>
                                <m:t>𝑘</m:t>
                              </m:r>
                              <m:r>
                                <a:rPr lang="en-US" altLang="zh-CN" sz="2000" i="1">
                                  <a:solidFill>
                                    <a:srgbClr val="00B050"/>
                                  </a:solidFill>
                                  <a:latin typeface="Cambria Math" panose="02040503050406030204" pitchFamily="18" charset="0"/>
                                </a:rPr>
                                <m:t>+1</m:t>
                              </m:r>
                            </m:sub>
                          </m:sSub>
                          <m:r>
                            <a:rPr lang="en-US" altLang="zh-CN" sz="2000" i="1">
                              <a:solidFill>
                                <a:srgbClr val="00B050"/>
                              </a:solidFill>
                              <a:latin typeface="Cambria Math" panose="02040503050406030204" pitchFamily="18" charset="0"/>
                            </a:rPr>
                            <m:t>=</m:t>
                          </m:r>
                          <m:sSub>
                            <m:sSubPr>
                              <m:ctrlPr>
                                <a:rPr lang="en-US" altLang="zh-CN" sz="2000" i="1">
                                  <a:solidFill>
                                    <a:srgbClr val="00B050"/>
                                  </a:solidFill>
                                  <a:latin typeface="Cambria Math" panose="02040503050406030204" pitchFamily="18" charset="0"/>
                                </a:rPr>
                              </m:ctrlPr>
                            </m:sSubPr>
                            <m:e>
                              <m:r>
                                <a:rPr lang="en-US" altLang="zh-CN" sz="2000" i="1">
                                  <a:solidFill>
                                    <a:srgbClr val="00B050"/>
                                  </a:solidFill>
                                  <a:latin typeface="Cambria Math" panose="02040503050406030204" pitchFamily="18" charset="0"/>
                                </a:rPr>
                                <m:t>𝑠</m:t>
                              </m:r>
                            </m:e>
                            <m:sub>
                              <m:r>
                                <a:rPr lang="en-US" altLang="zh-CN" sz="2000" i="1">
                                  <a:solidFill>
                                    <a:srgbClr val="00B050"/>
                                  </a:solidFill>
                                  <a:latin typeface="Cambria Math" panose="02040503050406030204" pitchFamily="18" charset="0"/>
                                </a:rPr>
                                <m:t>𝑗</m:t>
                              </m:r>
                            </m:sub>
                          </m:sSub>
                          <m:r>
                            <a:rPr lang="en-US" altLang="zh-CN" sz="2000" i="1">
                              <a:solidFill>
                                <a:srgbClr val="00B050"/>
                              </a:solidFill>
                              <a:latin typeface="Cambria Math" panose="02040503050406030204" pitchFamily="18" charset="0"/>
                            </a:rPr>
                            <m:t>|</m:t>
                          </m:r>
                          <m:sSub>
                            <m:sSubPr>
                              <m:ctrlPr>
                                <a:rPr lang="en-US" altLang="zh-CN" sz="2000" i="1">
                                  <a:solidFill>
                                    <a:srgbClr val="00B050"/>
                                  </a:solidFill>
                                  <a:latin typeface="Cambria Math" panose="02040503050406030204" pitchFamily="18" charset="0"/>
                                </a:rPr>
                              </m:ctrlPr>
                            </m:sSubPr>
                            <m:e>
                              <m:r>
                                <a:rPr lang="en-US" altLang="zh-CN" sz="2000" i="1">
                                  <a:solidFill>
                                    <a:srgbClr val="00B050"/>
                                  </a:solidFill>
                                  <a:latin typeface="Cambria Math" panose="02040503050406030204" pitchFamily="18" charset="0"/>
                                </a:rPr>
                                <m:t>𝑋</m:t>
                              </m:r>
                            </m:e>
                            <m:sub>
                              <m:r>
                                <a:rPr lang="en-US" altLang="zh-CN" sz="2000" i="1">
                                  <a:solidFill>
                                    <a:srgbClr val="00B050"/>
                                  </a:solidFill>
                                  <a:latin typeface="Cambria Math" panose="02040503050406030204" pitchFamily="18" charset="0"/>
                                </a:rPr>
                                <m:t>𝑚</m:t>
                              </m:r>
                              <m:r>
                                <a:rPr lang="en-US" altLang="zh-CN" sz="2000" i="1">
                                  <a:solidFill>
                                    <a:srgbClr val="00B050"/>
                                  </a:solidFill>
                                  <a:latin typeface="Cambria Math" panose="02040503050406030204" pitchFamily="18" charset="0"/>
                                </a:rPr>
                                <m:t>+</m:t>
                              </m:r>
                              <m:r>
                                <a:rPr lang="en-US" altLang="zh-CN" sz="2000" i="1">
                                  <a:solidFill>
                                    <a:srgbClr val="00B050"/>
                                  </a:solidFill>
                                  <a:latin typeface="Cambria Math" panose="02040503050406030204" pitchFamily="18" charset="0"/>
                                </a:rPr>
                                <m:t>𝑘</m:t>
                              </m:r>
                            </m:sub>
                          </m:sSub>
                          <m:r>
                            <a:rPr lang="en-US" altLang="zh-CN" sz="2000" i="1">
                              <a:solidFill>
                                <a:srgbClr val="00B050"/>
                              </a:solidFill>
                              <a:latin typeface="Cambria Math" panose="02040503050406030204" pitchFamily="18" charset="0"/>
                            </a:rPr>
                            <m:t>=</m:t>
                          </m:r>
                          <m:sSub>
                            <m:sSubPr>
                              <m:ctrlPr>
                                <a:rPr lang="en-US" altLang="zh-CN" sz="2000" i="1">
                                  <a:solidFill>
                                    <a:srgbClr val="00B050"/>
                                  </a:solidFill>
                                  <a:latin typeface="Cambria Math" panose="02040503050406030204" pitchFamily="18" charset="0"/>
                                </a:rPr>
                              </m:ctrlPr>
                            </m:sSubPr>
                            <m:e>
                              <m:r>
                                <a:rPr lang="en-US" altLang="zh-CN" sz="2000" i="1">
                                  <a:solidFill>
                                    <a:srgbClr val="00B050"/>
                                  </a:solidFill>
                                  <a:latin typeface="Cambria Math" panose="02040503050406030204" pitchFamily="18" charset="0"/>
                                </a:rPr>
                                <m:t>𝑠</m:t>
                              </m:r>
                            </m:e>
                            <m:sub>
                              <m:r>
                                <a:rPr lang="en-US" altLang="zh-CN" sz="2000" i="1">
                                  <a:solidFill>
                                    <a:srgbClr val="00B050"/>
                                  </a:solidFill>
                                  <a:latin typeface="Cambria Math" panose="02040503050406030204" pitchFamily="18" charset="0"/>
                                </a:rPr>
                                <m:t>𝑙</m:t>
                              </m:r>
                            </m:sub>
                          </m:sSub>
                          <m:r>
                            <a:rPr lang="en-US" altLang="zh-CN" sz="2000" i="1" smtClean="0">
                              <a:solidFill>
                                <a:srgbClr val="00B050"/>
                              </a:solidFill>
                              <a:latin typeface="Cambria Math" panose="02040503050406030204" pitchFamily="18" charset="0"/>
                            </a:rPr>
                            <m:t>}</m:t>
                          </m:r>
                        </m:e>
                      </m:nary>
                    </m:oMath>
                  </m:oMathPara>
                </a14:m>
                <a:endParaRPr lang="zh-CN" altLang="en-US" sz="2000" dirty="0"/>
              </a:p>
            </p:txBody>
          </p:sp>
        </mc:Choice>
        <mc:Fallback xmlns="">
          <p:sp>
            <p:nvSpPr>
              <p:cNvPr id="5" name="文本框 4">
                <a:extLst>
                  <a:ext uri="{FF2B5EF4-FFF2-40B4-BE49-F238E27FC236}">
                    <a16:creationId xmlns:a16="http://schemas.microsoft.com/office/drawing/2014/main" id="{E698833E-01C8-4325-A9CE-1F0981F9A1C1}"/>
                  </a:ext>
                </a:extLst>
              </p:cNvPr>
              <p:cNvSpPr txBox="1">
                <a:spLocks noRot="1" noChangeAspect="1" noMove="1" noResize="1" noEditPoints="1" noAdjustHandles="1" noChangeArrowheads="1" noChangeShapeType="1" noTextEdit="1"/>
              </p:cNvSpPr>
              <p:nvPr/>
            </p:nvSpPr>
            <p:spPr>
              <a:xfrm>
                <a:off x="1774054" y="2696961"/>
                <a:ext cx="8064896" cy="839269"/>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0967539-65B4-47F8-AD61-A99FB69AF8A1}"/>
                  </a:ext>
                </a:extLst>
              </p:cNvPr>
              <p:cNvSpPr txBox="1"/>
              <p:nvPr/>
            </p:nvSpPr>
            <p:spPr>
              <a:xfrm>
                <a:off x="1310937" y="3394549"/>
                <a:ext cx="5616624" cy="839269"/>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smtClean="0">
                          <a:latin typeface="Cambria Math" panose="02040503050406030204" pitchFamily="18" charset="0"/>
                        </a:rPr>
                        <m:t>=</m:t>
                      </m:r>
                      <m:r>
                        <m:rPr>
                          <m:sty m:val="p"/>
                        </m:rPr>
                        <a:rPr lang="en-US" altLang="zh-CN" sz="2000">
                          <a:latin typeface="Cambria Math" panose="02040503050406030204" pitchFamily="18" charset="0"/>
                        </a:rPr>
                        <m:t>Pr</m:t>
                      </m:r>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𝑋</m:t>
                          </m:r>
                        </m:e>
                        <m:sub>
                          <m:r>
                            <a:rPr lang="en-US" altLang="zh-CN" sz="2000" i="1">
                              <a:latin typeface="Cambria Math" panose="02040503050406030204" pitchFamily="18" charset="0"/>
                            </a:rPr>
                            <m:t>𝑚</m:t>
                          </m:r>
                        </m:sub>
                      </m:sSub>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𝑠</m:t>
                          </m:r>
                        </m:e>
                        <m:sub>
                          <m:r>
                            <a:rPr lang="en-US" altLang="zh-CN" sz="2000" i="1">
                              <a:latin typeface="Cambria Math" panose="02040503050406030204" pitchFamily="18" charset="0"/>
                            </a:rPr>
                            <m:t>𝑖</m:t>
                          </m:r>
                        </m:sub>
                      </m:sSub>
                      <m:r>
                        <a:rPr lang="en-US" altLang="zh-CN" sz="2000" i="1">
                          <a:latin typeface="Cambria Math" panose="02040503050406030204" pitchFamily="18" charset="0"/>
                        </a:rPr>
                        <m:t>} </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𝑙</m:t>
                          </m:r>
                        </m:sub>
                        <m:sup/>
                        <m:e>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𝑙</m:t>
                              </m:r>
                            </m:sub>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e>
                              </m:d>
                            </m:sup>
                          </m:sSub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𝑙</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sup>
                          </m:sSub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e>
                      </m:nary>
                    </m:oMath>
                  </m:oMathPara>
                </a14:m>
                <a:endParaRPr lang="zh-CN" altLang="en-US" sz="2000" dirty="0"/>
              </a:p>
            </p:txBody>
          </p:sp>
        </mc:Choice>
        <mc:Fallback xmlns="">
          <p:sp>
            <p:nvSpPr>
              <p:cNvPr id="6" name="文本框 5">
                <a:extLst>
                  <a:ext uri="{FF2B5EF4-FFF2-40B4-BE49-F238E27FC236}">
                    <a16:creationId xmlns:a16="http://schemas.microsoft.com/office/drawing/2014/main" id="{30967539-65B4-47F8-AD61-A99FB69AF8A1}"/>
                  </a:ext>
                </a:extLst>
              </p:cNvPr>
              <p:cNvSpPr txBox="1">
                <a:spLocks noRot="1" noChangeAspect="1" noMove="1" noResize="1" noEditPoints="1" noAdjustHandles="1" noChangeArrowheads="1" noChangeShapeType="1" noTextEdit="1"/>
              </p:cNvSpPr>
              <p:nvPr/>
            </p:nvSpPr>
            <p:spPr>
              <a:xfrm>
                <a:off x="1310937" y="3394549"/>
                <a:ext cx="5616624" cy="839269"/>
              </a:xfrm>
              <a:prstGeom prst="rect">
                <a:avLst/>
              </a:prstGeom>
              <a:blipFill>
                <a:blip r:embed="rId6"/>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4BAB1DE-5C2A-4BB7-8328-90E9BBF5424D}"/>
                  </a:ext>
                </a:extLst>
              </p:cNvPr>
              <p:cNvSpPr txBox="1"/>
              <p:nvPr/>
            </p:nvSpPr>
            <p:spPr>
              <a:xfrm>
                <a:off x="1690027" y="4077079"/>
                <a:ext cx="4608513" cy="839269"/>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i="1" smtClean="0">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+1)</m:t>
                          </m:r>
                        </m:sup>
                      </m:sSub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𝑚</m:t>
                          </m:r>
                        </m:e>
                      </m:d>
                      <m:r>
                        <a:rPr lang="en-US" altLang="zh-CN" sz="2000" b="0" i="1" smtClean="0">
                          <a:latin typeface="Cambria Math" panose="02040503050406030204" pitchFamily="18" charset="0"/>
                        </a:rPr>
                        <m:t>=</m:t>
                      </m:r>
                      <m:nary>
                        <m:naryPr>
                          <m:chr m:val="∑"/>
                          <m:supHide m:val="on"/>
                          <m:ctrlPr>
                            <a:rPr lang="en-US" altLang="zh-CN" sz="2000" i="1">
                              <a:latin typeface="Cambria Math" panose="02040503050406030204" pitchFamily="18" charset="0"/>
                            </a:rPr>
                          </m:ctrlPr>
                        </m:naryPr>
                        <m:sub>
                          <m:r>
                            <m:rPr>
                              <m:brk m:alnAt="7"/>
                            </m:rPr>
                            <a:rPr lang="en-US" altLang="zh-CN" sz="2000" i="1">
                              <a:latin typeface="Cambria Math" panose="02040503050406030204" pitchFamily="18" charset="0"/>
                            </a:rPr>
                            <m:t>𝑙</m:t>
                          </m:r>
                        </m:sub>
                        <m:sup/>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𝑙</m:t>
                              </m:r>
                            </m:sub>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𝑘</m:t>
                                  </m:r>
                                </m:e>
                              </m:d>
                            </m:sup>
                          </m:sSubSup>
                          <m:r>
                            <a:rPr lang="en-US" altLang="zh-CN" sz="2000" i="1">
                              <a:latin typeface="Cambria Math" panose="02040503050406030204" pitchFamily="18" charset="0"/>
                            </a:rPr>
                            <m:t>(</m:t>
                          </m:r>
                          <m:r>
                            <a:rPr lang="en-US" altLang="zh-CN" sz="2000" i="1">
                              <a:latin typeface="Cambria Math" panose="02040503050406030204" pitchFamily="18" charset="0"/>
                            </a:rPr>
                            <m:t>𝑚</m:t>
                          </m:r>
                          <m:r>
                            <a:rPr lang="en-US" altLang="zh-CN" sz="2000" i="1">
                              <a:latin typeface="Cambria Math" panose="02040503050406030204" pitchFamily="18" charset="0"/>
                            </a:rPr>
                            <m:t>)</m:t>
                          </m:r>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𝑙</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1</m:t>
                                  </m:r>
                                </m:e>
                              </m:d>
                            </m:sup>
                          </m:sSubSup>
                          <m:r>
                            <a:rPr lang="en-US" altLang="zh-CN" sz="2000" i="1">
                              <a:latin typeface="Cambria Math" panose="02040503050406030204" pitchFamily="18" charset="0"/>
                            </a:rPr>
                            <m:t>(</m:t>
                          </m:r>
                          <m:r>
                            <a:rPr lang="en-US" altLang="zh-CN" sz="2000" i="1">
                              <a:latin typeface="Cambria Math" panose="02040503050406030204" pitchFamily="18" charset="0"/>
                            </a:rPr>
                            <m:t>𝑚</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e>
                      </m:nary>
                      <m:r>
                        <a:rPr lang="en-US" altLang="zh-CN" sz="2000" b="0" i="0" smtClean="0">
                          <a:latin typeface="Cambria Math" panose="02040503050406030204" pitchFamily="18" charset="0"/>
                        </a:rPr>
                        <m:t>.</m:t>
                      </m:r>
                    </m:oMath>
                  </m:oMathPara>
                </a14:m>
                <a:endParaRPr lang="zh-CN" altLang="en-US" sz="2000" dirty="0"/>
              </a:p>
            </p:txBody>
          </p:sp>
        </mc:Choice>
        <mc:Fallback xmlns="">
          <p:sp>
            <p:nvSpPr>
              <p:cNvPr id="7" name="文本框 6">
                <a:extLst>
                  <a:ext uri="{FF2B5EF4-FFF2-40B4-BE49-F238E27FC236}">
                    <a16:creationId xmlns:a16="http://schemas.microsoft.com/office/drawing/2014/main" id="{84BAB1DE-5C2A-4BB7-8328-90E9BBF5424D}"/>
                  </a:ext>
                </a:extLst>
              </p:cNvPr>
              <p:cNvSpPr txBox="1">
                <a:spLocks noRot="1" noChangeAspect="1" noMove="1" noResize="1" noEditPoints="1" noAdjustHandles="1" noChangeArrowheads="1" noChangeShapeType="1" noTextEdit="1"/>
              </p:cNvSpPr>
              <p:nvPr/>
            </p:nvSpPr>
            <p:spPr>
              <a:xfrm>
                <a:off x="1690027" y="4077079"/>
                <a:ext cx="4608513" cy="839269"/>
              </a:xfrm>
              <a:prstGeom prst="rect">
                <a:avLst/>
              </a:prstGeom>
              <a:blipFill>
                <a:blip r:embed="rId7"/>
                <a:stretch>
                  <a:fillRect/>
                </a:stretch>
              </a:blipFill>
              <a:ln>
                <a:noFill/>
              </a:ln>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B04D3CEA-CE25-4E0E-A1D0-864599CF6741}"/>
              </a:ext>
            </a:extLst>
          </p:cNvPr>
          <p:cNvSpPr txBox="1"/>
          <p:nvPr/>
        </p:nvSpPr>
        <p:spPr>
          <a:xfrm>
            <a:off x="9673831" y="2195229"/>
            <a:ext cx="1704807" cy="400110"/>
          </a:xfrm>
          <a:prstGeom prst="rect">
            <a:avLst/>
          </a:prstGeom>
          <a:noFill/>
          <a:ln>
            <a:solidFill>
              <a:schemeClr val="bg2"/>
            </a:solidFill>
          </a:ln>
        </p:spPr>
        <p:txBody>
          <a:bodyPr wrap="square" rtlCol="0" anchor="ctr" anchorCtr="1">
            <a:spAutoFit/>
          </a:bodyPr>
          <a:lstStyle/>
          <a:p>
            <a:r>
              <a:rPr lang="zh-CN" altLang="en-US" sz="2000" dirty="0">
                <a:solidFill>
                  <a:srgbClr val="00B0F0"/>
                </a:solidFill>
              </a:rPr>
              <a:t>马尔可夫性</a:t>
            </a:r>
          </a:p>
        </p:txBody>
      </p:sp>
      <p:cxnSp>
        <p:nvCxnSpPr>
          <p:cNvPr id="12" name="直接箭头连接符 11">
            <a:extLst>
              <a:ext uri="{FF2B5EF4-FFF2-40B4-BE49-F238E27FC236}">
                <a16:creationId xmlns:a16="http://schemas.microsoft.com/office/drawing/2014/main" id="{EC85B988-50B2-4A32-B885-2D18648BCC44}"/>
              </a:ext>
            </a:extLst>
          </p:cNvPr>
          <p:cNvCxnSpPr/>
          <p:nvPr/>
        </p:nvCxnSpPr>
        <p:spPr>
          <a:xfrm flipH="1">
            <a:off x="9311690" y="2475723"/>
            <a:ext cx="504056" cy="431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BB899BC3-0238-4837-8367-1E361BFDD137}"/>
                  </a:ext>
                </a:extLst>
              </p:cNvPr>
              <p:cNvSpPr txBox="1"/>
              <p:nvPr/>
            </p:nvSpPr>
            <p:spPr>
              <a:xfrm>
                <a:off x="1284976" y="5417134"/>
                <a:ext cx="8712968" cy="421013"/>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𝑃</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𝑟</m:t>
                              </m:r>
                            </m:e>
                          </m:d>
                        </m:sup>
                      </m:s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e>
                      </m:d>
                      <m:r>
                        <a:rPr lang="en-US" altLang="zh-CN" sz="2000" b="0" i="1" smtClean="0">
                          <a:latin typeface="Cambria Math" panose="02040503050406030204" pitchFamily="18" charset="0"/>
                        </a:rPr>
                        <m:t>=</m:t>
                      </m:r>
                      <m:sSup>
                        <m:sSupPr>
                          <m:ctrlPr>
                            <a:rPr lang="en-US" altLang="zh-CN" sz="2000" i="1" smtClean="0">
                              <a:solidFill>
                                <a:srgbClr val="0070C0"/>
                              </a:solidFill>
                              <a:latin typeface="Cambria Math" panose="02040503050406030204" pitchFamily="18" charset="0"/>
                            </a:rPr>
                          </m:ctrlPr>
                        </m:sSupPr>
                        <m:e>
                          <m:r>
                            <a:rPr lang="en-US" altLang="zh-CN" sz="2000" i="1">
                              <a:solidFill>
                                <a:srgbClr val="0070C0"/>
                              </a:solidFill>
                              <a:latin typeface="Cambria Math" panose="02040503050406030204" pitchFamily="18" charset="0"/>
                            </a:rPr>
                            <m:t>𝑃</m:t>
                          </m:r>
                        </m:e>
                        <m:sup>
                          <m:d>
                            <m:dPr>
                              <m:ctrlPr>
                                <a:rPr lang="en-US" altLang="zh-CN" sz="2000" i="1">
                                  <a:solidFill>
                                    <a:srgbClr val="0070C0"/>
                                  </a:solidFill>
                                  <a:latin typeface="Cambria Math" panose="02040503050406030204" pitchFamily="18" charset="0"/>
                                </a:rPr>
                              </m:ctrlPr>
                            </m:dPr>
                            <m:e>
                              <m:r>
                                <a:rPr lang="en-US" altLang="zh-CN" sz="2000" b="0" i="1" smtClean="0">
                                  <a:solidFill>
                                    <a:srgbClr val="0070C0"/>
                                  </a:solidFill>
                                  <a:latin typeface="Cambria Math" panose="02040503050406030204" pitchFamily="18" charset="0"/>
                                </a:rPr>
                                <m:t>1</m:t>
                              </m:r>
                            </m:e>
                          </m:d>
                        </m:sup>
                      </m:sSup>
                      <m:d>
                        <m:dPr>
                          <m:ctrlPr>
                            <a:rPr lang="en-US" altLang="zh-CN" sz="2000" i="1">
                              <a:solidFill>
                                <a:srgbClr val="0070C0"/>
                              </a:solidFill>
                              <a:latin typeface="Cambria Math" panose="02040503050406030204" pitchFamily="18" charset="0"/>
                            </a:rPr>
                          </m:ctrlPr>
                        </m:dPr>
                        <m:e>
                          <m:r>
                            <a:rPr lang="en-US" altLang="zh-CN" sz="2000" i="1">
                              <a:solidFill>
                                <a:srgbClr val="0070C0"/>
                              </a:solidFill>
                              <a:latin typeface="Cambria Math" panose="02040503050406030204" pitchFamily="18" charset="0"/>
                            </a:rPr>
                            <m:t>𝑚</m:t>
                          </m:r>
                        </m:e>
                      </m:d>
                      <m:r>
                        <a:rPr lang="en-US" altLang="zh-CN" sz="2000" i="1" smtClean="0">
                          <a:solidFill>
                            <a:srgbClr val="0070C0"/>
                          </a:solidFill>
                          <a:latin typeface="Cambria Math" panose="02040503050406030204" pitchFamily="18" charset="0"/>
                          <a:ea typeface="Cambria Math" panose="02040503050406030204" pitchFamily="18" charset="0"/>
                        </a:rPr>
                        <m:t>⋯</m:t>
                      </m:r>
                      <m:sSup>
                        <m:sSupPr>
                          <m:ctrlPr>
                            <a:rPr lang="en-US" altLang="zh-CN" sz="2000" i="1">
                              <a:solidFill>
                                <a:srgbClr val="0070C0"/>
                              </a:solidFill>
                              <a:latin typeface="Cambria Math" panose="02040503050406030204" pitchFamily="18" charset="0"/>
                            </a:rPr>
                          </m:ctrlPr>
                        </m:sSupPr>
                        <m:e>
                          <m:r>
                            <a:rPr lang="en-US" altLang="zh-CN" sz="2000" i="1">
                              <a:solidFill>
                                <a:srgbClr val="0070C0"/>
                              </a:solidFill>
                              <a:latin typeface="Cambria Math" panose="02040503050406030204" pitchFamily="18" charset="0"/>
                            </a:rPr>
                            <m:t>𝑃</m:t>
                          </m:r>
                        </m:e>
                        <m:sup>
                          <m:d>
                            <m:dPr>
                              <m:ctrlPr>
                                <a:rPr lang="en-US" altLang="zh-CN" sz="2000" i="1">
                                  <a:solidFill>
                                    <a:srgbClr val="0070C0"/>
                                  </a:solidFill>
                                  <a:latin typeface="Cambria Math" panose="02040503050406030204" pitchFamily="18" charset="0"/>
                                </a:rPr>
                              </m:ctrlPr>
                            </m:dPr>
                            <m:e>
                              <m:r>
                                <a:rPr lang="en-US" altLang="zh-CN" sz="2000" i="1">
                                  <a:solidFill>
                                    <a:srgbClr val="0070C0"/>
                                  </a:solidFill>
                                  <a:latin typeface="Cambria Math" panose="02040503050406030204" pitchFamily="18" charset="0"/>
                                </a:rPr>
                                <m:t>1</m:t>
                              </m:r>
                            </m:e>
                          </m:d>
                        </m:sup>
                      </m:sSup>
                      <m:d>
                        <m:dPr>
                          <m:ctrlPr>
                            <a:rPr lang="en-US" altLang="zh-CN" sz="2000" i="1">
                              <a:solidFill>
                                <a:srgbClr val="0070C0"/>
                              </a:solidFill>
                              <a:latin typeface="Cambria Math" panose="02040503050406030204" pitchFamily="18" charset="0"/>
                            </a:rPr>
                          </m:ctrlPr>
                        </m:dPr>
                        <m:e>
                          <m:r>
                            <a:rPr lang="en-US" altLang="zh-CN" sz="2000" i="1">
                              <a:solidFill>
                                <a:srgbClr val="0070C0"/>
                              </a:solidFill>
                              <a:latin typeface="Cambria Math" panose="02040503050406030204" pitchFamily="18" charset="0"/>
                            </a:rPr>
                            <m:t>𝑚</m:t>
                          </m:r>
                          <m:r>
                            <a:rPr lang="en-US" altLang="zh-CN" sz="2000" i="1">
                              <a:solidFill>
                                <a:srgbClr val="0070C0"/>
                              </a:solidFill>
                              <a:latin typeface="Cambria Math" panose="02040503050406030204" pitchFamily="18" charset="0"/>
                            </a:rPr>
                            <m:t>+</m:t>
                          </m:r>
                          <m:r>
                            <a:rPr lang="en-US" altLang="zh-CN" sz="2000" i="1">
                              <a:solidFill>
                                <a:srgbClr val="0070C0"/>
                              </a:solidFill>
                              <a:latin typeface="Cambria Math" panose="02040503050406030204" pitchFamily="18" charset="0"/>
                            </a:rPr>
                            <m:t>𝑘</m:t>
                          </m:r>
                          <m:r>
                            <a:rPr lang="en-US" altLang="zh-CN" sz="2000" b="0" i="1" smtClean="0">
                              <a:solidFill>
                                <a:srgbClr val="0070C0"/>
                              </a:solidFill>
                              <a:latin typeface="Cambria Math" panose="02040503050406030204" pitchFamily="18" charset="0"/>
                            </a:rPr>
                            <m:t>−1</m:t>
                          </m:r>
                        </m:e>
                      </m:d>
                      <m:sSup>
                        <m:sSupPr>
                          <m:ctrlPr>
                            <a:rPr lang="en-US" altLang="zh-CN" sz="2000" i="1" smtClean="0">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𝑃</m:t>
                          </m:r>
                        </m:e>
                        <m:sup>
                          <m:d>
                            <m:dPr>
                              <m:ctrlPr>
                                <a:rPr lang="en-US"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1</m:t>
                              </m:r>
                            </m:e>
                          </m:d>
                        </m:sup>
                      </m:sSup>
                      <m:d>
                        <m:dPr>
                          <m:ctrlPr>
                            <a:rPr lang="en-US"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𝑚</m:t>
                          </m:r>
                          <m:r>
                            <a:rPr lang="en-US" altLang="zh-CN" sz="2000" i="1">
                              <a:solidFill>
                                <a:srgbClr val="C00000"/>
                              </a:solidFill>
                              <a:latin typeface="Cambria Math" panose="02040503050406030204" pitchFamily="18" charset="0"/>
                            </a:rPr>
                            <m:t>+</m:t>
                          </m:r>
                          <m:r>
                            <a:rPr lang="en-US" altLang="zh-CN" sz="2000" i="1">
                              <a:solidFill>
                                <a:srgbClr val="C00000"/>
                              </a:solidFill>
                              <a:latin typeface="Cambria Math" panose="02040503050406030204" pitchFamily="18" charset="0"/>
                            </a:rPr>
                            <m:t>𝑘</m:t>
                          </m:r>
                        </m:e>
                      </m:d>
                      <m:r>
                        <a:rPr lang="en-US" altLang="zh-CN" sz="2000" i="1" smtClean="0">
                          <a:solidFill>
                            <a:srgbClr val="C00000"/>
                          </a:solidFill>
                          <a:latin typeface="Cambria Math" panose="02040503050406030204" pitchFamily="18" charset="0"/>
                          <a:ea typeface="Cambria Math" panose="02040503050406030204" pitchFamily="18" charset="0"/>
                        </a:rPr>
                        <m:t>⋯</m:t>
                      </m:r>
                      <m:sSup>
                        <m:sSupPr>
                          <m:ctrlPr>
                            <a:rPr lang="en-US" altLang="zh-CN" sz="2000" i="1">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𝑃</m:t>
                          </m:r>
                        </m:e>
                        <m:sup>
                          <m:d>
                            <m:dPr>
                              <m:ctrlPr>
                                <a:rPr lang="en-US"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1</m:t>
                              </m:r>
                            </m:e>
                          </m:d>
                        </m:sup>
                      </m:sSup>
                      <m:d>
                        <m:dPr>
                          <m:ctrlPr>
                            <a:rPr lang="en-US"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𝑚</m:t>
                          </m:r>
                          <m:r>
                            <a:rPr lang="en-US" altLang="zh-CN" sz="2000" i="1">
                              <a:solidFill>
                                <a:srgbClr val="C00000"/>
                              </a:solidFill>
                              <a:latin typeface="Cambria Math" panose="02040503050406030204" pitchFamily="18" charset="0"/>
                            </a:rPr>
                            <m:t>+</m:t>
                          </m:r>
                          <m:r>
                            <a:rPr lang="en-US" altLang="zh-CN" sz="2000" i="1">
                              <a:solidFill>
                                <a:srgbClr val="C00000"/>
                              </a:solidFill>
                              <a:latin typeface="Cambria Math" panose="02040503050406030204" pitchFamily="18" charset="0"/>
                            </a:rPr>
                            <m:t>𝑘</m:t>
                          </m:r>
                          <m:r>
                            <a:rPr lang="en-US" altLang="zh-CN" sz="2000" b="0" i="1" smtClean="0">
                              <a:solidFill>
                                <a:srgbClr val="C00000"/>
                              </a:solidFill>
                              <a:latin typeface="Cambria Math" panose="02040503050406030204" pitchFamily="18" charset="0"/>
                            </a:rPr>
                            <m:t>+</m:t>
                          </m:r>
                          <m:r>
                            <a:rPr lang="en-US" altLang="zh-CN" sz="2000" b="0" i="1" smtClean="0">
                              <a:solidFill>
                                <a:srgbClr val="C00000"/>
                              </a:solidFill>
                              <a:latin typeface="Cambria Math" panose="02040503050406030204" pitchFamily="18" charset="0"/>
                            </a:rPr>
                            <m:t>𝑟</m:t>
                          </m:r>
                          <m:r>
                            <a:rPr lang="en-US" altLang="zh-CN" sz="2000" b="0" i="1" smtClean="0">
                              <a:solidFill>
                                <a:srgbClr val="C00000"/>
                              </a:solidFill>
                              <a:latin typeface="Cambria Math" panose="02040503050406030204" pitchFamily="18" charset="0"/>
                            </a:rPr>
                            <m:t>−1</m:t>
                          </m:r>
                        </m:e>
                      </m:d>
                    </m:oMath>
                  </m:oMathPara>
                </a14:m>
                <a:endParaRPr lang="en-US" altLang="zh-CN" sz="2000" b="0" i="1" dirty="0">
                  <a:latin typeface="Cambria Math" panose="02040503050406030204" pitchFamily="18" charset="0"/>
                </a:endParaRPr>
              </a:p>
            </p:txBody>
          </p:sp>
        </mc:Choice>
        <mc:Fallback xmlns="">
          <p:sp>
            <p:nvSpPr>
              <p:cNvPr id="13" name="文本框 12">
                <a:extLst>
                  <a:ext uri="{FF2B5EF4-FFF2-40B4-BE49-F238E27FC236}">
                    <a16:creationId xmlns:a16="http://schemas.microsoft.com/office/drawing/2014/main" id="{BB899BC3-0238-4837-8367-1E361BFDD137}"/>
                  </a:ext>
                </a:extLst>
              </p:cNvPr>
              <p:cNvSpPr txBox="1">
                <a:spLocks noRot="1" noChangeAspect="1" noMove="1" noResize="1" noEditPoints="1" noAdjustHandles="1" noChangeArrowheads="1" noChangeShapeType="1" noTextEdit="1"/>
              </p:cNvSpPr>
              <p:nvPr/>
            </p:nvSpPr>
            <p:spPr>
              <a:xfrm>
                <a:off x="1284976" y="5417134"/>
                <a:ext cx="8712968" cy="421013"/>
              </a:xfrm>
              <a:prstGeom prst="rect">
                <a:avLst/>
              </a:prstGeom>
              <a:blipFill>
                <a:blip r:embed="rId8"/>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71B7C129-B0DF-464C-93B9-E23056F15EE2}"/>
                  </a:ext>
                </a:extLst>
              </p:cNvPr>
              <p:cNvSpPr txBox="1"/>
              <p:nvPr/>
            </p:nvSpPr>
            <p:spPr>
              <a:xfrm>
                <a:off x="1243990" y="525677"/>
                <a:ext cx="9348852" cy="421013"/>
              </a:xfrm>
              <a:prstGeom prst="rect">
                <a:avLst/>
              </a:prstGeom>
              <a:noFill/>
              <a:ln>
                <a:noFill/>
              </a:ln>
            </p:spPr>
            <p:txBody>
              <a:bodyPr wrap="square" rtlCol="0" anchor="ctr" anchorCtr="1">
                <a:spAutoFit/>
              </a:bodyPr>
              <a:lstStyle/>
              <a:p>
                <a:r>
                  <a:rPr lang="zh-CN" altLang="en-US" sz="2000" b="1" dirty="0"/>
                  <a:t>定理</a:t>
                </a:r>
                <a:r>
                  <a:rPr lang="en-US" altLang="zh-CN" sz="2000" b="1" dirty="0"/>
                  <a:t>9</a:t>
                </a:r>
                <a:r>
                  <a:rPr lang="zh-CN" altLang="en-US" sz="2000" dirty="0"/>
                  <a:t>：马氏链的状态转移矩阵满足</a:t>
                </a:r>
                <a:r>
                  <a:rPr lang="en-US" altLang="zh-CN" sz="2000" dirty="0"/>
                  <a:t>C-K</a:t>
                </a:r>
                <a:r>
                  <a:rPr lang="zh-CN" altLang="en-US" sz="2000" dirty="0"/>
                  <a:t>方程</a:t>
                </a:r>
                <a14:m>
                  <m:oMath xmlns:m="http://schemas.openxmlformats.org/officeDocument/2006/math">
                    <m:r>
                      <a:rPr lang="zh-CN" altLang="en-US" sz="2000" b="0" i="1" dirty="0">
                        <a:latin typeface="Cambria Math" panose="02040503050406030204" pitchFamily="18" charset="0"/>
                      </a:rPr>
                      <m:t>：</m:t>
                    </m:r>
                    <m:r>
                      <a:rPr lang="en-US" altLang="zh-CN" sz="2000" b="0" i="0" smtClean="0">
                        <a:latin typeface="Cambria Math" panose="02040503050406030204" pitchFamily="18" charset="0"/>
                      </a:rPr>
                      <m:t> </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𝑃</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𝑟</m:t>
                            </m:r>
                          </m:e>
                        </m:d>
                      </m:sup>
                    </m:s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e>
                    </m:d>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𝑃</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𝑘</m:t>
                            </m:r>
                          </m:e>
                        </m:d>
                      </m:sup>
                    </m:s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e>
                    </m:d>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𝑃</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𝑟</m:t>
                            </m:r>
                          </m:e>
                        </m:d>
                      </m:sup>
                    </m:s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e>
                    </m:d>
                    <m:r>
                      <a:rPr lang="en-US" altLang="zh-CN" sz="2000" b="0" i="1" smtClean="0">
                        <a:latin typeface="Cambria Math" panose="02040503050406030204" pitchFamily="18" charset="0"/>
                      </a:rPr>
                      <m:t>.</m:t>
                    </m:r>
                  </m:oMath>
                </a14:m>
                <a:endParaRPr lang="zh-CN" altLang="en-US" sz="2000" dirty="0"/>
              </a:p>
            </p:txBody>
          </p:sp>
        </mc:Choice>
        <mc:Fallback xmlns="">
          <p:sp>
            <p:nvSpPr>
              <p:cNvPr id="14" name="文本框 13">
                <a:extLst>
                  <a:ext uri="{FF2B5EF4-FFF2-40B4-BE49-F238E27FC236}">
                    <a16:creationId xmlns:a16="http://schemas.microsoft.com/office/drawing/2014/main" id="{71B7C129-B0DF-464C-93B9-E23056F15EE2}"/>
                  </a:ext>
                </a:extLst>
              </p:cNvPr>
              <p:cNvSpPr txBox="1">
                <a:spLocks noRot="1" noChangeAspect="1" noMove="1" noResize="1" noEditPoints="1" noAdjustHandles="1" noChangeArrowheads="1" noChangeShapeType="1" noTextEdit="1"/>
              </p:cNvSpPr>
              <p:nvPr/>
            </p:nvSpPr>
            <p:spPr>
              <a:xfrm>
                <a:off x="1243990" y="525677"/>
                <a:ext cx="9348852" cy="421013"/>
              </a:xfrm>
              <a:prstGeom prst="rect">
                <a:avLst/>
              </a:prstGeom>
              <a:blipFill>
                <a:blip r:embed="rId9"/>
                <a:stretch>
                  <a:fillRect t="-5797" b="-26087"/>
                </a:stretch>
              </a:blipFill>
              <a:ln>
                <a:noFill/>
              </a:ln>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9B4C13A1-37C1-478A-A759-6E16B3571B30}"/>
              </a:ext>
            </a:extLst>
          </p:cNvPr>
          <p:cNvSpPr txBox="1"/>
          <p:nvPr/>
        </p:nvSpPr>
        <p:spPr>
          <a:xfrm>
            <a:off x="797954" y="1051808"/>
            <a:ext cx="892073" cy="400110"/>
          </a:xfrm>
          <a:prstGeom prst="rect">
            <a:avLst/>
          </a:prstGeom>
          <a:noFill/>
          <a:ln>
            <a:noFill/>
          </a:ln>
        </p:spPr>
        <p:txBody>
          <a:bodyPr wrap="square" rtlCol="0" anchor="ctr" anchorCtr="1">
            <a:spAutoFit/>
          </a:bodyPr>
          <a:lstStyle/>
          <a:p>
            <a:r>
              <a:rPr lang="zh-CN" altLang="en-US" sz="2000" b="1" dirty="0"/>
              <a:t>证明：</a:t>
            </a:r>
          </a:p>
        </p:txBody>
      </p:sp>
      <p:sp>
        <p:nvSpPr>
          <p:cNvPr id="16" name="文本框 15">
            <a:extLst>
              <a:ext uri="{FF2B5EF4-FFF2-40B4-BE49-F238E27FC236}">
                <a16:creationId xmlns:a16="http://schemas.microsoft.com/office/drawing/2014/main" id="{6DE7C315-757D-4A07-8A1F-454EA441F762}"/>
              </a:ext>
            </a:extLst>
          </p:cNvPr>
          <p:cNvSpPr txBox="1"/>
          <p:nvPr/>
        </p:nvSpPr>
        <p:spPr>
          <a:xfrm>
            <a:off x="995964" y="4280657"/>
            <a:ext cx="720080" cy="400110"/>
          </a:xfrm>
          <a:prstGeom prst="rect">
            <a:avLst/>
          </a:prstGeom>
          <a:noFill/>
          <a:ln>
            <a:noFill/>
          </a:ln>
        </p:spPr>
        <p:txBody>
          <a:bodyPr wrap="square" rtlCol="0" anchor="ctr" anchorCtr="1">
            <a:spAutoFit/>
          </a:bodyPr>
          <a:lstStyle/>
          <a:p>
            <a:r>
              <a:rPr lang="zh-CN" altLang="en-US" sz="2000" dirty="0"/>
              <a:t>因此，</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951D8550-8851-4BF6-8B52-4D06EF03A671}"/>
                  </a:ext>
                </a:extLst>
              </p:cNvPr>
              <p:cNvSpPr txBox="1"/>
              <p:nvPr/>
            </p:nvSpPr>
            <p:spPr>
              <a:xfrm>
                <a:off x="755356" y="4847611"/>
                <a:ext cx="9587527" cy="421013"/>
              </a:xfrm>
              <a:prstGeom prst="rect">
                <a:avLst/>
              </a:prstGeom>
              <a:noFill/>
              <a:ln>
                <a:noFill/>
              </a:ln>
            </p:spPr>
            <p:txBody>
              <a:bodyPr wrap="square" rtlCol="0" anchor="ctr" anchorCtr="1">
                <a:spAutoFit/>
              </a:bodyPr>
              <a:lstStyle/>
              <a:p>
                <a:r>
                  <a:rPr lang="zh-CN" altLang="en-US" sz="2000" dirty="0"/>
                  <a:t>从而可得，</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𝑃</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𝑘</m:t>
                            </m:r>
                            <m:r>
                              <a:rPr lang="en-US" altLang="zh-CN" sz="2000" i="1">
                                <a:latin typeface="Cambria Math" panose="02040503050406030204" pitchFamily="18" charset="0"/>
                              </a:rPr>
                              <m:t>+1</m:t>
                            </m:r>
                          </m:e>
                        </m:d>
                      </m:sup>
                    </m:s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𝑚</m:t>
                        </m:r>
                      </m:e>
                    </m:d>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𝑃</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𝑘</m:t>
                            </m:r>
                          </m:e>
                        </m:d>
                      </m:sup>
                    </m:sSup>
                    <m:r>
                      <a:rPr lang="en-US" altLang="zh-CN" sz="2000" i="1">
                        <a:latin typeface="Cambria Math" panose="02040503050406030204" pitchFamily="18" charset="0"/>
                      </a:rPr>
                      <m:t>(</m:t>
                    </m:r>
                    <m:r>
                      <a:rPr lang="en-US" altLang="zh-CN" sz="2000" i="1">
                        <a:latin typeface="Cambria Math" panose="02040503050406030204" pitchFamily="18" charset="0"/>
                      </a:rPr>
                      <m:t>𝑚</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𝑃</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e>
                        </m:d>
                      </m:sup>
                    </m:sSup>
                    <m:r>
                      <a:rPr lang="en-US" altLang="zh-CN" sz="2000" i="1">
                        <a:latin typeface="Cambria Math" panose="02040503050406030204" pitchFamily="18" charset="0"/>
                      </a:rPr>
                      <m:t>(</m:t>
                    </m:r>
                    <m:r>
                      <a:rPr lang="en-US" altLang="zh-CN" sz="2000" i="1">
                        <a:latin typeface="Cambria Math" panose="02040503050406030204" pitchFamily="18" charset="0"/>
                      </a:rPr>
                      <m:t>𝑚</m:t>
                    </m:r>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oMath>
                </a14:m>
                <a:r>
                  <a:rPr lang="zh-CN" altLang="en-US" sz="2000" dirty="0"/>
                  <a:t>，即</a:t>
                </a:r>
                <a:r>
                  <a:rPr lang="en-US" altLang="zh-CN" sz="2000" dirty="0"/>
                  <a:t>C-K</a:t>
                </a:r>
                <a:r>
                  <a:rPr lang="zh-CN" altLang="en-US" sz="2000" dirty="0"/>
                  <a:t>方程在</a:t>
                </a:r>
                <a14:m>
                  <m:oMath xmlns:m="http://schemas.openxmlformats.org/officeDocument/2006/math">
                    <m:r>
                      <a:rPr lang="en-US" altLang="zh-CN" sz="2000" b="0" i="1" smtClean="0">
                        <a:latin typeface="Cambria Math" panose="02040503050406030204" pitchFamily="18" charset="0"/>
                      </a:rPr>
                      <m:t>𝑟</m:t>
                    </m:r>
                    <m:r>
                      <a:rPr lang="en-US" altLang="zh-CN" sz="2000" b="0" i="1" smtClean="0">
                        <a:latin typeface="Cambria Math" panose="02040503050406030204" pitchFamily="18" charset="0"/>
                      </a:rPr>
                      <m:t>=1</m:t>
                    </m:r>
                  </m:oMath>
                </a14:m>
                <a:r>
                  <a:rPr lang="zh-CN" altLang="en-US" sz="2000" dirty="0"/>
                  <a:t>时成立。进而可得</a:t>
                </a:r>
              </a:p>
            </p:txBody>
          </p:sp>
        </mc:Choice>
        <mc:Fallback xmlns="">
          <p:sp>
            <p:nvSpPr>
              <p:cNvPr id="17" name="文本框 16">
                <a:extLst>
                  <a:ext uri="{FF2B5EF4-FFF2-40B4-BE49-F238E27FC236}">
                    <a16:creationId xmlns:a16="http://schemas.microsoft.com/office/drawing/2014/main" id="{951D8550-8851-4BF6-8B52-4D06EF03A671}"/>
                  </a:ext>
                </a:extLst>
              </p:cNvPr>
              <p:cNvSpPr txBox="1">
                <a:spLocks noRot="1" noChangeAspect="1" noMove="1" noResize="1" noEditPoints="1" noAdjustHandles="1" noChangeArrowheads="1" noChangeShapeType="1" noTextEdit="1"/>
              </p:cNvSpPr>
              <p:nvPr/>
            </p:nvSpPr>
            <p:spPr>
              <a:xfrm>
                <a:off x="755356" y="4847611"/>
                <a:ext cx="9587527" cy="421013"/>
              </a:xfrm>
              <a:prstGeom prst="rect">
                <a:avLst/>
              </a:prstGeom>
              <a:blipFill>
                <a:blip r:embed="rId10"/>
                <a:stretch>
                  <a:fillRect t="-5797" b="-26087"/>
                </a:stretch>
              </a:blipFill>
              <a:ln>
                <a:noFill/>
              </a:ln>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FC6A8DC0-7AA4-4A9B-A5CB-7E3C1FF5BE87}"/>
              </a:ext>
            </a:extLst>
          </p:cNvPr>
          <p:cNvSpPr txBox="1"/>
          <p:nvPr/>
        </p:nvSpPr>
        <p:spPr>
          <a:xfrm>
            <a:off x="9563718" y="1253701"/>
            <a:ext cx="1704807" cy="400110"/>
          </a:xfrm>
          <a:prstGeom prst="rect">
            <a:avLst/>
          </a:prstGeom>
          <a:noFill/>
          <a:ln>
            <a:solidFill>
              <a:schemeClr val="bg2"/>
            </a:solidFill>
          </a:ln>
        </p:spPr>
        <p:txBody>
          <a:bodyPr wrap="square" rtlCol="0" anchor="ctr" anchorCtr="1">
            <a:spAutoFit/>
          </a:bodyPr>
          <a:lstStyle/>
          <a:p>
            <a:r>
              <a:rPr lang="zh-CN" altLang="en-US" sz="2000" dirty="0">
                <a:solidFill>
                  <a:srgbClr val="00B0F0"/>
                </a:solidFill>
              </a:rPr>
              <a:t>贝叶斯公式</a:t>
            </a: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EBF4E91A-D54D-4571-AB3E-EC8791CE48AD}"/>
                  </a:ext>
                </a:extLst>
              </p:cNvPr>
              <p:cNvSpPr txBox="1"/>
              <p:nvPr/>
            </p:nvSpPr>
            <p:spPr>
              <a:xfrm>
                <a:off x="2624123" y="5906435"/>
                <a:ext cx="2722184" cy="421013"/>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r>
                        <a:rPr lang="en-US" altLang="zh-CN" sz="2000" i="1">
                          <a:latin typeface="Cambria Math" panose="02040503050406030204" pitchFamily="18" charset="0"/>
                        </a:rPr>
                        <m:t>=</m:t>
                      </m:r>
                      <m:sSup>
                        <m:sSupPr>
                          <m:ctrlPr>
                            <a:rPr lang="en-US" altLang="zh-CN" sz="2000" i="1" smtClean="0">
                              <a:solidFill>
                                <a:srgbClr val="0070C0"/>
                              </a:solidFill>
                              <a:latin typeface="Cambria Math" panose="02040503050406030204" pitchFamily="18" charset="0"/>
                            </a:rPr>
                          </m:ctrlPr>
                        </m:sSupPr>
                        <m:e>
                          <m:r>
                            <a:rPr lang="en-US" altLang="zh-CN" sz="2000" i="1">
                              <a:solidFill>
                                <a:srgbClr val="0070C0"/>
                              </a:solidFill>
                              <a:latin typeface="Cambria Math" panose="02040503050406030204" pitchFamily="18" charset="0"/>
                            </a:rPr>
                            <m:t>𝑃</m:t>
                          </m:r>
                        </m:e>
                        <m:sup>
                          <m:d>
                            <m:dPr>
                              <m:ctrlPr>
                                <a:rPr lang="en-US" altLang="zh-CN" sz="2000" i="1">
                                  <a:solidFill>
                                    <a:srgbClr val="0070C0"/>
                                  </a:solidFill>
                                  <a:latin typeface="Cambria Math" panose="02040503050406030204" pitchFamily="18" charset="0"/>
                                </a:rPr>
                              </m:ctrlPr>
                            </m:dPr>
                            <m:e>
                              <m:r>
                                <a:rPr lang="en-US" altLang="zh-CN" sz="2000" i="1">
                                  <a:solidFill>
                                    <a:srgbClr val="0070C0"/>
                                  </a:solidFill>
                                  <a:latin typeface="Cambria Math" panose="02040503050406030204" pitchFamily="18" charset="0"/>
                                </a:rPr>
                                <m:t>𝑘</m:t>
                              </m:r>
                            </m:e>
                          </m:d>
                        </m:sup>
                      </m:sSup>
                      <m:d>
                        <m:dPr>
                          <m:ctrlPr>
                            <a:rPr lang="en-US" altLang="zh-CN" sz="2000" i="1">
                              <a:solidFill>
                                <a:srgbClr val="0070C0"/>
                              </a:solidFill>
                              <a:latin typeface="Cambria Math" panose="02040503050406030204" pitchFamily="18" charset="0"/>
                            </a:rPr>
                          </m:ctrlPr>
                        </m:dPr>
                        <m:e>
                          <m:r>
                            <a:rPr lang="en-US" altLang="zh-CN" sz="2000" i="1">
                              <a:solidFill>
                                <a:srgbClr val="0070C0"/>
                              </a:solidFill>
                              <a:latin typeface="Cambria Math" panose="02040503050406030204" pitchFamily="18" charset="0"/>
                            </a:rPr>
                            <m:t>𝑚</m:t>
                          </m:r>
                        </m:e>
                      </m:d>
                      <m:sSup>
                        <m:sSupPr>
                          <m:ctrlPr>
                            <a:rPr lang="en-US" altLang="zh-CN" sz="2000" i="1" smtClean="0">
                              <a:solidFill>
                                <a:srgbClr val="C00000"/>
                              </a:solidFill>
                              <a:latin typeface="Cambria Math" panose="02040503050406030204" pitchFamily="18" charset="0"/>
                            </a:rPr>
                          </m:ctrlPr>
                        </m:sSupPr>
                        <m:e>
                          <m:r>
                            <a:rPr lang="en-US" altLang="zh-CN" sz="2000" i="1">
                              <a:solidFill>
                                <a:srgbClr val="C00000"/>
                              </a:solidFill>
                              <a:latin typeface="Cambria Math" panose="02040503050406030204" pitchFamily="18" charset="0"/>
                            </a:rPr>
                            <m:t>𝑃</m:t>
                          </m:r>
                        </m:e>
                        <m:sup>
                          <m:d>
                            <m:dPr>
                              <m:ctrlPr>
                                <a:rPr lang="en-US"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𝑟</m:t>
                              </m:r>
                            </m:e>
                          </m:d>
                        </m:sup>
                      </m:sSup>
                      <m:d>
                        <m:dPr>
                          <m:ctrlPr>
                            <a:rPr lang="en-US" altLang="zh-CN" sz="2000" i="1">
                              <a:solidFill>
                                <a:srgbClr val="C00000"/>
                              </a:solidFill>
                              <a:latin typeface="Cambria Math" panose="02040503050406030204" pitchFamily="18" charset="0"/>
                            </a:rPr>
                          </m:ctrlPr>
                        </m:dPr>
                        <m:e>
                          <m:r>
                            <a:rPr lang="en-US" altLang="zh-CN" sz="2000" i="1">
                              <a:solidFill>
                                <a:srgbClr val="C00000"/>
                              </a:solidFill>
                              <a:latin typeface="Cambria Math" panose="02040503050406030204" pitchFamily="18" charset="0"/>
                            </a:rPr>
                            <m:t>𝑚</m:t>
                          </m:r>
                          <m:r>
                            <a:rPr lang="en-US" altLang="zh-CN" sz="2000" i="1">
                              <a:solidFill>
                                <a:srgbClr val="C00000"/>
                              </a:solidFill>
                              <a:latin typeface="Cambria Math" panose="02040503050406030204" pitchFamily="18" charset="0"/>
                            </a:rPr>
                            <m:t>+</m:t>
                          </m:r>
                          <m:r>
                            <a:rPr lang="en-US" altLang="zh-CN" sz="2000" i="1">
                              <a:solidFill>
                                <a:srgbClr val="C00000"/>
                              </a:solidFill>
                              <a:latin typeface="Cambria Math" panose="02040503050406030204" pitchFamily="18" charset="0"/>
                            </a:rPr>
                            <m:t>𝑘</m:t>
                          </m:r>
                        </m:e>
                      </m:d>
                      <m:r>
                        <a:rPr lang="en-US" altLang="zh-CN" sz="2000" i="1">
                          <a:latin typeface="Cambria Math" panose="02040503050406030204" pitchFamily="18" charset="0"/>
                        </a:rPr>
                        <m:t>.</m:t>
                      </m:r>
                    </m:oMath>
                  </m:oMathPara>
                </a14:m>
                <a:endParaRPr lang="zh-CN" altLang="en-US" sz="2000" dirty="0"/>
              </a:p>
            </p:txBody>
          </p:sp>
        </mc:Choice>
        <mc:Fallback xmlns="">
          <p:sp>
            <p:nvSpPr>
              <p:cNvPr id="19" name="文本框 18">
                <a:extLst>
                  <a:ext uri="{FF2B5EF4-FFF2-40B4-BE49-F238E27FC236}">
                    <a16:creationId xmlns:a16="http://schemas.microsoft.com/office/drawing/2014/main" id="{EBF4E91A-D54D-4571-AB3E-EC8791CE48AD}"/>
                  </a:ext>
                </a:extLst>
              </p:cNvPr>
              <p:cNvSpPr txBox="1">
                <a:spLocks noRot="1" noChangeAspect="1" noMove="1" noResize="1" noEditPoints="1" noAdjustHandles="1" noChangeArrowheads="1" noChangeShapeType="1" noTextEdit="1"/>
              </p:cNvSpPr>
              <p:nvPr/>
            </p:nvSpPr>
            <p:spPr>
              <a:xfrm>
                <a:off x="2624123" y="5906435"/>
                <a:ext cx="2722184" cy="421013"/>
              </a:xfrm>
              <a:prstGeom prst="rect">
                <a:avLst/>
              </a:prstGeom>
              <a:blipFill>
                <a:blip r:embed="rId11"/>
                <a:stretch>
                  <a:fillRect/>
                </a:stretch>
              </a:blipFill>
              <a:ln>
                <a:noFill/>
              </a:ln>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3FD3497D-9CE0-426E-88B8-0E1228966503}"/>
              </a:ext>
            </a:extLst>
          </p:cNvPr>
          <p:cNvSpPr txBox="1"/>
          <p:nvPr/>
        </p:nvSpPr>
        <p:spPr>
          <a:xfrm>
            <a:off x="10022118" y="5947352"/>
            <a:ext cx="1008234" cy="400110"/>
          </a:xfrm>
          <a:prstGeom prst="rect">
            <a:avLst/>
          </a:prstGeom>
          <a:noFill/>
          <a:ln>
            <a:noFill/>
          </a:ln>
        </p:spPr>
        <p:txBody>
          <a:bodyPr wrap="square" rtlCol="0" anchor="ctr" anchorCtr="1">
            <a:spAutoFit/>
          </a:bodyPr>
          <a:lstStyle/>
          <a:p>
            <a:r>
              <a:rPr lang="zh-CN" altLang="en-US" sz="2000" b="1" dirty="0"/>
              <a:t>证毕</a:t>
            </a:r>
            <a:r>
              <a:rPr lang="zh-CN" altLang="en-US" sz="2000" dirty="0"/>
              <a:t>。</a:t>
            </a:r>
          </a:p>
        </p:txBody>
      </p:sp>
    </p:spTree>
    <p:extLst>
      <p:ext uri="{BB962C8B-B14F-4D97-AF65-F5344CB8AC3E}">
        <p14:creationId xmlns:p14="http://schemas.microsoft.com/office/powerpoint/2010/main" val="3302510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10" grpId="0" animBg="1"/>
      <p:bldP spid="13" grpId="0"/>
      <p:bldP spid="14" grpId="0"/>
      <p:bldP spid="15" grpId="0"/>
      <p:bldP spid="16" grpId="0"/>
      <p:bldP spid="17" grpId="0"/>
      <p:bldP spid="18" grpId="0" animBg="1"/>
      <p:bldP spid="19" grpId="0"/>
      <p:bldP spid="2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C91D5F46-5452-4312-A323-F1F4E795626C}"/>
                  </a:ext>
                </a:extLst>
              </p:cNvPr>
              <p:cNvSpPr txBox="1"/>
              <p:nvPr/>
            </p:nvSpPr>
            <p:spPr>
              <a:xfrm>
                <a:off x="1413892" y="620688"/>
                <a:ext cx="8352928" cy="421013"/>
              </a:xfrm>
              <a:prstGeom prst="rect">
                <a:avLst/>
              </a:prstGeom>
              <a:noFill/>
              <a:ln>
                <a:noFill/>
              </a:ln>
            </p:spPr>
            <p:txBody>
              <a:bodyPr wrap="square" rtlCol="0" anchor="ctr" anchorCtr="1">
                <a:spAutoFit/>
              </a:bodyPr>
              <a:lstStyle/>
              <a:p>
                <a:r>
                  <a:rPr lang="zh-CN" altLang="en-US" sz="2000" dirty="0"/>
                  <a:t>如果基本状态转移矩阵</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𝑃</m:t>
                        </m:r>
                      </m:e>
                      <m:sup>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e>
                        </m:d>
                      </m:sup>
                    </m:s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m:t>
                    </m:r>
                    <m:r>
                      <a:rPr lang="en-US" altLang="zh-CN" sz="2000" b="0" i="1" smtClean="0">
                        <a:latin typeface="Cambria Math" panose="02040503050406030204" pitchFamily="18" charset="0"/>
                      </a:rPr>
                      <m:t>)</m:t>
                    </m:r>
                  </m:oMath>
                </a14:m>
                <a:r>
                  <a:rPr lang="zh-CN" altLang="en-US" sz="2000" dirty="0"/>
                  <a:t>与</a:t>
                </a:r>
                <a14:m>
                  <m:oMath xmlns:m="http://schemas.openxmlformats.org/officeDocument/2006/math">
                    <m:r>
                      <a:rPr lang="en-US" altLang="zh-CN" sz="2000" b="0" i="1" dirty="0" smtClean="0">
                        <a:latin typeface="Cambria Math" panose="02040503050406030204" pitchFamily="18" charset="0"/>
                      </a:rPr>
                      <m:t>𝑚</m:t>
                    </m:r>
                  </m:oMath>
                </a14:m>
                <a:r>
                  <a:rPr lang="zh-CN" altLang="en-US" sz="2000" dirty="0"/>
                  <a:t>无关，则称马氏链是</a:t>
                </a:r>
                <a:r>
                  <a:rPr lang="zh-CN" altLang="en-US" sz="2000" b="1" dirty="0">
                    <a:solidFill>
                      <a:srgbClr val="C00000"/>
                    </a:solidFill>
                  </a:rPr>
                  <a:t>齐次的</a:t>
                </a:r>
                <a:r>
                  <a:rPr lang="zh-CN" altLang="en-US" sz="2000" dirty="0"/>
                  <a:t>或</a:t>
                </a:r>
                <a:r>
                  <a:rPr lang="zh-CN" altLang="en-US" sz="2000" b="1" dirty="0">
                    <a:solidFill>
                      <a:srgbClr val="C00000"/>
                    </a:solidFill>
                  </a:rPr>
                  <a:t>时齐的</a:t>
                </a:r>
                <a:r>
                  <a:rPr lang="zh-CN" altLang="en-US" sz="2000" dirty="0"/>
                  <a:t>。</a:t>
                </a:r>
              </a:p>
            </p:txBody>
          </p:sp>
        </mc:Choice>
        <mc:Fallback xmlns="">
          <p:sp>
            <p:nvSpPr>
              <p:cNvPr id="2" name="文本框 1">
                <a:extLst>
                  <a:ext uri="{FF2B5EF4-FFF2-40B4-BE49-F238E27FC236}">
                    <a16:creationId xmlns:a16="http://schemas.microsoft.com/office/drawing/2014/main" id="{C91D5F46-5452-4312-A323-F1F4E795626C}"/>
                  </a:ext>
                </a:extLst>
              </p:cNvPr>
              <p:cNvSpPr txBox="1">
                <a:spLocks noRot="1" noChangeAspect="1" noMove="1" noResize="1" noEditPoints="1" noAdjustHandles="1" noChangeArrowheads="1" noChangeShapeType="1" noTextEdit="1"/>
              </p:cNvSpPr>
              <p:nvPr/>
            </p:nvSpPr>
            <p:spPr>
              <a:xfrm>
                <a:off x="1413892" y="620688"/>
                <a:ext cx="8352928" cy="421013"/>
              </a:xfrm>
              <a:prstGeom prst="rect">
                <a:avLst/>
              </a:prstGeom>
              <a:blipFill>
                <a:blip r:embed="rId2"/>
                <a:stretch>
                  <a:fillRect l="-2263" t="-5797" r="-2263" b="-2173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7C09991-EAD0-4BF9-B80E-7E9A37C2E68A}"/>
                  </a:ext>
                </a:extLst>
              </p:cNvPr>
              <p:cNvSpPr txBox="1"/>
              <p:nvPr/>
            </p:nvSpPr>
            <p:spPr>
              <a:xfrm>
                <a:off x="621801" y="1103035"/>
                <a:ext cx="10729192" cy="1570558"/>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t>齐次马氏链的状态转移矩阵满足</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𝑃</m:t>
                        </m:r>
                      </m:e>
                      <m:sup>
                        <m:d>
                          <m:dPr>
                            <m:ctrlPr>
                              <a:rPr lang="en-US" altLang="zh-CN" sz="2000" i="1">
                                <a:latin typeface="Cambria Math" panose="02040503050406030204" pitchFamily="18" charset="0"/>
                              </a:rPr>
                            </m:ctrlPr>
                          </m:dPr>
                          <m:e>
                            <m:r>
                              <a:rPr lang="en-US" altLang="zh-CN" sz="2000" b="0" i="1" smtClean="0">
                                <a:latin typeface="Cambria Math" panose="02040503050406030204" pitchFamily="18" charset="0"/>
                              </a:rPr>
                              <m:t>𝑘</m:t>
                            </m:r>
                          </m:e>
                        </m:d>
                      </m:sup>
                    </m:sSup>
                    <m:r>
                      <a:rPr lang="en-US" altLang="zh-CN" sz="2000" i="1">
                        <a:latin typeface="Cambria Math" panose="02040503050406030204" pitchFamily="18" charset="0"/>
                      </a:rPr>
                      <m:t>(</m:t>
                    </m:r>
                    <m:r>
                      <a:rPr lang="en-US" altLang="zh-CN" sz="2000" i="1">
                        <a:latin typeface="Cambria Math" panose="02040503050406030204" pitchFamily="18" charset="0"/>
                      </a:rPr>
                      <m:t>𝑚</m:t>
                    </m:r>
                    <m:r>
                      <a:rPr lang="en-US" altLang="zh-CN" sz="2000" i="1">
                        <a:latin typeface="Cambria Math" panose="02040503050406030204" pitchFamily="18" charset="0"/>
                      </a:rPr>
                      <m:t>)=</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𝑃</m:t>
                        </m:r>
                      </m:e>
                      <m:sup>
                        <m:r>
                          <a:rPr lang="en-US" altLang="zh-CN" sz="2000" b="0" i="1" smtClean="0">
                            <a:latin typeface="Cambria Math" panose="02040503050406030204" pitchFamily="18" charset="0"/>
                          </a:rPr>
                          <m:t>𝑘</m:t>
                        </m:r>
                      </m:sup>
                    </m:sSup>
                    <m:r>
                      <a:rPr lang="zh-CN" altLang="en-US" sz="2000" i="1">
                        <a:latin typeface="Cambria Math" panose="02040503050406030204" pitchFamily="18" charset="0"/>
                      </a:rPr>
                      <m:t>，</m:t>
                    </m:r>
                  </m:oMath>
                </a14:m>
                <a:r>
                  <a:rPr lang="zh-CN" altLang="en-US" sz="2000" dirty="0"/>
                  <a:t>其中</a:t>
                </a:r>
                <a14:m>
                  <m:oMath xmlns:m="http://schemas.openxmlformats.org/officeDocument/2006/math">
                    <m:r>
                      <a:rPr lang="en-US" altLang="zh-CN" sz="2000" b="0" i="1" smtClean="0">
                        <a:latin typeface="Cambria Math" panose="02040503050406030204" pitchFamily="18" charset="0"/>
                      </a:rPr>
                      <m:t>𝑃</m:t>
                    </m:r>
                    <m:r>
                      <a:rPr lang="en-US" altLang="zh-CN" sz="2000" b="0" i="1" smtClean="0">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𝑃</m:t>
                        </m:r>
                      </m:e>
                      <m:sup>
                        <m:d>
                          <m:dPr>
                            <m:ctrlPr>
                              <a:rPr lang="en-US" altLang="zh-CN" sz="2000" i="1">
                                <a:latin typeface="Cambria Math" panose="02040503050406030204" pitchFamily="18" charset="0"/>
                              </a:rPr>
                            </m:ctrlPr>
                          </m:dPr>
                          <m:e>
                            <m:r>
                              <a:rPr lang="en-US" altLang="zh-CN" sz="2000" i="1">
                                <a:latin typeface="Cambria Math" panose="02040503050406030204" pitchFamily="18" charset="0"/>
                              </a:rPr>
                              <m:t>1</m:t>
                            </m:r>
                          </m:e>
                        </m:d>
                      </m:sup>
                    </m:sSup>
                    <m:r>
                      <a:rPr lang="en-US" altLang="zh-CN" sz="2000" i="1">
                        <a:latin typeface="Cambria Math" panose="02040503050406030204" pitchFamily="18" charset="0"/>
                      </a:rPr>
                      <m:t>(</m:t>
                    </m:r>
                    <m:r>
                      <a:rPr lang="en-US" altLang="zh-CN" sz="2000" i="1">
                        <a:latin typeface="Cambria Math" panose="02040503050406030204" pitchFamily="18" charset="0"/>
                      </a:rPr>
                      <m:t>𝑚</m:t>
                    </m:r>
                    <m:r>
                      <a:rPr lang="en-US" altLang="zh-CN" sz="2000" i="1">
                        <a:latin typeface="Cambria Math" panose="02040503050406030204" pitchFamily="18" charset="0"/>
                      </a:rPr>
                      <m:t>)</m:t>
                    </m:r>
                  </m:oMath>
                </a14:m>
                <a:r>
                  <a:rPr lang="zh-CN" altLang="en-US" sz="2000" dirty="0"/>
                  <a:t>是基本状态转移矩阵。</a:t>
                </a:r>
                <a:endParaRPr lang="en-US" altLang="zh-CN" sz="2000" dirty="0"/>
              </a:p>
              <a:p>
                <a:pPr marL="342900" indent="-342900">
                  <a:buFont typeface="Wingdings" panose="05000000000000000000" pitchFamily="2" charset="2"/>
                  <a:buChar char="Ø"/>
                </a:pPr>
                <a:r>
                  <a:rPr lang="zh-CN" altLang="en-US" sz="2000" dirty="0"/>
                  <a:t>齐次马氏链也不一定是平稳的，因为其统计规律可能与时间起点有关（但根据</a:t>
                </a:r>
                <a:r>
                  <a:rPr lang="en-US" altLang="zh-CN" sz="2000" dirty="0"/>
                  <a:t>C-K</a:t>
                </a:r>
                <a:r>
                  <a:rPr lang="zh-CN" altLang="en-US" sz="2000" dirty="0"/>
                  <a:t>方程可知任何条件概率分布都是与时间起点无关的）。</a:t>
                </a:r>
                <a:endParaRPr lang="en-US" altLang="zh-CN" sz="2000" dirty="0"/>
              </a:p>
              <a:p>
                <a:pPr marL="342900" indent="-342900">
                  <a:buFont typeface="Wingdings" panose="05000000000000000000" pitchFamily="2" charset="2"/>
                  <a:buChar char="Ø"/>
                </a:pPr>
                <a:r>
                  <a:rPr lang="zh-CN" altLang="en-US" sz="2000" dirty="0"/>
                  <a:t>令</a:t>
                </a:r>
                <a14:m>
                  <m:oMath xmlns:m="http://schemas.openxmlformats.org/officeDocument/2006/math">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𝑃</m:t>
                        </m:r>
                      </m:e>
                      <m:sup>
                        <m:r>
                          <a:rPr lang="en-US" altLang="zh-CN" sz="2000" b="0" i="1" smtClean="0">
                            <a:latin typeface="Cambria Math" panose="02040503050406030204" pitchFamily="18" charset="0"/>
                          </a:rPr>
                          <m:t>𝑘</m:t>
                        </m:r>
                      </m:sup>
                    </m:sSup>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d>
                          <m:dPr>
                            <m:ctrlPr>
                              <a:rPr lang="en-US" altLang="zh-CN" sz="2000" b="0" i="1" smtClean="0">
                                <a:latin typeface="Cambria Math" panose="02040503050406030204" pitchFamily="18" charset="0"/>
                              </a:rPr>
                            </m:ctrlPr>
                          </m:dPr>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m:t>
                                </m:r>
                              </m:sup>
                            </m:sSubSup>
                          </m:e>
                        </m:d>
                      </m:e>
                      <m:sub>
                        <m:r>
                          <a:rPr lang="en-US" altLang="zh-CN" sz="2000" b="0" i="1" smtClean="0">
                            <a:latin typeface="Cambria Math" panose="02040503050406030204" pitchFamily="18" charset="0"/>
                          </a:rPr>
                          <m:t>𝐽</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𝐽</m:t>
                        </m:r>
                      </m:sub>
                    </m:sSub>
                  </m:oMath>
                </a14:m>
                <a:r>
                  <a:rPr lang="zh-CN" altLang="en-US" sz="2000" dirty="0"/>
                  <a:t>，则</a:t>
                </a:r>
                <a14:m>
                  <m:oMath xmlns:m="http://schemas.openxmlformats.org/officeDocument/2006/math">
                    <m:nary>
                      <m:naryPr>
                        <m:chr m:val="∑"/>
                        <m:supHide m:val="on"/>
                        <m:ctrlPr>
                          <a:rPr lang="zh-CN" altLang="en-US" sz="2000" i="1" smtClean="0">
                            <a:latin typeface="Cambria Math" panose="02040503050406030204" pitchFamily="18" charset="0"/>
                          </a:rPr>
                        </m:ctrlPr>
                      </m:naryPr>
                      <m:sub>
                        <m:r>
                          <m:rPr>
                            <m:brk m:alnAt="7"/>
                          </m:rPr>
                          <a:rPr lang="en-US" altLang="zh-CN" sz="2000" b="0" i="1" smtClean="0">
                            <a:latin typeface="Cambria Math" panose="02040503050406030204" pitchFamily="18" charset="0"/>
                          </a:rPr>
                          <m:t>𝑗</m:t>
                        </m:r>
                      </m:sub>
                      <m:sup/>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sup>
                        </m:sSubSup>
                      </m:e>
                    </m:nary>
                    <m:r>
                      <a:rPr lang="en-US" altLang="zh-CN" sz="2000" b="0" i="1" smtClean="0">
                        <a:latin typeface="Cambria Math" panose="02040503050406030204" pitchFamily="18" charset="0"/>
                      </a:rPr>
                      <m:t>=1</m:t>
                    </m:r>
                    <m:r>
                      <a:rPr lang="zh-CN" altLang="en-US" sz="2000" i="1">
                        <a:latin typeface="Cambria Math" panose="02040503050406030204" pitchFamily="18" charset="0"/>
                      </a:rPr>
                      <m:t>，</m:t>
                    </m:r>
                  </m:oMath>
                </a14:m>
                <a:r>
                  <a:rPr lang="zh-CN" altLang="en-US" sz="2000" dirty="0"/>
                  <a:t>因为</a:t>
                </a:r>
                <a14:m>
                  <m:oMath xmlns:m="http://schemas.openxmlformats.org/officeDocument/2006/math">
                    <m:r>
                      <a:rPr lang="en-US" altLang="zh-CN" sz="2000" b="0" i="1" dirty="0" smtClean="0">
                        <a:latin typeface="Cambria Math" panose="02040503050406030204" pitchFamily="18" charset="0"/>
                      </a:rPr>
                      <m:t>(</m:t>
                    </m:r>
                    <m:sSubSup>
                      <m:sSubSupPr>
                        <m:ctrlPr>
                          <a:rPr lang="en-US" altLang="zh-CN" sz="2000" b="0" i="1" dirty="0" smtClean="0">
                            <a:latin typeface="Cambria Math" panose="02040503050406030204" pitchFamily="18" charset="0"/>
                          </a:rPr>
                        </m:ctrlPr>
                      </m:sSubSupPr>
                      <m:e>
                        <m:r>
                          <a:rPr lang="en-US" altLang="zh-CN" sz="2000" b="0" i="1" dirty="0" smtClean="0">
                            <a:latin typeface="Cambria Math" panose="02040503050406030204" pitchFamily="18" charset="0"/>
                          </a:rPr>
                          <m:t>𝑝</m:t>
                        </m:r>
                      </m:e>
                      <m:sub>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,1</m:t>
                        </m:r>
                      </m:sub>
                      <m:sup>
                        <m:d>
                          <m:dPr>
                            <m:ctrlPr>
                              <a:rPr lang="en-US" altLang="zh-CN" sz="2000" b="0" i="1" dirty="0" smtClean="0">
                                <a:latin typeface="Cambria Math" panose="02040503050406030204" pitchFamily="18" charset="0"/>
                              </a:rPr>
                            </m:ctrlPr>
                          </m:dPr>
                          <m:e>
                            <m:r>
                              <a:rPr lang="en-US" altLang="zh-CN" sz="2000" b="0" i="1" dirty="0" smtClean="0">
                                <a:latin typeface="Cambria Math" panose="02040503050406030204" pitchFamily="18" charset="0"/>
                              </a:rPr>
                              <m:t>𝑘</m:t>
                            </m:r>
                          </m:e>
                        </m:d>
                      </m:sup>
                    </m:sSubSup>
                    <m:r>
                      <a:rPr lang="en-US" altLang="zh-CN" sz="2000" b="0" i="1" dirty="0" smtClean="0">
                        <a:latin typeface="Cambria Math" panose="02040503050406030204" pitchFamily="18" charset="0"/>
                      </a:rPr>
                      <m:t>,</m:t>
                    </m:r>
                    <m:sSubSup>
                      <m:sSubSupPr>
                        <m:ctrlPr>
                          <a:rPr lang="en-US" altLang="zh-CN" sz="2000" i="1" dirty="0">
                            <a:latin typeface="Cambria Math" panose="02040503050406030204" pitchFamily="18" charset="0"/>
                          </a:rPr>
                        </m:ctrlPr>
                      </m:sSubSupPr>
                      <m:e>
                        <m:r>
                          <a:rPr lang="en-US" altLang="zh-CN" sz="2000" i="1" dirty="0">
                            <a:latin typeface="Cambria Math" panose="02040503050406030204" pitchFamily="18" charset="0"/>
                          </a:rPr>
                          <m:t>𝑝</m:t>
                        </m:r>
                      </m:e>
                      <m:sub>
                        <m:r>
                          <a:rPr lang="en-US" altLang="zh-CN" sz="2000" i="1" dirty="0">
                            <a:latin typeface="Cambria Math" panose="02040503050406030204" pitchFamily="18" charset="0"/>
                          </a:rPr>
                          <m:t>𝑖</m:t>
                        </m:r>
                        <m:r>
                          <a:rPr lang="en-US" altLang="zh-CN" sz="2000" i="1" dirty="0">
                            <a:latin typeface="Cambria Math" panose="02040503050406030204" pitchFamily="18" charset="0"/>
                          </a:rPr>
                          <m:t>,2</m:t>
                        </m:r>
                      </m:sub>
                      <m:sup>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𝑘</m:t>
                            </m:r>
                          </m:e>
                        </m:d>
                      </m:sup>
                    </m:sSubSup>
                    <m:r>
                      <a:rPr lang="en-US" altLang="zh-CN" sz="2000" i="1" dirty="0">
                        <a:latin typeface="Cambria Math" panose="02040503050406030204" pitchFamily="18" charset="0"/>
                      </a:rPr>
                      <m:t>,</m:t>
                    </m:r>
                    <m:sSubSup>
                      <m:sSubSupPr>
                        <m:ctrlPr>
                          <a:rPr lang="en-US" altLang="zh-CN" sz="2000" i="1" dirty="0">
                            <a:latin typeface="Cambria Math" panose="02040503050406030204" pitchFamily="18" charset="0"/>
                          </a:rPr>
                        </m:ctrlPr>
                      </m:sSubSupPr>
                      <m:e>
                        <m:r>
                          <a:rPr lang="en-US" altLang="zh-CN" sz="2000" i="1" dirty="0" smtClean="0">
                            <a:latin typeface="Cambria Math" panose="02040503050406030204" pitchFamily="18" charset="0"/>
                            <a:ea typeface="Cambria Math" panose="02040503050406030204" pitchFamily="18" charset="0"/>
                          </a:rPr>
                          <m:t>⋯</m:t>
                        </m:r>
                        <m:r>
                          <a:rPr lang="en-US" altLang="zh-CN" sz="2000" b="0" i="1" dirty="0" smtClean="0">
                            <a:latin typeface="Cambria Math" panose="02040503050406030204" pitchFamily="18" charset="0"/>
                            <a:ea typeface="Cambria Math" panose="02040503050406030204" pitchFamily="18" charset="0"/>
                          </a:rPr>
                          <m:t>,</m:t>
                        </m:r>
                        <m:r>
                          <a:rPr lang="en-US" altLang="zh-CN" sz="2000" i="1" dirty="0">
                            <a:latin typeface="Cambria Math" panose="02040503050406030204" pitchFamily="18" charset="0"/>
                          </a:rPr>
                          <m:t>𝑝</m:t>
                        </m:r>
                      </m:e>
                      <m:sub>
                        <m:r>
                          <a:rPr lang="en-US" altLang="zh-CN" sz="2000" i="1" dirty="0">
                            <a:latin typeface="Cambria Math" panose="02040503050406030204" pitchFamily="18" charset="0"/>
                          </a:rPr>
                          <m:t>𝑖</m:t>
                        </m:r>
                        <m:r>
                          <a:rPr lang="en-US" altLang="zh-CN" sz="2000" i="1" dirty="0">
                            <a:latin typeface="Cambria Math" panose="02040503050406030204" pitchFamily="18" charset="0"/>
                          </a:rPr>
                          <m:t>,</m:t>
                        </m:r>
                        <m:r>
                          <a:rPr lang="en-US" altLang="zh-CN" sz="2000" b="0" i="1" dirty="0" smtClean="0">
                            <a:latin typeface="Cambria Math" panose="02040503050406030204" pitchFamily="18" charset="0"/>
                          </a:rPr>
                          <m:t>𝐽</m:t>
                        </m:r>
                      </m:sub>
                      <m:sup>
                        <m:d>
                          <m:dPr>
                            <m:ctrlPr>
                              <a:rPr lang="en-US" altLang="zh-CN" sz="2000" i="1" dirty="0">
                                <a:latin typeface="Cambria Math" panose="02040503050406030204" pitchFamily="18" charset="0"/>
                              </a:rPr>
                            </m:ctrlPr>
                          </m:dPr>
                          <m:e>
                            <m:r>
                              <a:rPr lang="en-US" altLang="zh-CN" sz="2000" i="1" dirty="0">
                                <a:latin typeface="Cambria Math" panose="02040503050406030204" pitchFamily="18" charset="0"/>
                              </a:rPr>
                              <m:t>𝑘</m:t>
                            </m:r>
                          </m:e>
                        </m:d>
                      </m:sup>
                    </m:sSubSup>
                    <m:r>
                      <a:rPr lang="en-US" altLang="zh-CN" sz="2000" b="0" i="1" dirty="0" smtClean="0">
                        <a:latin typeface="Cambria Math" panose="02040503050406030204" pitchFamily="18" charset="0"/>
                      </a:rPr>
                      <m:t>)</m:t>
                    </m:r>
                  </m:oMath>
                </a14:m>
                <a:r>
                  <a:rPr lang="zh-CN" altLang="en-US" sz="2000" dirty="0"/>
                  <a:t>是一个条件概率分布。</a:t>
                </a:r>
              </a:p>
            </p:txBody>
          </p:sp>
        </mc:Choice>
        <mc:Fallback xmlns="">
          <p:sp>
            <p:nvSpPr>
              <p:cNvPr id="3" name="文本框 2">
                <a:extLst>
                  <a:ext uri="{FF2B5EF4-FFF2-40B4-BE49-F238E27FC236}">
                    <a16:creationId xmlns:a16="http://schemas.microsoft.com/office/drawing/2014/main" id="{57C09991-EAD0-4BF9-B80E-7E9A37C2E68A}"/>
                  </a:ext>
                </a:extLst>
              </p:cNvPr>
              <p:cNvSpPr txBox="1">
                <a:spLocks noRot="1" noChangeAspect="1" noMove="1" noResize="1" noEditPoints="1" noAdjustHandles="1" noChangeArrowheads="1" noChangeShapeType="1" noTextEdit="1"/>
              </p:cNvSpPr>
              <p:nvPr/>
            </p:nvSpPr>
            <p:spPr>
              <a:xfrm>
                <a:off x="621801" y="1103035"/>
                <a:ext cx="10729192" cy="1570558"/>
              </a:xfrm>
              <a:prstGeom prst="rect">
                <a:avLst/>
              </a:prstGeom>
              <a:blipFill>
                <a:blip r:embed="rId3"/>
                <a:stretch>
                  <a:fillRect t="-1163" r="-284"/>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A9C9426-8C15-4360-97DD-062670E5B824}"/>
                  </a:ext>
                </a:extLst>
              </p:cNvPr>
              <p:cNvSpPr txBox="1"/>
              <p:nvPr/>
            </p:nvSpPr>
            <p:spPr>
              <a:xfrm>
                <a:off x="1076453" y="2776887"/>
                <a:ext cx="5328592" cy="400110"/>
              </a:xfrm>
              <a:prstGeom prst="rect">
                <a:avLst/>
              </a:prstGeom>
              <a:noFill/>
              <a:ln>
                <a:noFill/>
              </a:ln>
            </p:spPr>
            <p:txBody>
              <a:bodyPr wrap="square" rtlCol="0" anchor="ctr" anchorCtr="1">
                <a:spAutoFit/>
              </a:bodyPr>
              <a:lstStyle/>
              <a:p>
                <a:r>
                  <a:rPr lang="zh-CN" altLang="en-US" sz="2000" dirty="0"/>
                  <a:t>若齐次马氏链对一切</a:t>
                </a:r>
                <a14:m>
                  <m:oMath xmlns:m="http://schemas.openxmlformats.org/officeDocument/2006/math">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oMath>
                </a14:m>
                <a:r>
                  <a:rPr lang="zh-CN" altLang="en-US" sz="2000" dirty="0"/>
                  <a:t>存在不依赖于</a:t>
                </a:r>
                <a14:m>
                  <m:oMath xmlns:m="http://schemas.openxmlformats.org/officeDocument/2006/math">
                    <m:r>
                      <a:rPr lang="en-US" altLang="zh-CN" sz="2000" b="0" i="1" smtClean="0">
                        <a:latin typeface="Cambria Math" panose="02040503050406030204" pitchFamily="18" charset="0"/>
                      </a:rPr>
                      <m:t>𝑖</m:t>
                    </m:r>
                  </m:oMath>
                </a14:m>
                <a:r>
                  <a:rPr lang="zh-CN" altLang="en-US" sz="2000" dirty="0"/>
                  <a:t>的极限</a:t>
                </a:r>
              </a:p>
            </p:txBody>
          </p:sp>
        </mc:Choice>
        <mc:Fallback xmlns="">
          <p:sp>
            <p:nvSpPr>
              <p:cNvPr id="4" name="文本框 3">
                <a:extLst>
                  <a:ext uri="{FF2B5EF4-FFF2-40B4-BE49-F238E27FC236}">
                    <a16:creationId xmlns:a16="http://schemas.microsoft.com/office/drawing/2014/main" id="{1A9C9426-8C15-4360-97DD-062670E5B824}"/>
                  </a:ext>
                </a:extLst>
              </p:cNvPr>
              <p:cNvSpPr txBox="1">
                <a:spLocks noRot="1" noChangeAspect="1" noMove="1" noResize="1" noEditPoints="1" noAdjustHandles="1" noChangeArrowheads="1" noChangeShapeType="1" noTextEdit="1"/>
              </p:cNvSpPr>
              <p:nvPr/>
            </p:nvSpPr>
            <p:spPr>
              <a:xfrm>
                <a:off x="1076453" y="2776887"/>
                <a:ext cx="5328592" cy="400110"/>
              </a:xfrm>
              <a:prstGeom prst="rect">
                <a:avLst/>
              </a:prstGeom>
              <a:blipFill>
                <a:blip r:embed="rId4"/>
                <a:stretch>
                  <a:fillRect t="-12308" b="-24615"/>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EA651D00-E338-4536-9F7F-0F71C8EA49F4}"/>
                  </a:ext>
                </a:extLst>
              </p:cNvPr>
              <p:cNvSpPr txBox="1"/>
              <p:nvPr/>
            </p:nvSpPr>
            <p:spPr>
              <a:xfrm>
                <a:off x="3740749" y="3121097"/>
                <a:ext cx="2088232" cy="556114"/>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lim</m:t>
                              </m:r>
                            </m:e>
                            <m:lim>
                              <m:r>
                                <a:rPr lang="en-US" altLang="zh-CN" sz="2000" b="0" i="1" smtClean="0">
                                  <a:latin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lim>
                          </m:limLow>
                        </m:fName>
                        <m:e>
                          <m:sSubSup>
                            <m:sSubSupPr>
                              <m:ctrlPr>
                                <a:rPr lang="en-US" altLang="zh-CN" sz="2000" i="1">
                                  <a:latin typeface="Cambria Math" panose="02040503050406030204" pitchFamily="18" charset="0"/>
                                </a:rPr>
                              </m:ctrlPr>
                            </m:sSubSupPr>
                            <m:e>
                              <m:r>
                                <a:rPr lang="en-US" altLang="zh-CN" sz="2000" i="1">
                                  <a:latin typeface="Cambria Math" panose="02040503050406030204" pitchFamily="18" charset="0"/>
                                </a:rPr>
                                <m:t>𝑝</m:t>
                              </m:r>
                            </m:e>
                            <m:sub>
                              <m:r>
                                <a:rPr lang="en-US" altLang="zh-CN" sz="2000" i="1">
                                  <a:latin typeface="Cambria Math" panose="02040503050406030204" pitchFamily="18" charset="0"/>
                                </a:rPr>
                                <m:t>𝑖</m:t>
                              </m:r>
                              <m:r>
                                <a:rPr lang="en-US" altLang="zh-CN" sz="2000" i="1">
                                  <a:latin typeface="Cambria Math" panose="02040503050406030204" pitchFamily="18" charset="0"/>
                                </a:rPr>
                                <m:t>,</m:t>
                              </m:r>
                              <m:r>
                                <a:rPr lang="en-US" altLang="zh-CN" sz="2000" i="1">
                                  <a:latin typeface="Cambria Math" panose="02040503050406030204" pitchFamily="18" charset="0"/>
                                </a:rPr>
                                <m:t>𝑗</m:t>
                              </m:r>
                            </m:sub>
                            <m:sup>
                              <m:r>
                                <a:rPr lang="en-US" altLang="zh-CN" sz="2000" i="1">
                                  <a:latin typeface="Cambria Math" panose="02040503050406030204" pitchFamily="18" charset="0"/>
                                </a:rPr>
                                <m:t>(</m:t>
                              </m:r>
                              <m:r>
                                <a:rPr lang="en-US" altLang="zh-CN" sz="2000" i="1">
                                  <a:latin typeface="Cambria Math" panose="02040503050406030204" pitchFamily="18" charset="0"/>
                                </a:rPr>
                                <m:t>𝑘</m:t>
                              </m:r>
                              <m:r>
                                <a:rPr lang="en-US" altLang="zh-CN" sz="2000" i="1">
                                  <a:latin typeface="Cambria Math" panose="02040503050406030204" pitchFamily="18" charset="0"/>
                                </a:rPr>
                                <m:t>)</m:t>
                              </m:r>
                            </m:sup>
                          </m:sSubSup>
                        </m:e>
                      </m:func>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oMath>
                  </m:oMathPara>
                </a14:m>
                <a:endParaRPr lang="zh-CN" altLang="en-US" sz="2000" dirty="0"/>
              </a:p>
            </p:txBody>
          </p:sp>
        </mc:Choice>
        <mc:Fallback xmlns="">
          <p:sp>
            <p:nvSpPr>
              <p:cNvPr id="5" name="文本框 4">
                <a:extLst>
                  <a:ext uri="{FF2B5EF4-FFF2-40B4-BE49-F238E27FC236}">
                    <a16:creationId xmlns:a16="http://schemas.microsoft.com/office/drawing/2014/main" id="{EA651D00-E338-4536-9F7F-0F71C8EA49F4}"/>
                  </a:ext>
                </a:extLst>
              </p:cNvPr>
              <p:cNvSpPr txBox="1">
                <a:spLocks noRot="1" noChangeAspect="1" noMove="1" noResize="1" noEditPoints="1" noAdjustHandles="1" noChangeArrowheads="1" noChangeShapeType="1" noTextEdit="1"/>
              </p:cNvSpPr>
              <p:nvPr/>
            </p:nvSpPr>
            <p:spPr>
              <a:xfrm>
                <a:off x="3740749" y="3121097"/>
                <a:ext cx="2088232" cy="556114"/>
              </a:xfrm>
              <a:prstGeom prst="rect">
                <a:avLst/>
              </a:prstGeom>
              <a:blipFill>
                <a:blip r:embed="rId5"/>
                <a:stretch>
                  <a:fillRect b="-3297"/>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CB5A885-5C09-473F-8DA3-29616B1C7D47}"/>
                  </a:ext>
                </a:extLst>
              </p:cNvPr>
              <p:cNvSpPr txBox="1"/>
              <p:nvPr/>
            </p:nvSpPr>
            <p:spPr>
              <a:xfrm>
                <a:off x="816103" y="3748031"/>
                <a:ext cx="10513169" cy="435119"/>
              </a:xfrm>
              <a:prstGeom prst="rect">
                <a:avLst/>
              </a:prstGeom>
              <a:noFill/>
              <a:ln>
                <a:noFill/>
              </a:ln>
            </p:spPr>
            <p:txBody>
              <a:bodyPr wrap="square" rtlCol="0" anchor="ctr" anchorCtr="1">
                <a:spAutoFit/>
              </a:bodyPr>
              <a:lstStyle/>
              <a:p>
                <a:r>
                  <a:rPr lang="zh-CN" altLang="en-US" sz="2000" dirty="0"/>
                  <a:t>则称该马氏链具有</a:t>
                </a:r>
                <a:r>
                  <a:rPr lang="zh-CN" altLang="en-US" sz="2000" dirty="0">
                    <a:solidFill>
                      <a:srgbClr val="C00000"/>
                    </a:solidFill>
                  </a:rPr>
                  <a:t>遍历性</a:t>
                </a:r>
                <a:r>
                  <a:rPr lang="zh-CN" altLang="en-US" sz="2000" dirty="0"/>
                  <a:t>。由于</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𝑗</m:t>
                        </m:r>
                      </m:sub>
                    </m:sSub>
                    <m:r>
                      <a:rPr lang="en-US" altLang="zh-CN" sz="2000" i="1" smtClean="0">
                        <a:latin typeface="Cambria Math" panose="02040503050406030204" pitchFamily="18" charset="0"/>
                        <a:ea typeface="Cambria Math" panose="02040503050406030204" pitchFamily="18" charset="0"/>
                      </a:rPr>
                      <m:t>≥</m:t>
                    </m:r>
                    <m:r>
                      <a:rPr lang="en-US" altLang="zh-CN" sz="2000" b="0" i="0" smtClean="0">
                        <a:latin typeface="Cambria Math" panose="02040503050406030204" pitchFamily="18" charset="0"/>
                        <a:ea typeface="Cambria Math" panose="02040503050406030204" pitchFamily="18" charset="0"/>
                      </a:rPr>
                      <m:t>0, </m:t>
                    </m:r>
                    <m:nary>
                      <m:naryPr>
                        <m:chr m:val="∑"/>
                        <m:supHide m:val="on"/>
                        <m:ctrlPr>
                          <a:rPr lang="en-US" altLang="zh-CN" sz="2000" b="0" i="1" smtClean="0">
                            <a:latin typeface="Cambria Math" panose="02040503050406030204" pitchFamily="18" charset="0"/>
                            <a:ea typeface="Cambria Math" panose="02040503050406030204" pitchFamily="18" charset="0"/>
                          </a:rPr>
                        </m:ctrlPr>
                      </m:naryPr>
                      <m:sub>
                        <m:r>
                          <m:rPr>
                            <m:brk m:alnAt="7"/>
                          </m:rPr>
                          <a:rPr lang="en-US" altLang="zh-CN" sz="2000" b="0" i="1" smtClean="0">
                            <a:latin typeface="Cambria Math" panose="02040503050406030204" pitchFamily="18" charset="0"/>
                            <a:ea typeface="Cambria Math" panose="02040503050406030204" pitchFamily="18" charset="0"/>
                          </a:rPr>
                          <m:t>𝑗</m:t>
                        </m:r>
                      </m:sub>
                      <m:sup/>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𝑤</m:t>
                            </m:r>
                          </m:e>
                          <m:sub>
                            <m:r>
                              <a:rPr lang="en-US" altLang="zh-CN" sz="2000" b="0" i="1" smtClean="0">
                                <a:latin typeface="Cambria Math" panose="02040503050406030204" pitchFamily="18" charset="0"/>
                                <a:ea typeface="Cambria Math" panose="02040503050406030204" pitchFamily="18" charset="0"/>
                              </a:rPr>
                              <m:t>𝑗</m:t>
                            </m:r>
                          </m:sub>
                        </m:sSub>
                      </m:e>
                    </m:nary>
                    <m:r>
                      <a:rPr lang="en-US" altLang="zh-CN" sz="2000" b="0" i="1" smtClean="0">
                        <a:latin typeface="Cambria Math" panose="02040503050406030204" pitchFamily="18" charset="0"/>
                        <a:ea typeface="Cambria Math" panose="02040503050406030204" pitchFamily="18" charset="0"/>
                      </a:rPr>
                      <m:t>=1</m:t>
                    </m:r>
                    <m:r>
                      <a:rPr lang="zh-CN" altLang="en-US" sz="2000" i="1">
                        <a:latin typeface="Cambria Math" panose="02040503050406030204" pitchFamily="18" charset="0"/>
                        <a:ea typeface="Cambria Math" panose="02040503050406030204" pitchFamily="18" charset="0"/>
                      </a:rPr>
                      <m:t>，</m:t>
                    </m:r>
                  </m:oMath>
                </a14:m>
                <a:r>
                  <a:rPr lang="zh-CN" altLang="en-US" sz="2000" dirty="0"/>
                  <a:t>称</a:t>
                </a:r>
                <a14:m>
                  <m:oMath xmlns:m="http://schemas.openxmlformats.org/officeDocument/2006/math">
                    <m:r>
                      <a:rPr lang="en-US" altLang="zh-CN" sz="2000" b="0" i="1" dirty="0" smtClean="0">
                        <a:latin typeface="Cambria Math" panose="02040503050406030204" pitchFamily="18" charset="0"/>
                      </a:rPr>
                      <m:t>{</m:t>
                    </m:r>
                    <m:sSub>
                      <m:sSubPr>
                        <m:ctrlPr>
                          <a:rPr lang="en-US" altLang="zh-CN" sz="2000" b="0" i="1" dirty="0" smtClean="0">
                            <a:latin typeface="Cambria Math" panose="02040503050406030204" pitchFamily="18" charset="0"/>
                          </a:rPr>
                        </m:ctrlPr>
                      </m:sSubPr>
                      <m:e>
                        <m:r>
                          <a:rPr lang="en-US" altLang="zh-CN" sz="2000" b="0" i="1" dirty="0" smtClean="0">
                            <a:latin typeface="Cambria Math" panose="02040503050406030204" pitchFamily="18" charset="0"/>
                          </a:rPr>
                          <m:t>𝑤</m:t>
                        </m:r>
                      </m:e>
                      <m:sub>
                        <m:r>
                          <a:rPr lang="en-US" altLang="zh-CN" sz="2000" b="0" i="1" dirty="0" smtClean="0">
                            <a:latin typeface="Cambria Math" panose="02040503050406030204" pitchFamily="18" charset="0"/>
                          </a:rPr>
                          <m:t>𝑗</m:t>
                        </m:r>
                      </m:sub>
                    </m:sSub>
                    <m:r>
                      <a:rPr lang="en-US" altLang="zh-CN" sz="2000" b="0" i="1" dirty="0" smtClean="0">
                        <a:latin typeface="Cambria Math" panose="02040503050406030204" pitchFamily="18" charset="0"/>
                      </a:rPr>
                      <m:t>}</m:t>
                    </m:r>
                  </m:oMath>
                </a14:m>
                <a:r>
                  <a:rPr lang="zh-CN" altLang="en-US" sz="2000" dirty="0"/>
                  <a:t>为该马氏链的</a:t>
                </a:r>
                <a:r>
                  <a:rPr lang="zh-CN" altLang="en-US" sz="2000" dirty="0">
                    <a:solidFill>
                      <a:srgbClr val="C00000"/>
                    </a:solidFill>
                  </a:rPr>
                  <a:t>稳态分布</a:t>
                </a:r>
                <a:r>
                  <a:rPr lang="zh-CN" altLang="en-US" sz="2000" dirty="0"/>
                  <a:t>或</a:t>
                </a:r>
                <a:r>
                  <a:rPr lang="zh-CN" altLang="en-US" sz="2000" dirty="0">
                    <a:solidFill>
                      <a:srgbClr val="C00000"/>
                    </a:solidFill>
                  </a:rPr>
                  <a:t>平稳分布</a:t>
                </a:r>
                <a:r>
                  <a:rPr lang="zh-CN" altLang="en-US" sz="2000" dirty="0"/>
                  <a:t>。</a:t>
                </a:r>
              </a:p>
            </p:txBody>
          </p:sp>
        </mc:Choice>
        <mc:Fallback xmlns="">
          <p:sp>
            <p:nvSpPr>
              <p:cNvPr id="6" name="文本框 5">
                <a:extLst>
                  <a:ext uri="{FF2B5EF4-FFF2-40B4-BE49-F238E27FC236}">
                    <a16:creationId xmlns:a16="http://schemas.microsoft.com/office/drawing/2014/main" id="{DCB5A885-5C09-473F-8DA3-29616B1C7D47}"/>
                  </a:ext>
                </a:extLst>
              </p:cNvPr>
              <p:cNvSpPr txBox="1">
                <a:spLocks noRot="1" noChangeAspect="1" noMove="1" noResize="1" noEditPoints="1" noAdjustHandles="1" noChangeArrowheads="1" noChangeShapeType="1" noTextEdit="1"/>
              </p:cNvSpPr>
              <p:nvPr/>
            </p:nvSpPr>
            <p:spPr>
              <a:xfrm>
                <a:off x="816103" y="3748031"/>
                <a:ext cx="10513169" cy="435119"/>
              </a:xfrm>
              <a:prstGeom prst="rect">
                <a:avLst/>
              </a:prstGeom>
              <a:blipFill>
                <a:blip r:embed="rId6"/>
                <a:stretch>
                  <a:fillRect l="-1798" t="-111268" r="-1856" b="-164789"/>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9165A972-A904-4929-B387-3ED32DCEF760}"/>
                  </a:ext>
                </a:extLst>
              </p:cNvPr>
              <p:cNvSpPr txBox="1"/>
              <p:nvPr/>
            </p:nvSpPr>
            <p:spPr>
              <a:xfrm>
                <a:off x="729813" y="4259435"/>
                <a:ext cx="10513169" cy="732573"/>
              </a:xfrm>
              <a:prstGeom prst="rect">
                <a:avLst/>
              </a:prstGeom>
              <a:noFill/>
              <a:ln>
                <a:noFill/>
              </a:ln>
            </p:spPr>
            <p:txBody>
              <a:bodyPr wrap="square" rtlCol="0" anchor="ctr" anchorCtr="1">
                <a:spAutoFit/>
              </a:bodyPr>
              <a:lstStyle/>
              <a:p>
                <a:pPr marL="342900" indent="-342900">
                  <a:buFont typeface="Wingdings" panose="05000000000000000000" pitchFamily="2" charset="2"/>
                  <a:buChar char="Ø"/>
                </a:pPr>
                <a:r>
                  <a:rPr lang="zh-CN" altLang="en-US" sz="2000" dirty="0">
                    <a:solidFill>
                      <a:schemeClr val="tx1"/>
                    </a:solidFill>
                  </a:rPr>
                  <a:t>对于遍历的齐次马氏链，不管其</a:t>
                </a:r>
                <a:r>
                  <a:rPr lang="zh-CN" altLang="en-US" sz="2000" dirty="0"/>
                  <a:t>初始状态（分布）如何</a:t>
                </a:r>
                <a:r>
                  <a:rPr lang="zh-CN" altLang="en-US" sz="2000" dirty="0">
                    <a:solidFill>
                      <a:schemeClr val="tx1"/>
                    </a:solidFill>
                  </a:rPr>
                  <a:t>，经过足够长时间以后，系统的状态分布近似于稳态分布</a:t>
                </a:r>
                <a14:m>
                  <m:oMath xmlns:m="http://schemas.openxmlformats.org/officeDocument/2006/math">
                    <m:r>
                      <a:rPr lang="en-US" altLang="zh-CN" sz="2000" i="1" dirty="0">
                        <a:solidFill>
                          <a:schemeClr val="tx1"/>
                        </a:solidFill>
                        <a:latin typeface="Cambria Math" panose="02040503050406030204" pitchFamily="18" charset="0"/>
                      </a:rPr>
                      <m:t>{</m:t>
                    </m:r>
                    <m:sSub>
                      <m:sSubPr>
                        <m:ctrlPr>
                          <a:rPr lang="en-US" altLang="zh-CN" sz="2000" i="1" dirty="0">
                            <a:solidFill>
                              <a:schemeClr val="tx1"/>
                            </a:solidFill>
                            <a:latin typeface="Cambria Math" panose="02040503050406030204" pitchFamily="18" charset="0"/>
                          </a:rPr>
                        </m:ctrlPr>
                      </m:sSubPr>
                      <m:e>
                        <m:r>
                          <a:rPr lang="en-US" altLang="zh-CN" sz="2000" i="1" dirty="0">
                            <a:solidFill>
                              <a:schemeClr val="tx1"/>
                            </a:solidFill>
                            <a:latin typeface="Cambria Math" panose="02040503050406030204" pitchFamily="18" charset="0"/>
                          </a:rPr>
                          <m:t>𝑤</m:t>
                        </m:r>
                      </m:e>
                      <m:sub>
                        <m:r>
                          <a:rPr lang="en-US" altLang="zh-CN" sz="2000" i="1" dirty="0">
                            <a:solidFill>
                              <a:schemeClr val="tx1"/>
                            </a:solidFill>
                            <a:latin typeface="Cambria Math" panose="02040503050406030204" pitchFamily="18" charset="0"/>
                          </a:rPr>
                          <m:t>𝑗</m:t>
                        </m:r>
                      </m:sub>
                    </m:sSub>
                    <m:sSub>
                      <m:sSubPr>
                        <m:ctrlPr>
                          <a:rPr lang="en-US" altLang="zh-CN" sz="2000" i="1" dirty="0" smtClean="0">
                            <a:solidFill>
                              <a:schemeClr val="tx1"/>
                            </a:solidFill>
                            <a:latin typeface="Cambria Math" panose="02040503050406030204" pitchFamily="18" charset="0"/>
                          </a:rPr>
                        </m:ctrlPr>
                      </m:sSubPr>
                      <m:e>
                        <m:r>
                          <a:rPr lang="en-US" altLang="zh-CN" sz="2000" i="1" dirty="0">
                            <a:solidFill>
                              <a:schemeClr val="tx1"/>
                            </a:solidFill>
                            <a:latin typeface="Cambria Math" panose="02040503050406030204" pitchFamily="18" charset="0"/>
                          </a:rPr>
                          <m:t>}</m:t>
                        </m:r>
                      </m:e>
                      <m:sub>
                        <m:r>
                          <a:rPr lang="en-US" altLang="zh-CN" sz="2000" b="0" i="1" dirty="0" smtClean="0">
                            <a:solidFill>
                              <a:schemeClr val="tx1"/>
                            </a:solidFill>
                            <a:latin typeface="Cambria Math" panose="02040503050406030204" pitchFamily="18" charset="0"/>
                          </a:rPr>
                          <m:t>1</m:t>
                        </m:r>
                        <m:r>
                          <a:rPr lang="en-US" altLang="zh-CN" sz="2000" b="0" i="1" dirty="0" smtClean="0">
                            <a:solidFill>
                              <a:schemeClr val="tx1"/>
                            </a:solidFill>
                            <a:latin typeface="Cambria Math" panose="02040503050406030204" pitchFamily="18" charset="0"/>
                            <a:ea typeface="Cambria Math" panose="02040503050406030204" pitchFamily="18" charset="0"/>
                          </a:rPr>
                          <m:t>≤</m:t>
                        </m:r>
                        <m:r>
                          <a:rPr lang="en-US" altLang="zh-CN" sz="2000" b="0" i="1" dirty="0" smtClean="0">
                            <a:solidFill>
                              <a:schemeClr val="tx1"/>
                            </a:solidFill>
                            <a:latin typeface="Cambria Math" panose="02040503050406030204" pitchFamily="18" charset="0"/>
                            <a:ea typeface="Cambria Math" panose="02040503050406030204" pitchFamily="18" charset="0"/>
                          </a:rPr>
                          <m:t>𝑗</m:t>
                        </m:r>
                        <m:r>
                          <a:rPr lang="en-US" altLang="zh-CN" sz="2000" b="0" i="1" dirty="0" smtClean="0">
                            <a:solidFill>
                              <a:schemeClr val="tx1"/>
                            </a:solidFill>
                            <a:latin typeface="Cambria Math" panose="02040503050406030204" pitchFamily="18" charset="0"/>
                            <a:ea typeface="Cambria Math" panose="02040503050406030204" pitchFamily="18" charset="0"/>
                          </a:rPr>
                          <m:t>≤</m:t>
                        </m:r>
                        <m:r>
                          <a:rPr lang="en-US" altLang="zh-CN" sz="2000" b="0" i="1" dirty="0" smtClean="0">
                            <a:solidFill>
                              <a:schemeClr val="tx1"/>
                            </a:solidFill>
                            <a:latin typeface="Cambria Math" panose="02040503050406030204" pitchFamily="18" charset="0"/>
                            <a:ea typeface="Cambria Math" panose="02040503050406030204" pitchFamily="18" charset="0"/>
                          </a:rPr>
                          <m:t>𝐽</m:t>
                        </m:r>
                      </m:sub>
                    </m:sSub>
                  </m:oMath>
                </a14:m>
                <a:r>
                  <a:rPr lang="zh-CN" altLang="en-US" sz="2000" dirty="0">
                    <a:solidFill>
                      <a:schemeClr val="tx1"/>
                    </a:solidFill>
                  </a:rPr>
                  <a:t>：</a:t>
                </a:r>
              </a:p>
            </p:txBody>
          </p:sp>
        </mc:Choice>
        <mc:Fallback xmlns="">
          <p:sp>
            <p:nvSpPr>
              <p:cNvPr id="7" name="文本框 6">
                <a:extLst>
                  <a:ext uri="{FF2B5EF4-FFF2-40B4-BE49-F238E27FC236}">
                    <a16:creationId xmlns:a16="http://schemas.microsoft.com/office/drawing/2014/main" id="{9165A972-A904-4929-B387-3ED32DCEF760}"/>
                  </a:ext>
                </a:extLst>
              </p:cNvPr>
              <p:cNvSpPr txBox="1">
                <a:spLocks noRot="1" noChangeAspect="1" noMove="1" noResize="1" noEditPoints="1" noAdjustHandles="1" noChangeArrowheads="1" noChangeShapeType="1" noTextEdit="1"/>
              </p:cNvSpPr>
              <p:nvPr/>
            </p:nvSpPr>
            <p:spPr>
              <a:xfrm>
                <a:off x="729813" y="4259435"/>
                <a:ext cx="10513169" cy="732573"/>
              </a:xfrm>
              <a:prstGeom prst="rect">
                <a:avLst/>
              </a:prstGeom>
              <a:blipFill>
                <a:blip r:embed="rId7"/>
                <a:stretch>
                  <a:fillRect l="-174" t="-4167" r="-406" b="-8333"/>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BBC8907-E376-4FCE-AEA2-1A03C712E94E}"/>
                  </a:ext>
                </a:extLst>
              </p:cNvPr>
              <p:cNvSpPr txBox="1"/>
              <p:nvPr/>
            </p:nvSpPr>
            <p:spPr>
              <a:xfrm>
                <a:off x="1701924" y="4894565"/>
                <a:ext cx="8208912" cy="839269"/>
              </a:xfrm>
              <a:prstGeom prst="rect">
                <a:avLst/>
              </a:prstGeom>
              <a:noFill/>
              <a:ln>
                <a:noFill/>
              </a:ln>
            </p:spPr>
            <p:txBody>
              <a:bodyPr wrap="square" rtlCol="0" anchor="ctr" anchorCtr="1">
                <a:spAutoFit/>
              </a:bodyPr>
              <a:lstStyle/>
              <a:p>
                <a:pPr/>
                <a14:m>
                  <m:oMathPara xmlns:m="http://schemas.openxmlformats.org/officeDocument/2006/math">
                    <m:oMathParaPr>
                      <m:jc m:val="centerGroup"/>
                    </m:oMathParaPr>
                    <m:oMath xmlns:m="http://schemas.openxmlformats.org/officeDocument/2006/math">
                      <m:func>
                        <m:funcPr>
                          <m:ctrlPr>
                            <a:rPr lang="en-US" altLang="zh-CN" sz="2000" i="1" smtClean="0">
                              <a:latin typeface="Cambria Math" panose="02040503050406030204" pitchFamily="18" charset="0"/>
                            </a:rPr>
                          </m:ctrlPr>
                        </m:funcPr>
                        <m:fName>
                          <m:limLow>
                            <m:limLowPr>
                              <m:ctrlPr>
                                <a:rPr lang="en-US" altLang="zh-CN" sz="2000" i="1" smtClean="0">
                                  <a:latin typeface="Cambria Math" panose="02040503050406030204" pitchFamily="18" charset="0"/>
                                </a:rPr>
                              </m:ctrlPr>
                            </m:limLowPr>
                            <m:e>
                              <m:r>
                                <m:rPr>
                                  <m:sty m:val="p"/>
                                </m:rPr>
                                <a:rPr lang="en-US" altLang="zh-CN" sz="2000" i="0" smtClean="0">
                                  <a:latin typeface="Cambria Math" panose="02040503050406030204" pitchFamily="18" charset="0"/>
                                </a:rPr>
                                <m:t>lim</m:t>
                              </m:r>
                            </m:e>
                            <m:lim>
                              <m:r>
                                <a:rPr lang="en-US" altLang="zh-CN" sz="2000" b="0" i="1" smtClean="0">
                                  <a:latin typeface="Cambria Math" panose="02040503050406030204" pitchFamily="18" charset="0"/>
                                </a:rPr>
                                <m:t>𝑘</m:t>
                              </m:r>
                              <m:r>
                                <a:rPr lang="en-US" altLang="zh-CN" sz="2000" b="0" i="1" smtClean="0">
                                  <a:latin typeface="Cambria Math" panose="02040503050406030204" pitchFamily="18" charset="0"/>
                                  <a:ea typeface="Cambria Math" panose="02040503050406030204" pitchFamily="18" charset="0"/>
                                </a:rPr>
                                <m:t>→∞</m:t>
                              </m:r>
                            </m:lim>
                          </m:limLow>
                          <m:r>
                            <m:rPr>
                              <m:sty m:val="p"/>
                            </m:rPr>
                            <a:rPr lang="en-US" altLang="zh-CN" sz="2000" b="0" i="0" smtClean="0">
                              <a:latin typeface="Cambria Math" panose="02040503050406030204" pitchFamily="18" charset="0"/>
                            </a:rPr>
                            <m:t>Pr</m:t>
                          </m:r>
                          <m:r>
                            <a:rPr lang="en-US" altLang="zh-CN" sz="2000" b="0" i="1" smtClean="0">
                              <a:latin typeface="Cambria Math" panose="02040503050406030204" pitchFamily="18" charset="0"/>
                            </a:rPr>
                            <m:t>{</m:t>
                          </m:r>
                        </m:fName>
                        <m:e>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𝑋</m:t>
                              </m:r>
                            </m:e>
                            <m:sub>
                              <m:r>
                                <a:rPr lang="en-US" altLang="zh-CN" sz="2000" b="0" i="1" smtClean="0">
                                  <a:latin typeface="Cambria Math" panose="02040503050406030204" pitchFamily="18" charset="0"/>
                                </a:rPr>
                                <m:t>𝑘</m:t>
                              </m:r>
                            </m:sub>
                          </m:sSub>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𝑠</m:t>
                              </m:r>
                            </m:e>
                            <m:sub>
                              <m:r>
                                <a:rPr lang="en-US" altLang="zh-CN" sz="2000" b="0" i="1" smtClean="0">
                                  <a:latin typeface="Cambria Math" panose="02040503050406030204" pitchFamily="18" charset="0"/>
                                </a:rPr>
                                <m:t>𝑗</m:t>
                              </m:r>
                            </m:sub>
                          </m:sSub>
                          <m:r>
                            <a:rPr lang="en-US" altLang="zh-CN" sz="2000" b="0" i="1" smtClean="0">
                              <a:latin typeface="Cambria Math" panose="02040503050406030204" pitchFamily="18" charset="0"/>
                            </a:rPr>
                            <m:t>}</m:t>
                          </m:r>
                        </m:e>
                      </m:func>
                      <m:r>
                        <a:rPr lang="en-US" altLang="zh-CN" sz="2000" b="0" i="0" smtClean="0">
                          <a:latin typeface="Cambria Math" panose="02040503050406030204" pitchFamily="18" charset="0"/>
                        </a:rPr>
                        <m:t>=</m:t>
                      </m:r>
                      <m:func>
                        <m:funcPr>
                          <m:ctrlPr>
                            <a:rPr lang="en-US" altLang="zh-CN" sz="2000" i="1">
                              <a:latin typeface="Cambria Math" panose="02040503050406030204" pitchFamily="18" charset="0"/>
                            </a:rPr>
                          </m:ctrlPr>
                        </m:funcPr>
                        <m:fName>
                          <m:limLow>
                            <m:limLowPr>
                              <m:ctrlPr>
                                <a:rPr lang="en-US" altLang="zh-CN" sz="2000" i="1">
                                  <a:latin typeface="Cambria Math" panose="02040503050406030204" pitchFamily="18" charset="0"/>
                                </a:rPr>
                              </m:ctrlPr>
                            </m:limLowPr>
                            <m:e>
                              <m:r>
                                <m:rPr>
                                  <m:sty m:val="p"/>
                                </m:rPr>
                                <a:rPr lang="en-US" altLang="zh-CN" sz="2000">
                                  <a:latin typeface="Cambria Math" panose="02040503050406030204" pitchFamily="18" charset="0"/>
                                </a:rPr>
                                <m:t>lim</m:t>
                              </m:r>
                            </m:e>
                            <m:lim>
                              <m:r>
                                <a:rPr lang="en-US" altLang="zh-CN" sz="2000" i="1">
                                  <a:latin typeface="Cambria Math" panose="02040503050406030204" pitchFamily="18" charset="0"/>
                                </a:rPr>
                                <m:t>𝑘</m:t>
                              </m:r>
                              <m:r>
                                <a:rPr lang="en-US" altLang="zh-CN" sz="2000" i="1">
                                  <a:latin typeface="Cambria Math" panose="02040503050406030204" pitchFamily="18" charset="0"/>
                                  <a:ea typeface="Cambria Math" panose="02040503050406030204" pitchFamily="18" charset="0"/>
                                </a:rPr>
                                <m:t>→∞</m:t>
                              </m:r>
                            </m:lim>
                          </m:limLow>
                          <m:nary>
                            <m:naryPr>
                              <m:chr m:val="∑"/>
                              <m:supHide m:val="on"/>
                              <m:ctrlPr>
                                <a:rPr lang="en-US" altLang="zh-CN" sz="2000" i="1" smtClean="0">
                                  <a:latin typeface="Cambria Math" panose="02040503050406030204" pitchFamily="18" charset="0"/>
                                  <a:ea typeface="Cambria Math" panose="02040503050406030204" pitchFamily="18" charset="0"/>
                                </a:rPr>
                              </m:ctrlPr>
                            </m:naryPr>
                            <m:sub>
                              <m:r>
                                <m:rPr>
                                  <m:brk m:alnAt="7"/>
                                </m:rPr>
                                <a:rPr lang="en-US" altLang="zh-CN" sz="2000" b="0" i="1" smtClean="0">
                                  <a:latin typeface="Cambria Math" panose="02040503050406030204" pitchFamily="18" charset="0"/>
                                  <a:ea typeface="Cambria Math" panose="02040503050406030204" pitchFamily="18" charset="0"/>
                                </a:rPr>
                                <m:t>𝑖</m:t>
                              </m:r>
                            </m:sub>
                            <m:sup/>
                            <m:e>
                              <m:r>
                                <m:rPr>
                                  <m:sty m:val="p"/>
                                </m:rPr>
                                <a:rPr lang="en-US" altLang="zh-CN" sz="2000" b="0" i="0" smtClean="0">
                                  <a:latin typeface="Cambria Math" panose="02040503050406030204" pitchFamily="18" charset="0"/>
                                  <a:ea typeface="Cambria Math" panose="02040503050406030204" pitchFamily="18" charset="0"/>
                                </a:rPr>
                                <m:t>Pr</m:t>
                              </m:r>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𝑋</m:t>
                                  </m:r>
                                </m:e>
                                <m:sub>
                                  <m:r>
                                    <a:rPr lang="en-US" altLang="zh-CN" sz="2000" b="0" i="1" smtClean="0">
                                      <a:latin typeface="Cambria Math" panose="02040503050406030204" pitchFamily="18" charset="0"/>
                                      <a:ea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𝑠</m:t>
                                  </m:r>
                                </m:e>
                                <m:sub>
                                  <m:r>
                                    <a:rPr lang="en-US" altLang="zh-CN" sz="2000" b="0" i="1" smtClean="0">
                                      <a:latin typeface="Cambria Math" panose="02040503050406030204" pitchFamily="18" charset="0"/>
                                      <a:ea typeface="Cambria Math" panose="02040503050406030204" pitchFamily="18" charset="0"/>
                                    </a:rPr>
                                    <m:t>𝑖</m:t>
                                  </m:r>
                                </m:sub>
                              </m:sSub>
                              <m:r>
                                <a:rPr lang="en-US" altLang="zh-CN" sz="2000" b="0" i="1" smtClean="0">
                                  <a:latin typeface="Cambria Math" panose="02040503050406030204" pitchFamily="18" charset="0"/>
                                  <a:ea typeface="Cambria Math" panose="02040503050406030204" pitchFamily="18" charset="0"/>
                                </a:rPr>
                                <m:t>}</m:t>
                              </m:r>
                            </m:e>
                          </m:nary>
                        </m:fName>
                        <m:e>
                          <m:sSubSup>
                            <m:sSubSupPr>
                              <m:ctrlPr>
                                <a:rPr lang="en-US" altLang="zh-CN" sz="2000" i="1" smtClean="0">
                                  <a:latin typeface="Cambria Math" panose="02040503050406030204" pitchFamily="18" charset="0"/>
                                </a:rPr>
                              </m:ctrlPr>
                            </m:sSubSupPr>
                            <m:e>
                              <m:r>
                                <a:rPr lang="en-US" altLang="zh-CN" sz="2000" b="0" i="1" smtClean="0">
                                  <a:latin typeface="Cambria Math" panose="02040503050406030204" pitchFamily="18" charset="0"/>
                                </a:rPr>
                                <m:t>𝑝</m:t>
                              </m:r>
                            </m:e>
                            <m:sub>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𝑗</m:t>
                              </m:r>
                            </m:sub>
                            <m:sup>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𝑘</m:t>
                              </m:r>
                              <m:r>
                                <a:rPr lang="en-US" altLang="zh-CN" sz="2000" b="0" i="1" smtClean="0">
                                  <a:latin typeface="Cambria Math" panose="02040503050406030204" pitchFamily="18" charset="0"/>
                                </a:rPr>
                                <m:t>−1)</m:t>
                              </m:r>
                            </m:sup>
                          </m:sSubSup>
                          <m:r>
                            <a:rPr lang="en-US" altLang="zh-CN" sz="2000" i="1" smtClean="0">
                              <a:latin typeface="Cambria Math" panose="02040503050406030204" pitchFamily="18" charset="0"/>
                            </a:rPr>
                            <m:t> </m:t>
                          </m:r>
                        </m:e>
                      </m:func>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𝑤</m:t>
                          </m:r>
                        </m:e>
                        <m:sub>
                          <m:r>
                            <a:rPr lang="en-US" altLang="zh-CN" sz="2000" b="0" i="1" smtClean="0">
                              <a:latin typeface="Cambria Math" panose="02040503050406030204" pitchFamily="18" charset="0"/>
                            </a:rPr>
                            <m:t>𝑗</m:t>
                          </m:r>
                        </m:sub>
                      </m:sSub>
                      <m:nary>
                        <m:naryPr>
                          <m:chr m:val="∑"/>
                          <m:supHide m:val="on"/>
                          <m:ctrlPr>
                            <a:rPr lang="en-US" altLang="zh-CN" sz="2000" i="1">
                              <a:latin typeface="Cambria Math" panose="02040503050406030204" pitchFamily="18" charset="0"/>
                              <a:ea typeface="Cambria Math" panose="02040503050406030204" pitchFamily="18" charset="0"/>
                            </a:rPr>
                          </m:ctrlPr>
                        </m:naryPr>
                        <m:sub>
                          <m:r>
                            <m:rPr>
                              <m:brk m:alnAt="7"/>
                            </m:rPr>
                            <a:rPr lang="en-US" altLang="zh-CN" sz="2000" i="1">
                              <a:latin typeface="Cambria Math" panose="02040503050406030204" pitchFamily="18" charset="0"/>
                              <a:ea typeface="Cambria Math" panose="02040503050406030204" pitchFamily="18" charset="0"/>
                            </a:rPr>
                            <m:t>𝑖</m:t>
                          </m:r>
                        </m:sub>
                        <m:sup/>
                        <m:e>
                          <m:r>
                            <m:rPr>
                              <m:sty m:val="p"/>
                            </m:rPr>
                            <a:rPr lang="en-US" altLang="zh-CN" sz="2000">
                              <a:latin typeface="Cambria Math" panose="02040503050406030204" pitchFamily="18" charset="0"/>
                              <a:ea typeface="Cambria Math" panose="02040503050406030204" pitchFamily="18" charset="0"/>
                            </a:rPr>
                            <m:t>Pr</m:t>
                          </m:r>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𝑋</m:t>
                              </m:r>
                            </m:e>
                            <m:sub>
                              <m:r>
                                <a:rPr lang="en-US" altLang="zh-CN" sz="2000" i="1">
                                  <a:latin typeface="Cambria Math" panose="02040503050406030204" pitchFamily="18" charset="0"/>
                                  <a:ea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𝑠</m:t>
                              </m:r>
                            </m:e>
                            <m:sub>
                              <m:r>
                                <a:rPr lang="en-US" altLang="zh-CN" sz="2000" i="1">
                                  <a:latin typeface="Cambria Math" panose="02040503050406030204" pitchFamily="18" charset="0"/>
                                  <a:ea typeface="Cambria Math" panose="02040503050406030204" pitchFamily="18" charset="0"/>
                                </a:rPr>
                                <m:t>𝑖</m:t>
                              </m:r>
                            </m:sub>
                          </m:sSub>
                          <m:r>
                            <a:rPr lang="en-US" altLang="zh-CN" sz="2000" i="1">
                              <a:latin typeface="Cambria Math" panose="02040503050406030204" pitchFamily="18" charset="0"/>
                              <a:ea typeface="Cambria Math" panose="02040503050406030204" pitchFamily="18" charset="0"/>
                            </a:rPr>
                            <m:t>}</m:t>
                          </m:r>
                        </m:e>
                      </m:nary>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𝑤</m:t>
                          </m:r>
                        </m:e>
                        <m:sub>
                          <m:r>
                            <a:rPr lang="en-US" altLang="zh-CN" sz="2000" b="0" i="1" smtClean="0">
                              <a:latin typeface="Cambria Math" panose="02040503050406030204" pitchFamily="18" charset="0"/>
                              <a:ea typeface="Cambria Math" panose="02040503050406030204" pitchFamily="18" charset="0"/>
                            </a:rPr>
                            <m:t>𝑗</m:t>
                          </m:r>
                        </m:sub>
                      </m:sSub>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p>
            </p:txBody>
          </p:sp>
        </mc:Choice>
        <mc:Fallback xmlns="">
          <p:sp>
            <p:nvSpPr>
              <p:cNvPr id="8" name="文本框 7">
                <a:extLst>
                  <a:ext uri="{FF2B5EF4-FFF2-40B4-BE49-F238E27FC236}">
                    <a16:creationId xmlns:a16="http://schemas.microsoft.com/office/drawing/2014/main" id="{6BBC8907-E376-4FCE-AEA2-1A03C712E94E}"/>
                  </a:ext>
                </a:extLst>
              </p:cNvPr>
              <p:cNvSpPr txBox="1">
                <a:spLocks noRot="1" noChangeAspect="1" noMove="1" noResize="1" noEditPoints="1" noAdjustHandles="1" noChangeArrowheads="1" noChangeShapeType="1" noTextEdit="1"/>
              </p:cNvSpPr>
              <p:nvPr/>
            </p:nvSpPr>
            <p:spPr>
              <a:xfrm>
                <a:off x="1701924" y="4894565"/>
                <a:ext cx="8208912" cy="839269"/>
              </a:xfrm>
              <a:prstGeom prst="rect">
                <a:avLst/>
              </a:prstGeom>
              <a:blipFill>
                <a:blip r:embed="rId8"/>
                <a:stretch>
                  <a:fillRect/>
                </a:stretch>
              </a:blipFill>
              <a:ln>
                <a:noFill/>
              </a:ln>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31753124-EA86-4F4C-A71C-6BF18FBC2653}"/>
              </a:ext>
            </a:extLst>
          </p:cNvPr>
          <p:cNvSpPr txBox="1"/>
          <p:nvPr/>
        </p:nvSpPr>
        <p:spPr>
          <a:xfrm>
            <a:off x="848888" y="5733834"/>
            <a:ext cx="9217025" cy="400110"/>
          </a:xfrm>
          <a:prstGeom prst="rect">
            <a:avLst/>
          </a:prstGeom>
          <a:noFill/>
          <a:ln>
            <a:noFill/>
          </a:ln>
        </p:spPr>
        <p:txBody>
          <a:bodyPr wrap="square" rtlCol="0" anchor="ctr" anchorCtr="1">
            <a:spAutoFit/>
          </a:bodyPr>
          <a:lstStyle/>
          <a:p>
            <a:pPr marL="285750" indent="-285750">
              <a:buFont typeface="Wingdings" panose="05000000000000000000" pitchFamily="2" charset="2"/>
              <a:buChar char="Ø"/>
            </a:pPr>
            <a:r>
              <a:rPr lang="zh-CN" altLang="en-US" sz="2000" dirty="0"/>
              <a:t>如果遍历的齐次马氏链的初始状态分布恰为稳态分布，则该马氏链是平稳信源。</a:t>
            </a:r>
          </a:p>
        </p:txBody>
      </p:sp>
    </p:spTree>
    <p:extLst>
      <p:ext uri="{BB962C8B-B14F-4D97-AF65-F5344CB8AC3E}">
        <p14:creationId xmlns:p14="http://schemas.microsoft.com/office/powerpoint/2010/main" val="4177572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9" grpId="0"/>
    </p:bldLst>
  </p:timing>
</p:sld>
</file>

<file path=ppt/theme/theme1.xml><?xml version="1.0" encoding="utf-8"?>
<a:theme xmlns:a="http://schemas.openxmlformats.org/drawingml/2006/main" name="垂直和水平设计模板">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dirty="0"/>
        </a:defPPr>
      </a:lstStyle>
      <a:style>
        <a:lnRef idx="1">
          <a:schemeClr val="accent2"/>
        </a:lnRef>
        <a:fillRef idx="2">
          <a:schemeClr val="accent2"/>
        </a:fillRef>
        <a:effectRef idx="1">
          <a:schemeClr val="accent2"/>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Office_29443170_TF03460606" id="{F48DC9F1-3C9F-4BB2-97B0-D6468EE4CD7F}" vid="{070DFB09-6684-440A-BD46-F43ADA6B23FB}"/>
    </a:ext>
  </a:extLst>
</a:theme>
</file>

<file path=ppt/theme/theme2.xml><?xml version="1.0" encoding="utf-8"?>
<a:theme xmlns:a="http://schemas.openxmlformats.org/drawingml/2006/main" name="Office 主题">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entury Gothic">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垂直和水平设计幻灯片</Template>
  <TotalTime>41592</TotalTime>
  <Words>3567</Words>
  <Application>Microsoft Office PowerPoint</Application>
  <PresentationFormat>自定义</PresentationFormat>
  <Paragraphs>226</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Microsoft YaHei UI</vt:lpstr>
      <vt:lpstr>宋体</vt:lpstr>
      <vt:lpstr>Arial</vt:lpstr>
      <vt:lpstr>Cambria Math</vt:lpstr>
      <vt:lpstr>Century Gothic</vt:lpstr>
      <vt:lpstr>Wingdings</vt:lpstr>
      <vt:lpstr>垂直和水平设计模板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信息论基础</dc:title>
  <dc:creator>未定义</dc:creator>
  <cp:lastModifiedBy>Tys</cp:lastModifiedBy>
  <cp:revision>1120</cp:revision>
  <dcterms:created xsi:type="dcterms:W3CDTF">2020-07-08T13:39:23Z</dcterms:created>
  <dcterms:modified xsi:type="dcterms:W3CDTF">2023-09-10T13:28:11Z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74067800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