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17" r:id="rId2"/>
    <p:sldId id="319" r:id="rId3"/>
    <p:sldId id="318" r:id="rId4"/>
    <p:sldId id="320" r:id="rId5"/>
    <p:sldId id="321" r:id="rId6"/>
    <p:sldId id="322" r:id="rId7"/>
    <p:sldId id="323" r:id="rId8"/>
    <p:sldId id="324" r:id="rId9"/>
    <p:sldId id="325" r:id="rId10"/>
    <p:sldId id="326" r:id="rId11"/>
    <p:sldId id="332" r:id="rId12"/>
    <p:sldId id="327" r:id="rId13"/>
    <p:sldId id="328" r:id="rId14"/>
    <p:sldId id="329" r:id="rId15"/>
    <p:sldId id="330" r:id="rId16"/>
    <p:sldId id="331"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7" autoAdjust="0"/>
    <p:restoredTop sz="94660"/>
  </p:normalViewPr>
  <p:slideViewPr>
    <p:cSldViewPr>
      <p:cViewPr varScale="1">
        <p:scale>
          <a:sx n="83" d="100"/>
          <a:sy n="83" d="100"/>
        </p:scale>
        <p:origin x="69" y="213"/>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8" d="100"/>
          <a:sy n="88" d="100"/>
        </p:scale>
        <p:origin x="37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4DA62C4-3800-4F1C-AD2B-7F6F2C932B51}" type="datetime1">
              <a:rPr lang="zh-CN" altLang="en-US" smtClean="0">
                <a:latin typeface="Microsoft YaHei UI" panose="020B0503020204020204" pitchFamily="34" charset="-122"/>
                <a:ea typeface="Microsoft YaHei UI" panose="020B0503020204020204" pitchFamily="34" charset="-122"/>
              </a:rPr>
              <a:t>2021/10/19 Tuesday</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D39DDA-EDDB-4915-9144-F8D11CCB53AC}" type="datetime1">
              <a:rPr lang="zh-CN" altLang="en-US" noProof="0" smtClean="0"/>
              <a:t>2021/10/19 Tuesday</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3B36274-F2B9-4C45-BBB4-0EDF4CD651A7}" type="slidenum">
              <a:rPr lang="en-US" altLang="zh-CN" noProof="0" smtClean="0"/>
              <a:pPr/>
              <a:t>‹#›</a:t>
            </a:fld>
            <a:endParaRPr lang="zh-CN" altLang="en-US" noProof="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3A3943C3-D298-4E47-BD58-2688195F42B2}" type="datetime1">
              <a:rPr lang="zh-CN" altLang="en-US" noProof="0" smtClean="0"/>
              <a:t>2021/10/19 Tuesday</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垂直文本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B42F1EA0-6232-47B5-9903-8F61DEC0B56D}" type="datetime1">
              <a:rPr lang="zh-CN" altLang="en-US" smtClean="0"/>
              <a:t>2021/10/19 Tuesday</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a:t>单击此处编辑母版标题样式</a:t>
            </a:r>
            <a:endParaRPr/>
          </a:p>
        </p:txBody>
      </p:sp>
      <p:sp>
        <p:nvSpPr>
          <p:cNvPr id="3" name="垂直文本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820F8E20-E257-44BE-9C35-1BF300548911}" type="datetime1">
              <a:rPr lang="zh-CN" altLang="en-US" smtClean="0"/>
              <a:t>2021/10/19 Tuesday</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1219846-D5B5-4A92-9889-72F734A101A4}" type="datetime1">
              <a:rPr lang="zh-CN" altLang="en-US" noProof="0" smtClean="0"/>
              <a:t>2021/10/19 Tuesday</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8E97B53-AEEF-4153-8CAA-BC0A5167F20E}" type="datetime1">
              <a:rPr lang="zh-CN" altLang="en-US" noProof="0" smtClean="0"/>
              <a:t>2021/10/19 Tuesday</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5" name="日期占位符 4"/>
          <p:cNvSpPr>
            <a:spLocks noGrp="1"/>
          </p:cNvSpPr>
          <p:nvPr>
            <p:ph type="dt" sz="half" idx="10"/>
          </p:nvPr>
        </p:nvSpPr>
        <p:spPr/>
        <p:txBody>
          <a:bodyPr rtlCol="0"/>
          <a:lstStyle/>
          <a:p>
            <a:pPr rtl="0"/>
            <a:fld id="{62732FEC-ADA7-4ABF-87DA-7576CD2A4112}" type="datetime1">
              <a:rPr lang="zh-CN" altLang="en-US" noProof="0" smtClean="0"/>
              <a:t>2021/10/19 Tuesday</a:t>
            </a:fld>
            <a:endParaRPr lang="zh-CN" altLang="en-US" noProof="0"/>
          </a:p>
        </p:txBody>
      </p:sp>
      <p:sp>
        <p:nvSpPr>
          <p:cNvPr id="7" name="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7" name="日期占位符 6"/>
          <p:cNvSpPr>
            <a:spLocks noGrp="1"/>
          </p:cNvSpPr>
          <p:nvPr>
            <p:ph type="dt" sz="half" idx="10"/>
          </p:nvPr>
        </p:nvSpPr>
        <p:spPr/>
        <p:txBody>
          <a:bodyPr rtlCol="0"/>
          <a:lstStyle/>
          <a:p>
            <a:pPr rtl="0"/>
            <a:fld id="{57F7A8BE-643C-406F-8845-212328BD60B4}" type="datetime1">
              <a:rPr lang="zh-CN" altLang="en-US" noProof="0" smtClean="0"/>
              <a:t>2021/10/19 Tuesday</a:t>
            </a:fld>
            <a:endParaRPr lang="zh-CN" altLang="en-US" noProof="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3" name="日期占位符 2"/>
          <p:cNvSpPr>
            <a:spLocks noGrp="1"/>
          </p:cNvSpPr>
          <p:nvPr>
            <p:ph type="dt" sz="half" idx="10"/>
          </p:nvPr>
        </p:nvSpPr>
        <p:spPr/>
        <p:txBody>
          <a:bodyPr rtlCol="0"/>
          <a:lstStyle/>
          <a:p>
            <a:pPr rtl="0"/>
            <a:fld id="{FB6E0958-1771-4E6E-93D4-F205C37D9AEF}" type="datetime1">
              <a:rPr lang="zh-CN" altLang="en-US" noProof="0" smtClean="0"/>
              <a:t>2021/10/19 Tuesday</a:t>
            </a:fld>
            <a:endParaRPr lang="zh-CN" altLang="en-US" noProof="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a:t>添加页脚</a:t>
            </a:r>
          </a:p>
        </p:txBody>
      </p:sp>
      <p:sp>
        <p:nvSpPr>
          <p:cNvPr id="2" name="日期占位符 1"/>
          <p:cNvSpPr>
            <a:spLocks noGrp="1"/>
          </p:cNvSpPr>
          <p:nvPr>
            <p:ph type="dt" sz="half" idx="10"/>
          </p:nvPr>
        </p:nvSpPr>
        <p:spPr/>
        <p:txBody>
          <a:bodyPr rtlCol="0"/>
          <a:lstStyle/>
          <a:p>
            <a:pPr rtl="0"/>
            <a:fld id="{D3BED2FE-4294-4E8F-B8F7-A3A80C06C629}" type="datetime1">
              <a:rPr lang="zh-CN" altLang="en-US" noProof="0" smtClean="0"/>
              <a:t>2021/10/19 Tuesday</a:t>
            </a:fld>
            <a:endParaRPr lang="zh-CN" altLang="en-US" noProof="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p>
        </p:txBody>
      </p:sp>
      <p:sp>
        <p:nvSpPr>
          <p:cNvPr id="3" name="内容占位符 2"/>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8" name="日期占位符 7"/>
          <p:cNvSpPr>
            <a:spLocks noGrp="1"/>
          </p:cNvSpPr>
          <p:nvPr>
            <p:ph type="dt" sz="half" idx="10"/>
          </p:nvPr>
        </p:nvSpPr>
        <p:spPr/>
        <p:txBody>
          <a:bodyPr rtlCol="0"/>
          <a:lstStyle/>
          <a:p>
            <a:pPr rtl="0"/>
            <a:fld id="{34FBDBBA-7274-4F04-A74B-5781F0902BA6}" type="datetime1">
              <a:rPr lang="zh-CN" altLang="en-US" noProof="0" smtClean="0"/>
              <a:t>2021/10/19 Tuesday</a:t>
            </a:fld>
            <a:endParaRPr lang="zh-CN" altLang="en-US" noProof="0"/>
          </a:p>
        </p:txBody>
      </p:sp>
      <p:sp>
        <p:nvSpPr>
          <p:cNvPr id="10" name="幻灯片编号占位符 9"/>
          <p:cNvSpPr>
            <a:spLocks noGrp="1"/>
          </p:cNvSpPr>
          <p:nvPr>
            <p:ph type="sldNum" sz="quarter" idx="12"/>
          </p:nvPr>
        </p:nvSpPr>
        <p:spPr/>
        <p:txBody>
          <a:bodyPr rtlCol="0"/>
          <a:lstStyle/>
          <a:p>
            <a:pPr rtl="0"/>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矩形 4"/>
          <p:cNvSpPr/>
          <p:nvPr/>
        </p:nvSpPr>
        <p:spPr>
          <a:xfrm>
            <a:off x="50276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图片占位符 2" descr="为添加图像预留的空占位符。单击占位符并选择要添加的图像"/>
          <p:cNvSpPr>
            <a:spLocks noGrp="1"/>
          </p:cNvSpPr>
          <p:nvPr>
            <p:ph type="pic" idx="1" hasCustomPrompt="1"/>
          </p:nvPr>
        </p:nvSpPr>
        <p:spPr>
          <a:xfrm>
            <a:off x="5408612" y="836610"/>
            <a:ext cx="5867401" cy="5183190"/>
          </a:xfrm>
          <a:solidFill>
            <a:schemeClr val="bg2"/>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组 31"/>
          <p:cNvGrpSpPr/>
          <p:nvPr/>
        </p:nvGrpSpPr>
        <p:grpSpPr>
          <a:xfrm>
            <a:off x="-1" y="0"/>
            <a:ext cx="12188825" cy="6858000"/>
            <a:chOff x="-1" y="0"/>
            <a:chExt cx="12188825" cy="6858000"/>
          </a:xfrm>
        </p:grpSpPr>
        <p:sp>
          <p:nvSpPr>
            <p:cNvPr id="8" name="矩形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9" name="矩形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0" name="矩形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1" name="矩形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2" name="矩形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3" name="矩形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4" name="矩形​​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5" name="矩形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6" name="矩形​​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7" name="矩形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8" name="矩形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9" name="线条​​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0" name="线条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1" name="线条​​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2" name="线条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线条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4" name="线条​​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5" name="线条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6" name="线条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7" name="线条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0" name="线条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1" name="线条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B40B310C-2C25-4B92-8E61-758A139CCFF9}" type="datetime1">
              <a:rPr lang="zh-CN" altLang="en-US" noProof="0" smtClean="0"/>
              <a:t>2021/10/19 Tuesday</a:t>
            </a:fld>
            <a:endParaRPr lang="zh-CN" altLang="en-US" noProof="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2"/>
          </a:solidFill>
          <a:latin typeface="Microsoft YaHei UI" panose="020B0503020204020204" pitchFamily="34" charset="-122"/>
          <a:ea typeface="Microsoft YaHei UI"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62.png"/><Relationship Id="rId13" Type="http://schemas.openxmlformats.org/officeDocument/2006/relationships/image" Target="../media/image367.png"/><Relationship Id="rId18" Type="http://schemas.openxmlformats.org/officeDocument/2006/relationships/image" Target="../media/image372.png"/><Relationship Id="rId3" Type="http://schemas.openxmlformats.org/officeDocument/2006/relationships/image" Target="../media/image357.png"/><Relationship Id="rId7" Type="http://schemas.openxmlformats.org/officeDocument/2006/relationships/image" Target="../media/image361.png"/><Relationship Id="rId12" Type="http://schemas.openxmlformats.org/officeDocument/2006/relationships/image" Target="../media/image366.png"/><Relationship Id="rId17" Type="http://schemas.openxmlformats.org/officeDocument/2006/relationships/image" Target="../media/image371.png"/><Relationship Id="rId2" Type="http://schemas.openxmlformats.org/officeDocument/2006/relationships/image" Target="../media/image356.png"/><Relationship Id="rId16" Type="http://schemas.openxmlformats.org/officeDocument/2006/relationships/image" Target="../media/image370.png"/><Relationship Id="rId20" Type="http://schemas.openxmlformats.org/officeDocument/2006/relationships/image" Target="../media/image374.png"/><Relationship Id="rId1" Type="http://schemas.openxmlformats.org/officeDocument/2006/relationships/slideLayout" Target="../slideLayouts/slideLayout7.xml"/><Relationship Id="rId6" Type="http://schemas.openxmlformats.org/officeDocument/2006/relationships/image" Target="../media/image360.png"/><Relationship Id="rId11" Type="http://schemas.openxmlformats.org/officeDocument/2006/relationships/image" Target="../media/image365.png"/><Relationship Id="rId5" Type="http://schemas.openxmlformats.org/officeDocument/2006/relationships/image" Target="../media/image359.png"/><Relationship Id="rId15" Type="http://schemas.openxmlformats.org/officeDocument/2006/relationships/image" Target="../media/image369.png"/><Relationship Id="rId10" Type="http://schemas.openxmlformats.org/officeDocument/2006/relationships/image" Target="../media/image364.png"/><Relationship Id="rId19" Type="http://schemas.openxmlformats.org/officeDocument/2006/relationships/image" Target="../media/image373.png"/><Relationship Id="rId4" Type="http://schemas.openxmlformats.org/officeDocument/2006/relationships/image" Target="../media/image358.png"/><Relationship Id="rId9" Type="http://schemas.openxmlformats.org/officeDocument/2006/relationships/image" Target="../media/image363.png"/><Relationship Id="rId14" Type="http://schemas.openxmlformats.org/officeDocument/2006/relationships/image" Target="../media/image368.png"/></Relationships>
</file>

<file path=ppt/slides/_rels/slide11.xml.rels><?xml version="1.0" encoding="UTF-8" standalone="yes"?>
<Relationships xmlns="http://schemas.openxmlformats.org/package/2006/relationships"><Relationship Id="rId8" Type="http://schemas.openxmlformats.org/officeDocument/2006/relationships/image" Target="../media/image381.png"/><Relationship Id="rId3" Type="http://schemas.openxmlformats.org/officeDocument/2006/relationships/image" Target="../media/image376.png"/><Relationship Id="rId7" Type="http://schemas.openxmlformats.org/officeDocument/2006/relationships/image" Target="../media/image380.png"/><Relationship Id="rId2" Type="http://schemas.openxmlformats.org/officeDocument/2006/relationships/image" Target="../media/image375.png"/><Relationship Id="rId1" Type="http://schemas.openxmlformats.org/officeDocument/2006/relationships/slideLayout" Target="../slideLayouts/slideLayout7.xml"/><Relationship Id="rId6" Type="http://schemas.openxmlformats.org/officeDocument/2006/relationships/image" Target="../media/image379.png"/><Relationship Id="rId5" Type="http://schemas.openxmlformats.org/officeDocument/2006/relationships/image" Target="../media/image378.png"/><Relationship Id="rId4" Type="http://schemas.openxmlformats.org/officeDocument/2006/relationships/image" Target="../media/image148.png"/><Relationship Id="rId9" Type="http://schemas.openxmlformats.org/officeDocument/2006/relationships/image" Target="../media/image382.png"/></Relationships>
</file>

<file path=ppt/slides/_rels/slide12.xml.rels><?xml version="1.0" encoding="UTF-8" standalone="yes"?>
<Relationships xmlns="http://schemas.openxmlformats.org/package/2006/relationships"><Relationship Id="rId8" Type="http://schemas.openxmlformats.org/officeDocument/2006/relationships/image" Target="../media/image389.png"/><Relationship Id="rId3" Type="http://schemas.openxmlformats.org/officeDocument/2006/relationships/image" Target="../media/image3.png"/><Relationship Id="rId7" Type="http://schemas.openxmlformats.org/officeDocument/2006/relationships/image" Target="../media/image388.png"/><Relationship Id="rId2" Type="http://schemas.openxmlformats.org/officeDocument/2006/relationships/image" Target="../media/image383.png"/><Relationship Id="rId1" Type="http://schemas.openxmlformats.org/officeDocument/2006/relationships/slideLayout" Target="../slideLayouts/slideLayout7.xml"/><Relationship Id="rId6" Type="http://schemas.openxmlformats.org/officeDocument/2006/relationships/image" Target="../media/image387.png"/><Relationship Id="rId5" Type="http://schemas.openxmlformats.org/officeDocument/2006/relationships/image" Target="../media/image386.png"/><Relationship Id="rId10" Type="http://schemas.openxmlformats.org/officeDocument/2006/relationships/image" Target="../media/image391.png"/><Relationship Id="rId4" Type="http://schemas.openxmlformats.org/officeDocument/2006/relationships/image" Target="../media/image385.png"/><Relationship Id="rId9" Type="http://schemas.openxmlformats.org/officeDocument/2006/relationships/image" Target="../media/image390.png"/></Relationships>
</file>

<file path=ppt/slides/_rels/slide13.xml.rels><?xml version="1.0" encoding="UTF-8" standalone="yes"?>
<Relationships xmlns="http://schemas.openxmlformats.org/package/2006/relationships"><Relationship Id="rId8" Type="http://schemas.openxmlformats.org/officeDocument/2006/relationships/image" Target="../media/image398.png"/><Relationship Id="rId3" Type="http://schemas.openxmlformats.org/officeDocument/2006/relationships/image" Target="../media/image393.png"/><Relationship Id="rId7" Type="http://schemas.openxmlformats.org/officeDocument/2006/relationships/image" Target="../media/image397.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96.png"/><Relationship Id="rId5" Type="http://schemas.openxmlformats.org/officeDocument/2006/relationships/image" Target="../media/image395.png"/><Relationship Id="rId4" Type="http://schemas.openxmlformats.org/officeDocument/2006/relationships/image" Target="../media/image394.png"/><Relationship Id="rId9" Type="http://schemas.openxmlformats.org/officeDocument/2006/relationships/image" Target="../media/image399.png"/></Relationships>
</file>

<file path=ppt/slides/_rels/slide14.xml.rels><?xml version="1.0" encoding="UTF-8" standalone="yes"?>
<Relationships xmlns="http://schemas.openxmlformats.org/package/2006/relationships"><Relationship Id="rId8" Type="http://schemas.openxmlformats.org/officeDocument/2006/relationships/image" Target="../media/image404.png"/><Relationship Id="rId3" Type="http://schemas.openxmlformats.org/officeDocument/2006/relationships/image" Target="../media/image3990.png"/><Relationship Id="rId7" Type="http://schemas.openxmlformats.org/officeDocument/2006/relationships/image" Target="../media/image20.png"/><Relationship Id="rId2" Type="http://schemas.openxmlformats.org/officeDocument/2006/relationships/image" Target="../media/image3980.png"/><Relationship Id="rId1" Type="http://schemas.openxmlformats.org/officeDocument/2006/relationships/slideLayout" Target="../slideLayouts/slideLayout7.xml"/><Relationship Id="rId6" Type="http://schemas.openxmlformats.org/officeDocument/2006/relationships/image" Target="../media/image402.png"/><Relationship Id="rId11" Type="http://schemas.openxmlformats.org/officeDocument/2006/relationships/image" Target="../media/image407.png"/><Relationship Id="rId5" Type="http://schemas.openxmlformats.org/officeDocument/2006/relationships/image" Target="../media/image401.png"/><Relationship Id="rId10" Type="http://schemas.openxmlformats.org/officeDocument/2006/relationships/image" Target="../media/image406.png"/><Relationship Id="rId4" Type="http://schemas.openxmlformats.org/officeDocument/2006/relationships/image" Target="../media/image400.png"/><Relationship Id="rId9" Type="http://schemas.openxmlformats.org/officeDocument/2006/relationships/image" Target="../media/image405.png"/></Relationships>
</file>

<file path=ppt/slides/_rels/slide15.xml.rels><?xml version="1.0" encoding="UTF-8" standalone="yes"?>
<Relationships xmlns="http://schemas.openxmlformats.org/package/2006/relationships"><Relationship Id="rId8" Type="http://schemas.openxmlformats.org/officeDocument/2006/relationships/image" Target="../media/image414.png"/><Relationship Id="rId3" Type="http://schemas.openxmlformats.org/officeDocument/2006/relationships/image" Target="../media/image409.png"/><Relationship Id="rId7" Type="http://schemas.openxmlformats.org/officeDocument/2006/relationships/image" Target="../media/image413.png"/><Relationship Id="rId2" Type="http://schemas.openxmlformats.org/officeDocument/2006/relationships/image" Target="../media/image408.png"/><Relationship Id="rId1" Type="http://schemas.openxmlformats.org/officeDocument/2006/relationships/slideLayout" Target="../slideLayouts/slideLayout7.xml"/><Relationship Id="rId6" Type="http://schemas.openxmlformats.org/officeDocument/2006/relationships/image" Target="../media/image412.png"/><Relationship Id="rId11" Type="http://schemas.openxmlformats.org/officeDocument/2006/relationships/image" Target="../media/image281.png"/><Relationship Id="rId5" Type="http://schemas.openxmlformats.org/officeDocument/2006/relationships/image" Target="../media/image411.png"/><Relationship Id="rId10" Type="http://schemas.openxmlformats.org/officeDocument/2006/relationships/image" Target="../media/image416.png"/><Relationship Id="rId4" Type="http://schemas.openxmlformats.org/officeDocument/2006/relationships/image" Target="../media/image410.png"/><Relationship Id="rId9" Type="http://schemas.openxmlformats.org/officeDocument/2006/relationships/image" Target="../media/image415.png"/></Relationships>
</file>

<file path=ppt/slides/_rels/slide16.xml.rels><?xml version="1.0" encoding="UTF-8" standalone="yes"?>
<Relationships xmlns="http://schemas.openxmlformats.org/package/2006/relationships"><Relationship Id="rId8" Type="http://schemas.openxmlformats.org/officeDocument/2006/relationships/image" Target="../media/image424.png"/><Relationship Id="rId3" Type="http://schemas.openxmlformats.org/officeDocument/2006/relationships/image" Target="../media/image2812.png"/><Relationship Id="rId7" Type="http://schemas.openxmlformats.org/officeDocument/2006/relationships/image" Target="../media/image423.png"/><Relationship Id="rId2" Type="http://schemas.openxmlformats.org/officeDocument/2006/relationships/image" Target="../media/image418.png"/><Relationship Id="rId1" Type="http://schemas.openxmlformats.org/officeDocument/2006/relationships/slideLayout" Target="../slideLayouts/slideLayout7.xml"/><Relationship Id="rId6" Type="http://schemas.openxmlformats.org/officeDocument/2006/relationships/image" Target="../media/image422.png"/><Relationship Id="rId5" Type="http://schemas.openxmlformats.org/officeDocument/2006/relationships/image" Target="../media/image421.png"/><Relationship Id="rId4" Type="http://schemas.openxmlformats.org/officeDocument/2006/relationships/image" Target="../media/image420.png"/></Relationships>
</file>

<file path=ppt/slides/_rels/slide17.xml.rels><?xml version="1.0" encoding="UTF-8" standalone="yes"?>
<Relationships xmlns="http://schemas.openxmlformats.org/package/2006/relationships"><Relationship Id="rId8" Type="http://schemas.openxmlformats.org/officeDocument/2006/relationships/image" Target="../media/image431.png"/><Relationship Id="rId3" Type="http://schemas.openxmlformats.org/officeDocument/2006/relationships/image" Target="../media/image426.png"/><Relationship Id="rId7" Type="http://schemas.openxmlformats.org/officeDocument/2006/relationships/image" Target="../media/image430.png"/><Relationship Id="rId2" Type="http://schemas.openxmlformats.org/officeDocument/2006/relationships/image" Target="../media/image425.png"/><Relationship Id="rId1" Type="http://schemas.openxmlformats.org/officeDocument/2006/relationships/slideLayout" Target="../slideLayouts/slideLayout7.xml"/><Relationship Id="rId6" Type="http://schemas.openxmlformats.org/officeDocument/2006/relationships/image" Target="../media/image429.png"/><Relationship Id="rId11" Type="http://schemas.openxmlformats.org/officeDocument/2006/relationships/image" Target="../media/image434.png"/><Relationship Id="rId5" Type="http://schemas.openxmlformats.org/officeDocument/2006/relationships/image" Target="../media/image428.png"/><Relationship Id="rId10" Type="http://schemas.openxmlformats.org/officeDocument/2006/relationships/image" Target="../media/image433.png"/><Relationship Id="rId4" Type="http://schemas.openxmlformats.org/officeDocument/2006/relationships/image" Target="../media/image427.png"/><Relationship Id="rId9" Type="http://schemas.openxmlformats.org/officeDocument/2006/relationships/image" Target="../media/image432.png"/></Relationships>
</file>

<file path=ppt/slides/_rels/slide18.xml.rels><?xml version="1.0" encoding="UTF-8" standalone="yes"?>
<Relationships xmlns="http://schemas.openxmlformats.org/package/2006/relationships"><Relationship Id="rId8" Type="http://schemas.openxmlformats.org/officeDocument/2006/relationships/image" Target="../media/image441.png"/><Relationship Id="rId3" Type="http://schemas.openxmlformats.org/officeDocument/2006/relationships/image" Target="../media/image436.png"/><Relationship Id="rId7" Type="http://schemas.openxmlformats.org/officeDocument/2006/relationships/image" Target="../media/image440.png"/><Relationship Id="rId2" Type="http://schemas.openxmlformats.org/officeDocument/2006/relationships/image" Target="../media/image435.png"/><Relationship Id="rId1" Type="http://schemas.openxmlformats.org/officeDocument/2006/relationships/slideLayout" Target="../slideLayouts/slideLayout7.xml"/><Relationship Id="rId6" Type="http://schemas.openxmlformats.org/officeDocument/2006/relationships/image" Target="../media/image439.png"/><Relationship Id="rId5" Type="http://schemas.openxmlformats.org/officeDocument/2006/relationships/image" Target="../media/image438.png"/><Relationship Id="rId10" Type="http://schemas.openxmlformats.org/officeDocument/2006/relationships/image" Target="../media/image443.png"/><Relationship Id="rId4" Type="http://schemas.openxmlformats.org/officeDocument/2006/relationships/image" Target="../media/image437.png"/><Relationship Id="rId9" Type="http://schemas.openxmlformats.org/officeDocument/2006/relationships/image" Target="../media/image442.png"/></Relationships>
</file>

<file path=ppt/slides/_rels/slide19.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445.png"/><Relationship Id="rId7" Type="http://schemas.openxmlformats.org/officeDocument/2006/relationships/image" Target="../media/image449.png"/><Relationship Id="rId2" Type="http://schemas.openxmlformats.org/officeDocument/2006/relationships/image" Target="../media/image444.png"/><Relationship Id="rId1" Type="http://schemas.openxmlformats.org/officeDocument/2006/relationships/slideLayout" Target="../slideLayouts/slideLayout7.xml"/><Relationship Id="rId6" Type="http://schemas.openxmlformats.org/officeDocument/2006/relationships/image" Target="../media/image448.png"/><Relationship Id="rId5" Type="http://schemas.openxmlformats.org/officeDocument/2006/relationships/image" Target="../media/image447.png"/><Relationship Id="rId10" Type="http://schemas.openxmlformats.org/officeDocument/2006/relationships/image" Target="../media/image452.png"/><Relationship Id="rId4" Type="http://schemas.openxmlformats.org/officeDocument/2006/relationships/image" Target="../media/image446.png"/><Relationship Id="rId9" Type="http://schemas.openxmlformats.org/officeDocument/2006/relationships/image" Target="../media/image451.png"/></Relationships>
</file>

<file path=ppt/slides/_rels/slide2.xml.rels><?xml version="1.0" encoding="UTF-8" standalone="yes"?>
<Relationships xmlns="http://schemas.openxmlformats.org/package/2006/relationships"><Relationship Id="rId3" Type="http://schemas.openxmlformats.org/officeDocument/2006/relationships/image" Target="../media/image1710.png"/><Relationship Id="rId7" Type="http://schemas.openxmlformats.org/officeDocument/2006/relationships/image" Target="../media/image2111.png"/><Relationship Id="rId2" Type="http://schemas.openxmlformats.org/officeDocument/2006/relationships/image" Target="../media/image1610.png"/><Relationship Id="rId1" Type="http://schemas.openxmlformats.org/officeDocument/2006/relationships/slideLayout" Target="../slideLayouts/slideLayout7.xml"/><Relationship Id="rId6" Type="http://schemas.openxmlformats.org/officeDocument/2006/relationships/image" Target="../media/image2010.png"/><Relationship Id="rId5" Type="http://schemas.openxmlformats.org/officeDocument/2006/relationships/image" Target="../media/image1910.png"/><Relationship Id="rId4" Type="http://schemas.openxmlformats.org/officeDocument/2006/relationships/image" Target="../media/image1810.png"/></Relationships>
</file>

<file path=ppt/slides/_rels/slide20.xml.rels><?xml version="1.0" encoding="UTF-8" standalone="yes"?>
<Relationships xmlns="http://schemas.openxmlformats.org/package/2006/relationships"><Relationship Id="rId8" Type="http://schemas.openxmlformats.org/officeDocument/2006/relationships/image" Target="../media/image318.png"/><Relationship Id="rId3" Type="http://schemas.openxmlformats.org/officeDocument/2006/relationships/image" Target="../media/image299.png"/><Relationship Id="rId7" Type="http://schemas.openxmlformats.org/officeDocument/2006/relationships/image" Target="../media/image317.png"/><Relationship Id="rId2" Type="http://schemas.openxmlformats.org/officeDocument/2006/relationships/image" Target="../media/image292.png"/><Relationship Id="rId1" Type="http://schemas.openxmlformats.org/officeDocument/2006/relationships/slideLayout" Target="../slideLayouts/slideLayout7.xml"/><Relationship Id="rId6" Type="http://schemas.openxmlformats.org/officeDocument/2006/relationships/image" Target="../media/image314.png"/><Relationship Id="rId5" Type="http://schemas.openxmlformats.org/officeDocument/2006/relationships/image" Target="../media/image308.png"/><Relationship Id="rId4" Type="http://schemas.openxmlformats.org/officeDocument/2006/relationships/image" Target="../media/image303.png"/><Relationship Id="rId9" Type="http://schemas.openxmlformats.org/officeDocument/2006/relationships/image" Target="../media/image324.png"/></Relationships>
</file>

<file path=ppt/slides/_rels/slide21.xml.rels><?xml version="1.0" encoding="UTF-8" standalone="yes"?>
<Relationships xmlns="http://schemas.openxmlformats.org/package/2006/relationships"><Relationship Id="rId8" Type="http://schemas.openxmlformats.org/officeDocument/2006/relationships/image" Target="../media/image455.png"/><Relationship Id="rId3" Type="http://schemas.openxmlformats.org/officeDocument/2006/relationships/image" Target="../media/image326.png"/><Relationship Id="rId7" Type="http://schemas.openxmlformats.org/officeDocument/2006/relationships/image" Target="../media/image454.png"/><Relationship Id="rId2" Type="http://schemas.openxmlformats.org/officeDocument/2006/relationships/image" Target="../media/image325.png"/><Relationship Id="rId1" Type="http://schemas.openxmlformats.org/officeDocument/2006/relationships/slideLayout" Target="../slideLayouts/slideLayout7.xml"/><Relationship Id="rId6" Type="http://schemas.openxmlformats.org/officeDocument/2006/relationships/image" Target="../media/image453.png"/><Relationship Id="rId5" Type="http://schemas.openxmlformats.org/officeDocument/2006/relationships/image" Target="../media/image419.png"/><Relationship Id="rId4" Type="http://schemas.openxmlformats.org/officeDocument/2006/relationships/image" Target="../media/image347.png"/></Relationships>
</file>

<file path=ppt/slides/_rels/slide22.xml.rels><?xml version="1.0" encoding="UTF-8" standalone="yes"?>
<Relationships xmlns="http://schemas.openxmlformats.org/package/2006/relationships"><Relationship Id="rId8" Type="http://schemas.openxmlformats.org/officeDocument/2006/relationships/image" Target="../media/image462.png"/><Relationship Id="rId3" Type="http://schemas.openxmlformats.org/officeDocument/2006/relationships/image" Target="../media/image457.png"/><Relationship Id="rId7" Type="http://schemas.openxmlformats.org/officeDocument/2006/relationships/image" Target="../media/image461.png"/><Relationship Id="rId2" Type="http://schemas.openxmlformats.org/officeDocument/2006/relationships/image" Target="../media/image456.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9.png"/><Relationship Id="rId10" Type="http://schemas.openxmlformats.org/officeDocument/2006/relationships/image" Target="../media/image464.png"/><Relationship Id="rId4" Type="http://schemas.openxmlformats.org/officeDocument/2006/relationships/image" Target="../media/image458.png"/><Relationship Id="rId9" Type="http://schemas.openxmlformats.org/officeDocument/2006/relationships/image" Target="../media/image463.png"/></Relationships>
</file>

<file path=ppt/slides/_rels/slide23.xml.rels><?xml version="1.0" encoding="UTF-8" standalone="yes"?>
<Relationships xmlns="http://schemas.openxmlformats.org/package/2006/relationships"><Relationship Id="rId8" Type="http://schemas.openxmlformats.org/officeDocument/2006/relationships/image" Target="../media/image341.png"/><Relationship Id="rId13" Type="http://schemas.openxmlformats.org/officeDocument/2006/relationships/image" Target="../media/image392.png"/><Relationship Id="rId3" Type="http://schemas.openxmlformats.org/officeDocument/2006/relationships/image" Target="../media/image466.png"/><Relationship Id="rId7" Type="http://schemas.openxmlformats.org/officeDocument/2006/relationships/image" Target="../media/image340.png"/><Relationship Id="rId12" Type="http://schemas.openxmlformats.org/officeDocument/2006/relationships/image" Target="../media/image475.png"/><Relationship Id="rId2" Type="http://schemas.openxmlformats.org/officeDocument/2006/relationships/image" Target="../media/image465.png"/><Relationship Id="rId1" Type="http://schemas.openxmlformats.org/officeDocument/2006/relationships/slideLayout" Target="../slideLayouts/slideLayout7.xml"/><Relationship Id="rId6" Type="http://schemas.openxmlformats.org/officeDocument/2006/relationships/image" Target="../media/image469.png"/><Relationship Id="rId11" Type="http://schemas.openxmlformats.org/officeDocument/2006/relationships/image" Target="../media/image377.png"/><Relationship Id="rId5" Type="http://schemas.openxmlformats.org/officeDocument/2006/relationships/image" Target="../media/image468.png"/><Relationship Id="rId10" Type="http://schemas.openxmlformats.org/officeDocument/2006/relationships/image" Target="../media/image473.png"/><Relationship Id="rId4" Type="http://schemas.openxmlformats.org/officeDocument/2006/relationships/image" Target="../media/image467.png"/><Relationship Id="rId9" Type="http://schemas.openxmlformats.org/officeDocument/2006/relationships/image" Target="../media/image346.png"/></Relationships>
</file>

<file path=ppt/slides/_rels/slide24.xml.rels><?xml version="1.0" encoding="UTF-8" standalone="yes"?>
<Relationships xmlns="http://schemas.openxmlformats.org/package/2006/relationships"><Relationship Id="rId8" Type="http://schemas.openxmlformats.org/officeDocument/2006/relationships/image" Target="../media/image482.png"/><Relationship Id="rId3" Type="http://schemas.openxmlformats.org/officeDocument/2006/relationships/image" Target="../media/image477.png"/><Relationship Id="rId7" Type="http://schemas.openxmlformats.org/officeDocument/2006/relationships/image" Target="../media/image481.png"/><Relationship Id="rId2" Type="http://schemas.openxmlformats.org/officeDocument/2006/relationships/image" Target="../media/image476.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9.png"/><Relationship Id="rId4" Type="http://schemas.openxmlformats.org/officeDocument/2006/relationships/image" Target="../media/image478.png"/><Relationship Id="rId9" Type="http://schemas.openxmlformats.org/officeDocument/2006/relationships/image" Target="../media/image483.png"/></Relationships>
</file>

<file path=ppt/slides/_rels/slide25.xml.rels><?xml version="1.0" encoding="UTF-8" standalone="yes"?>
<Relationships xmlns="http://schemas.openxmlformats.org/package/2006/relationships"><Relationship Id="rId3" Type="http://schemas.openxmlformats.org/officeDocument/2006/relationships/image" Target="../media/image485.png"/><Relationship Id="rId2" Type="http://schemas.openxmlformats.org/officeDocument/2006/relationships/image" Target="../media/image484.png"/><Relationship Id="rId1" Type="http://schemas.openxmlformats.org/officeDocument/2006/relationships/slideLayout" Target="../slideLayouts/slideLayout7.xml"/><Relationship Id="rId5" Type="http://schemas.openxmlformats.org/officeDocument/2006/relationships/image" Target="../media/image487.png"/><Relationship Id="rId4" Type="http://schemas.openxmlformats.org/officeDocument/2006/relationships/image" Target="../media/image486.png"/></Relationships>
</file>

<file path=ppt/slides/_rels/slide26.xml.rels><?xml version="1.0" encoding="UTF-8" standalone="yes"?>
<Relationships xmlns="http://schemas.openxmlformats.org/package/2006/relationships"><Relationship Id="rId8" Type="http://schemas.openxmlformats.org/officeDocument/2006/relationships/image" Target="../media/image494.png"/><Relationship Id="rId13" Type="http://schemas.openxmlformats.org/officeDocument/2006/relationships/image" Target="../media/image499.png"/><Relationship Id="rId3" Type="http://schemas.openxmlformats.org/officeDocument/2006/relationships/image" Target="../media/image489.png"/><Relationship Id="rId7" Type="http://schemas.openxmlformats.org/officeDocument/2006/relationships/image" Target="../media/image417.png"/><Relationship Id="rId12" Type="http://schemas.openxmlformats.org/officeDocument/2006/relationships/image" Target="../media/image498.png"/><Relationship Id="rId2" Type="http://schemas.openxmlformats.org/officeDocument/2006/relationships/image" Target="../media/image488.png"/><Relationship Id="rId1" Type="http://schemas.openxmlformats.org/officeDocument/2006/relationships/slideLayout" Target="../slideLayouts/slideLayout7.xml"/><Relationship Id="rId6" Type="http://schemas.openxmlformats.org/officeDocument/2006/relationships/image" Target="../media/image492.png"/><Relationship Id="rId11" Type="http://schemas.openxmlformats.org/officeDocument/2006/relationships/image" Target="../media/image497.png"/><Relationship Id="rId5" Type="http://schemas.openxmlformats.org/officeDocument/2006/relationships/image" Target="../media/image491.png"/><Relationship Id="rId10" Type="http://schemas.openxmlformats.org/officeDocument/2006/relationships/image" Target="../media/image496.png"/><Relationship Id="rId4" Type="http://schemas.openxmlformats.org/officeDocument/2006/relationships/image" Target="../media/image490.png"/><Relationship Id="rId9" Type="http://schemas.openxmlformats.org/officeDocument/2006/relationships/image" Target="../media/image470.png"/></Relationships>
</file>

<file path=ppt/slides/_rels/slide27.xml.rels><?xml version="1.0" encoding="UTF-8" standalone="yes"?>
<Relationships xmlns="http://schemas.openxmlformats.org/package/2006/relationships"><Relationship Id="rId8" Type="http://schemas.openxmlformats.org/officeDocument/2006/relationships/image" Target="../media/image506.png"/><Relationship Id="rId13" Type="http://schemas.openxmlformats.org/officeDocument/2006/relationships/image" Target="../media/image511.png"/><Relationship Id="rId3" Type="http://schemas.openxmlformats.org/officeDocument/2006/relationships/image" Target="../media/image501.png"/><Relationship Id="rId7" Type="http://schemas.openxmlformats.org/officeDocument/2006/relationships/image" Target="../media/image505.png"/><Relationship Id="rId12" Type="http://schemas.openxmlformats.org/officeDocument/2006/relationships/image" Target="../media/image510.png"/><Relationship Id="rId2" Type="http://schemas.openxmlformats.org/officeDocument/2006/relationships/image" Target="../media/image500.png"/><Relationship Id="rId1" Type="http://schemas.openxmlformats.org/officeDocument/2006/relationships/slideLayout" Target="../slideLayouts/slideLayout7.xml"/><Relationship Id="rId6" Type="http://schemas.openxmlformats.org/officeDocument/2006/relationships/image" Target="../media/image504.png"/><Relationship Id="rId11" Type="http://schemas.openxmlformats.org/officeDocument/2006/relationships/image" Target="../media/image509.png"/><Relationship Id="rId5" Type="http://schemas.openxmlformats.org/officeDocument/2006/relationships/image" Target="../media/image503.png"/><Relationship Id="rId10" Type="http://schemas.openxmlformats.org/officeDocument/2006/relationships/image" Target="../media/image508.png"/><Relationship Id="rId4" Type="http://schemas.openxmlformats.org/officeDocument/2006/relationships/image" Target="../media/image502.png"/><Relationship Id="rId9" Type="http://schemas.openxmlformats.org/officeDocument/2006/relationships/image" Target="../media/image507.png"/></Relationships>
</file>

<file path=ppt/slides/_rels/slide28.xml.rels><?xml version="1.0" encoding="UTF-8" standalone="yes"?>
<Relationships xmlns="http://schemas.openxmlformats.org/package/2006/relationships"><Relationship Id="rId13" Type="http://schemas.openxmlformats.org/officeDocument/2006/relationships/image" Target="../media/image523.png"/><Relationship Id="rId18" Type="http://schemas.openxmlformats.org/officeDocument/2006/relationships/image" Target="../media/image528.png"/><Relationship Id="rId26" Type="http://schemas.openxmlformats.org/officeDocument/2006/relationships/image" Target="../media/image536.png"/><Relationship Id="rId21" Type="http://schemas.openxmlformats.org/officeDocument/2006/relationships/image" Target="../media/image531.png"/><Relationship Id="rId34" Type="http://schemas.openxmlformats.org/officeDocument/2006/relationships/image" Target="../media/image544.png"/><Relationship Id="rId7" Type="http://schemas.openxmlformats.org/officeDocument/2006/relationships/image" Target="../media/image517.png"/><Relationship Id="rId12" Type="http://schemas.openxmlformats.org/officeDocument/2006/relationships/image" Target="../media/image522.png"/><Relationship Id="rId17" Type="http://schemas.openxmlformats.org/officeDocument/2006/relationships/image" Target="../media/image527.png"/><Relationship Id="rId25" Type="http://schemas.openxmlformats.org/officeDocument/2006/relationships/image" Target="../media/image535.png"/><Relationship Id="rId33" Type="http://schemas.openxmlformats.org/officeDocument/2006/relationships/image" Target="../media/image543.png"/><Relationship Id="rId2" Type="http://schemas.openxmlformats.org/officeDocument/2006/relationships/image" Target="../media/image512.png"/><Relationship Id="rId16" Type="http://schemas.openxmlformats.org/officeDocument/2006/relationships/image" Target="../media/image526.png"/><Relationship Id="rId20" Type="http://schemas.openxmlformats.org/officeDocument/2006/relationships/image" Target="../media/image530.png"/><Relationship Id="rId29" Type="http://schemas.openxmlformats.org/officeDocument/2006/relationships/image" Target="../media/image539.png"/><Relationship Id="rId1" Type="http://schemas.openxmlformats.org/officeDocument/2006/relationships/slideLayout" Target="../slideLayouts/slideLayout7.xml"/><Relationship Id="rId6" Type="http://schemas.openxmlformats.org/officeDocument/2006/relationships/image" Target="../media/image516.png"/><Relationship Id="rId11" Type="http://schemas.openxmlformats.org/officeDocument/2006/relationships/image" Target="../media/image521.png"/><Relationship Id="rId24" Type="http://schemas.openxmlformats.org/officeDocument/2006/relationships/image" Target="../media/image534.png"/><Relationship Id="rId32" Type="http://schemas.openxmlformats.org/officeDocument/2006/relationships/image" Target="../media/image542.png"/><Relationship Id="rId37" Type="http://schemas.openxmlformats.org/officeDocument/2006/relationships/image" Target="../media/image547.png"/><Relationship Id="rId5" Type="http://schemas.openxmlformats.org/officeDocument/2006/relationships/image" Target="../media/image515.png"/><Relationship Id="rId15" Type="http://schemas.openxmlformats.org/officeDocument/2006/relationships/image" Target="../media/image525.png"/><Relationship Id="rId23" Type="http://schemas.openxmlformats.org/officeDocument/2006/relationships/image" Target="../media/image533.png"/><Relationship Id="rId28" Type="http://schemas.openxmlformats.org/officeDocument/2006/relationships/image" Target="../media/image538.png"/><Relationship Id="rId36" Type="http://schemas.openxmlformats.org/officeDocument/2006/relationships/image" Target="../media/image546.png"/><Relationship Id="rId10" Type="http://schemas.openxmlformats.org/officeDocument/2006/relationships/image" Target="../media/image520.png"/><Relationship Id="rId19" Type="http://schemas.openxmlformats.org/officeDocument/2006/relationships/image" Target="../media/image529.png"/><Relationship Id="rId31" Type="http://schemas.openxmlformats.org/officeDocument/2006/relationships/image" Target="../media/image541.png"/><Relationship Id="rId4" Type="http://schemas.openxmlformats.org/officeDocument/2006/relationships/image" Target="../media/image514.png"/><Relationship Id="rId9" Type="http://schemas.openxmlformats.org/officeDocument/2006/relationships/image" Target="../media/image519.png"/><Relationship Id="rId14" Type="http://schemas.openxmlformats.org/officeDocument/2006/relationships/image" Target="../media/image524.png"/><Relationship Id="rId22" Type="http://schemas.openxmlformats.org/officeDocument/2006/relationships/image" Target="../media/image532.png"/><Relationship Id="rId27" Type="http://schemas.openxmlformats.org/officeDocument/2006/relationships/image" Target="../media/image537.png"/><Relationship Id="rId30" Type="http://schemas.openxmlformats.org/officeDocument/2006/relationships/image" Target="../media/image540.png"/><Relationship Id="rId35" Type="http://schemas.openxmlformats.org/officeDocument/2006/relationships/image" Target="../media/image545.png"/><Relationship Id="rId8" Type="http://schemas.openxmlformats.org/officeDocument/2006/relationships/image" Target="../media/image518.png"/><Relationship Id="rId3" Type="http://schemas.openxmlformats.org/officeDocument/2006/relationships/image" Target="../media/image513.png"/></Relationships>
</file>

<file path=ppt/slides/_rels/slide29.xml.rels><?xml version="1.0" encoding="UTF-8" standalone="yes"?>
<Relationships xmlns="http://schemas.openxmlformats.org/package/2006/relationships"><Relationship Id="rId3" Type="http://schemas.openxmlformats.org/officeDocument/2006/relationships/image" Target="../media/image549.png"/><Relationship Id="rId2" Type="http://schemas.openxmlformats.org/officeDocument/2006/relationships/image" Target="../media/image548.png"/><Relationship Id="rId1" Type="http://schemas.openxmlformats.org/officeDocument/2006/relationships/slideLayout" Target="../slideLayouts/slideLayout7.xml"/><Relationship Id="rId6" Type="http://schemas.openxmlformats.org/officeDocument/2006/relationships/image" Target="../media/image552.png"/><Relationship Id="rId5" Type="http://schemas.openxmlformats.org/officeDocument/2006/relationships/image" Target="../media/image551.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8" Type="http://schemas.openxmlformats.org/officeDocument/2006/relationships/image" Target="../media/image3010.png"/><Relationship Id="rId13" Type="http://schemas.openxmlformats.org/officeDocument/2006/relationships/image" Target="../media/image2520.png"/><Relationship Id="rId18" Type="http://schemas.openxmlformats.org/officeDocument/2006/relationships/image" Target="../media/image257.png"/><Relationship Id="rId3" Type="http://schemas.openxmlformats.org/officeDocument/2006/relationships/image" Target="../media/image2411.png"/><Relationship Id="rId7" Type="http://schemas.openxmlformats.org/officeDocument/2006/relationships/image" Target="../media/image2910.png"/><Relationship Id="rId12" Type="http://schemas.openxmlformats.org/officeDocument/2006/relationships/image" Target="../media/image1040.png"/><Relationship Id="rId17" Type="http://schemas.openxmlformats.org/officeDocument/2006/relationships/image" Target="../media/image256.png"/><Relationship Id="rId2" Type="http://schemas.openxmlformats.org/officeDocument/2006/relationships/image" Target="../media/image2311.png"/><Relationship Id="rId16" Type="http://schemas.openxmlformats.org/officeDocument/2006/relationships/image" Target="../media/image255.png"/><Relationship Id="rId1" Type="http://schemas.openxmlformats.org/officeDocument/2006/relationships/slideLayout" Target="../slideLayouts/slideLayout7.xml"/><Relationship Id="rId6" Type="http://schemas.openxmlformats.org/officeDocument/2006/relationships/image" Target="../media/image2810.png"/><Relationship Id="rId11" Type="http://schemas.openxmlformats.org/officeDocument/2006/relationships/image" Target="../media/image921.png"/><Relationship Id="rId5" Type="http://schemas.openxmlformats.org/officeDocument/2006/relationships/image" Target="../media/image2611.png"/><Relationship Id="rId15" Type="http://schemas.openxmlformats.org/officeDocument/2006/relationships/image" Target="../media/image254.png"/><Relationship Id="rId10" Type="http://schemas.openxmlformats.org/officeDocument/2006/relationships/image" Target="../media/image3810.png"/><Relationship Id="rId19" Type="http://schemas.openxmlformats.org/officeDocument/2006/relationships/image" Target="../media/image258.png"/><Relationship Id="rId4" Type="http://schemas.openxmlformats.org/officeDocument/2006/relationships/image" Target="../media/image2511.png"/><Relationship Id="rId9" Type="http://schemas.openxmlformats.org/officeDocument/2006/relationships/image" Target="../media/image3110.png"/><Relationship Id="rId14" Type="http://schemas.openxmlformats.org/officeDocument/2006/relationships/image" Target="../media/image253.png"/></Relationships>
</file>

<file path=ppt/slides/_rels/slide30.xml.rels><?xml version="1.0" encoding="UTF-8" standalone="yes"?>
<Relationships xmlns="http://schemas.openxmlformats.org/package/2006/relationships"><Relationship Id="rId8" Type="http://schemas.openxmlformats.org/officeDocument/2006/relationships/image" Target="../media/image559.png"/><Relationship Id="rId3" Type="http://schemas.openxmlformats.org/officeDocument/2006/relationships/image" Target="../media/image554.png"/><Relationship Id="rId7" Type="http://schemas.openxmlformats.org/officeDocument/2006/relationships/image" Target="../media/image558.png"/><Relationship Id="rId2" Type="http://schemas.openxmlformats.org/officeDocument/2006/relationships/image" Target="../media/image553.png"/><Relationship Id="rId1" Type="http://schemas.openxmlformats.org/officeDocument/2006/relationships/slideLayout" Target="../slideLayouts/slideLayout7.xml"/><Relationship Id="rId6" Type="http://schemas.openxmlformats.org/officeDocument/2006/relationships/image" Target="../media/image557.png"/><Relationship Id="rId5" Type="http://schemas.openxmlformats.org/officeDocument/2006/relationships/image" Target="../media/image556.png"/><Relationship Id="rId4" Type="http://schemas.openxmlformats.org/officeDocument/2006/relationships/image" Target="../media/image555.png"/></Relationships>
</file>

<file path=ppt/slides/_rels/slide4.xml.rels><?xml version="1.0" encoding="UTF-8" standalone="yes"?>
<Relationships xmlns="http://schemas.openxmlformats.org/package/2006/relationships"><Relationship Id="rId8" Type="http://schemas.openxmlformats.org/officeDocument/2006/relationships/image" Target="../media/image265.png"/><Relationship Id="rId3" Type="http://schemas.openxmlformats.org/officeDocument/2006/relationships/image" Target="../media/image260.png"/><Relationship Id="rId7" Type="http://schemas.openxmlformats.org/officeDocument/2006/relationships/image" Target="../media/image264.png"/><Relationship Id="rId2" Type="http://schemas.openxmlformats.org/officeDocument/2006/relationships/image" Target="../media/image259.png"/><Relationship Id="rId1" Type="http://schemas.openxmlformats.org/officeDocument/2006/relationships/slideLayout" Target="../slideLayouts/slideLayout7.xml"/><Relationship Id="rId6" Type="http://schemas.openxmlformats.org/officeDocument/2006/relationships/image" Target="../media/image263.png"/><Relationship Id="rId11" Type="http://schemas.openxmlformats.org/officeDocument/2006/relationships/image" Target="../media/image268.png"/><Relationship Id="rId5" Type="http://schemas.openxmlformats.org/officeDocument/2006/relationships/image" Target="../media/image262.png"/><Relationship Id="rId10" Type="http://schemas.openxmlformats.org/officeDocument/2006/relationships/image" Target="../media/image267.png"/><Relationship Id="rId4" Type="http://schemas.openxmlformats.org/officeDocument/2006/relationships/image" Target="../media/image261.png"/><Relationship Id="rId9" Type="http://schemas.openxmlformats.org/officeDocument/2006/relationships/image" Target="../media/image266.png"/></Relationships>
</file>

<file path=ppt/slides/_rels/slide5.xml.rels><?xml version="1.0" encoding="UTF-8" standalone="yes"?>
<Relationships xmlns="http://schemas.openxmlformats.org/package/2006/relationships"><Relationship Id="rId8" Type="http://schemas.openxmlformats.org/officeDocument/2006/relationships/image" Target="../media/image277.png"/><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7.xml"/><Relationship Id="rId6" Type="http://schemas.openxmlformats.org/officeDocument/2006/relationships/image" Target="../media/image273.png"/><Relationship Id="rId11"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283.png"/><Relationship Id="rId4" Type="http://schemas.openxmlformats.org/officeDocument/2006/relationships/image" Target="../media/image271.png"/><Relationship Id="rId9" Type="http://schemas.openxmlformats.org/officeDocument/2006/relationships/image" Target="../media/image278.png"/></Relationships>
</file>

<file path=ppt/slides/_rels/slide6.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6.png"/><Relationship Id="rId7" Type="http://schemas.openxmlformats.org/officeDocument/2006/relationships/image" Target="../media/image329.png"/><Relationship Id="rId2" Type="http://schemas.openxmlformats.org/officeDocument/2006/relationships/image" Target="../media/image285.png"/><Relationship Id="rId1" Type="http://schemas.openxmlformats.org/officeDocument/2006/relationships/slideLayout" Target="../slideLayouts/slideLayout7.xml"/><Relationship Id="rId6" Type="http://schemas.openxmlformats.org/officeDocument/2006/relationships/image" Target="../media/image328.png"/><Relationship Id="rId11" Type="http://schemas.openxmlformats.org/officeDocument/2006/relationships/image" Target="../media/image333.png"/><Relationship Id="rId5" Type="http://schemas.openxmlformats.org/officeDocument/2006/relationships/image" Target="../media/image327.png"/><Relationship Id="rId10" Type="http://schemas.openxmlformats.org/officeDocument/2006/relationships/image" Target="../media/image332.png"/><Relationship Id="rId4" Type="http://schemas.openxmlformats.org/officeDocument/2006/relationships/image" Target="../media/image293.png"/><Relationship Id="rId9" Type="http://schemas.openxmlformats.org/officeDocument/2006/relationships/image" Target="../media/image331.png"/></Relationships>
</file>

<file path=ppt/slides/_rels/slide7.xml.rels><?xml version="1.0" encoding="UTF-8" standalone="yes"?>
<Relationships xmlns="http://schemas.openxmlformats.org/package/2006/relationships"><Relationship Id="rId3" Type="http://schemas.openxmlformats.org/officeDocument/2006/relationships/image" Target="../media/image335.png"/><Relationship Id="rId2" Type="http://schemas.openxmlformats.org/officeDocument/2006/relationships/image" Target="../media/image334.png"/><Relationship Id="rId1" Type="http://schemas.openxmlformats.org/officeDocument/2006/relationships/slideLayout" Target="../slideLayouts/slideLayout7.xml"/><Relationship Id="rId5" Type="http://schemas.openxmlformats.org/officeDocument/2006/relationships/image" Target="../media/image337.png"/><Relationship Id="rId4" Type="http://schemas.openxmlformats.org/officeDocument/2006/relationships/image" Target="../media/image336.png"/></Relationships>
</file>

<file path=ppt/slides/_rels/slide8.xml.rels><?xml version="1.0" encoding="UTF-8" standalone="yes"?>
<Relationships xmlns="http://schemas.openxmlformats.org/package/2006/relationships"><Relationship Id="rId8" Type="http://schemas.openxmlformats.org/officeDocument/2006/relationships/image" Target="../media/image344.png"/><Relationship Id="rId3" Type="http://schemas.openxmlformats.org/officeDocument/2006/relationships/image" Target="../media/image339.png"/><Relationship Id="rId7" Type="http://schemas.openxmlformats.org/officeDocument/2006/relationships/image" Target="../media/image343.png"/><Relationship Id="rId2" Type="http://schemas.openxmlformats.org/officeDocument/2006/relationships/image" Target="../media/image338.png"/><Relationship Id="rId1" Type="http://schemas.openxmlformats.org/officeDocument/2006/relationships/slideLayout" Target="../slideLayouts/slideLayout7.xml"/><Relationship Id="rId6" Type="http://schemas.openxmlformats.org/officeDocument/2006/relationships/image" Target="../media/image342.png"/><Relationship Id="rId5" Type="http://schemas.openxmlformats.org/officeDocument/2006/relationships/image" Target="../media/image104.png"/><Relationship Id="rId10" Type="http://schemas.openxmlformats.org/officeDocument/2006/relationships/image" Target="../media/image114.png"/><Relationship Id="rId4" Type="http://schemas.openxmlformats.org/officeDocument/2006/relationships/image" Target="../media/image96.png"/><Relationship Id="rId9" Type="http://schemas.openxmlformats.org/officeDocument/2006/relationships/image" Target="../media/image345.png"/></Relationships>
</file>

<file path=ppt/slides/_rels/slide9.xml.rels><?xml version="1.0" encoding="UTF-8" standalone="yes"?>
<Relationships xmlns="http://schemas.openxmlformats.org/package/2006/relationships"><Relationship Id="rId8" Type="http://schemas.openxmlformats.org/officeDocument/2006/relationships/image" Target="../media/image353.png"/><Relationship Id="rId3" Type="http://schemas.openxmlformats.org/officeDocument/2006/relationships/image" Target="../media/image348.png"/><Relationship Id="rId7" Type="http://schemas.openxmlformats.org/officeDocument/2006/relationships/image" Target="../media/image352.pn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51.png"/><Relationship Id="rId5" Type="http://schemas.openxmlformats.org/officeDocument/2006/relationships/image" Target="../media/image350.png"/><Relationship Id="rId10" Type="http://schemas.openxmlformats.org/officeDocument/2006/relationships/image" Target="../media/image355.png"/><Relationship Id="rId4" Type="http://schemas.openxmlformats.org/officeDocument/2006/relationships/image" Target="../media/image349.png"/><Relationship Id="rId9" Type="http://schemas.openxmlformats.org/officeDocument/2006/relationships/image" Target="../media/image3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F593DA7-A64E-4A4B-B04E-F104255099F2}"/>
              </a:ext>
            </a:extLst>
          </p:cNvPr>
          <p:cNvSpPr txBox="1"/>
          <p:nvPr/>
        </p:nvSpPr>
        <p:spPr>
          <a:xfrm>
            <a:off x="621804" y="1124744"/>
            <a:ext cx="2735846" cy="461665"/>
          </a:xfrm>
          <a:prstGeom prst="rect">
            <a:avLst/>
          </a:prstGeom>
          <a:noFill/>
          <a:ln>
            <a:noFill/>
          </a:ln>
        </p:spPr>
        <p:txBody>
          <a:bodyPr wrap="square" rtlCol="0" anchor="ctr" anchorCtr="1">
            <a:spAutoFit/>
          </a:bodyPr>
          <a:lstStyle/>
          <a:p>
            <a:r>
              <a:rPr lang="en-US" altLang="zh-CN" sz="2400" b="1" dirty="0"/>
              <a:t>§4.1 </a:t>
            </a:r>
            <a:r>
              <a:rPr lang="zh-CN" altLang="en-US" sz="2400" b="1" dirty="0"/>
              <a:t>信道的分类</a:t>
            </a:r>
          </a:p>
        </p:txBody>
      </p:sp>
      <p:sp>
        <p:nvSpPr>
          <p:cNvPr id="3" name="文本框 2">
            <a:extLst>
              <a:ext uri="{FF2B5EF4-FFF2-40B4-BE49-F238E27FC236}">
                <a16:creationId xmlns:a16="http://schemas.microsoft.com/office/drawing/2014/main" id="{6210BC0C-FC2A-4436-AFA3-FA20EB36A289}"/>
              </a:ext>
            </a:extLst>
          </p:cNvPr>
          <p:cNvSpPr txBox="1"/>
          <p:nvPr/>
        </p:nvSpPr>
        <p:spPr>
          <a:xfrm>
            <a:off x="1557908" y="476672"/>
            <a:ext cx="3960440" cy="523220"/>
          </a:xfrm>
          <a:prstGeom prst="rect">
            <a:avLst/>
          </a:prstGeom>
          <a:noFill/>
          <a:ln>
            <a:noFill/>
          </a:ln>
        </p:spPr>
        <p:txBody>
          <a:bodyPr wrap="square" rtlCol="0" anchor="ctr" anchorCtr="1">
            <a:spAutoFit/>
          </a:bodyPr>
          <a:lstStyle/>
          <a:p>
            <a:r>
              <a:rPr lang="zh-CN" altLang="en-US" sz="2800" b="1" dirty="0"/>
              <a:t>第四章 信道及信道容量</a:t>
            </a:r>
          </a:p>
        </p:txBody>
      </p:sp>
      <p:graphicFrame>
        <p:nvGraphicFramePr>
          <p:cNvPr id="4" name="表格 3">
            <a:extLst>
              <a:ext uri="{FF2B5EF4-FFF2-40B4-BE49-F238E27FC236}">
                <a16:creationId xmlns:a16="http://schemas.microsoft.com/office/drawing/2014/main" id="{2BACDEBE-1D40-4474-A33F-9D59FCB09E9C}"/>
              </a:ext>
            </a:extLst>
          </p:cNvPr>
          <p:cNvGraphicFramePr>
            <a:graphicFrameLocks noGrp="1"/>
          </p:cNvGraphicFramePr>
          <p:nvPr>
            <p:extLst>
              <p:ext uri="{D42A27DB-BD31-4B8C-83A1-F6EECF244321}">
                <p14:modId xmlns:p14="http://schemas.microsoft.com/office/powerpoint/2010/main" val="1499192061"/>
              </p:ext>
            </p:extLst>
          </p:nvPr>
        </p:nvGraphicFramePr>
        <p:xfrm>
          <a:off x="3538128" y="1586409"/>
          <a:ext cx="7416824" cy="198120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1202379166"/>
                    </a:ext>
                  </a:extLst>
                </a:gridCol>
                <a:gridCol w="1368152">
                  <a:extLst>
                    <a:ext uri="{9D8B030D-6E8A-4147-A177-3AD203B41FA5}">
                      <a16:colId xmlns:a16="http://schemas.microsoft.com/office/drawing/2014/main" val="2347720267"/>
                    </a:ext>
                  </a:extLst>
                </a:gridCol>
                <a:gridCol w="4752528">
                  <a:extLst>
                    <a:ext uri="{9D8B030D-6E8A-4147-A177-3AD203B41FA5}">
                      <a16:colId xmlns:a16="http://schemas.microsoft.com/office/drawing/2014/main" val="2182481377"/>
                    </a:ext>
                  </a:extLst>
                </a:gridCol>
              </a:tblGrid>
              <a:tr h="370840">
                <a:tc>
                  <a:txBody>
                    <a:bodyPr/>
                    <a:lstStyle/>
                    <a:p>
                      <a:r>
                        <a:rPr lang="zh-CN" altLang="en-US" sz="2000" dirty="0"/>
                        <a:t>    幅度</a:t>
                      </a:r>
                    </a:p>
                  </a:txBody>
                  <a:tcPr/>
                </a:tc>
                <a:tc>
                  <a:txBody>
                    <a:bodyPr/>
                    <a:lstStyle/>
                    <a:p>
                      <a:r>
                        <a:rPr lang="zh-CN" altLang="en-US" sz="2000" dirty="0"/>
                        <a:t>    时间</a:t>
                      </a:r>
                    </a:p>
                  </a:txBody>
                  <a:tcPr/>
                </a:tc>
                <a:tc>
                  <a:txBody>
                    <a:bodyPr/>
                    <a:lstStyle/>
                    <a:p>
                      <a:r>
                        <a:rPr lang="zh-CN" altLang="en-US" sz="2000" dirty="0"/>
                        <a:t>                  信道名称</a:t>
                      </a:r>
                    </a:p>
                  </a:txBody>
                  <a:tcPr/>
                </a:tc>
                <a:extLst>
                  <a:ext uri="{0D108BD9-81ED-4DB2-BD59-A6C34878D82A}">
                    <a16:rowId xmlns:a16="http://schemas.microsoft.com/office/drawing/2014/main" val="1383374862"/>
                  </a:ext>
                </a:extLst>
              </a:tr>
              <a:tr h="370840">
                <a:tc>
                  <a:txBody>
                    <a:bodyPr/>
                    <a:lstStyle/>
                    <a:p>
                      <a:r>
                        <a:rPr lang="zh-CN" altLang="en-US" sz="2000" dirty="0"/>
                        <a:t>    离散</a:t>
                      </a:r>
                    </a:p>
                  </a:txBody>
                  <a:tcPr/>
                </a:tc>
                <a:tc>
                  <a:txBody>
                    <a:bodyPr/>
                    <a:lstStyle/>
                    <a:p>
                      <a:r>
                        <a:rPr lang="zh-CN" altLang="en-US" sz="2000" dirty="0"/>
                        <a:t>    离散</a:t>
                      </a:r>
                    </a:p>
                  </a:txBody>
                  <a:tcPr/>
                </a:tc>
                <a:tc>
                  <a:txBody>
                    <a:bodyPr/>
                    <a:lstStyle/>
                    <a:p>
                      <a:r>
                        <a:rPr lang="zh-CN" altLang="en-US" sz="2000" dirty="0"/>
                        <a:t>          离散信道（数字信道）  </a:t>
                      </a:r>
                    </a:p>
                  </a:txBody>
                  <a:tcPr/>
                </a:tc>
                <a:extLst>
                  <a:ext uri="{0D108BD9-81ED-4DB2-BD59-A6C34878D82A}">
                    <a16:rowId xmlns:a16="http://schemas.microsoft.com/office/drawing/2014/main" val="652055788"/>
                  </a:ext>
                </a:extLst>
              </a:tr>
              <a:tr h="370840">
                <a:tc>
                  <a:txBody>
                    <a:bodyPr/>
                    <a:lstStyle/>
                    <a:p>
                      <a:r>
                        <a:rPr lang="zh-CN" altLang="en-US" sz="2000" dirty="0"/>
                        <a:t>    连续</a:t>
                      </a:r>
                    </a:p>
                  </a:txBody>
                  <a:tcPr/>
                </a:tc>
                <a:tc>
                  <a:txBody>
                    <a:bodyPr/>
                    <a:lstStyle/>
                    <a:p>
                      <a:r>
                        <a:rPr lang="zh-CN" altLang="en-US" sz="2000" dirty="0"/>
                        <a:t>    离散</a:t>
                      </a:r>
                    </a:p>
                  </a:txBody>
                  <a:tcPr/>
                </a:tc>
                <a:tc>
                  <a:txBody>
                    <a:bodyPr/>
                    <a:lstStyle/>
                    <a:p>
                      <a:r>
                        <a:rPr lang="zh-CN" altLang="en-US" sz="2000" dirty="0"/>
                        <a:t>                   连续信道</a:t>
                      </a:r>
                    </a:p>
                  </a:txBody>
                  <a:tcPr/>
                </a:tc>
                <a:extLst>
                  <a:ext uri="{0D108BD9-81ED-4DB2-BD59-A6C34878D82A}">
                    <a16:rowId xmlns:a16="http://schemas.microsoft.com/office/drawing/2014/main" val="3278757646"/>
                  </a:ext>
                </a:extLst>
              </a:tr>
              <a:tr h="370840">
                <a:tc>
                  <a:txBody>
                    <a:bodyPr/>
                    <a:lstStyle/>
                    <a:p>
                      <a:r>
                        <a:rPr lang="zh-CN" altLang="en-US" sz="2000" dirty="0"/>
                        <a:t>    连续</a:t>
                      </a:r>
                    </a:p>
                  </a:txBody>
                  <a:tcPr/>
                </a:tc>
                <a:tc>
                  <a:txBody>
                    <a:bodyPr/>
                    <a:lstStyle/>
                    <a:p>
                      <a:r>
                        <a:rPr lang="zh-CN" altLang="en-US" sz="2000" dirty="0"/>
                        <a:t>    连续</a:t>
                      </a:r>
                    </a:p>
                  </a:txBody>
                  <a:tcPr/>
                </a:tc>
                <a:tc>
                  <a:txBody>
                    <a:bodyPr/>
                    <a:lstStyle/>
                    <a:p>
                      <a:r>
                        <a:rPr lang="zh-CN" altLang="en-US" sz="2000" dirty="0"/>
                        <a:t>          模拟信道（波形信道）</a:t>
                      </a:r>
                    </a:p>
                  </a:txBody>
                  <a:tcPr/>
                </a:tc>
                <a:extLst>
                  <a:ext uri="{0D108BD9-81ED-4DB2-BD59-A6C34878D82A}">
                    <a16:rowId xmlns:a16="http://schemas.microsoft.com/office/drawing/2014/main" val="3970493537"/>
                  </a:ext>
                </a:extLst>
              </a:tr>
              <a:tr h="306387">
                <a:tc>
                  <a:txBody>
                    <a:bodyPr/>
                    <a:lstStyle/>
                    <a:p>
                      <a:r>
                        <a:rPr lang="zh-CN" altLang="en-US" sz="2000" dirty="0"/>
                        <a:t>    离散</a:t>
                      </a:r>
                    </a:p>
                  </a:txBody>
                  <a:tcPr/>
                </a:tc>
                <a:tc>
                  <a:txBody>
                    <a:bodyPr/>
                    <a:lstStyle/>
                    <a:p>
                      <a:r>
                        <a:rPr lang="zh-CN" altLang="en-US" sz="2000" dirty="0"/>
                        <a:t>    连续</a:t>
                      </a:r>
                    </a:p>
                  </a:txBody>
                  <a:tcPr/>
                </a:tc>
                <a:tc>
                  <a:txBody>
                    <a:bodyPr/>
                    <a:lstStyle/>
                    <a:p>
                      <a:r>
                        <a:rPr lang="zh-CN" altLang="en-US" sz="2000" dirty="0"/>
                        <a:t>           理论与实际价值较小</a:t>
                      </a:r>
                    </a:p>
                  </a:txBody>
                  <a:tcPr/>
                </a:tc>
                <a:extLst>
                  <a:ext uri="{0D108BD9-81ED-4DB2-BD59-A6C34878D82A}">
                    <a16:rowId xmlns:a16="http://schemas.microsoft.com/office/drawing/2014/main" val="4078718777"/>
                  </a:ext>
                </a:extLst>
              </a:tr>
            </a:tbl>
          </a:graphicData>
        </a:graphic>
      </p:graphicFrame>
      <p:sp>
        <p:nvSpPr>
          <p:cNvPr id="5" name="文本框 4">
            <a:extLst>
              <a:ext uri="{FF2B5EF4-FFF2-40B4-BE49-F238E27FC236}">
                <a16:creationId xmlns:a16="http://schemas.microsoft.com/office/drawing/2014/main" id="{3CFA66CA-4B36-4B99-B4D8-7D860ABA13A2}"/>
              </a:ext>
            </a:extLst>
          </p:cNvPr>
          <p:cNvSpPr txBox="1"/>
          <p:nvPr/>
        </p:nvSpPr>
        <p:spPr>
          <a:xfrm>
            <a:off x="706458" y="1859340"/>
            <a:ext cx="2663838" cy="1569660"/>
          </a:xfrm>
          <a:prstGeom prst="rect">
            <a:avLst/>
          </a:prstGeom>
          <a:noFill/>
          <a:ln>
            <a:noFill/>
          </a:ln>
        </p:spPr>
        <p:txBody>
          <a:bodyPr wrap="square" rtlCol="0" anchor="ctr" anchorCtr="1">
            <a:spAutoFit/>
          </a:bodyPr>
          <a:lstStyle/>
          <a:p>
            <a:r>
              <a:rPr lang="zh-CN" altLang="en-US" sz="2400" dirty="0"/>
              <a:t>①  根据输入</a:t>
            </a:r>
            <a:r>
              <a:rPr lang="en-US" altLang="zh-CN" sz="2400" dirty="0"/>
              <a:t>/</a:t>
            </a:r>
            <a:r>
              <a:rPr lang="zh-CN" altLang="en-US" sz="2400" dirty="0"/>
              <a:t>输出信号在幅度和时间上的取值是离散还是连续划分：</a:t>
            </a:r>
          </a:p>
        </p:txBody>
      </p:sp>
      <p:sp>
        <p:nvSpPr>
          <p:cNvPr id="6" name="文本框 5">
            <a:extLst>
              <a:ext uri="{FF2B5EF4-FFF2-40B4-BE49-F238E27FC236}">
                <a16:creationId xmlns:a16="http://schemas.microsoft.com/office/drawing/2014/main" id="{8E47B243-9015-4903-8D9F-CA1CD090E4FC}"/>
              </a:ext>
            </a:extLst>
          </p:cNvPr>
          <p:cNvSpPr txBox="1"/>
          <p:nvPr/>
        </p:nvSpPr>
        <p:spPr>
          <a:xfrm>
            <a:off x="815546" y="3610700"/>
            <a:ext cx="10472978" cy="461665"/>
          </a:xfrm>
          <a:prstGeom prst="rect">
            <a:avLst/>
          </a:prstGeom>
          <a:noFill/>
          <a:ln>
            <a:noFill/>
          </a:ln>
        </p:spPr>
        <p:txBody>
          <a:bodyPr wrap="square" rtlCol="0" anchor="ctr" anchorCtr="1">
            <a:spAutoFit/>
          </a:bodyPr>
          <a:lstStyle/>
          <a:p>
            <a:r>
              <a:rPr lang="zh-CN" altLang="en-US" sz="2400" dirty="0"/>
              <a:t>②  按信道统计特性是否与此前传输符号有关可分为无记忆信道和有记忆信道。</a:t>
            </a:r>
          </a:p>
        </p:txBody>
      </p:sp>
      <p:sp>
        <p:nvSpPr>
          <p:cNvPr id="7" name="文本框 6">
            <a:extLst>
              <a:ext uri="{FF2B5EF4-FFF2-40B4-BE49-F238E27FC236}">
                <a16:creationId xmlns:a16="http://schemas.microsoft.com/office/drawing/2014/main" id="{9AD8A61C-B2AE-4C46-940F-7BBADB5F1E8B}"/>
              </a:ext>
            </a:extLst>
          </p:cNvPr>
          <p:cNvSpPr txBox="1"/>
          <p:nvPr/>
        </p:nvSpPr>
        <p:spPr>
          <a:xfrm>
            <a:off x="621804" y="4057615"/>
            <a:ext cx="9649072" cy="461665"/>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③ 按输出符号是否由输入符号完全确定可分为无噪信道和有噪信道。 </a:t>
            </a:r>
            <a:endParaRPr lang="zh-CN" altLang="en-US" sz="2400" dirty="0"/>
          </a:p>
        </p:txBody>
      </p:sp>
      <p:sp>
        <p:nvSpPr>
          <p:cNvPr id="8" name="文本框 7">
            <a:extLst>
              <a:ext uri="{FF2B5EF4-FFF2-40B4-BE49-F238E27FC236}">
                <a16:creationId xmlns:a16="http://schemas.microsoft.com/office/drawing/2014/main" id="{DC4CCC94-27AC-43AC-9675-7FB620576166}"/>
              </a:ext>
            </a:extLst>
          </p:cNvPr>
          <p:cNvSpPr txBox="1"/>
          <p:nvPr/>
        </p:nvSpPr>
        <p:spPr>
          <a:xfrm>
            <a:off x="840548" y="4505273"/>
            <a:ext cx="10441160" cy="461665"/>
          </a:xfrm>
          <a:prstGeom prst="rect">
            <a:avLst/>
          </a:prstGeom>
          <a:noFill/>
          <a:ln>
            <a:noFill/>
          </a:ln>
        </p:spPr>
        <p:txBody>
          <a:bodyPr wrap="square" rtlCol="0" anchor="ctr" anchorCtr="1">
            <a:spAutoFit/>
          </a:bodyPr>
          <a:lstStyle/>
          <a:p>
            <a:r>
              <a:rPr lang="zh-CN" altLang="en-US" sz="2400" dirty="0">
                <a:latin typeface="宋体" panose="02010600030101010101" pitchFamily="2" charset="-122"/>
              </a:rPr>
              <a:t>④ 一个输入端和一个输出端的单向信道称为</a:t>
            </a:r>
            <a:r>
              <a:rPr lang="zh-CN" altLang="en-US" sz="2400" dirty="0">
                <a:latin typeface="宋体" panose="02010600030101010101" pitchFamily="2" charset="-122"/>
                <a:ea typeface="宋体" panose="02010600030101010101" pitchFamily="2" charset="-122"/>
              </a:rPr>
              <a:t>单用户信道，其他称多用户信道。</a:t>
            </a:r>
            <a:endParaRPr lang="zh-CN" altLang="en-US" sz="2400" dirty="0"/>
          </a:p>
        </p:txBody>
      </p:sp>
      <p:sp>
        <p:nvSpPr>
          <p:cNvPr id="9" name="文本框 8">
            <a:extLst>
              <a:ext uri="{FF2B5EF4-FFF2-40B4-BE49-F238E27FC236}">
                <a16:creationId xmlns:a16="http://schemas.microsoft.com/office/drawing/2014/main" id="{D21B15FD-EA5C-4ADC-B243-52756FE5580F}"/>
              </a:ext>
            </a:extLst>
          </p:cNvPr>
          <p:cNvSpPr txBox="1"/>
          <p:nvPr/>
        </p:nvSpPr>
        <p:spPr>
          <a:xfrm>
            <a:off x="706458" y="4952188"/>
            <a:ext cx="10431624" cy="830997"/>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⑤ 信道的统计特性不随时间变化的称为恒参信道（平稳信道），否则称为随参信道（非平稳信道）。</a:t>
            </a:r>
            <a:endParaRPr lang="zh-CN" altLang="en-US" sz="2400" dirty="0"/>
          </a:p>
        </p:txBody>
      </p:sp>
      <p:sp>
        <p:nvSpPr>
          <p:cNvPr id="10" name="文本框 9">
            <a:extLst>
              <a:ext uri="{FF2B5EF4-FFF2-40B4-BE49-F238E27FC236}">
                <a16:creationId xmlns:a16="http://schemas.microsoft.com/office/drawing/2014/main" id="{B2F6C819-559A-47D8-993C-AB1D9E87F270}"/>
              </a:ext>
            </a:extLst>
          </p:cNvPr>
          <p:cNvSpPr txBox="1"/>
          <p:nvPr/>
        </p:nvSpPr>
        <p:spPr>
          <a:xfrm>
            <a:off x="706458" y="5807982"/>
            <a:ext cx="9311314" cy="461665"/>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400" dirty="0"/>
              <a:t>本课程主要研究单用户平稳无记忆离散信道，并简称为</a:t>
            </a:r>
            <a:r>
              <a:rPr lang="zh-CN" altLang="en-US" sz="2400" dirty="0">
                <a:solidFill>
                  <a:srgbClr val="C00000"/>
                </a:solidFill>
              </a:rPr>
              <a:t>离散信道</a:t>
            </a:r>
            <a:r>
              <a:rPr lang="zh-CN" altLang="en-US" sz="2400" dirty="0"/>
              <a:t>。</a:t>
            </a:r>
          </a:p>
        </p:txBody>
      </p:sp>
    </p:spTree>
    <p:extLst>
      <p:ext uri="{BB962C8B-B14F-4D97-AF65-F5344CB8AC3E}">
        <p14:creationId xmlns:p14="http://schemas.microsoft.com/office/powerpoint/2010/main" val="29742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0908012-5A5D-4815-98E8-D0CD1ADF94A6}"/>
                  </a:ext>
                </a:extLst>
              </p:cNvPr>
              <p:cNvSpPr txBox="1"/>
              <p:nvPr/>
            </p:nvSpPr>
            <p:spPr>
              <a:xfrm>
                <a:off x="1413892" y="404664"/>
                <a:ext cx="7128792" cy="1242007"/>
              </a:xfrm>
              <a:prstGeom prst="rect">
                <a:avLst/>
              </a:prstGeom>
              <a:noFill/>
              <a:ln>
                <a:noFill/>
              </a:ln>
            </p:spPr>
            <p:txBody>
              <a:bodyPr wrap="square" rtlCol="0" anchor="ctr" anchorCtr="1">
                <a:spAutoFit/>
              </a:bodyPr>
              <a:lstStyle/>
              <a:p>
                <a:r>
                  <a:rPr lang="zh-CN" altLang="en-US" sz="2000" b="1" dirty="0"/>
                  <a:t>例</a:t>
                </a:r>
                <a:r>
                  <a:rPr lang="en-US" altLang="zh-CN" sz="2000" b="1" dirty="0"/>
                  <a:t>11</a:t>
                </a:r>
                <a:r>
                  <a:rPr lang="en-US" altLang="zh-CN" dirty="0"/>
                  <a:t>. </a:t>
                </a:r>
                <a:r>
                  <a:rPr lang="zh-CN" altLang="en-US" sz="2000" dirty="0"/>
                  <a:t>设离散信道的信道矩阵为</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m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box>
                            </m:e>
                          </m:mr>
                          <m:m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e>
                              </m:box>
                            </m:e>
                          </m:mr>
                        </m:m>
                      </m:e>
                    </m:d>
                  </m:oMath>
                </a14:m>
                <a:r>
                  <a:rPr lang="zh-CN" altLang="en-US" sz="2000" dirty="0"/>
                  <a:t>，求其信道容量。</a:t>
                </a:r>
              </a:p>
            </p:txBody>
          </p:sp>
        </mc:Choice>
        <mc:Fallback xmlns="">
          <p:sp>
            <p:nvSpPr>
              <p:cNvPr id="2" name="文本框 1">
                <a:extLst>
                  <a:ext uri="{FF2B5EF4-FFF2-40B4-BE49-F238E27FC236}">
                    <a16:creationId xmlns:a16="http://schemas.microsoft.com/office/drawing/2014/main" id="{A0908012-5A5D-4815-98E8-D0CD1ADF94A6}"/>
                  </a:ext>
                </a:extLst>
              </p:cNvPr>
              <p:cNvSpPr txBox="1">
                <a:spLocks noRot="1" noChangeAspect="1" noMove="1" noResize="1" noEditPoints="1" noAdjustHandles="1" noChangeArrowheads="1" noChangeShapeType="1" noTextEdit="1"/>
              </p:cNvSpPr>
              <p:nvPr/>
            </p:nvSpPr>
            <p:spPr>
              <a:xfrm>
                <a:off x="1413892" y="404664"/>
                <a:ext cx="7128792" cy="1242007"/>
              </a:xfrm>
              <a:prstGeom prst="rect">
                <a:avLst/>
              </a:prstGeom>
              <a:blipFill>
                <a:blip r:embed="rId2"/>
                <a:stretch>
                  <a:fillRect l="-2652" r="-265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293342F-E58D-4A99-A9F8-8CBC69FE8538}"/>
                  </a:ext>
                </a:extLst>
              </p:cNvPr>
              <p:cNvSpPr txBox="1"/>
              <p:nvPr/>
            </p:nvSpPr>
            <p:spPr>
              <a:xfrm>
                <a:off x="765819" y="1671346"/>
                <a:ext cx="6991749" cy="400110"/>
              </a:xfrm>
              <a:prstGeom prst="rect">
                <a:avLst/>
              </a:prstGeom>
              <a:noFill/>
              <a:ln>
                <a:noFill/>
              </a:ln>
            </p:spPr>
            <p:txBody>
              <a:bodyPr wrap="square" rtlCol="0" anchor="ctr" anchorCtr="1">
                <a:spAutoFit/>
              </a:bodyPr>
              <a:lstStyle/>
              <a:p>
                <a:r>
                  <a:rPr lang="zh-CN" altLang="en-US" sz="2000" b="1" dirty="0"/>
                  <a:t>解</a:t>
                </a:r>
                <a:r>
                  <a:rPr lang="zh-CN" altLang="en-US" sz="2000" dirty="0"/>
                  <a:t>：这是一个对称信道，输出字符数</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=3</m:t>
                    </m:r>
                  </m:oMath>
                </a14:m>
                <a:r>
                  <a:rPr lang="zh-CN" altLang="en-US" sz="2000" dirty="0"/>
                  <a:t>，故其信道容量为</a:t>
                </a:r>
              </a:p>
            </p:txBody>
          </p:sp>
        </mc:Choice>
        <mc:Fallback xmlns="">
          <p:sp>
            <p:nvSpPr>
              <p:cNvPr id="3" name="文本框 2">
                <a:extLst>
                  <a:ext uri="{FF2B5EF4-FFF2-40B4-BE49-F238E27FC236}">
                    <a16:creationId xmlns:a16="http://schemas.microsoft.com/office/drawing/2014/main" id="{1293342F-E58D-4A99-A9F8-8CBC69FE8538}"/>
                  </a:ext>
                </a:extLst>
              </p:cNvPr>
              <p:cNvSpPr txBox="1">
                <a:spLocks noRot="1" noChangeAspect="1" noMove="1" noResize="1" noEditPoints="1" noAdjustHandles="1" noChangeArrowheads="1" noChangeShapeType="1" noTextEdit="1"/>
              </p:cNvSpPr>
              <p:nvPr/>
            </p:nvSpPr>
            <p:spPr>
              <a:xfrm>
                <a:off x="765819" y="1671346"/>
                <a:ext cx="6991749" cy="400110"/>
              </a:xfrm>
              <a:prstGeom prst="rect">
                <a:avLst/>
              </a:prstGeom>
              <a:blipFill>
                <a:blip r:embed="rId3"/>
                <a:stretch>
                  <a:fillRect l="-785" t="-10606" r="-959"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0AF52AE-E811-4EFC-9279-D8F539BD1C16}"/>
                  </a:ext>
                </a:extLst>
              </p:cNvPr>
              <p:cNvSpPr txBox="1"/>
              <p:nvPr/>
            </p:nvSpPr>
            <p:spPr>
              <a:xfrm>
                <a:off x="1557908" y="2151280"/>
                <a:ext cx="8867299" cy="36189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3</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i="1">
                                  <a:latin typeface="Cambria Math" panose="02040503050406030204" pitchFamily="18" charset="0"/>
                                </a:rPr>
                                <m:t>,</m:t>
                              </m:r>
                              <m:box>
                                <m:boxPr>
                                  <m:ctrlPr>
                                    <a:rPr lang="en-US" altLang="zh-CN" sz="2000" i="1">
                                      <a:latin typeface="Cambria Math" panose="02040503050406030204" pitchFamily="18" charset="0"/>
                                    </a:rPr>
                                  </m:ctrlPr>
                                </m:boxPr>
                                <m:e>
                                  <m:argPr>
                                    <m:argSz m:val="-1"/>
                                  </m:argPr>
                                  <m:r>
                                    <m:rPr>
                                      <m:brk m:alnAt="63"/>
                                    </m:rP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   </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6</m:t>
                                          </m:r>
                                        </m:den>
                                      </m:f>
                                    </m:e>
                                  </m:box>
                                </m:e>
                              </m:box>
                            </m:e>
                          </m:box>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3−</m:t>
                          </m:r>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2</m:t>
                                  </m:r>
                                </m:e>
                              </m:func>
                            </m:e>
                          </m:box>
                          <m:r>
                            <a:rPr lang="en-US" altLang="zh-CN" sz="2000" b="0" i="1" smtClean="0">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b="0" i="1" smtClean="0">
                                      <a:latin typeface="Cambria Math" panose="02040503050406030204" pitchFamily="18" charset="0"/>
                                    </a:rPr>
                                    <m:t>3</m:t>
                                  </m:r>
                                </m:e>
                              </m:func>
                            </m:e>
                          </m:box>
                        </m:e>
                      </m:func>
                      <m:r>
                        <a:rPr lang="en-US" altLang="zh-CN" sz="2000" b="0" i="1" smtClean="0">
                          <a:latin typeface="Cambria Math" panose="02040503050406030204" pitchFamily="18" charset="0"/>
                        </a:rPr>
                        <m:t>−</m:t>
                      </m:r>
                      <m:box>
                        <m:boxPr>
                          <m:ctrlPr>
                            <a:rPr lang="en-US" altLang="zh-CN" sz="2000" i="1" smtClean="0">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6</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b="0" i="1" smtClean="0">
                                  <a:latin typeface="Cambria Math" panose="02040503050406030204" pitchFamily="18" charset="0"/>
                                </a:rPr>
                                <m:t>6</m:t>
                              </m:r>
                            </m:e>
                          </m:func>
                        </m:e>
                      </m:box>
                      <m:r>
                        <a:rPr lang="en-US" altLang="zh-CN" sz="2000" b="0" i="1" smtClean="0">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b="0" i="1" smtClean="0">
                                  <a:latin typeface="Cambria Math" panose="02040503050406030204" pitchFamily="18" charset="0"/>
                                </a:rPr>
                                <m:t>3</m:t>
                              </m:r>
                            </m:e>
                          </m:func>
                        </m:e>
                      </m:box>
                      <m:r>
                        <a:rPr lang="en-US" altLang="zh-CN" sz="2000" b="0" i="1" smtClean="0">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2</m:t>
                              </m:r>
                            </m:e>
                          </m:func>
                        </m:e>
                      </m:box>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0.126 </m:t>
                      </m:r>
                      <m:r>
                        <m:rPr>
                          <m:sty m:val="p"/>
                        </m:rPr>
                        <a:rPr lang="en-US" altLang="zh-CN" sz="2000" b="0" i="0" smtClean="0">
                          <a:latin typeface="Cambria Math" panose="02040503050406030204" pitchFamily="18" charset="0"/>
                          <a:ea typeface="Cambria Math" panose="02040503050406030204" pitchFamily="18" charset="0"/>
                        </a:rPr>
                        <m:t>bit</m:t>
                      </m:r>
                    </m:oMath>
                  </m:oMathPara>
                </a14:m>
                <a:endParaRPr lang="zh-CN" altLang="en-US" sz="2000" dirty="0"/>
              </a:p>
            </p:txBody>
          </p:sp>
        </mc:Choice>
        <mc:Fallback xmlns="">
          <p:sp>
            <p:nvSpPr>
              <p:cNvPr id="5" name="文本框 4">
                <a:extLst>
                  <a:ext uri="{FF2B5EF4-FFF2-40B4-BE49-F238E27FC236}">
                    <a16:creationId xmlns:a16="http://schemas.microsoft.com/office/drawing/2014/main" id="{80AF52AE-E811-4EFC-9279-D8F539BD1C16}"/>
                  </a:ext>
                </a:extLst>
              </p:cNvPr>
              <p:cNvSpPr txBox="1">
                <a:spLocks noRot="1" noChangeAspect="1" noMove="1" noResize="1" noEditPoints="1" noAdjustHandles="1" noChangeArrowheads="1" noChangeShapeType="1" noTextEdit="1"/>
              </p:cNvSpPr>
              <p:nvPr/>
            </p:nvSpPr>
            <p:spPr>
              <a:xfrm>
                <a:off x="1557908" y="2151280"/>
                <a:ext cx="8867299" cy="361894"/>
              </a:xfrm>
              <a:prstGeom prst="rect">
                <a:avLst/>
              </a:prstGeom>
              <a:blipFill>
                <a:blip r:embed="rId4"/>
                <a:stretch>
                  <a:fillRect l="-894" r="-138" b="-22034"/>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6D0AF68-1D17-41BA-931E-2733C7603C75}"/>
              </a:ext>
            </a:extLst>
          </p:cNvPr>
          <p:cNvSpPr txBox="1"/>
          <p:nvPr/>
        </p:nvSpPr>
        <p:spPr>
          <a:xfrm>
            <a:off x="750888" y="2892489"/>
            <a:ext cx="4248472" cy="400110"/>
          </a:xfrm>
          <a:prstGeom prst="rect">
            <a:avLst/>
          </a:prstGeom>
          <a:noFill/>
          <a:ln>
            <a:noFill/>
          </a:ln>
        </p:spPr>
        <p:txBody>
          <a:bodyPr wrap="square" rtlCol="0" anchor="ctr" anchorCtr="1">
            <a:spAutoFit/>
          </a:bodyPr>
          <a:lstStyle/>
          <a:p>
            <a:r>
              <a:rPr lang="zh-CN" altLang="en-US" sz="2000" b="1" dirty="0"/>
              <a:t>例</a:t>
            </a:r>
            <a:r>
              <a:rPr lang="en-US" altLang="zh-CN" sz="2000" b="1" dirty="0"/>
              <a:t>12. </a:t>
            </a:r>
            <a:r>
              <a:rPr lang="zh-CN" altLang="en-US" sz="2000" dirty="0"/>
              <a:t>求二元删除信道的信道容量：</a:t>
            </a:r>
          </a:p>
        </p:txBody>
      </p:sp>
      <p:cxnSp>
        <p:nvCxnSpPr>
          <p:cNvPr id="8" name="直接箭头连接符 7">
            <a:extLst>
              <a:ext uri="{FF2B5EF4-FFF2-40B4-BE49-F238E27FC236}">
                <a16:creationId xmlns:a16="http://schemas.microsoft.com/office/drawing/2014/main" id="{B4876961-B664-4A2A-B54E-D6F1CD6E5A23}"/>
              </a:ext>
            </a:extLst>
          </p:cNvPr>
          <p:cNvCxnSpPr/>
          <p:nvPr/>
        </p:nvCxnSpPr>
        <p:spPr>
          <a:xfrm>
            <a:off x="8110636" y="2951326"/>
            <a:ext cx="208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5E477CD-3222-46E2-B44A-05A0E3CA1599}"/>
              </a:ext>
            </a:extLst>
          </p:cNvPr>
          <p:cNvCxnSpPr>
            <a:cxnSpLocks/>
          </p:cNvCxnSpPr>
          <p:nvPr/>
        </p:nvCxnSpPr>
        <p:spPr>
          <a:xfrm>
            <a:off x="8110636" y="2951326"/>
            <a:ext cx="2016224" cy="55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8EE92C4D-C74E-4439-8425-76B35B14959A}"/>
              </a:ext>
            </a:extLst>
          </p:cNvPr>
          <p:cNvCxnSpPr>
            <a:cxnSpLocks/>
          </p:cNvCxnSpPr>
          <p:nvPr/>
        </p:nvCxnSpPr>
        <p:spPr>
          <a:xfrm flipV="1">
            <a:off x="8146640" y="3506559"/>
            <a:ext cx="1980220" cy="558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F739FAA-50F3-47C2-A085-4B14425337C4}"/>
              </a:ext>
            </a:extLst>
          </p:cNvPr>
          <p:cNvCxnSpPr>
            <a:cxnSpLocks/>
          </p:cNvCxnSpPr>
          <p:nvPr/>
        </p:nvCxnSpPr>
        <p:spPr>
          <a:xfrm>
            <a:off x="8146640" y="4064775"/>
            <a:ext cx="2052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45C02422-D75F-4713-8A4E-2C6A5F6F4D79}"/>
              </a:ext>
            </a:extLst>
          </p:cNvPr>
          <p:cNvCxnSpPr>
            <a:cxnSpLocks/>
          </p:cNvCxnSpPr>
          <p:nvPr/>
        </p:nvCxnSpPr>
        <p:spPr>
          <a:xfrm>
            <a:off x="8128789" y="2964978"/>
            <a:ext cx="2070079" cy="1099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4CDAF4B-A64D-4E23-8DC4-B7F6A3DFE4DE}"/>
              </a:ext>
            </a:extLst>
          </p:cNvPr>
          <p:cNvCxnSpPr>
            <a:cxnSpLocks/>
          </p:cNvCxnSpPr>
          <p:nvPr/>
        </p:nvCxnSpPr>
        <p:spPr>
          <a:xfrm flipV="1">
            <a:off x="8146640" y="2937675"/>
            <a:ext cx="2052228" cy="1127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5291F23-398F-4DD2-8C1C-5BB5A39DB647}"/>
                  </a:ext>
                </a:extLst>
              </p:cNvPr>
              <p:cNvSpPr txBox="1"/>
              <p:nvPr/>
            </p:nvSpPr>
            <p:spPr>
              <a:xfrm>
                <a:off x="7862918" y="2840246"/>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27" name="文本框 26">
                <a:extLst>
                  <a:ext uri="{FF2B5EF4-FFF2-40B4-BE49-F238E27FC236}">
                    <a16:creationId xmlns:a16="http://schemas.microsoft.com/office/drawing/2014/main" id="{A5291F23-398F-4DD2-8C1C-5BB5A39DB647}"/>
                  </a:ext>
                </a:extLst>
              </p:cNvPr>
              <p:cNvSpPr txBox="1">
                <a:spLocks noRot="1" noChangeAspect="1" noMove="1" noResize="1" noEditPoints="1" noAdjustHandles="1" noChangeArrowheads="1" noChangeShapeType="1" noTextEdit="1"/>
              </p:cNvSpPr>
              <p:nvPr/>
            </p:nvSpPr>
            <p:spPr>
              <a:xfrm>
                <a:off x="7862918" y="2840246"/>
                <a:ext cx="192360" cy="276999"/>
              </a:xfrm>
              <a:prstGeom prst="rect">
                <a:avLst/>
              </a:prstGeom>
              <a:blipFill>
                <a:blip r:embed="rId5"/>
                <a:stretch>
                  <a:fillRect l="-45161" r="-9677"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4FF464D-3BE7-4B51-8597-B03B94741CC6}"/>
                  </a:ext>
                </a:extLst>
              </p:cNvPr>
              <p:cNvSpPr txBox="1"/>
              <p:nvPr/>
            </p:nvSpPr>
            <p:spPr>
              <a:xfrm>
                <a:off x="10375981" y="2840246"/>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28" name="文本框 27">
                <a:extLst>
                  <a:ext uri="{FF2B5EF4-FFF2-40B4-BE49-F238E27FC236}">
                    <a16:creationId xmlns:a16="http://schemas.microsoft.com/office/drawing/2014/main" id="{E4FF464D-3BE7-4B51-8597-B03B94741CC6}"/>
                  </a:ext>
                </a:extLst>
              </p:cNvPr>
              <p:cNvSpPr txBox="1">
                <a:spLocks noRot="1" noChangeAspect="1" noMove="1" noResize="1" noEditPoints="1" noAdjustHandles="1" noChangeArrowheads="1" noChangeShapeType="1" noTextEdit="1"/>
              </p:cNvSpPr>
              <p:nvPr/>
            </p:nvSpPr>
            <p:spPr>
              <a:xfrm>
                <a:off x="10375981" y="2840246"/>
                <a:ext cx="192360" cy="276999"/>
              </a:xfrm>
              <a:prstGeom prst="rect">
                <a:avLst/>
              </a:prstGeom>
              <a:blipFill>
                <a:blip r:embed="rId6"/>
                <a:stretch>
                  <a:fillRect l="-43750" r="-6250"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0D09C9F-BE62-4D79-AF2D-8C7E77E0465B}"/>
                  </a:ext>
                </a:extLst>
              </p:cNvPr>
              <p:cNvSpPr txBox="1"/>
              <p:nvPr/>
            </p:nvSpPr>
            <p:spPr>
              <a:xfrm>
                <a:off x="7918427" y="3926273"/>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29" name="文本框 28">
                <a:extLst>
                  <a:ext uri="{FF2B5EF4-FFF2-40B4-BE49-F238E27FC236}">
                    <a16:creationId xmlns:a16="http://schemas.microsoft.com/office/drawing/2014/main" id="{00D09C9F-BE62-4D79-AF2D-8C7E77E0465B}"/>
                  </a:ext>
                </a:extLst>
              </p:cNvPr>
              <p:cNvSpPr txBox="1">
                <a:spLocks noRot="1" noChangeAspect="1" noMove="1" noResize="1" noEditPoints="1" noAdjustHandles="1" noChangeArrowheads="1" noChangeShapeType="1" noTextEdit="1"/>
              </p:cNvSpPr>
              <p:nvPr/>
            </p:nvSpPr>
            <p:spPr>
              <a:xfrm>
                <a:off x="7918427" y="3926273"/>
                <a:ext cx="192360" cy="276999"/>
              </a:xfrm>
              <a:prstGeom prst="rect">
                <a:avLst/>
              </a:prstGeom>
              <a:blipFill>
                <a:blip r:embed="rId7"/>
                <a:stretch>
                  <a:fillRect l="-43750" r="-6250"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24DAAB4-8A34-4BD6-81F7-CF5BCDFF9790}"/>
                  </a:ext>
                </a:extLst>
              </p:cNvPr>
              <p:cNvSpPr txBox="1"/>
              <p:nvPr/>
            </p:nvSpPr>
            <p:spPr>
              <a:xfrm>
                <a:off x="10355596" y="3926272"/>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30" name="文本框 29">
                <a:extLst>
                  <a:ext uri="{FF2B5EF4-FFF2-40B4-BE49-F238E27FC236}">
                    <a16:creationId xmlns:a16="http://schemas.microsoft.com/office/drawing/2014/main" id="{624DAAB4-8A34-4BD6-81F7-CF5BCDFF9790}"/>
                  </a:ext>
                </a:extLst>
              </p:cNvPr>
              <p:cNvSpPr txBox="1">
                <a:spLocks noRot="1" noChangeAspect="1" noMove="1" noResize="1" noEditPoints="1" noAdjustHandles="1" noChangeArrowheads="1" noChangeShapeType="1" noTextEdit="1"/>
              </p:cNvSpPr>
              <p:nvPr/>
            </p:nvSpPr>
            <p:spPr>
              <a:xfrm>
                <a:off x="10355596" y="3926272"/>
                <a:ext cx="192360" cy="276999"/>
              </a:xfrm>
              <a:prstGeom prst="rect">
                <a:avLst/>
              </a:prstGeom>
              <a:blipFill>
                <a:blip r:embed="rId8"/>
                <a:stretch>
                  <a:fillRect l="-45161" r="-9677"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8A4E2C9-A22F-4D36-A899-4AEC8C143012}"/>
                  </a:ext>
                </a:extLst>
              </p:cNvPr>
              <p:cNvSpPr txBox="1"/>
              <p:nvPr/>
            </p:nvSpPr>
            <p:spPr>
              <a:xfrm>
                <a:off x="10341353" y="3372274"/>
                <a:ext cx="19717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E</m:t>
                      </m:r>
                    </m:oMath>
                  </m:oMathPara>
                </a14:m>
                <a:endParaRPr lang="zh-CN" altLang="en-US" dirty="0"/>
              </a:p>
            </p:txBody>
          </p:sp>
        </mc:Choice>
        <mc:Fallback xmlns="">
          <p:sp>
            <p:nvSpPr>
              <p:cNvPr id="31" name="文本框 30">
                <a:extLst>
                  <a:ext uri="{FF2B5EF4-FFF2-40B4-BE49-F238E27FC236}">
                    <a16:creationId xmlns:a16="http://schemas.microsoft.com/office/drawing/2014/main" id="{68A4E2C9-A22F-4D36-A899-4AEC8C143012}"/>
                  </a:ext>
                </a:extLst>
              </p:cNvPr>
              <p:cNvSpPr txBox="1">
                <a:spLocks noRot="1" noChangeAspect="1" noMove="1" noResize="1" noEditPoints="1" noAdjustHandles="1" noChangeArrowheads="1" noChangeShapeType="1" noTextEdit="1"/>
              </p:cNvSpPr>
              <p:nvPr/>
            </p:nvSpPr>
            <p:spPr>
              <a:xfrm>
                <a:off x="10341353" y="3372274"/>
                <a:ext cx="197170" cy="276999"/>
              </a:xfrm>
              <a:prstGeom prst="rect">
                <a:avLst/>
              </a:prstGeom>
              <a:blipFill>
                <a:blip r:embed="rId9"/>
                <a:stretch>
                  <a:fillRect l="-39394" r="-9091"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76A4CA6-198A-43FC-B297-323B5AFA6CA5}"/>
                  </a:ext>
                </a:extLst>
              </p:cNvPr>
              <p:cNvSpPr txBox="1"/>
              <p:nvPr/>
            </p:nvSpPr>
            <p:spPr>
              <a:xfrm>
                <a:off x="8326660" y="3059770"/>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32" name="文本框 31">
                <a:extLst>
                  <a:ext uri="{FF2B5EF4-FFF2-40B4-BE49-F238E27FC236}">
                    <a16:creationId xmlns:a16="http://schemas.microsoft.com/office/drawing/2014/main" id="{276A4CA6-198A-43FC-B297-323B5AFA6CA5}"/>
                  </a:ext>
                </a:extLst>
              </p:cNvPr>
              <p:cNvSpPr txBox="1">
                <a:spLocks noRot="1" noChangeAspect="1" noMove="1" noResize="1" noEditPoints="1" noAdjustHandles="1" noChangeArrowheads="1" noChangeShapeType="1" noTextEdit="1"/>
              </p:cNvSpPr>
              <p:nvPr/>
            </p:nvSpPr>
            <p:spPr>
              <a:xfrm>
                <a:off x="8326660" y="3059770"/>
                <a:ext cx="195182" cy="276999"/>
              </a:xfrm>
              <a:prstGeom prst="rect">
                <a:avLst/>
              </a:prstGeom>
              <a:blipFill>
                <a:blip r:embed="rId10"/>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7F4A2ED6-F955-4129-8AE4-082E7295C4F8}"/>
                  </a:ext>
                </a:extLst>
              </p:cNvPr>
              <p:cNvSpPr txBox="1"/>
              <p:nvPr/>
            </p:nvSpPr>
            <p:spPr>
              <a:xfrm>
                <a:off x="8346032" y="3617984"/>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33" name="文本框 32">
                <a:extLst>
                  <a:ext uri="{FF2B5EF4-FFF2-40B4-BE49-F238E27FC236}">
                    <a16:creationId xmlns:a16="http://schemas.microsoft.com/office/drawing/2014/main" id="{7F4A2ED6-F955-4129-8AE4-082E7295C4F8}"/>
                  </a:ext>
                </a:extLst>
              </p:cNvPr>
              <p:cNvSpPr txBox="1">
                <a:spLocks noRot="1" noChangeAspect="1" noMove="1" noResize="1" noEditPoints="1" noAdjustHandles="1" noChangeArrowheads="1" noChangeShapeType="1" noTextEdit="1"/>
              </p:cNvSpPr>
              <p:nvPr/>
            </p:nvSpPr>
            <p:spPr>
              <a:xfrm>
                <a:off x="8346032" y="3617984"/>
                <a:ext cx="195182" cy="276999"/>
              </a:xfrm>
              <a:prstGeom prst="rect">
                <a:avLst/>
              </a:prstGeom>
              <a:blipFill>
                <a:blip r:embed="rId11"/>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977DCADC-5F30-4BD4-8599-065840C51E6C}"/>
                  </a:ext>
                </a:extLst>
              </p:cNvPr>
              <p:cNvSpPr txBox="1"/>
              <p:nvPr/>
            </p:nvSpPr>
            <p:spPr>
              <a:xfrm>
                <a:off x="9117557" y="2964977"/>
                <a:ext cx="196144"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oMath>
                  </m:oMathPara>
                </a14:m>
                <a:endParaRPr lang="zh-CN" altLang="en-US" dirty="0"/>
              </a:p>
            </p:txBody>
          </p:sp>
        </mc:Choice>
        <mc:Fallback xmlns="">
          <p:sp>
            <p:nvSpPr>
              <p:cNvPr id="34" name="文本框 33">
                <a:extLst>
                  <a:ext uri="{FF2B5EF4-FFF2-40B4-BE49-F238E27FC236}">
                    <a16:creationId xmlns:a16="http://schemas.microsoft.com/office/drawing/2014/main" id="{977DCADC-5F30-4BD4-8599-065840C51E6C}"/>
                  </a:ext>
                </a:extLst>
              </p:cNvPr>
              <p:cNvSpPr txBox="1">
                <a:spLocks noRot="1" noChangeAspect="1" noMove="1" noResize="1" noEditPoints="1" noAdjustHandles="1" noChangeArrowheads="1" noChangeShapeType="1" noTextEdit="1"/>
              </p:cNvSpPr>
              <p:nvPr/>
            </p:nvSpPr>
            <p:spPr>
              <a:xfrm>
                <a:off x="9117557" y="2964977"/>
                <a:ext cx="196144" cy="276999"/>
              </a:xfrm>
              <a:prstGeom prst="rect">
                <a:avLst/>
              </a:prstGeom>
              <a:blipFill>
                <a:blip r:embed="rId12"/>
                <a:stretch>
                  <a:fillRect l="-43750" r="-6250" b="-3043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35D58B7-CC81-4512-B187-016CA038B6DE}"/>
                  </a:ext>
                </a:extLst>
              </p:cNvPr>
              <p:cNvSpPr txBox="1"/>
              <p:nvPr/>
            </p:nvSpPr>
            <p:spPr>
              <a:xfrm>
                <a:off x="9134840" y="3713290"/>
                <a:ext cx="196144"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𝑞</m:t>
                      </m:r>
                    </m:oMath>
                  </m:oMathPara>
                </a14:m>
                <a:endParaRPr lang="zh-CN" altLang="en-US" dirty="0"/>
              </a:p>
            </p:txBody>
          </p:sp>
        </mc:Choice>
        <mc:Fallback xmlns="">
          <p:sp>
            <p:nvSpPr>
              <p:cNvPr id="35" name="文本框 34">
                <a:extLst>
                  <a:ext uri="{FF2B5EF4-FFF2-40B4-BE49-F238E27FC236}">
                    <a16:creationId xmlns:a16="http://schemas.microsoft.com/office/drawing/2014/main" id="{635D58B7-CC81-4512-B187-016CA038B6DE}"/>
                  </a:ext>
                </a:extLst>
              </p:cNvPr>
              <p:cNvSpPr txBox="1">
                <a:spLocks noRot="1" noChangeAspect="1" noMove="1" noResize="1" noEditPoints="1" noAdjustHandles="1" noChangeArrowheads="1" noChangeShapeType="1" noTextEdit="1"/>
              </p:cNvSpPr>
              <p:nvPr/>
            </p:nvSpPr>
            <p:spPr>
              <a:xfrm>
                <a:off x="9134840" y="3713290"/>
                <a:ext cx="196144" cy="276999"/>
              </a:xfrm>
              <a:prstGeom prst="rect">
                <a:avLst/>
              </a:prstGeom>
              <a:blipFill>
                <a:blip r:embed="rId13"/>
                <a:stretch>
                  <a:fillRect l="-42424" r="-3030" b="-282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243024E-6A95-436E-90EB-BD9F6684C88A}"/>
                  </a:ext>
                </a:extLst>
              </p:cNvPr>
              <p:cNvSpPr txBox="1"/>
              <p:nvPr/>
            </p:nvSpPr>
            <p:spPr>
              <a:xfrm>
                <a:off x="8724554" y="2659257"/>
                <a:ext cx="100687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m:oMathPara>
                </a14:m>
                <a:endParaRPr lang="zh-CN" altLang="en-US" dirty="0"/>
              </a:p>
            </p:txBody>
          </p:sp>
        </mc:Choice>
        <mc:Fallback xmlns="">
          <p:sp>
            <p:nvSpPr>
              <p:cNvPr id="36" name="文本框 35">
                <a:extLst>
                  <a:ext uri="{FF2B5EF4-FFF2-40B4-BE49-F238E27FC236}">
                    <a16:creationId xmlns:a16="http://schemas.microsoft.com/office/drawing/2014/main" id="{C243024E-6A95-436E-90EB-BD9F6684C88A}"/>
                  </a:ext>
                </a:extLst>
              </p:cNvPr>
              <p:cNvSpPr txBox="1">
                <a:spLocks noRot="1" noChangeAspect="1" noMove="1" noResize="1" noEditPoints="1" noAdjustHandles="1" noChangeArrowheads="1" noChangeShapeType="1" noTextEdit="1"/>
              </p:cNvSpPr>
              <p:nvPr/>
            </p:nvSpPr>
            <p:spPr>
              <a:xfrm>
                <a:off x="8724554" y="2659257"/>
                <a:ext cx="1006879" cy="276999"/>
              </a:xfrm>
              <a:prstGeom prst="rect">
                <a:avLst/>
              </a:prstGeom>
              <a:blipFill>
                <a:blip r:embed="rId14"/>
                <a:stretch>
                  <a:fillRect l="-7273" r="-1212" b="-282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D8D494B-32BA-481B-81AE-FECE38853DFE}"/>
                  </a:ext>
                </a:extLst>
              </p:cNvPr>
              <p:cNvSpPr txBox="1"/>
              <p:nvPr/>
            </p:nvSpPr>
            <p:spPr>
              <a:xfrm>
                <a:off x="8766914" y="4058566"/>
                <a:ext cx="100687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oMath>
                  </m:oMathPara>
                </a14:m>
                <a:endParaRPr lang="zh-CN" altLang="en-US" dirty="0"/>
              </a:p>
            </p:txBody>
          </p:sp>
        </mc:Choice>
        <mc:Fallback xmlns="">
          <p:sp>
            <p:nvSpPr>
              <p:cNvPr id="37" name="文本框 36">
                <a:extLst>
                  <a:ext uri="{FF2B5EF4-FFF2-40B4-BE49-F238E27FC236}">
                    <a16:creationId xmlns:a16="http://schemas.microsoft.com/office/drawing/2014/main" id="{7D8D494B-32BA-481B-81AE-FECE38853DFE}"/>
                  </a:ext>
                </a:extLst>
              </p:cNvPr>
              <p:cNvSpPr txBox="1">
                <a:spLocks noRot="1" noChangeAspect="1" noMove="1" noResize="1" noEditPoints="1" noAdjustHandles="1" noChangeArrowheads="1" noChangeShapeType="1" noTextEdit="1"/>
              </p:cNvSpPr>
              <p:nvPr/>
            </p:nvSpPr>
            <p:spPr>
              <a:xfrm>
                <a:off x="8766914" y="4058566"/>
                <a:ext cx="1006879" cy="276999"/>
              </a:xfrm>
              <a:prstGeom prst="rect">
                <a:avLst/>
              </a:prstGeom>
              <a:blipFill>
                <a:blip r:embed="rId15"/>
                <a:stretch>
                  <a:fillRect l="-7879" r="-1212"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5FA6C68-2E12-472B-9C53-3FF082305A21}"/>
                  </a:ext>
                </a:extLst>
              </p:cNvPr>
              <p:cNvSpPr txBox="1"/>
              <p:nvPr/>
            </p:nvSpPr>
            <p:spPr>
              <a:xfrm>
                <a:off x="1161865" y="3325042"/>
                <a:ext cx="5832648" cy="665247"/>
              </a:xfrm>
              <a:prstGeom prst="rect">
                <a:avLst/>
              </a:prstGeom>
              <a:noFill/>
              <a:ln>
                <a:noFill/>
              </a:ln>
            </p:spPr>
            <p:txBody>
              <a:bodyPr wrap="square" rtlCol="0" anchor="ctr" anchorCtr="1">
                <a:spAutoFit/>
              </a:bodyPr>
              <a:lstStyle/>
              <a:p>
                <a:r>
                  <a:rPr lang="zh-CN" altLang="en-US" sz="2000" dirty="0"/>
                  <a:t>其信道矩阵为</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e>
                            <m:e>
                              <m:r>
                                <a:rPr lang="en-US" altLang="zh-CN" sz="2000" b="0" i="1" smtClean="0">
                                  <a:latin typeface="Cambria Math" panose="02040503050406030204" pitchFamily="18" charset="0"/>
                                </a:rPr>
                                <m:t>𝑞</m:t>
                              </m:r>
                            </m:e>
                            <m:e>
                              <m:r>
                                <a:rPr lang="en-US" altLang="zh-CN" sz="2000" b="0" i="1" smtClean="0">
                                  <a:latin typeface="Cambria Math" panose="02040503050406030204" pitchFamily="18" charset="0"/>
                                </a:rPr>
                                <m:t>𝑝</m:t>
                              </m:r>
                            </m:e>
                          </m:mr>
                          <m:mr>
                            <m:e>
                              <m:r>
                                <a:rPr lang="en-US" altLang="zh-CN" sz="2000" b="0" i="1" smtClean="0">
                                  <a:latin typeface="Cambria Math" panose="02040503050406030204" pitchFamily="18" charset="0"/>
                                </a:rPr>
                                <m:t>𝑝</m:t>
                              </m:r>
                            </m:e>
                            <m:e>
                              <m:r>
                                <a:rPr lang="en-US" altLang="zh-CN" sz="2000" b="0" i="1" smtClean="0">
                                  <a:latin typeface="Cambria Math" panose="02040503050406030204" pitchFamily="18" charset="0"/>
                                </a:rPr>
                                <m:t>𝑞</m:t>
                              </m:r>
                            </m:e>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e>
                          </m:mr>
                        </m:m>
                      </m:e>
                    </m:d>
                    <m:r>
                      <a:rPr lang="en-US" altLang="zh-CN" sz="2000" b="0" i="0" smtClean="0">
                        <a:latin typeface="Cambria Math" panose="02040503050406030204" pitchFamily="18" charset="0"/>
                      </a:rPr>
                      <m:t>.</m:t>
                    </m:r>
                  </m:oMath>
                </a14:m>
                <a:endParaRPr lang="zh-CN" altLang="en-US" sz="2000" dirty="0"/>
              </a:p>
            </p:txBody>
          </p:sp>
        </mc:Choice>
        <mc:Fallback xmlns="">
          <p:sp>
            <p:nvSpPr>
              <p:cNvPr id="38" name="文本框 37">
                <a:extLst>
                  <a:ext uri="{FF2B5EF4-FFF2-40B4-BE49-F238E27FC236}">
                    <a16:creationId xmlns:a16="http://schemas.microsoft.com/office/drawing/2014/main" id="{F5FA6C68-2E12-472B-9C53-3FF082305A21}"/>
                  </a:ext>
                </a:extLst>
              </p:cNvPr>
              <p:cNvSpPr txBox="1">
                <a:spLocks noRot="1" noChangeAspect="1" noMove="1" noResize="1" noEditPoints="1" noAdjustHandles="1" noChangeArrowheads="1" noChangeShapeType="1" noTextEdit="1"/>
              </p:cNvSpPr>
              <p:nvPr/>
            </p:nvSpPr>
            <p:spPr>
              <a:xfrm>
                <a:off x="1161865" y="3325042"/>
                <a:ext cx="5832648" cy="665247"/>
              </a:xfrm>
              <a:prstGeom prst="rect">
                <a:avLst/>
              </a:prstGeom>
              <a:blipFill>
                <a:blip r:embed="rId16"/>
                <a:stretch>
                  <a:fillRect/>
                </a:stretch>
              </a:blipFill>
              <a:ln>
                <a:noFill/>
              </a:ln>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1EBF8686-93D2-477E-A8E6-A43A03126E79}"/>
              </a:ext>
            </a:extLst>
          </p:cNvPr>
          <p:cNvSpPr txBox="1"/>
          <p:nvPr/>
        </p:nvSpPr>
        <p:spPr>
          <a:xfrm>
            <a:off x="694922" y="4104467"/>
            <a:ext cx="5832648" cy="400110"/>
          </a:xfrm>
          <a:prstGeom prst="rect">
            <a:avLst/>
          </a:prstGeom>
          <a:noFill/>
          <a:ln>
            <a:noFill/>
          </a:ln>
        </p:spPr>
        <p:txBody>
          <a:bodyPr wrap="square" rtlCol="0" anchor="ctr" anchorCtr="1">
            <a:spAutoFit/>
          </a:bodyPr>
          <a:lstStyle/>
          <a:p>
            <a:r>
              <a:rPr lang="zh-CN" altLang="en-US" sz="2000" b="1" dirty="0"/>
              <a:t>解：</a:t>
            </a:r>
            <a:r>
              <a:rPr lang="zh-CN" altLang="en-US" sz="2000" dirty="0"/>
              <a:t>这是一个准对称信道，信道矩阵可做分解：</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AB2799BF-B58E-4491-AC7E-02CE65095DAA}"/>
                  </a:ext>
                </a:extLst>
              </p:cNvPr>
              <p:cNvSpPr txBox="1"/>
              <p:nvPr/>
            </p:nvSpPr>
            <p:spPr>
              <a:xfrm>
                <a:off x="1986963" y="4515700"/>
                <a:ext cx="4234814" cy="57291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𝑞</m:t>
                                </m:r>
                              </m:e>
                              <m:e>
                                <m:r>
                                  <a:rPr lang="en-US" altLang="zh-CN" sz="2000" b="0" i="1" smtClean="0">
                                    <a:latin typeface="Cambria Math" panose="02040503050406030204" pitchFamily="18" charset="0"/>
                                    <a:ea typeface="Cambria Math" panose="02040503050406030204" pitchFamily="18" charset="0"/>
                                  </a:rPr>
                                  <m:t>𝑝</m:t>
                                </m:r>
                              </m:e>
                            </m:mr>
                            <m:mr>
                              <m:e>
                                <m:r>
                                  <a:rPr lang="en-US" altLang="zh-CN" sz="2000" b="0" i="1" smtClean="0">
                                    <a:latin typeface="Cambria Math" panose="02040503050406030204" pitchFamily="18" charset="0"/>
                                    <a:ea typeface="Cambria Math" panose="02040503050406030204" pitchFamily="18" charset="0"/>
                                  </a:rPr>
                                  <m:t>𝑝</m:t>
                                </m:r>
                              </m:e>
                              <m:e>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𝑝</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𝑞</m:t>
                                </m:r>
                              </m:e>
                            </m:mr>
                          </m:m>
                        </m:e>
                      </m:d>
                      <m:r>
                        <a:rPr lang="zh-CN" altLang="en-US" sz="2000" i="1">
                          <a:latin typeface="Cambria Math" panose="02040503050406030204" pitchFamily="18" charset="0"/>
                          <a:ea typeface="Cambria Math" panose="02040503050406030204" pitchFamily="18" charset="0"/>
                        </a:rPr>
                        <m:t>，</m:t>
                      </m:r>
                      <m:d>
                        <m:dPr>
                          <m:ctrlPr>
                            <a:rPr lang="en-US" altLang="zh-CN"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altLang="zh-CN" sz="200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𝑞</m:t>
                                </m:r>
                              </m:e>
                            </m:mr>
                            <m:mr>
                              <m:e>
                                <m:r>
                                  <a:rPr lang="en-US" altLang="zh-CN" sz="2000" b="0" i="1" smtClean="0">
                                    <a:latin typeface="Cambria Math" panose="02040503050406030204" pitchFamily="18" charset="0"/>
                                    <a:ea typeface="Cambria Math" panose="02040503050406030204" pitchFamily="18" charset="0"/>
                                  </a:rPr>
                                  <m:t>𝑞</m:t>
                                </m:r>
                              </m:e>
                            </m:mr>
                          </m:m>
                        </m:e>
                      </m:d>
                      <m:r>
                        <a:rPr lang="zh-CN" altLang="en-US" sz="2000" i="1">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0" name="文本框 39">
                <a:extLst>
                  <a:ext uri="{FF2B5EF4-FFF2-40B4-BE49-F238E27FC236}">
                    <a16:creationId xmlns:a16="http://schemas.microsoft.com/office/drawing/2014/main" id="{AB2799BF-B58E-4491-AC7E-02CE65095DAA}"/>
                  </a:ext>
                </a:extLst>
              </p:cNvPr>
              <p:cNvSpPr txBox="1">
                <a:spLocks noRot="1" noChangeAspect="1" noMove="1" noResize="1" noEditPoints="1" noAdjustHandles="1" noChangeArrowheads="1" noChangeShapeType="1" noTextEdit="1"/>
              </p:cNvSpPr>
              <p:nvPr/>
            </p:nvSpPr>
            <p:spPr>
              <a:xfrm>
                <a:off x="1986963" y="4515700"/>
                <a:ext cx="4234814" cy="572914"/>
              </a:xfrm>
              <a:prstGeom prst="rect">
                <a:avLst/>
              </a:prstGeom>
              <a:blipFill>
                <a:blip r:embed="rId1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43953A49-7B0F-47A2-9869-C7967AEC0D12}"/>
                  </a:ext>
                </a:extLst>
              </p:cNvPr>
              <p:cNvSpPr txBox="1"/>
              <p:nvPr/>
            </p:nvSpPr>
            <p:spPr>
              <a:xfrm>
                <a:off x="837828" y="5099737"/>
                <a:ext cx="6624736" cy="400110"/>
              </a:xfrm>
              <a:prstGeom prst="rect">
                <a:avLst/>
              </a:prstGeom>
              <a:noFill/>
              <a:ln>
                <a:noFill/>
              </a:ln>
            </p:spPr>
            <p:txBody>
              <a:bodyPr wrap="square" rtlCol="0" anchor="ctr" anchorCtr="1">
                <a:spAutoFit/>
              </a:bodyPr>
              <a:lstStyle/>
              <a:p>
                <a:r>
                  <a:rPr lang="zh-CN" altLang="en-US" sz="2000" dirty="0"/>
                  <a:t>并且</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oMath>
                </a14:m>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𝐻</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𝑞</m:t>
                    </m:r>
                  </m:oMath>
                </a14:m>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=2</m:t>
                    </m:r>
                    <m:r>
                      <a:rPr lang="en-US" altLang="zh-CN" sz="2000" b="0" i="1" dirty="0" smtClean="0">
                        <a:latin typeface="Cambria Math" panose="02040503050406030204" pitchFamily="18" charset="0"/>
                      </a:rPr>
                      <m:t>𝑞</m:t>
                    </m:r>
                  </m:oMath>
                </a14:m>
                <a:r>
                  <a:rPr lang="en-US" altLang="zh-CN" sz="2000" dirty="0"/>
                  <a:t>.  </a:t>
                </a:r>
                <a:r>
                  <a:rPr lang="zh-CN" altLang="en-US" sz="2000" dirty="0"/>
                  <a:t>因此信道容量为</a:t>
                </a:r>
              </a:p>
            </p:txBody>
          </p:sp>
        </mc:Choice>
        <mc:Fallback xmlns="">
          <p:sp>
            <p:nvSpPr>
              <p:cNvPr id="41" name="文本框 40">
                <a:extLst>
                  <a:ext uri="{FF2B5EF4-FFF2-40B4-BE49-F238E27FC236}">
                    <a16:creationId xmlns:a16="http://schemas.microsoft.com/office/drawing/2014/main" id="{43953A49-7B0F-47A2-9869-C7967AEC0D12}"/>
                  </a:ext>
                </a:extLst>
              </p:cNvPr>
              <p:cNvSpPr txBox="1">
                <a:spLocks noRot="1" noChangeAspect="1" noMove="1" noResize="1" noEditPoints="1" noAdjustHandles="1" noChangeArrowheads="1" noChangeShapeType="1" noTextEdit="1"/>
              </p:cNvSpPr>
              <p:nvPr/>
            </p:nvSpPr>
            <p:spPr>
              <a:xfrm>
                <a:off x="837828" y="5099737"/>
                <a:ext cx="6624736" cy="400110"/>
              </a:xfrm>
              <a:prstGeom prst="rect">
                <a:avLst/>
              </a:prstGeom>
              <a:blipFill>
                <a:blip r:embed="rId18"/>
                <a:stretch>
                  <a:fillRect l="-736" t="-12308" r="-1104"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5730A28-C647-4442-99C7-D3CACE43BC1E}"/>
                  </a:ext>
                </a:extLst>
              </p:cNvPr>
              <p:cNvSpPr txBox="1"/>
              <p:nvPr/>
            </p:nvSpPr>
            <p:spPr>
              <a:xfrm>
                <a:off x="1815972" y="5568987"/>
                <a:ext cx="6950942"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2</m:t>
                          </m:r>
                        </m:e>
                      </m:func>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𝑞</m:t>
                              </m:r>
                            </m:e>
                          </m:d>
                        </m:e>
                      </m:func>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e>
                      </m:d>
                    </m:oMath>
                  </m:oMathPara>
                </a14:m>
                <a:endParaRPr lang="zh-CN" altLang="en-US" sz="2000" i="1" dirty="0"/>
              </a:p>
            </p:txBody>
          </p:sp>
        </mc:Choice>
        <mc:Fallback xmlns="">
          <p:sp>
            <p:nvSpPr>
              <p:cNvPr id="42" name="文本框 41">
                <a:extLst>
                  <a:ext uri="{FF2B5EF4-FFF2-40B4-BE49-F238E27FC236}">
                    <a16:creationId xmlns:a16="http://schemas.microsoft.com/office/drawing/2014/main" id="{15730A28-C647-4442-99C7-D3CACE43BC1E}"/>
                  </a:ext>
                </a:extLst>
              </p:cNvPr>
              <p:cNvSpPr txBox="1">
                <a:spLocks noRot="1" noChangeAspect="1" noMove="1" noResize="1" noEditPoints="1" noAdjustHandles="1" noChangeArrowheads="1" noChangeShapeType="1" noTextEdit="1"/>
              </p:cNvSpPr>
              <p:nvPr/>
            </p:nvSpPr>
            <p:spPr>
              <a:xfrm>
                <a:off x="1815972" y="5568987"/>
                <a:ext cx="6950942" cy="307777"/>
              </a:xfrm>
              <a:prstGeom prst="rect">
                <a:avLst/>
              </a:prstGeom>
              <a:blipFill>
                <a:blip r:embed="rId19"/>
                <a:stretch>
                  <a:fillRect l="-789" b="-38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CC9FC38-6DDD-4C7B-91FB-9F0A0D596BC1}"/>
                  </a:ext>
                </a:extLst>
              </p:cNvPr>
              <p:cNvSpPr txBox="1"/>
              <p:nvPr/>
            </p:nvSpPr>
            <p:spPr>
              <a:xfrm>
                <a:off x="1997532" y="5921480"/>
                <a:ext cx="4855175"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𝑞</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2</m:t>
                          </m:r>
                        </m:e>
                      </m:func>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𝑞</m:t>
                          </m:r>
                        </m:e>
                      </m:d>
                      <m:r>
                        <a:rPr lang="en-US" altLang="zh-CN" sz="2000" b="0" i="1" smtClean="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i="1">
                              <a:latin typeface="Cambria Math" panose="02040503050406030204" pitchFamily="18" charset="0"/>
                            </a:rPr>
                            <m:t>𝑞</m:t>
                          </m:r>
                          <m:r>
                            <a:rPr lang="en-US" altLang="zh-CN" sz="2000" i="1">
                              <a:latin typeface="Cambria Math" panose="02040503050406030204" pitchFamily="18" charset="0"/>
                            </a:rPr>
                            <m:t>,</m:t>
                          </m:r>
                          <m:r>
                            <a:rPr lang="en-US" altLang="zh-CN" sz="2000" i="1">
                              <a:latin typeface="Cambria Math" panose="02040503050406030204" pitchFamily="18" charset="0"/>
                            </a:rPr>
                            <m:t>𝑝</m:t>
                          </m:r>
                        </m:e>
                      </m:d>
                      <m:r>
                        <a:rPr lang="en-US" altLang="zh-CN" sz="2000" i="1">
                          <a:latin typeface="Cambria Math" panose="02040503050406030204" pitchFamily="18" charset="0"/>
                        </a:rPr>
                        <m:t>.</m:t>
                      </m:r>
                    </m:oMath>
                  </m:oMathPara>
                </a14:m>
                <a:endParaRPr lang="zh-CN" altLang="en-US" sz="2000" i="1" dirty="0"/>
              </a:p>
            </p:txBody>
          </p:sp>
        </mc:Choice>
        <mc:Fallback xmlns="">
          <p:sp>
            <p:nvSpPr>
              <p:cNvPr id="43" name="文本框 42">
                <a:extLst>
                  <a:ext uri="{FF2B5EF4-FFF2-40B4-BE49-F238E27FC236}">
                    <a16:creationId xmlns:a16="http://schemas.microsoft.com/office/drawing/2014/main" id="{1CC9FC38-6DDD-4C7B-91FB-9F0A0D596BC1}"/>
                  </a:ext>
                </a:extLst>
              </p:cNvPr>
              <p:cNvSpPr txBox="1">
                <a:spLocks noRot="1" noChangeAspect="1" noMove="1" noResize="1" noEditPoints="1" noAdjustHandles="1" noChangeArrowheads="1" noChangeShapeType="1" noTextEdit="1"/>
              </p:cNvSpPr>
              <p:nvPr/>
            </p:nvSpPr>
            <p:spPr>
              <a:xfrm>
                <a:off x="1997532" y="5921480"/>
                <a:ext cx="4855175" cy="307777"/>
              </a:xfrm>
              <a:prstGeom prst="rect">
                <a:avLst/>
              </a:prstGeom>
              <a:blipFill>
                <a:blip r:embed="rId20"/>
                <a:stretch>
                  <a:fillRect l="-628" b="-3725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9183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D5A5C49-AD30-43E4-AB44-21C5FAE4F49E}"/>
              </a:ext>
            </a:extLst>
          </p:cNvPr>
          <p:cNvSpPr txBox="1"/>
          <p:nvPr/>
        </p:nvSpPr>
        <p:spPr>
          <a:xfrm>
            <a:off x="1233872" y="468389"/>
            <a:ext cx="4104456" cy="400110"/>
          </a:xfrm>
          <a:prstGeom prst="rect">
            <a:avLst/>
          </a:prstGeom>
          <a:noFill/>
          <a:ln>
            <a:noFill/>
          </a:ln>
        </p:spPr>
        <p:txBody>
          <a:bodyPr wrap="square" rtlCol="0" anchor="ctr" anchorCtr="1">
            <a:spAutoFit/>
          </a:bodyPr>
          <a:lstStyle/>
          <a:p>
            <a:r>
              <a:rPr lang="en-US" altLang="zh-CN" sz="2000" b="1" dirty="0"/>
              <a:t>§4.2.5 </a:t>
            </a:r>
            <a:r>
              <a:rPr lang="zh-CN" altLang="en-US" sz="2000" b="1" dirty="0"/>
              <a:t>一般离散信道的信道容量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27BD210-F779-459D-8981-BC40068D3B66}"/>
                  </a:ext>
                </a:extLst>
              </p:cNvPr>
              <p:cNvSpPr txBox="1"/>
              <p:nvPr/>
            </p:nvSpPr>
            <p:spPr>
              <a:xfrm>
                <a:off x="1233872" y="978496"/>
                <a:ext cx="9469053" cy="400110"/>
              </a:xfrm>
              <a:prstGeom prst="rect">
                <a:avLst/>
              </a:prstGeom>
              <a:noFill/>
              <a:ln>
                <a:noFill/>
              </a:ln>
            </p:spPr>
            <p:txBody>
              <a:bodyPr wrap="square" rtlCol="0" anchor="ctr" anchorCtr="1">
                <a:spAutoFit/>
              </a:bodyPr>
              <a:lstStyle/>
              <a:p>
                <a:r>
                  <a:rPr lang="zh-CN" altLang="en-US" sz="2000" dirty="0"/>
                  <a:t>信道给定时，平均互信息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是输入分布</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的上凸函数，故极大值是存在的。</a:t>
                </a:r>
              </a:p>
            </p:txBody>
          </p:sp>
        </mc:Choice>
        <mc:Fallback xmlns="">
          <p:sp>
            <p:nvSpPr>
              <p:cNvPr id="3" name="文本框 2">
                <a:extLst>
                  <a:ext uri="{FF2B5EF4-FFF2-40B4-BE49-F238E27FC236}">
                    <a16:creationId xmlns:a16="http://schemas.microsoft.com/office/drawing/2014/main" id="{427BD210-F779-459D-8981-BC40068D3B66}"/>
                  </a:ext>
                </a:extLst>
              </p:cNvPr>
              <p:cNvSpPr txBox="1">
                <a:spLocks noRot="1" noChangeAspect="1" noMove="1" noResize="1" noEditPoints="1" noAdjustHandles="1" noChangeArrowheads="1" noChangeShapeType="1" noTextEdit="1"/>
              </p:cNvSpPr>
              <p:nvPr/>
            </p:nvSpPr>
            <p:spPr>
              <a:xfrm>
                <a:off x="1233872" y="978496"/>
                <a:ext cx="9469053" cy="400110"/>
              </a:xfrm>
              <a:prstGeom prst="rect">
                <a:avLst/>
              </a:prstGeom>
              <a:blipFill>
                <a:blip r:embed="rId2"/>
                <a:stretch>
                  <a:fillRect t="-12308"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38C5818-5A8D-4DF1-8D36-6896F0A4FBE5}"/>
                  </a:ext>
                </a:extLst>
              </p:cNvPr>
              <p:cNvSpPr txBox="1"/>
              <p:nvPr/>
            </p:nvSpPr>
            <p:spPr>
              <a:xfrm>
                <a:off x="1701925" y="1448982"/>
                <a:ext cx="2768386"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oMath>
                  </m:oMathPara>
                </a14:m>
                <a:endParaRPr lang="zh-CN" altLang="en-US" sz="2000" dirty="0"/>
              </a:p>
            </p:txBody>
          </p:sp>
        </mc:Choice>
        <mc:Fallback xmlns="">
          <p:sp>
            <p:nvSpPr>
              <p:cNvPr id="4" name="文本框 3">
                <a:extLst>
                  <a:ext uri="{FF2B5EF4-FFF2-40B4-BE49-F238E27FC236}">
                    <a16:creationId xmlns:a16="http://schemas.microsoft.com/office/drawing/2014/main" id="{238C5818-5A8D-4DF1-8D36-6896F0A4FBE5}"/>
                  </a:ext>
                </a:extLst>
              </p:cNvPr>
              <p:cNvSpPr txBox="1">
                <a:spLocks noRot="1" noChangeAspect="1" noMove="1" noResize="1" noEditPoints="1" noAdjustHandles="1" noChangeArrowheads="1" noChangeShapeType="1" noTextEdit="1"/>
              </p:cNvSpPr>
              <p:nvPr/>
            </p:nvSpPr>
            <p:spPr>
              <a:xfrm>
                <a:off x="1701925" y="1448982"/>
                <a:ext cx="2768386" cy="307777"/>
              </a:xfrm>
              <a:prstGeom prst="rect">
                <a:avLst/>
              </a:prstGeom>
              <a:blipFill>
                <a:blip r:embed="rId3"/>
                <a:stretch>
                  <a:fillRect l="-2643" b="-3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9A533AD-60B1-4EC3-B45C-C37099E2EA28}"/>
                  </a:ext>
                </a:extLst>
              </p:cNvPr>
              <p:cNvSpPr txBox="1"/>
              <p:nvPr/>
            </p:nvSpPr>
            <p:spPr>
              <a:xfrm>
                <a:off x="888490" y="5748576"/>
                <a:ext cx="10513167"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如果输入符号数</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=2</m:t>
                    </m:r>
                  </m:oMath>
                </a14:m>
                <a:r>
                  <a:rPr lang="zh-CN" altLang="en-US" sz="2000" dirty="0"/>
                  <a:t>，则可设定输入分布为</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𝜔</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𝑝</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b="0" i="1" dirty="0" smtClean="0">
                                <a:latin typeface="Cambria Math" panose="02040503050406030204" pitchFamily="18" charset="0"/>
                              </a:rPr>
                              <m:t>2</m:t>
                            </m:r>
                          </m:sub>
                        </m:sSub>
                      </m:e>
                    </m:d>
                    <m:r>
                      <a:rPr lang="en-US" altLang="zh-CN" sz="2000" b="0" i="1" dirty="0" smtClean="0">
                        <a:latin typeface="Cambria Math" panose="02040503050406030204" pitchFamily="18" charset="0"/>
                      </a:rPr>
                      <m:t>=1−</m:t>
                    </m:r>
                    <m:r>
                      <a:rPr lang="zh-CN" altLang="en-US" sz="2000" b="0" i="1" dirty="0" smtClean="0">
                        <a:latin typeface="Cambria Math" panose="02040503050406030204" pitchFamily="18" charset="0"/>
                      </a:rPr>
                      <m:t>𝜔</m:t>
                    </m:r>
                  </m:oMath>
                </a14:m>
                <a:r>
                  <a:rPr lang="zh-CN" altLang="en-US" sz="2000" dirty="0"/>
                  <a:t>，则</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a:t>
                </a:r>
                <a14:m>
                  <m:oMath xmlns:m="http://schemas.openxmlformats.org/officeDocument/2006/math">
                    <m:r>
                      <a:rPr lang="zh-CN" altLang="en-US" sz="2000" i="1" dirty="0" smtClean="0">
                        <a:latin typeface="Cambria Math" panose="02040503050406030204" pitchFamily="18" charset="0"/>
                      </a:rPr>
                      <m:t>𝜔</m:t>
                    </m:r>
                  </m:oMath>
                </a14:m>
                <a:r>
                  <a:rPr lang="zh-CN" altLang="en-US" sz="2000" dirty="0"/>
                  <a:t>的单变量函数，其最大值可以通过求导得到。</a:t>
                </a:r>
              </a:p>
            </p:txBody>
          </p:sp>
        </mc:Choice>
        <mc:Fallback xmlns="">
          <p:sp>
            <p:nvSpPr>
              <p:cNvPr id="6" name="文本框 5">
                <a:extLst>
                  <a:ext uri="{FF2B5EF4-FFF2-40B4-BE49-F238E27FC236}">
                    <a16:creationId xmlns:a16="http://schemas.microsoft.com/office/drawing/2014/main" id="{39A533AD-60B1-4EC3-B45C-C37099E2EA28}"/>
                  </a:ext>
                </a:extLst>
              </p:cNvPr>
              <p:cNvSpPr txBox="1">
                <a:spLocks noRot="1" noChangeAspect="1" noMove="1" noResize="1" noEditPoints="1" noAdjustHandles="1" noChangeArrowheads="1" noChangeShapeType="1" noTextEdit="1"/>
              </p:cNvSpPr>
              <p:nvPr/>
            </p:nvSpPr>
            <p:spPr>
              <a:xfrm>
                <a:off x="888490" y="5748576"/>
                <a:ext cx="10513167" cy="707886"/>
              </a:xfrm>
              <a:prstGeom prst="rect">
                <a:avLst/>
              </a:prstGeom>
              <a:blipFill>
                <a:blip r:embed="rId4"/>
                <a:stretch>
                  <a:fillRect t="-6034"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4EC9CEE-896D-4C65-8E31-399F2586CFE8}"/>
                  </a:ext>
                </a:extLst>
              </p:cNvPr>
              <p:cNvSpPr txBox="1"/>
              <p:nvPr/>
            </p:nvSpPr>
            <p:spPr>
              <a:xfrm>
                <a:off x="2494012" y="1747203"/>
                <a:ext cx="6211892"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den>
                          </m:f>
                        </m:e>
                      </m:func>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den>
                          </m:f>
                        </m:e>
                      </m:func>
                    </m:oMath>
                  </m:oMathPara>
                </a14:m>
                <a:endParaRPr lang="zh-CN" altLang="en-US" sz="2000" dirty="0"/>
              </a:p>
            </p:txBody>
          </p:sp>
        </mc:Choice>
        <mc:Fallback xmlns="">
          <p:sp>
            <p:nvSpPr>
              <p:cNvPr id="20" name="文本框 19">
                <a:extLst>
                  <a:ext uri="{FF2B5EF4-FFF2-40B4-BE49-F238E27FC236}">
                    <a16:creationId xmlns:a16="http://schemas.microsoft.com/office/drawing/2014/main" id="{E4EC9CEE-896D-4C65-8E31-399F2586CFE8}"/>
                  </a:ext>
                </a:extLst>
              </p:cNvPr>
              <p:cNvSpPr txBox="1">
                <a:spLocks noRot="1" noChangeAspect="1" noMove="1" noResize="1" noEditPoints="1" noAdjustHandles="1" noChangeArrowheads="1" noChangeShapeType="1" noTextEdit="1"/>
              </p:cNvSpPr>
              <p:nvPr/>
            </p:nvSpPr>
            <p:spPr>
              <a:xfrm>
                <a:off x="2494012" y="1747203"/>
                <a:ext cx="6211892" cy="875111"/>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7734935-EA78-454B-AFB6-AA002A784DFC}"/>
                  </a:ext>
                </a:extLst>
              </p:cNvPr>
              <p:cNvSpPr txBox="1"/>
              <p:nvPr/>
            </p:nvSpPr>
            <p:spPr>
              <a:xfrm>
                <a:off x="2205980" y="3950393"/>
                <a:ext cx="4081822"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num>
                            <m:den>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den>
                          </m:f>
                        </m:e>
                      </m:func>
                      <m:r>
                        <a:rPr lang="zh-CN" altLang="en-US" sz="2000" i="1">
                          <a:latin typeface="Cambria Math" panose="02040503050406030204" pitchFamily="18" charset="0"/>
                        </a:rPr>
                        <m:t>，</m:t>
                      </m:r>
                    </m:oMath>
                  </m:oMathPara>
                </a14:m>
                <a:endParaRPr lang="zh-CN" altLang="en-US" sz="2000" dirty="0"/>
              </a:p>
            </p:txBody>
          </p:sp>
        </mc:Choice>
        <mc:Fallback xmlns="">
          <p:sp>
            <p:nvSpPr>
              <p:cNvPr id="18" name="文本框 17">
                <a:extLst>
                  <a:ext uri="{FF2B5EF4-FFF2-40B4-BE49-F238E27FC236}">
                    <a16:creationId xmlns:a16="http://schemas.microsoft.com/office/drawing/2014/main" id="{B7734935-EA78-454B-AFB6-AA002A784DFC}"/>
                  </a:ext>
                </a:extLst>
              </p:cNvPr>
              <p:cNvSpPr txBox="1">
                <a:spLocks noRot="1" noChangeAspect="1" noMove="1" noResize="1" noEditPoints="1" noAdjustHandles="1" noChangeArrowheads="1" noChangeShapeType="1" noTextEdit="1"/>
              </p:cNvSpPr>
              <p:nvPr/>
            </p:nvSpPr>
            <p:spPr>
              <a:xfrm>
                <a:off x="2205980" y="3950393"/>
                <a:ext cx="4081822" cy="875111"/>
              </a:xfrm>
              <a:prstGeom prst="rect">
                <a:avLst/>
              </a:prstGeom>
              <a:blipFill>
                <a:blip r:embed="rId6"/>
                <a:stretch>
                  <a:fillRect/>
                </a:stretch>
              </a:blipFill>
              <a:ln>
                <a:noFill/>
              </a:ln>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938812D5-CAC7-4D7E-8B23-33F0023272BE}"/>
              </a:ext>
            </a:extLst>
          </p:cNvPr>
          <p:cNvSpPr txBox="1"/>
          <p:nvPr/>
        </p:nvSpPr>
        <p:spPr>
          <a:xfrm>
            <a:off x="837828" y="3562552"/>
            <a:ext cx="792088" cy="400110"/>
          </a:xfrm>
          <a:prstGeom prst="rect">
            <a:avLst/>
          </a:prstGeom>
          <a:noFill/>
          <a:ln>
            <a:solidFill>
              <a:schemeClr val="bg2"/>
            </a:solidFill>
          </a:ln>
        </p:spPr>
        <p:txBody>
          <a:bodyPr wrap="square" rtlCol="0" anchor="ctr" anchorCtr="1">
            <a:spAutoFit/>
          </a:bodyPr>
          <a:lstStyle/>
          <a:p>
            <a:r>
              <a:rPr lang="zh-CN" altLang="en-US" sz="2000" dirty="0"/>
              <a:t>其中</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932522B9-1ADE-48BD-A659-191CE6A91356}"/>
                  </a:ext>
                </a:extLst>
              </p:cNvPr>
              <p:cNvSpPr/>
              <p:nvPr/>
            </p:nvSpPr>
            <p:spPr>
              <a:xfrm>
                <a:off x="2277988" y="4815948"/>
                <a:ext cx="4738027"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e>
                      </m:nary>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r>
                        <a:rPr lang="en-US" altLang="zh-CN" sz="2000" b="0" i="1" smtClean="0">
                          <a:latin typeface="Cambria Math" panose="02040503050406030204" pitchFamily="18" charset="0"/>
                        </a:rPr>
                        <m:t>.</m:t>
                      </m:r>
                    </m:oMath>
                  </m:oMathPara>
                </a14:m>
                <a:endParaRPr lang="zh-CN" altLang="en-US" sz="2000" dirty="0"/>
              </a:p>
            </p:txBody>
          </p:sp>
        </mc:Choice>
        <mc:Fallback xmlns="">
          <p:sp>
            <p:nvSpPr>
              <p:cNvPr id="25" name="矩形 24">
                <a:extLst>
                  <a:ext uri="{FF2B5EF4-FFF2-40B4-BE49-F238E27FC236}">
                    <a16:creationId xmlns:a16="http://schemas.microsoft.com/office/drawing/2014/main" id="{932522B9-1ADE-48BD-A659-191CE6A91356}"/>
                  </a:ext>
                </a:extLst>
              </p:cNvPr>
              <p:cNvSpPr>
                <a:spLocks noRot="1" noChangeAspect="1" noMove="1" noResize="1" noEditPoints="1" noAdjustHandles="1" noChangeArrowheads="1" noChangeShapeType="1" noTextEdit="1"/>
              </p:cNvSpPr>
              <p:nvPr/>
            </p:nvSpPr>
            <p:spPr>
              <a:xfrm>
                <a:off x="2277988" y="4815948"/>
                <a:ext cx="4738027" cy="93262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C136C485-B540-43E5-85B0-71176B00C530}"/>
                  </a:ext>
                </a:extLst>
              </p:cNvPr>
              <p:cNvSpPr txBox="1"/>
              <p:nvPr/>
            </p:nvSpPr>
            <p:spPr>
              <a:xfrm>
                <a:off x="2521700" y="2670927"/>
                <a:ext cx="6184203" cy="875111"/>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num>
                            <m:den>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den>
                          </m:f>
                        </m:e>
                      </m:func>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𝐼</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e>
                      </m:nary>
                      <m:r>
                        <a:rPr lang="en-US" altLang="zh-CN" sz="2000" b="0" i="1" smtClean="0">
                          <a:latin typeface="Cambria Math" panose="02040503050406030204" pitchFamily="18" charset="0"/>
                        </a:rPr>
                        <m:t>,</m:t>
                      </m:r>
                    </m:oMath>
                  </m:oMathPara>
                </a14:m>
                <a:endParaRPr lang="zh-CN" altLang="en-US" sz="2000" dirty="0"/>
              </a:p>
            </p:txBody>
          </p:sp>
        </mc:Choice>
        <mc:Fallback xmlns="">
          <p:sp>
            <p:nvSpPr>
              <p:cNvPr id="26" name="文本框 25">
                <a:extLst>
                  <a:ext uri="{FF2B5EF4-FFF2-40B4-BE49-F238E27FC236}">
                    <a16:creationId xmlns:a16="http://schemas.microsoft.com/office/drawing/2014/main" id="{C136C485-B540-43E5-85B0-71176B00C530}"/>
                  </a:ext>
                </a:extLst>
              </p:cNvPr>
              <p:cNvSpPr txBox="1">
                <a:spLocks noRot="1" noChangeAspect="1" noMove="1" noResize="1" noEditPoints="1" noAdjustHandles="1" noChangeArrowheads="1" noChangeShapeType="1" noTextEdit="1"/>
              </p:cNvSpPr>
              <p:nvPr/>
            </p:nvSpPr>
            <p:spPr>
              <a:xfrm>
                <a:off x="2521700" y="2670927"/>
                <a:ext cx="6184203" cy="875111"/>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89830BA-D265-4E87-A1A4-8FF9AD9408B5}"/>
                  </a:ext>
                </a:extLst>
              </p:cNvPr>
              <p:cNvSpPr txBox="1"/>
              <p:nvPr/>
            </p:nvSpPr>
            <p:spPr>
              <a:xfrm>
                <a:off x="7318548" y="4064457"/>
                <a:ext cx="3672408" cy="646331"/>
              </a:xfrm>
              <a:prstGeom prst="rect">
                <a:avLst/>
              </a:prstGeom>
              <a:noFill/>
              <a:ln>
                <a:solidFill>
                  <a:schemeClr val="bg2"/>
                </a:solidFill>
              </a:ln>
            </p:spPr>
            <p:txBody>
              <a:bodyPr wrap="square" rtlCol="0" anchor="ctr" anchorCtr="1">
                <a:spAutoFit/>
              </a:bodyPr>
              <a:lstStyle/>
              <a:p>
                <a14:m>
                  <m:oMath xmlns:m="http://schemas.openxmlformats.org/officeDocument/2006/math">
                    <m:r>
                      <a:rPr lang="en-US" altLang="zh-CN" b="0" i="1" smtClean="0">
                        <a:solidFill>
                          <a:srgbClr val="00B0F0"/>
                        </a:solidFill>
                        <a:latin typeface="Cambria Math" panose="02040503050406030204" pitchFamily="18" charset="0"/>
                      </a:rPr>
                      <m:t>𝐼</m:t>
                    </m:r>
                    <m:r>
                      <a:rPr lang="en-US" altLang="zh-CN" b="0" i="1" smtClean="0">
                        <a:solidFill>
                          <a:srgbClr val="00B0F0"/>
                        </a:solidFill>
                        <a:latin typeface="Cambria Math" panose="02040503050406030204" pitchFamily="18" charset="0"/>
                      </a:rPr>
                      <m:t>(</m:t>
                    </m:r>
                    <m:sSub>
                      <m:sSubPr>
                        <m:ctrlPr>
                          <a:rPr lang="en-US" altLang="zh-CN" b="0"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𝑥</m:t>
                        </m:r>
                      </m:e>
                      <m:sub>
                        <m:r>
                          <a:rPr lang="en-US" altLang="zh-CN" b="0" i="1" smtClean="0">
                            <a:solidFill>
                              <a:srgbClr val="00B0F0"/>
                            </a:solidFill>
                            <a:latin typeface="Cambria Math" panose="02040503050406030204" pitchFamily="18" charset="0"/>
                          </a:rPr>
                          <m:t>𝑖</m:t>
                        </m:r>
                      </m:sub>
                    </m:sSub>
                    <m:r>
                      <a:rPr lang="en-US" altLang="zh-CN" b="0" i="1" smtClean="0">
                        <a:solidFill>
                          <a:srgbClr val="00B0F0"/>
                        </a:solidFill>
                        <a:latin typeface="Cambria Math" panose="02040503050406030204" pitchFamily="18" charset="0"/>
                      </a:rPr>
                      <m:t>;</m:t>
                    </m:r>
                    <m:r>
                      <a:rPr lang="en-US" altLang="zh-CN" b="0" i="1" smtClean="0">
                        <a:solidFill>
                          <a:srgbClr val="00B0F0"/>
                        </a:solidFill>
                        <a:latin typeface="Cambria Math" panose="02040503050406030204" pitchFamily="18" charset="0"/>
                      </a:rPr>
                      <m:t>𝑦</m:t>
                    </m:r>
                    <m:r>
                      <a:rPr lang="en-US" altLang="zh-CN" b="0" i="1" smtClean="0">
                        <a:solidFill>
                          <a:srgbClr val="00B0F0"/>
                        </a:solidFill>
                        <a:latin typeface="Cambria Math" panose="02040503050406030204" pitchFamily="18" charset="0"/>
                      </a:rPr>
                      <m:t>)</m:t>
                    </m:r>
                  </m:oMath>
                </a14:m>
                <a:r>
                  <a:rPr lang="zh-CN" altLang="en-US" dirty="0">
                    <a:solidFill>
                      <a:srgbClr val="00B0F0"/>
                    </a:solidFill>
                  </a:rPr>
                  <a:t>是已知</a:t>
                </a:r>
                <a14:m>
                  <m:oMath xmlns:m="http://schemas.openxmlformats.org/officeDocument/2006/math">
                    <m:r>
                      <a:rPr lang="en-US" altLang="zh-CN" b="0" i="1" smtClean="0">
                        <a:solidFill>
                          <a:srgbClr val="00B0F0"/>
                        </a:solidFill>
                        <a:latin typeface="Cambria Math" panose="02040503050406030204" pitchFamily="18" charset="0"/>
                      </a:rPr>
                      <m:t>𝑥</m:t>
                    </m:r>
                    <m:r>
                      <a:rPr lang="en-US" altLang="zh-CN" b="0" i="1" smtClean="0">
                        <a:solidFill>
                          <a:srgbClr val="00B0F0"/>
                        </a:solidFill>
                        <a:latin typeface="Cambria Math" panose="02040503050406030204" pitchFamily="18" charset="0"/>
                      </a:rPr>
                      <m:t>=</m:t>
                    </m:r>
                    <m:sSub>
                      <m:sSubPr>
                        <m:ctrlPr>
                          <a:rPr lang="en-US" altLang="zh-CN" b="0" i="1" smtClean="0">
                            <a:solidFill>
                              <a:srgbClr val="00B0F0"/>
                            </a:solidFill>
                            <a:latin typeface="Cambria Math" panose="02040503050406030204" pitchFamily="18" charset="0"/>
                          </a:rPr>
                        </m:ctrlPr>
                      </m:sSubPr>
                      <m:e>
                        <m:r>
                          <a:rPr lang="en-US" altLang="zh-CN" b="0" i="1" smtClean="0">
                            <a:solidFill>
                              <a:srgbClr val="00B0F0"/>
                            </a:solidFill>
                            <a:latin typeface="Cambria Math" panose="02040503050406030204" pitchFamily="18" charset="0"/>
                          </a:rPr>
                          <m:t>𝑥</m:t>
                        </m:r>
                      </m:e>
                      <m:sub>
                        <m:r>
                          <a:rPr lang="en-US" altLang="zh-CN" b="0" i="1" smtClean="0">
                            <a:solidFill>
                              <a:srgbClr val="00B0F0"/>
                            </a:solidFill>
                            <a:latin typeface="Cambria Math" panose="02040503050406030204" pitchFamily="18" charset="0"/>
                          </a:rPr>
                          <m:t>𝑖</m:t>
                        </m:r>
                      </m:sub>
                    </m:sSub>
                  </m:oMath>
                </a14:m>
                <a:r>
                  <a:rPr lang="zh-CN" altLang="en-US" dirty="0">
                    <a:solidFill>
                      <a:srgbClr val="00B0F0"/>
                    </a:solidFill>
                  </a:rPr>
                  <a:t>时</a:t>
                </a:r>
                <a14:m>
                  <m:oMath xmlns:m="http://schemas.openxmlformats.org/officeDocument/2006/math">
                    <m:r>
                      <a:rPr lang="en-US" altLang="zh-CN" b="0" i="1" dirty="0" smtClean="0">
                        <a:solidFill>
                          <a:srgbClr val="00B0F0"/>
                        </a:solidFill>
                        <a:latin typeface="Cambria Math" panose="02040503050406030204" pitchFamily="18" charset="0"/>
                      </a:rPr>
                      <m:t>𝑦</m:t>
                    </m:r>
                  </m:oMath>
                </a14:m>
                <a:r>
                  <a:rPr lang="zh-CN" altLang="en-US" dirty="0">
                    <a:solidFill>
                      <a:srgbClr val="00B0F0"/>
                    </a:solidFill>
                  </a:rPr>
                  <a:t>的条件分布与</a:t>
                </a:r>
                <a14:m>
                  <m:oMath xmlns:m="http://schemas.openxmlformats.org/officeDocument/2006/math">
                    <m:r>
                      <a:rPr lang="en-US" altLang="zh-CN" b="0" i="1" smtClean="0">
                        <a:solidFill>
                          <a:srgbClr val="00B0F0"/>
                        </a:solidFill>
                        <a:latin typeface="Cambria Math" panose="02040503050406030204" pitchFamily="18" charset="0"/>
                      </a:rPr>
                      <m:t>𝑦</m:t>
                    </m:r>
                  </m:oMath>
                </a14:m>
                <a:r>
                  <a:rPr lang="zh-CN" altLang="en-US" dirty="0">
                    <a:solidFill>
                      <a:srgbClr val="00B0F0"/>
                    </a:solidFill>
                  </a:rPr>
                  <a:t>的无条件分布的相对熵</a:t>
                </a:r>
              </a:p>
            </p:txBody>
          </p:sp>
        </mc:Choice>
        <mc:Fallback xmlns="">
          <p:sp>
            <p:nvSpPr>
              <p:cNvPr id="27" name="文本框 26">
                <a:extLst>
                  <a:ext uri="{FF2B5EF4-FFF2-40B4-BE49-F238E27FC236}">
                    <a16:creationId xmlns:a16="http://schemas.microsoft.com/office/drawing/2014/main" id="{789830BA-D265-4E87-A1A4-8FF9AD9408B5}"/>
                  </a:ext>
                </a:extLst>
              </p:cNvPr>
              <p:cNvSpPr txBox="1">
                <a:spLocks noRot="1" noChangeAspect="1" noMove="1" noResize="1" noEditPoints="1" noAdjustHandles="1" noChangeArrowheads="1" noChangeShapeType="1" noTextEdit="1"/>
              </p:cNvSpPr>
              <p:nvPr/>
            </p:nvSpPr>
            <p:spPr>
              <a:xfrm>
                <a:off x="7318548" y="4064457"/>
                <a:ext cx="3672408" cy="646331"/>
              </a:xfrm>
              <a:prstGeom prst="rect">
                <a:avLst/>
              </a:prstGeom>
              <a:blipFill>
                <a:blip r:embed="rId9"/>
                <a:stretch>
                  <a:fillRect t="-5556" b="-11111"/>
                </a:stretch>
              </a:blipFill>
              <a:ln>
                <a:solidFill>
                  <a:schemeClr val="bg2"/>
                </a:solidFill>
              </a:ln>
            </p:spPr>
            <p:txBody>
              <a:bodyPr/>
              <a:lstStyle/>
              <a:p>
                <a:r>
                  <a:rPr lang="zh-CN" altLang="en-US">
                    <a:noFill/>
                  </a:rPr>
                  <a:t> </a:t>
                </a:r>
              </a:p>
            </p:txBody>
          </p:sp>
        </mc:Fallback>
      </mc:AlternateContent>
    </p:spTree>
    <p:extLst>
      <p:ext uri="{BB962C8B-B14F-4D97-AF65-F5344CB8AC3E}">
        <p14:creationId xmlns:p14="http://schemas.microsoft.com/office/powerpoint/2010/main" val="118257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20" grpId="0"/>
      <p:bldP spid="18" grpId="0"/>
      <p:bldP spid="24" grpId="0" animBg="1"/>
      <p:bldP spid="25" grpId="0"/>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FF78358-706C-4656-ACED-CDB08227A24F}"/>
                  </a:ext>
                </a:extLst>
              </p:cNvPr>
              <p:cNvSpPr txBox="1"/>
              <p:nvPr/>
            </p:nvSpPr>
            <p:spPr>
              <a:xfrm>
                <a:off x="1410290" y="599100"/>
                <a:ext cx="6696744" cy="611834"/>
              </a:xfrm>
              <a:prstGeom prst="rect">
                <a:avLst/>
              </a:prstGeom>
              <a:noFill/>
              <a:ln>
                <a:noFill/>
              </a:ln>
            </p:spPr>
            <p:txBody>
              <a:bodyPr wrap="square" rtlCol="0" anchor="ctr" anchorCtr="1">
                <a:spAutoFit/>
              </a:bodyPr>
              <a:lstStyle/>
              <a:p>
                <a:r>
                  <a:rPr lang="zh-CN" altLang="en-US" sz="2000" b="1" dirty="0"/>
                  <a:t>例</a:t>
                </a:r>
                <a:r>
                  <a:rPr lang="en-US" altLang="zh-CN" sz="2000" b="1" dirty="0"/>
                  <a:t>13. </a:t>
                </a:r>
                <a:r>
                  <a:rPr lang="zh-CN" altLang="en-US" sz="2000" dirty="0"/>
                  <a:t>已知信道矩阵为</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.5</m:t>
                              </m:r>
                            </m:e>
                            <m:e>
                              <m:r>
                                <a:rPr lang="en-US" altLang="zh-CN" sz="2000" b="0" i="1" smtClean="0">
                                  <a:latin typeface="Cambria Math" panose="02040503050406030204" pitchFamily="18" charset="0"/>
                                </a:rPr>
                                <m:t>0.3</m:t>
                              </m:r>
                            </m:e>
                            <m:e>
                              <m:r>
                                <a:rPr lang="en-US" altLang="zh-CN" sz="2000" b="0" i="1" smtClean="0">
                                  <a:latin typeface="Cambria Math" panose="02040503050406030204" pitchFamily="18" charset="0"/>
                                </a:rPr>
                                <m:t>0.2</m:t>
                              </m:r>
                            </m:e>
                          </m:mr>
                          <m:mr>
                            <m:e>
                              <m:r>
                                <a:rPr lang="en-US" altLang="zh-CN" sz="2000" b="0" i="1" smtClean="0">
                                  <a:latin typeface="Cambria Math" panose="02040503050406030204" pitchFamily="18" charset="0"/>
                                </a:rPr>
                                <m:t>0.3</m:t>
                              </m:r>
                            </m:e>
                            <m:e>
                              <m:r>
                                <a:rPr lang="en-US" altLang="zh-CN" sz="2000" b="0" i="1" smtClean="0">
                                  <a:latin typeface="Cambria Math" panose="02040503050406030204" pitchFamily="18" charset="0"/>
                                </a:rPr>
                                <m:t>0.5</m:t>
                              </m:r>
                            </m:e>
                            <m:e>
                              <m:r>
                                <a:rPr lang="en-US" altLang="zh-CN" sz="2000" b="0" i="1" smtClean="0">
                                  <a:latin typeface="Cambria Math" panose="02040503050406030204" pitchFamily="18" charset="0"/>
                                </a:rPr>
                                <m:t>0.2</m:t>
                              </m:r>
                            </m:e>
                          </m:mr>
                        </m:m>
                      </m:e>
                    </m:d>
                  </m:oMath>
                </a14:m>
                <a:r>
                  <a:rPr lang="zh-CN" altLang="en-US" sz="2000" dirty="0"/>
                  <a:t>，求信道容量。</a:t>
                </a:r>
              </a:p>
            </p:txBody>
          </p:sp>
        </mc:Choice>
        <mc:Fallback xmlns="">
          <p:sp>
            <p:nvSpPr>
              <p:cNvPr id="7" name="文本框 6">
                <a:extLst>
                  <a:ext uri="{FF2B5EF4-FFF2-40B4-BE49-F238E27FC236}">
                    <a16:creationId xmlns:a16="http://schemas.microsoft.com/office/drawing/2014/main" id="{EFF78358-706C-4656-ACED-CDB08227A24F}"/>
                  </a:ext>
                </a:extLst>
              </p:cNvPr>
              <p:cNvSpPr txBox="1">
                <a:spLocks noRot="1" noChangeAspect="1" noMove="1" noResize="1" noEditPoints="1" noAdjustHandles="1" noChangeArrowheads="1" noChangeShapeType="1" noTextEdit="1"/>
              </p:cNvSpPr>
              <p:nvPr/>
            </p:nvSpPr>
            <p:spPr>
              <a:xfrm>
                <a:off x="1410290" y="599100"/>
                <a:ext cx="6696744" cy="611834"/>
              </a:xfrm>
              <a:prstGeom prst="rect">
                <a:avLst/>
              </a:prstGeom>
              <a:blipFill>
                <a:blip r:embed="rId2"/>
                <a:stretch>
                  <a:fillRect l="-819" r="-100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C988358F-D85B-4BC9-9457-68D8C1C75829}"/>
                  </a:ext>
                </a:extLst>
              </p:cNvPr>
              <p:cNvSpPr txBox="1"/>
              <p:nvPr/>
            </p:nvSpPr>
            <p:spPr>
              <a:xfrm>
                <a:off x="757606" y="1311384"/>
                <a:ext cx="5768854" cy="400110"/>
              </a:xfrm>
              <a:prstGeom prst="rect">
                <a:avLst/>
              </a:prstGeom>
              <a:noFill/>
              <a:ln>
                <a:noFill/>
              </a:ln>
            </p:spPr>
            <p:txBody>
              <a:bodyPr wrap="square" rtlCol="0" anchor="ctr" anchorCtr="1">
                <a:spAutoFit/>
              </a:bodyPr>
              <a:lstStyle/>
              <a:p>
                <a:r>
                  <a:rPr lang="zh-CN" altLang="en-US" sz="2000" b="1" dirty="0"/>
                  <a:t>解</a:t>
                </a:r>
                <a:r>
                  <a:rPr lang="zh-CN" altLang="en-US" sz="2000" dirty="0"/>
                  <a:t>：若输入分布为</a:t>
                </a:r>
                <a14:m>
                  <m:oMath xmlns:m="http://schemas.openxmlformats.org/officeDocument/2006/math">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e>
                    </m:d>
                    <m:r>
                      <a:rPr lang="en-US" altLang="zh-CN" sz="2000" i="1">
                        <a:latin typeface="Cambria Math" panose="02040503050406030204" pitchFamily="18" charset="0"/>
                      </a:rPr>
                      <m:t>=</m:t>
                    </m:r>
                    <m:r>
                      <a:rPr lang="zh-CN" altLang="en-US" sz="2000" i="1">
                        <a:latin typeface="Cambria Math" panose="02040503050406030204" pitchFamily="18" charset="0"/>
                      </a:rPr>
                      <m:t>𝜔</m:t>
                    </m:r>
                  </m:oMath>
                </a14:m>
                <a:r>
                  <a:rPr lang="zh-CN" altLang="en-US" sz="2000" dirty="0"/>
                  <a:t>，</a:t>
                </a:r>
                <a14:m>
                  <m:oMath xmlns:m="http://schemas.openxmlformats.org/officeDocument/2006/math">
                    <m:r>
                      <a:rPr lang="en-US" altLang="zh-CN" sz="2000" i="1" dirty="0">
                        <a:latin typeface="Cambria Math" panose="02040503050406030204" pitchFamily="18" charset="0"/>
                      </a:rPr>
                      <m:t>𝑝</m:t>
                    </m:r>
                    <m:d>
                      <m:dPr>
                        <m:ctrlPr>
                          <a:rPr lang="en-US" altLang="zh-CN" sz="2000" i="1" dirty="0">
                            <a:latin typeface="Cambria Math" panose="02040503050406030204" pitchFamily="18" charset="0"/>
                          </a:rPr>
                        </m:ctrlPr>
                      </m:dPr>
                      <m:e>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𝑥</m:t>
                            </m:r>
                          </m:e>
                          <m:sub>
                            <m:r>
                              <a:rPr lang="en-US" altLang="zh-CN" sz="2000" i="1" dirty="0">
                                <a:latin typeface="Cambria Math" panose="02040503050406030204" pitchFamily="18" charset="0"/>
                              </a:rPr>
                              <m:t>2</m:t>
                            </m:r>
                          </m:sub>
                        </m:sSub>
                      </m:e>
                    </m:d>
                    <m:r>
                      <a:rPr lang="en-US" altLang="zh-CN" sz="2000" i="1" dirty="0">
                        <a:latin typeface="Cambria Math" panose="02040503050406030204" pitchFamily="18" charset="0"/>
                      </a:rPr>
                      <m:t>=1−</m:t>
                    </m:r>
                    <m:r>
                      <a:rPr lang="zh-CN" altLang="en-US" sz="2000" i="1" dirty="0">
                        <a:latin typeface="Cambria Math" panose="02040503050406030204" pitchFamily="18" charset="0"/>
                      </a:rPr>
                      <m:t>𝜔</m:t>
                    </m:r>
                  </m:oMath>
                </a14:m>
                <a:r>
                  <a:rPr lang="zh-CN" altLang="en-US" sz="2000" dirty="0"/>
                  <a:t>，则</a:t>
                </a:r>
              </a:p>
            </p:txBody>
          </p:sp>
        </mc:Choice>
        <mc:Fallback>
          <p:sp>
            <p:nvSpPr>
              <p:cNvPr id="8" name="文本框 7">
                <a:extLst>
                  <a:ext uri="{FF2B5EF4-FFF2-40B4-BE49-F238E27FC236}">
                    <a16:creationId xmlns:a16="http://schemas.microsoft.com/office/drawing/2014/main" id="{C988358F-D85B-4BC9-9457-68D8C1C75829}"/>
                  </a:ext>
                </a:extLst>
              </p:cNvPr>
              <p:cNvSpPr txBox="1">
                <a:spLocks noRot="1" noChangeAspect="1" noMove="1" noResize="1" noEditPoints="1" noAdjustHandles="1" noChangeArrowheads="1" noChangeShapeType="1" noTextEdit="1"/>
              </p:cNvSpPr>
              <p:nvPr/>
            </p:nvSpPr>
            <p:spPr>
              <a:xfrm>
                <a:off x="757606" y="1311384"/>
                <a:ext cx="5768854" cy="400110"/>
              </a:xfrm>
              <a:prstGeom prst="rect">
                <a:avLst/>
              </a:prstGeom>
              <a:blipFill>
                <a:blip r:embed="rId3"/>
                <a:stretch>
                  <a:fillRect l="-211" t="-10606" r="-634"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5D66F38-ED6D-43BE-B899-FC9BB41FB382}"/>
                  </a:ext>
                </a:extLst>
              </p:cNvPr>
              <p:cNvSpPr txBox="1"/>
              <p:nvPr/>
            </p:nvSpPr>
            <p:spPr>
              <a:xfrm>
                <a:off x="1013741" y="1813934"/>
                <a:ext cx="7920880" cy="347403"/>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3</m:t>
                                  </m:r>
                                </m:sub>
                              </m:sSub>
                            </m:e>
                          </m:d>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m:rPr>
                              <m:sty m:val="p"/>
                            </m:rPr>
                            <a:rPr lang="el-GR" altLang="zh-CN" sz="2000" b="0" i="1" smtClean="0">
                              <a:latin typeface="Cambria Math" panose="02040503050406030204" pitchFamily="18" charset="0"/>
                              <a:ea typeface="Cambria Math" panose="02040503050406030204" pitchFamily="18" charset="0"/>
                            </a:rPr>
                            <m:t>ω</m:t>
                          </m:r>
                          <m:r>
                            <a:rPr lang="en-US" altLang="zh-CN" sz="2000" b="0" i="1" smtClean="0">
                              <a:latin typeface="Cambria Math" panose="02040503050406030204" pitchFamily="18" charset="0"/>
                              <a:ea typeface="Cambria Math" panose="02040503050406030204" pitchFamily="18" charset="0"/>
                            </a:rPr>
                            <m:t>,1−</m:t>
                          </m:r>
                          <m:r>
                            <a:rPr lang="zh-CN" altLang="en-US" sz="2000" b="0" i="1" smtClean="0">
                              <a:latin typeface="Cambria Math" panose="02040503050406030204" pitchFamily="18" charset="0"/>
                              <a:ea typeface="Cambria Math" panose="02040503050406030204" pitchFamily="18" charset="0"/>
                            </a:rPr>
                            <m:t>𝜔</m:t>
                          </m:r>
                        </m:e>
                      </m:d>
                      <m:r>
                        <a:rPr lang="en-US" altLang="zh-CN" sz="2000" b="0" i="1" smtClean="0">
                          <a:latin typeface="Cambria Math" panose="02040503050406030204" pitchFamily="18" charset="0"/>
                          <a:ea typeface="Cambria Math" panose="02040503050406030204" pitchFamily="18" charset="0"/>
                        </a:rPr>
                        <m:t>𝑃</m:t>
                      </m:r>
                      <m:r>
                        <a:rPr lang="en-US" altLang="zh-CN" sz="2000" b="0" i="1" smtClean="0">
                          <a:latin typeface="Cambria Math" panose="02040503050406030204" pitchFamily="18" charset="0"/>
                          <a:ea typeface="Cambria Math" panose="02040503050406030204" pitchFamily="18" charset="0"/>
                        </a:rPr>
                        <m:t>=(0.3+0.2</m:t>
                      </m:r>
                      <m:r>
                        <a:rPr lang="zh-CN" altLang="en-US" sz="2000" b="0" i="1" smtClean="0">
                          <a:latin typeface="Cambria Math" panose="02040503050406030204" pitchFamily="18" charset="0"/>
                          <a:ea typeface="Cambria Math" panose="02040503050406030204" pitchFamily="18" charset="0"/>
                        </a:rPr>
                        <m:t>𝜔</m:t>
                      </m:r>
                      <m:r>
                        <a:rPr lang="en-US" altLang="zh-CN" sz="2000" b="0" i="1" smtClean="0">
                          <a:latin typeface="Cambria Math" panose="02040503050406030204" pitchFamily="18" charset="0"/>
                          <a:ea typeface="Cambria Math" panose="02040503050406030204" pitchFamily="18" charset="0"/>
                        </a:rPr>
                        <m:t>,0.5−0.2</m:t>
                      </m:r>
                      <m:r>
                        <a:rPr lang="zh-CN" altLang="en-US" sz="2000" b="0" i="1" smtClean="0">
                          <a:latin typeface="Cambria Math" panose="02040503050406030204" pitchFamily="18" charset="0"/>
                          <a:ea typeface="Cambria Math" panose="02040503050406030204" pitchFamily="18" charset="0"/>
                        </a:rPr>
                        <m:t>𝜔</m:t>
                      </m:r>
                      <m:r>
                        <a:rPr lang="en-US" altLang="zh-CN" sz="2000" b="0" i="1" smtClean="0">
                          <a:latin typeface="Cambria Math" panose="02040503050406030204" pitchFamily="18" charset="0"/>
                          <a:ea typeface="Cambria Math" panose="02040503050406030204" pitchFamily="18" charset="0"/>
                        </a:rPr>
                        <m:t>,0.2)</m:t>
                      </m:r>
                    </m:oMath>
                  </m:oMathPara>
                </a14:m>
                <a:endParaRPr lang="zh-CN" altLang="en-US" sz="2000" dirty="0"/>
              </a:p>
            </p:txBody>
          </p:sp>
        </mc:Choice>
        <mc:Fallback xmlns="">
          <p:sp>
            <p:nvSpPr>
              <p:cNvPr id="9" name="文本框 8">
                <a:extLst>
                  <a:ext uri="{FF2B5EF4-FFF2-40B4-BE49-F238E27FC236}">
                    <a16:creationId xmlns:a16="http://schemas.microsoft.com/office/drawing/2014/main" id="{15D66F38-ED6D-43BE-B899-FC9BB41FB382}"/>
                  </a:ext>
                </a:extLst>
              </p:cNvPr>
              <p:cNvSpPr txBox="1">
                <a:spLocks noRot="1" noChangeAspect="1" noMove="1" noResize="1" noEditPoints="1" noAdjustHandles="1" noChangeArrowheads="1" noChangeShapeType="1" noTextEdit="1"/>
              </p:cNvSpPr>
              <p:nvPr/>
            </p:nvSpPr>
            <p:spPr>
              <a:xfrm>
                <a:off x="1013741" y="1813934"/>
                <a:ext cx="7920880" cy="347403"/>
              </a:xfrm>
              <a:prstGeom prst="rect">
                <a:avLst/>
              </a:prstGeom>
              <a:blipFill>
                <a:blip r:embed="rId4"/>
                <a:stretch>
                  <a:fillRect b="-2631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25695C0-AA51-48A0-8C4B-EB79165D378B}"/>
                  </a:ext>
                </a:extLst>
              </p:cNvPr>
              <p:cNvSpPr txBox="1"/>
              <p:nvPr/>
            </p:nvSpPr>
            <p:spPr>
              <a:xfrm>
                <a:off x="1157140" y="2331830"/>
                <a:ext cx="9116214"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0.3+0.2</m:t>
                          </m:r>
                          <m:r>
                            <a:rPr lang="zh-CN" altLang="en-US" sz="2000" i="1">
                              <a:latin typeface="Cambria Math" panose="02040503050406030204" pitchFamily="18" charset="0"/>
                              <a:ea typeface="Cambria Math" panose="02040503050406030204" pitchFamily="18" charset="0"/>
                            </a:rPr>
                            <m:t>𝜔</m:t>
                          </m:r>
                          <m:r>
                            <a:rPr lang="en-US" altLang="zh-CN" sz="2000" i="1">
                              <a:latin typeface="Cambria Math" panose="02040503050406030204" pitchFamily="18" charset="0"/>
                              <a:ea typeface="Cambria Math" panose="02040503050406030204" pitchFamily="18" charset="0"/>
                            </a:rPr>
                            <m:t>,0.5−0.2</m:t>
                          </m:r>
                          <m:r>
                            <a:rPr lang="zh-CN" altLang="en-US" sz="2000" i="1">
                              <a:latin typeface="Cambria Math" panose="02040503050406030204" pitchFamily="18" charset="0"/>
                              <a:ea typeface="Cambria Math" panose="02040503050406030204" pitchFamily="18" charset="0"/>
                            </a:rPr>
                            <m:t>𝜔</m:t>
                          </m:r>
                          <m:r>
                            <a:rPr lang="en-US" altLang="zh-CN" sz="2000" i="1">
                              <a:latin typeface="Cambria Math" panose="02040503050406030204" pitchFamily="18" charset="0"/>
                              <a:ea typeface="Cambria Math" panose="02040503050406030204" pitchFamily="18" charset="0"/>
                            </a:rPr>
                            <m:t>,0.2</m:t>
                          </m:r>
                        </m:e>
                      </m:d>
                      <m:r>
                        <a:rPr lang="en-US" altLang="zh-CN" sz="2000" b="0" i="1" smtClean="0">
                          <a:latin typeface="Cambria Math" panose="02040503050406030204" pitchFamily="18" charset="0"/>
                          <a:ea typeface="Cambria Math" panose="02040503050406030204" pitchFamily="18" charset="0"/>
                        </a:rPr>
                        <m:t>−</m:t>
                      </m:r>
                      <m:r>
                        <a:rPr lang="zh-CN" altLang="en-US" sz="2000" b="0" i="1" smtClean="0">
                          <a:latin typeface="Cambria Math" panose="02040503050406030204" pitchFamily="18" charset="0"/>
                          <a:ea typeface="Cambria Math" panose="02040503050406030204" pitchFamily="18" charset="0"/>
                        </a:rPr>
                        <m:t>𝜔</m:t>
                      </m:r>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0.5,0.3,0.2</m:t>
                          </m:r>
                        </m:e>
                      </m:d>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1−</m:t>
                          </m:r>
                          <m:r>
                            <a:rPr lang="zh-CN" altLang="en-US" sz="2000" b="0" i="1" smtClean="0">
                              <a:latin typeface="Cambria Math" panose="02040503050406030204" pitchFamily="18" charset="0"/>
                              <a:ea typeface="Cambria Math" panose="02040503050406030204" pitchFamily="18" charset="0"/>
                            </a:rPr>
                            <m:t>𝜔</m:t>
                          </m:r>
                        </m:e>
                      </m:d>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(0.3,0.5,0.2)</m:t>
                      </m:r>
                    </m:oMath>
                  </m:oMathPara>
                </a14:m>
                <a:endParaRPr lang="zh-CN" altLang="en-US" sz="2000" dirty="0"/>
              </a:p>
            </p:txBody>
          </p:sp>
        </mc:Choice>
        <mc:Fallback xmlns="">
          <p:sp>
            <p:nvSpPr>
              <p:cNvPr id="10" name="文本框 9">
                <a:extLst>
                  <a:ext uri="{FF2B5EF4-FFF2-40B4-BE49-F238E27FC236}">
                    <a16:creationId xmlns:a16="http://schemas.microsoft.com/office/drawing/2014/main" id="{925695C0-AA51-48A0-8C4B-EB79165D378B}"/>
                  </a:ext>
                </a:extLst>
              </p:cNvPr>
              <p:cNvSpPr txBox="1">
                <a:spLocks noRot="1" noChangeAspect="1" noMove="1" noResize="1" noEditPoints="1" noAdjustHandles="1" noChangeArrowheads="1" noChangeShapeType="1" noTextEdit="1"/>
              </p:cNvSpPr>
              <p:nvPr/>
            </p:nvSpPr>
            <p:spPr>
              <a:xfrm>
                <a:off x="1157140" y="2331830"/>
                <a:ext cx="9116214" cy="307777"/>
              </a:xfrm>
              <a:prstGeom prst="rect">
                <a:avLst/>
              </a:prstGeom>
              <a:blipFill>
                <a:blip r:embed="rId5"/>
                <a:stretch>
                  <a:fillRect l="-468" r="-134"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5695301-4885-4D86-9465-1014DDCEE941}"/>
                  </a:ext>
                </a:extLst>
              </p:cNvPr>
              <p:cNvSpPr txBox="1"/>
              <p:nvPr/>
            </p:nvSpPr>
            <p:spPr>
              <a:xfrm>
                <a:off x="1917948" y="2714706"/>
                <a:ext cx="9036128" cy="436530"/>
              </a:xfrm>
              <a:prstGeom prst="rect">
                <a:avLst/>
              </a:prstGeom>
              <a:noFill/>
              <a:ln>
                <a:noFill/>
              </a:ln>
            </p:spPr>
            <p:txBody>
              <a:bodyPr wrap="none" lIns="0" tIns="0" rIns="0" bIns="0" rtlCol="0" anchor="ctr" anchorCtr="1">
                <a:spAutoFit/>
              </a:bodyPr>
              <a:lstStyle/>
              <a:p>
                <a14:m>
                  <m:oMath xmlns:m="http://schemas.openxmlformats.org/officeDocument/2006/math">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0.3+0.2</m:t>
                        </m:r>
                        <m:r>
                          <a:rPr lang="zh-CN" altLang="en-US" sz="2000" b="0" i="1" smtClean="0">
                            <a:latin typeface="Cambria Math" panose="02040503050406030204" pitchFamily="18" charset="0"/>
                          </a:rPr>
                          <m:t>𝜔</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0.3+0.2</m:t>
                            </m:r>
                            <m:r>
                              <a:rPr lang="zh-CN" altLang="en-US" sz="2000" i="1">
                                <a:latin typeface="Cambria Math" panose="02040503050406030204" pitchFamily="18" charset="0"/>
                                <a:ea typeface="Cambria Math" panose="02040503050406030204" pitchFamily="18" charset="0"/>
                              </a:rPr>
                              <m:t>𝜔</m:t>
                            </m:r>
                          </m:den>
                        </m:f>
                      </m:e>
                    </m:func>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0.</m:t>
                        </m:r>
                        <m:r>
                          <a:rPr lang="en-US" altLang="zh-CN" sz="2000" b="0" i="1" smtClean="0">
                            <a:latin typeface="Cambria Math" panose="02040503050406030204" pitchFamily="18" charset="0"/>
                          </a:rPr>
                          <m:t>5−</m:t>
                        </m:r>
                        <m:r>
                          <a:rPr lang="en-US" altLang="zh-CN" sz="2000" i="1">
                            <a:latin typeface="Cambria Math" panose="02040503050406030204" pitchFamily="18" charset="0"/>
                          </a:rPr>
                          <m:t>0.2</m:t>
                        </m:r>
                        <m:r>
                          <a:rPr lang="zh-CN" altLang="en-US" sz="2000" i="1">
                            <a:latin typeface="Cambria Math" panose="02040503050406030204" pitchFamily="18" charset="0"/>
                          </a:rPr>
                          <m:t>𝜔</m:t>
                        </m:r>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5−</m:t>
                            </m:r>
                            <m:r>
                              <a:rPr lang="en-US" altLang="zh-CN" sz="2000" i="1">
                                <a:latin typeface="Cambria Math" panose="02040503050406030204" pitchFamily="18" charset="0"/>
                                <a:ea typeface="Cambria Math" panose="02040503050406030204" pitchFamily="18" charset="0"/>
                              </a:rPr>
                              <m:t>0.2</m:t>
                            </m:r>
                            <m:r>
                              <a:rPr lang="zh-CN" altLang="en-US" sz="2000" i="1">
                                <a:latin typeface="Cambria Math" panose="02040503050406030204" pitchFamily="18" charset="0"/>
                                <a:ea typeface="Cambria Math" panose="02040503050406030204" pitchFamily="18" charset="0"/>
                              </a:rPr>
                              <m:t>𝜔</m:t>
                            </m:r>
                          </m:den>
                        </m:f>
                      </m:e>
                    </m:func>
                    <m:r>
                      <a:rPr lang="en-US" altLang="zh-CN" sz="2000" b="0" i="0" smtClean="0">
                        <a:latin typeface="Cambria Math" panose="02040503050406030204" pitchFamily="18" charset="0"/>
                        <a:ea typeface="Cambria Math" panose="02040503050406030204" pitchFamily="18" charset="0"/>
                      </a:rPr>
                      <m:t>−0.2</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0.2</m:t>
                        </m:r>
                      </m:e>
                    </m:func>
                    <m:r>
                      <a:rPr lang="en-US" altLang="zh-CN" sz="2000" b="0" i="1" smtClean="0">
                        <a:latin typeface="Cambria Math" panose="02040503050406030204" pitchFamily="18" charset="0"/>
                        <a:ea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rPr>
                      <m:t>𝐻</m:t>
                    </m:r>
                    <m:r>
                      <a:rPr lang="en-US" altLang="zh-CN" sz="2000" i="1">
                        <a:latin typeface="Cambria Math" panose="02040503050406030204" pitchFamily="18" charset="0"/>
                        <a:ea typeface="Cambria Math" panose="02040503050406030204" pitchFamily="18" charset="0"/>
                      </a:rPr>
                      <m:t>(0.3,0.5,0.2)</m:t>
                    </m:r>
                  </m:oMath>
                </a14:m>
                <a:endParaRPr lang="zh-CN" altLang="en-US" sz="2000" dirty="0"/>
              </a:p>
            </p:txBody>
          </p:sp>
        </mc:Choice>
        <mc:Fallback xmlns="">
          <p:sp>
            <p:nvSpPr>
              <p:cNvPr id="11" name="文本框 10">
                <a:extLst>
                  <a:ext uri="{FF2B5EF4-FFF2-40B4-BE49-F238E27FC236}">
                    <a16:creationId xmlns:a16="http://schemas.microsoft.com/office/drawing/2014/main" id="{A5695301-4885-4D86-9465-1014DDCEE941}"/>
                  </a:ext>
                </a:extLst>
              </p:cNvPr>
              <p:cNvSpPr txBox="1">
                <a:spLocks noRot="1" noChangeAspect="1" noMove="1" noResize="1" noEditPoints="1" noAdjustHandles="1" noChangeArrowheads="1" noChangeShapeType="1" noTextEdit="1"/>
              </p:cNvSpPr>
              <p:nvPr/>
            </p:nvSpPr>
            <p:spPr>
              <a:xfrm>
                <a:off x="1917948" y="2714706"/>
                <a:ext cx="9036128" cy="436530"/>
              </a:xfrm>
              <a:prstGeom prst="rect">
                <a:avLst/>
              </a:prstGeom>
              <a:blipFill>
                <a:blip r:embed="rId6"/>
                <a:stretch>
                  <a:fillRect l="-202" r="-945" b="-1388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2C0482F-2F5F-4926-9896-7FB14CB3E7FA}"/>
                  </a:ext>
                </a:extLst>
              </p:cNvPr>
              <p:cNvSpPr txBox="1"/>
              <p:nvPr/>
            </p:nvSpPr>
            <p:spPr>
              <a:xfrm>
                <a:off x="853682" y="3252340"/>
                <a:ext cx="8433150" cy="542969"/>
              </a:xfrm>
              <a:prstGeom prst="rect">
                <a:avLst/>
              </a:prstGeom>
              <a:noFill/>
              <a:ln>
                <a:noFill/>
              </a:ln>
            </p:spPr>
            <p:txBody>
              <a:bodyPr wrap="square" rtlCol="0" anchor="ctr" anchorCtr="1">
                <a:spAutoFit/>
              </a:bodyPr>
              <a:lstStyle/>
              <a:p>
                <a:r>
                  <a:rPr lang="zh-CN" altLang="en-US" sz="2000" dirty="0"/>
                  <a:t>令</a:t>
                </a:r>
                <a14:m>
                  <m:oMath xmlns:m="http://schemas.openxmlformats.org/officeDocument/2006/math">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𝑑</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num>
                      <m:den>
                        <m:r>
                          <a:rPr lang="en-US" altLang="zh-CN" sz="2000" i="1" smtClean="0">
                            <a:latin typeface="Cambria Math" panose="02040503050406030204" pitchFamily="18" charset="0"/>
                          </a:rPr>
                          <m:t>𝑑</m:t>
                        </m:r>
                        <m:r>
                          <a:rPr lang="zh-CN" altLang="en-US" sz="2000" i="1" smtClean="0">
                            <a:latin typeface="Cambria Math" panose="02040503050406030204" pitchFamily="18" charset="0"/>
                          </a:rPr>
                          <m:t>𝜔</m:t>
                        </m:r>
                      </m:den>
                    </m:f>
                    <m:r>
                      <a:rPr lang="en-US" altLang="zh-CN" sz="2000" b="0" i="1" smtClean="0">
                        <a:latin typeface="Cambria Math" panose="02040503050406030204" pitchFamily="18" charset="0"/>
                      </a:rPr>
                      <m:t>=0</m:t>
                    </m:r>
                  </m:oMath>
                </a14:m>
                <a:r>
                  <a:rPr lang="zh-CN" altLang="en-US" sz="2000" dirty="0"/>
                  <a:t>得</a:t>
                </a:r>
                <a14:m>
                  <m:oMath xmlns:m="http://schemas.openxmlformats.org/officeDocument/2006/math">
                    <m:r>
                      <a:rPr lang="en-US" altLang="zh-CN" sz="2000" b="0" i="1" dirty="0" smtClean="0">
                        <a:latin typeface="Cambria Math" panose="02040503050406030204" pitchFamily="18" charset="0"/>
                      </a:rPr>
                      <m:t>0.2</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r>
                          <a:rPr lang="en-US" altLang="zh-CN" sz="2000" b="0" i="1" dirty="0" smtClean="0">
                            <a:latin typeface="Cambria Math" panose="02040503050406030204" pitchFamily="18" charset="0"/>
                          </a:rPr>
                          <m:t>(0.3+0.2</m:t>
                        </m:r>
                        <m:r>
                          <a:rPr lang="zh-CN" altLang="en-US" sz="2000" b="0" i="1" dirty="0" smtClean="0">
                            <a:latin typeface="Cambria Math" panose="02040503050406030204" pitchFamily="18" charset="0"/>
                          </a:rPr>
                          <m:t>𝜔</m:t>
                        </m:r>
                        <m:r>
                          <a:rPr lang="en-US" altLang="zh-CN" sz="2000" b="0" i="1" dirty="0" smtClean="0">
                            <a:latin typeface="Cambria Math" panose="02040503050406030204" pitchFamily="18" charset="0"/>
                          </a:rPr>
                          <m:t>)</m:t>
                        </m:r>
                      </m:e>
                    </m:func>
                    <m:r>
                      <a:rPr lang="en-US" altLang="zh-CN" sz="2000" b="0" i="1" dirty="0" smtClean="0">
                        <a:latin typeface="Cambria Math" panose="02040503050406030204" pitchFamily="18" charset="0"/>
                      </a:rPr>
                      <m:t>−0.2</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0.5−0.2</m:t>
                            </m:r>
                            <m:r>
                              <a:rPr lang="zh-CN" altLang="en-US" sz="2000" b="0" i="1" dirty="0" smtClean="0">
                                <a:latin typeface="Cambria Math" panose="02040503050406030204" pitchFamily="18" charset="0"/>
                              </a:rPr>
                              <m:t>𝜔</m:t>
                            </m:r>
                          </m:e>
                        </m:d>
                        <m:r>
                          <a:rPr lang="en-US" altLang="zh-CN" sz="2000" b="0" i="1" dirty="0" smtClean="0">
                            <a:latin typeface="Cambria Math" panose="02040503050406030204" pitchFamily="18" charset="0"/>
                          </a:rPr>
                          <m:t>=0</m:t>
                        </m:r>
                      </m:e>
                    </m:func>
                  </m:oMath>
                </a14:m>
                <a:r>
                  <a:rPr lang="zh-CN" altLang="en-US" sz="2000" dirty="0"/>
                  <a:t>，于是</a:t>
                </a:r>
                <a14:m>
                  <m:oMath xmlns:m="http://schemas.openxmlformats.org/officeDocument/2006/math">
                    <m:r>
                      <a:rPr lang="zh-CN" altLang="en-US" sz="2000" i="1" smtClean="0">
                        <a:latin typeface="Cambria Math" panose="02040503050406030204" pitchFamily="18" charset="0"/>
                      </a:rPr>
                      <m:t>𝜔</m:t>
                    </m:r>
                    <m:r>
                      <a:rPr lang="en-US" altLang="zh-CN" sz="2000" i="1">
                        <a:latin typeface="Cambria Math" panose="02040503050406030204" pitchFamily="18" charset="0"/>
                      </a:rPr>
                      <m:t>=</m:t>
                    </m:r>
                    <m:r>
                      <a:rPr lang="en-US" altLang="zh-CN" sz="2000" b="0" i="0" smtClean="0">
                        <a:latin typeface="Cambria Math" panose="02040503050406030204" pitchFamily="18" charset="0"/>
                      </a:rPr>
                      <m:t>0.5</m:t>
                    </m:r>
                  </m:oMath>
                </a14:m>
                <a:endParaRPr lang="zh-CN" altLang="en-US" sz="2000" dirty="0"/>
              </a:p>
            </p:txBody>
          </p:sp>
        </mc:Choice>
        <mc:Fallback xmlns="">
          <p:sp>
            <p:nvSpPr>
              <p:cNvPr id="12" name="文本框 11">
                <a:extLst>
                  <a:ext uri="{FF2B5EF4-FFF2-40B4-BE49-F238E27FC236}">
                    <a16:creationId xmlns:a16="http://schemas.microsoft.com/office/drawing/2014/main" id="{B2C0482F-2F5F-4926-9896-7FB14CB3E7FA}"/>
                  </a:ext>
                </a:extLst>
              </p:cNvPr>
              <p:cNvSpPr txBox="1">
                <a:spLocks noRot="1" noChangeAspect="1" noMove="1" noResize="1" noEditPoints="1" noAdjustHandles="1" noChangeArrowheads="1" noChangeShapeType="1" noTextEdit="1"/>
              </p:cNvSpPr>
              <p:nvPr/>
            </p:nvSpPr>
            <p:spPr>
              <a:xfrm>
                <a:off x="853682" y="3252340"/>
                <a:ext cx="8433150" cy="542969"/>
              </a:xfrm>
              <a:prstGeom prst="rect">
                <a:avLst/>
              </a:prstGeom>
              <a:blipFill>
                <a:blip r:embed="rId7"/>
                <a:stretch>
                  <a:fillRect l="-289" b="-337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44ECC87-033A-4450-8CF2-3ADD00D24311}"/>
                  </a:ext>
                </a:extLst>
              </p:cNvPr>
              <p:cNvSpPr txBox="1"/>
              <p:nvPr/>
            </p:nvSpPr>
            <p:spPr>
              <a:xfrm>
                <a:off x="781034" y="3907845"/>
                <a:ext cx="5004151" cy="400110"/>
              </a:xfrm>
              <a:prstGeom prst="rect">
                <a:avLst/>
              </a:prstGeom>
              <a:noFill/>
              <a:ln>
                <a:noFill/>
              </a:ln>
            </p:spPr>
            <p:txBody>
              <a:bodyPr wrap="square" rtlCol="0" anchor="ctr" anchorCtr="1">
                <a:spAutoFit/>
              </a:bodyPr>
              <a:lstStyle/>
              <a:p>
                <a:r>
                  <a:rPr lang="zh-CN" altLang="en-US" sz="2000" dirty="0"/>
                  <a:t>即当输入为等概分布时</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达到最大值</a:t>
                </a:r>
              </a:p>
            </p:txBody>
          </p:sp>
        </mc:Choice>
        <mc:Fallback xmlns="">
          <p:sp>
            <p:nvSpPr>
              <p:cNvPr id="13" name="文本框 12">
                <a:extLst>
                  <a:ext uri="{FF2B5EF4-FFF2-40B4-BE49-F238E27FC236}">
                    <a16:creationId xmlns:a16="http://schemas.microsoft.com/office/drawing/2014/main" id="{744ECC87-033A-4450-8CF2-3ADD00D24311}"/>
                  </a:ext>
                </a:extLst>
              </p:cNvPr>
              <p:cNvSpPr txBox="1">
                <a:spLocks noRot="1" noChangeAspect="1" noMove="1" noResize="1" noEditPoints="1" noAdjustHandles="1" noChangeArrowheads="1" noChangeShapeType="1" noTextEdit="1"/>
              </p:cNvSpPr>
              <p:nvPr/>
            </p:nvSpPr>
            <p:spPr>
              <a:xfrm>
                <a:off x="781034" y="3907845"/>
                <a:ext cx="5004151" cy="400110"/>
              </a:xfrm>
              <a:prstGeom prst="rect">
                <a:avLst/>
              </a:prstGeom>
              <a:blipFill>
                <a:blip r:embed="rId8"/>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14F12DC-8BF3-496A-B20F-730F00D6329A}"/>
                  </a:ext>
                </a:extLst>
              </p:cNvPr>
              <p:cNvSpPr txBox="1"/>
              <p:nvPr/>
            </p:nvSpPr>
            <p:spPr>
              <a:xfrm>
                <a:off x="1277239" y="4465995"/>
                <a:ext cx="7393884"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=−0.4</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0.4</m:t>
                          </m:r>
                        </m:e>
                      </m:func>
                      <m:r>
                        <a:rPr lang="en-US" altLang="zh-CN" sz="2000" b="0" i="1" smtClean="0">
                          <a:latin typeface="Cambria Math" panose="02040503050406030204" pitchFamily="18" charset="0"/>
                        </a:rPr>
                        <m:t>−</m:t>
                      </m:r>
                      <m:r>
                        <a:rPr lang="en-US" altLang="zh-CN" sz="2000" i="1">
                          <a:latin typeface="Cambria Math" panose="02040503050406030204" pitchFamily="18" charset="0"/>
                        </a:rPr>
                        <m:t>0.4</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b="0" i="1" smtClean="0">
                              <a:latin typeface="Cambria Math" panose="02040503050406030204" pitchFamily="18" charset="0"/>
                            </a:rPr>
                            <m:t>0.4</m:t>
                          </m:r>
                        </m:e>
                      </m:func>
                      <m:r>
                        <a:rPr lang="en-US" altLang="zh-CN" sz="2000" b="0" i="1" smtClean="0">
                          <a:latin typeface="Cambria Math" panose="02040503050406030204" pitchFamily="18" charset="0"/>
                        </a:rPr>
                        <m:t>+</m:t>
                      </m:r>
                      <m:r>
                        <a:rPr lang="en-US" altLang="zh-CN" sz="2000">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3</m:t>
                      </m:r>
                      <m:func>
                        <m:funcPr>
                          <m:ctrlPr>
                            <a:rPr lang="en-US" altLang="zh-CN" sz="2000" i="1">
                              <a:latin typeface="Cambria Math" panose="02040503050406030204" pitchFamily="18" charset="0"/>
                              <a:ea typeface="Cambria Math" panose="02040503050406030204" pitchFamily="18" charset="0"/>
                            </a:rPr>
                          </m:ctrlPr>
                        </m:funcPr>
                        <m:fName>
                          <m:r>
                            <m:rPr>
                              <m:sty m:val="p"/>
                            </m:rPr>
                            <a:rPr lang="en-US" altLang="zh-CN" sz="2000">
                              <a:latin typeface="Cambria Math" panose="02040503050406030204" pitchFamily="18" charset="0"/>
                              <a:ea typeface="Cambria Math" panose="02040503050406030204" pitchFamily="18" charset="0"/>
                            </a:rPr>
                            <m:t>log</m:t>
                          </m:r>
                        </m:fName>
                        <m:e>
                          <m:r>
                            <a:rPr lang="en-US" altLang="zh-CN" sz="2000" i="1">
                              <a:latin typeface="Cambria Math" panose="02040503050406030204" pitchFamily="18" charset="0"/>
                              <a:ea typeface="Cambria Math" panose="02040503050406030204" pitchFamily="18" charset="0"/>
                            </a:rPr>
                            <m:t>0.</m:t>
                          </m:r>
                          <m:r>
                            <a:rPr lang="en-US" altLang="zh-CN" sz="2000" b="0" i="1" smtClean="0">
                              <a:latin typeface="Cambria Math" panose="02040503050406030204" pitchFamily="18" charset="0"/>
                              <a:ea typeface="Cambria Math" panose="02040503050406030204" pitchFamily="18" charset="0"/>
                            </a:rPr>
                            <m:t>3</m:t>
                          </m:r>
                        </m:e>
                      </m:func>
                      <m:r>
                        <a:rPr lang="en-US" altLang="zh-CN" sz="2000" b="0" i="1" smtClean="0">
                          <a:latin typeface="Cambria Math" panose="02040503050406030204" pitchFamily="18" charset="0"/>
                          <a:ea typeface="Cambria Math" panose="02040503050406030204" pitchFamily="18" charset="0"/>
                        </a:rPr>
                        <m:t>+0.5</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0.5</m:t>
                          </m:r>
                        </m:e>
                      </m:func>
                      <m:r>
                        <a:rPr lang="en-US" altLang="zh-CN" sz="2000" b="0" i="1" smtClean="0">
                          <a:latin typeface="Cambria Math" panose="02040503050406030204" pitchFamily="18" charset="0"/>
                          <a:ea typeface="Cambria Math" panose="02040503050406030204" pitchFamily="18" charset="0"/>
                        </a:rPr>
                        <m:t>≈0.036 </m:t>
                      </m:r>
                      <m:r>
                        <m:rPr>
                          <m:sty m:val="p"/>
                        </m:rPr>
                        <a:rPr lang="en-US" altLang="zh-CN" sz="2000" b="0" i="0" smtClean="0">
                          <a:latin typeface="Cambria Math" panose="02040503050406030204" pitchFamily="18" charset="0"/>
                          <a:ea typeface="Cambria Math" panose="02040503050406030204" pitchFamily="18" charset="0"/>
                        </a:rPr>
                        <m:t>bit</m:t>
                      </m:r>
                    </m:oMath>
                  </m:oMathPara>
                </a14:m>
                <a:endParaRPr lang="zh-CN" altLang="en-US" sz="2000" dirty="0"/>
              </a:p>
            </p:txBody>
          </p:sp>
        </mc:Choice>
        <mc:Fallback xmlns="">
          <p:sp>
            <p:nvSpPr>
              <p:cNvPr id="14" name="文本框 13">
                <a:extLst>
                  <a:ext uri="{FF2B5EF4-FFF2-40B4-BE49-F238E27FC236}">
                    <a16:creationId xmlns:a16="http://schemas.microsoft.com/office/drawing/2014/main" id="{C14F12DC-8BF3-496A-B20F-730F00D6329A}"/>
                  </a:ext>
                </a:extLst>
              </p:cNvPr>
              <p:cNvSpPr txBox="1">
                <a:spLocks noRot="1" noChangeAspect="1" noMove="1" noResize="1" noEditPoints="1" noAdjustHandles="1" noChangeArrowheads="1" noChangeShapeType="1" noTextEdit="1"/>
              </p:cNvSpPr>
              <p:nvPr/>
            </p:nvSpPr>
            <p:spPr>
              <a:xfrm>
                <a:off x="1277239" y="4465995"/>
                <a:ext cx="7393884" cy="307777"/>
              </a:xfrm>
              <a:prstGeom prst="rect">
                <a:avLst/>
              </a:prstGeom>
              <a:blipFill>
                <a:blip r:embed="rId9"/>
                <a:stretch>
                  <a:fillRect l="-578" b="-38000"/>
                </a:stretch>
              </a:blipFill>
              <a:ln>
                <a:noFill/>
              </a:ln>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9DC6AA9E-A196-4BF4-ACAB-01B9658A63E4}"/>
              </a:ext>
            </a:extLst>
          </p:cNvPr>
          <p:cNvSpPr txBox="1"/>
          <p:nvPr/>
        </p:nvSpPr>
        <p:spPr>
          <a:xfrm>
            <a:off x="853682" y="5024572"/>
            <a:ext cx="5451192" cy="400110"/>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这也是一个准对称信道，其信道矩阵可划分为</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DBB089B-A4E5-4AEF-BD57-2C3EA0A795CD}"/>
                  </a:ext>
                </a:extLst>
              </p:cNvPr>
              <p:cNvSpPr txBox="1"/>
              <p:nvPr/>
            </p:nvSpPr>
            <p:spPr>
              <a:xfrm>
                <a:off x="6506440" y="5003727"/>
                <a:ext cx="2485937" cy="519501"/>
              </a:xfrm>
              <a:prstGeom prst="rect">
                <a:avLst/>
              </a:prstGeom>
              <a:noFill/>
              <a:ln>
                <a:solidFill>
                  <a:schemeClr val="bg2"/>
                </a:solid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solidFill>
                                <a:srgbClr val="00B0F0"/>
                              </a:solidFill>
                              <a:latin typeface="Cambria Math" panose="02040503050406030204" pitchFamily="18" charset="0"/>
                            </a:rPr>
                          </m:ctrlPr>
                        </m:dPr>
                        <m:e>
                          <m:m>
                            <m:mPr>
                              <m:mcs>
                                <m:mc>
                                  <m:mcPr>
                                    <m:count m:val="2"/>
                                    <m:mcJc m:val="center"/>
                                  </m:mcPr>
                                </m:mc>
                              </m:mcs>
                              <m:ctrlPr>
                                <a:rPr lang="en-US" altLang="zh-CN" sz="2000" i="1">
                                  <a:solidFill>
                                    <a:srgbClr val="00B0F0"/>
                                  </a:solidFill>
                                  <a:latin typeface="Cambria Math" panose="02040503050406030204" pitchFamily="18" charset="0"/>
                                </a:rPr>
                              </m:ctrlPr>
                            </m:mPr>
                            <m:mr>
                              <m:e>
                                <m:r>
                                  <m:rPr>
                                    <m:brk m:alnAt="7"/>
                                  </m:rPr>
                                  <a:rPr lang="en-US" altLang="zh-CN" sz="2000" b="0" i="1" smtClean="0">
                                    <a:solidFill>
                                      <a:srgbClr val="00B0F0"/>
                                    </a:solidFill>
                                    <a:latin typeface="Cambria Math" panose="02040503050406030204" pitchFamily="18" charset="0"/>
                                  </a:rPr>
                                  <m:t>0</m:t>
                                </m:r>
                                <m:r>
                                  <a:rPr lang="en-US" altLang="zh-CN" sz="2000" b="0" i="1" smtClean="0">
                                    <a:solidFill>
                                      <a:srgbClr val="00B0F0"/>
                                    </a:solidFill>
                                    <a:latin typeface="Cambria Math" panose="02040503050406030204" pitchFamily="18" charset="0"/>
                                  </a:rPr>
                                  <m:t>.5</m:t>
                                </m:r>
                              </m:e>
                              <m:e>
                                <m:r>
                                  <a:rPr lang="en-US" altLang="zh-CN" sz="2000" b="0" i="1" smtClean="0">
                                    <a:solidFill>
                                      <a:srgbClr val="00B0F0"/>
                                    </a:solidFill>
                                    <a:latin typeface="Cambria Math" panose="02040503050406030204" pitchFamily="18" charset="0"/>
                                  </a:rPr>
                                  <m:t>0.3</m:t>
                                </m:r>
                              </m:e>
                            </m:mr>
                            <m:mr>
                              <m:e>
                                <m:r>
                                  <a:rPr lang="en-US" altLang="zh-CN" sz="2000" b="0" i="1" smtClean="0">
                                    <a:solidFill>
                                      <a:srgbClr val="00B0F0"/>
                                    </a:solidFill>
                                    <a:latin typeface="Cambria Math" panose="02040503050406030204" pitchFamily="18" charset="0"/>
                                  </a:rPr>
                                  <m:t>0.3</m:t>
                                </m:r>
                              </m:e>
                              <m:e>
                                <m:r>
                                  <a:rPr lang="en-US" altLang="zh-CN" sz="2000" b="0" i="1" smtClean="0">
                                    <a:solidFill>
                                      <a:srgbClr val="00B0F0"/>
                                    </a:solidFill>
                                    <a:latin typeface="Cambria Math" panose="02040503050406030204" pitchFamily="18" charset="0"/>
                                  </a:rPr>
                                  <m:t>0.5</m:t>
                                </m:r>
                              </m:e>
                            </m:mr>
                          </m:m>
                        </m:e>
                      </m:d>
                      <m:r>
                        <a:rPr lang="zh-CN" altLang="en-US" sz="2000" i="1">
                          <a:solidFill>
                            <a:srgbClr val="00B0F0"/>
                          </a:solidFill>
                          <a:latin typeface="Cambria Math" panose="02040503050406030204" pitchFamily="18" charset="0"/>
                        </a:rPr>
                        <m:t>，</m:t>
                      </m:r>
                      <m:d>
                        <m:dPr>
                          <m:ctrlPr>
                            <a:rPr lang="en-US" altLang="zh-CN" sz="2000" i="1" smtClean="0">
                              <a:solidFill>
                                <a:srgbClr val="00B0F0"/>
                              </a:solidFill>
                              <a:latin typeface="Cambria Math" panose="02040503050406030204" pitchFamily="18" charset="0"/>
                            </a:rPr>
                          </m:ctrlPr>
                        </m:dPr>
                        <m:e>
                          <m:m>
                            <m:mPr>
                              <m:mcs>
                                <m:mc>
                                  <m:mcPr>
                                    <m:count m:val="1"/>
                                    <m:mcJc m:val="center"/>
                                  </m:mcPr>
                                </m:mc>
                              </m:mcs>
                              <m:ctrlPr>
                                <a:rPr lang="en-US" altLang="zh-CN" sz="2000" i="1" smtClean="0">
                                  <a:solidFill>
                                    <a:srgbClr val="00B0F0"/>
                                  </a:solidFill>
                                  <a:latin typeface="Cambria Math" panose="02040503050406030204" pitchFamily="18" charset="0"/>
                                </a:rPr>
                              </m:ctrlPr>
                            </m:mPr>
                            <m:mr>
                              <m:e>
                                <m:r>
                                  <m:rPr>
                                    <m:brk m:alnAt="7"/>
                                  </m:rPr>
                                  <a:rPr lang="en-US" altLang="zh-CN" sz="2000" b="0" i="1" smtClean="0">
                                    <a:solidFill>
                                      <a:srgbClr val="00B0F0"/>
                                    </a:solidFill>
                                    <a:latin typeface="Cambria Math" panose="02040503050406030204" pitchFamily="18" charset="0"/>
                                  </a:rPr>
                                  <m:t>0</m:t>
                                </m:r>
                                <m:r>
                                  <a:rPr lang="en-US" altLang="zh-CN" sz="2000" b="0" i="1" smtClean="0">
                                    <a:solidFill>
                                      <a:srgbClr val="00B0F0"/>
                                    </a:solidFill>
                                    <a:latin typeface="Cambria Math" panose="02040503050406030204" pitchFamily="18" charset="0"/>
                                  </a:rPr>
                                  <m:t>.2</m:t>
                                </m:r>
                              </m:e>
                            </m:mr>
                            <m:mr>
                              <m:e>
                                <m:r>
                                  <a:rPr lang="en-US" altLang="zh-CN" sz="2000" b="0" i="1" smtClean="0">
                                    <a:solidFill>
                                      <a:srgbClr val="00B0F0"/>
                                    </a:solidFill>
                                    <a:latin typeface="Cambria Math" panose="02040503050406030204" pitchFamily="18" charset="0"/>
                                  </a:rPr>
                                  <m:t>0.2</m:t>
                                </m:r>
                              </m:e>
                            </m:mr>
                          </m:m>
                        </m:e>
                      </m:d>
                      <m:r>
                        <a:rPr lang="zh-CN" altLang="en-US" sz="2000" i="1">
                          <a:solidFill>
                            <a:srgbClr val="00B0F0"/>
                          </a:solidFill>
                          <a:latin typeface="Cambria Math" panose="02040503050406030204" pitchFamily="18" charset="0"/>
                        </a:rPr>
                        <m:t>，</m:t>
                      </m:r>
                    </m:oMath>
                  </m:oMathPara>
                </a14:m>
                <a:endParaRPr lang="zh-CN" altLang="en-US" sz="2000" dirty="0"/>
              </a:p>
            </p:txBody>
          </p:sp>
        </mc:Choice>
        <mc:Fallback xmlns="">
          <p:sp>
            <p:nvSpPr>
              <p:cNvPr id="16" name="文本框 15">
                <a:extLst>
                  <a:ext uri="{FF2B5EF4-FFF2-40B4-BE49-F238E27FC236}">
                    <a16:creationId xmlns:a16="http://schemas.microsoft.com/office/drawing/2014/main" id="{4DBB089B-A4E5-4AEF-BD57-2C3EA0A795CD}"/>
                  </a:ext>
                </a:extLst>
              </p:cNvPr>
              <p:cNvSpPr txBox="1">
                <a:spLocks noRot="1" noChangeAspect="1" noMove="1" noResize="1" noEditPoints="1" noAdjustHandles="1" noChangeArrowheads="1" noChangeShapeType="1" noTextEdit="1"/>
              </p:cNvSpPr>
              <p:nvPr/>
            </p:nvSpPr>
            <p:spPr>
              <a:xfrm>
                <a:off x="6506440" y="5003727"/>
                <a:ext cx="2485937" cy="519501"/>
              </a:xfrm>
              <a:prstGeom prst="rect">
                <a:avLst/>
              </a:prstGeom>
              <a:blipFill>
                <a:blip r:embed="rId10"/>
                <a:stretch>
                  <a:fillRect/>
                </a:stretch>
              </a:blipFill>
              <a:ln>
                <a:solidFill>
                  <a:schemeClr val="bg2"/>
                </a:solidFill>
              </a:ln>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6D57AF53-98BC-43E6-8A28-1DC2AA8DDBF2}"/>
              </a:ext>
            </a:extLst>
          </p:cNvPr>
          <p:cNvSpPr txBox="1"/>
          <p:nvPr/>
        </p:nvSpPr>
        <p:spPr>
          <a:xfrm>
            <a:off x="9313180" y="4886312"/>
            <a:ext cx="1793711" cy="646331"/>
          </a:xfrm>
          <a:prstGeom prst="rect">
            <a:avLst/>
          </a:prstGeom>
          <a:noFill/>
          <a:ln>
            <a:solidFill>
              <a:schemeClr val="bg2"/>
            </a:solidFill>
          </a:ln>
        </p:spPr>
        <p:txBody>
          <a:bodyPr wrap="square" rtlCol="0" anchor="ctr" anchorCtr="1">
            <a:spAutoFit/>
          </a:bodyPr>
          <a:lstStyle/>
          <a:p>
            <a:r>
              <a:rPr lang="zh-CN" altLang="en-US" dirty="0">
                <a:solidFill>
                  <a:srgbClr val="00B0F0"/>
                </a:solidFill>
              </a:rPr>
              <a:t>输入为等概分布时达到信道容量</a:t>
            </a:r>
          </a:p>
        </p:txBody>
      </p:sp>
      <p:cxnSp>
        <p:nvCxnSpPr>
          <p:cNvPr id="21" name="直接箭头连接符 20">
            <a:extLst>
              <a:ext uri="{FF2B5EF4-FFF2-40B4-BE49-F238E27FC236}">
                <a16:creationId xmlns:a16="http://schemas.microsoft.com/office/drawing/2014/main" id="{7EF76F51-D41F-43AF-BF57-F4E7E040DF91}"/>
              </a:ext>
            </a:extLst>
          </p:cNvPr>
          <p:cNvCxnSpPr>
            <a:cxnSpLocks/>
            <a:stCxn id="19" idx="0"/>
          </p:cNvCxnSpPr>
          <p:nvPr/>
        </p:nvCxnSpPr>
        <p:spPr>
          <a:xfrm flipH="1" flipV="1">
            <a:off x="8876038" y="3780160"/>
            <a:ext cx="1333998" cy="110615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589A66F-70EF-45A6-A9F3-DA9D8248F70E}"/>
                  </a:ext>
                </a:extLst>
              </p:cNvPr>
              <p:cNvSpPr txBox="1"/>
              <p:nvPr/>
            </p:nvSpPr>
            <p:spPr>
              <a:xfrm>
                <a:off x="1485900" y="377826"/>
                <a:ext cx="7776864" cy="778868"/>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≥3</m:t>
                    </m:r>
                  </m:oMath>
                </a14:m>
                <a:r>
                  <a:rPr lang="zh-CN" altLang="en-US" sz="2000" dirty="0"/>
                  <a:t>，则需在</a:t>
                </a:r>
                <a14:m>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e>
                          <m:e>
                            <m:nary>
                              <m:naryPr>
                                <m:chr m:val="∑"/>
                                <m:limLoc m:val="subSup"/>
                                <m:ctrlPr>
                                  <a:rPr lang="en-US" altLang="zh-CN"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r>
                              <a:rPr lang="en-US" altLang="zh-CN" sz="2000" b="0" i="1" smtClean="0">
                                <a:latin typeface="Cambria Math" panose="02040503050406030204" pitchFamily="18" charset="0"/>
                              </a:rPr>
                              <m:t>=1</m:t>
                            </m:r>
                          </m:e>
                        </m:eqArr>
                      </m:e>
                    </m:d>
                    <m:r>
                      <a:rPr lang="zh-CN" altLang="en-US" sz="2000" i="1">
                        <a:latin typeface="Cambria Math" panose="02040503050406030204" pitchFamily="18" charset="0"/>
                      </a:rPr>
                      <m:t>的</m:t>
                    </m:r>
                  </m:oMath>
                </a14:m>
                <a:r>
                  <a:rPr lang="zh-CN" altLang="en-US" sz="2000" dirty="0"/>
                  <a:t>条件下对</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求</a:t>
                </a:r>
                <a:r>
                  <a:rPr lang="zh-CN" altLang="en-US" sz="2000" dirty="0">
                    <a:solidFill>
                      <a:srgbClr val="C00000"/>
                    </a:solidFill>
                  </a:rPr>
                  <a:t>条件极值</a:t>
                </a:r>
                <a:r>
                  <a:rPr lang="zh-CN" altLang="en-US" sz="2000" dirty="0"/>
                  <a:t>。</a:t>
                </a:r>
              </a:p>
            </p:txBody>
          </p:sp>
        </mc:Choice>
        <mc:Fallback xmlns="">
          <p:sp>
            <p:nvSpPr>
              <p:cNvPr id="2" name="文本框 1">
                <a:extLst>
                  <a:ext uri="{FF2B5EF4-FFF2-40B4-BE49-F238E27FC236}">
                    <a16:creationId xmlns:a16="http://schemas.microsoft.com/office/drawing/2014/main" id="{C589A66F-70EF-45A6-A9F3-DA9D8248F70E}"/>
                  </a:ext>
                </a:extLst>
              </p:cNvPr>
              <p:cNvSpPr txBox="1">
                <a:spLocks noRot="1" noChangeAspect="1" noMove="1" noResize="1" noEditPoints="1" noAdjustHandles="1" noChangeArrowheads="1" noChangeShapeType="1" noTextEdit="1"/>
              </p:cNvSpPr>
              <p:nvPr/>
            </p:nvSpPr>
            <p:spPr>
              <a:xfrm>
                <a:off x="1485900" y="377826"/>
                <a:ext cx="7776864" cy="778868"/>
              </a:xfrm>
              <a:prstGeom prst="rect">
                <a:avLst/>
              </a:prstGeom>
              <a:blipFill>
                <a:blip r:embed="rId2"/>
                <a:stretch>
                  <a:fillRect l="-2353" r="-24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CA73D61-B108-4D6D-8085-54223DF08F8D}"/>
                  </a:ext>
                </a:extLst>
              </p:cNvPr>
              <p:cNvSpPr txBox="1"/>
              <p:nvPr/>
            </p:nvSpPr>
            <p:spPr>
              <a:xfrm>
                <a:off x="722550" y="1187857"/>
                <a:ext cx="10369152" cy="403124"/>
              </a:xfrm>
              <a:prstGeom prst="rect">
                <a:avLst/>
              </a:prstGeom>
              <a:noFill/>
              <a:ln>
                <a:noFill/>
              </a:ln>
            </p:spPr>
            <p:txBody>
              <a:bodyPr wrap="square" rtlCol="0" anchor="ctr" anchorCtr="1">
                <a:spAutoFit/>
              </a:bodyPr>
              <a:lstStyle/>
              <a:p>
                <a:r>
                  <a:rPr lang="zh-CN" altLang="en-US" sz="2000" dirty="0"/>
                  <a:t>采用</a:t>
                </a:r>
                <a:r>
                  <a:rPr lang="zh-CN" altLang="en-US" sz="2000" dirty="0">
                    <a:solidFill>
                      <a:srgbClr val="C00000"/>
                    </a:solidFill>
                  </a:rPr>
                  <a:t>拉格朗日乘子法</a:t>
                </a:r>
                <a:r>
                  <a:rPr lang="zh-CN" altLang="en-US" sz="2000" dirty="0"/>
                  <a:t>：构造</a:t>
                </a:r>
                <a14:m>
                  <m:oMath xmlns:m="http://schemas.openxmlformats.org/officeDocument/2006/math">
                    <m:r>
                      <a:rPr lang="zh-CN" altLang="en-US" sz="2000" b="0" i="1" dirty="0" smtClean="0">
                        <a:latin typeface="Cambria Math" panose="02040503050406030204" pitchFamily="18" charset="0"/>
                      </a:rPr>
                      <m:t>辅助函数</m:t>
                    </m:r>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nary>
                      <m:naryPr>
                        <m:chr m:val="∑"/>
                        <m:limLoc m:val="subSup"/>
                        <m:ctrlPr>
                          <a:rPr lang="zh-CN" altLang="en-US" sz="2000" b="0" i="1" smtClean="0">
                            <a:latin typeface="Cambria Math" panose="02040503050406030204" pitchFamily="18" charset="0"/>
                          </a:rPr>
                        </m:ctrlPr>
                      </m:naryPr>
                      <m:sub>
                        <m:r>
                          <m:rPr>
                            <m:brk m:alnAt="1"/>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e>
                        </m:d>
                      </m:e>
                    </m:nary>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e>
                        </m:d>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e>
                        </m:d>
                      </m:e>
                    </m:nary>
                    <m:r>
                      <a:rPr lang="en-US" altLang="zh-CN" sz="2000" b="0" i="0" smtClean="0">
                        <a:latin typeface="Cambria Math" panose="02040503050406030204" pitchFamily="18" charset="0"/>
                      </a:rPr>
                      <m:t>,</m:t>
                    </m:r>
                  </m:oMath>
                </a14:m>
                <a:endParaRPr lang="zh-CN" altLang="en-US" sz="2000" dirty="0"/>
              </a:p>
            </p:txBody>
          </p:sp>
        </mc:Choice>
        <mc:Fallback xmlns="">
          <p:sp>
            <p:nvSpPr>
              <p:cNvPr id="3" name="文本框 2">
                <a:extLst>
                  <a:ext uri="{FF2B5EF4-FFF2-40B4-BE49-F238E27FC236}">
                    <a16:creationId xmlns:a16="http://schemas.microsoft.com/office/drawing/2014/main" id="{1CA73D61-B108-4D6D-8085-54223DF08F8D}"/>
                  </a:ext>
                </a:extLst>
              </p:cNvPr>
              <p:cNvSpPr txBox="1">
                <a:spLocks noRot="1" noChangeAspect="1" noMove="1" noResize="1" noEditPoints="1" noAdjustHandles="1" noChangeArrowheads="1" noChangeShapeType="1" noTextEdit="1"/>
              </p:cNvSpPr>
              <p:nvPr/>
            </p:nvSpPr>
            <p:spPr>
              <a:xfrm>
                <a:off x="722550" y="1187857"/>
                <a:ext cx="10369152" cy="403124"/>
              </a:xfrm>
              <a:prstGeom prst="rect">
                <a:avLst/>
              </a:prstGeom>
              <a:blipFill>
                <a:blip r:embed="rId3"/>
                <a:stretch>
                  <a:fillRect l="-59" t="-119697" b="-18484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2A403C7-2014-486D-99B4-66D88259D535}"/>
                  </a:ext>
                </a:extLst>
              </p:cNvPr>
              <p:cNvSpPr txBox="1"/>
              <p:nvPr/>
            </p:nvSpPr>
            <p:spPr>
              <a:xfrm>
                <a:off x="1989956" y="3226678"/>
                <a:ext cx="8948091"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𝐹</m:t>
                          </m:r>
                        </m:num>
                        <m:den>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i="1">
                          <a:latin typeface="Cambria Math" panose="02040503050406030204" pitchFamily="18" charset="0"/>
                        </a:rPr>
                        <m:t>−</m:t>
                      </m:r>
                      <m:r>
                        <a:rPr lang="zh-CN" altLang="en-US" sz="2000" i="1">
                          <a:latin typeface="Cambria Math" panose="02040503050406030204" pitchFamily="18" charset="0"/>
                        </a:rPr>
                        <m:t>𝜆</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e>
                      </m:nary>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e>
                          </m:d>
                        </m:e>
                      </m:nary>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num>
                        <m:den>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den>
                      </m:f>
                      <m:func>
                        <m:funcPr>
                          <m:ctrlPr>
                            <a:rPr lang="en-US" altLang="zh-CN" sz="2000" b="0" i="1" smtClean="0">
                              <a:solidFill>
                                <a:schemeClr val="tx1"/>
                              </a:solidFill>
                              <a:latin typeface="Cambria Math" panose="02040503050406030204" pitchFamily="18" charset="0"/>
                            </a:rPr>
                          </m:ctrlPr>
                        </m:funcPr>
                        <m:fName>
                          <m:r>
                            <m:rPr>
                              <m:sty m:val="p"/>
                            </m:rPr>
                            <a:rPr lang="en-US" altLang="zh-CN" sz="2000" b="0" i="0" smtClean="0">
                              <a:solidFill>
                                <a:schemeClr val="tx1"/>
                              </a:solidFill>
                              <a:latin typeface="Cambria Math" panose="02040503050406030204" pitchFamily="18" charset="0"/>
                            </a:rPr>
                            <m:t>log</m:t>
                          </m:r>
                        </m:fName>
                        <m:e>
                          <m:r>
                            <a:rPr lang="en-US" altLang="zh-CN" sz="2000" b="0" i="1" smtClean="0">
                              <a:solidFill>
                                <a:schemeClr val="tx1"/>
                              </a:solidFill>
                              <a:latin typeface="Cambria Math" panose="02040503050406030204" pitchFamily="18" charset="0"/>
                            </a:rPr>
                            <m:t>𝑒</m:t>
                          </m:r>
                        </m:e>
                      </m:func>
                      <m:r>
                        <a:rPr lang="en-US" altLang="zh-CN" sz="2000" i="1">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rPr>
                        <m:t>−</m:t>
                      </m:r>
                      <m:r>
                        <a:rPr lang="zh-CN" altLang="en-US" sz="2000" i="1">
                          <a:latin typeface="Cambria Math" panose="02040503050406030204" pitchFamily="18" charset="0"/>
                        </a:rPr>
                        <m:t>𝜆</m:t>
                      </m:r>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oMath>
                  </m:oMathPara>
                </a14:m>
                <a:endParaRPr lang="zh-CN" altLang="en-US" sz="2000" dirty="0"/>
              </a:p>
            </p:txBody>
          </p:sp>
        </mc:Choice>
        <mc:Fallback xmlns="">
          <p:sp>
            <p:nvSpPr>
              <p:cNvPr id="7" name="文本框 6">
                <a:extLst>
                  <a:ext uri="{FF2B5EF4-FFF2-40B4-BE49-F238E27FC236}">
                    <a16:creationId xmlns:a16="http://schemas.microsoft.com/office/drawing/2014/main" id="{C2A403C7-2014-486D-99B4-66D88259D535}"/>
                  </a:ext>
                </a:extLst>
              </p:cNvPr>
              <p:cNvSpPr txBox="1">
                <a:spLocks noRot="1" noChangeAspect="1" noMove="1" noResize="1" noEditPoints="1" noAdjustHandles="1" noChangeArrowheads="1" noChangeShapeType="1" noTextEdit="1"/>
              </p:cNvSpPr>
              <p:nvPr/>
            </p:nvSpPr>
            <p:spPr>
              <a:xfrm>
                <a:off x="1989956" y="3226678"/>
                <a:ext cx="8948091" cy="875111"/>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DA478B3-DCFF-4B00-A6FA-3BAA42A66C18}"/>
                  </a:ext>
                </a:extLst>
              </p:cNvPr>
              <p:cNvSpPr txBox="1"/>
              <p:nvPr/>
            </p:nvSpPr>
            <p:spPr>
              <a:xfrm>
                <a:off x="504436" y="4101789"/>
                <a:ext cx="9126531" cy="400110"/>
              </a:xfrm>
              <a:prstGeom prst="rect">
                <a:avLst/>
              </a:prstGeom>
              <a:noFill/>
              <a:ln>
                <a:noFill/>
              </a:ln>
            </p:spPr>
            <p:txBody>
              <a:bodyPr wrap="square" rtlCol="0" anchor="ctr" anchorCtr="1">
                <a:spAutoFit/>
              </a:bodyPr>
              <a:lstStyle/>
              <a:p>
                <a:r>
                  <a:rPr lang="zh-CN" altLang="en-US" sz="2000" dirty="0"/>
                  <a:t>可知达到信道容量时</a:t>
                </a:r>
                <a14:m>
                  <m:oMath xmlns:m="http://schemas.openxmlformats.org/officeDocument/2006/math">
                    <m:r>
                      <a:rPr lang="en-US" altLang="zh-CN" sz="2000" i="1">
                        <a:latin typeface="Cambria Math" panose="02040503050406030204" pitchFamily="18" charset="0"/>
                      </a:rPr>
                      <m:t>𝐼</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zh-CN" altLang="en-US" sz="2000" i="1">
                        <a:latin typeface="Cambria Math" panose="02040503050406030204" pitchFamily="18" charset="0"/>
                      </a:rPr>
                      <m:t>𝜆</m:t>
                    </m:r>
                    <m:r>
                      <a:rPr lang="en-US" altLang="zh-CN" sz="2000" i="1" smtClean="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oMath>
                </a14:m>
                <a:r>
                  <a:rPr lang="zh-CN" altLang="en-US" sz="2000" dirty="0"/>
                  <a:t>应该是一个与</a:t>
                </a:r>
                <a14:m>
                  <m:oMath xmlns:m="http://schemas.openxmlformats.org/officeDocument/2006/math">
                    <m:r>
                      <a:rPr lang="en-US" altLang="zh-CN" sz="2000" i="1">
                        <a:latin typeface="Cambria Math" panose="02040503050406030204" pitchFamily="18" charset="0"/>
                      </a:rPr>
                      <m:t>𝑖</m:t>
                    </m:r>
                  </m:oMath>
                </a14:m>
                <a:r>
                  <a:rPr lang="zh-CN" altLang="en-US" sz="2000" dirty="0"/>
                  <a:t>无关的常数，记之为</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oMath>
                </a14:m>
                <a:endParaRPr lang="zh-CN" altLang="en-US" sz="2000" dirty="0"/>
              </a:p>
            </p:txBody>
          </p:sp>
        </mc:Choice>
        <mc:Fallback xmlns="">
          <p:sp>
            <p:nvSpPr>
              <p:cNvPr id="10" name="文本框 9">
                <a:extLst>
                  <a:ext uri="{FF2B5EF4-FFF2-40B4-BE49-F238E27FC236}">
                    <a16:creationId xmlns:a16="http://schemas.microsoft.com/office/drawing/2014/main" id="{EDA478B3-DCFF-4B00-A6FA-3BAA42A66C18}"/>
                  </a:ext>
                </a:extLst>
              </p:cNvPr>
              <p:cNvSpPr txBox="1">
                <a:spLocks noRot="1" noChangeAspect="1" noMove="1" noResize="1" noEditPoints="1" noAdjustHandles="1" noChangeArrowheads="1" noChangeShapeType="1" noTextEdit="1"/>
              </p:cNvSpPr>
              <p:nvPr/>
            </p:nvSpPr>
            <p:spPr>
              <a:xfrm>
                <a:off x="504436" y="4101789"/>
                <a:ext cx="9126531" cy="400110"/>
              </a:xfrm>
              <a:prstGeom prst="rect">
                <a:avLst/>
              </a:prstGeom>
              <a:blipFill>
                <a:blip r:embed="rId5"/>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EF9397F-87A6-4E33-8273-D6A453FEA400}"/>
                  </a:ext>
                </a:extLst>
              </p:cNvPr>
              <p:cNvSpPr txBox="1"/>
              <p:nvPr/>
            </p:nvSpPr>
            <p:spPr>
              <a:xfrm>
                <a:off x="503524" y="4518889"/>
                <a:ext cx="9073008" cy="458011"/>
              </a:xfrm>
              <a:prstGeom prst="rect">
                <a:avLst/>
              </a:prstGeom>
              <a:noFill/>
              <a:ln>
                <a:noFill/>
              </a:ln>
            </p:spPr>
            <p:txBody>
              <a:bodyPr wrap="square" rtlCol="0" anchor="ctr" anchorCtr="1">
                <a:spAutoFit/>
              </a:bodyPr>
              <a:lstStyle/>
              <a:p>
                <a:r>
                  <a:rPr lang="zh-CN" altLang="en-US" sz="2000" dirty="0"/>
                  <a:t>若令</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func>
                  </m:oMath>
                </a14:m>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smtClean="0">
                            <a:latin typeface="Cambria Math" panose="02040503050406030204" pitchFamily="18" charset="0"/>
                          </a:rPr>
                          <m:t>𝛿</m:t>
                        </m:r>
                      </m:e>
                      <m:sub>
                        <m:r>
                          <a:rPr lang="en-US" altLang="zh-CN" sz="2000" b="0" i="1" dirty="0" smtClean="0">
                            <a:latin typeface="Cambria Math" panose="02040503050406030204" pitchFamily="18" charset="0"/>
                          </a:rPr>
                          <m:t>𝑖</m:t>
                        </m:r>
                      </m:sub>
                    </m:sSub>
                    <m:r>
                      <a:rPr lang="en-US" altLang="zh-CN" sz="2000" b="0" i="1" dirty="0"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func>
                    <m:r>
                      <a:rPr lang="zh-CN" altLang="en-US" sz="2000" i="1">
                        <a:latin typeface="Cambria Math" panose="02040503050406030204" pitchFamily="18" charset="0"/>
                      </a:rPr>
                      <m:t>，</m:t>
                    </m:r>
                  </m:oMath>
                </a14:m>
                <a:r>
                  <a:rPr lang="zh-CN" altLang="en-US" sz="2000" dirty="0"/>
                  <a:t>则可得线性方程组</a:t>
                </a:r>
              </a:p>
            </p:txBody>
          </p:sp>
        </mc:Choice>
        <mc:Fallback xmlns="">
          <p:sp>
            <p:nvSpPr>
              <p:cNvPr id="13" name="文本框 12">
                <a:extLst>
                  <a:ext uri="{FF2B5EF4-FFF2-40B4-BE49-F238E27FC236}">
                    <a16:creationId xmlns:a16="http://schemas.microsoft.com/office/drawing/2014/main" id="{BEF9397F-87A6-4E33-8273-D6A453FEA400}"/>
                  </a:ext>
                </a:extLst>
              </p:cNvPr>
              <p:cNvSpPr txBox="1">
                <a:spLocks noRot="1" noChangeAspect="1" noMove="1" noResize="1" noEditPoints="1" noAdjustHandles="1" noChangeArrowheads="1" noChangeShapeType="1" noTextEdit="1"/>
              </p:cNvSpPr>
              <p:nvPr/>
            </p:nvSpPr>
            <p:spPr>
              <a:xfrm>
                <a:off x="503524" y="4518889"/>
                <a:ext cx="9073008" cy="458011"/>
              </a:xfrm>
              <a:prstGeom prst="rect">
                <a:avLst/>
              </a:prstGeom>
              <a:blipFill>
                <a:blip r:embed="rId6"/>
                <a:stretch>
                  <a:fillRect t="-101333" b="-154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997825E-C038-4286-AC28-9A5377CDA800}"/>
                  </a:ext>
                </a:extLst>
              </p:cNvPr>
              <p:cNvSpPr txBox="1"/>
              <p:nvPr/>
            </p:nvSpPr>
            <p:spPr>
              <a:xfrm>
                <a:off x="3790156" y="4993890"/>
                <a:ext cx="3840218"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𝛿</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4" name="文本框 13">
                <a:extLst>
                  <a:ext uri="{FF2B5EF4-FFF2-40B4-BE49-F238E27FC236}">
                    <a16:creationId xmlns:a16="http://schemas.microsoft.com/office/drawing/2014/main" id="{3997825E-C038-4286-AC28-9A5377CDA800}"/>
                  </a:ext>
                </a:extLst>
              </p:cNvPr>
              <p:cNvSpPr txBox="1">
                <a:spLocks noRot="1" noChangeAspect="1" noMove="1" noResize="1" noEditPoints="1" noAdjustHandles="1" noChangeArrowheads="1" noChangeShapeType="1" noTextEdit="1"/>
              </p:cNvSpPr>
              <p:nvPr/>
            </p:nvSpPr>
            <p:spPr>
              <a:xfrm>
                <a:off x="3790156" y="4993890"/>
                <a:ext cx="3840218" cy="875111"/>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5844438-8B65-4D9D-B1EB-14CD1AFB349D}"/>
                  </a:ext>
                </a:extLst>
              </p:cNvPr>
              <p:cNvSpPr/>
              <p:nvPr/>
            </p:nvSpPr>
            <p:spPr>
              <a:xfrm>
                <a:off x="722550" y="1579581"/>
                <a:ext cx="7832401" cy="9674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tx1"/>
                          </a:solidFill>
                          <a:latin typeface="Cambria Math" panose="02040503050406030204" pitchFamily="18" charset="0"/>
                        </a:rPr>
                        <m:t>其中</m:t>
                      </m:r>
                      <m:r>
                        <a:rPr lang="en-US" altLang="zh-CN" sz="2000" i="1">
                          <a:solidFill>
                            <a:schemeClr val="tx1"/>
                          </a:solidFill>
                          <a:latin typeface="Cambria Math" panose="02040503050406030204" pitchFamily="18" charset="0"/>
                        </a:rPr>
                        <m:t>𝐼</m:t>
                      </m:r>
                      <m:d>
                        <m:dPr>
                          <m:ctrlPr>
                            <a:rPr lang="en-US" altLang="zh-CN" sz="2000" i="1">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𝑥</m:t>
                              </m:r>
                            </m:e>
                            <m:sub>
                              <m:r>
                                <a:rPr lang="en-US" altLang="zh-CN" sz="2000" i="1">
                                  <a:solidFill>
                                    <a:schemeClr val="tx1"/>
                                  </a:solidFill>
                                  <a:latin typeface="Cambria Math" panose="02040503050406030204" pitchFamily="18" charset="0"/>
                                </a:rPr>
                                <m:t>𝑘</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𝑦</m:t>
                          </m:r>
                        </m:e>
                      </m:d>
                      <m:r>
                        <a:rPr lang="en-US" altLang="zh-CN" sz="2000" i="1">
                          <a:solidFill>
                            <a:schemeClr val="tx1"/>
                          </a:solidFill>
                          <a:latin typeface="Cambria Math" panose="02040503050406030204" pitchFamily="18" charset="0"/>
                        </a:rPr>
                        <m:t>=</m:t>
                      </m:r>
                      <m:nary>
                        <m:naryPr>
                          <m:chr m:val="∑"/>
                          <m:ctrlPr>
                            <a:rPr lang="en-US" altLang="zh-CN" sz="2000" i="1">
                              <a:solidFill>
                                <a:schemeClr val="tx1"/>
                              </a:solidFill>
                              <a:latin typeface="Cambria Math" panose="02040503050406030204" pitchFamily="18" charset="0"/>
                            </a:rPr>
                          </m:ctrlPr>
                        </m:naryPr>
                        <m:sub>
                          <m:r>
                            <m:rPr>
                              <m:brk m:alnAt="23"/>
                            </m:rPr>
                            <a:rPr lang="en-US" altLang="zh-CN" sz="2000" i="1">
                              <a:solidFill>
                                <a:schemeClr val="tx1"/>
                              </a:solidFill>
                              <a:latin typeface="Cambria Math" panose="02040503050406030204" pitchFamily="18" charset="0"/>
                            </a:rPr>
                            <m:t>𝑗</m:t>
                          </m:r>
                          <m:r>
                            <a:rPr lang="en-US" altLang="zh-CN" sz="2000" i="1">
                              <a:solidFill>
                                <a:schemeClr val="tx1"/>
                              </a:solidFill>
                              <a:latin typeface="Cambria Math" panose="02040503050406030204" pitchFamily="18" charset="0"/>
                            </a:rPr>
                            <m:t>=1</m:t>
                          </m:r>
                        </m:sub>
                        <m:sup>
                          <m:r>
                            <a:rPr lang="en-US" altLang="zh-CN" sz="2000" i="1">
                              <a:solidFill>
                                <a:schemeClr val="tx1"/>
                              </a:solidFill>
                              <a:latin typeface="Cambria Math" panose="02040503050406030204" pitchFamily="18" charset="0"/>
                            </a:rPr>
                            <m:t>𝑚</m:t>
                          </m:r>
                        </m:sup>
                        <m:e>
                          <m:r>
                            <a:rPr lang="en-US" altLang="zh-CN" sz="2000" i="1">
                              <a:solidFill>
                                <a:schemeClr val="tx1"/>
                              </a:solidFill>
                              <a:latin typeface="Cambria Math" panose="02040503050406030204" pitchFamily="18" charset="0"/>
                            </a:rPr>
                            <m:t>𝑝</m:t>
                          </m:r>
                          <m:d>
                            <m:dPr>
                              <m:ctrlPr>
                                <a:rPr lang="en-US" altLang="zh-CN" sz="2000" i="1">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𝑦</m:t>
                                  </m:r>
                                </m:e>
                                <m:sub>
                                  <m:r>
                                    <a:rPr lang="en-US" altLang="zh-CN" sz="2000" i="1">
                                      <a:solidFill>
                                        <a:schemeClr val="tx1"/>
                                      </a:solidFill>
                                      <a:latin typeface="Cambria Math" panose="02040503050406030204" pitchFamily="18" charset="0"/>
                                    </a:rPr>
                                    <m:t>𝑗</m:t>
                                  </m:r>
                                </m:sub>
                              </m:sSub>
                            </m:e>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𝑥</m:t>
                                  </m:r>
                                </m:e>
                                <m:sub>
                                  <m:r>
                                    <a:rPr lang="en-US" altLang="zh-CN" sz="2000" i="1">
                                      <a:solidFill>
                                        <a:schemeClr val="tx1"/>
                                      </a:solidFill>
                                      <a:latin typeface="Cambria Math" panose="02040503050406030204" pitchFamily="18" charset="0"/>
                                    </a:rPr>
                                    <m:t>𝑘</m:t>
                                  </m:r>
                                </m:sub>
                              </m:sSub>
                            </m:e>
                          </m:d>
                        </m:e>
                      </m:nary>
                      <m:func>
                        <m:funcPr>
                          <m:ctrlPr>
                            <a:rPr lang="en-US" altLang="zh-CN" sz="2000" i="1">
                              <a:solidFill>
                                <a:schemeClr val="tx1"/>
                              </a:solidFill>
                              <a:latin typeface="Cambria Math" panose="02040503050406030204" pitchFamily="18" charset="0"/>
                            </a:rPr>
                          </m:ctrlPr>
                        </m:funcPr>
                        <m:fName>
                          <m:r>
                            <m:rPr>
                              <m:sty m:val="p"/>
                            </m:rPr>
                            <a:rPr lang="en-US" altLang="zh-CN" sz="2000">
                              <a:solidFill>
                                <a:schemeClr val="tx1"/>
                              </a:solidFill>
                              <a:latin typeface="Cambria Math" panose="02040503050406030204" pitchFamily="18" charset="0"/>
                            </a:rPr>
                            <m:t>log</m:t>
                          </m:r>
                        </m:fName>
                        <m:e>
                          <m:f>
                            <m:fPr>
                              <m:ctrlPr>
                                <a:rPr lang="en-US" altLang="zh-CN" sz="2000" i="1">
                                  <a:solidFill>
                                    <a:schemeClr val="tx1"/>
                                  </a:solidFill>
                                  <a:latin typeface="Cambria Math" panose="02040503050406030204" pitchFamily="18" charset="0"/>
                                </a:rPr>
                              </m:ctrlPr>
                            </m:fPr>
                            <m:num>
                              <m:r>
                                <a:rPr lang="en-US" altLang="zh-CN" sz="2000" i="1">
                                  <a:solidFill>
                                    <a:schemeClr val="tx1"/>
                                  </a:solidFill>
                                  <a:latin typeface="Cambria Math" panose="02040503050406030204" pitchFamily="18" charset="0"/>
                                </a:rPr>
                                <m:t>𝑝</m:t>
                              </m:r>
                              <m:d>
                                <m:dPr>
                                  <m:ctrlPr>
                                    <a:rPr lang="en-US" altLang="zh-CN" sz="2000" i="1">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𝑦</m:t>
                                      </m:r>
                                    </m:e>
                                    <m:sub>
                                      <m:r>
                                        <a:rPr lang="en-US" altLang="zh-CN" sz="2000" i="1">
                                          <a:solidFill>
                                            <a:schemeClr val="tx1"/>
                                          </a:solidFill>
                                          <a:latin typeface="Cambria Math" panose="02040503050406030204" pitchFamily="18" charset="0"/>
                                        </a:rPr>
                                        <m:t>𝑗</m:t>
                                      </m:r>
                                    </m:sub>
                                  </m:sSub>
                                </m:e>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𝑥</m:t>
                                      </m:r>
                                    </m:e>
                                    <m:sub>
                                      <m:r>
                                        <a:rPr lang="en-US" altLang="zh-CN" sz="2000" i="1">
                                          <a:solidFill>
                                            <a:schemeClr val="tx1"/>
                                          </a:solidFill>
                                          <a:latin typeface="Cambria Math" panose="02040503050406030204" pitchFamily="18" charset="0"/>
                                        </a:rPr>
                                        <m:t>𝑘</m:t>
                                      </m:r>
                                    </m:sub>
                                  </m:sSub>
                                </m:e>
                              </m:d>
                            </m:num>
                            <m:den>
                              <m:r>
                                <a:rPr lang="en-US" altLang="zh-CN" sz="2000" i="1">
                                  <a:solidFill>
                                    <a:schemeClr val="tx1"/>
                                  </a:solidFill>
                                  <a:latin typeface="Cambria Math" panose="02040503050406030204" pitchFamily="18" charset="0"/>
                                </a:rPr>
                                <m:t>𝑝</m:t>
                              </m:r>
                              <m:d>
                                <m:dPr>
                                  <m:ctrlPr>
                                    <a:rPr lang="en-US" altLang="zh-CN" sz="2000" i="1">
                                      <a:solidFill>
                                        <a:schemeClr val="tx1"/>
                                      </a:solidFill>
                                      <a:latin typeface="Cambria Math" panose="02040503050406030204" pitchFamily="18" charset="0"/>
                                    </a:rPr>
                                  </m:ctrlPr>
                                </m:dPr>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𝑦</m:t>
                                      </m:r>
                                    </m:e>
                                    <m:sub>
                                      <m:r>
                                        <a:rPr lang="en-US" altLang="zh-CN" sz="2000" i="1">
                                          <a:solidFill>
                                            <a:schemeClr val="tx1"/>
                                          </a:solidFill>
                                          <a:latin typeface="Cambria Math" panose="02040503050406030204" pitchFamily="18" charset="0"/>
                                        </a:rPr>
                                        <m:t>𝑗</m:t>
                                      </m:r>
                                    </m:sub>
                                  </m:sSub>
                                </m:e>
                              </m:d>
                            </m:den>
                          </m:f>
                        </m:e>
                      </m:func>
                      <m:r>
                        <a:rPr lang="zh-CN" altLang="en-US" sz="2000" i="1">
                          <a:solidFill>
                            <a:schemeClr val="tx1"/>
                          </a:solidFill>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i="1">
                          <a:latin typeface="Cambria Math" panose="02040503050406030204" pitchFamily="18" charset="0"/>
                        </a:rPr>
                        <m:t>.</m:t>
                      </m:r>
                    </m:oMath>
                  </m:oMathPara>
                </a14:m>
                <a:endParaRPr lang="zh-CN" altLang="en-US" sz="2000" dirty="0"/>
              </a:p>
            </p:txBody>
          </p:sp>
        </mc:Choice>
        <mc:Fallback xmlns="">
          <p:sp>
            <p:nvSpPr>
              <p:cNvPr id="8" name="矩形 7">
                <a:extLst>
                  <a:ext uri="{FF2B5EF4-FFF2-40B4-BE49-F238E27FC236}">
                    <a16:creationId xmlns:a16="http://schemas.microsoft.com/office/drawing/2014/main" id="{25844438-8B65-4D9D-B1EB-14CD1AFB349D}"/>
                  </a:ext>
                </a:extLst>
              </p:cNvPr>
              <p:cNvSpPr>
                <a:spLocks noRot="1" noChangeAspect="1" noMove="1" noResize="1" noEditPoints="1" noAdjustHandles="1" noChangeArrowheads="1" noChangeShapeType="1" noTextEdit="1"/>
              </p:cNvSpPr>
              <p:nvPr/>
            </p:nvSpPr>
            <p:spPr>
              <a:xfrm>
                <a:off x="722550" y="1579581"/>
                <a:ext cx="7832401" cy="96744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37B1818-B4CB-4435-89EC-D019D425F862}"/>
                  </a:ext>
                </a:extLst>
              </p:cNvPr>
              <p:cNvSpPr txBox="1"/>
              <p:nvPr/>
            </p:nvSpPr>
            <p:spPr>
              <a:xfrm>
                <a:off x="909836" y="2586823"/>
                <a:ext cx="2535634" cy="639855"/>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若令</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𝐹</m:t>
                          </m:r>
                        </m:num>
                        <m:den>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en>
                      </m:f>
                      <m:r>
                        <a:rPr lang="en-US" altLang="zh-CN" sz="2000" i="1">
                          <a:latin typeface="Cambria Math" panose="02040503050406030204" pitchFamily="18" charset="0"/>
                        </a:rPr>
                        <m:t>=</m:t>
                      </m:r>
                      <m:r>
                        <a:rPr lang="en-US" altLang="zh-CN" sz="2000" b="0" i="0" smtClean="0">
                          <a:latin typeface="Cambria Math" panose="02040503050406030204" pitchFamily="18" charset="0"/>
                        </a:rPr>
                        <m:t>0</m:t>
                      </m:r>
                      <m:r>
                        <a:rPr lang="zh-CN" altLang="en-US" sz="2000" i="1">
                          <a:latin typeface="Cambria Math" panose="02040503050406030204" pitchFamily="18" charset="0"/>
                        </a:rPr>
                        <m:t>，</m:t>
                      </m:r>
                      <m:r>
                        <a:rPr lang="zh-CN" altLang="en-US" sz="2000" i="1" smtClean="0">
                          <a:latin typeface="Cambria Math" panose="02040503050406030204" pitchFamily="18" charset="0"/>
                        </a:rPr>
                        <m:t>则</m:t>
                      </m:r>
                      <m:r>
                        <a:rPr lang="zh-CN" altLang="en-US" sz="2000" i="1">
                          <a:latin typeface="Cambria Math" panose="02040503050406030204" pitchFamily="18" charset="0"/>
                        </a:rPr>
                        <m:t>由</m:t>
                      </m:r>
                    </m:oMath>
                  </m:oMathPara>
                </a14:m>
                <a:endParaRPr lang="zh-CN" altLang="en-US" sz="2000" dirty="0"/>
              </a:p>
            </p:txBody>
          </p:sp>
        </mc:Choice>
        <mc:Fallback xmlns="">
          <p:sp>
            <p:nvSpPr>
              <p:cNvPr id="15" name="文本框 14">
                <a:extLst>
                  <a:ext uri="{FF2B5EF4-FFF2-40B4-BE49-F238E27FC236}">
                    <a16:creationId xmlns:a16="http://schemas.microsoft.com/office/drawing/2014/main" id="{E37B1818-B4CB-4435-89EC-D019D425F862}"/>
                  </a:ext>
                </a:extLst>
              </p:cNvPr>
              <p:cNvSpPr txBox="1">
                <a:spLocks noRot="1" noChangeAspect="1" noMove="1" noResize="1" noEditPoints="1" noAdjustHandles="1" noChangeArrowheads="1" noChangeShapeType="1" noTextEdit="1"/>
              </p:cNvSpPr>
              <p:nvPr/>
            </p:nvSpPr>
            <p:spPr>
              <a:xfrm>
                <a:off x="909836" y="2586823"/>
                <a:ext cx="2535634" cy="639855"/>
              </a:xfrm>
              <a:prstGeom prst="rect">
                <a:avLst/>
              </a:prstGeom>
              <a:blipFill>
                <a:blip r:embed="rId9"/>
                <a:stretch>
                  <a:fillRect l="-240" b="-95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9564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10" grpId="0" animBg="1"/>
      <p:bldP spid="13" grpId="0" animBg="1"/>
      <p:bldP spid="14" grpId="0" animBg="1"/>
      <p:bldP spid="8"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1099532-4443-44FE-B5DD-5698752C5285}"/>
                  </a:ext>
                </a:extLst>
              </p:cNvPr>
              <p:cNvSpPr txBox="1"/>
              <p:nvPr/>
            </p:nvSpPr>
            <p:spPr>
              <a:xfrm>
                <a:off x="1341883" y="453113"/>
                <a:ext cx="10081120" cy="552972"/>
              </a:xfrm>
              <a:prstGeom prst="rect">
                <a:avLst/>
              </a:prstGeom>
              <a:noFill/>
              <a:ln>
                <a:noFill/>
              </a:ln>
            </p:spPr>
            <p:txBody>
              <a:bodyPr wrap="square" rtlCol="0" anchor="ctr" anchorCtr="1">
                <a:spAutoFit/>
              </a:bodyPr>
              <a:lstStyle/>
              <a:p>
                <a:r>
                  <a:rPr lang="zh-CN" altLang="en-US" sz="2000" dirty="0"/>
                  <a:t>如果输入符号数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与输出符号数</a:t>
                </a:r>
                <a14:m>
                  <m:oMath xmlns:m="http://schemas.openxmlformats.org/officeDocument/2006/math">
                    <m:r>
                      <a:rPr lang="en-US" altLang="zh-CN" sz="2000" b="0" i="1" smtClean="0">
                        <a:latin typeface="Cambria Math" panose="02040503050406030204" pitchFamily="18" charset="0"/>
                      </a:rPr>
                      <m:t>𝑚</m:t>
                    </m:r>
                  </m:oMath>
                </a14:m>
                <a:r>
                  <a:rPr lang="zh-CN" altLang="en-US" sz="2000" dirty="0"/>
                  <a:t>相等，并且信道矩阵</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d>
                  </m:oMath>
                </a14:m>
                <a:r>
                  <a:rPr lang="zh-CN" altLang="en-US" sz="2000" dirty="0"/>
                  <a:t>可逆，则线性方程组</a:t>
                </a:r>
              </a:p>
            </p:txBody>
          </p:sp>
        </mc:Choice>
        <mc:Fallback xmlns="">
          <p:sp>
            <p:nvSpPr>
              <p:cNvPr id="2" name="文本框 1">
                <a:extLst>
                  <a:ext uri="{FF2B5EF4-FFF2-40B4-BE49-F238E27FC236}">
                    <a16:creationId xmlns:a16="http://schemas.microsoft.com/office/drawing/2014/main" id="{51099532-4443-44FE-B5DD-5698752C5285}"/>
                  </a:ext>
                </a:extLst>
              </p:cNvPr>
              <p:cNvSpPr txBox="1">
                <a:spLocks noRot="1" noChangeAspect="1" noMove="1" noResize="1" noEditPoints="1" noAdjustHandles="1" noChangeArrowheads="1" noChangeShapeType="1" noTextEdit="1"/>
              </p:cNvSpPr>
              <p:nvPr/>
            </p:nvSpPr>
            <p:spPr>
              <a:xfrm>
                <a:off x="1341883" y="453113"/>
                <a:ext cx="10081120" cy="552972"/>
              </a:xfrm>
              <a:prstGeom prst="rect">
                <a:avLst/>
              </a:prstGeom>
              <a:blipFill>
                <a:blip r:embed="rId2"/>
                <a:stretch>
                  <a:fillRect l="-544" r="-726" b="-219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CE87502-691F-4C43-BA2C-A904EAB10220}"/>
                  </a:ext>
                </a:extLst>
              </p:cNvPr>
              <p:cNvSpPr txBox="1"/>
              <p:nvPr/>
            </p:nvSpPr>
            <p:spPr>
              <a:xfrm>
                <a:off x="3934172" y="918712"/>
                <a:ext cx="3840218"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𝛿</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9CE87502-691F-4C43-BA2C-A904EAB10220}"/>
                  </a:ext>
                </a:extLst>
              </p:cNvPr>
              <p:cNvSpPr txBox="1">
                <a:spLocks noRot="1" noChangeAspect="1" noMove="1" noResize="1" noEditPoints="1" noAdjustHandles="1" noChangeArrowheads="1" noChangeShapeType="1" noTextEdit="1"/>
              </p:cNvSpPr>
              <p:nvPr/>
            </p:nvSpPr>
            <p:spPr>
              <a:xfrm>
                <a:off x="3934172" y="918712"/>
                <a:ext cx="3840218" cy="875111"/>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6A2A08B-B5BE-48AF-9056-AB110129A5AA}"/>
                  </a:ext>
                </a:extLst>
              </p:cNvPr>
              <p:cNvSpPr txBox="1"/>
              <p:nvPr/>
            </p:nvSpPr>
            <p:spPr>
              <a:xfrm>
                <a:off x="881074" y="1710876"/>
                <a:ext cx="7416824" cy="458011"/>
              </a:xfrm>
              <a:prstGeom prst="rect">
                <a:avLst/>
              </a:prstGeom>
              <a:noFill/>
              <a:ln>
                <a:noFill/>
              </a:ln>
            </p:spPr>
            <p:txBody>
              <a:bodyPr wrap="square" rtlCol="0" anchor="ctr" anchorCtr="1">
                <a:spAutoFit/>
              </a:bodyPr>
              <a:lstStyle/>
              <a:p>
                <a:r>
                  <a:rPr lang="zh-CN" altLang="en-US" sz="2000" dirty="0"/>
                  <a:t>有唯一解</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𝑗</m:t>
                        </m:r>
                      </m:sub>
                    </m:sSub>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𝑚</m:t>
                    </m:r>
                    <m:r>
                      <a:rPr lang="en-US" altLang="zh-CN" sz="2000" b="0" i="0" dirty="0" smtClean="0">
                        <a:latin typeface="Cambria Math" panose="02040503050406030204" pitchFamily="18" charset="0"/>
                        <a:ea typeface="Cambria Math" panose="02040503050406030204" pitchFamily="18" charset="0"/>
                      </a:rPr>
                      <m:t>,</m:t>
                    </m:r>
                  </m:oMath>
                </a14:m>
                <a:r>
                  <a:rPr lang="zh-CN" altLang="en-US" sz="2000" dirty="0"/>
                  <a:t>  其中</a:t>
                </a:r>
                <a14:m>
                  <m:oMath xmlns:m="http://schemas.openxmlformats.org/officeDocument/2006/math">
                    <m:sSub>
                      <m:sSubPr>
                        <m:ctrlPr>
                          <a:rPr lang="en-US" altLang="zh-CN" sz="2000" i="1" dirty="0">
                            <a:latin typeface="Cambria Math" panose="02040503050406030204" pitchFamily="18" charset="0"/>
                          </a:rPr>
                        </m:ctrlPr>
                      </m:sSubPr>
                      <m:e>
                        <m:r>
                          <a:rPr lang="zh-CN" altLang="en-US" sz="2000" i="1" dirty="0">
                            <a:latin typeface="Cambria Math" panose="02040503050406030204" pitchFamily="18" charset="0"/>
                          </a:rPr>
                          <m:t>𝛿</m:t>
                        </m:r>
                      </m:e>
                      <m:sub>
                        <m:r>
                          <a:rPr lang="en-US" altLang="zh-CN" sz="2000" i="1" dirty="0">
                            <a:latin typeface="Cambria Math" panose="02040503050406030204" pitchFamily="18" charset="0"/>
                          </a:rPr>
                          <m:t>𝑖</m:t>
                        </m:r>
                      </m:sub>
                    </m:sSub>
                    <m:r>
                      <a:rPr lang="en-US" altLang="zh-CN" sz="2000" i="1" dirty="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smtClean="0">
                            <a:latin typeface="Cambria Math" panose="02040503050406030204" pitchFamily="18" charset="0"/>
                          </a:rPr>
                        </m:ctrlPr>
                      </m:funcPr>
                      <m:fName>
                        <m:sSub>
                          <m:sSubPr>
                            <m:ctrlPr>
                              <a:rPr lang="en-US" altLang="zh-CN" sz="2000" i="1" smtClean="0">
                                <a:latin typeface="Cambria Math" panose="02040503050406030204" pitchFamily="18" charset="0"/>
                              </a:rPr>
                            </m:ctrlPr>
                          </m:sSubPr>
                          <m:e>
                            <m:r>
                              <m:rPr>
                                <m:sty m:val="p"/>
                              </m:rPr>
                              <a:rPr lang="en-US" altLang="zh-CN" sz="200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func>
                    <m:r>
                      <a:rPr lang="en-US" altLang="zh-CN" sz="2000" b="0" i="0" smtClean="0">
                        <a:latin typeface="Cambria Math" panose="02040503050406030204" pitchFamily="18" charset="0"/>
                      </a:rPr>
                      <m:t>.</m:t>
                    </m:r>
                  </m:oMath>
                </a14:m>
                <a:endParaRPr lang="zh-CN" altLang="en-US" sz="2000" dirty="0"/>
              </a:p>
            </p:txBody>
          </p:sp>
        </mc:Choice>
        <mc:Fallback xmlns="">
          <p:sp>
            <p:nvSpPr>
              <p:cNvPr id="4" name="文本框 3">
                <a:extLst>
                  <a:ext uri="{FF2B5EF4-FFF2-40B4-BE49-F238E27FC236}">
                    <a16:creationId xmlns:a16="http://schemas.microsoft.com/office/drawing/2014/main" id="{46A2A08B-B5BE-48AF-9056-AB110129A5AA}"/>
                  </a:ext>
                </a:extLst>
              </p:cNvPr>
              <p:cNvSpPr txBox="1">
                <a:spLocks noRot="1" noChangeAspect="1" noMove="1" noResize="1" noEditPoints="1" noAdjustHandles="1" noChangeArrowheads="1" noChangeShapeType="1" noTextEdit="1"/>
              </p:cNvSpPr>
              <p:nvPr/>
            </p:nvSpPr>
            <p:spPr>
              <a:xfrm>
                <a:off x="881074" y="1710876"/>
                <a:ext cx="7416824" cy="458011"/>
              </a:xfrm>
              <a:prstGeom prst="rect">
                <a:avLst/>
              </a:prstGeom>
              <a:blipFill>
                <a:blip r:embed="rId4"/>
                <a:stretch>
                  <a:fillRect l="-411" t="-102667" b="-15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E69A517-A49A-4E93-9A50-B420B86A61F4}"/>
                  </a:ext>
                </a:extLst>
              </p:cNvPr>
              <p:cNvSpPr txBox="1"/>
              <p:nvPr/>
            </p:nvSpPr>
            <p:spPr>
              <a:xfrm>
                <a:off x="881074" y="2135248"/>
                <a:ext cx="5760640" cy="458011"/>
              </a:xfrm>
              <a:prstGeom prst="rect">
                <a:avLst/>
              </a:prstGeom>
              <a:noFill/>
              <a:ln>
                <a:noFill/>
              </a:ln>
            </p:spPr>
            <p:txBody>
              <a:bodyPr wrap="square" rtlCol="0" anchor="ctr" anchorCtr="1">
                <a:spAutoFit/>
              </a:bodyPr>
              <a:lstStyle/>
              <a:p>
                <a:r>
                  <a:rPr lang="zh-CN" altLang="en-US" sz="2000" dirty="0"/>
                  <a:t>再利用</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2</m:t>
                        </m:r>
                      </m:e>
                      <m:sup>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sup>
                    </m:sSup>
                  </m:oMath>
                </a14:m>
                <a:r>
                  <a:rPr lang="zh-CN" altLang="en-US" sz="2000" dirty="0"/>
                  <a:t>和</a:t>
                </a:r>
                <a14:m>
                  <m:oMath xmlns:m="http://schemas.openxmlformats.org/officeDocument/2006/math">
                    <m:nary>
                      <m:naryPr>
                        <m:chr m:val="∑"/>
                        <m:limLoc m:val="subSup"/>
                        <m:ctrlPr>
                          <a:rPr lang="zh-CN" altLang="en-US" sz="2000" i="1" dirty="0" smtClean="0">
                            <a:latin typeface="Cambria Math" panose="02040503050406030204" pitchFamily="18" charset="0"/>
                          </a:rPr>
                        </m:ctrlPr>
                      </m:naryPr>
                      <m:sub>
                        <m:r>
                          <m:rPr>
                            <m:brk m:alnAt="25"/>
                          </m:rP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𝑚</m:t>
                        </m:r>
                      </m:sup>
                      <m:e>
                        <m:r>
                          <a:rPr lang="en-US" altLang="zh-CN" sz="2000" b="0" i="1" dirty="0" smtClean="0">
                            <a:latin typeface="Cambria Math" panose="02040503050406030204" pitchFamily="18" charset="0"/>
                          </a:rPr>
                          <m:t>𝑝</m:t>
                        </m:r>
                        <m:d>
                          <m:dPr>
                            <m:ctrlPr>
                              <a:rPr lang="en-US" altLang="zh-CN" sz="2000" b="0" i="1" dirty="0" smtClean="0">
                                <a:latin typeface="Cambria Math" panose="02040503050406030204" pitchFamily="18" charset="0"/>
                              </a:rPr>
                            </m:ctrlPr>
                          </m:dPr>
                          <m:e>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𝑗</m:t>
                                </m:r>
                              </m:sub>
                            </m:sSub>
                          </m:e>
                        </m:d>
                        <m:r>
                          <a:rPr lang="en-US" altLang="zh-CN" sz="2000" b="0" i="1" dirty="0" smtClean="0">
                            <a:latin typeface="Cambria Math" panose="02040503050406030204" pitchFamily="18" charset="0"/>
                          </a:rPr>
                          <m:t>=1</m:t>
                        </m:r>
                      </m:e>
                    </m:nary>
                  </m:oMath>
                </a14:m>
                <a:r>
                  <a:rPr lang="zh-CN" altLang="en-US" sz="2000" dirty="0"/>
                  <a:t>，即可得到</a:t>
                </a:r>
              </a:p>
            </p:txBody>
          </p:sp>
        </mc:Choice>
        <mc:Fallback xmlns="">
          <p:sp>
            <p:nvSpPr>
              <p:cNvPr id="5" name="文本框 4">
                <a:extLst>
                  <a:ext uri="{FF2B5EF4-FFF2-40B4-BE49-F238E27FC236}">
                    <a16:creationId xmlns:a16="http://schemas.microsoft.com/office/drawing/2014/main" id="{9E69A517-A49A-4E93-9A50-B420B86A61F4}"/>
                  </a:ext>
                </a:extLst>
              </p:cNvPr>
              <p:cNvSpPr txBox="1">
                <a:spLocks noRot="1" noChangeAspect="1" noMove="1" noResize="1" noEditPoints="1" noAdjustHandles="1" noChangeArrowheads="1" noChangeShapeType="1" noTextEdit="1"/>
              </p:cNvSpPr>
              <p:nvPr/>
            </p:nvSpPr>
            <p:spPr>
              <a:xfrm>
                <a:off x="881074" y="2135248"/>
                <a:ext cx="5760640" cy="458011"/>
              </a:xfrm>
              <a:prstGeom prst="rect">
                <a:avLst/>
              </a:prstGeom>
              <a:blipFill>
                <a:blip r:embed="rId5"/>
                <a:stretch>
                  <a:fillRect l="-106" t="-100000" r="-212" b="-156000"/>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9A25AD5-85EF-483E-AD95-A490E95CB1B6}"/>
              </a:ext>
            </a:extLst>
          </p:cNvPr>
          <p:cNvSpPr txBox="1"/>
          <p:nvPr/>
        </p:nvSpPr>
        <p:spPr>
          <a:xfrm>
            <a:off x="8810423" y="1522556"/>
            <a:ext cx="2592288" cy="646331"/>
          </a:xfrm>
          <a:prstGeom prst="rect">
            <a:avLst/>
          </a:prstGeom>
          <a:noFill/>
          <a:ln>
            <a:solidFill>
              <a:schemeClr val="bg2"/>
            </a:solidFill>
          </a:ln>
        </p:spPr>
        <p:txBody>
          <a:bodyPr wrap="square" rtlCol="0" anchor="ctr" anchorCtr="1">
            <a:spAutoFit/>
          </a:bodyPr>
          <a:lstStyle/>
          <a:p>
            <a:r>
              <a:rPr lang="zh-CN" altLang="en-US" dirty="0">
                <a:solidFill>
                  <a:srgbClr val="00B0F0"/>
                </a:solidFill>
              </a:rPr>
              <a:t>这里我们为进行数值运算将对数的底取定为</a:t>
            </a:r>
            <a:r>
              <a:rPr lang="en-US" altLang="zh-CN" dirty="0">
                <a:solidFill>
                  <a:srgbClr val="00B0F0"/>
                </a:solidFill>
              </a:rPr>
              <a:t>2.</a:t>
            </a:r>
            <a:endParaRPr lang="zh-CN" altLang="en-US" dirty="0">
              <a:solidFill>
                <a:srgbClr val="00B0F0"/>
              </a:solidFill>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4A9E7DC-4550-4956-934E-77C7F6E9139F}"/>
                  </a:ext>
                </a:extLst>
              </p:cNvPr>
              <p:cNvSpPr txBox="1"/>
              <p:nvPr/>
            </p:nvSpPr>
            <p:spPr>
              <a:xfrm>
                <a:off x="3959143" y="2591500"/>
                <a:ext cx="2160848" cy="622350"/>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d>
                            <m:dPr>
                              <m:ctrlPr>
                                <a:rPr lang="en-US" altLang="zh-CN" b="0" i="1" smtClean="0">
                                  <a:latin typeface="Cambria Math" panose="02040503050406030204" pitchFamily="18" charset="0"/>
                                </a:rPr>
                              </m:ctrlPr>
                            </m:dPr>
                            <m:e>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𝑗</m:t>
                                          </m:r>
                                        </m:sub>
                                      </m:sSub>
                                    </m:sup>
                                  </m:sSup>
                                </m:e>
                              </m:nary>
                            </m:e>
                          </m:d>
                        </m:e>
                      </m:func>
                    </m:oMath>
                  </m:oMathPara>
                </a14:m>
                <a:endParaRPr lang="zh-CN" altLang="en-US" dirty="0"/>
              </a:p>
            </p:txBody>
          </p:sp>
        </mc:Choice>
        <mc:Fallback xmlns="">
          <p:sp>
            <p:nvSpPr>
              <p:cNvPr id="7" name="文本框 6">
                <a:extLst>
                  <a:ext uri="{FF2B5EF4-FFF2-40B4-BE49-F238E27FC236}">
                    <a16:creationId xmlns:a16="http://schemas.microsoft.com/office/drawing/2014/main" id="{34A9E7DC-4550-4956-934E-77C7F6E9139F}"/>
                  </a:ext>
                </a:extLst>
              </p:cNvPr>
              <p:cNvSpPr txBox="1">
                <a:spLocks noRot="1" noChangeAspect="1" noMove="1" noResize="1" noEditPoints="1" noAdjustHandles="1" noChangeArrowheads="1" noChangeShapeType="1" noTextEdit="1"/>
              </p:cNvSpPr>
              <p:nvPr/>
            </p:nvSpPr>
            <p:spPr>
              <a:xfrm>
                <a:off x="3959143" y="2591500"/>
                <a:ext cx="2160848" cy="622350"/>
              </a:xfrm>
              <a:prstGeom prst="rect">
                <a:avLst/>
              </a:prstGeom>
              <a:blipFill>
                <a:blip r:embed="rId6"/>
                <a:stretch>
                  <a:fillRect b="-980"/>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CC7038A-E4C2-4A0B-B22D-9B159C859D63}"/>
              </a:ext>
            </a:extLst>
          </p:cNvPr>
          <p:cNvSpPr txBox="1"/>
          <p:nvPr/>
        </p:nvSpPr>
        <p:spPr>
          <a:xfrm>
            <a:off x="881074" y="3110124"/>
            <a:ext cx="1584176" cy="400110"/>
          </a:xfrm>
          <a:prstGeom prst="rect">
            <a:avLst/>
          </a:prstGeom>
          <a:noFill/>
          <a:ln>
            <a:noFill/>
          </a:ln>
        </p:spPr>
        <p:txBody>
          <a:bodyPr wrap="square" rtlCol="0" anchor="ctr" anchorCtr="1">
            <a:spAutoFit/>
          </a:bodyPr>
          <a:lstStyle/>
          <a:p>
            <a:r>
              <a:rPr lang="zh-CN" altLang="en-US" sz="2000" dirty="0"/>
              <a:t>然后再利用</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526FEA3-D4A8-460F-A254-AB9780ABB0AC}"/>
                  </a:ext>
                </a:extLst>
              </p:cNvPr>
              <p:cNvSpPr txBox="1"/>
              <p:nvPr/>
            </p:nvSpPr>
            <p:spPr>
              <a:xfrm>
                <a:off x="2681842" y="3429093"/>
                <a:ext cx="4567212" cy="84029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r>
                            <a:rPr lang="zh-CN" altLang="en-US" sz="2000" i="1">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ea typeface="Cambria Math" panose="02040503050406030204" pitchFamily="18" charset="0"/>
                            </a:rPr>
                            <m:t>𝑚</m:t>
                          </m:r>
                        </m:e>
                      </m:nary>
                    </m:oMath>
                  </m:oMathPara>
                </a14:m>
                <a:endParaRPr lang="zh-CN" altLang="en-US" sz="2000" dirty="0"/>
              </a:p>
            </p:txBody>
          </p:sp>
        </mc:Choice>
        <mc:Fallback xmlns="">
          <p:sp>
            <p:nvSpPr>
              <p:cNvPr id="9" name="文本框 8">
                <a:extLst>
                  <a:ext uri="{FF2B5EF4-FFF2-40B4-BE49-F238E27FC236}">
                    <a16:creationId xmlns:a16="http://schemas.microsoft.com/office/drawing/2014/main" id="{7526FEA3-D4A8-460F-A254-AB9780ABB0AC}"/>
                  </a:ext>
                </a:extLst>
              </p:cNvPr>
              <p:cNvSpPr txBox="1">
                <a:spLocks noRot="1" noChangeAspect="1" noMove="1" noResize="1" noEditPoints="1" noAdjustHandles="1" noChangeArrowheads="1" noChangeShapeType="1" noTextEdit="1"/>
              </p:cNvSpPr>
              <p:nvPr/>
            </p:nvSpPr>
            <p:spPr>
              <a:xfrm>
                <a:off x="2681842" y="3429093"/>
                <a:ext cx="4567212" cy="840295"/>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1A2F68-3151-4174-A0D0-6B92F6D42AFB}"/>
                  </a:ext>
                </a:extLst>
              </p:cNvPr>
              <p:cNvSpPr txBox="1"/>
              <p:nvPr/>
            </p:nvSpPr>
            <p:spPr>
              <a:xfrm>
                <a:off x="809634" y="4219128"/>
                <a:ext cx="3744416" cy="400110"/>
              </a:xfrm>
              <a:prstGeom prst="rect">
                <a:avLst/>
              </a:prstGeom>
              <a:noFill/>
              <a:ln>
                <a:noFill/>
              </a:ln>
            </p:spPr>
            <p:txBody>
              <a:bodyPr wrap="square" rtlCol="0" anchor="ctr" anchorCtr="1">
                <a:spAutoFit/>
              </a:bodyPr>
              <a:lstStyle/>
              <a:p>
                <a:r>
                  <a:rPr lang="zh-CN" altLang="en-US" sz="2000" dirty="0"/>
                  <a:t>即可解得</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𝑛</m:t>
                    </m:r>
                    <m:r>
                      <a:rPr lang="en-US" altLang="zh-CN" sz="2000" b="0" i="1" dirty="0"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10" name="文本框 9">
                <a:extLst>
                  <a:ext uri="{FF2B5EF4-FFF2-40B4-BE49-F238E27FC236}">
                    <a16:creationId xmlns:a16="http://schemas.microsoft.com/office/drawing/2014/main" id="{AC1A2F68-3151-4174-A0D0-6B92F6D42AFB}"/>
                  </a:ext>
                </a:extLst>
              </p:cNvPr>
              <p:cNvSpPr txBox="1">
                <a:spLocks noRot="1" noChangeAspect="1" noMove="1" noResize="1" noEditPoints="1" noAdjustHandles="1" noChangeArrowheads="1" noChangeShapeType="1" noTextEdit="1"/>
              </p:cNvSpPr>
              <p:nvPr/>
            </p:nvSpPr>
            <p:spPr>
              <a:xfrm>
                <a:off x="809634" y="4219128"/>
                <a:ext cx="3744416" cy="400110"/>
              </a:xfrm>
              <a:prstGeom prst="rect">
                <a:avLst/>
              </a:prstGeom>
              <a:blipFill>
                <a:blip r:embed="rId8"/>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EE7AB5F-50B9-4A8D-805F-D93074CB0DAF}"/>
                  </a:ext>
                </a:extLst>
              </p:cNvPr>
              <p:cNvSpPr txBox="1"/>
              <p:nvPr/>
            </p:nvSpPr>
            <p:spPr>
              <a:xfrm>
                <a:off x="854725" y="4592624"/>
                <a:ext cx="10521637" cy="707886"/>
              </a:xfrm>
              <a:prstGeom prst="rect">
                <a:avLst/>
              </a:prstGeom>
              <a:noFill/>
              <a:ln>
                <a:noFill/>
              </a:ln>
            </p:spPr>
            <p:txBody>
              <a:bodyPr wrap="square" rtlCol="0" anchor="ctr" anchorCtr="1">
                <a:spAutoFit/>
              </a:bodyPr>
              <a:lstStyle/>
              <a:p>
                <a:r>
                  <a:rPr lang="zh-CN" altLang="en-US" sz="2000" dirty="0"/>
                  <a:t>如果这些</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都是非负的，则已经得到使平均互信息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达到最大值的最佳输入分布，而且信道容量为</a:t>
                </a:r>
              </a:p>
            </p:txBody>
          </p:sp>
        </mc:Choice>
        <mc:Fallback xmlns="">
          <p:sp>
            <p:nvSpPr>
              <p:cNvPr id="11" name="文本框 10">
                <a:extLst>
                  <a:ext uri="{FF2B5EF4-FFF2-40B4-BE49-F238E27FC236}">
                    <a16:creationId xmlns:a16="http://schemas.microsoft.com/office/drawing/2014/main" id="{BEE7AB5F-50B9-4A8D-805F-D93074CB0DAF}"/>
                  </a:ext>
                </a:extLst>
              </p:cNvPr>
              <p:cNvSpPr txBox="1">
                <a:spLocks noRot="1" noChangeAspect="1" noMove="1" noResize="1" noEditPoints="1" noAdjustHandles="1" noChangeArrowheads="1" noChangeShapeType="1" noTextEdit="1"/>
              </p:cNvSpPr>
              <p:nvPr/>
            </p:nvSpPr>
            <p:spPr>
              <a:xfrm>
                <a:off x="854725" y="4592624"/>
                <a:ext cx="10521637" cy="707886"/>
              </a:xfrm>
              <a:prstGeom prst="rect">
                <a:avLst/>
              </a:prstGeom>
              <a:blipFill>
                <a:blip r:embed="rId9"/>
                <a:stretch>
                  <a:fillRect t="-5983" b="-1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38821E0-C820-4BDC-8540-AF71D5F023B9}"/>
                  </a:ext>
                </a:extLst>
              </p:cNvPr>
              <p:cNvSpPr txBox="1"/>
              <p:nvPr/>
            </p:nvSpPr>
            <p:spPr>
              <a:xfrm>
                <a:off x="3214092" y="5059423"/>
                <a:ext cx="4481868" cy="75623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nary>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nary>
                        <m:naryPr>
                          <m:chr m:val="∑"/>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e>
                      </m:nary>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r>
                        <a:rPr lang="en-US" altLang="zh-CN" b="0" i="1" smtClean="0">
                          <a:latin typeface="Cambria Math" panose="02040503050406030204" pitchFamily="18" charset="0"/>
                        </a:rPr>
                        <m:t>.</m:t>
                      </m:r>
                    </m:oMath>
                  </m:oMathPara>
                </a14:m>
                <a:endParaRPr lang="zh-CN" altLang="en-US" dirty="0"/>
              </a:p>
            </p:txBody>
          </p:sp>
        </mc:Choice>
        <mc:Fallback xmlns="">
          <p:sp>
            <p:nvSpPr>
              <p:cNvPr id="12" name="文本框 11">
                <a:extLst>
                  <a:ext uri="{FF2B5EF4-FFF2-40B4-BE49-F238E27FC236}">
                    <a16:creationId xmlns:a16="http://schemas.microsoft.com/office/drawing/2014/main" id="{738821E0-C820-4BDC-8540-AF71D5F023B9}"/>
                  </a:ext>
                </a:extLst>
              </p:cNvPr>
              <p:cNvSpPr txBox="1">
                <a:spLocks noRot="1" noChangeAspect="1" noMove="1" noResize="1" noEditPoints="1" noAdjustHandles="1" noChangeArrowheads="1" noChangeShapeType="1" noTextEdit="1"/>
              </p:cNvSpPr>
              <p:nvPr/>
            </p:nvSpPr>
            <p:spPr>
              <a:xfrm>
                <a:off x="3214092" y="5059423"/>
                <a:ext cx="4481868" cy="756233"/>
              </a:xfrm>
              <a:prstGeom prst="rect">
                <a:avLst/>
              </a:prstGeom>
              <a:blipFill>
                <a:blip r:embed="rId1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71B6D54-0D44-4A5D-B9BE-5D76D5A10FF2}"/>
                  </a:ext>
                </a:extLst>
              </p:cNvPr>
              <p:cNvSpPr txBox="1"/>
              <p:nvPr/>
            </p:nvSpPr>
            <p:spPr>
              <a:xfrm>
                <a:off x="897283" y="5821371"/>
                <a:ext cx="10521637" cy="707886"/>
              </a:xfrm>
              <a:prstGeom prst="rect">
                <a:avLst/>
              </a:prstGeom>
              <a:noFill/>
              <a:ln>
                <a:noFill/>
              </a:ln>
            </p:spPr>
            <p:txBody>
              <a:bodyPr wrap="square" rtlCol="0" anchor="ctr" anchorCtr="1">
                <a:spAutoFit/>
              </a:bodyPr>
              <a:lstStyle/>
              <a:p>
                <a:r>
                  <a:rPr lang="zh-CN" altLang="en-US" sz="2000" dirty="0"/>
                  <a:t>否则，这个解是无效的，这是因为上述求解过程中没有考虑条件</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zh-CN" altLang="en-US" sz="2000" dirty="0"/>
                  <a:t>，而最大值可能在</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=0</m:t>
                    </m:r>
                    <m:r>
                      <a:rPr lang="zh-CN" altLang="en-US" sz="2000" i="1">
                        <a:latin typeface="Cambria Math" panose="02040503050406030204" pitchFamily="18" charset="0"/>
                      </a:rPr>
                      <m:t>对</m:t>
                    </m:r>
                  </m:oMath>
                </a14:m>
                <a:r>
                  <a:rPr lang="zh-CN" altLang="en-US" sz="2000" dirty="0"/>
                  <a:t>某些</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成立的地方（边界处）达到。</a:t>
                </a:r>
              </a:p>
            </p:txBody>
          </p:sp>
        </mc:Choice>
        <mc:Fallback xmlns="">
          <p:sp>
            <p:nvSpPr>
              <p:cNvPr id="13" name="文本框 12">
                <a:extLst>
                  <a:ext uri="{FF2B5EF4-FFF2-40B4-BE49-F238E27FC236}">
                    <a16:creationId xmlns:a16="http://schemas.microsoft.com/office/drawing/2014/main" id="{C71B6D54-0D44-4A5D-B9BE-5D76D5A10FF2}"/>
                  </a:ext>
                </a:extLst>
              </p:cNvPr>
              <p:cNvSpPr txBox="1">
                <a:spLocks noRot="1" noChangeAspect="1" noMove="1" noResize="1" noEditPoints="1" noAdjustHandles="1" noChangeArrowheads="1" noChangeShapeType="1" noTextEdit="1"/>
              </p:cNvSpPr>
              <p:nvPr/>
            </p:nvSpPr>
            <p:spPr>
              <a:xfrm>
                <a:off x="897283" y="5821371"/>
                <a:ext cx="10521637" cy="707886"/>
              </a:xfrm>
              <a:prstGeom prst="rect">
                <a:avLst/>
              </a:prstGeom>
              <a:blipFill>
                <a:blip r:embed="rId11"/>
                <a:stretch>
                  <a:fillRect t="-6034" r="-58" b="-1379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6929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P spid="6" grpId="0" animBg="1"/>
      <p:bldP spid="7" grpId="0"/>
      <p:bldP spid="8" grpId="0"/>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D1F48F8-455E-4189-AB16-59193091DB12}"/>
                  </a:ext>
                </a:extLst>
              </p:cNvPr>
              <p:cNvSpPr txBox="1"/>
              <p:nvPr/>
            </p:nvSpPr>
            <p:spPr>
              <a:xfrm>
                <a:off x="1413892" y="404664"/>
                <a:ext cx="5472608" cy="1332416"/>
              </a:xfrm>
              <a:prstGeom prst="rect">
                <a:avLst/>
              </a:prstGeom>
              <a:noFill/>
              <a:ln>
                <a:noFill/>
              </a:ln>
            </p:spPr>
            <p:txBody>
              <a:bodyPr wrap="square" rtlCol="0" anchor="ctr" anchorCtr="1">
                <a:spAutoFit/>
              </a:bodyPr>
              <a:lstStyle/>
              <a:p>
                <a:r>
                  <a:rPr lang="zh-CN" altLang="en-US" sz="2000" b="1" dirty="0"/>
                  <a:t>例</a:t>
                </a:r>
                <a:r>
                  <a:rPr lang="en-US" altLang="zh-CN" sz="2000" b="1" dirty="0"/>
                  <a:t>14. </a:t>
                </a:r>
                <a:r>
                  <a:rPr lang="zh-CN" altLang="en-US" sz="2000" dirty="0"/>
                  <a:t>求信道</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m>
                                <m:mPr>
                                  <m:mcs>
                                    <m:mc>
                                      <m:mcPr>
                                        <m:count m:val="2"/>
                                        <m:mcJc m:val="center"/>
                                      </m:mcPr>
                                    </m:mc>
                                  </m:mcs>
                                  <m:ctrlPr>
                                    <a:rPr lang="en-US" altLang="zh-CN" sz="2000" b="0" i="1" smtClean="0">
                                      <a:latin typeface="Cambria Math" panose="02040503050406030204" pitchFamily="18" charset="0"/>
                                    </a:rPr>
                                  </m:ctrlPr>
                                </m:mP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e>
                                    </m:box>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mr>
                              </m:m>
                            </m:e>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e>
                                    </m:box>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
                            </m:e>
                          </m:mr>
                          <m:mr>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m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e>
                                    </m:box>
                                  </m:e>
                                  <m:e>
                                    <m:r>
                                      <a:rPr lang="en-US" altLang="zh-CN" sz="2000" b="0" i="1" smtClean="0">
                                        <a:latin typeface="Cambria Math" panose="02040503050406030204" pitchFamily="18" charset="0"/>
                                      </a:rPr>
                                      <m:t>0</m:t>
                                    </m:r>
                                  </m:e>
                                </m:mr>
                              </m:m>
                            </m:e>
                            <m:e>
                              <m:m>
                                <m:mPr>
                                  <m:mcs>
                                    <m:mc>
                                      <m:mcPr>
                                        <m:count m:val="2"/>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m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mr>
                              </m:m>
                            </m:e>
                          </m:mr>
                        </m:m>
                      </m:e>
                    </m:d>
                  </m:oMath>
                </a14:m>
                <a:r>
                  <a:rPr lang="zh-CN" altLang="en-US" sz="2000" dirty="0"/>
                  <a:t>的信道容量。</a:t>
                </a:r>
              </a:p>
            </p:txBody>
          </p:sp>
        </mc:Choice>
        <mc:Fallback xmlns="">
          <p:sp>
            <p:nvSpPr>
              <p:cNvPr id="2" name="文本框 1">
                <a:extLst>
                  <a:ext uri="{FF2B5EF4-FFF2-40B4-BE49-F238E27FC236}">
                    <a16:creationId xmlns:a16="http://schemas.microsoft.com/office/drawing/2014/main" id="{0D1F48F8-455E-4189-AB16-59193091DB12}"/>
                  </a:ext>
                </a:extLst>
              </p:cNvPr>
              <p:cNvSpPr txBox="1">
                <a:spLocks noRot="1" noChangeAspect="1" noMove="1" noResize="1" noEditPoints="1" noAdjustHandles="1" noChangeArrowheads="1" noChangeShapeType="1" noTextEdit="1"/>
              </p:cNvSpPr>
              <p:nvPr/>
            </p:nvSpPr>
            <p:spPr>
              <a:xfrm>
                <a:off x="1413892" y="404664"/>
                <a:ext cx="5472608" cy="1332416"/>
              </a:xfrm>
              <a:prstGeom prst="rect">
                <a:avLst/>
              </a:prstGeom>
              <a:blipFill>
                <a:blip r:embed="rId2"/>
                <a:stretch>
                  <a:fillRect l="-111" r="-4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8C6BCB4-4243-4D19-98D1-223AE98E56E1}"/>
                  </a:ext>
                </a:extLst>
              </p:cNvPr>
              <p:cNvSpPr txBox="1"/>
              <p:nvPr/>
            </p:nvSpPr>
            <p:spPr>
              <a:xfrm>
                <a:off x="621804" y="1760771"/>
                <a:ext cx="5976664" cy="400110"/>
              </a:xfrm>
              <a:prstGeom prst="rect">
                <a:avLst/>
              </a:prstGeom>
              <a:noFill/>
              <a:ln>
                <a:noFill/>
              </a:ln>
            </p:spPr>
            <p:txBody>
              <a:bodyPr wrap="square" rtlCol="0" anchor="ctr" anchorCtr="1">
                <a:spAutoFit/>
              </a:bodyPr>
              <a:lstStyle/>
              <a:p>
                <a:r>
                  <a:rPr lang="zh-CN" altLang="en-US" sz="2000" b="1" dirty="0"/>
                  <a:t>解：</a:t>
                </a:r>
                <a:r>
                  <a:rPr lang="zh-CN" altLang="en-US" sz="2000" dirty="0"/>
                  <a:t>因为</a:t>
                </a:r>
                <a14:m>
                  <m:oMath xmlns:m="http://schemas.openxmlformats.org/officeDocument/2006/math">
                    <m:r>
                      <a:rPr lang="en-US" altLang="zh-CN" sz="2000" b="0" i="1" smtClean="0">
                        <a:latin typeface="Cambria Math" panose="02040503050406030204" pitchFamily="18" charset="0"/>
                      </a:rPr>
                      <m:t>𝑃</m:t>
                    </m:r>
                  </m:oMath>
                </a14:m>
                <a:r>
                  <a:rPr lang="zh-CN" altLang="en-US" sz="2000" dirty="0"/>
                  <a:t>可逆，考虑利用拉格朗日乘子法求解。</a:t>
                </a:r>
              </a:p>
            </p:txBody>
          </p:sp>
        </mc:Choice>
        <mc:Fallback xmlns="">
          <p:sp>
            <p:nvSpPr>
              <p:cNvPr id="3" name="文本框 2">
                <a:extLst>
                  <a:ext uri="{FF2B5EF4-FFF2-40B4-BE49-F238E27FC236}">
                    <a16:creationId xmlns:a16="http://schemas.microsoft.com/office/drawing/2014/main" id="{58C6BCB4-4243-4D19-98D1-223AE98E56E1}"/>
                  </a:ext>
                </a:extLst>
              </p:cNvPr>
              <p:cNvSpPr txBox="1">
                <a:spLocks noRot="1" noChangeAspect="1" noMove="1" noResize="1" noEditPoints="1" noAdjustHandles="1" noChangeArrowheads="1" noChangeShapeType="1" noTextEdit="1"/>
              </p:cNvSpPr>
              <p:nvPr/>
            </p:nvSpPr>
            <p:spPr>
              <a:xfrm>
                <a:off x="621804" y="1760771"/>
                <a:ext cx="5976664" cy="400110"/>
              </a:xfrm>
              <a:prstGeom prst="rect">
                <a:avLst/>
              </a:prstGeom>
              <a:blipFill>
                <a:blip r:embed="rId3"/>
                <a:stretch>
                  <a:fillRect t="-10769"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E0FA3AA-7524-4E9A-99F9-C638C2B390BA}"/>
                  </a:ext>
                </a:extLst>
              </p:cNvPr>
              <p:cNvSpPr txBox="1"/>
              <p:nvPr/>
            </p:nvSpPr>
            <p:spPr>
              <a:xfrm>
                <a:off x="1161864" y="2171696"/>
                <a:ext cx="3096344" cy="424796"/>
              </a:xfrm>
              <a:prstGeom prst="rect">
                <a:avLst/>
              </a:prstGeom>
              <a:noFill/>
              <a:ln>
                <a:noFill/>
              </a:ln>
            </p:spPr>
            <p:txBody>
              <a:bodyPr wrap="square" rtlCol="0" anchor="ctr" anchorCtr="1">
                <a:spAutoFit/>
              </a:bodyPr>
              <a:lstStyle/>
              <a:p>
                <a:r>
                  <a:rPr lang="zh-CN" altLang="en-US" sz="2000" dirty="0"/>
                  <a:t>令</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b="0" i="1" smtClean="0">
                            <a:latin typeface="Cambria Math" panose="02040503050406030204" pitchFamily="18" charset="0"/>
                          </a:rPr>
                          <m:t>)</m:t>
                        </m:r>
                      </m:e>
                    </m:func>
                  </m:oMath>
                </a14:m>
                <a:r>
                  <a:rPr lang="zh-CN" altLang="en-US" sz="2000" dirty="0"/>
                  <a:t>，则</a:t>
                </a:r>
              </a:p>
            </p:txBody>
          </p:sp>
        </mc:Choice>
        <mc:Fallback xmlns="">
          <p:sp>
            <p:nvSpPr>
              <p:cNvPr id="4" name="文本框 3">
                <a:extLst>
                  <a:ext uri="{FF2B5EF4-FFF2-40B4-BE49-F238E27FC236}">
                    <a16:creationId xmlns:a16="http://schemas.microsoft.com/office/drawing/2014/main" id="{5E0FA3AA-7524-4E9A-99F9-C638C2B390BA}"/>
                  </a:ext>
                </a:extLst>
              </p:cNvPr>
              <p:cNvSpPr txBox="1">
                <a:spLocks noRot="1" noChangeAspect="1" noMove="1" noResize="1" noEditPoints="1" noAdjustHandles="1" noChangeArrowheads="1" noChangeShapeType="1" noTextEdit="1"/>
              </p:cNvSpPr>
              <p:nvPr/>
            </p:nvSpPr>
            <p:spPr>
              <a:xfrm>
                <a:off x="1161864" y="2171696"/>
                <a:ext cx="3096344" cy="424796"/>
              </a:xfrm>
              <a:prstGeom prst="rect">
                <a:avLst/>
              </a:prstGeom>
              <a:blipFill>
                <a:blip r:embed="rId4"/>
                <a:stretch>
                  <a:fillRect t="-11429" b="-1571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A966C80-4633-4C24-802F-9726F4868A59}"/>
                  </a:ext>
                </a:extLst>
              </p:cNvPr>
              <p:cNvSpPr txBox="1"/>
              <p:nvPr/>
            </p:nvSpPr>
            <p:spPr>
              <a:xfrm>
                <a:off x="2998068" y="2586075"/>
                <a:ext cx="5669422" cy="1575047"/>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func>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e>
                              </m:func>
                            </m:e>
                            <m:e>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0</m:t>
                              </m:r>
                              <m:r>
                                <a:rPr lang="zh-CN" altLang="en-US"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𝛽</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=0,                                                          </m:t>
                              </m:r>
                            </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4</m:t>
                                      </m:r>
                                    </m:den>
                                  </m:f>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4</m:t>
                                      </m:r>
                                    </m:den>
                                  </m:f>
                                </m:e>
                              </m:fun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2</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2</m:t>
                                      </m:r>
                                    </m:den>
                                  </m:f>
                                </m:e>
                              </m:func>
                            </m:e>
                          </m:eqArr>
                        </m:e>
                      </m:d>
                    </m:oMath>
                  </m:oMathPara>
                </a14:m>
                <a:endParaRPr lang="zh-CN" altLang="en-US" sz="2000" dirty="0"/>
              </a:p>
            </p:txBody>
          </p:sp>
        </mc:Choice>
        <mc:Fallback xmlns="">
          <p:sp>
            <p:nvSpPr>
              <p:cNvPr id="5" name="文本框 4">
                <a:extLst>
                  <a:ext uri="{FF2B5EF4-FFF2-40B4-BE49-F238E27FC236}">
                    <a16:creationId xmlns:a16="http://schemas.microsoft.com/office/drawing/2014/main" id="{1A966C80-4633-4C24-802F-9726F4868A59}"/>
                  </a:ext>
                </a:extLst>
              </p:cNvPr>
              <p:cNvSpPr txBox="1">
                <a:spLocks noRot="1" noChangeAspect="1" noMove="1" noResize="1" noEditPoints="1" noAdjustHandles="1" noChangeArrowheads="1" noChangeShapeType="1" noTextEdit="1"/>
              </p:cNvSpPr>
              <p:nvPr/>
            </p:nvSpPr>
            <p:spPr>
              <a:xfrm>
                <a:off x="2998068" y="2586075"/>
                <a:ext cx="5669422" cy="1575047"/>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F080E0A-6088-4227-B714-60D543C9D0A8}"/>
                  </a:ext>
                </a:extLst>
              </p:cNvPr>
              <p:cNvSpPr txBox="1"/>
              <p:nvPr/>
            </p:nvSpPr>
            <p:spPr>
              <a:xfrm>
                <a:off x="765820" y="4270752"/>
                <a:ext cx="6120680" cy="400110"/>
              </a:xfrm>
              <a:prstGeom prst="rect">
                <a:avLst/>
              </a:prstGeom>
              <a:noFill/>
              <a:ln>
                <a:noFill/>
              </a:ln>
            </p:spPr>
            <p:txBody>
              <a:bodyPr wrap="square" rtlCol="0" anchor="ctr" anchorCtr="1">
                <a:spAutoFit/>
              </a:bodyPr>
              <a:lstStyle/>
              <a:p>
                <a:r>
                  <a:rPr lang="zh-CN" altLang="en-US" sz="2000" dirty="0"/>
                  <a:t>解得</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=0</m:t>
                    </m:r>
                    <m:r>
                      <a:rPr lang="zh-CN" altLang="en-US"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b="0" i="1" smtClean="0">
                            <a:latin typeface="Cambria Math" panose="02040503050406030204" pitchFamily="18" charset="0"/>
                          </a:rPr>
                          <m:t>4</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−2</m:t>
                    </m:r>
                  </m:oMath>
                </a14:m>
                <a:r>
                  <a:rPr lang="zh-CN" altLang="en-US" sz="2000" dirty="0"/>
                  <a:t>（对数的底取为</a:t>
                </a:r>
                <a:r>
                  <a:rPr lang="en-US" altLang="zh-CN" sz="2000" dirty="0"/>
                  <a:t>2</a:t>
                </a:r>
                <a:r>
                  <a:rPr lang="zh-CN" altLang="en-US" sz="2000" dirty="0"/>
                  <a:t>）</a:t>
                </a:r>
              </a:p>
            </p:txBody>
          </p:sp>
        </mc:Choice>
        <mc:Fallback xmlns="">
          <p:sp>
            <p:nvSpPr>
              <p:cNvPr id="6" name="文本框 5">
                <a:extLst>
                  <a:ext uri="{FF2B5EF4-FFF2-40B4-BE49-F238E27FC236}">
                    <a16:creationId xmlns:a16="http://schemas.microsoft.com/office/drawing/2014/main" id="{CF080E0A-6088-4227-B714-60D543C9D0A8}"/>
                  </a:ext>
                </a:extLst>
              </p:cNvPr>
              <p:cNvSpPr txBox="1">
                <a:spLocks noRot="1" noChangeAspect="1" noMove="1" noResize="1" noEditPoints="1" noAdjustHandles="1" noChangeArrowheads="1" noChangeShapeType="1" noTextEdit="1"/>
              </p:cNvSpPr>
              <p:nvPr/>
            </p:nvSpPr>
            <p:spPr>
              <a:xfrm>
                <a:off x="765820" y="4270752"/>
                <a:ext cx="6120680" cy="400110"/>
              </a:xfrm>
              <a:prstGeom prst="rect">
                <a:avLst/>
              </a:prstGeom>
              <a:blipFill>
                <a:blip r:embed="rId6"/>
                <a:stretch>
                  <a:fillRect t="-12308"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E14B051-161C-4F51-A64B-D74306F91AC8}"/>
                  </a:ext>
                </a:extLst>
              </p:cNvPr>
              <p:cNvSpPr txBox="1"/>
              <p:nvPr/>
            </p:nvSpPr>
            <p:spPr>
              <a:xfrm>
                <a:off x="1819593" y="4605120"/>
                <a:ext cx="3050683" cy="87408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sub>
                            <m:sup/>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2</m:t>
                                  </m:r>
                                </m:e>
                                <m:sup>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𝛽</m:t>
                                      </m:r>
                                    </m:e>
                                    <m:sub>
                                      <m:r>
                                        <a:rPr lang="en-US" altLang="zh-CN" sz="2000" i="1">
                                          <a:latin typeface="Cambria Math" panose="02040503050406030204" pitchFamily="18" charset="0"/>
                                        </a:rPr>
                                        <m:t>𝑗</m:t>
                                      </m:r>
                                    </m:sub>
                                  </m:sSub>
                                </m:sup>
                              </m:sSup>
                            </m:e>
                          </m:nary>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5</m:t>
                                  </m:r>
                                </m:num>
                                <m:den>
                                  <m:r>
                                    <a:rPr lang="en-US" altLang="zh-CN" sz="2000" b="0" i="1" smtClean="0">
                                      <a:latin typeface="Cambria Math" panose="02040503050406030204" pitchFamily="18" charset="0"/>
                                    </a:rPr>
                                    <m:t>2</m:t>
                                  </m:r>
                                </m:den>
                              </m:f>
                            </m:e>
                          </m:func>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3E14B051-161C-4F51-A64B-D74306F91AC8}"/>
                  </a:ext>
                </a:extLst>
              </p:cNvPr>
              <p:cNvSpPr txBox="1">
                <a:spLocks noRot="1" noChangeAspect="1" noMove="1" noResize="1" noEditPoints="1" noAdjustHandles="1" noChangeArrowheads="1" noChangeShapeType="1" noTextEdit="1"/>
              </p:cNvSpPr>
              <p:nvPr/>
            </p:nvSpPr>
            <p:spPr>
              <a:xfrm>
                <a:off x="1819593" y="4605120"/>
                <a:ext cx="3050683" cy="874085"/>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739827A-3287-44BA-BE2F-D731338BF2FF}"/>
                  </a:ext>
                </a:extLst>
              </p:cNvPr>
              <p:cNvSpPr txBox="1"/>
              <p:nvPr/>
            </p:nvSpPr>
            <p:spPr>
              <a:xfrm>
                <a:off x="4898140" y="4670862"/>
                <a:ext cx="4840819" cy="578235"/>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4</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10</m:t>
                          </m:r>
                        </m:den>
                      </m:f>
                      <m:r>
                        <a:rPr lang="zh-CN" altLang="en-US"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2</m:t>
                              </m:r>
                            </m:sub>
                          </m:sSub>
                        </m:e>
                      </m:d>
                      <m:r>
                        <a:rPr lang="en-US" altLang="zh-CN" sz="2000" i="1">
                          <a:latin typeface="Cambria Math" panose="02040503050406030204" pitchFamily="18" charset="0"/>
                        </a:rPr>
                        <m:t>=</m:t>
                      </m:r>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3</m:t>
                              </m:r>
                            </m:sub>
                          </m:sSub>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4</m:t>
                          </m:r>
                        </m:num>
                        <m:den>
                          <m:r>
                            <a:rPr lang="en-US" altLang="zh-CN" sz="2000" i="1">
                              <a:latin typeface="Cambria Math" panose="02040503050406030204" pitchFamily="18" charset="0"/>
                            </a:rPr>
                            <m:t>10</m:t>
                          </m:r>
                        </m:den>
                      </m:f>
                      <m:r>
                        <a:rPr lang="en-US" altLang="zh-CN" sz="2000" b="0" i="0" smtClean="0">
                          <a:latin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C739827A-3287-44BA-BE2F-D731338BF2FF}"/>
                  </a:ext>
                </a:extLst>
              </p:cNvPr>
              <p:cNvSpPr txBox="1">
                <a:spLocks noRot="1" noChangeAspect="1" noMove="1" noResize="1" noEditPoints="1" noAdjustHandles="1" noChangeArrowheads="1" noChangeShapeType="1" noTextEdit="1"/>
              </p:cNvSpPr>
              <p:nvPr/>
            </p:nvSpPr>
            <p:spPr>
              <a:xfrm>
                <a:off x="4898140" y="4670862"/>
                <a:ext cx="4840819" cy="578235"/>
              </a:xfrm>
              <a:prstGeom prst="rect">
                <a:avLst/>
              </a:prstGeom>
              <a:blipFill>
                <a:blip r:embed="rId8"/>
                <a:stretch>
                  <a:fillRect b="-105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1155DEA-73EA-4664-8A7F-FD38181DEC98}"/>
                  </a:ext>
                </a:extLst>
              </p:cNvPr>
              <p:cNvSpPr txBox="1"/>
              <p:nvPr/>
            </p:nvSpPr>
            <p:spPr>
              <a:xfrm>
                <a:off x="878866" y="5479205"/>
                <a:ext cx="4238404" cy="354584"/>
              </a:xfrm>
              <a:prstGeom prst="rect">
                <a:avLst/>
              </a:prstGeom>
              <a:noFill/>
              <a:ln>
                <a:noFill/>
              </a:ln>
            </p:spPr>
            <p:txBody>
              <a:bodyPr wrap="none" lIns="0" tIns="0" rIns="0" bIns="0" rtlCol="0" anchor="ctr" anchorCtr="1">
                <a:spAutoFit/>
              </a:bodyPr>
              <a:lstStyle/>
              <a:p>
                <a:r>
                  <a:rPr lang="zh-CN" altLang="en-US" sz="2000" dirty="0"/>
                  <a:t>再利用</a:t>
                </a:r>
                <a14:m>
                  <m:oMath xmlns:m="http://schemas.openxmlformats.org/officeDocument/2006/math">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e>
                    </m:nary>
                  </m:oMath>
                </a14:m>
                <a:r>
                  <a:rPr lang="zh-CN" altLang="en-US" sz="2000" dirty="0"/>
                  <a:t>可得</a:t>
                </a:r>
              </a:p>
            </p:txBody>
          </p:sp>
        </mc:Choice>
        <mc:Fallback xmlns="">
          <p:sp>
            <p:nvSpPr>
              <p:cNvPr id="9" name="文本框 8">
                <a:extLst>
                  <a:ext uri="{FF2B5EF4-FFF2-40B4-BE49-F238E27FC236}">
                    <a16:creationId xmlns:a16="http://schemas.microsoft.com/office/drawing/2014/main" id="{D1155DEA-73EA-4664-8A7F-FD38181DEC98}"/>
                  </a:ext>
                </a:extLst>
              </p:cNvPr>
              <p:cNvSpPr txBox="1">
                <a:spLocks noRot="1" noChangeAspect="1" noMove="1" noResize="1" noEditPoints="1" noAdjustHandles="1" noChangeArrowheads="1" noChangeShapeType="1" noTextEdit="1"/>
              </p:cNvSpPr>
              <p:nvPr/>
            </p:nvSpPr>
            <p:spPr>
              <a:xfrm>
                <a:off x="878866" y="5479205"/>
                <a:ext cx="4238404" cy="354584"/>
              </a:xfrm>
              <a:prstGeom prst="rect">
                <a:avLst/>
              </a:prstGeom>
              <a:blipFill>
                <a:blip r:embed="rId9"/>
                <a:stretch>
                  <a:fillRect l="-3165" t="-144828" r="-3453" b="-2155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84B7C4C-D38B-4A56-81ED-894B9A4AD76C}"/>
                  </a:ext>
                </a:extLst>
              </p:cNvPr>
              <p:cNvSpPr/>
              <p:nvPr/>
            </p:nvSpPr>
            <p:spPr>
              <a:xfrm>
                <a:off x="5018105" y="5314042"/>
                <a:ext cx="4522456"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4</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3</m:t>
                          </m:r>
                          <m:r>
                            <a:rPr lang="en-US" altLang="zh-CN" i="1">
                              <a:latin typeface="Cambria Math" panose="02040503050406030204" pitchFamily="18" charset="0"/>
                            </a:rPr>
                            <m:t>0</m:t>
                          </m:r>
                        </m:den>
                      </m:f>
                      <m:r>
                        <a:rPr lang="zh-CN" altLang="en-US"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3</m:t>
                              </m:r>
                            </m:sub>
                          </m:sSub>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11</m:t>
                          </m:r>
                        </m:num>
                        <m:den>
                          <m:r>
                            <a:rPr lang="en-US" altLang="zh-CN" b="0" i="1" smtClean="0">
                              <a:latin typeface="Cambria Math" panose="02040503050406030204" pitchFamily="18" charset="0"/>
                            </a:rPr>
                            <m:t>3</m:t>
                          </m:r>
                          <m:r>
                            <a:rPr lang="en-US" altLang="zh-CN" i="1">
                              <a:latin typeface="Cambria Math" panose="02040503050406030204" pitchFamily="18" charset="0"/>
                            </a:rPr>
                            <m:t>0</m:t>
                          </m:r>
                        </m:den>
                      </m:f>
                      <m:r>
                        <a:rPr lang="en-US" altLang="zh-CN" b="0" i="1" smtClean="0">
                          <a:latin typeface="Cambria Math" panose="02040503050406030204" pitchFamily="18" charset="0"/>
                        </a:rPr>
                        <m:t>.</m:t>
                      </m:r>
                    </m:oMath>
                  </m:oMathPara>
                </a14:m>
                <a:endParaRPr lang="zh-CN" altLang="en-US" dirty="0"/>
              </a:p>
            </p:txBody>
          </p:sp>
        </mc:Choice>
        <mc:Fallback xmlns="">
          <p:sp>
            <p:nvSpPr>
              <p:cNvPr id="10" name="矩形 9">
                <a:extLst>
                  <a:ext uri="{FF2B5EF4-FFF2-40B4-BE49-F238E27FC236}">
                    <a16:creationId xmlns:a16="http://schemas.microsoft.com/office/drawing/2014/main" id="{684B7C4C-D38B-4A56-81ED-894B9A4AD76C}"/>
                  </a:ext>
                </a:extLst>
              </p:cNvPr>
              <p:cNvSpPr>
                <a:spLocks noRot="1" noChangeAspect="1" noMove="1" noResize="1" noEditPoints="1" noAdjustHandles="1" noChangeArrowheads="1" noChangeShapeType="1" noTextEdit="1"/>
              </p:cNvSpPr>
              <p:nvPr/>
            </p:nvSpPr>
            <p:spPr>
              <a:xfrm>
                <a:off x="5018105" y="5314042"/>
                <a:ext cx="4522456" cy="6127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9D9A843-F076-4887-8555-C7E148A160AB}"/>
                  </a:ext>
                </a:extLst>
              </p:cNvPr>
              <p:cNvSpPr txBox="1"/>
              <p:nvPr/>
            </p:nvSpPr>
            <p:spPr>
              <a:xfrm>
                <a:off x="765820" y="5900429"/>
                <a:ext cx="5616624" cy="400110"/>
              </a:xfrm>
              <a:prstGeom prst="rect">
                <a:avLst/>
              </a:prstGeom>
              <a:noFill/>
              <a:ln>
                <a:noFill/>
              </a:ln>
            </p:spPr>
            <p:txBody>
              <a:bodyPr wrap="square" rtlCol="0" anchor="ctr" anchorCtr="1">
                <a:spAutoFit/>
              </a:bodyPr>
              <a:lstStyle/>
              <a:p>
                <a:r>
                  <a:rPr lang="zh-CN" altLang="en-US" sz="2000" dirty="0"/>
                  <a:t>这是一个有效解，信道容量为</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sSub>
                          <m:sSubPr>
                            <m:ctrlPr>
                              <a:rPr lang="en-US" altLang="zh-CN" sz="2000" b="0" i="1" smtClean="0">
                                <a:latin typeface="Cambria Math" panose="02040503050406030204" pitchFamily="18" charset="0"/>
                              </a:rPr>
                            </m:ctrlPr>
                          </m:sSubPr>
                          <m:e>
                            <m:r>
                              <m:rPr>
                                <m:sty m:val="p"/>
                              </m:rPr>
                              <a:rPr lang="en-US" altLang="zh-CN" sz="2000" b="0" i="0" smtClean="0">
                                <a:latin typeface="Cambria Math" panose="02040503050406030204" pitchFamily="18" charset="0"/>
                              </a:rPr>
                              <m:t>log</m:t>
                            </m:r>
                          </m:e>
                          <m:sub>
                            <m:r>
                              <a:rPr lang="en-US" altLang="zh-CN" sz="2000" b="0" i="1" smtClean="0">
                                <a:latin typeface="Cambria Math" panose="02040503050406030204" pitchFamily="18" charset="0"/>
                              </a:rPr>
                              <m:t>2</m:t>
                            </m:r>
                          </m:sub>
                        </m:sSub>
                      </m:fName>
                      <m:e>
                        <m:r>
                          <a:rPr lang="en-US" altLang="zh-CN" sz="2000" b="0" i="1" smtClean="0">
                            <a:latin typeface="Cambria Math" panose="02040503050406030204" pitchFamily="18" charset="0"/>
                          </a:rPr>
                          <m:t>5</m:t>
                        </m:r>
                      </m:e>
                    </m:func>
                    <m:r>
                      <a:rPr lang="en-US" altLang="zh-CN" sz="2000" b="0" i="1" smtClean="0">
                        <a:latin typeface="Cambria Math" panose="02040503050406030204" pitchFamily="18" charset="0"/>
                      </a:rPr>
                      <m:t>−1 </m:t>
                    </m:r>
                    <m:r>
                      <m:rPr>
                        <m:sty m:val="p"/>
                      </m:rPr>
                      <a:rPr lang="en-US" altLang="zh-CN" sz="2000" b="0" i="0" smtClean="0">
                        <a:latin typeface="Cambria Math" panose="02040503050406030204" pitchFamily="18" charset="0"/>
                      </a:rPr>
                      <m:t>bit</m:t>
                    </m:r>
                  </m:oMath>
                </a14:m>
                <a:endParaRPr lang="zh-CN" altLang="en-US" sz="2000" dirty="0"/>
              </a:p>
            </p:txBody>
          </p:sp>
        </mc:Choice>
        <mc:Fallback xmlns="">
          <p:sp>
            <p:nvSpPr>
              <p:cNvPr id="11" name="文本框 10">
                <a:extLst>
                  <a:ext uri="{FF2B5EF4-FFF2-40B4-BE49-F238E27FC236}">
                    <a16:creationId xmlns:a16="http://schemas.microsoft.com/office/drawing/2014/main" id="{D9D9A843-F076-4887-8555-C7E148A160AB}"/>
                  </a:ext>
                </a:extLst>
              </p:cNvPr>
              <p:cNvSpPr txBox="1">
                <a:spLocks noRot="1" noChangeAspect="1" noMove="1" noResize="1" noEditPoints="1" noAdjustHandles="1" noChangeArrowheads="1" noChangeShapeType="1" noTextEdit="1"/>
              </p:cNvSpPr>
              <p:nvPr/>
            </p:nvSpPr>
            <p:spPr>
              <a:xfrm>
                <a:off x="765820" y="5900429"/>
                <a:ext cx="5616624" cy="400110"/>
              </a:xfrm>
              <a:prstGeom prst="rect">
                <a:avLst/>
              </a:prstGeom>
              <a:blipFill>
                <a:blip r:embed="rId11"/>
                <a:stretch>
                  <a:fillRect t="-10606" b="-22727"/>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60941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9"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555B0AB-B578-44B2-A777-CA41F75C267B}"/>
              </a:ext>
            </a:extLst>
          </p:cNvPr>
          <p:cNvSpPr txBox="1"/>
          <p:nvPr/>
        </p:nvSpPr>
        <p:spPr>
          <a:xfrm>
            <a:off x="693812" y="1617784"/>
            <a:ext cx="2772713" cy="400110"/>
          </a:xfrm>
          <a:prstGeom prst="rect">
            <a:avLst/>
          </a:prstGeom>
          <a:noFill/>
          <a:ln>
            <a:noFill/>
          </a:ln>
        </p:spPr>
        <p:txBody>
          <a:bodyPr wrap="square" rtlCol="0" anchor="ctr" anchorCtr="1">
            <a:spAutoFit/>
          </a:bodyPr>
          <a:lstStyle/>
          <a:p>
            <a:r>
              <a:rPr lang="en-US" altLang="zh-CN" sz="2000" b="1" dirty="0"/>
              <a:t>§4.2.6 </a:t>
            </a:r>
            <a:r>
              <a:rPr lang="zh-CN" altLang="en-US" sz="2000" b="1" dirty="0"/>
              <a:t>信道容量定理</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48E985C-B369-433C-8B52-954F2288B264}"/>
                  </a:ext>
                </a:extLst>
              </p:cNvPr>
              <p:cNvSpPr txBox="1"/>
              <p:nvPr/>
            </p:nvSpPr>
            <p:spPr>
              <a:xfrm>
                <a:off x="1341884" y="595773"/>
                <a:ext cx="10241202"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B0F0"/>
                          </a:solidFill>
                          <a:latin typeface="Cambria Math" panose="02040503050406030204" pitchFamily="18" charset="0"/>
                        </a:rPr>
                        <m:t>𝐼</m:t>
                      </m:r>
                      <m:d>
                        <m:dPr>
                          <m:ctrlPr>
                            <a:rPr lang="en-US" altLang="zh-CN" sz="2000" b="0" i="1" smtClean="0">
                              <a:solidFill>
                                <a:srgbClr val="00B0F0"/>
                              </a:solidFill>
                              <a:latin typeface="Cambria Math" panose="02040503050406030204" pitchFamily="18" charset="0"/>
                            </a:rPr>
                          </m:ctrlPr>
                        </m:dPr>
                        <m:e>
                          <m:r>
                            <a:rPr lang="en-US" altLang="zh-CN" sz="2000" b="0" i="1" smtClean="0">
                              <a:solidFill>
                                <a:srgbClr val="00B0F0"/>
                              </a:solidFill>
                              <a:latin typeface="Cambria Math" panose="02040503050406030204" pitchFamily="18" charset="0"/>
                            </a:rPr>
                            <m:t>𝑥</m:t>
                          </m:r>
                          <m:r>
                            <a:rPr lang="en-US" altLang="zh-CN" sz="2000" b="0" i="1" smtClean="0">
                              <a:solidFill>
                                <a:srgbClr val="00B0F0"/>
                              </a:solidFill>
                              <a:latin typeface="Cambria Math" panose="02040503050406030204" pitchFamily="18" charset="0"/>
                            </a:rPr>
                            <m:t>;</m:t>
                          </m:r>
                          <m:r>
                            <a:rPr lang="en-US" altLang="zh-CN" sz="2000" b="0" i="1" smtClean="0">
                              <a:solidFill>
                                <a:srgbClr val="00B0F0"/>
                              </a:solidFill>
                              <a:latin typeface="Cambria Math" panose="02040503050406030204" pitchFamily="18" charset="0"/>
                            </a:rPr>
                            <m:t>𝑦</m:t>
                          </m:r>
                        </m:e>
                      </m:d>
                      <m:r>
                        <a:rPr lang="en-US" altLang="zh-CN" sz="2000" b="0" i="1" smtClean="0">
                          <a:solidFill>
                            <a:srgbClr val="00B0F0"/>
                          </a:solidFill>
                          <a:latin typeface="Cambria Math" panose="02040503050406030204" pitchFamily="18" charset="0"/>
                        </a:rPr>
                        <m:t>=</m:t>
                      </m:r>
                      <m:nary>
                        <m:naryPr>
                          <m:chr m:val="∑"/>
                          <m:ctrlPr>
                            <a:rPr lang="en-US" altLang="zh-CN" sz="2000" b="0" i="1" smtClean="0">
                              <a:solidFill>
                                <a:srgbClr val="00B0F0"/>
                              </a:solidFill>
                              <a:latin typeface="Cambria Math" panose="02040503050406030204" pitchFamily="18" charset="0"/>
                            </a:rPr>
                          </m:ctrlPr>
                        </m:naryPr>
                        <m:sub>
                          <m:r>
                            <m:rPr>
                              <m:brk m:alnAt="23"/>
                            </m:rPr>
                            <a:rPr lang="en-US" altLang="zh-CN" sz="2000" b="0" i="1" smtClean="0">
                              <a:solidFill>
                                <a:srgbClr val="00B0F0"/>
                              </a:solidFill>
                              <a:latin typeface="Cambria Math" panose="02040503050406030204" pitchFamily="18" charset="0"/>
                            </a:rPr>
                            <m:t>𝑖</m:t>
                          </m:r>
                          <m:r>
                            <a:rPr lang="en-US" altLang="zh-CN" sz="2000" b="0" i="1" smtClean="0">
                              <a:solidFill>
                                <a:srgbClr val="00B0F0"/>
                              </a:solidFill>
                              <a:latin typeface="Cambria Math" panose="02040503050406030204" pitchFamily="18" charset="0"/>
                            </a:rPr>
                            <m:t>=1</m:t>
                          </m:r>
                        </m:sub>
                        <m:sup>
                          <m:r>
                            <a:rPr lang="en-US" altLang="zh-CN" sz="2000" b="0" i="1" smtClean="0">
                              <a:solidFill>
                                <a:srgbClr val="00B0F0"/>
                              </a:solidFill>
                              <a:latin typeface="Cambria Math" panose="02040503050406030204" pitchFamily="18" charset="0"/>
                            </a:rPr>
                            <m:t>𝑛</m:t>
                          </m:r>
                        </m:sup>
                        <m:e>
                          <m:r>
                            <a:rPr lang="en-US" altLang="zh-CN" sz="2000" b="0" i="1" smtClean="0">
                              <a:solidFill>
                                <a:srgbClr val="00B0F0"/>
                              </a:solidFill>
                              <a:latin typeface="Cambria Math" panose="02040503050406030204" pitchFamily="18" charset="0"/>
                            </a:rPr>
                            <m:t>𝑝</m:t>
                          </m:r>
                          <m:d>
                            <m:dPr>
                              <m:ctrlPr>
                                <a:rPr lang="en-US" altLang="zh-CN" sz="2000" b="0" i="1" smtClean="0">
                                  <a:solidFill>
                                    <a:srgbClr val="00B0F0"/>
                                  </a:solidFill>
                                  <a:latin typeface="Cambria Math" panose="02040503050406030204" pitchFamily="18" charset="0"/>
                                </a:rPr>
                              </m:ctrlPr>
                            </m:dPr>
                            <m:e>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𝑥</m:t>
                                  </m:r>
                                </m:e>
                                <m:sub>
                                  <m:r>
                                    <a:rPr lang="en-US" altLang="zh-CN" sz="2000" b="0" i="1" smtClean="0">
                                      <a:solidFill>
                                        <a:srgbClr val="00B0F0"/>
                                      </a:solidFill>
                                      <a:latin typeface="Cambria Math" panose="02040503050406030204" pitchFamily="18" charset="0"/>
                                    </a:rPr>
                                    <m:t>𝑖</m:t>
                                  </m:r>
                                </m:sub>
                              </m:sSub>
                            </m:e>
                          </m:d>
                        </m:e>
                      </m:nary>
                      <m:r>
                        <a:rPr lang="en-US" altLang="zh-CN" sz="2000" b="0" i="1" smtClean="0">
                          <a:solidFill>
                            <a:srgbClr val="00B0F0"/>
                          </a:solidFill>
                          <a:latin typeface="Cambria Math" panose="02040503050406030204" pitchFamily="18" charset="0"/>
                        </a:rPr>
                        <m:t>𝐼</m:t>
                      </m:r>
                      <m:r>
                        <a:rPr lang="en-US" altLang="zh-CN" sz="2000" b="0" i="1" smtClean="0">
                          <a:solidFill>
                            <a:srgbClr val="00B0F0"/>
                          </a:solidFill>
                          <a:latin typeface="Cambria Math" panose="02040503050406030204" pitchFamily="18" charset="0"/>
                        </a:rPr>
                        <m:t>(</m:t>
                      </m:r>
                      <m:sSub>
                        <m:sSubPr>
                          <m:ctrlPr>
                            <a:rPr lang="en-US" altLang="zh-CN" sz="2000" b="0" i="1" smtClean="0">
                              <a:solidFill>
                                <a:srgbClr val="00B0F0"/>
                              </a:solidFill>
                              <a:latin typeface="Cambria Math" panose="02040503050406030204" pitchFamily="18" charset="0"/>
                            </a:rPr>
                          </m:ctrlPr>
                        </m:sSubPr>
                        <m:e>
                          <m:r>
                            <a:rPr lang="en-US" altLang="zh-CN" sz="2000" b="0" i="1" smtClean="0">
                              <a:solidFill>
                                <a:srgbClr val="00B0F0"/>
                              </a:solidFill>
                              <a:latin typeface="Cambria Math" panose="02040503050406030204" pitchFamily="18" charset="0"/>
                            </a:rPr>
                            <m:t>𝑥</m:t>
                          </m:r>
                        </m:e>
                        <m:sub>
                          <m:r>
                            <a:rPr lang="en-US" altLang="zh-CN" sz="2000" b="0" i="1" smtClean="0">
                              <a:solidFill>
                                <a:srgbClr val="00B0F0"/>
                              </a:solidFill>
                              <a:latin typeface="Cambria Math" panose="02040503050406030204" pitchFamily="18" charset="0"/>
                            </a:rPr>
                            <m:t>𝑖</m:t>
                          </m:r>
                        </m:sub>
                      </m:sSub>
                      <m:r>
                        <a:rPr lang="en-US" altLang="zh-CN" sz="2000" b="0" i="1" smtClean="0">
                          <a:solidFill>
                            <a:srgbClr val="00B0F0"/>
                          </a:solidFill>
                          <a:latin typeface="Cambria Math" panose="02040503050406030204" pitchFamily="18" charset="0"/>
                        </a:rPr>
                        <m:t>;</m:t>
                      </m:r>
                      <m:r>
                        <a:rPr lang="en-US" altLang="zh-CN" sz="2000" b="0" i="1" smtClean="0">
                          <a:solidFill>
                            <a:srgbClr val="00B0F0"/>
                          </a:solidFill>
                          <a:latin typeface="Cambria Math" panose="02040503050406030204" pitchFamily="18" charset="0"/>
                        </a:rPr>
                        <m:t>𝑦</m:t>
                      </m:r>
                      <m:r>
                        <a:rPr lang="en-US" altLang="zh-CN" sz="2000" b="0" i="1" smtClean="0">
                          <a:solidFill>
                            <a:srgbClr val="00B0F0"/>
                          </a:solidFill>
                          <a:latin typeface="Cambria Math" panose="02040503050406030204" pitchFamily="18" charset="0"/>
                        </a:rPr>
                        <m:t>)</m:t>
                      </m:r>
                      <m:r>
                        <a:rPr lang="zh-CN" altLang="en-US" sz="2000" i="1">
                          <a:solidFill>
                            <a:srgbClr val="00B0F0"/>
                          </a:solidFill>
                          <a:latin typeface="Cambria Math" panose="02040503050406030204" pitchFamily="18" charset="0"/>
                        </a:rPr>
                        <m:t>，</m:t>
                      </m:r>
                      <m:r>
                        <a:rPr lang="en-US" altLang="zh-CN" sz="2000" i="1">
                          <a:solidFill>
                            <a:srgbClr val="00B0F0"/>
                          </a:solidFill>
                          <a:latin typeface="Cambria Math" panose="02040503050406030204" pitchFamily="18" charset="0"/>
                        </a:rPr>
                        <m:t>𝐼</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𝑥</m:t>
                              </m:r>
                            </m:e>
                            <m:sub>
                              <m:r>
                                <a:rPr lang="en-US" altLang="zh-CN" sz="2000" i="1">
                                  <a:solidFill>
                                    <a:srgbClr val="00B0F0"/>
                                  </a:solidFill>
                                  <a:latin typeface="Cambria Math" panose="02040503050406030204" pitchFamily="18" charset="0"/>
                                </a:rPr>
                                <m:t>𝑘</m:t>
                              </m:r>
                            </m:sub>
                          </m:sSub>
                          <m:r>
                            <a:rPr lang="en-US" altLang="zh-CN" sz="2000" i="1">
                              <a:solidFill>
                                <a:srgbClr val="00B0F0"/>
                              </a:solidFill>
                              <a:latin typeface="Cambria Math" panose="02040503050406030204" pitchFamily="18" charset="0"/>
                            </a:rPr>
                            <m:t>;</m:t>
                          </m:r>
                          <m:r>
                            <a:rPr lang="en-US" altLang="zh-CN" sz="2000" i="1">
                              <a:solidFill>
                                <a:srgbClr val="00B0F0"/>
                              </a:solidFill>
                              <a:latin typeface="Cambria Math" panose="02040503050406030204" pitchFamily="18" charset="0"/>
                            </a:rPr>
                            <m:t>𝑦</m:t>
                          </m:r>
                        </m:e>
                      </m:d>
                      <m:r>
                        <a:rPr lang="en-US" altLang="zh-CN" sz="2000" i="1">
                          <a:solidFill>
                            <a:srgbClr val="00B0F0"/>
                          </a:solidFill>
                          <a:latin typeface="Cambria Math" panose="02040503050406030204" pitchFamily="18" charset="0"/>
                        </a:rPr>
                        <m:t>=</m:t>
                      </m:r>
                      <m:nary>
                        <m:naryPr>
                          <m:chr m:val="∑"/>
                          <m:ctrlPr>
                            <a:rPr lang="en-US" altLang="zh-CN" sz="2000" i="1">
                              <a:solidFill>
                                <a:srgbClr val="00B0F0"/>
                              </a:solidFill>
                              <a:latin typeface="Cambria Math" panose="02040503050406030204" pitchFamily="18" charset="0"/>
                            </a:rPr>
                          </m:ctrlPr>
                        </m:naryPr>
                        <m:sub>
                          <m:r>
                            <m:rPr>
                              <m:brk m:alnAt="23"/>
                            </m:rPr>
                            <a:rPr lang="en-US" altLang="zh-CN" sz="2000" i="1">
                              <a:solidFill>
                                <a:srgbClr val="00B0F0"/>
                              </a:solidFill>
                              <a:latin typeface="Cambria Math" panose="02040503050406030204" pitchFamily="18" charset="0"/>
                            </a:rPr>
                            <m:t>𝑗</m:t>
                          </m:r>
                          <m:r>
                            <a:rPr lang="en-US" altLang="zh-CN" sz="2000" i="1">
                              <a:solidFill>
                                <a:srgbClr val="00B0F0"/>
                              </a:solidFill>
                              <a:latin typeface="Cambria Math" panose="02040503050406030204" pitchFamily="18" charset="0"/>
                            </a:rPr>
                            <m:t>=1</m:t>
                          </m:r>
                        </m:sub>
                        <m:sup>
                          <m:r>
                            <a:rPr lang="en-US" altLang="zh-CN" sz="2000" i="1">
                              <a:solidFill>
                                <a:srgbClr val="00B0F0"/>
                              </a:solidFill>
                              <a:latin typeface="Cambria Math" panose="02040503050406030204" pitchFamily="18" charset="0"/>
                            </a:rPr>
                            <m:t>𝑚</m:t>
                          </m:r>
                        </m:sup>
                        <m:e>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𝑦</m:t>
                                  </m:r>
                                </m:e>
                                <m:sub>
                                  <m:r>
                                    <a:rPr lang="en-US" altLang="zh-CN" sz="2000" i="1">
                                      <a:solidFill>
                                        <a:srgbClr val="00B0F0"/>
                                      </a:solidFill>
                                      <a:latin typeface="Cambria Math" panose="02040503050406030204" pitchFamily="18" charset="0"/>
                                    </a:rPr>
                                    <m:t>𝑗</m:t>
                                  </m:r>
                                </m:sub>
                              </m:sSub>
                            </m:e>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𝑥</m:t>
                                  </m:r>
                                </m:e>
                                <m:sub>
                                  <m:r>
                                    <a:rPr lang="en-US" altLang="zh-CN" sz="2000" i="1">
                                      <a:solidFill>
                                        <a:srgbClr val="00B0F0"/>
                                      </a:solidFill>
                                      <a:latin typeface="Cambria Math" panose="02040503050406030204" pitchFamily="18" charset="0"/>
                                    </a:rPr>
                                    <m:t>𝑘</m:t>
                                  </m:r>
                                </m:sub>
                              </m:sSub>
                            </m:e>
                          </m:d>
                        </m:e>
                      </m:nary>
                      <m:func>
                        <m:funcPr>
                          <m:ctrlPr>
                            <a:rPr lang="en-US" altLang="zh-CN" sz="2000" i="1">
                              <a:solidFill>
                                <a:srgbClr val="00B0F0"/>
                              </a:solidFill>
                              <a:latin typeface="Cambria Math" panose="02040503050406030204" pitchFamily="18" charset="0"/>
                            </a:rPr>
                          </m:ctrlPr>
                        </m:funcPr>
                        <m:fName>
                          <m:r>
                            <m:rPr>
                              <m:sty m:val="p"/>
                            </m:rPr>
                            <a:rPr lang="en-US" altLang="zh-CN" sz="2000">
                              <a:solidFill>
                                <a:srgbClr val="00B0F0"/>
                              </a:solidFill>
                              <a:latin typeface="Cambria Math" panose="02040503050406030204" pitchFamily="18" charset="0"/>
                            </a:rPr>
                            <m:t>log</m:t>
                          </m:r>
                        </m:fName>
                        <m:e>
                          <m:f>
                            <m:fPr>
                              <m:ctrlPr>
                                <a:rPr lang="en-US" altLang="zh-CN" sz="2000" i="1">
                                  <a:solidFill>
                                    <a:srgbClr val="00B0F0"/>
                                  </a:solidFill>
                                  <a:latin typeface="Cambria Math" panose="02040503050406030204" pitchFamily="18" charset="0"/>
                                </a:rPr>
                              </m:ctrlPr>
                            </m:fPr>
                            <m:num>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𝑦</m:t>
                                      </m:r>
                                    </m:e>
                                    <m:sub>
                                      <m:r>
                                        <a:rPr lang="en-US" altLang="zh-CN" sz="2000" i="1">
                                          <a:solidFill>
                                            <a:srgbClr val="00B0F0"/>
                                          </a:solidFill>
                                          <a:latin typeface="Cambria Math" panose="02040503050406030204" pitchFamily="18" charset="0"/>
                                        </a:rPr>
                                        <m:t>𝑗</m:t>
                                      </m:r>
                                    </m:sub>
                                  </m:sSub>
                                </m:e>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𝑥</m:t>
                                      </m:r>
                                    </m:e>
                                    <m:sub>
                                      <m:r>
                                        <a:rPr lang="en-US" altLang="zh-CN" sz="2000" i="1">
                                          <a:solidFill>
                                            <a:srgbClr val="00B0F0"/>
                                          </a:solidFill>
                                          <a:latin typeface="Cambria Math" panose="02040503050406030204" pitchFamily="18" charset="0"/>
                                        </a:rPr>
                                        <m:t>𝑘</m:t>
                                      </m:r>
                                    </m:sub>
                                  </m:sSub>
                                </m:e>
                              </m:d>
                            </m:num>
                            <m:den>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𝑦</m:t>
                                      </m:r>
                                    </m:e>
                                    <m:sub>
                                      <m:r>
                                        <a:rPr lang="en-US" altLang="zh-CN" sz="2000" i="1">
                                          <a:solidFill>
                                            <a:srgbClr val="00B0F0"/>
                                          </a:solidFill>
                                          <a:latin typeface="Cambria Math" panose="02040503050406030204" pitchFamily="18" charset="0"/>
                                        </a:rPr>
                                        <m:t>𝑗</m:t>
                                      </m:r>
                                    </m:sub>
                                  </m:sSub>
                                </m:e>
                              </m:d>
                            </m:den>
                          </m:f>
                        </m:e>
                      </m:func>
                      <m:r>
                        <a:rPr lang="zh-CN" altLang="en-US" sz="2000" i="1">
                          <a:solidFill>
                            <a:srgbClr val="00B0F0"/>
                          </a:solidFill>
                          <a:latin typeface="Cambria Math" panose="02040503050406030204" pitchFamily="18" charset="0"/>
                        </a:rPr>
                        <m:t>，</m:t>
                      </m:r>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𝑦</m:t>
                              </m:r>
                            </m:e>
                            <m:sub>
                              <m:r>
                                <a:rPr lang="en-US" altLang="zh-CN" sz="2000" i="1">
                                  <a:solidFill>
                                    <a:srgbClr val="00B0F0"/>
                                  </a:solidFill>
                                  <a:latin typeface="Cambria Math" panose="02040503050406030204" pitchFamily="18" charset="0"/>
                                </a:rPr>
                                <m:t>𝑗</m:t>
                              </m:r>
                            </m:sub>
                          </m:sSub>
                        </m:e>
                      </m:d>
                      <m:r>
                        <a:rPr lang="en-US" altLang="zh-CN" sz="2000" i="1">
                          <a:solidFill>
                            <a:srgbClr val="00B0F0"/>
                          </a:solidFill>
                          <a:latin typeface="Cambria Math" panose="02040503050406030204" pitchFamily="18" charset="0"/>
                        </a:rPr>
                        <m:t>=</m:t>
                      </m:r>
                      <m:nary>
                        <m:naryPr>
                          <m:chr m:val="∑"/>
                          <m:ctrlPr>
                            <a:rPr lang="en-US" altLang="zh-CN" sz="2000" i="1">
                              <a:solidFill>
                                <a:srgbClr val="00B0F0"/>
                              </a:solidFill>
                              <a:latin typeface="Cambria Math" panose="02040503050406030204" pitchFamily="18" charset="0"/>
                            </a:rPr>
                          </m:ctrlPr>
                        </m:naryPr>
                        <m:sub>
                          <m:r>
                            <m:rPr>
                              <m:brk m:alnAt="23"/>
                            </m:rPr>
                            <a:rPr lang="en-US" altLang="zh-CN" sz="2000" i="1">
                              <a:solidFill>
                                <a:srgbClr val="00B0F0"/>
                              </a:solidFill>
                              <a:latin typeface="Cambria Math" panose="02040503050406030204" pitchFamily="18" charset="0"/>
                            </a:rPr>
                            <m:t>𝑖</m:t>
                          </m:r>
                          <m:r>
                            <a:rPr lang="en-US" altLang="zh-CN" sz="2000" i="1">
                              <a:solidFill>
                                <a:srgbClr val="00B0F0"/>
                              </a:solidFill>
                              <a:latin typeface="Cambria Math" panose="02040503050406030204" pitchFamily="18" charset="0"/>
                            </a:rPr>
                            <m:t>=1</m:t>
                          </m:r>
                        </m:sub>
                        <m:sup>
                          <m:r>
                            <a:rPr lang="en-US" altLang="zh-CN" sz="2000" i="1">
                              <a:solidFill>
                                <a:srgbClr val="00B0F0"/>
                              </a:solidFill>
                              <a:latin typeface="Cambria Math" panose="02040503050406030204" pitchFamily="18" charset="0"/>
                            </a:rPr>
                            <m:t>𝑛</m:t>
                          </m:r>
                        </m:sup>
                        <m:e>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𝑥</m:t>
                                  </m:r>
                                </m:e>
                                <m:sub>
                                  <m:r>
                                    <a:rPr lang="en-US" altLang="zh-CN" sz="2000" i="1">
                                      <a:solidFill>
                                        <a:srgbClr val="00B0F0"/>
                                      </a:solidFill>
                                      <a:latin typeface="Cambria Math" panose="02040503050406030204" pitchFamily="18" charset="0"/>
                                    </a:rPr>
                                    <m:t>𝑖</m:t>
                                  </m:r>
                                </m:sub>
                              </m:sSub>
                            </m:e>
                          </m:d>
                        </m:e>
                      </m:nary>
                      <m:r>
                        <a:rPr lang="en-US" altLang="zh-CN" sz="2000" i="1">
                          <a:solidFill>
                            <a:srgbClr val="00B0F0"/>
                          </a:solidFill>
                          <a:latin typeface="Cambria Math" panose="02040503050406030204" pitchFamily="18" charset="0"/>
                        </a:rPr>
                        <m:t>𝑝</m:t>
                      </m:r>
                      <m:d>
                        <m:dPr>
                          <m:ctrlPr>
                            <a:rPr lang="en-US" altLang="zh-CN" sz="2000" i="1">
                              <a:solidFill>
                                <a:srgbClr val="00B0F0"/>
                              </a:solidFill>
                              <a:latin typeface="Cambria Math" panose="02040503050406030204" pitchFamily="18" charset="0"/>
                            </a:rPr>
                          </m:ctrlPr>
                        </m:dPr>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𝑦</m:t>
                              </m:r>
                            </m:e>
                            <m:sub>
                              <m:r>
                                <a:rPr lang="en-US" altLang="zh-CN" sz="2000" i="1">
                                  <a:solidFill>
                                    <a:srgbClr val="00B0F0"/>
                                  </a:solidFill>
                                  <a:latin typeface="Cambria Math" panose="02040503050406030204" pitchFamily="18" charset="0"/>
                                </a:rPr>
                                <m:t>𝑗</m:t>
                              </m:r>
                            </m:sub>
                          </m:sSub>
                        </m:e>
                        <m:e>
                          <m:sSub>
                            <m:sSubPr>
                              <m:ctrlPr>
                                <a:rPr lang="en-US" altLang="zh-CN" sz="2000" i="1">
                                  <a:solidFill>
                                    <a:srgbClr val="00B0F0"/>
                                  </a:solidFill>
                                  <a:latin typeface="Cambria Math" panose="02040503050406030204" pitchFamily="18" charset="0"/>
                                </a:rPr>
                              </m:ctrlPr>
                            </m:sSubPr>
                            <m:e>
                              <m:r>
                                <a:rPr lang="en-US" altLang="zh-CN" sz="2000" i="1">
                                  <a:solidFill>
                                    <a:srgbClr val="00B0F0"/>
                                  </a:solidFill>
                                  <a:latin typeface="Cambria Math" panose="02040503050406030204" pitchFamily="18" charset="0"/>
                                </a:rPr>
                                <m:t>𝑥</m:t>
                              </m:r>
                            </m:e>
                            <m:sub>
                              <m:r>
                                <a:rPr lang="en-US" altLang="zh-CN" sz="2000" i="1">
                                  <a:solidFill>
                                    <a:srgbClr val="00B0F0"/>
                                  </a:solidFill>
                                  <a:latin typeface="Cambria Math" panose="02040503050406030204" pitchFamily="18" charset="0"/>
                                </a:rPr>
                                <m:t>𝑖</m:t>
                              </m:r>
                            </m:sub>
                          </m:sSub>
                        </m:e>
                      </m:d>
                      <m:r>
                        <a:rPr lang="en-US" altLang="zh-CN" sz="2000" i="1">
                          <a:solidFill>
                            <a:srgbClr val="00B0F0"/>
                          </a:solidFill>
                          <a:latin typeface="Cambria Math" panose="02040503050406030204" pitchFamily="18" charset="0"/>
                        </a:rPr>
                        <m:t>.</m:t>
                      </m:r>
                    </m:oMath>
                  </m:oMathPara>
                </a14:m>
                <a:endParaRPr lang="zh-CN" altLang="en-US" sz="2000" dirty="0">
                  <a:solidFill>
                    <a:srgbClr val="00B0F0"/>
                  </a:solidFill>
                </a:endParaRPr>
              </a:p>
            </p:txBody>
          </p:sp>
        </mc:Choice>
        <mc:Fallback xmlns="">
          <p:sp>
            <p:nvSpPr>
              <p:cNvPr id="3" name="文本框 2">
                <a:extLst>
                  <a:ext uri="{FF2B5EF4-FFF2-40B4-BE49-F238E27FC236}">
                    <a16:creationId xmlns:a16="http://schemas.microsoft.com/office/drawing/2014/main" id="{048E985C-B369-433C-8B52-954F2288B264}"/>
                  </a:ext>
                </a:extLst>
              </p:cNvPr>
              <p:cNvSpPr txBox="1">
                <a:spLocks noRot="1" noChangeAspect="1" noMove="1" noResize="1" noEditPoints="1" noAdjustHandles="1" noChangeArrowheads="1" noChangeShapeType="1" noTextEdit="1"/>
              </p:cNvSpPr>
              <p:nvPr/>
            </p:nvSpPr>
            <p:spPr>
              <a:xfrm>
                <a:off x="1341884" y="595773"/>
                <a:ext cx="10241202" cy="875111"/>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6ECCF36-A571-4EBF-AE00-47978A00EC7F}"/>
                  </a:ext>
                </a:extLst>
              </p:cNvPr>
              <p:cNvSpPr txBox="1"/>
              <p:nvPr/>
            </p:nvSpPr>
            <p:spPr>
              <a:xfrm>
                <a:off x="909836" y="2564904"/>
                <a:ext cx="10585176" cy="400110"/>
              </a:xfrm>
              <a:prstGeom prst="rect">
                <a:avLst/>
              </a:prstGeom>
              <a:noFill/>
              <a:ln>
                <a:noFill/>
              </a:ln>
            </p:spPr>
            <p:txBody>
              <a:bodyPr wrap="square" rtlCol="0" anchor="ctr" anchorCtr="1">
                <a:spAutoFit/>
              </a:bodyPr>
              <a:lstStyle/>
              <a:p>
                <a:r>
                  <a:rPr lang="zh-CN" altLang="en-US" sz="2000" b="1" dirty="0"/>
                  <a:t>定理</a:t>
                </a:r>
                <a:r>
                  <a:rPr lang="en-US" altLang="zh-CN" sz="2000" b="1" dirty="0"/>
                  <a:t>16</a:t>
                </a:r>
                <a:r>
                  <a:rPr lang="zh-CN" altLang="en-US" sz="2000" dirty="0"/>
                  <a:t>：对于一般离散信道，输入分布</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oMath>
                </a14:m>
                <a:r>
                  <a:rPr lang="zh-CN" altLang="en-US" sz="2000" dirty="0"/>
                  <a:t>使得</a:t>
                </a:r>
                <a14:m>
                  <m:oMath xmlns:m="http://schemas.openxmlformats.org/officeDocument/2006/math">
                    <m:r>
                      <a:rPr lang="en-US" altLang="zh-CN" sz="2000" b="0" i="1" dirty="0" smtClean="0">
                        <a:latin typeface="Cambria Math" panose="02040503050406030204" pitchFamily="18" charset="0"/>
                      </a:rPr>
                      <m:t>𝐼</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𝑥</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𝑦</m:t>
                        </m:r>
                      </m:e>
                    </m:d>
                  </m:oMath>
                </a14:m>
                <a:r>
                  <a:rPr lang="zh-CN" altLang="en-US" sz="2000" dirty="0"/>
                  <a:t>达到最大值当且仅当存在常数</a:t>
                </a:r>
                <a14:m>
                  <m:oMath xmlns:m="http://schemas.openxmlformats.org/officeDocument/2006/math">
                    <m:r>
                      <a:rPr lang="en-US" altLang="zh-CN" sz="2000" b="0" i="1" smtClean="0">
                        <a:latin typeface="Cambria Math" panose="02040503050406030204" pitchFamily="18" charset="0"/>
                      </a:rPr>
                      <m:t>𝐶</m:t>
                    </m:r>
                  </m:oMath>
                </a14:m>
                <a:r>
                  <a:rPr lang="zh-CN" altLang="en-US" sz="2000" dirty="0"/>
                  <a:t>使得</a:t>
                </a:r>
              </a:p>
            </p:txBody>
          </p:sp>
        </mc:Choice>
        <mc:Fallback xmlns="">
          <p:sp>
            <p:nvSpPr>
              <p:cNvPr id="4" name="文本框 3">
                <a:extLst>
                  <a:ext uri="{FF2B5EF4-FFF2-40B4-BE49-F238E27FC236}">
                    <a16:creationId xmlns:a16="http://schemas.microsoft.com/office/drawing/2014/main" id="{76ECCF36-A571-4EBF-AE00-47978A00EC7F}"/>
                  </a:ext>
                </a:extLst>
              </p:cNvPr>
              <p:cNvSpPr txBox="1">
                <a:spLocks noRot="1" noChangeAspect="1" noMove="1" noResize="1" noEditPoints="1" noAdjustHandles="1" noChangeArrowheads="1" noChangeShapeType="1" noTextEdit="1"/>
              </p:cNvSpPr>
              <p:nvPr/>
            </p:nvSpPr>
            <p:spPr>
              <a:xfrm>
                <a:off x="909836" y="2564904"/>
                <a:ext cx="10585176" cy="400110"/>
              </a:xfrm>
              <a:prstGeom prst="rect">
                <a:avLst/>
              </a:prstGeom>
              <a:blipFill>
                <a:blip r:embed="rId3"/>
                <a:stretch>
                  <a:fillRect l="-173" t="-10769" r="-345"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E333454-71C6-410B-9EBF-87523912528D}"/>
                  </a:ext>
                </a:extLst>
              </p:cNvPr>
              <p:cNvSpPr txBox="1"/>
              <p:nvPr/>
            </p:nvSpPr>
            <p:spPr>
              <a:xfrm>
                <a:off x="3718148" y="2965014"/>
                <a:ext cx="3042243" cy="799386"/>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zh-CN" altLang="en-US" sz="2000" i="1">
                                  <a:latin typeface="Cambria Math" panose="02040503050406030204" pitchFamily="18" charset="0"/>
                                </a:rPr>
                                <m:t>，</m:t>
                              </m:r>
                              <m:r>
                                <a:rPr lang="zh-CN" altLang="en-US" sz="2000" i="1" smtClean="0">
                                  <a:latin typeface="Cambria Math" panose="02040503050406030204" pitchFamily="18" charset="0"/>
                                </a:rPr>
                                <m:t>当</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&gt;0,</m:t>
                              </m:r>
                            </m:e>
                            <m:e>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𝐶</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当</m:t>
                              </m:r>
                              <m:r>
                                <a:rPr lang="en-US" altLang="zh-CN" sz="2000" b="0" i="1" smtClean="0">
                                  <a:latin typeface="Cambria Math" panose="02040503050406030204" pitchFamily="18" charset="0"/>
                                  <a:ea typeface="Cambria Math" panose="02040503050406030204" pitchFamily="18" charset="0"/>
                                </a:rPr>
                                <m:t>𝑝</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e>
                              </m:d>
                              <m:r>
                                <a:rPr lang="en-US" altLang="zh-CN" sz="2000" b="0" i="1" smtClean="0">
                                  <a:latin typeface="Cambria Math" panose="02040503050406030204" pitchFamily="18" charset="0"/>
                                  <a:ea typeface="Cambria Math" panose="02040503050406030204" pitchFamily="18" charset="0"/>
                                </a:rPr>
                                <m:t>=0.</m:t>
                              </m:r>
                            </m:e>
                          </m:eqArr>
                        </m:e>
                      </m:d>
                    </m:oMath>
                  </m:oMathPara>
                </a14:m>
                <a:endParaRPr lang="zh-CN" altLang="en-US" sz="2000" dirty="0"/>
              </a:p>
            </p:txBody>
          </p:sp>
        </mc:Choice>
        <mc:Fallback xmlns="">
          <p:sp>
            <p:nvSpPr>
              <p:cNvPr id="5" name="文本框 4">
                <a:extLst>
                  <a:ext uri="{FF2B5EF4-FFF2-40B4-BE49-F238E27FC236}">
                    <a16:creationId xmlns:a16="http://schemas.microsoft.com/office/drawing/2014/main" id="{4E333454-71C6-410B-9EBF-87523912528D}"/>
                  </a:ext>
                </a:extLst>
              </p:cNvPr>
              <p:cNvSpPr txBox="1">
                <a:spLocks noRot="1" noChangeAspect="1" noMove="1" noResize="1" noEditPoints="1" noAdjustHandles="1" noChangeArrowheads="1" noChangeShapeType="1" noTextEdit="1"/>
              </p:cNvSpPr>
              <p:nvPr/>
            </p:nvSpPr>
            <p:spPr>
              <a:xfrm>
                <a:off x="3718148" y="2965014"/>
                <a:ext cx="3042243" cy="799386"/>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F863DE7-50BF-4374-B304-62EC519E3DE5}"/>
                  </a:ext>
                </a:extLst>
              </p:cNvPr>
              <p:cNvSpPr txBox="1"/>
              <p:nvPr/>
            </p:nvSpPr>
            <p:spPr>
              <a:xfrm>
                <a:off x="1125860" y="3754643"/>
                <a:ext cx="4032448" cy="400110"/>
              </a:xfrm>
              <a:prstGeom prst="rect">
                <a:avLst/>
              </a:prstGeom>
              <a:noFill/>
              <a:ln>
                <a:noFill/>
              </a:ln>
            </p:spPr>
            <p:txBody>
              <a:bodyPr wrap="square" rtlCol="0" anchor="ctr" anchorCtr="1">
                <a:spAutoFit/>
              </a:bodyPr>
              <a:lstStyle/>
              <a:p>
                <a:r>
                  <a:rPr lang="zh-CN" altLang="en-US" sz="2000" dirty="0"/>
                  <a:t>并且这个</a:t>
                </a:r>
                <a14:m>
                  <m:oMath xmlns:m="http://schemas.openxmlformats.org/officeDocument/2006/math">
                    <m:r>
                      <a:rPr lang="en-US" altLang="zh-CN" sz="2000" b="0" i="1" smtClean="0">
                        <a:latin typeface="Cambria Math" panose="02040503050406030204" pitchFamily="18" charset="0"/>
                      </a:rPr>
                      <m:t>𝐶</m:t>
                    </m:r>
                  </m:oMath>
                </a14:m>
                <a:r>
                  <a:rPr lang="zh-CN" altLang="en-US" sz="2000" dirty="0"/>
                  <a:t>就是该信道的信道容量。</a:t>
                </a:r>
              </a:p>
            </p:txBody>
          </p:sp>
        </mc:Choice>
        <mc:Fallback xmlns="">
          <p:sp>
            <p:nvSpPr>
              <p:cNvPr id="6" name="文本框 5">
                <a:extLst>
                  <a:ext uri="{FF2B5EF4-FFF2-40B4-BE49-F238E27FC236}">
                    <a16:creationId xmlns:a16="http://schemas.microsoft.com/office/drawing/2014/main" id="{EF863DE7-50BF-4374-B304-62EC519E3DE5}"/>
                  </a:ext>
                </a:extLst>
              </p:cNvPr>
              <p:cNvSpPr txBox="1">
                <a:spLocks noRot="1" noChangeAspect="1" noMove="1" noResize="1" noEditPoints="1" noAdjustHandles="1" noChangeArrowheads="1" noChangeShapeType="1" noTextEdit="1"/>
              </p:cNvSpPr>
              <p:nvPr/>
            </p:nvSpPr>
            <p:spPr>
              <a:xfrm>
                <a:off x="1125860" y="3754643"/>
                <a:ext cx="4032448" cy="400110"/>
              </a:xfrm>
              <a:prstGeom prst="rect">
                <a:avLst/>
              </a:prstGeom>
              <a:blipFill>
                <a:blip r:embed="rId5"/>
                <a:stretch>
                  <a:fillRect l="-4841" t="-10606" r="-4539"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A501B23-C839-4511-B11C-A1392286EC24}"/>
                  </a:ext>
                </a:extLst>
              </p:cNvPr>
              <p:cNvSpPr txBox="1"/>
              <p:nvPr/>
            </p:nvSpPr>
            <p:spPr>
              <a:xfrm>
                <a:off x="930425" y="4144995"/>
                <a:ext cx="8064896" cy="584840"/>
              </a:xfrm>
              <a:prstGeom prst="rect">
                <a:avLst/>
              </a:prstGeom>
              <a:noFill/>
              <a:ln>
                <a:noFill/>
              </a:ln>
            </p:spPr>
            <p:txBody>
              <a:bodyPr wrap="square" rtlCol="0" anchor="ctr" anchorCtr="1">
                <a:spAutoFit/>
              </a:bodyPr>
              <a:lstStyle/>
              <a:p>
                <a:r>
                  <a:rPr lang="zh-CN" altLang="en-US" sz="2000" dirty="0"/>
                  <a:t>由于</a:t>
                </a:r>
                <a14:m>
                  <m:oMath xmlns:m="http://schemas.openxmlformats.org/officeDocument/2006/math">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num>
                      <m:den>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𝑒</m:t>
                        </m:r>
                      </m:e>
                    </m:func>
                  </m:oMath>
                </a14:m>
                <a:r>
                  <a:rPr lang="zh-CN" altLang="en-US" sz="2000" dirty="0"/>
                  <a:t>，上述充要条件亦可表示为：存在常数</a:t>
                </a:r>
                <a14:m>
                  <m:oMath xmlns:m="http://schemas.openxmlformats.org/officeDocument/2006/math">
                    <m:r>
                      <a:rPr lang="zh-CN" altLang="en-US" sz="2000" i="1" smtClean="0">
                        <a:latin typeface="Cambria Math" panose="02040503050406030204" pitchFamily="18" charset="0"/>
                      </a:rPr>
                      <m:t>𝜆</m:t>
                    </m:r>
                  </m:oMath>
                </a14:m>
                <a:r>
                  <a:rPr lang="zh-CN" altLang="en-US" sz="2000" dirty="0"/>
                  <a:t>使</a:t>
                </a:r>
              </a:p>
            </p:txBody>
          </p:sp>
        </mc:Choice>
        <mc:Fallback xmlns="">
          <p:sp>
            <p:nvSpPr>
              <p:cNvPr id="7" name="文本框 6">
                <a:extLst>
                  <a:ext uri="{FF2B5EF4-FFF2-40B4-BE49-F238E27FC236}">
                    <a16:creationId xmlns:a16="http://schemas.microsoft.com/office/drawing/2014/main" id="{FA501B23-C839-4511-B11C-A1392286EC24}"/>
                  </a:ext>
                </a:extLst>
              </p:cNvPr>
              <p:cNvSpPr txBox="1">
                <a:spLocks noRot="1" noChangeAspect="1" noMove="1" noResize="1" noEditPoints="1" noAdjustHandles="1" noChangeArrowheads="1" noChangeShapeType="1" noTextEdit="1"/>
              </p:cNvSpPr>
              <p:nvPr/>
            </p:nvSpPr>
            <p:spPr>
              <a:xfrm>
                <a:off x="930425" y="4144995"/>
                <a:ext cx="8064896" cy="584840"/>
              </a:xfrm>
              <a:prstGeom prst="rect">
                <a:avLst/>
              </a:prstGeom>
              <a:blipFill>
                <a:blip r:embed="rId6"/>
                <a:stretch>
                  <a:fillRect l="-151" r="-2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B9F764C-E010-4778-B86A-73900551C36A}"/>
                  </a:ext>
                </a:extLst>
              </p:cNvPr>
              <p:cNvSpPr txBox="1"/>
              <p:nvPr/>
            </p:nvSpPr>
            <p:spPr>
              <a:xfrm>
                <a:off x="3574131" y="4729835"/>
                <a:ext cx="3186259" cy="799386"/>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num>
                        <m:den>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en>
                      </m:f>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r>
                                <a:rPr lang="zh-CN" altLang="en-US" sz="2000" i="1">
                                  <a:latin typeface="Cambria Math" panose="02040503050406030204" pitchFamily="18" charset="0"/>
                                </a:rPr>
                                <m:t>𝜆</m:t>
                              </m:r>
                              <m:r>
                                <a:rPr lang="zh-CN" altLang="en-US" sz="2000" i="1">
                                  <a:latin typeface="Cambria Math" panose="02040503050406030204" pitchFamily="18" charset="0"/>
                                </a:rPr>
                                <m:t>，当</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&gt;0,</m:t>
                              </m:r>
                            </m:e>
                            <m:e>
                              <m:r>
                                <a:rPr lang="en-US" altLang="zh-CN" sz="2000" b="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rPr>
                                <m:t>𝜆</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当</m:t>
                              </m:r>
                              <m:r>
                                <a:rPr lang="en-US" altLang="zh-CN" sz="2000" b="0" i="1" smtClean="0">
                                  <a:latin typeface="Cambria Math" panose="02040503050406030204" pitchFamily="18" charset="0"/>
                                  <a:ea typeface="Cambria Math" panose="02040503050406030204" pitchFamily="18" charset="0"/>
                                </a:rPr>
                                <m:t>𝑝</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𝑖</m:t>
                                      </m:r>
                                    </m:sub>
                                  </m:sSub>
                                </m:e>
                              </m:d>
                              <m:r>
                                <a:rPr lang="en-US" altLang="zh-CN" sz="2000" b="0" i="1" smtClean="0">
                                  <a:latin typeface="Cambria Math" panose="02040503050406030204" pitchFamily="18" charset="0"/>
                                  <a:ea typeface="Cambria Math" panose="02040503050406030204" pitchFamily="18" charset="0"/>
                                </a:rPr>
                                <m:t>=0.</m:t>
                              </m:r>
                            </m:e>
                          </m:eqArr>
                        </m:e>
                      </m:d>
                    </m:oMath>
                  </m:oMathPara>
                </a14:m>
                <a:endParaRPr lang="zh-CN" altLang="en-US" sz="2000" dirty="0"/>
              </a:p>
            </p:txBody>
          </p:sp>
        </mc:Choice>
        <mc:Fallback xmlns="">
          <p:sp>
            <p:nvSpPr>
              <p:cNvPr id="8" name="文本框 7">
                <a:extLst>
                  <a:ext uri="{FF2B5EF4-FFF2-40B4-BE49-F238E27FC236}">
                    <a16:creationId xmlns:a16="http://schemas.microsoft.com/office/drawing/2014/main" id="{FB9F764C-E010-4778-B86A-73900551C36A}"/>
                  </a:ext>
                </a:extLst>
              </p:cNvPr>
              <p:cNvSpPr txBox="1">
                <a:spLocks noRot="1" noChangeAspect="1" noMove="1" noResize="1" noEditPoints="1" noAdjustHandles="1" noChangeArrowheads="1" noChangeShapeType="1" noTextEdit="1"/>
              </p:cNvSpPr>
              <p:nvPr/>
            </p:nvSpPr>
            <p:spPr>
              <a:xfrm>
                <a:off x="3574131" y="4729835"/>
                <a:ext cx="3186259" cy="799386"/>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6F8A935-92A5-469E-A9F0-77E0BAD8B02C}"/>
                  </a:ext>
                </a:extLst>
              </p:cNvPr>
              <p:cNvSpPr txBox="1"/>
              <p:nvPr/>
            </p:nvSpPr>
            <p:spPr>
              <a:xfrm>
                <a:off x="946754" y="5506616"/>
                <a:ext cx="3635490" cy="400110"/>
              </a:xfrm>
              <a:prstGeom prst="rect">
                <a:avLst/>
              </a:prstGeom>
              <a:noFill/>
              <a:ln>
                <a:noFill/>
              </a:ln>
            </p:spPr>
            <p:txBody>
              <a:bodyPr wrap="square" rtlCol="0" anchor="ctr" anchorCtr="1">
                <a:spAutoFit/>
              </a:bodyPr>
              <a:lstStyle/>
              <a:p>
                <a:r>
                  <a:rPr lang="zh-CN" altLang="en-US" sz="2000" dirty="0"/>
                  <a:t>并且信道容量为</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zh-CN" altLang="en-US" sz="2000" i="1">
                        <a:latin typeface="Cambria Math" panose="02040503050406030204" pitchFamily="18" charset="0"/>
                      </a:rPr>
                      <m:t>𝜆</m:t>
                    </m:r>
                    <m:r>
                      <a:rPr lang="en-US" altLang="zh-CN" sz="2000" b="0" i="0"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𝑒</m:t>
                        </m:r>
                      </m:e>
                    </m:func>
                    <m:r>
                      <a:rPr lang="en-US" altLang="zh-CN" sz="2000" b="0" i="1" smtClean="0">
                        <a:latin typeface="Cambria Math" panose="02040503050406030204" pitchFamily="18" charset="0"/>
                      </a:rPr>
                      <m:t>.</m:t>
                    </m:r>
                  </m:oMath>
                </a14:m>
                <a:endParaRPr lang="zh-CN" altLang="en-US" sz="2000" dirty="0"/>
              </a:p>
            </p:txBody>
          </p:sp>
        </mc:Choice>
        <mc:Fallback xmlns="">
          <p:sp>
            <p:nvSpPr>
              <p:cNvPr id="9" name="文本框 8">
                <a:extLst>
                  <a:ext uri="{FF2B5EF4-FFF2-40B4-BE49-F238E27FC236}">
                    <a16:creationId xmlns:a16="http://schemas.microsoft.com/office/drawing/2014/main" id="{46F8A935-92A5-469E-A9F0-77E0BAD8B02C}"/>
                  </a:ext>
                </a:extLst>
              </p:cNvPr>
              <p:cNvSpPr txBox="1">
                <a:spLocks noRot="1" noChangeAspect="1" noMove="1" noResize="1" noEditPoints="1" noAdjustHandles="1" noChangeArrowheads="1" noChangeShapeType="1" noTextEdit="1"/>
              </p:cNvSpPr>
              <p:nvPr/>
            </p:nvSpPr>
            <p:spPr>
              <a:xfrm>
                <a:off x="946754" y="5506616"/>
                <a:ext cx="3635490" cy="400110"/>
              </a:xfrm>
              <a:prstGeom prst="rect">
                <a:avLst/>
              </a:prstGeom>
              <a:blipFill>
                <a:blip r:embed="rId8"/>
                <a:stretch>
                  <a:fillRect t="-10606" b="-24242"/>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CCE41C2-BDCF-4FB1-BCA7-3365A074CC08}"/>
              </a:ext>
            </a:extLst>
          </p:cNvPr>
          <p:cNvSpPr txBox="1"/>
          <p:nvPr/>
        </p:nvSpPr>
        <p:spPr>
          <a:xfrm>
            <a:off x="1310343" y="2072429"/>
            <a:ext cx="5706538" cy="400110"/>
          </a:xfrm>
          <a:prstGeom prst="rect">
            <a:avLst/>
          </a:prstGeom>
          <a:noFill/>
          <a:ln>
            <a:noFill/>
          </a:ln>
        </p:spPr>
        <p:txBody>
          <a:bodyPr wrap="square" rtlCol="0" anchor="ctr" anchorCtr="1">
            <a:spAutoFit/>
          </a:bodyPr>
          <a:lstStyle/>
          <a:p>
            <a:r>
              <a:rPr lang="zh-CN" altLang="en-US" sz="2000" dirty="0"/>
              <a:t>关于一般离散信道的信道容量我们有如下定理。</a:t>
            </a:r>
          </a:p>
        </p:txBody>
      </p:sp>
    </p:spTree>
    <p:extLst>
      <p:ext uri="{BB962C8B-B14F-4D97-AF65-F5344CB8AC3E}">
        <p14:creationId xmlns:p14="http://schemas.microsoft.com/office/powerpoint/2010/main" val="67227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0DB698-4C53-47B9-ABA5-C7EB804EBCDE}"/>
              </a:ext>
            </a:extLst>
          </p:cNvPr>
          <p:cNvSpPr txBox="1"/>
          <p:nvPr/>
        </p:nvSpPr>
        <p:spPr>
          <a:xfrm>
            <a:off x="1413892" y="512659"/>
            <a:ext cx="2592288" cy="400110"/>
          </a:xfrm>
          <a:prstGeom prst="rect">
            <a:avLst/>
          </a:prstGeom>
          <a:noFill/>
          <a:ln>
            <a:noFill/>
          </a:ln>
        </p:spPr>
        <p:txBody>
          <a:bodyPr wrap="square" rtlCol="0" anchor="ctr" anchorCtr="1">
            <a:spAutoFit/>
          </a:bodyPr>
          <a:lstStyle/>
          <a:p>
            <a:r>
              <a:rPr lang="zh-CN" altLang="en-US" sz="2000" b="1" dirty="0"/>
              <a:t>信道容量定理的证明：</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5A8C4C3-6D2E-400F-96B1-8A6C5916F289}"/>
                  </a:ext>
                </a:extLst>
              </p:cNvPr>
              <p:cNvSpPr txBox="1"/>
              <p:nvPr/>
            </p:nvSpPr>
            <p:spPr>
              <a:xfrm>
                <a:off x="909836" y="978191"/>
                <a:ext cx="10729192" cy="707886"/>
              </a:xfrm>
              <a:prstGeom prst="rect">
                <a:avLst/>
              </a:prstGeom>
              <a:noFill/>
              <a:ln>
                <a:noFill/>
              </a:ln>
            </p:spPr>
            <p:txBody>
              <a:bodyPr wrap="square" rtlCol="0" anchor="ctr" anchorCtr="1">
                <a:spAutoFit/>
              </a:bodyPr>
              <a:lstStyle/>
              <a:p>
                <a:r>
                  <a:rPr lang="zh-CN" altLang="en-US" sz="2000" dirty="0"/>
                  <a:t>       将输入分布向量</a:t>
                </a:r>
                <a14:m>
                  <m:oMath xmlns:m="http://schemas.openxmlformats.org/officeDocument/2006/math">
                    <m:r>
                      <a:rPr lang="en-US" altLang="zh-CN" sz="2000" i="1">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𝑝</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e>
                    </m:d>
                    <m:r>
                      <a:rPr lang="en-US" altLang="zh-CN" sz="2000" b="0" i="1" smtClean="0">
                        <a:latin typeface="Cambria Math" panose="02040503050406030204" pitchFamily="18" charset="0"/>
                        <a:ea typeface="Cambria Math" panose="02040503050406030204" pitchFamily="18" charset="0"/>
                      </a:rPr>
                      <m:t>)</m:t>
                    </m:r>
                  </m:oMath>
                </a14:m>
                <a:r>
                  <a:rPr lang="zh-CN" altLang="en-US" sz="2000" dirty="0"/>
                  <a:t>简记为</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，则</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也可看作</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维分布向量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oMath>
                </a14:m>
                <a:r>
                  <a:rPr lang="zh-CN" altLang="en-US" sz="2000" dirty="0"/>
                  <a:t>的函数，记为</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b="0" i="0" smtClean="0">
                        <a:latin typeface="Cambria Math" panose="02040503050406030204" pitchFamily="18" charset="0"/>
                      </a:rPr>
                      <m:t>)</m:t>
                    </m:r>
                  </m:oMath>
                </a14:m>
                <a:r>
                  <a:rPr lang="en-US" altLang="zh-CN" sz="2000" dirty="0"/>
                  <a:t>.</a:t>
                </a:r>
                <a:endParaRPr lang="zh-CN" altLang="en-US" sz="2000" dirty="0"/>
              </a:p>
            </p:txBody>
          </p:sp>
        </mc:Choice>
        <mc:Fallback xmlns="">
          <p:sp>
            <p:nvSpPr>
              <p:cNvPr id="3" name="文本框 2">
                <a:extLst>
                  <a:ext uri="{FF2B5EF4-FFF2-40B4-BE49-F238E27FC236}">
                    <a16:creationId xmlns:a16="http://schemas.microsoft.com/office/drawing/2014/main" id="{E5A8C4C3-6D2E-400F-96B1-8A6C5916F289}"/>
                  </a:ext>
                </a:extLst>
              </p:cNvPr>
              <p:cNvSpPr txBox="1">
                <a:spLocks noRot="1" noChangeAspect="1" noMove="1" noResize="1" noEditPoints="1" noAdjustHandles="1" noChangeArrowheads="1" noChangeShapeType="1" noTextEdit="1"/>
              </p:cNvSpPr>
              <p:nvPr/>
            </p:nvSpPr>
            <p:spPr>
              <a:xfrm>
                <a:off x="909836" y="978191"/>
                <a:ext cx="10729192" cy="707886"/>
              </a:xfrm>
              <a:prstGeom prst="rect">
                <a:avLst/>
              </a:prstGeom>
              <a:blipFill>
                <a:blip r:embed="rId2"/>
                <a:stretch>
                  <a:fillRect l="-341" t="-5128" r="-625" b="-1453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DA7146-81E2-4FCF-9211-FC42D8A62F51}"/>
                  </a:ext>
                </a:extLst>
              </p:cNvPr>
              <p:cNvSpPr txBox="1"/>
              <p:nvPr/>
            </p:nvSpPr>
            <p:spPr>
              <a:xfrm>
                <a:off x="1341884" y="1677335"/>
                <a:ext cx="7920880" cy="400110"/>
              </a:xfrm>
              <a:prstGeom prst="rect">
                <a:avLst/>
              </a:prstGeom>
              <a:noFill/>
              <a:ln>
                <a:noFill/>
              </a:ln>
            </p:spPr>
            <p:txBody>
              <a:bodyPr wrap="square" rtlCol="0" anchor="ctr" anchorCtr="1">
                <a:spAutoFit/>
              </a:bodyPr>
              <a:lstStyle/>
              <a:p>
                <a:r>
                  <a:rPr lang="zh-CN" altLang="en-US" sz="2000" dirty="0"/>
                  <a:t>因为</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b="0" i="1" smtClean="0">
                        <a:latin typeface="Cambria Math" panose="02040503050406030204" pitchFamily="18" charset="0"/>
                      </a:rPr>
                      <m:t>)</m:t>
                    </m:r>
                  </m:oMath>
                </a14:m>
                <a:r>
                  <a:rPr lang="zh-CN" altLang="en-US" sz="2000" dirty="0"/>
                  <a:t>是</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oMath>
                </a14:m>
                <a:r>
                  <a:rPr lang="zh-CN" altLang="en-US" sz="2000" dirty="0"/>
                  <a:t>的上凸函数，对任何</a:t>
                </a:r>
                <a14:m>
                  <m:oMath xmlns:m="http://schemas.openxmlformats.org/officeDocument/2006/math">
                    <m:r>
                      <a:rPr lang="en-US" altLang="zh-CN" sz="2000" i="1">
                        <a:latin typeface="Cambria Math" panose="02040503050406030204" pitchFamily="18" charset="0"/>
                      </a:rPr>
                      <m:t>𝑛</m:t>
                    </m:r>
                  </m:oMath>
                </a14:m>
                <a:r>
                  <a:rPr lang="zh-CN" altLang="en-US" sz="2000" dirty="0"/>
                  <a:t>维分布向量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𝑞</m:t>
                        </m:r>
                      </m:e>
                    </m:acc>
                  </m:oMath>
                </a14:m>
                <a:r>
                  <a:rPr lang="zh-CN" altLang="en-US" sz="2000" dirty="0"/>
                  <a:t>和正数</a:t>
                </a:r>
                <a14:m>
                  <m:oMath xmlns:m="http://schemas.openxmlformats.org/officeDocument/2006/math">
                    <m:r>
                      <a:rPr lang="en-US" altLang="zh-CN" sz="2000" b="0" i="1" smtClean="0">
                        <a:latin typeface="Cambria Math" panose="02040503050406030204" pitchFamily="18" charset="0"/>
                      </a:rPr>
                      <m:t>0&lt;</m:t>
                    </m:r>
                    <m:r>
                      <a:rPr lang="zh-CN" altLang="en-US" sz="2000" b="0" i="1" smtClean="0">
                        <a:latin typeface="Cambria Math" panose="02040503050406030204" pitchFamily="18" charset="0"/>
                      </a:rPr>
                      <m:t>𝜃</m:t>
                    </m:r>
                    <m:r>
                      <a:rPr lang="en-US" altLang="zh-CN" sz="2000" b="0" i="1" smtClean="0">
                        <a:latin typeface="Cambria Math" panose="02040503050406030204" pitchFamily="18" charset="0"/>
                      </a:rPr>
                      <m:t>&lt;1</m:t>
                    </m:r>
                  </m:oMath>
                </a14:m>
                <a:r>
                  <a:rPr lang="zh-CN" altLang="en-US" sz="2000" dirty="0"/>
                  <a:t>皆有</a:t>
                </a:r>
              </a:p>
            </p:txBody>
          </p:sp>
        </mc:Choice>
        <mc:Fallback xmlns="">
          <p:sp>
            <p:nvSpPr>
              <p:cNvPr id="4" name="文本框 3">
                <a:extLst>
                  <a:ext uri="{FF2B5EF4-FFF2-40B4-BE49-F238E27FC236}">
                    <a16:creationId xmlns:a16="http://schemas.microsoft.com/office/drawing/2014/main" id="{C4DA7146-81E2-4FCF-9211-FC42D8A62F51}"/>
                  </a:ext>
                </a:extLst>
              </p:cNvPr>
              <p:cNvSpPr txBox="1">
                <a:spLocks noRot="1" noChangeAspect="1" noMove="1" noResize="1" noEditPoints="1" noAdjustHandles="1" noChangeArrowheads="1" noChangeShapeType="1" noTextEdit="1"/>
              </p:cNvSpPr>
              <p:nvPr/>
            </p:nvSpPr>
            <p:spPr>
              <a:xfrm>
                <a:off x="1341884" y="1677335"/>
                <a:ext cx="7920880" cy="400110"/>
              </a:xfrm>
              <a:prstGeom prst="rect">
                <a:avLst/>
              </a:prstGeom>
              <a:blipFill>
                <a:blip r:embed="rId3"/>
                <a:stretch>
                  <a:fillRect t="-10606" r="-154"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3B3462A-02F1-4E32-B76D-55C70A22FC2E}"/>
                  </a:ext>
                </a:extLst>
              </p:cNvPr>
              <p:cNvSpPr txBox="1"/>
              <p:nvPr/>
            </p:nvSpPr>
            <p:spPr>
              <a:xfrm>
                <a:off x="3070077" y="2070142"/>
                <a:ext cx="4478214"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𝜃</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𝜃</m:t>
                          </m:r>
                        </m:e>
                      </m:d>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m:t>
                      </m:r>
                      <m:r>
                        <a:rPr lang="en-US" altLang="zh-CN" sz="2000" b="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rPr>
                        <m:t>𝜃</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r>
                            <a:rPr lang="zh-CN" altLang="en-US" sz="2000" i="1">
                              <a:latin typeface="Cambria Math" panose="02040503050406030204" pitchFamily="18" charset="0"/>
                            </a:rPr>
                            <m:t>𝜃</m:t>
                          </m:r>
                        </m:e>
                      </m:d>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43B3462A-02F1-4E32-B76D-55C70A22FC2E}"/>
                  </a:ext>
                </a:extLst>
              </p:cNvPr>
              <p:cNvSpPr txBox="1">
                <a:spLocks noRot="1" noChangeAspect="1" noMove="1" noResize="1" noEditPoints="1" noAdjustHandles="1" noChangeArrowheads="1" noChangeShapeType="1" noTextEdit="1"/>
              </p:cNvSpPr>
              <p:nvPr/>
            </p:nvSpPr>
            <p:spPr>
              <a:xfrm>
                <a:off x="3070077" y="2070142"/>
                <a:ext cx="4478214" cy="307777"/>
              </a:xfrm>
              <a:prstGeom prst="rect">
                <a:avLst/>
              </a:prstGeom>
              <a:blipFill>
                <a:blip r:embed="rId4"/>
                <a:stretch>
                  <a:fillRect l="-1635" t="-16000" r="-3951"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357A1C4-3F45-4E19-B160-05CCDB82F2B0}"/>
                  </a:ext>
                </a:extLst>
              </p:cNvPr>
              <p:cNvSpPr txBox="1"/>
              <p:nvPr/>
            </p:nvSpPr>
            <p:spPr>
              <a:xfrm>
                <a:off x="3157345" y="2411739"/>
                <a:ext cx="4289957" cy="60510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𝐼</m:t>
                          </m:r>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rPr>
                            <m:t>𝜃</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r>
                                <a:rPr lang="zh-CN" altLang="en-US" sz="2000" i="1">
                                  <a:latin typeface="Cambria Math" panose="02040503050406030204" pitchFamily="18" charset="0"/>
                                </a:rPr>
                                <m:t>𝜃</m:t>
                              </m:r>
                            </m:e>
                          </m:d>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zh-CN" altLang="en-US" sz="2000" b="0" i="1" smtClean="0">
                              <a:latin typeface="Cambria Math" panose="02040503050406030204" pitchFamily="18" charset="0"/>
                              <a:ea typeface="Cambria Math" panose="02040503050406030204" pitchFamily="18" charset="0"/>
                            </a:rPr>
                            <m:t>𝜃</m:t>
                          </m:r>
                        </m:den>
                      </m:f>
                    </m:oMath>
                  </m:oMathPara>
                </a14:m>
                <a:endParaRPr lang="zh-CN" altLang="en-US" sz="2000" dirty="0"/>
              </a:p>
            </p:txBody>
          </p:sp>
        </mc:Choice>
        <mc:Fallback xmlns="">
          <p:sp>
            <p:nvSpPr>
              <p:cNvPr id="6" name="文本框 5">
                <a:extLst>
                  <a:ext uri="{FF2B5EF4-FFF2-40B4-BE49-F238E27FC236}">
                    <a16:creationId xmlns:a16="http://schemas.microsoft.com/office/drawing/2014/main" id="{1357A1C4-3F45-4E19-B160-05CCDB82F2B0}"/>
                  </a:ext>
                </a:extLst>
              </p:cNvPr>
              <p:cNvSpPr txBox="1">
                <a:spLocks noRot="1" noChangeAspect="1" noMove="1" noResize="1" noEditPoints="1" noAdjustHandles="1" noChangeArrowheads="1" noChangeShapeType="1" noTextEdit="1"/>
              </p:cNvSpPr>
              <p:nvPr/>
            </p:nvSpPr>
            <p:spPr>
              <a:xfrm>
                <a:off x="3157345" y="2411739"/>
                <a:ext cx="4289957" cy="605102"/>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4CE495D-FDF2-4D26-9963-D8D4017227C5}"/>
                  </a:ext>
                </a:extLst>
              </p:cNvPr>
              <p:cNvSpPr txBox="1"/>
              <p:nvPr/>
            </p:nvSpPr>
            <p:spPr>
              <a:xfrm>
                <a:off x="827382" y="3016841"/>
                <a:ext cx="2232249" cy="400110"/>
              </a:xfrm>
              <a:prstGeom prst="rect">
                <a:avLst/>
              </a:prstGeom>
              <a:noFill/>
              <a:ln>
                <a:noFill/>
              </a:ln>
            </p:spPr>
            <p:txBody>
              <a:bodyPr wrap="square" rtlCol="0" anchor="ctr" anchorCtr="1">
                <a:spAutoFit/>
              </a:bodyPr>
              <a:lstStyle/>
              <a:p>
                <a:r>
                  <a:rPr lang="zh-CN" altLang="en-US" sz="2000" dirty="0"/>
                  <a:t>令</a:t>
                </a:r>
                <a14:m>
                  <m:oMath xmlns:m="http://schemas.openxmlformats.org/officeDocument/2006/math">
                    <m:r>
                      <a:rPr lang="zh-CN" altLang="en-US" sz="2000" i="1" smtClean="0">
                        <a:latin typeface="Cambria Math" panose="02040503050406030204" pitchFamily="18" charset="0"/>
                      </a:rPr>
                      <m:t>𝜃</m:t>
                    </m:r>
                    <m:r>
                      <a:rPr lang="zh-CN" altLang="en-US" sz="2000" i="1" smtClean="0">
                        <a:latin typeface="Cambria Math" panose="02040503050406030204" pitchFamily="18" charset="0"/>
                      </a:rPr>
                      <m:t>→0</m:t>
                    </m:r>
                  </m:oMath>
                </a14:m>
                <a:r>
                  <a:rPr lang="zh-CN" altLang="en-US" sz="2000" dirty="0"/>
                  <a:t>，则可得</a:t>
                </a:r>
              </a:p>
            </p:txBody>
          </p:sp>
        </mc:Choice>
        <mc:Fallback xmlns="">
          <p:sp>
            <p:nvSpPr>
              <p:cNvPr id="7" name="文本框 6">
                <a:extLst>
                  <a:ext uri="{FF2B5EF4-FFF2-40B4-BE49-F238E27FC236}">
                    <a16:creationId xmlns:a16="http://schemas.microsoft.com/office/drawing/2014/main" id="{14CE495D-FDF2-4D26-9963-D8D4017227C5}"/>
                  </a:ext>
                </a:extLst>
              </p:cNvPr>
              <p:cNvSpPr txBox="1">
                <a:spLocks noRot="1" noChangeAspect="1" noMove="1" noResize="1" noEditPoints="1" noAdjustHandles="1" noChangeArrowheads="1" noChangeShapeType="1" noTextEdit="1"/>
              </p:cNvSpPr>
              <p:nvPr/>
            </p:nvSpPr>
            <p:spPr>
              <a:xfrm>
                <a:off x="827382" y="3016841"/>
                <a:ext cx="2232249" cy="400110"/>
              </a:xfrm>
              <a:prstGeom prst="rect">
                <a:avLst/>
              </a:prstGeom>
              <a:blipFill>
                <a:blip r:embed="rId6"/>
                <a:stretch>
                  <a:fillRect t="-10606" r="-273"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6D30DC6-31E1-4B47-88A0-8BCE586E3240}"/>
                  </a:ext>
                </a:extLst>
              </p:cNvPr>
              <p:cNvSpPr/>
              <p:nvPr/>
            </p:nvSpPr>
            <p:spPr>
              <a:xfrm>
                <a:off x="3286100" y="3068965"/>
                <a:ext cx="3763851"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𝑛</m:t>
                          </m:r>
                        </m:sup>
                        <m:e>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e>
                      </m:nary>
                      <m:f>
                        <m:fPr>
                          <m:ctrlPr>
                            <a:rPr lang="en-US" altLang="zh-CN" sz="2000" i="1" smtClean="0">
                              <a:latin typeface="Cambria Math" panose="02040503050406030204" pitchFamily="18" charset="0"/>
                              <a:ea typeface="Cambria Math" panose="02040503050406030204" pitchFamily="18" charset="0"/>
                            </a:rPr>
                          </m:ctrlPr>
                        </m:fPr>
                        <m:num>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den>
                      </m:f>
                    </m:oMath>
                  </m:oMathPara>
                </a14:m>
                <a:endParaRPr lang="zh-CN" altLang="en-US" sz="2000" dirty="0"/>
              </a:p>
            </p:txBody>
          </p:sp>
        </mc:Choice>
        <mc:Fallback xmlns="">
          <p:sp>
            <p:nvSpPr>
              <p:cNvPr id="8" name="矩形 7">
                <a:extLst>
                  <a:ext uri="{FF2B5EF4-FFF2-40B4-BE49-F238E27FC236}">
                    <a16:creationId xmlns:a16="http://schemas.microsoft.com/office/drawing/2014/main" id="{06D30DC6-31E1-4B47-88A0-8BCE586E3240}"/>
                  </a:ext>
                </a:extLst>
              </p:cNvPr>
              <p:cNvSpPr>
                <a:spLocks noRot="1" noChangeAspect="1" noMove="1" noResize="1" noEditPoints="1" noAdjustHandles="1" noChangeArrowheads="1" noChangeShapeType="1" noTextEdit="1"/>
              </p:cNvSpPr>
              <p:nvPr/>
            </p:nvSpPr>
            <p:spPr>
              <a:xfrm>
                <a:off x="3286100" y="3068965"/>
                <a:ext cx="3763851" cy="93262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FB480BA-1B14-4843-97B3-42931C014ADA}"/>
                  </a:ext>
                </a:extLst>
              </p:cNvPr>
              <p:cNvSpPr txBox="1"/>
              <p:nvPr/>
            </p:nvSpPr>
            <p:spPr>
              <a:xfrm>
                <a:off x="1244978" y="3980114"/>
                <a:ext cx="6123325" cy="400110"/>
              </a:xfrm>
              <a:prstGeom prst="rect">
                <a:avLst/>
              </a:prstGeom>
              <a:noFill/>
              <a:ln>
                <a:noFill/>
              </a:ln>
            </p:spPr>
            <p:txBody>
              <a:bodyPr wrap="square" rtlCol="0" anchor="ctr" anchorCtr="1">
                <a:spAutoFit/>
              </a:bodyPr>
              <a:lstStyle/>
              <a:p>
                <a:r>
                  <a:rPr lang="zh-CN" altLang="en-US" sz="2000" dirty="0"/>
                  <a:t>如果对于分布向量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oMath>
                </a14:m>
                <a:r>
                  <a:rPr lang="zh-CN" altLang="en-US" sz="2000" dirty="0"/>
                  <a:t>存在常数</a:t>
                </a:r>
                <a14:m>
                  <m:oMath xmlns:m="http://schemas.openxmlformats.org/officeDocument/2006/math">
                    <m:r>
                      <a:rPr lang="zh-CN" altLang="en-US" sz="2000" i="1" smtClean="0">
                        <a:latin typeface="Cambria Math" panose="02040503050406030204" pitchFamily="18" charset="0"/>
                      </a:rPr>
                      <m:t>𝜆</m:t>
                    </m:r>
                  </m:oMath>
                </a14:m>
                <a:r>
                  <a:rPr lang="zh-CN" altLang="en-US" sz="2000" dirty="0"/>
                  <a:t>使得</a:t>
                </a:r>
              </a:p>
            </p:txBody>
          </p:sp>
        </mc:Choice>
        <mc:Fallback xmlns="">
          <p:sp>
            <p:nvSpPr>
              <p:cNvPr id="9" name="文本框 8">
                <a:extLst>
                  <a:ext uri="{FF2B5EF4-FFF2-40B4-BE49-F238E27FC236}">
                    <a16:creationId xmlns:a16="http://schemas.microsoft.com/office/drawing/2014/main" id="{0FB480BA-1B14-4843-97B3-42931C014ADA}"/>
                  </a:ext>
                </a:extLst>
              </p:cNvPr>
              <p:cNvSpPr txBox="1">
                <a:spLocks noRot="1" noChangeAspect="1" noMove="1" noResize="1" noEditPoints="1" noAdjustHandles="1" noChangeArrowheads="1" noChangeShapeType="1" noTextEdit="1"/>
              </p:cNvSpPr>
              <p:nvPr/>
            </p:nvSpPr>
            <p:spPr>
              <a:xfrm>
                <a:off x="1244978" y="3980114"/>
                <a:ext cx="6123325" cy="400110"/>
              </a:xfrm>
              <a:prstGeom prst="rect">
                <a:avLst/>
              </a:prstGeom>
              <a:blipFill>
                <a:blip r:embed="rId8"/>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7F5DC62-2CB7-431C-9FB3-870BDFF7AFD6}"/>
                  </a:ext>
                </a:extLst>
              </p:cNvPr>
              <p:cNvSpPr txBox="1"/>
              <p:nvPr/>
            </p:nvSpPr>
            <p:spPr>
              <a:xfrm>
                <a:off x="3502124" y="4385658"/>
                <a:ext cx="3186259" cy="799386"/>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i="1">
                                  <a:latin typeface="Cambria Math" panose="02040503050406030204" pitchFamily="18" charset="0"/>
                                </a:rPr>
                                <m:t>𝑖</m:t>
                              </m:r>
                            </m:sub>
                          </m:sSub>
                        </m:den>
                      </m:f>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r>
                                <a:rPr lang="en-US" altLang="zh-CN" sz="2000" b="0" i="1" smtClean="0">
                                  <a:latin typeface="Cambria Math" panose="02040503050406030204" pitchFamily="18" charset="0"/>
                                </a:rPr>
                                <m:t>=</m:t>
                              </m:r>
                              <m:r>
                                <a:rPr lang="zh-CN" altLang="en-US" sz="2000" i="1">
                                  <a:latin typeface="Cambria Math" panose="02040503050406030204" pitchFamily="18" charset="0"/>
                                </a:rPr>
                                <m:t>𝜆</m:t>
                              </m:r>
                              <m:r>
                                <a:rPr lang="zh-CN" altLang="en-US" sz="2000" i="1">
                                  <a:latin typeface="Cambria Math" panose="02040503050406030204" pitchFamily="18" charset="0"/>
                                </a:rPr>
                                <m:t>，当</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&gt;0,</m:t>
                              </m:r>
                            </m:e>
                            <m:e>
                              <m:r>
                                <a:rPr lang="en-US" altLang="zh-CN" sz="2000" b="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rPr>
                                <m:t>𝜆</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当</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=0.</m:t>
                              </m:r>
                            </m:e>
                          </m:eqArr>
                        </m:e>
                      </m:d>
                    </m:oMath>
                  </m:oMathPara>
                </a14:m>
                <a:endParaRPr lang="zh-CN" altLang="en-US" sz="2000" dirty="0"/>
              </a:p>
            </p:txBody>
          </p:sp>
        </mc:Choice>
        <mc:Fallback xmlns="">
          <p:sp>
            <p:nvSpPr>
              <p:cNvPr id="10" name="文本框 9">
                <a:extLst>
                  <a:ext uri="{FF2B5EF4-FFF2-40B4-BE49-F238E27FC236}">
                    <a16:creationId xmlns:a16="http://schemas.microsoft.com/office/drawing/2014/main" id="{87F5DC62-2CB7-431C-9FB3-870BDFF7AFD6}"/>
                  </a:ext>
                </a:extLst>
              </p:cNvPr>
              <p:cNvSpPr txBox="1">
                <a:spLocks noRot="1" noChangeAspect="1" noMove="1" noResize="1" noEditPoints="1" noAdjustHandles="1" noChangeArrowheads="1" noChangeShapeType="1" noTextEdit="1"/>
              </p:cNvSpPr>
              <p:nvPr/>
            </p:nvSpPr>
            <p:spPr>
              <a:xfrm>
                <a:off x="3502124" y="4385658"/>
                <a:ext cx="3186259" cy="799386"/>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D0870F8-BDE4-4B15-B80C-805DF7873C6C}"/>
                  </a:ext>
                </a:extLst>
              </p:cNvPr>
              <p:cNvSpPr txBox="1"/>
              <p:nvPr/>
            </p:nvSpPr>
            <p:spPr>
              <a:xfrm>
                <a:off x="827382" y="5158966"/>
                <a:ext cx="10235582" cy="405367"/>
              </a:xfrm>
              <a:prstGeom prst="rect">
                <a:avLst/>
              </a:prstGeom>
              <a:noFill/>
              <a:ln>
                <a:noFill/>
              </a:ln>
            </p:spPr>
            <p:txBody>
              <a:bodyPr wrap="square" rtlCol="0" anchor="ctr" anchorCtr="1">
                <a:spAutoFit/>
              </a:bodyPr>
              <a:lstStyle/>
              <a:p>
                <a:r>
                  <a:rPr lang="zh-CN" altLang="en-US" sz="2000" dirty="0"/>
                  <a:t>则</a:t>
                </a:r>
                <a14:m>
                  <m:oMath xmlns:m="http://schemas.openxmlformats.org/officeDocument/2006/math">
                    <m:r>
                      <a:rPr lang="zh-CN" altLang="en-US" sz="2000" dirty="0">
                        <a:latin typeface="Cambria Math" panose="02040503050406030204" pitchFamily="18" charset="0"/>
                      </a:rPr>
                      <m:t>有</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i="1">
                        <a:latin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𝑛</m:t>
                        </m:r>
                      </m:sup>
                      <m:e>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e>
                        </m:d>
                        <m:r>
                          <a:rPr lang="zh-CN" altLang="en-US" sz="2000" i="1">
                            <a:latin typeface="Cambria Math" panose="02040503050406030204" pitchFamily="18" charset="0"/>
                          </a:rPr>
                          <m:t>𝜆</m:t>
                        </m:r>
                      </m:e>
                    </m:nary>
                    <m:r>
                      <a:rPr lang="en-US" altLang="zh-CN" sz="2000" i="1"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0</m:t>
                    </m:r>
                    <m:r>
                      <a:rPr lang="zh-CN" altLang="en-US" sz="2000" i="1">
                        <a:latin typeface="Cambria Math" panose="02040503050406030204" pitchFamily="18" charset="0"/>
                        <a:ea typeface="Cambria Math" panose="02040503050406030204" pitchFamily="18" charset="0"/>
                      </a:rPr>
                      <m:t>，</m:t>
                    </m:r>
                  </m:oMath>
                </a14:m>
                <a:r>
                  <a:rPr lang="zh-CN" altLang="en-US" sz="2000" dirty="0"/>
                  <a:t>即平均互信息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在输入分布为</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oMath>
                </a14:m>
                <a:r>
                  <a:rPr lang="zh-CN" altLang="en-US" sz="2000" dirty="0"/>
                  <a:t>时达到最大值：</a:t>
                </a:r>
              </a:p>
            </p:txBody>
          </p:sp>
        </mc:Choice>
        <mc:Fallback xmlns="">
          <p:sp>
            <p:nvSpPr>
              <p:cNvPr id="11" name="文本框 10">
                <a:extLst>
                  <a:ext uri="{FF2B5EF4-FFF2-40B4-BE49-F238E27FC236}">
                    <a16:creationId xmlns:a16="http://schemas.microsoft.com/office/drawing/2014/main" id="{FD0870F8-BDE4-4B15-B80C-805DF7873C6C}"/>
                  </a:ext>
                </a:extLst>
              </p:cNvPr>
              <p:cNvSpPr txBox="1">
                <a:spLocks noRot="1" noChangeAspect="1" noMove="1" noResize="1" noEditPoints="1" noAdjustHandles="1" noChangeArrowheads="1" noChangeShapeType="1" noTextEdit="1"/>
              </p:cNvSpPr>
              <p:nvPr/>
            </p:nvSpPr>
            <p:spPr>
              <a:xfrm>
                <a:off x="827382" y="5158966"/>
                <a:ext cx="10235582" cy="405367"/>
              </a:xfrm>
              <a:prstGeom prst="rect">
                <a:avLst/>
              </a:prstGeom>
              <a:blipFill>
                <a:blip r:embed="rId10"/>
                <a:stretch>
                  <a:fillRect l="-596" t="-116418" r="-655" b="-1820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3D55763-F264-4FCE-BD75-D57B238DE407}"/>
                  </a:ext>
                </a:extLst>
              </p:cNvPr>
              <p:cNvSpPr txBox="1"/>
              <p:nvPr/>
            </p:nvSpPr>
            <p:spPr>
              <a:xfrm>
                <a:off x="1228649" y="5498981"/>
                <a:ext cx="9289032" cy="93262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r>
                        <a:rPr lang="en-US" altLang="zh-CN" sz="2000" b="0" i="0"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e>
                      </m:nary>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e>
                      </m:nary>
                      <m:d>
                        <m:dPr>
                          <m:ctrlPr>
                            <a:rPr lang="en-US" altLang="zh-CN" sz="200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num>
                            <m:den>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den>
                          </m:f>
                          <m:r>
                            <a:rPr lang="en-US" altLang="zh-CN" sz="200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e>
                      </m:d>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e>
                      </m:nary>
                      <m:d>
                        <m:dPr>
                          <m:ctrlPr>
                            <a:rPr lang="en-US" altLang="zh-CN" sz="2000" i="1">
                              <a:latin typeface="Cambria Math" panose="02040503050406030204" pitchFamily="18" charset="0"/>
                            </a:rPr>
                          </m:ctrlPr>
                        </m:dPr>
                        <m:e>
                          <m:r>
                            <a:rPr lang="zh-CN" altLang="en-US" sz="2000" i="1">
                              <a:latin typeface="Cambria Math" panose="02040503050406030204" pitchFamily="18" charset="0"/>
                            </a:rPr>
                            <m:t>𝜆</m:t>
                          </m:r>
                          <m:r>
                            <a:rPr lang="en-US" altLang="zh-CN" sz="200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e>
                      </m:d>
                      <m:r>
                        <a:rPr lang="en-US" altLang="zh-CN" sz="2000" b="0" i="0" smtClean="0">
                          <a:latin typeface="Cambria Math" panose="02040503050406030204" pitchFamily="18" charset="0"/>
                        </a:rPr>
                        <m:t>=</m:t>
                      </m:r>
                      <m:r>
                        <a:rPr lang="zh-CN" altLang="en-US" sz="2000" i="1">
                          <a:latin typeface="Cambria Math" panose="02040503050406030204" pitchFamily="18" charset="0"/>
                        </a:rPr>
                        <m:t>𝜆</m:t>
                      </m:r>
                      <m:r>
                        <a:rPr lang="en-US" altLang="zh-CN" sz="200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12" name="文本框 11">
                <a:extLst>
                  <a:ext uri="{FF2B5EF4-FFF2-40B4-BE49-F238E27FC236}">
                    <a16:creationId xmlns:a16="http://schemas.microsoft.com/office/drawing/2014/main" id="{33D55763-F264-4FCE-BD75-D57B238DE407}"/>
                  </a:ext>
                </a:extLst>
              </p:cNvPr>
              <p:cNvSpPr txBox="1">
                <a:spLocks noRot="1" noChangeAspect="1" noMove="1" noResize="1" noEditPoints="1" noAdjustHandles="1" noChangeArrowheads="1" noChangeShapeType="1" noTextEdit="1"/>
              </p:cNvSpPr>
              <p:nvPr/>
            </p:nvSpPr>
            <p:spPr>
              <a:xfrm>
                <a:off x="1228649" y="5498981"/>
                <a:ext cx="9289032" cy="932628"/>
              </a:xfrm>
              <a:prstGeom prst="rect">
                <a:avLst/>
              </a:prstGeom>
              <a:blipFill>
                <a:blip r:embed="rId1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5557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8B090FD-7BA7-4FFE-A0D9-95D06B1D38A2}"/>
              </a:ext>
            </a:extLst>
          </p:cNvPr>
          <p:cNvSpPr txBox="1"/>
          <p:nvPr/>
        </p:nvSpPr>
        <p:spPr>
          <a:xfrm>
            <a:off x="1341884" y="375594"/>
            <a:ext cx="3384376" cy="400110"/>
          </a:xfrm>
          <a:prstGeom prst="rect">
            <a:avLst/>
          </a:prstGeom>
          <a:noFill/>
          <a:ln>
            <a:noFill/>
          </a:ln>
        </p:spPr>
        <p:txBody>
          <a:bodyPr wrap="square" rtlCol="0" anchor="ctr" anchorCtr="1">
            <a:spAutoFit/>
          </a:bodyPr>
          <a:lstStyle/>
          <a:p>
            <a:r>
              <a:rPr lang="zh-CN" altLang="en-US" sz="2000" b="1" dirty="0"/>
              <a:t>信道容量定理的证明</a:t>
            </a:r>
            <a:r>
              <a:rPr lang="zh-CN" altLang="en-US" sz="2000" b="1" dirty="0">
                <a:sym typeface="Wingdings" panose="05000000000000000000" pitchFamily="2" charset="2"/>
              </a:rPr>
              <a:t>：（续）</a:t>
            </a:r>
            <a:endParaRPr lang="zh-CN" altLang="en-US" sz="2000" b="1"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057E96F-5A83-4FC1-9231-D5650F1FAFB2}"/>
                  </a:ext>
                </a:extLst>
              </p:cNvPr>
              <p:cNvSpPr txBox="1"/>
              <p:nvPr/>
            </p:nvSpPr>
            <p:spPr>
              <a:xfrm>
                <a:off x="765820" y="765032"/>
                <a:ext cx="10801200" cy="707886"/>
              </a:xfrm>
              <a:prstGeom prst="rect">
                <a:avLst/>
              </a:prstGeom>
              <a:noFill/>
              <a:ln>
                <a:noFill/>
              </a:ln>
            </p:spPr>
            <p:txBody>
              <a:bodyPr wrap="square" rtlCol="0" anchor="ctr" anchorCtr="1">
                <a:spAutoFit/>
              </a:bodyPr>
              <a:lstStyle/>
              <a:p>
                <a:r>
                  <a:rPr lang="zh-CN" altLang="en-US" sz="2000" dirty="0"/>
                  <a:t>      反过来，如果输入分布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使得</m:t>
                    </m:r>
                  </m:oMath>
                </a14:m>
                <a:r>
                  <a:rPr lang="zh-CN" altLang="en-US" sz="2000" dirty="0"/>
                  <a:t>平均互信息达到最大值，则对任何</a:t>
                </a:r>
                <a14:m>
                  <m:oMath xmlns:m="http://schemas.openxmlformats.org/officeDocument/2006/math">
                    <m:r>
                      <a:rPr lang="en-US" altLang="zh-CN" sz="2000" i="1">
                        <a:latin typeface="Cambria Math" panose="02040503050406030204" pitchFamily="18" charset="0"/>
                      </a:rPr>
                      <m:t>𝑛</m:t>
                    </m:r>
                  </m:oMath>
                </a14:m>
                <a:r>
                  <a:rPr lang="zh-CN" altLang="en-US" sz="2000" dirty="0"/>
                  <a:t>维分布向量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oMath>
                </a14:m>
                <a:r>
                  <a:rPr lang="zh-CN" altLang="en-US" sz="2000" dirty="0"/>
                  <a:t>和正数</a:t>
                </a:r>
                <a14:m>
                  <m:oMath xmlns:m="http://schemas.openxmlformats.org/officeDocument/2006/math">
                    <m:r>
                      <a:rPr lang="en-US" altLang="zh-CN" sz="2000" i="1">
                        <a:latin typeface="Cambria Math" panose="02040503050406030204" pitchFamily="18" charset="0"/>
                      </a:rPr>
                      <m:t>0&lt;</m:t>
                    </m:r>
                    <m:r>
                      <a:rPr lang="zh-CN" altLang="en-US" sz="2000" i="1">
                        <a:latin typeface="Cambria Math" panose="02040503050406030204" pitchFamily="18" charset="0"/>
                      </a:rPr>
                      <m:t>𝜃</m:t>
                    </m:r>
                    <m:r>
                      <a:rPr lang="en-US" altLang="zh-CN" sz="2000" i="1">
                        <a:latin typeface="Cambria Math" panose="02040503050406030204" pitchFamily="18" charset="0"/>
                      </a:rPr>
                      <m:t>&lt;1</m:t>
                    </m:r>
                  </m:oMath>
                </a14:m>
                <a:r>
                  <a:rPr lang="zh-CN" altLang="en-US" sz="2000" dirty="0"/>
                  <a:t>皆有</a:t>
                </a:r>
              </a:p>
            </p:txBody>
          </p:sp>
        </mc:Choice>
        <mc:Fallback xmlns="">
          <p:sp>
            <p:nvSpPr>
              <p:cNvPr id="3" name="文本框 2">
                <a:extLst>
                  <a:ext uri="{FF2B5EF4-FFF2-40B4-BE49-F238E27FC236}">
                    <a16:creationId xmlns:a16="http://schemas.microsoft.com/office/drawing/2014/main" id="{F057E96F-5A83-4FC1-9231-D5650F1FAFB2}"/>
                  </a:ext>
                </a:extLst>
              </p:cNvPr>
              <p:cNvSpPr txBox="1">
                <a:spLocks noRot="1" noChangeAspect="1" noMove="1" noResize="1" noEditPoints="1" noAdjustHandles="1" noChangeArrowheads="1" noChangeShapeType="1" noTextEdit="1"/>
              </p:cNvSpPr>
              <p:nvPr/>
            </p:nvSpPr>
            <p:spPr>
              <a:xfrm>
                <a:off x="765820" y="765032"/>
                <a:ext cx="10801200" cy="707886"/>
              </a:xfrm>
              <a:prstGeom prst="rect">
                <a:avLst/>
              </a:prstGeom>
              <a:blipFill>
                <a:blip r:embed="rId2"/>
                <a:stretch>
                  <a:fillRect t="-5128" b="-1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C51D1DD-64F8-457A-8CEE-E69C0EEB9F1F}"/>
                  </a:ext>
                </a:extLst>
              </p:cNvPr>
              <p:cNvSpPr txBox="1"/>
              <p:nvPr/>
            </p:nvSpPr>
            <p:spPr>
              <a:xfrm>
                <a:off x="3622003" y="1451884"/>
                <a:ext cx="3240360" cy="307777"/>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𝐼</m:t>
                      </m:r>
                      <m:d>
                        <m:dPr>
                          <m:ctrlPr>
                            <a:rPr lang="en-US" altLang="zh-CN" sz="2000" i="1" smtClean="0">
                              <a:latin typeface="Cambria Math" panose="02040503050406030204" pitchFamily="18" charset="0"/>
                            </a:rPr>
                          </m:ctrlPr>
                        </m:dPr>
                        <m:e>
                          <m:r>
                            <a:rPr lang="zh-CN" altLang="en-US" sz="2000" i="1">
                              <a:latin typeface="Cambria Math" panose="02040503050406030204" pitchFamily="18" charset="0"/>
                            </a:rPr>
                            <m:t>𝜃</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r>
                                <a:rPr lang="zh-CN" altLang="en-US" sz="2000" i="1">
                                  <a:latin typeface="Cambria Math" panose="02040503050406030204" pitchFamily="18" charset="0"/>
                                </a:rPr>
                                <m:t>𝜃</m:t>
                              </m:r>
                            </m:e>
                          </m:d>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0"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m:oMathPara>
                </a14:m>
                <a:endParaRPr lang="zh-CN" altLang="en-US" sz="2000" dirty="0"/>
              </a:p>
            </p:txBody>
          </p:sp>
        </mc:Choice>
        <mc:Fallback xmlns="">
          <p:sp>
            <p:nvSpPr>
              <p:cNvPr id="4" name="文本框 3">
                <a:extLst>
                  <a:ext uri="{FF2B5EF4-FFF2-40B4-BE49-F238E27FC236}">
                    <a16:creationId xmlns:a16="http://schemas.microsoft.com/office/drawing/2014/main" id="{CC51D1DD-64F8-457A-8CEE-E69C0EEB9F1F}"/>
                  </a:ext>
                </a:extLst>
              </p:cNvPr>
              <p:cNvSpPr txBox="1">
                <a:spLocks noRot="1" noChangeAspect="1" noMove="1" noResize="1" noEditPoints="1" noAdjustHandles="1" noChangeArrowheads="1" noChangeShapeType="1" noTextEdit="1"/>
              </p:cNvSpPr>
              <p:nvPr/>
            </p:nvSpPr>
            <p:spPr>
              <a:xfrm>
                <a:off x="3622003" y="1451884"/>
                <a:ext cx="3240360" cy="307777"/>
              </a:xfrm>
              <a:prstGeom prst="rect">
                <a:avLst/>
              </a:prstGeom>
              <a:blipFill>
                <a:blip r:embed="rId3"/>
                <a:stretch>
                  <a:fillRect l="-2444" t="-13725" b="-37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2B6F95C-8898-4D64-A36B-09A43FBCD9D7}"/>
                  </a:ext>
                </a:extLst>
              </p:cNvPr>
              <p:cNvSpPr txBox="1"/>
              <p:nvPr/>
            </p:nvSpPr>
            <p:spPr>
              <a:xfrm>
                <a:off x="749086" y="1759660"/>
                <a:ext cx="4248472" cy="400110"/>
              </a:xfrm>
              <a:prstGeom prst="rect">
                <a:avLst/>
              </a:prstGeom>
              <a:noFill/>
              <a:ln>
                <a:noFill/>
              </a:ln>
            </p:spPr>
            <p:txBody>
              <a:bodyPr wrap="square" rtlCol="0" anchor="ctr" anchorCtr="1">
                <a:spAutoFit/>
              </a:bodyPr>
              <a:lstStyle/>
              <a:p>
                <a:r>
                  <a:rPr lang="zh-CN" altLang="en-US" sz="2000" dirty="0"/>
                  <a:t>两边同除以</a:t>
                </a:r>
                <a14:m>
                  <m:oMath xmlns:m="http://schemas.openxmlformats.org/officeDocument/2006/math">
                    <m:r>
                      <a:rPr lang="zh-CN" altLang="en-US" sz="2000" i="1" smtClean="0">
                        <a:latin typeface="Cambria Math" panose="02040503050406030204" pitchFamily="18" charset="0"/>
                      </a:rPr>
                      <m:t>𝜃</m:t>
                    </m:r>
                  </m:oMath>
                </a14:m>
                <a:r>
                  <a:rPr lang="zh-CN" altLang="en-US" sz="2000" dirty="0"/>
                  <a:t>，并令</a:t>
                </a:r>
                <a14:m>
                  <m:oMath xmlns:m="http://schemas.openxmlformats.org/officeDocument/2006/math">
                    <m:r>
                      <a:rPr lang="zh-CN" altLang="en-US" sz="2000" i="1" smtClean="0">
                        <a:latin typeface="Cambria Math" panose="02040503050406030204" pitchFamily="18" charset="0"/>
                      </a:rPr>
                      <m:t>𝜃</m:t>
                    </m:r>
                    <m:r>
                      <a:rPr lang="zh-CN" altLang="en-US" sz="2000" i="1" smtClean="0">
                        <a:latin typeface="Cambria Math" panose="02040503050406030204" pitchFamily="18" charset="0"/>
                      </a:rPr>
                      <m:t>→0</m:t>
                    </m:r>
                  </m:oMath>
                </a14:m>
                <a:r>
                  <a:rPr lang="zh-CN" altLang="en-US" sz="2000" dirty="0"/>
                  <a:t>，即可得</a:t>
                </a:r>
              </a:p>
            </p:txBody>
          </p:sp>
        </mc:Choice>
        <mc:Fallback xmlns="">
          <p:sp>
            <p:nvSpPr>
              <p:cNvPr id="5" name="文本框 4">
                <a:extLst>
                  <a:ext uri="{FF2B5EF4-FFF2-40B4-BE49-F238E27FC236}">
                    <a16:creationId xmlns:a16="http://schemas.microsoft.com/office/drawing/2014/main" id="{42B6F95C-8898-4D64-A36B-09A43FBCD9D7}"/>
                  </a:ext>
                </a:extLst>
              </p:cNvPr>
              <p:cNvSpPr txBox="1">
                <a:spLocks noRot="1" noChangeAspect="1" noMove="1" noResize="1" noEditPoints="1" noAdjustHandles="1" noChangeArrowheads="1" noChangeShapeType="1" noTextEdit="1"/>
              </p:cNvSpPr>
              <p:nvPr/>
            </p:nvSpPr>
            <p:spPr>
              <a:xfrm>
                <a:off x="749086" y="1759660"/>
                <a:ext cx="4248472" cy="400110"/>
              </a:xfrm>
              <a:prstGeom prst="rect">
                <a:avLst/>
              </a:prstGeom>
              <a:blipFill>
                <a:blip r:embed="rId4"/>
                <a:stretch>
                  <a:fillRect t="-12308"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5845A5B-D1CC-4B57-8F74-287A8696446B}"/>
                  </a:ext>
                </a:extLst>
              </p:cNvPr>
              <p:cNvSpPr/>
              <p:nvPr/>
            </p:nvSpPr>
            <p:spPr>
              <a:xfrm>
                <a:off x="3934172" y="2039728"/>
                <a:ext cx="2725298"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𝑛</m:t>
                          </m:r>
                        </m:sup>
                        <m:e>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e>
                      </m:nary>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den>
                      </m:f>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m:oMathPara>
                </a14:m>
                <a:endParaRPr lang="zh-CN" altLang="en-US" sz="2000" dirty="0"/>
              </a:p>
            </p:txBody>
          </p:sp>
        </mc:Choice>
        <mc:Fallback xmlns="">
          <p:sp>
            <p:nvSpPr>
              <p:cNvPr id="6" name="矩形 5">
                <a:extLst>
                  <a:ext uri="{FF2B5EF4-FFF2-40B4-BE49-F238E27FC236}">
                    <a16:creationId xmlns:a16="http://schemas.microsoft.com/office/drawing/2014/main" id="{35845A5B-D1CC-4B57-8F74-287A8696446B}"/>
                  </a:ext>
                </a:extLst>
              </p:cNvPr>
              <p:cNvSpPr>
                <a:spLocks noRot="1" noChangeAspect="1" noMove="1" noResize="1" noEditPoints="1" noAdjustHandles="1" noChangeArrowheads="1" noChangeShapeType="1" noTextEdit="1"/>
              </p:cNvSpPr>
              <p:nvPr/>
            </p:nvSpPr>
            <p:spPr>
              <a:xfrm>
                <a:off x="3934172" y="2039728"/>
                <a:ext cx="2725298" cy="93262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16157C9-904D-4306-8651-A45CE4899E30}"/>
                  </a:ext>
                </a:extLst>
              </p:cNvPr>
              <p:cNvSpPr txBox="1"/>
              <p:nvPr/>
            </p:nvSpPr>
            <p:spPr>
              <a:xfrm>
                <a:off x="749086" y="2861543"/>
                <a:ext cx="5832648" cy="598882"/>
              </a:xfrm>
              <a:prstGeom prst="rect">
                <a:avLst/>
              </a:prstGeom>
              <a:noFill/>
              <a:ln>
                <a:noFill/>
              </a:ln>
            </p:spPr>
            <p:txBody>
              <a:bodyPr wrap="square" rtlCol="0" anchor="ctr" anchorCtr="1">
                <a:spAutoFit/>
              </a:bodyPr>
              <a:lstStyle/>
              <a:p>
                <a:r>
                  <a:rPr lang="zh-CN" altLang="en-US" sz="2000" dirty="0"/>
                  <a:t>因为</a:t>
                </a:r>
                <a14:m>
                  <m:oMath xmlns:m="http://schemas.openxmlformats.org/officeDocument/2006/math">
                    <m:nary>
                      <m:naryPr>
                        <m:chr m:val="∑"/>
                        <m:limLoc m:val="subSup"/>
                        <m:ctrlPr>
                          <a:rPr lang="zh-CN" alt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e>
                    </m:nary>
                  </m:oMath>
                </a14:m>
                <a:r>
                  <a:rPr lang="zh-CN" altLang="en-US" sz="2000" dirty="0"/>
                  <a:t>，故可不妨设</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&gt;0</m:t>
                    </m:r>
                  </m:oMath>
                </a14:m>
                <a:r>
                  <a:rPr lang="zh-CN" altLang="en-US" sz="2000" dirty="0"/>
                  <a:t>，令</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b="0" i="1" smtClean="0">
                                <a:latin typeface="Cambria Math" panose="02040503050406030204" pitchFamily="18" charset="0"/>
                                <a:ea typeface="Cambria Math" panose="02040503050406030204" pitchFamily="18" charset="0"/>
                              </a:rPr>
                              <m:t>1</m:t>
                            </m:r>
                          </m:sub>
                        </m:sSub>
                      </m:den>
                    </m:f>
                    <m:r>
                      <a:rPr lang="en-US" altLang="zh-CN"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7" name="文本框 6">
                <a:extLst>
                  <a:ext uri="{FF2B5EF4-FFF2-40B4-BE49-F238E27FC236}">
                    <a16:creationId xmlns:a16="http://schemas.microsoft.com/office/drawing/2014/main" id="{316157C9-904D-4306-8651-A45CE4899E30}"/>
                  </a:ext>
                </a:extLst>
              </p:cNvPr>
              <p:cNvSpPr txBox="1">
                <a:spLocks noRot="1" noChangeAspect="1" noMove="1" noResize="1" noEditPoints="1" noAdjustHandles="1" noChangeArrowheads="1" noChangeShapeType="1" noTextEdit="1"/>
              </p:cNvSpPr>
              <p:nvPr/>
            </p:nvSpPr>
            <p:spPr>
              <a:xfrm>
                <a:off x="749086" y="2861543"/>
                <a:ext cx="5832648" cy="598882"/>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80A416-CD54-4F42-BE6B-BF9EF190C935}"/>
                  </a:ext>
                </a:extLst>
              </p:cNvPr>
              <p:cNvSpPr txBox="1"/>
              <p:nvPr/>
            </p:nvSpPr>
            <p:spPr>
              <a:xfrm>
                <a:off x="981844" y="3210493"/>
                <a:ext cx="9937104" cy="1232004"/>
              </a:xfrm>
              <a:prstGeom prst="rect">
                <a:avLst/>
              </a:prstGeom>
              <a:noFill/>
              <a:ln>
                <a:noFill/>
              </a:ln>
            </p:spPr>
            <p:txBody>
              <a:bodyPr wrap="square" rtlCol="0" anchor="ctr" anchorCtr="1">
                <a:spAutoFit/>
              </a:bodyPr>
              <a:lstStyle/>
              <a:p>
                <a:r>
                  <a:rPr lang="zh-CN" altLang="en-US" sz="2000" dirty="0"/>
                  <a:t>对于任意的</a:t>
                </a:r>
                <a14:m>
                  <m:oMath xmlns:m="http://schemas.openxmlformats.org/officeDocument/2006/math">
                    <m:r>
                      <a:rPr lang="en-US" altLang="zh-CN" sz="2000" b="0" i="1" smtClean="0">
                        <a:latin typeface="Cambria Math" panose="02040503050406030204" pitchFamily="18" charset="0"/>
                      </a:rPr>
                      <m:t>2</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oMath>
                </a14:m>
                <a:r>
                  <a:rPr lang="zh-CN" altLang="en-US" sz="2000" dirty="0"/>
                  <a:t>，取分布向量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𝑞</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oMath>
                </a14:m>
                <a:r>
                  <a:rPr lang="zh-CN" altLang="en-US" sz="2000" dirty="0"/>
                  <a:t>使</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d>
                      <m:dPr>
                        <m:begChr m:val="{"/>
                        <m:endChr m:val=""/>
                        <m:ctrlPr>
                          <a:rPr lang="en-US" altLang="zh-CN" sz="2000" i="1">
                            <a:latin typeface="Cambria Math" panose="02040503050406030204" pitchFamily="18" charset="0"/>
                          </a:rPr>
                        </m:ctrlPr>
                      </m:dPr>
                      <m:e>
                        <m:eqArr>
                          <m:eqArrPr>
                            <m:ctrlPr>
                              <a:rPr lang="en-US" altLang="zh-CN" sz="2000" i="1">
                                <a:latin typeface="Cambria Math" panose="02040503050406030204" pitchFamily="18" charset="0"/>
                              </a:rPr>
                            </m:ctrlPr>
                          </m:eqArr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zh-CN" altLang="en-US" sz="2000" i="1">
                                <a:latin typeface="Cambria Math" panose="02040503050406030204" pitchFamily="18" charset="0"/>
                              </a:rPr>
                              <m:t>𝜀</m:t>
                            </m:r>
                            <m:r>
                              <a:rPr lang="zh-CN" altLang="en-US"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=1,</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r>
                              <a:rPr lang="zh-CN" altLang="en-US" sz="2000" i="1">
                                <a:latin typeface="Cambria Math" panose="02040503050406030204" pitchFamily="18" charset="0"/>
                              </a:rPr>
                              <m:t>𝜀</m:t>
                            </m:r>
                            <m:r>
                              <a:rPr lang="zh-CN" altLang="en-US" sz="2000" i="1">
                                <a:latin typeface="Cambria Math" panose="02040503050406030204" pitchFamily="18" charset="0"/>
                              </a:rPr>
                              <m:t>，</m:t>
                            </m:r>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r>
                              <a:rPr lang="en-US" altLang="zh-CN" sz="2000" i="1">
                                <a:latin typeface="Cambria Math" panose="02040503050406030204" pitchFamily="18" charset="0"/>
                              </a:rPr>
                              <m:t>,</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𝑗</m:t>
                                </m:r>
                              </m:sub>
                            </m:sSub>
                            <m:r>
                              <a:rPr lang="zh-CN" altLang="en-US" sz="2000" i="1">
                                <a:latin typeface="Cambria Math" panose="02040503050406030204" pitchFamily="18" charset="0"/>
                              </a:rPr>
                              <m:t>，</m:t>
                            </m:r>
                            <m:r>
                              <a:rPr lang="en-US" altLang="zh-CN" sz="2000" i="1">
                                <a:latin typeface="Cambria Math" panose="02040503050406030204" pitchFamily="18" charset="0"/>
                              </a:rPr>
                              <m:t>        </m:t>
                            </m:r>
                            <m:r>
                              <a:rPr lang="zh-CN" altLang="en-US" sz="2000" i="1">
                                <a:latin typeface="Cambria Math" panose="02040503050406030204" pitchFamily="18" charset="0"/>
                              </a:rPr>
                              <m:t>其他</m:t>
                            </m:r>
                            <m:r>
                              <a:rPr lang="en-US" altLang="zh-CN" sz="2000" b="0" i="1" smtClean="0">
                                <a:latin typeface="Cambria Math" panose="02040503050406030204" pitchFamily="18" charset="0"/>
                              </a:rPr>
                              <m:t>,</m:t>
                            </m:r>
                          </m:e>
                        </m:eqArr>
                      </m:e>
                    </m:d>
                  </m:oMath>
                </a14:m>
                <a:r>
                  <a:rPr lang="zh-CN" altLang="en-US" sz="2000" dirty="0"/>
                  <a:t>  则可得</a:t>
                </a:r>
              </a:p>
            </p:txBody>
          </p:sp>
        </mc:Choice>
        <mc:Fallback xmlns="">
          <p:sp>
            <p:nvSpPr>
              <p:cNvPr id="8" name="文本框 7">
                <a:extLst>
                  <a:ext uri="{FF2B5EF4-FFF2-40B4-BE49-F238E27FC236}">
                    <a16:creationId xmlns:a16="http://schemas.microsoft.com/office/drawing/2014/main" id="{7580A416-CD54-4F42-BE6B-BF9EF190C935}"/>
                  </a:ext>
                </a:extLst>
              </p:cNvPr>
              <p:cNvSpPr txBox="1">
                <a:spLocks noRot="1" noChangeAspect="1" noMove="1" noResize="1" noEditPoints="1" noAdjustHandles="1" noChangeArrowheads="1" noChangeShapeType="1" noTextEdit="1"/>
              </p:cNvSpPr>
              <p:nvPr/>
            </p:nvSpPr>
            <p:spPr>
              <a:xfrm>
                <a:off x="981844" y="3210493"/>
                <a:ext cx="9937104" cy="1232004"/>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FD0A1CD-7B5A-42F0-9BDF-92858463203D}"/>
                  </a:ext>
                </a:extLst>
              </p:cNvPr>
              <p:cNvSpPr txBox="1"/>
              <p:nvPr/>
            </p:nvSpPr>
            <p:spPr>
              <a:xfrm>
                <a:off x="3973741" y="4235795"/>
                <a:ext cx="2536884" cy="636585"/>
              </a:xfrm>
              <a:prstGeom prst="rect">
                <a:avLst/>
              </a:prstGeom>
              <a:noFill/>
              <a:ln>
                <a:noFill/>
              </a:ln>
            </p:spPr>
            <p:txBody>
              <a:bodyPr wrap="square" rtlCol="0" anchor="ctr" anchorCtr="1">
                <a:spAutoFit/>
              </a:bodyPr>
              <a:lstStyle/>
              <a:p>
                <a14:m>
                  <m:oMath xmlns:m="http://schemas.openxmlformats.org/officeDocument/2006/math">
                    <m:r>
                      <a:rPr lang="zh-CN" altLang="en-US" sz="2000" i="1">
                        <a:latin typeface="Cambria Math" panose="02040503050406030204" pitchFamily="18" charset="0"/>
                        <a:ea typeface="Cambria Math" panose="02040503050406030204" pitchFamily="18" charset="0"/>
                      </a:rPr>
                      <m:t>𝜀</m:t>
                    </m:r>
                    <m:d>
                      <m:dPr>
                        <m:ctrlPr>
                          <a:rPr lang="en-US" altLang="zh-CN" sz="200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𝜆</m:t>
                        </m:r>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den>
                        </m:f>
                      </m:e>
                    </m:d>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en-US" altLang="zh-CN" sz="2000" dirty="0"/>
                  <a:t>.</a:t>
                </a:r>
                <a:endParaRPr lang="zh-CN" altLang="en-US" sz="2000" dirty="0"/>
              </a:p>
            </p:txBody>
          </p:sp>
        </mc:Choice>
        <mc:Fallback xmlns="">
          <p:sp>
            <p:nvSpPr>
              <p:cNvPr id="10" name="文本框 9">
                <a:extLst>
                  <a:ext uri="{FF2B5EF4-FFF2-40B4-BE49-F238E27FC236}">
                    <a16:creationId xmlns:a16="http://schemas.microsoft.com/office/drawing/2014/main" id="{EFD0A1CD-7B5A-42F0-9BDF-92858463203D}"/>
                  </a:ext>
                </a:extLst>
              </p:cNvPr>
              <p:cNvSpPr txBox="1">
                <a:spLocks noRot="1" noChangeAspect="1" noMove="1" noResize="1" noEditPoints="1" noAdjustHandles="1" noChangeArrowheads="1" noChangeShapeType="1" noTextEdit="1"/>
              </p:cNvSpPr>
              <p:nvPr/>
            </p:nvSpPr>
            <p:spPr>
              <a:xfrm>
                <a:off x="3973741" y="4235795"/>
                <a:ext cx="2536884" cy="636585"/>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4E57699-AF76-4CDA-8B78-B30C01367EFF}"/>
                  </a:ext>
                </a:extLst>
              </p:cNvPr>
              <p:cNvSpPr txBox="1"/>
              <p:nvPr/>
            </p:nvSpPr>
            <p:spPr>
              <a:xfrm>
                <a:off x="734280" y="4836749"/>
                <a:ext cx="9505056" cy="602281"/>
              </a:xfrm>
              <a:prstGeom prst="rect">
                <a:avLst/>
              </a:prstGeom>
              <a:noFill/>
              <a:ln>
                <a:noFill/>
              </a:ln>
            </p:spPr>
            <p:txBody>
              <a:bodyPr wrap="square" rtlCol="0" anchor="ctr" anchorCtr="1">
                <a:spAutoFit/>
              </a:bodyPr>
              <a:lstStyle/>
              <a:p>
                <a:r>
                  <a:rPr lang="zh-CN" altLang="en-US" sz="2000" dirty="0"/>
                  <a:t>如果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&gt;0</m:t>
                    </m:r>
                    <m:r>
                      <a:rPr lang="zh-CN" altLang="en-US" sz="2000" i="1">
                        <a:latin typeface="Cambria Math" panose="02040503050406030204" pitchFamily="18" charset="0"/>
                      </a:rPr>
                      <m:t>，</m:t>
                    </m:r>
                  </m:oMath>
                </a14:m>
                <a:r>
                  <a:rPr lang="zh-CN" altLang="en-US" sz="2000" dirty="0"/>
                  <a:t>则</a:t>
                </a:r>
                <a14:m>
                  <m:oMath xmlns:m="http://schemas.openxmlformats.org/officeDocument/2006/math">
                    <m:r>
                      <a:rPr lang="zh-CN" altLang="en-US" sz="2000" i="1" dirty="0" smtClean="0">
                        <a:latin typeface="Cambria Math" panose="02040503050406030204" pitchFamily="18" charset="0"/>
                      </a:rPr>
                      <m:t>𝜀</m:t>
                    </m:r>
                  </m:oMath>
                </a14:m>
                <a:r>
                  <a:rPr lang="zh-CN" altLang="en-US" sz="2000" dirty="0"/>
                  <a:t>可取</a:t>
                </a:r>
                <a14:m>
                  <m:oMath xmlns:m="http://schemas.openxmlformats.org/officeDocument/2006/math">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m:t>
                        </m:r>
                      </m:sub>
                    </m:sSub>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oMath>
                </a14:m>
                <a:r>
                  <a:rPr lang="zh-CN" altLang="en-US" sz="2000" dirty="0"/>
                  <a:t>中的任何数，从而由上面的不等式可知</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𝜆</m:t>
                    </m:r>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den>
                    </m:f>
                    <m:r>
                      <a:rPr lang="en-US" altLang="zh-CN" sz="2000" i="1">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0.</m:t>
                    </m:r>
                  </m:oMath>
                </a14:m>
                <a:endParaRPr lang="zh-CN" altLang="en-US" sz="2000" dirty="0"/>
              </a:p>
            </p:txBody>
          </p:sp>
        </mc:Choice>
        <mc:Fallback xmlns="">
          <p:sp>
            <p:nvSpPr>
              <p:cNvPr id="11" name="文本框 10">
                <a:extLst>
                  <a:ext uri="{FF2B5EF4-FFF2-40B4-BE49-F238E27FC236}">
                    <a16:creationId xmlns:a16="http://schemas.microsoft.com/office/drawing/2014/main" id="{14E57699-AF76-4CDA-8B78-B30C01367EFF}"/>
                  </a:ext>
                </a:extLst>
              </p:cNvPr>
              <p:cNvSpPr txBox="1">
                <a:spLocks noRot="1" noChangeAspect="1" noMove="1" noResize="1" noEditPoints="1" noAdjustHandles="1" noChangeArrowheads="1" noChangeShapeType="1" noTextEdit="1"/>
              </p:cNvSpPr>
              <p:nvPr/>
            </p:nvSpPr>
            <p:spPr>
              <a:xfrm>
                <a:off x="734280" y="4836749"/>
                <a:ext cx="9505056" cy="602281"/>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152784C-4227-4A5C-B88F-AA2A23CF3D48}"/>
                  </a:ext>
                </a:extLst>
              </p:cNvPr>
              <p:cNvSpPr txBox="1"/>
              <p:nvPr/>
            </p:nvSpPr>
            <p:spPr>
              <a:xfrm>
                <a:off x="621804" y="5437703"/>
                <a:ext cx="9505056" cy="602281"/>
              </a:xfrm>
              <a:prstGeom prst="rect">
                <a:avLst/>
              </a:prstGeom>
              <a:noFill/>
              <a:ln>
                <a:noFill/>
              </a:ln>
            </p:spPr>
            <p:txBody>
              <a:bodyPr wrap="square" rtlCol="0" anchor="ctr" anchorCtr="1">
                <a:spAutoFit/>
              </a:bodyPr>
              <a:lstStyle/>
              <a:p>
                <a:r>
                  <a:rPr lang="zh-CN" altLang="en-US" sz="2000" dirty="0"/>
                  <a:t>如果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0</m:t>
                    </m:r>
                    <m:r>
                      <a:rPr lang="zh-CN" altLang="en-US" sz="2000" i="1">
                        <a:latin typeface="Cambria Math" panose="02040503050406030204" pitchFamily="18" charset="0"/>
                      </a:rPr>
                      <m:t>，</m:t>
                    </m:r>
                  </m:oMath>
                </a14:m>
                <a:r>
                  <a:rPr lang="zh-CN" altLang="en-US" sz="2000" dirty="0"/>
                  <a:t>则</a:t>
                </a:r>
                <a14:m>
                  <m:oMath xmlns:m="http://schemas.openxmlformats.org/officeDocument/2006/math">
                    <m:r>
                      <a:rPr lang="zh-CN" altLang="en-US" sz="2000" i="1" dirty="0" smtClean="0">
                        <a:latin typeface="Cambria Math" panose="02040503050406030204" pitchFamily="18" charset="0"/>
                      </a:rPr>
                      <m:t>𝜀</m:t>
                    </m:r>
                  </m:oMath>
                </a14:m>
                <a:r>
                  <a:rPr lang="zh-CN" altLang="en-US" sz="2000" dirty="0"/>
                  <a:t>可取</a:t>
                </a:r>
                <a14:m>
                  <m:oMath xmlns:m="http://schemas.openxmlformats.org/officeDocument/2006/math">
                    <m:r>
                      <a:rPr lang="en-US" altLang="zh-CN" sz="2000" b="0" i="1" dirty="0" smtClean="0">
                        <a:latin typeface="Cambria Math" panose="02040503050406030204" pitchFamily="18" charset="0"/>
                      </a:rPr>
                      <m:t>[0,</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oMath>
                </a14:m>
                <a:r>
                  <a:rPr lang="zh-CN" altLang="en-US" sz="2000" dirty="0"/>
                  <a:t>中的任何数，从而由上面的不等式可知</a:t>
                </a:r>
                <a14:m>
                  <m:oMath xmlns:m="http://schemas.openxmlformats.org/officeDocument/2006/math">
                    <m:r>
                      <a:rPr lang="en-US" altLang="zh-CN" sz="2000" i="1">
                        <a:latin typeface="Cambria Math" panose="02040503050406030204" pitchFamily="18" charset="0"/>
                        <a:ea typeface="Cambria Math" panose="02040503050406030204" pitchFamily="18" charset="0"/>
                      </a:rPr>
                      <m:t>−</m:t>
                    </m:r>
                    <m:r>
                      <a:rPr lang="zh-CN" altLang="en-US" sz="2000" i="1">
                        <a:latin typeface="Cambria Math" panose="02040503050406030204" pitchFamily="18" charset="0"/>
                        <a:ea typeface="Cambria Math" panose="02040503050406030204" pitchFamily="18" charset="0"/>
                      </a:rPr>
                      <m:t>𝜆</m:t>
                    </m:r>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num>
                      <m:den>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𝑖</m:t>
                            </m:r>
                          </m:sub>
                        </m:sSub>
                      </m:den>
                    </m:f>
                    <m:r>
                      <a:rPr lang="en-US" altLang="zh-CN" sz="2000" i="1"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0.</m:t>
                    </m:r>
                  </m:oMath>
                </a14:m>
                <a:endParaRPr lang="zh-CN" altLang="en-US" sz="2000" dirty="0"/>
              </a:p>
            </p:txBody>
          </p:sp>
        </mc:Choice>
        <mc:Fallback xmlns="">
          <p:sp>
            <p:nvSpPr>
              <p:cNvPr id="12" name="文本框 11">
                <a:extLst>
                  <a:ext uri="{FF2B5EF4-FFF2-40B4-BE49-F238E27FC236}">
                    <a16:creationId xmlns:a16="http://schemas.microsoft.com/office/drawing/2014/main" id="{B152784C-4227-4A5C-B88F-AA2A23CF3D48}"/>
                  </a:ext>
                </a:extLst>
              </p:cNvPr>
              <p:cNvSpPr txBox="1">
                <a:spLocks noRot="1" noChangeAspect="1" noMove="1" noResize="1" noEditPoints="1" noAdjustHandles="1" noChangeArrowheads="1" noChangeShapeType="1" noTextEdit="1"/>
              </p:cNvSpPr>
              <p:nvPr/>
            </p:nvSpPr>
            <p:spPr>
              <a:xfrm>
                <a:off x="621804" y="5437703"/>
                <a:ext cx="9505056" cy="602281"/>
              </a:xfrm>
              <a:prstGeom prst="rect">
                <a:avLst/>
              </a:prstGeom>
              <a:blipFill>
                <a:blip r:embed="rId10"/>
                <a:stretch>
                  <a:fillRect/>
                </a:stretch>
              </a:blipFill>
              <a:ln>
                <a:no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5010866-A237-4F97-8304-FDA2EB04043B}"/>
              </a:ext>
            </a:extLst>
          </p:cNvPr>
          <p:cNvSpPr txBox="1"/>
          <p:nvPr/>
        </p:nvSpPr>
        <p:spPr>
          <a:xfrm>
            <a:off x="1314399" y="6077579"/>
            <a:ext cx="1008112" cy="400110"/>
          </a:xfrm>
          <a:prstGeom prst="rect">
            <a:avLst/>
          </a:prstGeom>
          <a:noFill/>
          <a:ln>
            <a:noFill/>
          </a:ln>
        </p:spPr>
        <p:txBody>
          <a:bodyPr wrap="square" rtlCol="0" anchor="ctr" anchorCtr="1">
            <a:spAutoFit/>
          </a:bodyPr>
          <a:lstStyle/>
          <a:p>
            <a:r>
              <a:rPr lang="zh-CN" altLang="en-US" sz="2000" b="1" dirty="0"/>
              <a:t>证毕</a:t>
            </a:r>
            <a:r>
              <a:rPr lang="zh-CN" altLang="en-US" dirty="0"/>
              <a:t>。</a:t>
            </a:r>
          </a:p>
        </p:txBody>
      </p:sp>
    </p:spTree>
    <p:extLst>
      <p:ext uri="{BB962C8B-B14F-4D97-AF65-F5344CB8AC3E}">
        <p14:creationId xmlns:p14="http://schemas.microsoft.com/office/powerpoint/2010/main" val="40116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3C79B4B-621F-46C6-A6A4-A8F1FA039715}"/>
              </a:ext>
            </a:extLst>
          </p:cNvPr>
          <p:cNvSpPr txBox="1"/>
          <p:nvPr/>
        </p:nvSpPr>
        <p:spPr>
          <a:xfrm>
            <a:off x="1346090" y="398527"/>
            <a:ext cx="7056784" cy="400110"/>
          </a:xfrm>
          <a:prstGeom prst="rect">
            <a:avLst/>
          </a:prstGeom>
          <a:noFill/>
          <a:ln>
            <a:noFill/>
          </a:ln>
        </p:spPr>
        <p:txBody>
          <a:bodyPr wrap="square" rtlCol="0" anchor="ctr" anchorCtr="1">
            <a:spAutoFit/>
          </a:bodyPr>
          <a:lstStyle/>
          <a:p>
            <a:r>
              <a:rPr lang="zh-CN" altLang="en-US" sz="2000" b="1" dirty="0"/>
              <a:t>推论</a:t>
            </a:r>
            <a:r>
              <a:rPr lang="en-US" altLang="zh-CN" sz="2000" b="1" dirty="0"/>
              <a:t>4</a:t>
            </a:r>
            <a:r>
              <a:rPr lang="zh-CN" altLang="en-US" sz="2000" b="1" dirty="0"/>
              <a:t>：</a:t>
            </a:r>
            <a:r>
              <a:rPr lang="zh-CN" altLang="en-US" sz="2000" dirty="0"/>
              <a:t>当输入为等概分布时，离散准对称信道达到信道容量。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FFD94E0-E982-45DC-A1C0-CA003FF73E9C}"/>
                  </a:ext>
                </a:extLst>
              </p:cNvPr>
              <p:cNvSpPr txBox="1"/>
              <p:nvPr/>
            </p:nvSpPr>
            <p:spPr>
              <a:xfrm>
                <a:off x="1300201" y="823141"/>
                <a:ext cx="6768752" cy="400110"/>
              </a:xfrm>
              <a:prstGeom prst="rect">
                <a:avLst/>
              </a:prstGeom>
              <a:noFill/>
              <a:ln>
                <a:noFill/>
              </a:ln>
            </p:spPr>
            <p:txBody>
              <a:bodyPr wrap="square" rtlCol="0" anchor="ctr" anchorCtr="1">
                <a:spAutoFit/>
              </a:bodyPr>
              <a:lstStyle/>
              <a:p>
                <a:r>
                  <a:rPr lang="zh-CN" altLang="en-US" sz="2000" b="1" dirty="0"/>
                  <a:t>证明</a:t>
                </a:r>
                <a:r>
                  <a:rPr lang="zh-CN" altLang="en-US" sz="2000" dirty="0"/>
                  <a:t>：只需证明，当输入为等概分布时，</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与</a:t>
                </a:r>
                <a14:m>
                  <m:oMath xmlns:m="http://schemas.openxmlformats.org/officeDocument/2006/math">
                    <m:r>
                      <a:rPr lang="en-US" altLang="zh-CN" sz="2000" b="0" i="1" dirty="0" smtClean="0">
                        <a:latin typeface="Cambria Math" panose="02040503050406030204" pitchFamily="18" charset="0"/>
                      </a:rPr>
                      <m:t>𝑖</m:t>
                    </m:r>
                  </m:oMath>
                </a14:m>
                <a:r>
                  <a:rPr lang="zh-CN" altLang="en-US" sz="2000" dirty="0"/>
                  <a:t>无关。</a:t>
                </a:r>
              </a:p>
            </p:txBody>
          </p:sp>
        </mc:Choice>
        <mc:Fallback xmlns="">
          <p:sp>
            <p:nvSpPr>
              <p:cNvPr id="3" name="文本框 2">
                <a:extLst>
                  <a:ext uri="{FF2B5EF4-FFF2-40B4-BE49-F238E27FC236}">
                    <a16:creationId xmlns:a16="http://schemas.microsoft.com/office/drawing/2014/main" id="{8FFD94E0-E982-45DC-A1C0-CA003FF73E9C}"/>
                  </a:ext>
                </a:extLst>
              </p:cNvPr>
              <p:cNvSpPr txBox="1">
                <a:spLocks noRot="1" noChangeAspect="1" noMove="1" noResize="1" noEditPoints="1" noAdjustHandles="1" noChangeArrowheads="1" noChangeShapeType="1" noTextEdit="1"/>
              </p:cNvSpPr>
              <p:nvPr/>
            </p:nvSpPr>
            <p:spPr>
              <a:xfrm>
                <a:off x="1300201" y="823141"/>
                <a:ext cx="6768752" cy="400110"/>
              </a:xfrm>
              <a:prstGeom prst="rect">
                <a:avLst/>
              </a:prstGeom>
              <a:blipFill>
                <a:blip r:embed="rId2"/>
                <a:stretch>
                  <a:fillRect t="-10606" r="-360"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7BEF832-F1DA-4671-9D3D-D1078BE4D8F7}"/>
                  </a:ext>
                </a:extLst>
              </p:cNvPr>
              <p:cNvSpPr txBox="1"/>
              <p:nvPr/>
            </p:nvSpPr>
            <p:spPr>
              <a:xfrm>
                <a:off x="729816" y="1230071"/>
                <a:ext cx="10729192" cy="707886"/>
              </a:xfrm>
              <a:prstGeom prst="rect">
                <a:avLst/>
              </a:prstGeom>
              <a:noFill/>
              <a:ln>
                <a:noFill/>
              </a:ln>
            </p:spPr>
            <p:txBody>
              <a:bodyPr wrap="square" rtlCol="0" anchor="ctr" anchorCtr="1">
                <a:spAutoFit/>
              </a:bodyPr>
              <a:lstStyle/>
              <a:p>
                <a:r>
                  <a:rPr lang="zh-CN" altLang="en-US" sz="2000" dirty="0"/>
                  <a:t>       假定信道矩阵的列集合可划分为子集</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𝐼</m:t>
                        </m:r>
                      </m:e>
                      <m:sub>
                        <m:r>
                          <a:rPr lang="en-US" altLang="zh-CN" sz="2000" i="1">
                            <a:latin typeface="Cambria Math" panose="02040503050406030204" pitchFamily="18" charset="0"/>
                            <a:ea typeface="Cambria Math" panose="02040503050406030204" pitchFamily="18" charset="0"/>
                          </a:rPr>
                          <m:t>𝑡</m:t>
                        </m:r>
                      </m:sub>
                    </m:sSub>
                    <m:r>
                      <a:rPr lang="zh-CN" altLang="en-US" sz="2000" i="1" smtClean="0">
                        <a:latin typeface="Cambria Math" panose="02040503050406030204" pitchFamily="18" charset="0"/>
                        <a:ea typeface="Cambria Math" panose="02040503050406030204" pitchFamily="18" charset="0"/>
                      </a:rPr>
                      <m:t>，</m:t>
                    </m:r>
                  </m:oMath>
                </a14:m>
                <a:r>
                  <a:rPr lang="zh-CN" altLang="en-US" sz="2000" dirty="0"/>
                  <a:t>使得子集</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𝑖</m:t>
                        </m:r>
                      </m:sub>
                    </m:sSub>
                  </m:oMath>
                </a14:m>
                <a:r>
                  <a:rPr lang="zh-CN" altLang="en-US" sz="2000" dirty="0"/>
                  <a:t>中的列构成的子矩阵</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oMath>
                </a14:m>
                <a:r>
                  <a:rPr lang="zh-CN" altLang="en-US" sz="2000" dirty="0"/>
                  <a:t>是“对称的”：每一行都是第一行的重排，每一列都是第一列的重排。</a:t>
                </a:r>
              </a:p>
            </p:txBody>
          </p:sp>
        </mc:Choice>
        <mc:Fallback xmlns="">
          <p:sp>
            <p:nvSpPr>
              <p:cNvPr id="4" name="文本框 3">
                <a:extLst>
                  <a:ext uri="{FF2B5EF4-FFF2-40B4-BE49-F238E27FC236}">
                    <a16:creationId xmlns:a16="http://schemas.microsoft.com/office/drawing/2014/main" id="{F7BEF832-F1DA-4671-9D3D-D1078BE4D8F7}"/>
                  </a:ext>
                </a:extLst>
              </p:cNvPr>
              <p:cNvSpPr txBox="1">
                <a:spLocks noRot="1" noChangeAspect="1" noMove="1" noResize="1" noEditPoints="1" noAdjustHandles="1" noChangeArrowheads="1" noChangeShapeType="1" noTextEdit="1"/>
              </p:cNvSpPr>
              <p:nvPr/>
            </p:nvSpPr>
            <p:spPr>
              <a:xfrm>
                <a:off x="729816" y="1230071"/>
                <a:ext cx="10729192" cy="707886"/>
              </a:xfrm>
              <a:prstGeom prst="rect">
                <a:avLst/>
              </a:prstGeom>
              <a:blipFill>
                <a:blip r:embed="rId3"/>
                <a:stretch>
                  <a:fillRect t="-6034"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337CA93-9A80-4E80-A16F-8A55AC3C1770}"/>
                  </a:ext>
                </a:extLst>
              </p:cNvPr>
              <p:cNvSpPr txBox="1"/>
              <p:nvPr/>
            </p:nvSpPr>
            <p:spPr>
              <a:xfrm>
                <a:off x="1259714" y="1924863"/>
                <a:ext cx="4536504" cy="400110"/>
              </a:xfrm>
              <a:prstGeom prst="rect">
                <a:avLst/>
              </a:prstGeom>
              <a:noFill/>
              <a:ln>
                <a:noFill/>
              </a:ln>
            </p:spPr>
            <p:txBody>
              <a:bodyPr wrap="square" rtlCol="0" anchor="ctr" anchorCtr="1">
                <a:spAutoFit/>
              </a:bodyPr>
              <a:lstStyle/>
              <a:p>
                <a:r>
                  <a:rPr lang="zh-CN" altLang="en-US" sz="2000" dirty="0"/>
                  <a:t>设子矩阵</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𝑖</m:t>
                        </m:r>
                      </m:sub>
                    </m:sSub>
                  </m:oMath>
                </a14:m>
                <a:r>
                  <a:rPr lang="zh-CN" altLang="en-US" sz="2000" dirty="0"/>
                  <a:t>的行和为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𝑖</m:t>
                        </m:r>
                      </m:sub>
                    </m:sSub>
                  </m:oMath>
                </a14:m>
                <a:r>
                  <a:rPr lang="zh-CN" altLang="en-US" sz="2000" dirty="0"/>
                  <a:t>，列和为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𝑖</m:t>
                        </m:r>
                      </m:sub>
                    </m:sSub>
                  </m:oMath>
                </a14:m>
                <a:r>
                  <a:rPr lang="zh-CN" altLang="en-US" dirty="0"/>
                  <a:t>，则</a:t>
                </a:r>
              </a:p>
            </p:txBody>
          </p:sp>
        </mc:Choice>
        <mc:Fallback xmlns="">
          <p:sp>
            <p:nvSpPr>
              <p:cNvPr id="5" name="文本框 4">
                <a:extLst>
                  <a:ext uri="{FF2B5EF4-FFF2-40B4-BE49-F238E27FC236}">
                    <a16:creationId xmlns:a16="http://schemas.microsoft.com/office/drawing/2014/main" id="{2337CA93-9A80-4E80-A16F-8A55AC3C1770}"/>
                  </a:ext>
                </a:extLst>
              </p:cNvPr>
              <p:cNvSpPr txBox="1">
                <a:spLocks noRot="1" noChangeAspect="1" noMove="1" noResize="1" noEditPoints="1" noAdjustHandles="1" noChangeArrowheads="1" noChangeShapeType="1" noTextEdit="1"/>
              </p:cNvSpPr>
              <p:nvPr/>
            </p:nvSpPr>
            <p:spPr>
              <a:xfrm>
                <a:off x="1259714" y="1924863"/>
                <a:ext cx="4536504" cy="400110"/>
              </a:xfrm>
              <a:prstGeom prst="rect">
                <a:avLst/>
              </a:prstGeom>
              <a:blipFill>
                <a:blip r:embed="rId4"/>
                <a:stretch>
                  <a:fillRect t="-10769"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8A227ED-86CD-44FB-BC73-0ADB7E99CF71}"/>
                  </a:ext>
                </a:extLst>
              </p:cNvPr>
              <p:cNvSpPr txBox="1"/>
              <p:nvPr/>
            </p:nvSpPr>
            <p:spPr>
              <a:xfrm>
                <a:off x="1557908" y="2254958"/>
                <a:ext cx="3801362"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num>
                            <m:den>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den>
                          </m:f>
                        </m:e>
                      </m:func>
                    </m:oMath>
                  </m:oMathPara>
                </a14:m>
                <a:endParaRPr lang="zh-CN" altLang="en-US" sz="2000" dirty="0"/>
              </a:p>
            </p:txBody>
          </p:sp>
        </mc:Choice>
        <mc:Fallback xmlns="">
          <p:sp>
            <p:nvSpPr>
              <p:cNvPr id="6" name="文本框 5">
                <a:extLst>
                  <a:ext uri="{FF2B5EF4-FFF2-40B4-BE49-F238E27FC236}">
                    <a16:creationId xmlns:a16="http://schemas.microsoft.com/office/drawing/2014/main" id="{68A227ED-86CD-44FB-BC73-0ADB7E99CF71}"/>
                  </a:ext>
                </a:extLst>
              </p:cNvPr>
              <p:cNvSpPr txBox="1">
                <a:spLocks noRot="1" noChangeAspect="1" noMove="1" noResize="1" noEditPoints="1" noAdjustHandles="1" noChangeArrowheads="1" noChangeShapeType="1" noTextEdit="1"/>
              </p:cNvSpPr>
              <p:nvPr/>
            </p:nvSpPr>
            <p:spPr>
              <a:xfrm>
                <a:off x="1557908" y="2254958"/>
                <a:ext cx="3801362" cy="875111"/>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1CCA7DE-6D82-4856-B2F0-4D7509B3F996}"/>
                  </a:ext>
                </a:extLst>
              </p:cNvPr>
              <p:cNvSpPr txBox="1"/>
              <p:nvPr/>
            </p:nvSpPr>
            <p:spPr>
              <a:xfrm>
                <a:off x="2358389" y="3157862"/>
                <a:ext cx="7472045" cy="9003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func>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𝑡</m:t>
                          </m:r>
                        </m:sup>
                        <m:e>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𝐼</m:t>
                                  </m:r>
                                </m:e>
                                <m:sub>
                                  <m:r>
                                    <a:rPr lang="en-US" altLang="zh-CN" sz="2000" b="0" i="1" smtClean="0">
                                      <a:latin typeface="Cambria Math" panose="02040503050406030204" pitchFamily="18" charset="0"/>
                                      <a:ea typeface="Cambria Math" panose="02040503050406030204" pitchFamily="18" charset="0"/>
                                    </a:rPr>
                                    <m:t>𝑙</m:t>
                                  </m:r>
                                </m:sub>
                              </m:sSub>
                            </m:sub>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e>
                          </m:d>
                        </m:e>
                      </m:func>
                    </m:oMath>
                  </m:oMathPara>
                </a14:m>
                <a:endParaRPr lang="zh-CN" altLang="en-US" sz="2000" dirty="0"/>
              </a:p>
            </p:txBody>
          </p:sp>
        </mc:Choice>
        <mc:Fallback xmlns="">
          <p:sp>
            <p:nvSpPr>
              <p:cNvPr id="7" name="文本框 6">
                <a:extLst>
                  <a:ext uri="{FF2B5EF4-FFF2-40B4-BE49-F238E27FC236}">
                    <a16:creationId xmlns:a16="http://schemas.microsoft.com/office/drawing/2014/main" id="{F1CCA7DE-6D82-4856-B2F0-4D7509B3F996}"/>
                  </a:ext>
                </a:extLst>
              </p:cNvPr>
              <p:cNvSpPr txBox="1">
                <a:spLocks noRot="1" noChangeAspect="1" noMove="1" noResize="1" noEditPoints="1" noAdjustHandles="1" noChangeArrowheads="1" noChangeShapeType="1" noTextEdit="1"/>
              </p:cNvSpPr>
              <p:nvPr/>
            </p:nvSpPr>
            <p:spPr>
              <a:xfrm>
                <a:off x="2358389" y="3157862"/>
                <a:ext cx="7472045" cy="900311"/>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B4DBB78-F16A-4320-8CA7-3DAA486E528A}"/>
                  </a:ext>
                </a:extLst>
              </p:cNvPr>
              <p:cNvSpPr txBox="1"/>
              <p:nvPr/>
            </p:nvSpPr>
            <p:spPr>
              <a:xfrm>
                <a:off x="2358389" y="3986163"/>
                <a:ext cx="5287409" cy="9003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𝑙</m:t>
                          </m:r>
                          <m:r>
                            <a:rPr lang="en-US" altLang="zh-CN" sz="2000" i="1">
                              <a:latin typeface="Cambria Math" panose="02040503050406030204" pitchFamily="18" charset="0"/>
                            </a:rPr>
                            <m:t>=1</m:t>
                          </m:r>
                        </m:sub>
                        <m:sup>
                          <m:r>
                            <a:rPr lang="en-US" altLang="zh-CN" sz="2000" i="1">
                              <a:latin typeface="Cambria Math" panose="02040503050406030204" pitchFamily="18" charset="0"/>
                            </a:rPr>
                            <m:t>𝑡</m:t>
                          </m:r>
                        </m:sup>
                        <m:e>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𝑗</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𝐼</m:t>
                                  </m:r>
                                </m:e>
                                <m:sub>
                                  <m:r>
                                    <a:rPr lang="en-US" altLang="zh-CN" sz="2000" i="1">
                                      <a:latin typeface="Cambria Math" panose="02040503050406030204" pitchFamily="18" charset="0"/>
                                      <a:ea typeface="Cambria Math" panose="02040503050406030204" pitchFamily="18" charset="0"/>
                                    </a:rPr>
                                    <m:t>𝑙</m:t>
                                  </m:r>
                                </m:sub>
                              </m:sSub>
                            </m:sub>
                            <m:sup/>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𝑙</m:t>
                                      </m:r>
                                    </m:sub>
                                  </m:sSub>
                                </m:num>
                                <m:den>
                                  <m:r>
                                    <a:rPr lang="en-US" altLang="zh-CN" sz="2000" b="0" i="1" smtClean="0">
                                      <a:latin typeface="Cambria Math" panose="02040503050406030204" pitchFamily="18" charset="0"/>
                                    </a:rPr>
                                    <m:t>𝑛</m:t>
                                  </m:r>
                                </m:den>
                              </m:f>
                            </m:e>
                          </m:d>
                        </m:e>
                      </m:func>
                    </m:oMath>
                  </m:oMathPara>
                </a14:m>
                <a:endParaRPr lang="zh-CN" altLang="en-US" sz="2000" dirty="0"/>
              </a:p>
            </p:txBody>
          </p:sp>
        </mc:Choice>
        <mc:Fallback xmlns="">
          <p:sp>
            <p:nvSpPr>
              <p:cNvPr id="8" name="文本框 7">
                <a:extLst>
                  <a:ext uri="{FF2B5EF4-FFF2-40B4-BE49-F238E27FC236}">
                    <a16:creationId xmlns:a16="http://schemas.microsoft.com/office/drawing/2014/main" id="{4B4DBB78-F16A-4320-8CA7-3DAA486E528A}"/>
                  </a:ext>
                </a:extLst>
              </p:cNvPr>
              <p:cNvSpPr txBox="1">
                <a:spLocks noRot="1" noChangeAspect="1" noMove="1" noResize="1" noEditPoints="1" noAdjustHandles="1" noChangeArrowheads="1" noChangeShapeType="1" noTextEdit="1"/>
              </p:cNvSpPr>
              <p:nvPr/>
            </p:nvSpPr>
            <p:spPr>
              <a:xfrm>
                <a:off x="2358389" y="3986163"/>
                <a:ext cx="5287409" cy="900311"/>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11901AB-716C-44C7-981F-B72CBD155C05}"/>
                  </a:ext>
                </a:extLst>
              </p:cNvPr>
              <p:cNvSpPr txBox="1"/>
              <p:nvPr/>
            </p:nvSpPr>
            <p:spPr>
              <a:xfrm>
                <a:off x="2358389" y="4873476"/>
                <a:ext cx="4429033" cy="86158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𝑙</m:t>
                          </m:r>
                          <m:r>
                            <a:rPr lang="en-US" altLang="zh-CN" sz="2000" i="1">
                              <a:latin typeface="Cambria Math" panose="02040503050406030204" pitchFamily="18" charset="0"/>
                            </a:rPr>
                            <m:t>=1</m:t>
                          </m:r>
                        </m:sub>
                        <m:sup>
                          <m:r>
                            <a:rPr lang="en-US" altLang="zh-CN" sz="2000" i="1">
                              <a:latin typeface="Cambria Math" panose="02040503050406030204" pitchFamily="18" charset="0"/>
                            </a:rPr>
                            <m:t>𝑡</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𝑙</m:t>
                              </m:r>
                            </m:sub>
                          </m:sSub>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𝑙</m:t>
                                      </m:r>
                                    </m:sub>
                                  </m:sSub>
                                </m:num>
                                <m:den>
                                  <m:r>
                                    <a:rPr lang="en-US" altLang="zh-CN" sz="2000" b="0" i="1" smtClean="0">
                                      <a:latin typeface="Cambria Math" panose="02040503050406030204" pitchFamily="18" charset="0"/>
                                    </a:rPr>
                                    <m:t>𝑛</m:t>
                                  </m:r>
                                </m:den>
                              </m:f>
                            </m:e>
                          </m:d>
                        </m:e>
                      </m:func>
                    </m:oMath>
                  </m:oMathPara>
                </a14:m>
                <a:endParaRPr lang="zh-CN" altLang="en-US" sz="2000" dirty="0"/>
              </a:p>
            </p:txBody>
          </p:sp>
        </mc:Choice>
        <mc:Fallback xmlns="">
          <p:sp>
            <p:nvSpPr>
              <p:cNvPr id="9" name="文本框 8">
                <a:extLst>
                  <a:ext uri="{FF2B5EF4-FFF2-40B4-BE49-F238E27FC236}">
                    <a16:creationId xmlns:a16="http://schemas.microsoft.com/office/drawing/2014/main" id="{B11901AB-716C-44C7-981F-B72CBD155C05}"/>
                  </a:ext>
                </a:extLst>
              </p:cNvPr>
              <p:cNvSpPr txBox="1">
                <a:spLocks noRot="1" noChangeAspect="1" noMove="1" noResize="1" noEditPoints="1" noAdjustHandles="1" noChangeArrowheads="1" noChangeShapeType="1" noTextEdit="1"/>
              </p:cNvSpPr>
              <p:nvPr/>
            </p:nvSpPr>
            <p:spPr>
              <a:xfrm>
                <a:off x="2358389" y="4873476"/>
                <a:ext cx="4429033" cy="861583"/>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DA1BE43-2EF2-4F99-B0D1-68EFDCA85D1E}"/>
                  </a:ext>
                </a:extLst>
              </p:cNvPr>
              <p:cNvSpPr txBox="1"/>
              <p:nvPr/>
            </p:nvSpPr>
            <p:spPr>
              <a:xfrm>
                <a:off x="2358389" y="5628394"/>
                <a:ext cx="4730013" cy="86158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i="1">
                              <a:latin typeface="Cambria Math" panose="02040503050406030204" pitchFamily="18" charset="0"/>
                            </a:rPr>
                            <m:t>𝑛</m:t>
                          </m:r>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𝑙</m:t>
                              </m:r>
                              <m:r>
                                <a:rPr lang="en-US" altLang="zh-CN" sz="2000" i="1">
                                  <a:latin typeface="Cambria Math" panose="02040503050406030204" pitchFamily="18" charset="0"/>
                                </a:rPr>
                                <m:t>=1</m:t>
                              </m:r>
                            </m:sub>
                            <m:sup>
                              <m:r>
                                <a:rPr lang="en-US" altLang="zh-CN" sz="2000" i="1">
                                  <a:latin typeface="Cambria Math" panose="02040503050406030204" pitchFamily="18" charset="0"/>
                                </a:rPr>
                                <m:t>𝑡</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b="0" i="1" smtClean="0">
                                      <a:latin typeface="Cambria Math" panose="02040503050406030204" pitchFamily="18" charset="0"/>
                                    </a:rPr>
                                    <m:t>𝑙</m:t>
                                  </m:r>
                                </m:sub>
                              </m:sSub>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𝑙</m:t>
                                  </m:r>
                                </m:sub>
                              </m:sSub>
                            </m:e>
                          </m:func>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e>
                      </m:func>
                    </m:oMath>
                  </m:oMathPara>
                </a14:m>
                <a:endParaRPr lang="zh-CN" altLang="en-US" sz="2000" dirty="0"/>
              </a:p>
            </p:txBody>
          </p:sp>
        </mc:Choice>
        <mc:Fallback xmlns="">
          <p:sp>
            <p:nvSpPr>
              <p:cNvPr id="10" name="文本框 9">
                <a:extLst>
                  <a:ext uri="{FF2B5EF4-FFF2-40B4-BE49-F238E27FC236}">
                    <a16:creationId xmlns:a16="http://schemas.microsoft.com/office/drawing/2014/main" id="{EDA1BE43-2EF2-4F99-B0D1-68EFDCA85D1E}"/>
                  </a:ext>
                </a:extLst>
              </p:cNvPr>
              <p:cNvSpPr txBox="1">
                <a:spLocks noRot="1" noChangeAspect="1" noMove="1" noResize="1" noEditPoints="1" noAdjustHandles="1" noChangeArrowheads="1" noChangeShapeType="1" noTextEdit="1"/>
              </p:cNvSpPr>
              <p:nvPr/>
            </p:nvSpPr>
            <p:spPr>
              <a:xfrm>
                <a:off x="2358389" y="5628394"/>
                <a:ext cx="4730013" cy="861583"/>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212645A-74E7-4A66-93E3-337EB3A6FDD0}"/>
                  </a:ext>
                </a:extLst>
              </p:cNvPr>
              <p:cNvSpPr txBox="1"/>
              <p:nvPr/>
            </p:nvSpPr>
            <p:spPr>
              <a:xfrm>
                <a:off x="6994512" y="5906726"/>
                <a:ext cx="3816424" cy="400110"/>
              </a:xfrm>
              <a:prstGeom prst="rect">
                <a:avLst/>
              </a:prstGeom>
              <a:noFill/>
              <a:ln>
                <a:noFill/>
              </a:ln>
            </p:spPr>
            <p:txBody>
              <a:bodyPr wrap="square" rtlCol="0" anchor="ctr" anchorCtr="1">
                <a:spAutoFit/>
              </a:bodyPr>
              <a:lstStyle/>
              <a:p>
                <a:r>
                  <a:rPr lang="zh-CN" altLang="en-US" sz="2000" dirty="0"/>
                  <a:t>与</a:t>
                </a:r>
                <a14:m>
                  <m:oMath xmlns:m="http://schemas.openxmlformats.org/officeDocument/2006/math">
                    <m:r>
                      <a:rPr lang="en-US" altLang="zh-CN" sz="2000" b="0" i="1" smtClean="0">
                        <a:latin typeface="Cambria Math" panose="02040503050406030204" pitchFamily="18" charset="0"/>
                      </a:rPr>
                      <m:t>𝑖</m:t>
                    </m:r>
                  </m:oMath>
                </a14:m>
                <a:r>
                  <a:rPr lang="zh-CN" altLang="en-US" sz="2000" dirty="0"/>
                  <a:t>无关。                         </a:t>
                </a:r>
                <a:r>
                  <a:rPr lang="zh-CN" altLang="en-US" sz="2000" b="1" dirty="0"/>
                  <a:t>证毕。</a:t>
                </a:r>
              </a:p>
            </p:txBody>
          </p:sp>
        </mc:Choice>
        <mc:Fallback xmlns="">
          <p:sp>
            <p:nvSpPr>
              <p:cNvPr id="11" name="文本框 10">
                <a:extLst>
                  <a:ext uri="{FF2B5EF4-FFF2-40B4-BE49-F238E27FC236}">
                    <a16:creationId xmlns:a16="http://schemas.microsoft.com/office/drawing/2014/main" id="{0212645A-74E7-4A66-93E3-337EB3A6FDD0}"/>
                  </a:ext>
                </a:extLst>
              </p:cNvPr>
              <p:cNvSpPr txBox="1">
                <a:spLocks noRot="1" noChangeAspect="1" noMove="1" noResize="1" noEditPoints="1" noAdjustHandles="1" noChangeArrowheads="1" noChangeShapeType="1" noTextEdit="1"/>
              </p:cNvSpPr>
              <p:nvPr/>
            </p:nvSpPr>
            <p:spPr>
              <a:xfrm>
                <a:off x="6994512" y="5906726"/>
                <a:ext cx="3816424" cy="400110"/>
              </a:xfrm>
              <a:prstGeom prst="rect">
                <a:avLst/>
              </a:prstGeom>
              <a:blipFill>
                <a:blip r:embed="rId10"/>
                <a:stretch>
                  <a:fillRect l="-1438" t="-10606" r="-1917" b="-22727"/>
                </a:stretch>
              </a:blipFill>
              <a:ln>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C67F3EDA-D269-4763-8CC9-65999841AE18}"/>
              </a:ext>
            </a:extLst>
          </p:cNvPr>
          <p:cNvSpPr txBox="1"/>
          <p:nvPr/>
        </p:nvSpPr>
        <p:spPr>
          <a:xfrm>
            <a:off x="8902724" y="5119601"/>
            <a:ext cx="2556284" cy="369332"/>
          </a:xfrm>
          <a:prstGeom prst="rect">
            <a:avLst/>
          </a:prstGeom>
          <a:noFill/>
          <a:ln>
            <a:solidFill>
              <a:schemeClr val="bg2"/>
            </a:solidFill>
          </a:ln>
        </p:spPr>
        <p:txBody>
          <a:bodyPr wrap="square" rtlCol="0" anchor="ctr" anchorCtr="1">
            <a:spAutoFit/>
          </a:bodyPr>
          <a:lstStyle/>
          <a:p>
            <a:r>
              <a:rPr lang="zh-CN" altLang="en-US" dirty="0">
                <a:solidFill>
                  <a:srgbClr val="00B0F0"/>
                </a:solidFill>
              </a:rPr>
              <a:t>准对称信道的信道容量</a:t>
            </a:r>
          </a:p>
        </p:txBody>
      </p:sp>
      <p:cxnSp>
        <p:nvCxnSpPr>
          <p:cNvPr id="14" name="直接箭头连接符 13">
            <a:extLst>
              <a:ext uri="{FF2B5EF4-FFF2-40B4-BE49-F238E27FC236}">
                <a16:creationId xmlns:a16="http://schemas.microsoft.com/office/drawing/2014/main" id="{7B9B522D-B60C-44A4-90D7-3DCB0F77C4CE}"/>
              </a:ext>
            </a:extLst>
          </p:cNvPr>
          <p:cNvCxnSpPr>
            <a:cxnSpLocks/>
            <a:stCxn id="12" idx="1"/>
          </p:cNvCxnSpPr>
          <p:nvPr/>
        </p:nvCxnSpPr>
        <p:spPr>
          <a:xfrm flipH="1">
            <a:off x="6937912" y="5304267"/>
            <a:ext cx="1964812" cy="53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6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89E7F82-2DBE-4BBD-BC79-9D4613EB82F6}"/>
                  </a:ext>
                </a:extLst>
              </p:cNvPr>
              <p:cNvSpPr txBox="1"/>
              <p:nvPr/>
            </p:nvSpPr>
            <p:spPr>
              <a:xfrm>
                <a:off x="609017" y="4432135"/>
                <a:ext cx="10970790" cy="1163717"/>
              </a:xfrm>
              <a:prstGeom prst="rect">
                <a:avLst/>
              </a:prstGeom>
              <a:noFill/>
              <a:ln>
                <a:noFill/>
              </a:ln>
            </p:spPr>
            <p:txBody>
              <a:bodyPr wrap="square" rtlCol="0" anchor="ctr" anchorCtr="1">
                <a:spAutoFit/>
              </a:bodyPr>
              <a:lstStyle/>
              <a:p>
                <a:r>
                  <a:rPr lang="zh-CN" altLang="en-US" sz="2000" dirty="0"/>
                  <a:t>       如果离散信道的输入字符集为 </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，输出字符集为 </a:t>
                </a:r>
                <a14:m>
                  <m:oMath xmlns:m="http://schemas.openxmlformats.org/officeDocument/2006/math">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𝑚</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，亦称条件概率</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 为</a:t>
                </a:r>
                <a:r>
                  <a:rPr lang="zh-CN" altLang="en-US" sz="2000" dirty="0">
                    <a:solidFill>
                      <a:srgbClr val="FF0000"/>
                    </a:solidFill>
                  </a:rPr>
                  <a:t>传递概率</a:t>
                </a:r>
                <a:r>
                  <a:rPr lang="zh-CN" altLang="en-US" sz="2000" dirty="0"/>
                  <a:t>，条件概率矩阵</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d>
                      </m:e>
                      <m:sub>
                        <m:r>
                          <m:rPr>
                            <m:brk m:alnAt="7"/>
                          </m:rP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𝑗</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sub>
                    </m:sSub>
                  </m:oMath>
                </a14:m>
                <a:r>
                  <a:rPr lang="zh-CN" altLang="en-US" sz="2000" dirty="0"/>
                  <a:t>为</a:t>
                </a:r>
                <a:r>
                  <a:rPr lang="zh-CN" altLang="en-US" sz="2000" dirty="0">
                    <a:solidFill>
                      <a:srgbClr val="FF0000"/>
                    </a:solidFill>
                  </a:rPr>
                  <a:t>信道矩阵</a:t>
                </a:r>
                <a:r>
                  <a:rPr lang="zh-CN" altLang="en-US" sz="2000" dirty="0"/>
                  <a:t>（或传递概率矩阵、转移概率矩阵）。信道矩阵</a:t>
                </a:r>
                <a14:m>
                  <m:oMath xmlns:m="http://schemas.openxmlformats.org/officeDocument/2006/math">
                    <m:r>
                      <a:rPr lang="en-US" altLang="zh-CN" sz="2000" b="0" i="1" smtClean="0">
                        <a:latin typeface="Cambria Math" panose="02040503050406030204" pitchFamily="18" charset="0"/>
                      </a:rPr>
                      <m:t>𝑃</m:t>
                    </m:r>
                  </m:oMath>
                </a14:m>
                <a:r>
                  <a:rPr lang="zh-CN" altLang="en-US" sz="2000" dirty="0"/>
                  <a:t>的第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行第</a:t>
                </a:r>
                <a14:m>
                  <m:oMath xmlns:m="http://schemas.openxmlformats.org/officeDocument/2006/math">
                    <m:r>
                      <a:rPr lang="en-US" altLang="zh-CN" sz="2000" b="0" i="1" smtClean="0">
                        <a:latin typeface="Cambria Math" panose="02040503050406030204" pitchFamily="18" charset="0"/>
                      </a:rPr>
                      <m:t>𝑗</m:t>
                    </m:r>
                  </m:oMath>
                </a14:m>
                <a:r>
                  <a:rPr lang="zh-CN" altLang="en-US" sz="2000" dirty="0"/>
                  <a:t>列的元素</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亦简记为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a14:m>
                <a:r>
                  <a:rPr lang="en-US" altLang="zh-CN" sz="2000" dirty="0"/>
                  <a:t>.</a:t>
                </a:r>
                <a:endParaRPr lang="zh-CN" altLang="en-US" sz="2000" dirty="0"/>
              </a:p>
            </p:txBody>
          </p:sp>
        </mc:Choice>
        <mc:Fallback xmlns="">
          <p:sp>
            <p:nvSpPr>
              <p:cNvPr id="2" name="文本框 1">
                <a:extLst>
                  <a:ext uri="{FF2B5EF4-FFF2-40B4-BE49-F238E27FC236}">
                    <a16:creationId xmlns:a16="http://schemas.microsoft.com/office/drawing/2014/main" id="{B89E7F82-2DBE-4BBD-BC79-9D4613EB82F6}"/>
                  </a:ext>
                </a:extLst>
              </p:cNvPr>
              <p:cNvSpPr txBox="1">
                <a:spLocks noRot="1" noChangeAspect="1" noMove="1" noResize="1" noEditPoints="1" noAdjustHandles="1" noChangeArrowheads="1" noChangeShapeType="1" noTextEdit="1"/>
              </p:cNvSpPr>
              <p:nvPr/>
            </p:nvSpPr>
            <p:spPr>
              <a:xfrm>
                <a:off x="609017" y="4432135"/>
                <a:ext cx="10970790" cy="1163717"/>
              </a:xfrm>
              <a:prstGeom prst="rect">
                <a:avLst/>
              </a:prstGeom>
              <a:blipFill>
                <a:blip r:embed="rId2"/>
                <a:stretch>
                  <a:fillRect l="-500" t="-3665" r="-556" b="-6283"/>
                </a:stretch>
              </a:blipFill>
              <a:ln>
                <a:noFill/>
              </a:ln>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90F5B403-B88F-48A9-8FDD-C1CD8475BBE2}"/>
              </a:ext>
            </a:extLst>
          </p:cNvPr>
          <p:cNvSpPr/>
          <p:nvPr/>
        </p:nvSpPr>
        <p:spPr>
          <a:xfrm>
            <a:off x="5405443" y="2020969"/>
            <a:ext cx="1584176"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2000" dirty="0"/>
              <a:t>信道</a:t>
            </a:r>
          </a:p>
        </p:txBody>
      </p:sp>
      <p:sp>
        <p:nvSpPr>
          <p:cNvPr id="8" name="文本框 7">
            <a:extLst>
              <a:ext uri="{FF2B5EF4-FFF2-40B4-BE49-F238E27FC236}">
                <a16:creationId xmlns:a16="http://schemas.microsoft.com/office/drawing/2014/main" id="{56757488-B210-44FF-92ED-7BC19F178BDD}"/>
              </a:ext>
            </a:extLst>
          </p:cNvPr>
          <p:cNvSpPr txBox="1"/>
          <p:nvPr/>
        </p:nvSpPr>
        <p:spPr>
          <a:xfrm>
            <a:off x="4325323" y="1869190"/>
            <a:ext cx="720080" cy="369332"/>
          </a:xfrm>
          <a:prstGeom prst="rect">
            <a:avLst/>
          </a:prstGeom>
          <a:noFill/>
          <a:ln>
            <a:noFill/>
          </a:ln>
        </p:spPr>
        <p:txBody>
          <a:bodyPr wrap="square" rtlCol="0" anchor="ctr" anchorCtr="1">
            <a:spAutoFit/>
          </a:bodyPr>
          <a:lstStyle/>
          <a:p>
            <a:r>
              <a:rPr lang="zh-CN" altLang="en-US" dirty="0"/>
              <a:t>输入</a:t>
            </a:r>
          </a:p>
        </p:txBody>
      </p:sp>
      <p:sp>
        <p:nvSpPr>
          <p:cNvPr id="9" name="文本框 8">
            <a:extLst>
              <a:ext uri="{FF2B5EF4-FFF2-40B4-BE49-F238E27FC236}">
                <a16:creationId xmlns:a16="http://schemas.microsoft.com/office/drawing/2014/main" id="{03D8FBF4-9881-41D3-88AC-816F38F4C576}"/>
              </a:ext>
            </a:extLst>
          </p:cNvPr>
          <p:cNvSpPr txBox="1"/>
          <p:nvPr/>
        </p:nvSpPr>
        <p:spPr>
          <a:xfrm>
            <a:off x="7376249" y="1869190"/>
            <a:ext cx="720080" cy="369332"/>
          </a:xfrm>
          <a:prstGeom prst="rect">
            <a:avLst/>
          </a:prstGeom>
          <a:noFill/>
          <a:ln>
            <a:noFill/>
          </a:ln>
        </p:spPr>
        <p:txBody>
          <a:bodyPr wrap="square" rtlCol="0" anchor="ctr" anchorCtr="1">
            <a:spAutoFit/>
          </a:bodyPr>
          <a:lstStyle/>
          <a:p>
            <a:r>
              <a:rPr lang="zh-CN" altLang="en-US" dirty="0"/>
              <a:t>输出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21DF41E-79E4-47E4-BABF-07A2F4CA2812}"/>
                  </a:ext>
                </a:extLst>
              </p:cNvPr>
              <p:cNvSpPr txBox="1"/>
              <p:nvPr/>
            </p:nvSpPr>
            <p:spPr>
              <a:xfrm>
                <a:off x="4645581" y="2309001"/>
                <a:ext cx="19454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0" name="文本框 9">
                <a:extLst>
                  <a:ext uri="{FF2B5EF4-FFF2-40B4-BE49-F238E27FC236}">
                    <a16:creationId xmlns:a16="http://schemas.microsoft.com/office/drawing/2014/main" id="{621DF41E-79E4-47E4-BABF-07A2F4CA2812}"/>
                  </a:ext>
                </a:extLst>
              </p:cNvPr>
              <p:cNvSpPr txBox="1">
                <a:spLocks noRot="1" noChangeAspect="1" noMove="1" noResize="1" noEditPoints="1" noAdjustHandles="1" noChangeArrowheads="1" noChangeShapeType="1" noTextEdit="1"/>
              </p:cNvSpPr>
              <p:nvPr/>
            </p:nvSpPr>
            <p:spPr>
              <a:xfrm>
                <a:off x="4645581" y="2309001"/>
                <a:ext cx="194540" cy="276999"/>
              </a:xfrm>
              <a:prstGeom prst="rect">
                <a:avLst/>
              </a:prstGeom>
              <a:blipFill>
                <a:blip r:embed="rId3"/>
                <a:stretch>
                  <a:fillRect l="-31250" b="-4444"/>
                </a:stretch>
              </a:blipFill>
              <a:ln>
                <a:noFill/>
              </a:ln>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15D73BBE-3DA3-43AC-B4F3-BA3D2E29B713}"/>
              </a:ext>
            </a:extLst>
          </p:cNvPr>
          <p:cNvCxnSpPr>
            <a:endCxn id="3" idx="1"/>
          </p:cNvCxnSpPr>
          <p:nvPr/>
        </p:nvCxnSpPr>
        <p:spPr>
          <a:xfrm>
            <a:off x="4469339" y="2309001"/>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CA8429A-9305-4C1A-8BC1-397A3F3FF658}"/>
                  </a:ext>
                </a:extLst>
              </p:cNvPr>
              <p:cNvSpPr txBox="1"/>
              <p:nvPr/>
            </p:nvSpPr>
            <p:spPr>
              <a:xfrm>
                <a:off x="7637319" y="2309000"/>
                <a:ext cx="19793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11" name="文本框 10">
                <a:extLst>
                  <a:ext uri="{FF2B5EF4-FFF2-40B4-BE49-F238E27FC236}">
                    <a16:creationId xmlns:a16="http://schemas.microsoft.com/office/drawing/2014/main" id="{4CA8429A-9305-4C1A-8BC1-397A3F3FF658}"/>
                  </a:ext>
                </a:extLst>
              </p:cNvPr>
              <p:cNvSpPr txBox="1">
                <a:spLocks noRot="1" noChangeAspect="1" noMove="1" noResize="1" noEditPoints="1" noAdjustHandles="1" noChangeArrowheads="1" noChangeShapeType="1" noTextEdit="1"/>
              </p:cNvSpPr>
              <p:nvPr/>
            </p:nvSpPr>
            <p:spPr>
              <a:xfrm>
                <a:off x="7637319" y="2309000"/>
                <a:ext cx="197939" cy="276999"/>
              </a:xfrm>
              <a:prstGeom prst="rect">
                <a:avLst/>
              </a:prstGeom>
              <a:blipFill>
                <a:blip r:embed="rId4"/>
                <a:stretch>
                  <a:fillRect l="-43750" r="-9375" b="-31111"/>
                </a:stretch>
              </a:blipFill>
              <a:ln>
                <a:noFill/>
              </a:ln>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2CECAEFD-0423-4A50-AEFC-27B01DDAA5B5}"/>
              </a:ext>
            </a:extLst>
          </p:cNvPr>
          <p:cNvCxnSpPr>
            <a:stCxn id="3" idx="3"/>
          </p:cNvCxnSpPr>
          <p:nvPr/>
        </p:nvCxnSpPr>
        <p:spPr>
          <a:xfrm>
            <a:off x="6989619" y="2309001"/>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7F572C3-56DD-4323-BA37-E10333440624}"/>
              </a:ext>
            </a:extLst>
          </p:cNvPr>
          <p:cNvSpPr txBox="1"/>
          <p:nvPr/>
        </p:nvSpPr>
        <p:spPr>
          <a:xfrm>
            <a:off x="1256134" y="421037"/>
            <a:ext cx="4176464" cy="461665"/>
          </a:xfrm>
          <a:prstGeom prst="rect">
            <a:avLst/>
          </a:prstGeom>
          <a:noFill/>
          <a:ln>
            <a:noFill/>
          </a:ln>
        </p:spPr>
        <p:txBody>
          <a:bodyPr wrap="square" rtlCol="0" anchor="ctr" anchorCtr="1">
            <a:spAutoFit/>
          </a:bodyPr>
          <a:lstStyle/>
          <a:p>
            <a:r>
              <a:rPr lang="en-US" altLang="zh-CN" sz="2400" b="1" dirty="0"/>
              <a:t>§4.2 </a:t>
            </a:r>
            <a:r>
              <a:rPr lang="zh-CN" altLang="en-US" sz="2400" b="1" dirty="0"/>
              <a:t>离散信道及其信道容量</a:t>
            </a:r>
          </a:p>
        </p:txBody>
      </p:sp>
      <p:sp>
        <p:nvSpPr>
          <p:cNvPr id="14" name="文本框 13">
            <a:extLst>
              <a:ext uri="{FF2B5EF4-FFF2-40B4-BE49-F238E27FC236}">
                <a16:creationId xmlns:a16="http://schemas.microsoft.com/office/drawing/2014/main" id="{1E5956AE-2897-463D-8390-BB9CDCDA21AD}"/>
              </a:ext>
            </a:extLst>
          </p:cNvPr>
          <p:cNvSpPr txBox="1"/>
          <p:nvPr/>
        </p:nvSpPr>
        <p:spPr>
          <a:xfrm>
            <a:off x="261764" y="1085382"/>
            <a:ext cx="4176464" cy="400110"/>
          </a:xfrm>
          <a:prstGeom prst="rect">
            <a:avLst/>
          </a:prstGeom>
          <a:noFill/>
          <a:ln>
            <a:noFill/>
          </a:ln>
        </p:spPr>
        <p:txBody>
          <a:bodyPr wrap="square" rtlCol="0" anchor="ctr" anchorCtr="1">
            <a:spAutoFit/>
          </a:bodyPr>
          <a:lstStyle/>
          <a:p>
            <a:r>
              <a:rPr lang="en-US" altLang="zh-CN" sz="2000" b="1" dirty="0"/>
              <a:t>§4.2.1 </a:t>
            </a:r>
            <a:r>
              <a:rPr lang="zh-CN" altLang="en-US" sz="2000" b="1" dirty="0"/>
              <a:t>离散信道的数学模型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E4EC8E3-AB90-4253-AB26-385AB9AB5FD8}"/>
                  </a:ext>
                </a:extLst>
              </p:cNvPr>
              <p:cNvSpPr txBox="1"/>
              <p:nvPr/>
            </p:nvSpPr>
            <p:spPr>
              <a:xfrm>
                <a:off x="602548" y="2779066"/>
                <a:ext cx="10754847" cy="707886"/>
              </a:xfrm>
              <a:prstGeom prst="rect">
                <a:avLst/>
              </a:prstGeom>
              <a:noFill/>
              <a:ln>
                <a:noFill/>
              </a:ln>
            </p:spPr>
            <p:txBody>
              <a:bodyPr wrap="square" rtlCol="0" anchor="ctr" anchorCtr="1">
                <a:spAutoFit/>
              </a:bodyPr>
              <a:lstStyle/>
              <a:p>
                <a:r>
                  <a:rPr lang="zh-CN" altLang="en-US" sz="2000" dirty="0"/>
                  <a:t>        信道的输入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和输出</a:t>
                </a:r>
                <a14:m>
                  <m:oMath xmlns:m="http://schemas.openxmlformats.org/officeDocument/2006/math">
                    <m:r>
                      <a:rPr lang="en-US" altLang="zh-CN" sz="2000" b="0" i="1" smtClean="0">
                        <a:latin typeface="Cambria Math" panose="02040503050406030204" pitchFamily="18" charset="0"/>
                      </a:rPr>
                      <m:t>𝑦</m:t>
                    </m:r>
                  </m:oMath>
                </a14:m>
                <a:r>
                  <a:rPr lang="zh-CN" altLang="en-US" sz="2000" dirty="0"/>
                  <a:t>都是随机变量，并且由于干扰也是随机变量，</a:t>
                </a:r>
                <a14:m>
                  <m:oMath xmlns:m="http://schemas.openxmlformats.org/officeDocument/2006/math">
                    <m:r>
                      <a:rPr lang="en-US" altLang="zh-CN" sz="2000" b="0" i="1" smtClean="0">
                        <a:latin typeface="Cambria Math" panose="02040503050406030204" pitchFamily="18" charset="0"/>
                      </a:rPr>
                      <m:t>𝑥</m:t>
                    </m:r>
                  </m:oMath>
                </a14:m>
                <a:r>
                  <a:rPr lang="zh-CN" altLang="en-US" sz="2000" dirty="0"/>
                  <a:t>与</a:t>
                </a:r>
                <a14:m>
                  <m:oMath xmlns:m="http://schemas.openxmlformats.org/officeDocument/2006/math">
                    <m:r>
                      <a:rPr lang="en-US" altLang="zh-CN" sz="2000" b="0" i="1" dirty="0" smtClean="0">
                        <a:latin typeface="Cambria Math" panose="02040503050406030204" pitchFamily="18" charset="0"/>
                      </a:rPr>
                      <m:t>𝑦</m:t>
                    </m:r>
                  </m:oMath>
                </a14:m>
                <a:r>
                  <a:rPr lang="zh-CN" altLang="en-US" sz="2000" dirty="0"/>
                  <a:t>之间的往往不是确定的关系，但可以通过仿真等手段分析计算他们之间的统计规律。</a:t>
                </a:r>
              </a:p>
            </p:txBody>
          </p:sp>
        </mc:Choice>
        <mc:Fallback xmlns="">
          <p:sp>
            <p:nvSpPr>
              <p:cNvPr id="4" name="文本框 3">
                <a:extLst>
                  <a:ext uri="{FF2B5EF4-FFF2-40B4-BE49-F238E27FC236}">
                    <a16:creationId xmlns:a16="http://schemas.microsoft.com/office/drawing/2014/main" id="{2E4EC8E3-AB90-4253-AB26-385AB9AB5FD8}"/>
                  </a:ext>
                </a:extLst>
              </p:cNvPr>
              <p:cNvSpPr txBox="1">
                <a:spLocks noRot="1" noChangeAspect="1" noMove="1" noResize="1" noEditPoints="1" noAdjustHandles="1" noChangeArrowheads="1" noChangeShapeType="1" noTextEdit="1"/>
              </p:cNvSpPr>
              <p:nvPr/>
            </p:nvSpPr>
            <p:spPr>
              <a:xfrm>
                <a:off x="602548" y="2779066"/>
                <a:ext cx="10754847" cy="707886"/>
              </a:xfrm>
              <a:prstGeom prst="rect">
                <a:avLst/>
              </a:prstGeom>
              <a:blipFill>
                <a:blip r:embed="rId5"/>
                <a:stretch>
                  <a:fillRect l="-454" t="-6034" r="-510" b="-12931"/>
                </a:stretch>
              </a:blipFill>
              <a:ln>
                <a:noFill/>
              </a:ln>
            </p:spPr>
            <p:txBody>
              <a:bodyPr/>
              <a:lstStyle/>
              <a:p>
                <a:r>
                  <a:rPr lang="zh-CN" altLang="en-US">
                    <a:noFill/>
                  </a:rPr>
                  <a:t> </a:t>
                </a:r>
              </a:p>
            </p:txBody>
          </p:sp>
        </mc:Fallback>
      </mc:AlternateContent>
      <p:cxnSp>
        <p:nvCxnSpPr>
          <p:cNvPr id="15" name="直接箭头连接符 14">
            <a:extLst>
              <a:ext uri="{FF2B5EF4-FFF2-40B4-BE49-F238E27FC236}">
                <a16:creationId xmlns:a16="http://schemas.microsoft.com/office/drawing/2014/main" id="{B7D2B550-0B51-4701-9114-C52EDD9118EE}"/>
              </a:ext>
            </a:extLst>
          </p:cNvPr>
          <p:cNvCxnSpPr>
            <a:cxnSpLocks/>
            <a:endCxn id="3" idx="0"/>
          </p:cNvCxnSpPr>
          <p:nvPr/>
        </p:nvCxnSpPr>
        <p:spPr>
          <a:xfrm>
            <a:off x="6197531" y="1340768"/>
            <a:ext cx="0" cy="68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C955B23-FA8D-4CC2-A62B-21F60C987DBA}"/>
              </a:ext>
            </a:extLst>
          </p:cNvPr>
          <p:cNvSpPr txBox="1"/>
          <p:nvPr/>
        </p:nvSpPr>
        <p:spPr>
          <a:xfrm>
            <a:off x="6197531" y="1151079"/>
            <a:ext cx="461665" cy="576064"/>
          </a:xfrm>
          <a:prstGeom prst="rect">
            <a:avLst/>
          </a:prstGeom>
          <a:noFill/>
          <a:ln>
            <a:noFill/>
          </a:ln>
        </p:spPr>
        <p:txBody>
          <a:bodyPr vert="eaVert" wrap="square" rtlCol="0" anchor="ctr" anchorCtr="1">
            <a:spAutoFit/>
          </a:bodyPr>
          <a:lstStyle/>
          <a:p>
            <a:r>
              <a:rPr lang="zh-CN" altLang="en-US" dirty="0"/>
              <a:t>干扰</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47C2EC73-2C5F-461F-ABFD-FC79BF86CEFC}"/>
                  </a:ext>
                </a:extLst>
              </p:cNvPr>
              <p:cNvSpPr txBox="1"/>
              <p:nvPr/>
            </p:nvSpPr>
            <p:spPr>
              <a:xfrm>
                <a:off x="602548" y="3416472"/>
                <a:ext cx="10770553" cy="1015663"/>
              </a:xfrm>
              <a:prstGeom prst="rect">
                <a:avLst/>
              </a:prstGeom>
              <a:noFill/>
              <a:ln>
                <a:noFill/>
              </a:ln>
            </p:spPr>
            <p:txBody>
              <a:bodyPr wrap="square" rtlCol="0" anchor="ctr" anchorCtr="1">
                <a:spAutoFit/>
              </a:bodyPr>
              <a:lstStyle/>
              <a:p>
                <a:r>
                  <a:rPr lang="zh-CN" altLang="en-US" sz="2000" dirty="0"/>
                  <a:t>       如果输入</a:t>
                </a:r>
                <a14:m>
                  <m:oMath xmlns:m="http://schemas.openxmlformats.org/officeDocument/2006/math">
                    <m:r>
                      <a:rPr lang="en-US" altLang="zh-CN" sz="2000" i="1">
                        <a:latin typeface="Cambria Math" panose="02040503050406030204" pitchFamily="18" charset="0"/>
                      </a:rPr>
                      <m:t>𝑥</m:t>
                    </m:r>
                  </m:oMath>
                </a14:m>
                <a:r>
                  <a:rPr lang="zh-CN" altLang="en-US" sz="2000" dirty="0"/>
                  <a:t>和输出</a:t>
                </a:r>
                <a14:m>
                  <m:oMath xmlns:m="http://schemas.openxmlformats.org/officeDocument/2006/math">
                    <m:r>
                      <a:rPr lang="en-US" altLang="zh-CN" sz="2000" i="1">
                        <a:latin typeface="Cambria Math" panose="02040503050406030204" pitchFamily="18" charset="0"/>
                      </a:rPr>
                      <m:t>𝑦</m:t>
                    </m:r>
                  </m:oMath>
                </a14:m>
                <a:r>
                  <a:rPr lang="zh-CN" altLang="en-US" sz="2000" dirty="0"/>
                  <a:t>的样本空间均为离散集合，则称信道为</a:t>
                </a:r>
                <a:r>
                  <a:rPr lang="zh-CN" altLang="en-US" sz="2000" dirty="0">
                    <a:solidFill>
                      <a:srgbClr val="FF0000"/>
                    </a:solidFill>
                  </a:rPr>
                  <a:t>离散信道</a:t>
                </a:r>
                <a:r>
                  <a:rPr lang="zh-CN" altLang="en-US" sz="2000" dirty="0"/>
                  <a:t>。输入</a:t>
                </a:r>
                <a14:m>
                  <m:oMath xmlns:m="http://schemas.openxmlformats.org/officeDocument/2006/math">
                    <m:r>
                      <a:rPr lang="en-US" altLang="zh-CN" sz="2000" i="1">
                        <a:latin typeface="Cambria Math" panose="02040503050406030204" pitchFamily="18" charset="0"/>
                      </a:rPr>
                      <m:t>𝑥</m:t>
                    </m:r>
                  </m:oMath>
                </a14:m>
                <a:r>
                  <a:rPr lang="zh-CN" altLang="en-US" sz="2000" dirty="0"/>
                  <a:t>和输出</a:t>
                </a:r>
                <a14:m>
                  <m:oMath xmlns:m="http://schemas.openxmlformats.org/officeDocument/2006/math">
                    <m:r>
                      <a:rPr lang="en-US" altLang="zh-CN" sz="2000" i="1">
                        <a:latin typeface="Cambria Math" panose="02040503050406030204" pitchFamily="18" charset="0"/>
                      </a:rPr>
                      <m:t>𝑦</m:t>
                    </m:r>
                  </m:oMath>
                </a14:m>
                <a:r>
                  <a:rPr lang="zh-CN" altLang="en-US" sz="2000" dirty="0"/>
                  <a:t>的样本空间</a:t>
                </a:r>
                <a14:m>
                  <m:oMath xmlns:m="http://schemas.openxmlformats.org/officeDocument/2006/math">
                    <m:r>
                      <a:rPr lang="en-US" altLang="zh-CN" sz="2000" b="0" i="1" smtClean="0">
                        <a:latin typeface="Cambria Math" panose="02040503050406030204" pitchFamily="18" charset="0"/>
                      </a:rPr>
                      <m:t>𝑋</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𝑌</m:t>
                    </m:r>
                  </m:oMath>
                </a14:m>
                <a:r>
                  <a:rPr lang="zh-CN" altLang="en-US" sz="2000" dirty="0"/>
                  <a:t>亦分别称为信道的</a:t>
                </a:r>
                <a:r>
                  <a:rPr lang="zh-CN" altLang="en-US" sz="2000" dirty="0">
                    <a:solidFill>
                      <a:srgbClr val="FF0000"/>
                    </a:solidFill>
                  </a:rPr>
                  <a:t>输入字符集</a:t>
                </a:r>
                <a:r>
                  <a:rPr lang="zh-CN" altLang="en-US" sz="2000" dirty="0"/>
                  <a:t>和</a:t>
                </a:r>
                <a:r>
                  <a:rPr lang="zh-CN" altLang="en-US" sz="2000" dirty="0">
                    <a:solidFill>
                      <a:srgbClr val="FF0000"/>
                    </a:solidFill>
                  </a:rPr>
                  <a:t>输出字符集</a:t>
                </a:r>
                <a:r>
                  <a:rPr lang="zh-CN" altLang="en-US" sz="2000" dirty="0"/>
                  <a:t>。信道的传输特性是可由其</a:t>
                </a:r>
                <a:r>
                  <a:rPr lang="zh-CN" altLang="en-US" sz="2000" dirty="0">
                    <a:solidFill>
                      <a:srgbClr val="FF0000"/>
                    </a:solidFill>
                  </a:rPr>
                  <a:t>条件概率分布</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0" i="1" smtClean="0">
                        <a:latin typeface="Cambria Math" panose="02040503050406030204" pitchFamily="18" charset="0"/>
                      </a:rPr>
                      <m:t>𝑦</m:t>
                    </m:r>
                    <m:r>
                      <a:rPr lang="en-US" altLang="zh-CN" sz="2000" i="1">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来完全刻画的。因此离散信道亦可表示为</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m:t>
                    </m:r>
                  </m:oMath>
                </a14:m>
                <a:r>
                  <a:rPr lang="en-US" altLang="zh-CN" sz="2000" dirty="0"/>
                  <a:t>.</a:t>
                </a:r>
                <a:endParaRPr lang="zh-CN" altLang="en-US" sz="2000" dirty="0"/>
              </a:p>
            </p:txBody>
          </p:sp>
        </mc:Choice>
        <mc:Fallback xmlns="">
          <p:sp>
            <p:nvSpPr>
              <p:cNvPr id="20" name="文本框 19">
                <a:extLst>
                  <a:ext uri="{FF2B5EF4-FFF2-40B4-BE49-F238E27FC236}">
                    <a16:creationId xmlns:a16="http://schemas.microsoft.com/office/drawing/2014/main" id="{47C2EC73-2C5F-461F-ABFD-FC79BF86CEFC}"/>
                  </a:ext>
                </a:extLst>
              </p:cNvPr>
              <p:cNvSpPr txBox="1">
                <a:spLocks noRot="1" noChangeAspect="1" noMove="1" noResize="1" noEditPoints="1" noAdjustHandles="1" noChangeArrowheads="1" noChangeShapeType="1" noTextEdit="1"/>
              </p:cNvSpPr>
              <p:nvPr/>
            </p:nvSpPr>
            <p:spPr>
              <a:xfrm>
                <a:off x="602548" y="3416472"/>
                <a:ext cx="10770553" cy="1015663"/>
              </a:xfrm>
              <a:prstGeom prst="rect">
                <a:avLst/>
              </a:prstGeom>
              <a:blipFill>
                <a:blip r:embed="rId6"/>
                <a:stretch>
                  <a:fillRect l="-170" t="-3593" r="-283" b="-101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045712F-162A-4D50-A71A-19605E5F5D88}"/>
                  </a:ext>
                </a:extLst>
              </p:cNvPr>
              <p:cNvSpPr txBox="1"/>
              <p:nvPr/>
            </p:nvSpPr>
            <p:spPr>
              <a:xfrm>
                <a:off x="618410" y="5595852"/>
                <a:ext cx="7813890" cy="488595"/>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信道矩阵</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d>
                          <m:dPr>
                            <m:ctrlPr>
                              <a:rPr lang="en-US" altLang="zh-CN" sz="2000" i="1">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e>
                        </m:d>
                      </m:e>
                      <m:sub>
                        <m:r>
                          <a:rPr lang="en-US" altLang="zh-CN" sz="2000" b="0" i="1" smtClean="0">
                            <a:latin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sub>
                    </m:sSub>
                  </m:oMath>
                </a14:m>
                <a:r>
                  <a:rPr lang="zh-CN" altLang="en-US" sz="2000" dirty="0"/>
                  <a:t>的性质：</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zh-CN" altLang="en-US" sz="2000" dirty="0"/>
                  <a:t>，</a:t>
                </a:r>
                <a14:m>
                  <m:oMath xmlns:m="http://schemas.openxmlformats.org/officeDocument/2006/math">
                    <m:nary>
                      <m:naryPr>
                        <m:chr m:val="∑"/>
                        <m:supHide m:val="on"/>
                        <m:ctrlPr>
                          <a:rPr lang="zh-CN" altLang="en-US" sz="2000" i="1" dirty="0" smtClean="0">
                            <a:latin typeface="Cambria Math" panose="02040503050406030204" pitchFamily="18" charset="0"/>
                          </a:rPr>
                        </m:ctrlPr>
                      </m:naryPr>
                      <m:sub>
                        <m:r>
                          <m:rPr>
                            <m:brk m:alnAt="7"/>
                          </m:rPr>
                          <a:rPr lang="en-US" altLang="zh-CN" sz="2000" b="0" i="1" dirty="0" smtClean="0">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Sub>
                      </m:e>
                    </m:nary>
                    <m:r>
                      <a:rPr lang="en-US" altLang="zh-CN" sz="2000" b="0" i="1" dirty="0" smtClean="0">
                        <a:latin typeface="Cambria Math" panose="02040503050406030204" pitchFamily="18" charset="0"/>
                      </a:rPr>
                      <m:t>=1</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𝑖</m:t>
                    </m:r>
                    <m:r>
                      <a:rPr lang="en-US" altLang="zh-CN" sz="2000" b="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𝑛</m:t>
                    </m:r>
                    <m:r>
                      <a:rPr lang="en-US" altLang="zh-CN" sz="2000" b="0" i="1" dirty="0" smtClean="0">
                        <a:latin typeface="Cambria Math" panose="02040503050406030204" pitchFamily="18" charset="0"/>
                        <a:ea typeface="Cambria Math" panose="02040503050406030204" pitchFamily="18" charset="0"/>
                      </a:rPr>
                      <m:t>.</m:t>
                    </m:r>
                  </m:oMath>
                </a14:m>
                <a:endParaRPr lang="zh-CN" altLang="en-US" sz="2000" dirty="0"/>
              </a:p>
            </p:txBody>
          </p:sp>
        </mc:Choice>
        <mc:Fallback xmlns="">
          <p:sp>
            <p:nvSpPr>
              <p:cNvPr id="21" name="文本框 20">
                <a:extLst>
                  <a:ext uri="{FF2B5EF4-FFF2-40B4-BE49-F238E27FC236}">
                    <a16:creationId xmlns:a16="http://schemas.microsoft.com/office/drawing/2014/main" id="{1045712F-162A-4D50-A71A-19605E5F5D88}"/>
                  </a:ext>
                </a:extLst>
              </p:cNvPr>
              <p:cNvSpPr txBox="1">
                <a:spLocks noRot="1" noChangeAspect="1" noMove="1" noResize="1" noEditPoints="1" noAdjustHandles="1" noChangeArrowheads="1" noChangeShapeType="1" noTextEdit="1"/>
              </p:cNvSpPr>
              <p:nvPr/>
            </p:nvSpPr>
            <p:spPr>
              <a:xfrm>
                <a:off x="618410" y="5595852"/>
                <a:ext cx="7813890" cy="488595"/>
              </a:xfrm>
              <a:prstGeom prst="rect">
                <a:avLst/>
              </a:prstGeom>
              <a:blipFill>
                <a:blip r:embed="rId7"/>
                <a:stretch>
                  <a:fillRect t="-96250" b="-13750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488268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P spid="10" grpId="0"/>
      <p:bldP spid="11" grpId="0"/>
      <p:bldP spid="12" grpId="0"/>
      <p:bldP spid="1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AA9CC8-FE5C-4BBF-A60C-B07C69D2D50A}"/>
              </a:ext>
            </a:extLst>
          </p:cNvPr>
          <p:cNvSpPr txBox="1"/>
          <p:nvPr/>
        </p:nvSpPr>
        <p:spPr>
          <a:xfrm>
            <a:off x="1341884" y="592668"/>
            <a:ext cx="3528392" cy="400110"/>
          </a:xfrm>
          <a:prstGeom prst="rect">
            <a:avLst/>
          </a:prstGeom>
          <a:noFill/>
          <a:ln>
            <a:noFill/>
          </a:ln>
        </p:spPr>
        <p:txBody>
          <a:bodyPr wrap="square" rtlCol="0" anchor="ctr" anchorCtr="1">
            <a:spAutoFit/>
          </a:bodyPr>
          <a:lstStyle/>
          <a:p>
            <a:r>
              <a:rPr lang="en-US" altLang="zh-CN" sz="2000" b="1" dirty="0"/>
              <a:t>§4.2.7 </a:t>
            </a:r>
            <a:r>
              <a:rPr lang="zh-CN" altLang="en-US" sz="2000" b="1" dirty="0"/>
              <a:t>信道容量的迭代计算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8311C59-EA69-4948-96FA-DA34BF35F95D}"/>
                  </a:ext>
                </a:extLst>
              </p:cNvPr>
              <p:cNvSpPr txBox="1"/>
              <p:nvPr/>
            </p:nvSpPr>
            <p:spPr>
              <a:xfrm>
                <a:off x="1989956" y="1513437"/>
                <a:ext cx="8490851" cy="7817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func>
                        </m:e>
                      </m:nary>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func>
                    </m:oMath>
                  </m:oMathPara>
                </a14:m>
                <a:endParaRPr lang="zh-CN" altLang="en-US" sz="2000" dirty="0"/>
              </a:p>
            </p:txBody>
          </p:sp>
        </mc:Choice>
        <mc:Fallback xmlns="">
          <p:sp>
            <p:nvSpPr>
              <p:cNvPr id="3" name="文本框 2">
                <a:extLst>
                  <a:ext uri="{FF2B5EF4-FFF2-40B4-BE49-F238E27FC236}">
                    <a16:creationId xmlns:a16="http://schemas.microsoft.com/office/drawing/2014/main" id="{D8311C59-EA69-4948-96FA-DA34BF35F95D}"/>
                  </a:ext>
                </a:extLst>
              </p:cNvPr>
              <p:cNvSpPr txBox="1">
                <a:spLocks noRot="1" noChangeAspect="1" noMove="1" noResize="1" noEditPoints="1" noAdjustHandles="1" noChangeArrowheads="1" noChangeShapeType="1" noTextEdit="1"/>
              </p:cNvSpPr>
              <p:nvPr/>
            </p:nvSpPr>
            <p:spPr>
              <a:xfrm>
                <a:off x="1989956" y="1513437"/>
                <a:ext cx="8490851" cy="781752"/>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5268804-DC82-4244-A4E2-7BAC349EECF9}"/>
                  </a:ext>
                </a:extLst>
              </p:cNvPr>
              <p:cNvSpPr txBox="1"/>
              <p:nvPr/>
            </p:nvSpPr>
            <p:spPr>
              <a:xfrm>
                <a:off x="1341884" y="1100984"/>
                <a:ext cx="5256584" cy="400110"/>
              </a:xfrm>
              <a:prstGeom prst="rect">
                <a:avLst/>
              </a:prstGeom>
              <a:noFill/>
              <a:ln>
                <a:noFill/>
              </a:ln>
            </p:spPr>
            <p:txBody>
              <a:bodyPr wrap="square" rtlCol="0" anchor="ctr" anchorCtr="1">
                <a:spAutoFit/>
              </a:bodyPr>
              <a:lstStyle/>
              <a:p>
                <a:r>
                  <a:rPr lang="zh-CN" altLang="en-US" sz="2000" dirty="0"/>
                  <a:t>本小节中，为方便起见，将对数的底取定为</a:t>
                </a:r>
                <a14:m>
                  <m:oMath xmlns:m="http://schemas.openxmlformats.org/officeDocument/2006/math">
                    <m:r>
                      <a:rPr lang="en-US" altLang="zh-CN" sz="2000" b="0" i="1" smtClean="0">
                        <a:latin typeface="Cambria Math" panose="02040503050406030204" pitchFamily="18" charset="0"/>
                      </a:rPr>
                      <m:t>𝑒</m:t>
                    </m:r>
                    <m:r>
                      <a:rPr lang="en-US" altLang="zh-CN" sz="2000" b="0" i="0" smtClean="0">
                        <a:latin typeface="Cambria Math" panose="02040503050406030204" pitchFamily="18" charset="0"/>
                      </a:rPr>
                      <m:t>.</m:t>
                    </m:r>
                  </m:oMath>
                </a14:m>
                <a:endParaRPr lang="zh-CN" altLang="en-US" sz="2000" dirty="0"/>
              </a:p>
            </p:txBody>
          </p:sp>
        </mc:Choice>
        <mc:Fallback xmlns="">
          <p:sp>
            <p:nvSpPr>
              <p:cNvPr id="4" name="文本框 3">
                <a:extLst>
                  <a:ext uri="{FF2B5EF4-FFF2-40B4-BE49-F238E27FC236}">
                    <a16:creationId xmlns:a16="http://schemas.microsoft.com/office/drawing/2014/main" id="{65268804-DC82-4244-A4E2-7BAC349EECF9}"/>
                  </a:ext>
                </a:extLst>
              </p:cNvPr>
              <p:cNvSpPr txBox="1">
                <a:spLocks noRot="1" noChangeAspect="1" noMove="1" noResize="1" noEditPoints="1" noAdjustHandles="1" noChangeArrowheads="1" noChangeShapeType="1" noTextEdit="1"/>
              </p:cNvSpPr>
              <p:nvPr/>
            </p:nvSpPr>
            <p:spPr>
              <a:xfrm>
                <a:off x="1341884" y="1100984"/>
                <a:ext cx="5256584" cy="400110"/>
              </a:xfrm>
              <a:prstGeom prst="rect">
                <a:avLst/>
              </a:prstGeom>
              <a:blipFill>
                <a:blip r:embed="rId3"/>
                <a:stretch>
                  <a:fillRect l="-580" t="-12308" b="-24615"/>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3CF18372-386A-447B-B1D1-31CED919FD7D}"/>
              </a:ext>
            </a:extLst>
          </p:cNvPr>
          <p:cNvSpPr txBox="1"/>
          <p:nvPr/>
        </p:nvSpPr>
        <p:spPr>
          <a:xfrm>
            <a:off x="911172" y="2248741"/>
            <a:ext cx="1800200" cy="400110"/>
          </a:xfrm>
          <a:prstGeom prst="rect">
            <a:avLst/>
          </a:prstGeom>
          <a:noFill/>
          <a:ln>
            <a:noFill/>
          </a:ln>
        </p:spPr>
        <p:txBody>
          <a:bodyPr wrap="square" rtlCol="0" anchor="ctr" anchorCtr="1">
            <a:spAutoFit/>
          </a:bodyPr>
          <a:lstStyle/>
          <a:p>
            <a:r>
              <a:rPr lang="zh-CN" altLang="en-US" sz="2000" dirty="0"/>
              <a:t>其中向后概率</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7C0DDA9-E697-4796-B516-D1C4CCC19B16}"/>
                  </a:ext>
                </a:extLst>
              </p:cNvPr>
              <p:cNvSpPr txBox="1"/>
              <p:nvPr/>
            </p:nvSpPr>
            <p:spPr>
              <a:xfrm>
                <a:off x="2510076" y="2629161"/>
                <a:ext cx="4432367" cy="68191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𝑝</m:t>
                      </m:r>
                      <m:d>
                        <m:dPr>
                          <m:ctrlPr>
                            <a:rPr lang="en-US" altLang="zh-CN" sz="200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d>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num>
                        <m:den>
                          <m:nary>
                            <m:naryPr>
                              <m:chr m:val="∑"/>
                              <m:limLoc m:val="subSup"/>
                              <m:supHide m:val="on"/>
                              <m:ctrlPr>
                                <a:rPr lang="en-US" altLang="zh-CN" sz="2000" b="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𝑘</m:t>
                              </m:r>
                            </m:sub>
                            <m:sup/>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i="1">
                                  <a:latin typeface="Cambria Math" panose="02040503050406030204" pitchFamily="18" charset="0"/>
                                </a:rPr>
                                <m:t>)</m:t>
                              </m:r>
                            </m:e>
                          </m:nary>
                        </m:den>
                      </m:f>
                    </m:oMath>
                  </m:oMathPara>
                </a14:m>
                <a:endParaRPr lang="zh-CN" altLang="en-US" sz="2000" dirty="0"/>
              </a:p>
            </p:txBody>
          </p:sp>
        </mc:Choice>
        <mc:Fallback xmlns="">
          <p:sp>
            <p:nvSpPr>
              <p:cNvPr id="6" name="文本框 5">
                <a:extLst>
                  <a:ext uri="{FF2B5EF4-FFF2-40B4-BE49-F238E27FC236}">
                    <a16:creationId xmlns:a16="http://schemas.microsoft.com/office/drawing/2014/main" id="{E7C0DDA9-E697-4796-B516-D1C4CCC19B16}"/>
                  </a:ext>
                </a:extLst>
              </p:cNvPr>
              <p:cNvSpPr txBox="1">
                <a:spLocks noRot="1" noChangeAspect="1" noMove="1" noResize="1" noEditPoints="1" noAdjustHandles="1" noChangeArrowheads="1" noChangeShapeType="1" noTextEdit="1"/>
              </p:cNvSpPr>
              <p:nvPr/>
            </p:nvSpPr>
            <p:spPr>
              <a:xfrm>
                <a:off x="2510076" y="2629161"/>
                <a:ext cx="4432367" cy="681918"/>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A8081E2-0613-43EC-B8B2-FF694D866E60}"/>
                  </a:ext>
                </a:extLst>
              </p:cNvPr>
              <p:cNvSpPr txBox="1"/>
              <p:nvPr/>
            </p:nvSpPr>
            <p:spPr>
              <a:xfrm>
                <a:off x="913910" y="3291389"/>
                <a:ext cx="4752528" cy="400110"/>
              </a:xfrm>
              <a:prstGeom prst="rect">
                <a:avLst/>
              </a:prstGeom>
              <a:noFill/>
              <a:ln>
                <a:noFill/>
              </a:ln>
            </p:spPr>
            <p:txBody>
              <a:bodyPr wrap="square" rtlCol="0" anchor="ctr" anchorCtr="1">
                <a:spAutoFit/>
              </a:bodyPr>
              <a:lstStyle/>
              <a:p>
                <a:r>
                  <a:rPr lang="zh-CN" altLang="en-US" sz="2000" dirty="0"/>
                  <a:t>在信道给定时也是输入分布</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的函数。</a:t>
                </a:r>
              </a:p>
            </p:txBody>
          </p:sp>
        </mc:Choice>
        <mc:Fallback xmlns="">
          <p:sp>
            <p:nvSpPr>
              <p:cNvPr id="7" name="文本框 6">
                <a:extLst>
                  <a:ext uri="{FF2B5EF4-FFF2-40B4-BE49-F238E27FC236}">
                    <a16:creationId xmlns:a16="http://schemas.microsoft.com/office/drawing/2014/main" id="{3A8081E2-0613-43EC-B8B2-FF694D866E60}"/>
                  </a:ext>
                </a:extLst>
              </p:cNvPr>
              <p:cNvSpPr txBox="1">
                <a:spLocks noRot="1" noChangeAspect="1" noMove="1" noResize="1" noEditPoints="1" noAdjustHandles="1" noChangeArrowheads="1" noChangeShapeType="1" noTextEdit="1"/>
              </p:cNvSpPr>
              <p:nvPr/>
            </p:nvSpPr>
            <p:spPr>
              <a:xfrm>
                <a:off x="913910" y="3291389"/>
                <a:ext cx="4752528" cy="400110"/>
              </a:xfrm>
              <a:prstGeom prst="rect">
                <a:avLst/>
              </a:prstGeom>
              <a:blipFill>
                <a:blip r:embed="rId5"/>
                <a:stretch>
                  <a:fillRect l="-1282" t="-10606" r="-1282"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9C5AA14-349B-4B4E-9879-C84B89215F51}"/>
                  </a:ext>
                </a:extLst>
              </p:cNvPr>
              <p:cNvSpPr txBox="1"/>
              <p:nvPr/>
            </p:nvSpPr>
            <p:spPr>
              <a:xfrm>
                <a:off x="816209" y="3716185"/>
                <a:ext cx="10556407" cy="707886"/>
              </a:xfrm>
              <a:prstGeom prst="rect">
                <a:avLst/>
              </a:prstGeom>
              <a:noFill/>
              <a:ln>
                <a:noFill/>
              </a:ln>
            </p:spPr>
            <p:txBody>
              <a:bodyPr wrap="square" rtlCol="0" anchor="ctr" anchorCtr="1">
                <a:spAutoFit/>
              </a:bodyPr>
              <a:lstStyle/>
              <a:p>
                <a:r>
                  <a:rPr lang="zh-CN" altLang="en-US" sz="2000" dirty="0"/>
                  <a:t>      下面我们忽略函数</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中输入分布</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与向后概率分布</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关联性，然后考虑在固定其中之一时</a:t>
                </a:r>
                <a14:m>
                  <m:oMath xmlns:m="http://schemas.openxmlformats.org/officeDocument/2006/math">
                    <m:r>
                      <a:rPr lang="zh-CN" altLang="en-US" sz="2000" i="1" dirty="0">
                        <a:latin typeface="Cambria Math" panose="02040503050406030204" pitchFamily="18" charset="0"/>
                      </a:rPr>
                      <m:t>这个函数</m:t>
                    </m:r>
                  </m:oMath>
                </a14:m>
                <a:r>
                  <a:rPr lang="zh-CN" altLang="en-US" sz="2000" dirty="0"/>
                  <a:t>的最大值。</a:t>
                </a:r>
              </a:p>
            </p:txBody>
          </p:sp>
        </mc:Choice>
        <mc:Fallback xmlns="">
          <p:sp>
            <p:nvSpPr>
              <p:cNvPr id="8" name="文本框 7">
                <a:extLst>
                  <a:ext uri="{FF2B5EF4-FFF2-40B4-BE49-F238E27FC236}">
                    <a16:creationId xmlns:a16="http://schemas.microsoft.com/office/drawing/2014/main" id="{B9C5AA14-349B-4B4E-9879-C84B89215F51}"/>
                  </a:ext>
                </a:extLst>
              </p:cNvPr>
              <p:cNvSpPr txBox="1">
                <a:spLocks noRot="1" noChangeAspect="1" noMove="1" noResize="1" noEditPoints="1" noAdjustHandles="1" noChangeArrowheads="1" noChangeShapeType="1" noTextEdit="1"/>
              </p:cNvSpPr>
              <p:nvPr/>
            </p:nvSpPr>
            <p:spPr>
              <a:xfrm>
                <a:off x="816209" y="3716185"/>
                <a:ext cx="10556407" cy="707886"/>
              </a:xfrm>
              <a:prstGeom prst="rect">
                <a:avLst/>
              </a:prstGeom>
              <a:blipFill>
                <a:blip r:embed="rId6"/>
                <a:stretch>
                  <a:fillRect t="-6034"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E2739E8-A769-47DF-A54E-1544F6E26F98}"/>
                  </a:ext>
                </a:extLst>
              </p:cNvPr>
              <p:cNvSpPr txBox="1"/>
              <p:nvPr/>
            </p:nvSpPr>
            <p:spPr>
              <a:xfrm>
                <a:off x="1275042" y="4444595"/>
                <a:ext cx="10213800" cy="505010"/>
              </a:xfrm>
              <a:prstGeom prst="rect">
                <a:avLst/>
              </a:prstGeom>
              <a:noFill/>
              <a:ln>
                <a:noFill/>
              </a:ln>
            </p:spPr>
            <p:txBody>
              <a:bodyPr wrap="square" rtlCol="0" anchor="ctr" anchorCtr="1">
                <a:spAutoFit/>
              </a:bodyPr>
              <a:lstStyle/>
              <a:p>
                <a:r>
                  <a:rPr lang="zh-CN" altLang="en-US" sz="2000" dirty="0"/>
                  <a:t>为此，对概率分布向量</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𝑞</m:t>
                        </m:r>
                      </m:e>
                    </m:ac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𝑞</m:t>
                        </m:r>
                      </m:e>
                      <m:sub>
                        <m:r>
                          <a:rPr lang="en-US" altLang="zh-CN" sz="2000" b="0" i="1" smtClean="0">
                            <a:latin typeface="Cambria Math" panose="02040503050406030204" pitchFamily="18" charset="0"/>
                            <a:ea typeface="Cambria Math" panose="02040503050406030204" pitchFamily="18" charset="0"/>
                          </a:rPr>
                          <m:t>𝑛</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和条件概率矩阵</a:t>
                </a:r>
                <a14:m>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𝑘</m:t>
                                </m:r>
                                <m:r>
                                  <a:rPr lang="en-US" altLang="zh-CN" sz="2000" i="1">
                                    <a:latin typeface="Cambria Math" panose="02040503050406030204" pitchFamily="18" charset="0"/>
                                  </a:rPr>
                                  <m:t>,</m:t>
                                </m:r>
                                <m:r>
                                  <a:rPr lang="en-US" altLang="zh-CN" sz="2000" b="0" i="1" smtClean="0">
                                    <a:latin typeface="Cambria Math" panose="02040503050406030204" pitchFamily="18" charset="0"/>
                                  </a:rPr>
                                  <m:t>𝑙</m:t>
                                </m:r>
                              </m:sub>
                            </m:sSub>
                          </m:e>
                        </m:d>
                      </m:e>
                      <m:sub>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 1≤</m:t>
                        </m:r>
                        <m:r>
                          <a:rPr lang="en-US" altLang="zh-CN" sz="2000" b="0" i="1" smtClean="0">
                            <a:latin typeface="Cambria Math" panose="02040503050406030204" pitchFamily="18" charset="0"/>
                            <a:ea typeface="Cambria Math" panose="02040503050406030204" pitchFamily="18" charset="0"/>
                          </a:rPr>
                          <m:t>𝑙</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sub>
                    </m:sSub>
                  </m:oMath>
                </a14:m>
                <a:r>
                  <a:rPr lang="zh-CN" altLang="en-US" sz="2000" dirty="0"/>
                  <a:t>，定义函数</a:t>
                </a:r>
              </a:p>
            </p:txBody>
          </p:sp>
        </mc:Choice>
        <mc:Fallback xmlns="">
          <p:sp>
            <p:nvSpPr>
              <p:cNvPr id="9" name="文本框 8">
                <a:extLst>
                  <a:ext uri="{FF2B5EF4-FFF2-40B4-BE49-F238E27FC236}">
                    <a16:creationId xmlns:a16="http://schemas.microsoft.com/office/drawing/2014/main" id="{DE2739E8-A769-47DF-A54E-1544F6E26F98}"/>
                  </a:ext>
                </a:extLst>
              </p:cNvPr>
              <p:cNvSpPr txBox="1">
                <a:spLocks noRot="1" noChangeAspect="1" noMove="1" noResize="1" noEditPoints="1" noAdjustHandles="1" noChangeArrowheads="1" noChangeShapeType="1" noTextEdit="1"/>
              </p:cNvSpPr>
              <p:nvPr/>
            </p:nvSpPr>
            <p:spPr>
              <a:xfrm>
                <a:off x="1275042" y="4444595"/>
                <a:ext cx="10213800" cy="505010"/>
              </a:xfrm>
              <a:prstGeom prst="rect">
                <a:avLst/>
              </a:prstGeom>
              <a:blipFill>
                <a:blip r:embed="rId7"/>
                <a:stretch>
                  <a:fillRect t="-6024" r="-1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68E5361-09FF-47DF-AE19-76E32B2BBD4E}"/>
                  </a:ext>
                </a:extLst>
              </p:cNvPr>
              <p:cNvSpPr txBox="1"/>
              <p:nvPr/>
            </p:nvSpPr>
            <p:spPr>
              <a:xfrm>
                <a:off x="2407454" y="4830660"/>
                <a:ext cx="4925644" cy="7817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𝑄</m:t>
                          </m:r>
                        </m:e>
                      </m:d>
                      <m:r>
                        <a:rPr lang="en-US" altLang="zh-CN" sz="2000" b="0" i="0" smtClean="0">
                          <a:latin typeface="Cambria Math" panose="02040503050406030204" pitchFamily="18" charset="0"/>
                        </a:rPr>
                        <m:t>=</m:t>
                      </m:r>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func>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i="1">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e>
                      </m:func>
                    </m:oMath>
                  </m:oMathPara>
                </a14:m>
                <a:endParaRPr lang="zh-CN" altLang="en-US" sz="2000" dirty="0"/>
              </a:p>
            </p:txBody>
          </p:sp>
        </mc:Choice>
        <mc:Fallback xmlns="">
          <p:sp>
            <p:nvSpPr>
              <p:cNvPr id="10" name="文本框 9">
                <a:extLst>
                  <a:ext uri="{FF2B5EF4-FFF2-40B4-BE49-F238E27FC236}">
                    <a16:creationId xmlns:a16="http://schemas.microsoft.com/office/drawing/2014/main" id="{468E5361-09FF-47DF-AE19-76E32B2BBD4E}"/>
                  </a:ext>
                </a:extLst>
              </p:cNvPr>
              <p:cNvSpPr txBox="1">
                <a:spLocks noRot="1" noChangeAspect="1" noMove="1" noResize="1" noEditPoints="1" noAdjustHandles="1" noChangeArrowheads="1" noChangeShapeType="1" noTextEdit="1"/>
              </p:cNvSpPr>
              <p:nvPr/>
            </p:nvSpPr>
            <p:spPr>
              <a:xfrm>
                <a:off x="2407454" y="4830660"/>
                <a:ext cx="4925644" cy="781752"/>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94460D8-1136-4180-A1BB-CC8A6D9D07D9}"/>
                  </a:ext>
                </a:extLst>
              </p:cNvPr>
              <p:cNvSpPr txBox="1"/>
              <p:nvPr/>
            </p:nvSpPr>
            <p:spPr>
              <a:xfrm>
                <a:off x="1053852" y="5612412"/>
                <a:ext cx="4612586" cy="424796"/>
              </a:xfrm>
              <a:prstGeom prst="rect">
                <a:avLst/>
              </a:prstGeom>
              <a:noFill/>
              <a:ln>
                <a:noFill/>
              </a:ln>
            </p:spPr>
            <p:txBody>
              <a:bodyPr wrap="square" rtlCol="0" anchor="ctr" anchorCtr="1">
                <a:spAutoFit/>
              </a:bodyPr>
              <a:lstStyle/>
              <a:p>
                <a:r>
                  <a:rPr lang="zh-CN" altLang="en-US" sz="2000" dirty="0"/>
                  <a:t>这里的</a:t>
                </a:r>
                <a14:m>
                  <m:oMath xmlns:m="http://schemas.openxmlformats.org/officeDocument/2006/math">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是给定信道的传递概率。</a:t>
                </a:r>
              </a:p>
            </p:txBody>
          </p:sp>
        </mc:Choice>
        <mc:Fallback xmlns="">
          <p:sp>
            <p:nvSpPr>
              <p:cNvPr id="11" name="文本框 10">
                <a:extLst>
                  <a:ext uri="{FF2B5EF4-FFF2-40B4-BE49-F238E27FC236}">
                    <a16:creationId xmlns:a16="http://schemas.microsoft.com/office/drawing/2014/main" id="{694460D8-1136-4180-A1BB-CC8A6D9D07D9}"/>
                  </a:ext>
                </a:extLst>
              </p:cNvPr>
              <p:cNvSpPr txBox="1">
                <a:spLocks noRot="1" noChangeAspect="1" noMove="1" noResize="1" noEditPoints="1" noAdjustHandles="1" noChangeArrowheads="1" noChangeShapeType="1" noTextEdit="1"/>
              </p:cNvSpPr>
              <p:nvPr/>
            </p:nvSpPr>
            <p:spPr>
              <a:xfrm>
                <a:off x="1053852" y="5612412"/>
                <a:ext cx="4612586" cy="424796"/>
              </a:xfrm>
              <a:prstGeom prst="rect">
                <a:avLst/>
              </a:prstGeom>
              <a:blipFill>
                <a:blip r:embed="rId9"/>
                <a:stretch>
                  <a:fillRect l="-4095" t="-11594" r="-4095" b="-159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3247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A6BD080-9B88-470D-8133-F1F30D11CF3E}"/>
                  </a:ext>
                </a:extLst>
              </p:cNvPr>
              <p:cNvSpPr txBox="1"/>
              <p:nvPr/>
            </p:nvSpPr>
            <p:spPr>
              <a:xfrm>
                <a:off x="1413892" y="477322"/>
                <a:ext cx="9577064" cy="812787"/>
              </a:xfrm>
              <a:prstGeom prst="rect">
                <a:avLst/>
              </a:prstGeom>
              <a:noFill/>
              <a:ln>
                <a:noFill/>
              </a:ln>
            </p:spPr>
            <p:txBody>
              <a:bodyPr wrap="square" rtlCol="0" anchor="ctr" anchorCtr="1">
                <a:spAutoFit/>
              </a:bodyPr>
              <a:lstStyle/>
              <a:p>
                <a:r>
                  <a:rPr lang="zh-CN" altLang="en-US" sz="2000" b="1" dirty="0"/>
                  <a:t>引理</a:t>
                </a:r>
                <a:r>
                  <a:rPr lang="en-US" altLang="zh-CN" sz="2000" b="1" dirty="0"/>
                  <a:t>5</a:t>
                </a:r>
                <a:r>
                  <a:rPr lang="zh-CN" altLang="en-US" sz="2000" dirty="0"/>
                  <a:t>：对任何概率分布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oMath>
                </a14:m>
                <a:r>
                  <a:rPr lang="zh-CN" altLang="en-US" sz="2000" dirty="0"/>
                  <a:t>，使</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b="0" i="0" smtClean="0">
                        <a:latin typeface="Cambria Math" panose="02040503050406030204" pitchFamily="18" charset="0"/>
                      </a:rPr>
                      <m:t>,</m:t>
                    </m:r>
                    <m:r>
                      <m:rPr>
                        <m:sty m:val="p"/>
                      </m:rPr>
                      <a:rPr lang="en-US" altLang="zh-CN" sz="2000" b="0" i="0" smtClean="0">
                        <a:latin typeface="Cambria Math" panose="02040503050406030204" pitchFamily="18" charset="0"/>
                      </a:rPr>
                      <m:t>Q</m:t>
                    </m:r>
                    <m:r>
                      <a:rPr lang="en-US" altLang="zh-CN" sz="2000" b="0" i="0" smtClean="0">
                        <a:latin typeface="Cambria Math" panose="02040503050406030204" pitchFamily="18" charset="0"/>
                      </a:rPr>
                      <m:t>)</m:t>
                    </m:r>
                  </m:oMath>
                </a14:m>
                <a:r>
                  <a:rPr lang="zh-CN" altLang="en-US" sz="2000" dirty="0"/>
                  <a:t>达到最大值的条件概率矩阵</a:t>
                </a:r>
                <a14:m>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𝑙</m:t>
                                </m:r>
                              </m:sub>
                            </m:sSub>
                          </m:e>
                        </m:d>
                      </m:e>
                      <m:sub>
                        <m: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 1≤</m:t>
                        </m:r>
                        <m:r>
                          <a:rPr lang="en-US" altLang="zh-CN"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sub>
                    </m:sSub>
                  </m:oMath>
                </a14:m>
                <a:r>
                  <a:rPr lang="zh-CN" altLang="en-US" sz="2000" dirty="0"/>
                  <a:t>为给定的信道以</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oMath>
                </a14:m>
                <a:r>
                  <a:rPr lang="zh-CN" altLang="en-US" sz="2000" dirty="0"/>
                  <a:t>为输入分布时的</a:t>
                </a:r>
                <a:r>
                  <a:rPr lang="zh-CN" altLang="en-US" sz="2000" dirty="0">
                    <a:solidFill>
                      <a:srgbClr val="FF0000"/>
                    </a:solidFill>
                  </a:rPr>
                  <a:t>后向条件概率矩阵</a:t>
                </a:r>
                <a:r>
                  <a:rPr lang="zh-CN" altLang="en-US" sz="2000" dirty="0"/>
                  <a:t>，即满足：</a:t>
                </a:r>
              </a:p>
            </p:txBody>
          </p:sp>
        </mc:Choice>
        <mc:Fallback xmlns="">
          <p:sp>
            <p:nvSpPr>
              <p:cNvPr id="2" name="文本框 1">
                <a:extLst>
                  <a:ext uri="{FF2B5EF4-FFF2-40B4-BE49-F238E27FC236}">
                    <a16:creationId xmlns:a16="http://schemas.microsoft.com/office/drawing/2014/main" id="{AA6BD080-9B88-470D-8133-F1F30D11CF3E}"/>
                  </a:ext>
                </a:extLst>
              </p:cNvPr>
              <p:cNvSpPr txBox="1">
                <a:spLocks noRot="1" noChangeAspect="1" noMove="1" noResize="1" noEditPoints="1" noAdjustHandles="1" noChangeArrowheads="1" noChangeShapeType="1" noTextEdit="1"/>
              </p:cNvSpPr>
              <p:nvPr/>
            </p:nvSpPr>
            <p:spPr>
              <a:xfrm>
                <a:off x="1413892" y="477322"/>
                <a:ext cx="9577064" cy="812787"/>
              </a:xfrm>
              <a:prstGeom prst="rect">
                <a:avLst/>
              </a:prstGeom>
              <a:blipFill>
                <a:blip r:embed="rId2"/>
                <a:stretch>
                  <a:fillRect l="-637" t="-522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93C1219-AB83-422C-92BC-FA25A6C30A0B}"/>
                  </a:ext>
                </a:extLst>
              </p:cNvPr>
              <p:cNvSpPr txBox="1"/>
              <p:nvPr/>
            </p:nvSpPr>
            <p:spPr>
              <a:xfrm>
                <a:off x="3803913" y="1310757"/>
                <a:ext cx="5005665" cy="68191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num>
                        <m:den>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b="0" i="1" smtClean="0">
                                  <a:latin typeface="Cambria Math" panose="02040503050406030204" pitchFamily="18" charset="0"/>
                                </a:rPr>
                                <m:t>)</m:t>
                              </m:r>
                            </m:e>
                          </m:nary>
                        </m:den>
                      </m:f>
                      <m:r>
                        <a:rPr lang="en-US" altLang="zh-CN" sz="2000" b="0" i="1" smtClean="0">
                          <a:latin typeface="Cambria Math" panose="02040503050406030204" pitchFamily="18" charset="0"/>
                        </a:rPr>
                        <m:t>, 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 1≤</m:t>
                      </m:r>
                      <m:r>
                        <a:rPr lang="en-US" altLang="zh-CN" sz="2000" b="0" i="1" smtClean="0">
                          <a:latin typeface="Cambria Math" panose="02040503050406030204" pitchFamily="18" charset="0"/>
                          <a:ea typeface="Cambria Math" panose="02040503050406030204" pitchFamily="18" charset="0"/>
                        </a:rPr>
                        <m:t>𝑗</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893C1219-AB83-422C-92BC-FA25A6C30A0B}"/>
                  </a:ext>
                </a:extLst>
              </p:cNvPr>
              <p:cNvSpPr txBox="1">
                <a:spLocks noRot="1" noChangeAspect="1" noMove="1" noResize="1" noEditPoints="1" noAdjustHandles="1" noChangeArrowheads="1" noChangeShapeType="1" noTextEdit="1"/>
              </p:cNvSpPr>
              <p:nvPr/>
            </p:nvSpPr>
            <p:spPr>
              <a:xfrm>
                <a:off x="3803913" y="1310757"/>
                <a:ext cx="5005665" cy="681918"/>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69FEDB-C79C-4D97-B364-F32A2AD31733}"/>
                  </a:ext>
                </a:extLst>
              </p:cNvPr>
              <p:cNvSpPr txBox="1"/>
              <p:nvPr/>
            </p:nvSpPr>
            <p:spPr>
              <a:xfrm>
                <a:off x="997363" y="2167331"/>
                <a:ext cx="10173613" cy="424796"/>
              </a:xfrm>
              <a:prstGeom prst="rect">
                <a:avLst/>
              </a:prstGeom>
              <a:noFill/>
              <a:ln>
                <a:noFill/>
              </a:ln>
            </p:spPr>
            <p:txBody>
              <a:bodyPr wrap="square" rtlCol="0" anchor="ctr" anchorCtr="1">
                <a:spAutoFit/>
              </a:bodyPr>
              <a:lstStyle/>
              <a:p>
                <a:r>
                  <a:rPr lang="zh-CN" altLang="en-US" sz="2000" b="1" dirty="0"/>
                  <a:t>证明：</a:t>
                </a:r>
                <a:r>
                  <a:rPr lang="zh-CN" altLang="en-US" sz="2000" dirty="0"/>
                  <a:t>考虑利用拉格朗日乘子法求</a:t>
                </a:r>
                <a14:m>
                  <m:oMath xmlns:m="http://schemas.openxmlformats.org/officeDocument/2006/math">
                    <m:r>
                      <a:rPr lang="en-US" altLang="zh-CN" sz="2000" b="0" i="1">
                        <a:latin typeface="Cambria Math" panose="02040503050406030204" pitchFamily="18" charset="0"/>
                      </a:rPr>
                      <m:t>𝐼</m:t>
                    </m:r>
                    <m:r>
                      <a:rPr lang="en-US" altLang="zh-CN" sz="2000" b="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a:latin typeface="Cambria Math" panose="02040503050406030204" pitchFamily="18" charset="0"/>
                          </a:rPr>
                          <m:t>𝑞</m:t>
                        </m:r>
                      </m:e>
                    </m:acc>
                    <m:r>
                      <a:rPr lang="en-US" altLang="zh-CN" sz="2000" b="0">
                        <a:latin typeface="Cambria Math" panose="02040503050406030204" pitchFamily="18" charset="0"/>
                      </a:rPr>
                      <m:t>,</m:t>
                    </m:r>
                    <m:r>
                      <m:rPr>
                        <m:sty m:val="p"/>
                      </m:rPr>
                      <a:rPr lang="en-US" altLang="zh-CN" sz="2000" b="0">
                        <a:latin typeface="Cambria Math" panose="02040503050406030204" pitchFamily="18" charset="0"/>
                      </a:rPr>
                      <m:t>Q</m:t>
                    </m:r>
                    <m:r>
                      <a:rPr lang="en-US" altLang="zh-CN" sz="2000" b="0">
                        <a:latin typeface="Cambria Math" panose="02040503050406030204" pitchFamily="18" charset="0"/>
                      </a:rPr>
                      <m:t>)</m:t>
                    </m:r>
                  </m:oMath>
                </a14:m>
                <a:r>
                  <a:rPr lang="zh-CN" altLang="en-US" sz="2000" dirty="0"/>
                  <a:t>在条件</a:t>
                </a:r>
                <a14:m>
                  <m:oMath xmlns:m="http://schemas.openxmlformats.org/officeDocument/2006/math">
                    <m:nary>
                      <m:naryPr>
                        <m:chr m:val="∑"/>
                        <m:ctrlPr>
                          <a:rPr lang="zh-CN" altLang="en-US" sz="200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e>
                    </m:nary>
                    <m:r>
                      <a:rPr lang="zh-CN" altLang="en-US" sz="2000" i="1">
                        <a:latin typeface="Cambria Math" panose="02040503050406030204" pitchFamily="18" charset="0"/>
                      </a:rPr>
                      <m:t>，</m:t>
                    </m:r>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=1,2,⋯,</m:t>
                    </m:r>
                    <m:r>
                      <a:rPr lang="en-US" altLang="zh-CN" sz="2000" b="0" i="1" smtClean="0">
                        <a:latin typeface="Cambria Math" panose="02040503050406030204" pitchFamily="18" charset="0"/>
                      </a:rPr>
                      <m:t>𝑚</m:t>
                    </m:r>
                  </m:oMath>
                </a14:m>
                <a:r>
                  <a:rPr lang="zh-CN" altLang="en-US" sz="2000" dirty="0"/>
                  <a:t>下的条件极值。</a:t>
                </a:r>
              </a:p>
            </p:txBody>
          </p:sp>
        </mc:Choice>
        <mc:Fallback xmlns="">
          <p:sp>
            <p:nvSpPr>
              <p:cNvPr id="4" name="文本框 3">
                <a:extLst>
                  <a:ext uri="{FF2B5EF4-FFF2-40B4-BE49-F238E27FC236}">
                    <a16:creationId xmlns:a16="http://schemas.microsoft.com/office/drawing/2014/main" id="{5369FEDB-C79C-4D97-B364-F32A2AD31733}"/>
                  </a:ext>
                </a:extLst>
              </p:cNvPr>
              <p:cNvSpPr txBox="1">
                <a:spLocks noRot="1" noChangeAspect="1" noMove="1" noResize="1" noEditPoints="1" noAdjustHandles="1" noChangeArrowheads="1" noChangeShapeType="1" noTextEdit="1"/>
              </p:cNvSpPr>
              <p:nvPr/>
            </p:nvSpPr>
            <p:spPr>
              <a:xfrm>
                <a:off x="997363" y="2167331"/>
                <a:ext cx="10173613" cy="424796"/>
              </a:xfrm>
              <a:prstGeom prst="rect">
                <a:avLst/>
              </a:prstGeom>
              <a:blipFill>
                <a:blip r:embed="rId4"/>
                <a:stretch>
                  <a:fillRect l="-1917" t="-115942" r="-1857" b="-17101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EF4F54-3FBB-4750-A382-E33B043DEA79}"/>
                  </a:ext>
                </a:extLst>
              </p:cNvPr>
              <p:cNvSpPr txBox="1"/>
              <p:nvPr/>
            </p:nvSpPr>
            <p:spPr>
              <a:xfrm>
                <a:off x="837828" y="2588073"/>
                <a:ext cx="10333148" cy="96744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作</m:t>
                      </m:r>
                      <m:r>
                        <a:rPr lang="zh-CN" altLang="en-US" sz="2000" i="1" smtClean="0">
                          <a:latin typeface="Cambria Math" panose="02040503050406030204" pitchFamily="18" charset="0"/>
                        </a:rPr>
                        <m:t>辅助函数</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m:rPr>
                              <m:sty m:val="p"/>
                            </m:rPr>
                            <a:rPr lang="en-US" altLang="zh-CN" sz="2000">
                              <a:latin typeface="Cambria Math" panose="02040503050406030204" pitchFamily="18" charset="0"/>
                            </a:rPr>
                            <m:t>Q</m:t>
                          </m:r>
                        </m:e>
                      </m:d>
                      <m:r>
                        <a:rPr lang="en-US" altLang="zh-CN" sz="2000" b="0" i="0"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𝑗</m:t>
                              </m:r>
                            </m:sub>
                          </m:sSub>
                          <m:nary>
                            <m:naryPr>
                              <m:chr m:val="∑"/>
                              <m:ctrlPr>
                                <a:rPr lang="zh-CN" altLang="en-US" sz="2000" i="1">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i="1">
                                      <a:latin typeface="Cambria Math" panose="02040503050406030204" pitchFamily="18" charset="0"/>
                                    </a:rPr>
                                    <m:t>,</m:t>
                                  </m:r>
                                  <m:r>
                                    <a:rPr lang="en-US" altLang="zh-CN" sz="2000" b="0" i="1" smtClean="0">
                                      <a:latin typeface="Cambria Math" panose="02040503050406030204" pitchFamily="18" charset="0"/>
                                    </a:rPr>
                                    <m:t>𝑖</m:t>
                                  </m:r>
                                </m:sub>
                              </m:sSub>
                            </m:e>
                          </m:nary>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func>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func>
                      <m:r>
                        <a:rPr lang="en-US" altLang="zh-CN" sz="2000">
                          <a:latin typeface="Cambria Math" panose="02040503050406030204" pitchFamily="18" charset="0"/>
                        </a:rPr>
                        <m:t>−</m:t>
                      </m:r>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i="1">
                              <a:latin typeface="Cambria Math" panose="02040503050406030204" pitchFamily="18" charset="0"/>
                            </a:rPr>
                            <m:t>=1</m:t>
                          </m:r>
                        </m:sub>
                        <m:sup>
                          <m:r>
                            <a:rPr lang="en-US" altLang="zh-CN" sz="2000" b="0" i="1" smtClean="0">
                              <a:latin typeface="Cambria Math" panose="02040503050406030204" pitchFamily="18" charset="0"/>
                            </a:rPr>
                            <m:t>𝑚</m:t>
                          </m:r>
                        </m:sup>
                        <m:e>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b="0" i="1" smtClean="0">
                                  <a:latin typeface="Cambria Math" panose="02040503050406030204" pitchFamily="18" charset="0"/>
                                </a:rPr>
                                <m:t>𝑗</m:t>
                              </m:r>
                            </m:sub>
                          </m:sSub>
                          <m:nary>
                            <m:naryPr>
                              <m:chr m:val="∑"/>
                              <m:ctrlPr>
                                <a:rPr lang="zh-CN" altLang="en-US" sz="2000" i="1">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i="1">
                                      <a:latin typeface="Cambria Math" panose="02040503050406030204" pitchFamily="18" charset="0"/>
                                    </a:rPr>
                                    <m:t>,</m:t>
                                  </m:r>
                                  <m:r>
                                    <a:rPr lang="en-US" altLang="zh-CN" sz="2000" b="0" i="1" smtClean="0">
                                      <a:latin typeface="Cambria Math" panose="02040503050406030204" pitchFamily="18" charset="0"/>
                                    </a:rPr>
                                    <m:t>𝑖</m:t>
                                  </m:r>
                                </m:sub>
                              </m:sSub>
                            </m:e>
                          </m:nary>
                        </m:e>
                      </m:nary>
                    </m:oMath>
                  </m:oMathPara>
                </a14:m>
                <a:endParaRPr lang="zh-CN" altLang="en-US" sz="2000" dirty="0"/>
              </a:p>
            </p:txBody>
          </p:sp>
        </mc:Choice>
        <mc:Fallback xmlns="">
          <p:sp>
            <p:nvSpPr>
              <p:cNvPr id="5" name="文本框 4">
                <a:extLst>
                  <a:ext uri="{FF2B5EF4-FFF2-40B4-BE49-F238E27FC236}">
                    <a16:creationId xmlns:a16="http://schemas.microsoft.com/office/drawing/2014/main" id="{02EF4F54-3FBB-4750-A382-E33B043DEA79}"/>
                  </a:ext>
                </a:extLst>
              </p:cNvPr>
              <p:cNvSpPr txBox="1">
                <a:spLocks noRot="1" noChangeAspect="1" noMove="1" noResize="1" noEditPoints="1" noAdjustHandles="1" noChangeArrowheads="1" noChangeShapeType="1" noTextEdit="1"/>
              </p:cNvSpPr>
              <p:nvPr/>
            </p:nvSpPr>
            <p:spPr>
              <a:xfrm>
                <a:off x="837828" y="2588073"/>
                <a:ext cx="10333148" cy="967444"/>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8849E9E-CF4A-474E-B2F0-63334C165CB4}"/>
                  </a:ext>
                </a:extLst>
              </p:cNvPr>
              <p:cNvSpPr txBox="1"/>
              <p:nvPr/>
            </p:nvSpPr>
            <p:spPr>
              <a:xfrm>
                <a:off x="837828" y="3594360"/>
                <a:ext cx="5862887" cy="68191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令</m:t>
                      </m:r>
                      <m:r>
                        <a:rPr lang="en-US" altLang="zh-CN" sz="2000" b="0" i="1" smtClean="0">
                          <a:latin typeface="Cambria Math" panose="02040503050406030204" pitchFamily="18" charset="0"/>
                        </a:rPr>
                        <m:t> </m:t>
                      </m:r>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𝐹</m:t>
                          </m:r>
                        </m:num>
                        <m:den>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𝑖</m:t>
                              </m:r>
                            </m:sub>
                          </m:sSub>
                        </m:den>
                      </m:f>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zh-CN" altLang="en-US" sz="2000" b="0" i="1" smtClean="0">
                              <a:latin typeface="Cambria Math" panose="02040503050406030204" pitchFamily="18" charset="0"/>
                            </a:rPr>
                            <m:t>𝜆</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=0 </m:t>
                      </m:r>
                      <m:r>
                        <a:rPr lang="zh-CN" altLang="en-US" sz="2000" i="1">
                          <a:latin typeface="Cambria Math" panose="02040503050406030204" pitchFamily="18" charset="0"/>
                        </a:rPr>
                        <m:t>可得</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𝜆</m:t>
                              </m:r>
                            </m:e>
                            <m:sub>
                              <m:r>
                                <a:rPr lang="en-US" altLang="zh-CN" sz="2000" b="0" i="1" smtClean="0">
                                  <a:latin typeface="Cambria Math" panose="02040503050406030204" pitchFamily="18" charset="0"/>
                                </a:rPr>
                                <m:t>𝑗</m:t>
                              </m:r>
                            </m:sub>
                          </m:sSub>
                        </m:den>
                      </m:f>
                    </m:oMath>
                  </m:oMathPara>
                </a14:m>
                <a:endParaRPr lang="zh-CN" altLang="en-US" sz="2000" dirty="0"/>
              </a:p>
            </p:txBody>
          </p:sp>
        </mc:Choice>
        <mc:Fallback xmlns="">
          <p:sp>
            <p:nvSpPr>
              <p:cNvPr id="6" name="文本框 5">
                <a:extLst>
                  <a:ext uri="{FF2B5EF4-FFF2-40B4-BE49-F238E27FC236}">
                    <a16:creationId xmlns:a16="http://schemas.microsoft.com/office/drawing/2014/main" id="{28849E9E-CF4A-474E-B2F0-63334C165CB4}"/>
                  </a:ext>
                </a:extLst>
              </p:cNvPr>
              <p:cNvSpPr txBox="1">
                <a:spLocks noRot="1" noChangeAspect="1" noMove="1" noResize="1" noEditPoints="1" noAdjustHandles="1" noChangeArrowheads="1" noChangeShapeType="1" noTextEdit="1"/>
              </p:cNvSpPr>
              <p:nvPr/>
            </p:nvSpPr>
            <p:spPr>
              <a:xfrm>
                <a:off x="837828" y="3594360"/>
                <a:ext cx="5862887" cy="681918"/>
              </a:xfrm>
              <a:prstGeom prst="rect">
                <a:avLst/>
              </a:prstGeom>
              <a:blipFill>
                <a:blip r:embed="rId6"/>
                <a:stretch>
                  <a:fillRect b="-90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53FB8E3-A90A-4959-BD05-9B4617B96C86}"/>
                  </a:ext>
                </a:extLst>
              </p:cNvPr>
              <p:cNvSpPr txBox="1"/>
              <p:nvPr/>
            </p:nvSpPr>
            <p:spPr>
              <a:xfrm>
                <a:off x="909836" y="4317573"/>
                <a:ext cx="5893088" cy="84029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进而由</m:t>
                      </m:r>
                      <m:r>
                        <a:rPr lang="zh-CN" altLang="en-US" sz="2000" i="1">
                          <a:latin typeface="Cambria Math" panose="02040503050406030204" pitchFamily="18" charset="0"/>
                        </a:rPr>
                        <m:t>限制条件</m:t>
                      </m:r>
                      <m:r>
                        <a:rPr lang="en-US" altLang="zh-CN" sz="2000" b="0" i="1" smtClean="0">
                          <a:latin typeface="Cambria Math" panose="02040503050406030204" pitchFamily="18" charset="0"/>
                        </a:rPr>
                        <m:t> </m:t>
                      </m:r>
                      <m:nary>
                        <m:naryPr>
                          <m:chr m:val="∑"/>
                          <m:ctrlPr>
                            <a:rPr lang="zh-CN" altLang="en-US" sz="200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b="0" i="1" smtClean="0">
                                  <a:latin typeface="Cambria Math" panose="02040503050406030204" pitchFamily="18" charset="0"/>
                                </a:rPr>
                                <m:t>𝑗</m:t>
                              </m:r>
                              <m:r>
                                <a:rPr lang="en-US" altLang="zh-CN" sz="2000" i="1">
                                  <a:latin typeface="Cambria Math" panose="02040503050406030204" pitchFamily="18" charset="0"/>
                                </a:rPr>
                                <m:t>,</m:t>
                              </m:r>
                              <m:r>
                                <a:rPr lang="en-US" altLang="zh-CN" sz="2000" b="0" i="1" smtClean="0">
                                  <a:latin typeface="Cambria Math" panose="02040503050406030204" pitchFamily="18" charset="0"/>
                                </a:rPr>
                                <m:t>𝑖</m:t>
                              </m:r>
                            </m:sub>
                          </m:sSub>
                        </m:e>
                      </m:nary>
                      <m:r>
                        <a:rPr lang="en-US" altLang="zh-CN" sz="2000" b="0" i="1" smtClean="0">
                          <a:latin typeface="Cambria Math" panose="02040503050406030204" pitchFamily="18" charset="0"/>
                        </a:rPr>
                        <m:t>=1 </m:t>
                      </m:r>
                      <m:r>
                        <a:rPr lang="zh-CN" altLang="en-US" sz="2000" i="1">
                          <a:latin typeface="Cambria Math" panose="02040503050406030204" pitchFamily="18" charset="0"/>
                        </a:rPr>
                        <m:t>可得</m:t>
                      </m:r>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𝜆</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7" name="文本框 6">
                <a:extLst>
                  <a:ext uri="{FF2B5EF4-FFF2-40B4-BE49-F238E27FC236}">
                    <a16:creationId xmlns:a16="http://schemas.microsoft.com/office/drawing/2014/main" id="{753FB8E3-A90A-4959-BD05-9B4617B96C86}"/>
                  </a:ext>
                </a:extLst>
              </p:cNvPr>
              <p:cNvSpPr txBox="1">
                <a:spLocks noRot="1" noChangeAspect="1" noMove="1" noResize="1" noEditPoints="1" noAdjustHandles="1" noChangeArrowheads="1" noChangeShapeType="1" noTextEdit="1"/>
              </p:cNvSpPr>
              <p:nvPr/>
            </p:nvSpPr>
            <p:spPr>
              <a:xfrm>
                <a:off x="909836" y="4317573"/>
                <a:ext cx="5893088" cy="840295"/>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A5E2D4-3152-4ED5-BD31-47F5BDF482B9}"/>
                  </a:ext>
                </a:extLst>
              </p:cNvPr>
              <p:cNvSpPr txBox="1"/>
              <p:nvPr/>
            </p:nvSpPr>
            <p:spPr>
              <a:xfrm>
                <a:off x="909836" y="5238006"/>
                <a:ext cx="3456972" cy="68191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因此</m:t>
                      </m:r>
                      <m:r>
                        <a:rPr lang="zh-CN" altLang="en-US"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um>
                        <m:den>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e>
                          </m:nary>
                        </m:den>
                      </m:f>
                      <m:r>
                        <a:rPr lang="en-US" altLang="zh-CN" sz="2000" b="0" i="1" smtClean="0">
                          <a:latin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38A5E2D4-3152-4ED5-BD31-47F5BDF482B9}"/>
                  </a:ext>
                </a:extLst>
              </p:cNvPr>
              <p:cNvSpPr txBox="1">
                <a:spLocks noRot="1" noChangeAspect="1" noMove="1" noResize="1" noEditPoints="1" noAdjustHandles="1" noChangeArrowheads="1" noChangeShapeType="1" noTextEdit="1"/>
              </p:cNvSpPr>
              <p:nvPr/>
            </p:nvSpPr>
            <p:spPr>
              <a:xfrm>
                <a:off x="909836" y="5238006"/>
                <a:ext cx="3456972" cy="681918"/>
              </a:xfrm>
              <a:prstGeom prst="rect">
                <a:avLst/>
              </a:prstGeom>
              <a:blipFill>
                <a:blip r:embed="rId8"/>
                <a:stretch>
                  <a:fillRect/>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E91E58A-4CF8-4FFA-9F8E-E4B8A3276D23}"/>
              </a:ext>
            </a:extLst>
          </p:cNvPr>
          <p:cNvSpPr txBox="1"/>
          <p:nvPr/>
        </p:nvSpPr>
        <p:spPr>
          <a:xfrm>
            <a:off x="4726260" y="5378910"/>
            <a:ext cx="1080120" cy="400110"/>
          </a:xfrm>
          <a:prstGeom prst="rect">
            <a:avLst/>
          </a:prstGeom>
          <a:noFill/>
          <a:ln>
            <a:noFill/>
          </a:ln>
        </p:spPr>
        <p:txBody>
          <a:bodyPr wrap="square" rtlCol="0" anchor="ctr" anchorCtr="1">
            <a:spAutoFit/>
          </a:bodyPr>
          <a:lstStyle/>
          <a:p>
            <a:r>
              <a:rPr lang="zh-CN" altLang="en-US" sz="2000" b="1" dirty="0"/>
              <a:t>证毕。</a:t>
            </a:r>
          </a:p>
        </p:txBody>
      </p:sp>
    </p:spTree>
    <p:extLst>
      <p:ext uri="{BB962C8B-B14F-4D97-AF65-F5344CB8AC3E}">
        <p14:creationId xmlns:p14="http://schemas.microsoft.com/office/powerpoint/2010/main" val="32978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1CB4E4-BB67-47B7-ADDD-E4DD9199423E}"/>
                  </a:ext>
                </a:extLst>
              </p:cNvPr>
              <p:cNvSpPr txBox="1"/>
              <p:nvPr/>
            </p:nvSpPr>
            <p:spPr>
              <a:xfrm>
                <a:off x="1234684" y="442460"/>
                <a:ext cx="8316112" cy="505010"/>
              </a:xfrm>
              <a:prstGeom prst="rect">
                <a:avLst/>
              </a:prstGeom>
              <a:noFill/>
              <a:ln>
                <a:noFill/>
              </a:ln>
            </p:spPr>
            <p:txBody>
              <a:bodyPr wrap="square" rtlCol="0" anchor="ctr" anchorCtr="1">
                <a:spAutoFit/>
              </a:bodyPr>
              <a:lstStyle/>
              <a:p>
                <a:r>
                  <a:rPr lang="zh-CN" altLang="en-US" sz="2000" b="1" dirty="0"/>
                  <a:t>引理</a:t>
                </a:r>
                <a:r>
                  <a:rPr lang="en-US" altLang="zh-CN" sz="2000" b="1" dirty="0"/>
                  <a:t>6</a:t>
                </a:r>
                <a:r>
                  <a:rPr lang="zh-CN" altLang="en-US" sz="2000" dirty="0"/>
                  <a:t>：对任何条件概率矩阵</a:t>
                </a:r>
                <a14:m>
                  <m:oMath xmlns:m="http://schemas.openxmlformats.org/officeDocument/2006/math">
                    <m:r>
                      <a:rPr lang="en-US" altLang="zh-CN" sz="2000" i="1">
                        <a:latin typeface="Cambria Math" panose="02040503050406030204" pitchFamily="18" charset="0"/>
                      </a:rPr>
                      <m:t>𝑄</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i="1">
                                    <a:latin typeface="Cambria Math" panose="02040503050406030204" pitchFamily="18" charset="0"/>
                                  </a:rPr>
                                  <m:t>𝑙</m:t>
                                </m:r>
                              </m:sub>
                            </m:sSub>
                          </m:e>
                        </m:d>
                      </m:e>
                      <m:sub>
                        <m:r>
                          <a:rPr lang="en-US" altLang="zh-CN" sz="2000" i="1">
                            <a:latin typeface="Cambria Math" panose="02040503050406030204" pitchFamily="18" charset="0"/>
                          </a:rPr>
                          <m:t>1</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 1≤</m:t>
                        </m:r>
                        <m:r>
                          <a:rPr lang="en-US" altLang="zh-CN" sz="2000" i="1">
                            <a:latin typeface="Cambria Math" panose="02040503050406030204" pitchFamily="18" charset="0"/>
                            <a:ea typeface="Cambria Math" panose="02040503050406030204" pitchFamily="18" charset="0"/>
                          </a:rPr>
                          <m:t>𝑙</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sub>
                    </m:sSub>
                  </m:oMath>
                </a14:m>
                <a:r>
                  <a:rPr lang="zh-CN" altLang="en-US" sz="2000" dirty="0"/>
                  <a:t>，令</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e>
                    </m:nary>
                  </m:oMath>
                </a14:m>
                <a:r>
                  <a:rPr lang="zh-CN" altLang="en-US" sz="2000" i="1" dirty="0">
                    <a:latin typeface="Cambria Math" panose="02040503050406030204" pitchFamily="18" charset="0"/>
                  </a:rPr>
                  <a:t>，</a:t>
                </a:r>
                <a:r>
                  <a:rPr lang="zh-CN" altLang="en-US" sz="2000" dirty="0">
                    <a:latin typeface="Cambria Math" panose="02040503050406030204" pitchFamily="18" charset="0"/>
                  </a:rPr>
                  <a:t>其中</a:t>
                </a:r>
                <a:endParaRPr lang="en-US" altLang="zh-CN" sz="2000" dirty="0">
                  <a:latin typeface="Cambria Math" panose="02040503050406030204" pitchFamily="18" charset="0"/>
                </a:endParaRPr>
              </a:p>
            </p:txBody>
          </p:sp>
        </mc:Choice>
        <mc:Fallback xmlns="">
          <p:sp>
            <p:nvSpPr>
              <p:cNvPr id="2" name="文本框 1">
                <a:extLst>
                  <a:ext uri="{FF2B5EF4-FFF2-40B4-BE49-F238E27FC236}">
                    <a16:creationId xmlns:a16="http://schemas.microsoft.com/office/drawing/2014/main" id="{E71CB4E4-BB67-47B7-ADDD-E4DD9199423E}"/>
                  </a:ext>
                </a:extLst>
              </p:cNvPr>
              <p:cNvSpPr txBox="1">
                <a:spLocks noRot="1" noChangeAspect="1" noMove="1" noResize="1" noEditPoints="1" noAdjustHandles="1" noChangeArrowheads="1" noChangeShapeType="1" noTextEdit="1"/>
              </p:cNvSpPr>
              <p:nvPr/>
            </p:nvSpPr>
            <p:spPr>
              <a:xfrm>
                <a:off x="1234684" y="442460"/>
                <a:ext cx="8316112" cy="505010"/>
              </a:xfrm>
              <a:prstGeom prst="rect">
                <a:avLst/>
              </a:prstGeom>
              <a:blipFill>
                <a:blip r:embed="rId2"/>
                <a:stretch>
                  <a:fillRect t="-93902" r="-73" b="-13170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839E453-E0E8-426B-98F9-3DDDF4788E0E}"/>
                  </a:ext>
                </a:extLst>
              </p:cNvPr>
              <p:cNvSpPr txBox="1"/>
              <p:nvPr/>
            </p:nvSpPr>
            <p:spPr>
              <a:xfrm>
                <a:off x="771196" y="2683599"/>
                <a:ext cx="8625441" cy="401072"/>
              </a:xfrm>
              <a:prstGeom prst="rect">
                <a:avLst/>
              </a:prstGeom>
              <a:noFill/>
              <a:ln>
                <a:noFill/>
              </a:ln>
            </p:spPr>
            <p:txBody>
              <a:bodyPr wrap="square" rtlCol="0" anchor="ctr" anchorCtr="1">
                <a:spAutoFit/>
              </a:bodyPr>
              <a:lstStyle/>
              <a:p>
                <a:r>
                  <a:rPr lang="zh-CN" altLang="en-US" sz="2000" b="1" dirty="0"/>
                  <a:t>证明：</a:t>
                </a:r>
                <a:r>
                  <a:rPr lang="zh-CN" altLang="en-US" sz="2000" dirty="0"/>
                  <a:t>考虑利用拉格朗日乘子法求</a:t>
                </a:r>
                <a14:m>
                  <m:oMath xmlns:m="http://schemas.openxmlformats.org/officeDocument/2006/math">
                    <m:r>
                      <a:rPr lang="en-US" altLang="zh-CN" sz="2000" b="0" i="1">
                        <a:latin typeface="Cambria Math" panose="02040503050406030204" pitchFamily="18" charset="0"/>
                      </a:rPr>
                      <m:t>𝐼</m:t>
                    </m:r>
                    <m:r>
                      <a:rPr lang="en-US" altLang="zh-CN" sz="2000" b="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a:latin typeface="Cambria Math" panose="02040503050406030204" pitchFamily="18" charset="0"/>
                          </a:rPr>
                          <m:t>𝑞</m:t>
                        </m:r>
                      </m:e>
                    </m:acc>
                    <m:r>
                      <a:rPr lang="en-US" altLang="zh-CN" sz="2000" b="0">
                        <a:latin typeface="Cambria Math" panose="02040503050406030204" pitchFamily="18" charset="0"/>
                      </a:rPr>
                      <m:t>,</m:t>
                    </m:r>
                    <m:r>
                      <m:rPr>
                        <m:sty m:val="p"/>
                      </m:rPr>
                      <a:rPr lang="en-US" altLang="zh-CN" sz="2000" b="0">
                        <a:latin typeface="Cambria Math" panose="02040503050406030204" pitchFamily="18" charset="0"/>
                      </a:rPr>
                      <m:t>Q</m:t>
                    </m:r>
                    <m:r>
                      <a:rPr lang="en-US" altLang="zh-CN" sz="2000" b="0">
                        <a:latin typeface="Cambria Math" panose="02040503050406030204" pitchFamily="18" charset="0"/>
                      </a:rPr>
                      <m:t>)</m:t>
                    </m:r>
                  </m:oMath>
                </a14:m>
                <a:r>
                  <a:rPr lang="zh-CN" altLang="en-US" sz="2000" dirty="0"/>
                  <a:t>在条件</a:t>
                </a:r>
                <a14:m>
                  <m:oMath xmlns:m="http://schemas.openxmlformats.org/officeDocument/2006/math">
                    <m:nary>
                      <m:naryPr>
                        <m:chr m:val="∑"/>
                        <m:ctrlPr>
                          <a:rPr lang="zh-CN" altLang="en-US" sz="2000" i="1" smtClean="0">
                            <a:latin typeface="Cambria Math" panose="02040503050406030204" pitchFamily="18" charset="0"/>
                          </a:rPr>
                        </m:ctrlPr>
                      </m:naryPr>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=1</m:t>
                        </m:r>
                      </m:e>
                    </m:nary>
                  </m:oMath>
                </a14:m>
                <a:r>
                  <a:rPr lang="zh-CN" altLang="en-US" sz="2000" dirty="0"/>
                  <a:t>下的条件极值。</a:t>
                </a:r>
              </a:p>
            </p:txBody>
          </p:sp>
        </mc:Choice>
        <mc:Fallback xmlns="">
          <p:sp>
            <p:nvSpPr>
              <p:cNvPr id="3" name="文本框 2">
                <a:extLst>
                  <a:ext uri="{FF2B5EF4-FFF2-40B4-BE49-F238E27FC236}">
                    <a16:creationId xmlns:a16="http://schemas.microsoft.com/office/drawing/2014/main" id="{7839E453-E0E8-426B-98F9-3DDDF4788E0E}"/>
                  </a:ext>
                </a:extLst>
              </p:cNvPr>
              <p:cNvSpPr txBox="1">
                <a:spLocks noRot="1" noChangeAspect="1" noMove="1" noResize="1" noEditPoints="1" noAdjustHandles="1" noChangeArrowheads="1" noChangeShapeType="1" noTextEdit="1"/>
              </p:cNvSpPr>
              <p:nvPr/>
            </p:nvSpPr>
            <p:spPr>
              <a:xfrm>
                <a:off x="771196" y="2683599"/>
                <a:ext cx="8625441" cy="401072"/>
              </a:xfrm>
              <a:prstGeom prst="rect">
                <a:avLst/>
              </a:prstGeom>
              <a:blipFill>
                <a:blip r:embed="rId3"/>
                <a:stretch>
                  <a:fillRect t="-119697" r="-141" b="-18484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FC40E93-87C2-4591-BE36-B5BDCAB6B5CE}"/>
                  </a:ext>
                </a:extLst>
              </p:cNvPr>
              <p:cNvSpPr txBox="1"/>
              <p:nvPr/>
            </p:nvSpPr>
            <p:spPr>
              <a:xfrm>
                <a:off x="892240" y="3000437"/>
                <a:ext cx="9001000" cy="96744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rPr>
                        <m:t>作</m:t>
                      </m:r>
                      <m:r>
                        <a:rPr lang="zh-CN" altLang="en-US" sz="2000" i="1" smtClean="0">
                          <a:latin typeface="Cambria Math" panose="02040503050406030204" pitchFamily="18" charset="0"/>
                        </a:rPr>
                        <m:t>辅助函数</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m:rPr>
                              <m:sty m:val="p"/>
                            </m:rPr>
                            <a:rPr lang="en-US" altLang="zh-CN" sz="2000">
                              <a:latin typeface="Cambria Math" panose="02040503050406030204" pitchFamily="18" charset="0"/>
                            </a:rPr>
                            <m:t>Q</m:t>
                          </m:r>
                        </m:e>
                      </m:d>
                      <m:r>
                        <a:rPr lang="en-US" altLang="zh-CN" sz="2000" b="0" i="0" smtClean="0">
                          <a:latin typeface="Cambria Math" panose="02040503050406030204" pitchFamily="18" charset="0"/>
                        </a:rPr>
                        <m:t>−</m:t>
                      </m:r>
                      <m:r>
                        <a:rPr lang="zh-CN" altLang="en-US" sz="2000" i="1">
                          <a:latin typeface="Cambria Math" panose="02040503050406030204" pitchFamily="18" charset="0"/>
                        </a:rPr>
                        <m:t>𝜆</m:t>
                      </m:r>
                      <m:nary>
                        <m:naryPr>
                          <m:chr m:val="∑"/>
                          <m:ctrlPr>
                            <a:rPr lang="zh-CN" altLang="en-US"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func>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func>
                      <m:r>
                        <a:rPr lang="en-US" altLang="zh-CN" sz="2000">
                          <a:latin typeface="Cambria Math" panose="02040503050406030204" pitchFamily="18" charset="0"/>
                        </a:rPr>
                        <m:t>−</m:t>
                      </m:r>
                      <m:r>
                        <a:rPr lang="zh-CN" altLang="en-US" sz="2000" i="1">
                          <a:latin typeface="Cambria Math" panose="02040503050406030204" pitchFamily="18" charset="0"/>
                        </a:rPr>
                        <m:t>𝜆</m:t>
                      </m:r>
                      <m:nary>
                        <m:naryPr>
                          <m:chr m:val="∑"/>
                          <m:ctrlPr>
                            <a:rPr lang="zh-CN" altLang="en-US" sz="2000" i="1">
                              <a:latin typeface="Cambria Math" panose="02040503050406030204" pitchFamily="18" charset="0"/>
                            </a:rPr>
                          </m:ctrlPr>
                        </m:naryPr>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nary>
                    </m:oMath>
                  </m:oMathPara>
                </a14:m>
                <a:endParaRPr lang="zh-CN" altLang="en-US" sz="2000" dirty="0"/>
              </a:p>
            </p:txBody>
          </p:sp>
        </mc:Choice>
        <mc:Fallback xmlns="">
          <p:sp>
            <p:nvSpPr>
              <p:cNvPr id="4" name="文本框 3">
                <a:extLst>
                  <a:ext uri="{FF2B5EF4-FFF2-40B4-BE49-F238E27FC236}">
                    <a16:creationId xmlns:a16="http://schemas.microsoft.com/office/drawing/2014/main" id="{9FC40E93-87C2-4591-BE36-B5BDCAB6B5CE}"/>
                  </a:ext>
                </a:extLst>
              </p:cNvPr>
              <p:cNvSpPr txBox="1">
                <a:spLocks noRot="1" noChangeAspect="1" noMove="1" noResize="1" noEditPoints="1" noAdjustHandles="1" noChangeArrowheads="1" noChangeShapeType="1" noTextEdit="1"/>
              </p:cNvSpPr>
              <p:nvPr/>
            </p:nvSpPr>
            <p:spPr>
              <a:xfrm>
                <a:off x="892240" y="3000437"/>
                <a:ext cx="9001000" cy="967444"/>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EB576B2-AFFC-469D-9970-8D3CBAC231C9}"/>
                  </a:ext>
                </a:extLst>
              </p:cNvPr>
              <p:cNvSpPr txBox="1"/>
              <p:nvPr/>
            </p:nvSpPr>
            <p:spPr>
              <a:xfrm>
                <a:off x="888245" y="3897588"/>
                <a:ext cx="8099012" cy="875111"/>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令</m:t>
                      </m:r>
                      <m:r>
                        <a:rPr lang="en-US" altLang="zh-CN" sz="2000" b="0" i="1" smtClean="0">
                          <a:latin typeface="Cambria Math" panose="02040503050406030204" pitchFamily="18" charset="0"/>
                        </a:rPr>
                        <m:t> </m:t>
                      </m:r>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𝐹</m:t>
                          </m:r>
                        </m:num>
                        <m:den>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den>
                      </m:f>
                      <m:r>
                        <a:rPr lang="en-US" altLang="zh-CN" sz="2000" b="0" i="1" smtClean="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func>
                      <m:r>
                        <a:rPr lang="en-US" altLang="zh-CN" sz="2000" b="0" i="1" smtClean="0">
                          <a:latin typeface="Cambria Math" panose="02040503050406030204" pitchFamily="18" charset="0"/>
                        </a:rPr>
                        <m:t>−1</m:t>
                      </m:r>
                      <m:r>
                        <a:rPr lang="en-US" altLang="zh-CN" sz="2000">
                          <a:latin typeface="Cambria Math" panose="02040503050406030204" pitchFamily="18" charset="0"/>
                        </a:rPr>
                        <m:t>−</m:t>
                      </m:r>
                      <m:r>
                        <a:rPr lang="zh-CN" altLang="en-US" sz="2000" i="1">
                          <a:latin typeface="Cambria Math" panose="02040503050406030204" pitchFamily="18" charset="0"/>
                        </a:rPr>
                        <m:t>𝜆</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func>
                        </m:e>
                      </m:nary>
                      <m:r>
                        <a:rPr lang="en-US" altLang="zh-CN" sz="2000" b="0" i="1" smtClean="0">
                          <a:latin typeface="Cambria Math" panose="02040503050406030204" pitchFamily="18" charset="0"/>
                        </a:rPr>
                        <m:t>=0</m:t>
                      </m:r>
                      <m:r>
                        <a:rPr lang="zh-CN" altLang="en-US" sz="2000" i="1">
                          <a:latin typeface="Cambria Math" panose="02040503050406030204" pitchFamily="18" charset="0"/>
                        </a:rPr>
                        <m:t>，可得</m:t>
                      </m:r>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𝑖</m:t>
                              </m:r>
                            </m:sub>
                          </m:sSub>
                        </m:num>
                        <m:den>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exp</m:t>
                              </m:r>
                            </m:fName>
                            <m:e>
                              <m:d>
                                <m:dPr>
                                  <m:ctrlPr>
                                    <a:rPr lang="en-US" altLang="zh-CN" sz="2000" i="1">
                                      <a:latin typeface="Cambria Math" panose="02040503050406030204" pitchFamily="18" charset="0"/>
                                    </a:rPr>
                                  </m:ctrlPr>
                                </m:dPr>
                                <m:e>
                                  <m:r>
                                    <a:rPr lang="en-US" altLang="zh-CN" sz="2000">
                                      <a:latin typeface="Cambria Math" panose="02040503050406030204" pitchFamily="18" charset="0"/>
                                    </a:rPr>
                                    <m:t>1</m:t>
                                  </m:r>
                                  <m:r>
                                    <a:rPr lang="en-US" altLang="zh-CN" sz="2000" i="1">
                                      <a:latin typeface="Cambria Math" panose="02040503050406030204" pitchFamily="18" charset="0"/>
                                    </a:rPr>
                                    <m:t>+</m:t>
                                  </m:r>
                                  <m:r>
                                    <a:rPr lang="zh-CN" altLang="en-US" sz="2000" i="1">
                                      <a:latin typeface="Cambria Math" panose="02040503050406030204" pitchFamily="18" charset="0"/>
                                    </a:rPr>
                                    <m:t>𝜆</m:t>
                                  </m:r>
                                </m:e>
                              </m:d>
                            </m:e>
                          </m:func>
                        </m:den>
                      </m:f>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7EB576B2-AFFC-469D-9970-8D3CBAC231C9}"/>
                  </a:ext>
                </a:extLst>
              </p:cNvPr>
              <p:cNvSpPr txBox="1">
                <a:spLocks noRot="1" noChangeAspect="1" noMove="1" noResize="1" noEditPoints="1" noAdjustHandles="1" noChangeArrowheads="1" noChangeShapeType="1" noTextEdit="1"/>
              </p:cNvSpPr>
              <p:nvPr/>
            </p:nvSpPr>
            <p:spPr>
              <a:xfrm>
                <a:off x="888245" y="3897588"/>
                <a:ext cx="8099012" cy="875111"/>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589AB1B-E72C-4B79-B4B8-720EF0CF9D6F}"/>
                  </a:ext>
                </a:extLst>
              </p:cNvPr>
              <p:cNvSpPr txBox="1"/>
              <p:nvPr/>
            </p:nvSpPr>
            <p:spPr>
              <a:xfrm>
                <a:off x="888245" y="4804287"/>
                <a:ext cx="7775462" cy="315086"/>
              </a:xfrm>
              <a:prstGeom prst="rect">
                <a:avLst/>
              </a:prstGeom>
              <a:noFill/>
              <a:ln>
                <a:noFill/>
              </a:ln>
            </p:spPr>
            <p:txBody>
              <a:bodyPr wrap="none" lIns="0" tIns="0" rIns="0" bIns="0" rtlCol="0" anchor="ctr" anchorCtr="1">
                <a:spAutoFit/>
              </a:bodyPr>
              <a:lstStyle/>
              <a:p>
                <a14:m>
                  <m:oMath xmlns:m="http://schemas.openxmlformats.org/officeDocument/2006/math">
                    <m:r>
                      <a:rPr lang="zh-CN" altLang="en-US" sz="2000" i="1" smtClean="0">
                        <a:latin typeface="Cambria Math" panose="02040503050406030204" pitchFamily="18" charset="0"/>
                      </a:rPr>
                      <m:t>再利用限制条件</m:t>
                    </m:r>
                    <m:r>
                      <a:rPr lang="en-US" altLang="zh-CN" sz="2000" b="0" i="1" smtClean="0">
                        <a:latin typeface="Cambria Math" panose="02040503050406030204" pitchFamily="18" charset="0"/>
                      </a:rPr>
                      <m:t> </m:t>
                    </m:r>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𝑖</m:t>
                            </m:r>
                          </m:sub>
                        </m:sSub>
                      </m:e>
                    </m:nary>
                    <m:r>
                      <a:rPr lang="en-US" altLang="zh-CN" sz="2000" b="0" i="1" smtClean="0">
                        <a:latin typeface="Cambria Math" panose="02040503050406030204" pitchFamily="18" charset="0"/>
                      </a:rPr>
                      <m:t>=1 </m:t>
                    </m:r>
                    <m:r>
                      <a:rPr lang="zh-CN" altLang="en-US" sz="2000" i="1">
                        <a:latin typeface="Cambria Math" panose="02040503050406030204" pitchFamily="18" charset="0"/>
                      </a:rPr>
                      <m:t>即可</m:t>
                    </m:r>
                    <m:r>
                      <a:rPr lang="zh-CN" altLang="en-US" sz="2000" i="1" smtClean="0">
                        <a:latin typeface="Cambria Math" panose="02040503050406030204" pitchFamily="18" charset="0"/>
                      </a:rPr>
                      <m:t>得到</m:t>
                    </m:r>
                    <m:r>
                      <a:rPr lang="en-US" altLang="zh-CN" sz="2000" b="0" i="1" smtClean="0">
                        <a:latin typeface="Cambria Math" panose="02040503050406030204" pitchFamily="18" charset="0"/>
                      </a:rPr>
                      <m:t> </m:t>
                    </m:r>
                    <m:r>
                      <m:rPr>
                        <m:sty m:val="p"/>
                      </m:rPr>
                      <a:rPr lang="en-US" altLang="zh-CN" sz="2000">
                        <a:latin typeface="Cambria Math" panose="02040503050406030204" pitchFamily="18" charset="0"/>
                      </a:rPr>
                      <m:t>exp</m:t>
                    </m:r>
                    <m:r>
                      <a:rPr lang="en-US" altLang="zh-CN" sz="2000">
                        <a:latin typeface="Cambria Math" panose="02040503050406030204" pitchFamily="18" charset="0"/>
                      </a:rPr>
                      <m:t>(1</m:t>
                    </m:r>
                    <m:r>
                      <a:rPr lang="en-US" altLang="zh-CN" sz="2000" i="1">
                        <a:latin typeface="Cambria Math" panose="02040503050406030204" pitchFamily="18" charset="0"/>
                      </a:rPr>
                      <m:t>+</m:t>
                    </m:r>
                    <m:r>
                      <a:rPr lang="zh-CN" altLang="en-US" sz="2000" i="1">
                        <a:latin typeface="Cambria Math" panose="02040503050406030204" pitchFamily="18" charset="0"/>
                      </a:rPr>
                      <m:t>𝜆</m:t>
                    </m:r>
                    <m:r>
                      <a:rPr lang="en-US" altLang="zh-CN" sz="2000" b="0" i="1" smtClean="0">
                        <a:latin typeface="Cambria Math" panose="02040503050406030204" pitchFamily="18" charset="0"/>
                      </a:rPr>
                      <m:t>)</m:t>
                    </m:r>
                    <m:r>
                      <a:rPr lang="en-US" altLang="zh-CN" sz="2000">
                        <a:latin typeface="Cambria Math" panose="02040503050406030204" pitchFamily="18" charset="0"/>
                      </a:rPr>
                      <m:t>=</m:t>
                    </m:r>
                    <m:nary>
                      <m:naryPr>
                        <m:chr m:val="∑"/>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𝑛</m:t>
                        </m:r>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e>
                    </m:nary>
                    <m:r>
                      <a:rPr lang="en-US" altLang="zh-CN" sz="2000" i="1">
                        <a:latin typeface="Cambria Math" panose="02040503050406030204" pitchFamily="18" charset="0"/>
                      </a:rPr>
                      <m:t>=</m:t>
                    </m:r>
                    <m:r>
                      <a:rPr lang="en-US" altLang="zh-CN" sz="2000" b="0" i="1" smtClean="0">
                        <a:latin typeface="Cambria Math" panose="02040503050406030204" pitchFamily="18" charset="0"/>
                      </a:rPr>
                      <m:t>𝑇</m:t>
                    </m:r>
                  </m:oMath>
                </a14:m>
                <a:r>
                  <a:rPr lang="zh-CN" altLang="en-US" sz="2000" dirty="0"/>
                  <a:t>，并且</a:t>
                </a:r>
              </a:p>
            </p:txBody>
          </p:sp>
        </mc:Choice>
        <mc:Fallback xmlns="">
          <p:sp>
            <p:nvSpPr>
              <p:cNvPr id="7" name="文本框 6">
                <a:extLst>
                  <a:ext uri="{FF2B5EF4-FFF2-40B4-BE49-F238E27FC236}">
                    <a16:creationId xmlns:a16="http://schemas.microsoft.com/office/drawing/2014/main" id="{5589AB1B-E72C-4B79-B4B8-720EF0CF9D6F}"/>
                  </a:ext>
                </a:extLst>
              </p:cNvPr>
              <p:cNvSpPr txBox="1">
                <a:spLocks noRot="1" noChangeAspect="1" noMove="1" noResize="1" noEditPoints="1" noAdjustHandles="1" noChangeArrowheads="1" noChangeShapeType="1" noTextEdit="1"/>
              </p:cNvSpPr>
              <p:nvPr/>
            </p:nvSpPr>
            <p:spPr>
              <a:xfrm>
                <a:off x="888245" y="4804287"/>
                <a:ext cx="7775462" cy="315086"/>
              </a:xfrm>
              <a:prstGeom prst="rect">
                <a:avLst/>
              </a:prstGeom>
              <a:blipFill>
                <a:blip r:embed="rId6"/>
                <a:stretch>
                  <a:fillRect l="-1098" t="-165385" r="-1569" b="-248077"/>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86B5939-5687-4BB5-AA75-8030B47867BA}"/>
              </a:ext>
            </a:extLst>
          </p:cNvPr>
          <p:cNvSpPr txBox="1"/>
          <p:nvPr/>
        </p:nvSpPr>
        <p:spPr>
          <a:xfrm>
            <a:off x="549796" y="5882999"/>
            <a:ext cx="1671646" cy="400110"/>
          </a:xfrm>
          <a:prstGeom prst="rect">
            <a:avLst/>
          </a:prstGeom>
          <a:noFill/>
          <a:ln>
            <a:noFill/>
          </a:ln>
        </p:spPr>
        <p:txBody>
          <a:bodyPr wrap="square" rtlCol="0" anchor="ctr" anchorCtr="1">
            <a:spAutoFit/>
          </a:bodyPr>
          <a:lstStyle/>
          <a:p>
            <a:r>
              <a:rPr lang="zh-CN" altLang="en-US" sz="2000" b="1" dirty="0"/>
              <a:t>证毕。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0E2BB17-6B28-49CE-9E77-50C8152E7587}"/>
                  </a:ext>
                </a:extLst>
              </p:cNvPr>
              <p:cNvSpPr txBox="1"/>
              <p:nvPr/>
            </p:nvSpPr>
            <p:spPr>
              <a:xfrm>
                <a:off x="718666" y="1780077"/>
                <a:ext cx="9840241" cy="400110"/>
              </a:xfrm>
              <a:prstGeom prst="rect">
                <a:avLst/>
              </a:prstGeom>
              <a:noFill/>
              <a:ln>
                <a:noFill/>
              </a:ln>
            </p:spPr>
            <p:txBody>
              <a:bodyPr wrap="square" rtlCol="0" anchor="ctr" anchorCtr="1">
                <a:spAutoFit/>
              </a:bodyPr>
              <a:lstStyle/>
              <a:p>
                <a:r>
                  <a:rPr lang="zh-CN" altLang="en-US" sz="2000" dirty="0"/>
                  <a:t>则使</a:t>
                </a:r>
                <a14:m>
                  <m:oMath xmlns:m="http://schemas.openxmlformats.org/officeDocument/2006/math">
                    <m:r>
                      <a:rPr lang="en-US" altLang="zh-CN" sz="2000" i="1">
                        <a:latin typeface="Cambria Math" panose="02040503050406030204" pitchFamily="18" charset="0"/>
                      </a:rPr>
                      <m:t>𝐼</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m:rPr>
                        <m:sty m:val="p"/>
                      </m:rPr>
                      <a:rPr lang="en-US" altLang="zh-CN" sz="2000">
                        <a:latin typeface="Cambria Math" panose="02040503050406030204" pitchFamily="18" charset="0"/>
                      </a:rPr>
                      <m:t>Q</m:t>
                    </m:r>
                    <m:r>
                      <a:rPr lang="en-US" altLang="zh-CN" sz="2000">
                        <a:latin typeface="Cambria Math" panose="02040503050406030204" pitchFamily="18" charset="0"/>
                      </a:rPr>
                      <m:t>)</m:t>
                    </m:r>
                  </m:oMath>
                </a14:m>
                <a:r>
                  <a:rPr lang="zh-CN" altLang="en-US" sz="2000" dirty="0"/>
                  <a:t>达到最大值的概率分布</a:t>
                </a:r>
                <a14:m>
                  <m:oMath xmlns:m="http://schemas.openxmlformats.org/officeDocument/2006/math">
                    <m:r>
                      <m:rPr>
                        <m:nor/>
                      </m:rPr>
                      <a:rPr lang="zh-CN" altLang="en-US" sz="2000" dirty="0"/>
                      <m:t>为</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f>
                      <m:fPr>
                        <m:type m:val="lin"/>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1</m:t>
                            </m:r>
                          </m:sub>
                        </m:sSub>
                      </m:num>
                      <m:den>
                        <m:r>
                          <a:rPr lang="en-US" altLang="zh-CN" sz="2000" i="1">
                            <a:latin typeface="Cambria Math" panose="02040503050406030204" pitchFamily="18" charset="0"/>
                          </a:rPr>
                          <m:t>𝑇</m:t>
                        </m:r>
                      </m:den>
                    </m:f>
                    <m:r>
                      <a:rPr lang="en-US" altLang="zh-CN" sz="2000" i="1">
                        <a:latin typeface="Cambria Math" panose="02040503050406030204" pitchFamily="18" charset="0"/>
                      </a:rPr>
                      <m:t>,</m:t>
                    </m:r>
                    <m:f>
                      <m:fPr>
                        <m:type m:val="lin"/>
                        <m:ctrlPr>
                          <a:rPr lang="en-US" altLang="zh-CN" sz="200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2</m:t>
                            </m:r>
                          </m:sub>
                        </m:sSub>
                      </m:num>
                      <m:den>
                        <m:r>
                          <a:rPr lang="en-US" altLang="zh-CN" sz="2000" b="0" i="1" smtClean="0">
                            <a:latin typeface="Cambria Math" panose="02040503050406030204" pitchFamily="18" charset="0"/>
                          </a:rPr>
                          <m:t>𝑇</m:t>
                        </m:r>
                      </m:den>
                    </m:f>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f>
                      <m:fPr>
                        <m:type m:val="lin"/>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𝑛</m:t>
                            </m:r>
                          </m:sub>
                        </m:sSub>
                      </m:num>
                      <m:den>
                        <m:r>
                          <a:rPr lang="en-US" altLang="zh-CN" sz="2000" i="1">
                            <a:latin typeface="Cambria Math" panose="02040503050406030204" pitchFamily="18" charset="0"/>
                          </a:rPr>
                          <m:t>𝑇</m:t>
                        </m:r>
                      </m:den>
                    </m:f>
                    <m:r>
                      <a:rPr lang="en-US" altLang="zh-CN" sz="2000" i="1">
                        <a:latin typeface="Cambria Math" panose="02040503050406030204" pitchFamily="18" charset="0"/>
                        <a:ea typeface="Cambria Math" panose="02040503050406030204" pitchFamily="18" charset="0"/>
                      </a:rPr>
                      <m:t>)</m:t>
                    </m:r>
                  </m:oMath>
                </a14:m>
                <a:r>
                  <a:rPr lang="zh-CN" altLang="en-US" sz="2000" dirty="0"/>
                  <a:t>，并且这个最大值等于</a:t>
                </a:r>
              </a:p>
            </p:txBody>
          </p:sp>
        </mc:Choice>
        <mc:Fallback xmlns="">
          <p:sp>
            <p:nvSpPr>
              <p:cNvPr id="12" name="文本框 11">
                <a:extLst>
                  <a:ext uri="{FF2B5EF4-FFF2-40B4-BE49-F238E27FC236}">
                    <a16:creationId xmlns:a16="http://schemas.microsoft.com/office/drawing/2014/main" id="{70E2BB17-6B28-49CE-9E77-50C8152E7587}"/>
                  </a:ext>
                </a:extLst>
              </p:cNvPr>
              <p:cNvSpPr txBox="1">
                <a:spLocks noRot="1" noChangeAspect="1" noMove="1" noResize="1" noEditPoints="1" noAdjustHandles="1" noChangeArrowheads="1" noChangeShapeType="1" noTextEdit="1"/>
              </p:cNvSpPr>
              <p:nvPr/>
            </p:nvSpPr>
            <p:spPr>
              <a:xfrm>
                <a:off x="718666" y="1780077"/>
                <a:ext cx="9840241" cy="400110"/>
              </a:xfrm>
              <a:prstGeom prst="rect">
                <a:avLst/>
              </a:prstGeom>
              <a:blipFill>
                <a:blip r:embed="rId7"/>
                <a:stretch>
                  <a:fillRect t="-113636" b="-18030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E2E611D-3C25-4624-BACF-D9E4C52753CE}"/>
                  </a:ext>
                </a:extLst>
              </p:cNvPr>
              <p:cNvSpPr txBox="1"/>
              <p:nvPr/>
            </p:nvSpPr>
            <p:spPr>
              <a:xfrm>
                <a:off x="3070076" y="748229"/>
                <a:ext cx="6336704" cy="108318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exp</m:t>
                      </m:r>
                      <m:d>
                        <m:dPr>
                          <m:ctrlPr>
                            <a:rPr lang="en-US" altLang="zh-CN" sz="2000" i="1">
                              <a:latin typeface="Cambria Math" panose="02040503050406030204" pitchFamily="18" charset="0"/>
                            </a:rPr>
                          </m:ctrlPr>
                        </m:dPr>
                        <m:e>
                          <m:nary>
                            <m:naryPr>
                              <m:chr m:val="∑"/>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𝑗</m:t>
                              </m:r>
                              <m:r>
                                <a:rPr lang="en-US" altLang="zh-CN" sz="2000" i="1">
                                  <a:latin typeface="Cambria Math" panose="02040503050406030204" pitchFamily="18" charset="0"/>
                                </a:rPr>
                                <m:t>=1</m:t>
                              </m:r>
                            </m:sub>
                            <m:sup>
                              <m:r>
                                <a:rPr lang="en-US" altLang="zh-CN" sz="2000" i="1">
                                  <a:latin typeface="Cambria Math" panose="02040503050406030204" pitchFamily="18" charset="0"/>
                                </a:rPr>
                                <m:t>𝑚</m:t>
                              </m:r>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func>
                            </m:e>
                          </m:nary>
                        </m:e>
                      </m:d>
                      <m:r>
                        <a:rPr lang="zh-CN" altLang="en-US" sz="2000" i="1">
                          <a:latin typeface="Cambria Math" panose="02040503050406030204" pitchFamily="18" charset="0"/>
                        </a:rPr>
                        <m:t>，</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oMath>
                  </m:oMathPara>
                </a14:m>
                <a:endParaRPr lang="en-US" altLang="zh-CN" sz="2000" dirty="0"/>
              </a:p>
            </p:txBody>
          </p:sp>
        </mc:Choice>
        <mc:Fallback xmlns="">
          <p:sp>
            <p:nvSpPr>
              <p:cNvPr id="13" name="文本框 12">
                <a:extLst>
                  <a:ext uri="{FF2B5EF4-FFF2-40B4-BE49-F238E27FC236}">
                    <a16:creationId xmlns:a16="http://schemas.microsoft.com/office/drawing/2014/main" id="{AE2E611D-3C25-4624-BACF-D9E4C52753CE}"/>
                  </a:ext>
                </a:extLst>
              </p:cNvPr>
              <p:cNvSpPr txBox="1">
                <a:spLocks noRot="1" noChangeAspect="1" noMove="1" noResize="1" noEditPoints="1" noAdjustHandles="1" noChangeArrowheads="1" noChangeShapeType="1" noTextEdit="1"/>
              </p:cNvSpPr>
              <p:nvPr/>
            </p:nvSpPr>
            <p:spPr>
              <a:xfrm>
                <a:off x="3070076" y="748229"/>
                <a:ext cx="6336704" cy="1083182"/>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19F408F-954D-49F0-B07D-8E297D0BD8CA}"/>
                  </a:ext>
                </a:extLst>
              </p:cNvPr>
              <p:cNvSpPr txBox="1"/>
              <p:nvPr/>
            </p:nvSpPr>
            <p:spPr>
              <a:xfrm>
                <a:off x="4620177" y="2254539"/>
                <a:ext cx="2050498" cy="449290"/>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rPr>
                          </m:ctrlPr>
                        </m:funcPr>
                        <m:fName>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lim>
                              </m:limLow>
                            </m:fName>
                            <m:e>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m:rPr>
                                      <m:sty m:val="p"/>
                                    </m:rPr>
                                    <a:rPr lang="en-US" altLang="zh-CN" sz="2000">
                                      <a:latin typeface="Cambria Math" panose="02040503050406030204" pitchFamily="18" charset="0"/>
                                    </a:rPr>
                                    <m:t>Q</m:t>
                                  </m:r>
                                </m:e>
                              </m:d>
                            </m:e>
                          </m:func>
                          <m:r>
                            <a:rPr lang="en-US" altLang="zh-CN" sz="2000" i="1">
                              <a:latin typeface="Cambria Math" panose="02040503050406030204" pitchFamily="18" charset="0"/>
                            </a:rPr>
                            <m:t>=</m:t>
                          </m:r>
                          <m:r>
                            <m:rPr>
                              <m:sty m:val="p"/>
                            </m:rPr>
                            <a:rPr lang="en-US" altLang="zh-CN" sz="2000">
                              <a:latin typeface="Cambria Math" panose="02040503050406030204" pitchFamily="18" charset="0"/>
                            </a:rPr>
                            <m:t>ln</m:t>
                          </m:r>
                        </m:fName>
                        <m:e>
                          <m:r>
                            <a:rPr lang="en-US" altLang="zh-CN" sz="2000" i="1">
                              <a:latin typeface="Cambria Math" panose="02040503050406030204" pitchFamily="18" charset="0"/>
                            </a:rPr>
                            <m:t>𝑇</m:t>
                          </m:r>
                        </m:e>
                      </m:func>
                    </m:oMath>
                  </m:oMathPara>
                </a14:m>
                <a:endParaRPr lang="zh-CN" altLang="en-US" sz="2000" dirty="0"/>
              </a:p>
            </p:txBody>
          </p:sp>
        </mc:Choice>
        <mc:Fallback xmlns="">
          <p:sp>
            <p:nvSpPr>
              <p:cNvPr id="15" name="文本框 14">
                <a:extLst>
                  <a:ext uri="{FF2B5EF4-FFF2-40B4-BE49-F238E27FC236}">
                    <a16:creationId xmlns:a16="http://schemas.microsoft.com/office/drawing/2014/main" id="{919F408F-954D-49F0-B07D-8E297D0BD8CA}"/>
                  </a:ext>
                </a:extLst>
              </p:cNvPr>
              <p:cNvSpPr txBox="1">
                <a:spLocks noRot="1" noChangeAspect="1" noMove="1" noResize="1" noEditPoints="1" noAdjustHandles="1" noChangeArrowheads="1" noChangeShapeType="1" noTextEdit="1"/>
              </p:cNvSpPr>
              <p:nvPr/>
            </p:nvSpPr>
            <p:spPr>
              <a:xfrm>
                <a:off x="4620177" y="2254539"/>
                <a:ext cx="2050498" cy="449290"/>
              </a:xfrm>
              <a:prstGeom prst="rect">
                <a:avLst/>
              </a:prstGeom>
              <a:blipFill>
                <a:blip r:embed="rId9"/>
                <a:stretch>
                  <a:fillRect l="-2679" t="-10811" r="-298" b="-148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771004D-D26F-4088-A53B-6D3E2F25D1FE}"/>
                  </a:ext>
                </a:extLst>
              </p:cNvPr>
              <p:cNvSpPr txBox="1"/>
              <p:nvPr/>
            </p:nvSpPr>
            <p:spPr>
              <a:xfrm>
                <a:off x="1385619" y="5162757"/>
                <a:ext cx="9001000" cy="87408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m:rPr>
                              <m:sty m:val="p"/>
                            </m:rPr>
                            <a:rPr lang="en-US" altLang="zh-CN" sz="2000">
                              <a:latin typeface="Cambria Math" panose="02040503050406030204" pitchFamily="18" charset="0"/>
                            </a:rPr>
                            <m:t>Q</m:t>
                          </m:r>
                        </m:e>
                      </m:d>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func>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ln</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𝑗</m:t>
                              </m:r>
                              <m:r>
                                <a:rPr lang="en-US" altLang="zh-CN" sz="2000" i="1">
                                  <a:latin typeface="Cambria Math" panose="02040503050406030204" pitchFamily="18" charset="0"/>
                                </a:rPr>
                                <m:t>,</m:t>
                              </m:r>
                              <m:r>
                                <a:rPr lang="en-US" altLang="zh-CN" sz="2000" i="1">
                                  <a:latin typeface="Cambria Math" panose="02040503050406030204" pitchFamily="18" charset="0"/>
                                </a:rPr>
                                <m:t>𝑖</m:t>
                              </m:r>
                            </m:sub>
                          </m:sSub>
                        </m:e>
                      </m:func>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𝑖</m:t>
                              </m:r>
                            </m:sub>
                          </m:sSub>
                        </m:e>
                      </m:nary>
                      <m:d>
                        <m:dPr>
                          <m:ctrlPr>
                            <a:rPr lang="en-US" altLang="zh-CN" sz="2000" b="0" i="1" smtClean="0">
                              <a:latin typeface="Cambria Math" panose="02040503050406030204" pitchFamily="18" charset="0"/>
                            </a:rPr>
                          </m:ctrlPr>
                        </m:dPr>
                        <m:e>
                          <m:r>
                            <a:rPr lang="en-US" altLang="zh-CN" sz="2000">
                              <a:latin typeface="Cambria Math" panose="02040503050406030204" pitchFamily="18" charset="0"/>
                            </a:rPr>
                            <m:t>1</m:t>
                          </m:r>
                          <m:r>
                            <a:rPr lang="en-US" altLang="zh-CN" sz="2000" i="1">
                              <a:latin typeface="Cambria Math" panose="02040503050406030204" pitchFamily="18" charset="0"/>
                            </a:rPr>
                            <m:t>+</m:t>
                          </m:r>
                          <m:r>
                            <a:rPr lang="zh-CN" altLang="en-US" sz="2000" i="1">
                              <a:latin typeface="Cambria Math" panose="02040503050406030204" pitchFamily="18" charset="0"/>
                            </a:rPr>
                            <m:t>𝜆</m:t>
                          </m:r>
                        </m:e>
                      </m:d>
                      <m:r>
                        <a:rPr lang="en-US" altLang="zh-CN" sz="2000" b="0" i="0" smtClean="0">
                          <a:latin typeface="Cambria Math" panose="02040503050406030204" pitchFamily="18" charset="0"/>
                        </a:rPr>
                        <m:t>=</m:t>
                      </m:r>
                      <m:r>
                        <a:rPr lang="en-US" altLang="zh-CN" sz="2000">
                          <a:latin typeface="Cambria Math" panose="02040503050406030204" pitchFamily="18" charset="0"/>
                        </a:rPr>
                        <m:t>1</m:t>
                      </m:r>
                      <m:r>
                        <a:rPr lang="en-US" altLang="zh-CN" sz="2000" i="1">
                          <a:latin typeface="Cambria Math" panose="02040503050406030204" pitchFamily="18" charset="0"/>
                        </a:rPr>
                        <m:t>+</m:t>
                      </m:r>
                      <m:r>
                        <a:rPr lang="zh-CN" altLang="en-US" sz="2000" i="1">
                          <a:latin typeface="Cambria Math" panose="02040503050406030204" pitchFamily="18" charset="0"/>
                        </a:rPr>
                        <m:t>𝜆</m:t>
                      </m:r>
                      <m:r>
                        <a:rPr lang="en-US" altLang="zh-CN" sz="2000" b="0" i="0"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ln</m:t>
                          </m:r>
                        </m:fName>
                        <m:e>
                          <m:r>
                            <a:rPr lang="en-US" altLang="zh-CN" sz="2000" b="0" i="1" smtClean="0">
                              <a:latin typeface="Cambria Math" panose="02040503050406030204" pitchFamily="18" charset="0"/>
                            </a:rPr>
                            <m:t>𝑇</m:t>
                          </m:r>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16" name="文本框 15">
                <a:extLst>
                  <a:ext uri="{FF2B5EF4-FFF2-40B4-BE49-F238E27FC236}">
                    <a16:creationId xmlns:a16="http://schemas.microsoft.com/office/drawing/2014/main" id="{4771004D-D26F-4088-A53B-6D3E2F25D1FE}"/>
                  </a:ext>
                </a:extLst>
              </p:cNvPr>
              <p:cNvSpPr txBox="1">
                <a:spLocks noRot="1" noChangeAspect="1" noMove="1" noResize="1" noEditPoints="1" noAdjustHandles="1" noChangeArrowheads="1" noChangeShapeType="1" noTextEdit="1"/>
              </p:cNvSpPr>
              <p:nvPr/>
            </p:nvSpPr>
            <p:spPr>
              <a:xfrm>
                <a:off x="1385619" y="5162757"/>
                <a:ext cx="9001000" cy="874085"/>
              </a:xfrm>
              <a:prstGeom prst="rect">
                <a:avLst/>
              </a:prstGeom>
              <a:blipFill>
                <a:blip r:embed="rId10"/>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71850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10" grpId="0"/>
      <p:bldP spid="13" grpId="0"/>
      <p:bldP spid="15"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CBD2386-7739-4A67-A4B3-618DE3867558}"/>
                  </a:ext>
                </a:extLst>
              </p:cNvPr>
              <p:cNvSpPr txBox="1"/>
              <p:nvPr/>
            </p:nvSpPr>
            <p:spPr>
              <a:xfrm>
                <a:off x="1269876" y="475841"/>
                <a:ext cx="10297144" cy="1015663"/>
              </a:xfrm>
              <a:prstGeom prst="rect">
                <a:avLst/>
              </a:prstGeom>
              <a:noFill/>
              <a:ln>
                <a:noFill/>
              </a:ln>
            </p:spPr>
            <p:txBody>
              <a:bodyPr wrap="square" rtlCol="0" anchor="ctr" anchorCtr="1">
                <a:spAutoFit/>
              </a:bodyPr>
              <a:lstStyle/>
              <a:p>
                <a:r>
                  <a:rPr lang="zh-CN" altLang="en-US" sz="2000" dirty="0"/>
                  <a:t>如果将信道以概率分布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oMath>
                </a14:m>
                <a:r>
                  <a:rPr lang="zh-CN" altLang="en-US" sz="2000" dirty="0"/>
                  <a:t>为输入分布时的平均互信息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记为</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oMath>
                </a14:m>
                <a:r>
                  <a:rPr lang="zh-CN" altLang="en-US" sz="2000" dirty="0"/>
                  <a:t>，后向条件概率矩阵记为</a:t>
                </a:r>
                <a14:m>
                  <m:oMath xmlns:m="http://schemas.openxmlformats.org/officeDocument/2006/math">
                    <m:r>
                      <a:rPr lang="en-US" altLang="zh-CN" sz="2000" b="0" i="1" smtClean="0">
                        <a:latin typeface="Cambria Math" panose="02040503050406030204" pitchFamily="18" charset="0"/>
                      </a:rPr>
                      <m:t>𝐵</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b="0" i="0" smtClean="0">
                        <a:latin typeface="Cambria Math" panose="02040503050406030204" pitchFamily="18" charset="0"/>
                      </a:rPr>
                      <m:t>)</m:t>
                    </m:r>
                  </m:oMath>
                </a14:m>
                <a:r>
                  <a:rPr lang="zh-CN" altLang="en-US" sz="2000" dirty="0"/>
                  <a:t>，再将条件概率矩阵</a:t>
                </a:r>
                <a14:m>
                  <m:oMath xmlns:m="http://schemas.openxmlformats.org/officeDocument/2006/math">
                    <m:r>
                      <a:rPr lang="en-US" altLang="zh-CN" sz="2000" b="0" i="1" smtClean="0">
                        <a:latin typeface="Cambria Math" panose="02040503050406030204" pitchFamily="18" charset="0"/>
                      </a:rPr>
                      <m:t>𝑄</m:t>
                    </m:r>
                  </m:oMath>
                </a14:m>
                <a:r>
                  <a:rPr lang="zh-CN" altLang="en-US" sz="2000" dirty="0"/>
                  <a:t>取为</a:t>
                </a:r>
                <a14:m>
                  <m:oMath xmlns:m="http://schemas.openxmlformats.org/officeDocument/2006/math">
                    <m:r>
                      <a:rPr lang="en-US" altLang="zh-CN" sz="2000" b="0" i="1" smtClean="0">
                        <a:latin typeface="Cambria Math" panose="02040503050406030204" pitchFamily="18" charset="0"/>
                      </a:rPr>
                      <m:t>𝑄</m:t>
                    </m:r>
                    <m:r>
                      <a:rPr lang="en-US" altLang="zh-CN" sz="2000" b="0" i="1" smtClean="0">
                        <a:latin typeface="Cambria Math" panose="02040503050406030204" pitchFamily="18" charset="0"/>
                      </a:rPr>
                      <m:t>=</m:t>
                    </m:r>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oMath>
                </a14:m>
                <a:r>
                  <a:rPr lang="zh-CN" altLang="en-US" sz="2000" dirty="0"/>
                  <a:t>时根据引理</a:t>
                </a:r>
                <a:r>
                  <a:rPr lang="en-US" altLang="zh-CN" sz="2000" dirty="0"/>
                  <a:t>6</a:t>
                </a:r>
                <a:r>
                  <a:rPr lang="zh-CN" altLang="en-US" sz="2000" dirty="0"/>
                  <a:t>所确定的概率分布记为</a:t>
                </a:r>
                <a14:m>
                  <m:oMath xmlns:m="http://schemas.openxmlformats.org/officeDocument/2006/math">
                    <m:r>
                      <a:rPr lang="en-US" altLang="zh-CN" sz="2000" b="0" i="1" smtClean="0">
                        <a:latin typeface="Cambria Math" panose="02040503050406030204" pitchFamily="18" charset="0"/>
                      </a:rPr>
                      <m:t>𝑆</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b="0" i="1" smtClean="0">
                        <a:latin typeface="Cambria Math" panose="02040503050406030204" pitchFamily="18" charset="0"/>
                      </a:rPr>
                      <m:t>)</m:t>
                    </m:r>
                  </m:oMath>
                </a14:m>
                <a:r>
                  <a:rPr lang="zh-CN" altLang="en-US" sz="2000" dirty="0"/>
                  <a:t>，则由引理</a:t>
                </a:r>
                <a:r>
                  <a:rPr lang="en-US" altLang="zh-CN" sz="2000" dirty="0"/>
                  <a:t>5</a:t>
                </a:r>
                <a:r>
                  <a:rPr lang="zh-CN" altLang="en-US" sz="2000" dirty="0"/>
                  <a:t>和引理</a:t>
                </a:r>
                <a:r>
                  <a:rPr lang="en-US" altLang="zh-CN" sz="2000" dirty="0"/>
                  <a:t>6</a:t>
                </a:r>
                <a:r>
                  <a:rPr lang="zh-CN" altLang="en-US" sz="2000" dirty="0"/>
                  <a:t>可以得到如下结论。</a:t>
                </a:r>
              </a:p>
            </p:txBody>
          </p:sp>
        </mc:Choice>
        <mc:Fallback xmlns="">
          <p:sp>
            <p:nvSpPr>
              <p:cNvPr id="2" name="文本框 1">
                <a:extLst>
                  <a:ext uri="{FF2B5EF4-FFF2-40B4-BE49-F238E27FC236}">
                    <a16:creationId xmlns:a16="http://schemas.microsoft.com/office/drawing/2014/main" id="{3CBD2386-7739-4A67-A4B3-618DE3867558}"/>
                  </a:ext>
                </a:extLst>
              </p:cNvPr>
              <p:cNvSpPr txBox="1">
                <a:spLocks noRot="1" noChangeAspect="1" noMove="1" noResize="1" noEditPoints="1" noAdjustHandles="1" noChangeArrowheads="1" noChangeShapeType="1" noTextEdit="1"/>
              </p:cNvSpPr>
              <p:nvPr/>
            </p:nvSpPr>
            <p:spPr>
              <a:xfrm>
                <a:off x="1269876" y="475841"/>
                <a:ext cx="10297144" cy="1015663"/>
              </a:xfrm>
              <a:prstGeom prst="rect">
                <a:avLst/>
              </a:prstGeom>
              <a:blipFill>
                <a:blip r:embed="rId2"/>
                <a:stretch>
                  <a:fillRect l="-59" t="-4192" r="-178" b="-1018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B2C9CE6-C5AE-4EDC-BC4E-4FF5DA9E86AE}"/>
                  </a:ext>
                </a:extLst>
              </p:cNvPr>
              <p:cNvSpPr txBox="1"/>
              <p:nvPr/>
            </p:nvSpPr>
            <p:spPr>
              <a:xfrm>
                <a:off x="619152" y="1552499"/>
                <a:ext cx="5619276" cy="400110"/>
              </a:xfrm>
              <a:prstGeom prst="rect">
                <a:avLst/>
              </a:prstGeom>
              <a:noFill/>
              <a:ln>
                <a:noFill/>
              </a:ln>
            </p:spPr>
            <p:txBody>
              <a:bodyPr wrap="square" rtlCol="0" anchor="ctr" anchorCtr="1">
                <a:spAutoFit/>
              </a:bodyPr>
              <a:lstStyle/>
              <a:p>
                <a:r>
                  <a:rPr lang="zh-CN" altLang="en-US" sz="2000" b="1" dirty="0"/>
                  <a:t>引理</a:t>
                </a:r>
                <a:r>
                  <a:rPr lang="en-US" altLang="zh-CN" sz="2000" b="1" dirty="0"/>
                  <a:t>7</a:t>
                </a:r>
                <a:r>
                  <a:rPr lang="zh-CN" altLang="en-US" sz="2000" b="1" dirty="0"/>
                  <a:t>：</a:t>
                </a:r>
                <a:r>
                  <a:rPr lang="zh-CN" altLang="en-US" sz="2000" dirty="0"/>
                  <a:t>对任何概率分布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a:latin typeface="Cambria Math" panose="02040503050406030204" pitchFamily="18" charset="0"/>
                          </a:rPr>
                          <m:t>𝑞</m:t>
                        </m:r>
                      </m:e>
                    </m:acc>
                    <m:r>
                      <a:rPr lang="en-US" altLang="zh-CN" sz="2000" b="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a:latin typeface="Cambria Math" panose="02040503050406030204" pitchFamily="18" charset="0"/>
                          </a:rPr>
                          <m:t>1</m:t>
                        </m:r>
                      </m:sub>
                    </m:sSub>
                    <m:r>
                      <a:rPr lang="en-US" altLang="zh-CN" sz="2000" b="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a:latin typeface="Cambria Math" panose="02040503050406030204" pitchFamily="18" charset="0"/>
                          </a:rPr>
                          <m:t>2</m:t>
                        </m:r>
                      </m:sub>
                    </m:sSub>
                    <m:r>
                      <a:rPr lang="en-US" altLang="zh-CN" sz="2000" b="0" i="1">
                        <a:latin typeface="Cambria Math" panose="02040503050406030204" pitchFamily="18" charset="0"/>
                      </a:rPr>
                      <m:t>,</m:t>
                    </m:r>
                    <m:r>
                      <a:rPr lang="en-US" altLang="zh-CN" sz="2000" b="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a:latin typeface="Cambria Math" panose="02040503050406030204" pitchFamily="18" charset="0"/>
                            <a:ea typeface="Cambria Math" panose="02040503050406030204" pitchFamily="18" charset="0"/>
                          </a:rPr>
                          <m:t>𝑞</m:t>
                        </m:r>
                      </m:e>
                      <m:sub>
                        <m:r>
                          <a:rPr lang="en-US" altLang="zh-CN" sz="2000" b="0" i="1">
                            <a:latin typeface="Cambria Math" panose="02040503050406030204" pitchFamily="18" charset="0"/>
                            <a:ea typeface="Cambria Math" panose="02040503050406030204" pitchFamily="18" charset="0"/>
                          </a:rPr>
                          <m:t>𝑛</m:t>
                        </m:r>
                      </m:sub>
                    </m:sSub>
                    <m:r>
                      <a:rPr lang="en-US" altLang="zh-CN" sz="2000" b="0" i="1">
                        <a:latin typeface="Cambria Math" panose="02040503050406030204" pitchFamily="18" charset="0"/>
                        <a:ea typeface="Cambria Math" panose="02040503050406030204" pitchFamily="18" charset="0"/>
                      </a:rPr>
                      <m:t>)</m:t>
                    </m:r>
                    <m:r>
                      <a:rPr lang="zh-CN" altLang="en-US" sz="2000" i="1" dirty="0" smtClean="0">
                        <a:latin typeface="Cambria Math" panose="02040503050406030204" pitchFamily="18" charset="0"/>
                      </a:rPr>
                      <m:t> </m:t>
                    </m:r>
                  </m:oMath>
                </a14:m>
                <a:r>
                  <a:rPr lang="zh-CN" altLang="en-US" sz="2000" dirty="0"/>
                  <a:t>，有</a:t>
                </a:r>
              </a:p>
            </p:txBody>
          </p:sp>
        </mc:Choice>
        <mc:Fallback xmlns="">
          <p:sp>
            <p:nvSpPr>
              <p:cNvPr id="3" name="文本框 2">
                <a:extLst>
                  <a:ext uri="{FF2B5EF4-FFF2-40B4-BE49-F238E27FC236}">
                    <a16:creationId xmlns:a16="http://schemas.microsoft.com/office/drawing/2014/main" id="{CB2C9CE6-C5AE-4EDC-BC4E-4FF5DA9E86AE}"/>
                  </a:ext>
                </a:extLst>
              </p:cNvPr>
              <p:cNvSpPr txBox="1">
                <a:spLocks noRot="1" noChangeAspect="1" noMove="1" noResize="1" noEditPoints="1" noAdjustHandles="1" noChangeArrowheads="1" noChangeShapeType="1" noTextEdit="1"/>
              </p:cNvSpPr>
              <p:nvPr/>
            </p:nvSpPr>
            <p:spPr>
              <a:xfrm>
                <a:off x="619152" y="1552499"/>
                <a:ext cx="5619276" cy="400110"/>
              </a:xfrm>
              <a:prstGeom prst="rect">
                <a:avLst/>
              </a:prstGeom>
              <a:blipFill>
                <a:blip r:embed="rId3"/>
                <a:stretch>
                  <a:fillRect t="-12308"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87AD7A2-883E-45FC-8700-87B17ED8F32B}"/>
                  </a:ext>
                </a:extLst>
              </p:cNvPr>
              <p:cNvSpPr txBox="1"/>
              <p:nvPr/>
            </p:nvSpPr>
            <p:spPr>
              <a:xfrm>
                <a:off x="2205980" y="1985899"/>
                <a:ext cx="7188186" cy="46063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d>
                            <m:dPr>
                              <m:ctrlPr>
                                <a:rPr lang="en-US" altLang="zh-CN" sz="2000" i="1">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b="0" i="1">
                              <a:latin typeface="Cambria Math" panose="02040503050406030204" pitchFamily="18" charset="0"/>
                            </a:rPr>
                            <m:t>𝐵</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𝐼</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d>
                            <m:dPr>
                              <m:ctrlPr>
                                <a:rPr lang="en-US" altLang="zh-CN" sz="2000" i="1">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d>
                                <m:dPr>
                                  <m:ctrlPr>
                                    <a:rPr lang="en-US" altLang="zh-CN" sz="2000" i="1">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d>
                            <m:dPr>
                              <m:ctrlPr>
                                <a:rPr lang="en-US" altLang="zh-CN" sz="2000" i="1">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F87AD7A2-883E-45FC-8700-87B17ED8F32B}"/>
                  </a:ext>
                </a:extLst>
              </p:cNvPr>
              <p:cNvSpPr txBox="1">
                <a:spLocks noRot="1" noChangeAspect="1" noMove="1" noResize="1" noEditPoints="1" noAdjustHandles="1" noChangeArrowheads="1" noChangeShapeType="1" noTextEdit="1"/>
              </p:cNvSpPr>
              <p:nvPr/>
            </p:nvSpPr>
            <p:spPr>
              <a:xfrm>
                <a:off x="2205980" y="1985899"/>
                <a:ext cx="7188186" cy="460639"/>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DA825E4-20EC-4911-BFB4-AC9C1C7E87C4}"/>
                  </a:ext>
                </a:extLst>
              </p:cNvPr>
              <p:cNvSpPr txBox="1"/>
              <p:nvPr/>
            </p:nvSpPr>
            <p:spPr>
              <a:xfrm>
                <a:off x="619152" y="2444203"/>
                <a:ext cx="4911452" cy="400110"/>
              </a:xfrm>
              <a:prstGeom prst="rect">
                <a:avLst/>
              </a:prstGeom>
              <a:noFill/>
              <a:ln>
                <a:noFill/>
              </a:ln>
            </p:spPr>
            <p:txBody>
              <a:bodyPr wrap="square" rtlCol="0" anchor="ctr" anchorCtr="1">
                <a:spAutoFit/>
              </a:bodyPr>
              <a:lstStyle/>
              <a:p>
                <a:r>
                  <a:rPr lang="zh-CN" altLang="en-US" sz="2000" dirty="0"/>
                  <a:t>并且对任何概率分布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 </m:t>
                    </m:r>
                    <m:r>
                      <a:rPr lang="zh-CN" altLang="en-US" sz="2000" i="1" dirty="0" smtClean="0">
                        <a:latin typeface="Cambria Math" panose="02040503050406030204" pitchFamily="18" charset="0"/>
                      </a:rPr>
                      <m:t>有</m:t>
                    </m:r>
                  </m:oMath>
                </a14:m>
                <a:endParaRPr lang="zh-CN" altLang="en-US" sz="2000" dirty="0"/>
              </a:p>
            </p:txBody>
          </p:sp>
        </mc:Choice>
        <mc:Fallback xmlns="">
          <p:sp>
            <p:nvSpPr>
              <p:cNvPr id="10" name="文本框 9">
                <a:extLst>
                  <a:ext uri="{FF2B5EF4-FFF2-40B4-BE49-F238E27FC236}">
                    <a16:creationId xmlns:a16="http://schemas.microsoft.com/office/drawing/2014/main" id="{DDA825E4-20EC-4911-BFB4-AC9C1C7E87C4}"/>
                  </a:ext>
                </a:extLst>
              </p:cNvPr>
              <p:cNvSpPr txBox="1">
                <a:spLocks noRot="1" noChangeAspect="1" noMove="1" noResize="1" noEditPoints="1" noAdjustHandles="1" noChangeArrowheads="1" noChangeShapeType="1" noTextEdit="1"/>
              </p:cNvSpPr>
              <p:nvPr/>
            </p:nvSpPr>
            <p:spPr>
              <a:xfrm>
                <a:off x="619152" y="2444203"/>
                <a:ext cx="4911452" cy="400110"/>
              </a:xfrm>
              <a:prstGeom prst="rect">
                <a:avLst/>
              </a:prstGeom>
              <a:blipFill>
                <a:blip r:embed="rId5"/>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2CE0A34-245F-42DF-BDB9-DF45990587FD}"/>
                  </a:ext>
                </a:extLst>
              </p:cNvPr>
              <p:cNvSpPr txBox="1"/>
              <p:nvPr/>
            </p:nvSpPr>
            <p:spPr>
              <a:xfrm>
                <a:off x="1348344" y="4887545"/>
                <a:ext cx="9342814" cy="78752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r>
                        <a:rPr lang="en-US" altLang="zh-CN" b="0" i="0"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𝑞</m:t>
                          </m:r>
                        </m:e>
                      </m:acc>
                      <m:r>
                        <a:rPr lang="en-US" altLang="zh-CN" b="0" i="0" smtClean="0">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r>
                        <a:rPr lang="en-US" altLang="zh-CN">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r>
                        <a:rPr lang="en-US" altLang="zh-CN" b="0" i="1" smtClean="0">
                          <a:latin typeface="Cambria Math" panose="02040503050406030204" pitchFamily="18" charset="0"/>
                        </a:rPr>
                        <m:t>)</m:t>
                      </m:r>
                      <m:r>
                        <a:rPr lang="en-US" altLang="zh-CN">
                          <a:latin typeface="Cambria Math" panose="02040503050406030204" pitchFamily="18" charset="0"/>
                        </a:rPr>
                        <m:t>)</m:t>
                      </m:r>
                      <m:r>
                        <a:rPr lang="en-US" altLang="zh-CN" b="0" i="0"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f>
                            <m:fPr>
                              <m:ctrlPr>
                                <a:rPr lang="en-US" altLang="zh-CN" b="0" i="1" smtClean="0">
                                  <a:latin typeface="Cambria Math" panose="02040503050406030204" pitchFamily="18" charset="0"/>
                                </a:rPr>
                              </m:ctrlPr>
                            </m:fPr>
                            <m:num>
                              <m:f>
                                <m:fPr>
                                  <m:type m:val="lin"/>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𝑖</m:t>
                                      </m:r>
                                    </m:sub>
                                  </m:sSub>
                                </m:num>
                                <m:den>
                                  <m:r>
                                    <a:rPr lang="en-US" altLang="zh-CN" b="0" i="1" smtClean="0">
                                      <a:latin typeface="Cambria Math" panose="02040503050406030204" pitchFamily="18" charset="0"/>
                                    </a:rPr>
                                    <m:t>𝑇</m:t>
                                  </m:r>
                                </m:den>
                              </m:f>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den>
                          </m:f>
                        </m:e>
                      </m:func>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num>
                                <m:den>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e>
                                  </m:nary>
                                </m:den>
                              </m:f>
                            </m:e>
                          </m:func>
                        </m:e>
                      </m:nary>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𝐼</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r>
                            <a:rPr lang="en-US" altLang="zh-CN">
                              <a:latin typeface="Cambria Math" panose="02040503050406030204" pitchFamily="18" charset="0"/>
                            </a:rPr>
                            <m:t>,</m:t>
                          </m:r>
                          <m:r>
                            <a:rPr lang="en-US" altLang="zh-CN" i="1">
                              <a:latin typeface="Cambria Math" panose="02040503050406030204" pitchFamily="18" charset="0"/>
                            </a:rPr>
                            <m:t>𝐵</m:t>
                          </m:r>
                          <m:d>
                            <m:dPr>
                              <m:ctrlPr>
                                <a:rPr lang="en-US" altLang="zh-CN" i="1">
                                  <a:latin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e>
                      </m:d>
                    </m:oMath>
                  </m:oMathPara>
                </a14:m>
                <a:endParaRPr lang="zh-CN" altLang="en-US" dirty="0"/>
              </a:p>
            </p:txBody>
          </p:sp>
        </mc:Choice>
        <mc:Fallback xmlns="">
          <p:sp>
            <p:nvSpPr>
              <p:cNvPr id="11" name="文本框 10">
                <a:extLst>
                  <a:ext uri="{FF2B5EF4-FFF2-40B4-BE49-F238E27FC236}">
                    <a16:creationId xmlns:a16="http://schemas.microsoft.com/office/drawing/2014/main" id="{82CE0A34-245F-42DF-BDB9-DF45990587FD}"/>
                  </a:ext>
                </a:extLst>
              </p:cNvPr>
              <p:cNvSpPr txBox="1">
                <a:spLocks noRot="1" noChangeAspect="1" noMove="1" noResize="1" noEditPoints="1" noAdjustHandles="1" noChangeArrowheads="1" noChangeShapeType="1" noTextEdit="1"/>
              </p:cNvSpPr>
              <p:nvPr/>
            </p:nvSpPr>
            <p:spPr>
              <a:xfrm>
                <a:off x="1348344" y="4887545"/>
                <a:ext cx="9342814" cy="787523"/>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A40D8E4-B657-4E58-ACB2-98210424DB99}"/>
                  </a:ext>
                </a:extLst>
              </p:cNvPr>
              <p:cNvSpPr txBox="1"/>
              <p:nvPr/>
            </p:nvSpPr>
            <p:spPr>
              <a:xfrm>
                <a:off x="683046" y="4374459"/>
                <a:ext cx="9245223" cy="509370"/>
              </a:xfrm>
              <a:prstGeom prst="rect">
                <a:avLst/>
              </a:prstGeom>
              <a:noFill/>
              <a:ln>
                <a:noFill/>
              </a:ln>
            </p:spPr>
            <p:txBody>
              <a:bodyPr wrap="none" lIns="0" tIns="0" rIns="0" bIns="0" rtlCol="0" anchor="ctr" anchorCtr="1">
                <a:spAutoFit/>
              </a:bodyPr>
              <a:lstStyle/>
              <a:p>
                <a14:m>
                  <m:oMath xmlns:m="http://schemas.openxmlformats.org/officeDocument/2006/math">
                    <m:r>
                      <a:rPr lang="zh-CN" altLang="en-US" i="1" smtClean="0">
                        <a:latin typeface="Cambria Math" panose="02040503050406030204" pitchFamily="18" charset="0"/>
                      </a:rPr>
                      <m:t>于是由</m:t>
                    </m:r>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𝑖</m:t>
                        </m:r>
                      </m:sub>
                    </m:sSub>
                    <m:r>
                      <a:rPr lang="en-US" altLang="zh-CN" i="1">
                        <a:latin typeface="Cambria Math" panose="02040503050406030204" pitchFamily="18" charset="0"/>
                      </a:rPr>
                      <m:t>=</m:t>
                    </m:r>
                    <m:r>
                      <m:rPr>
                        <m:sty m:val="p"/>
                      </m:rPr>
                      <a:rPr lang="en-US" altLang="zh-CN">
                        <a:latin typeface="Cambria Math" panose="02040503050406030204" pitchFamily="18" charset="0"/>
                      </a:rPr>
                      <m:t>exp</m:t>
                    </m:r>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
                                  <m:fPr>
                                    <m:ctrlPr>
                                      <a:rPr lang="en-US" altLang="zh-CN" i="1" smtClean="0">
                                        <a:solidFill>
                                          <a:srgbClr val="FF0000"/>
                                        </a:solidFill>
                                        <a:latin typeface="Cambria Math" panose="02040503050406030204" pitchFamily="18" charset="0"/>
                                      </a:rPr>
                                    </m:ctrlPr>
                                  </m:fPr>
                                  <m:num>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𝑝</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num>
                                  <m:den>
                                    <m:nary>
                                      <m:naryPr>
                                        <m:chr m:val="∑"/>
                                        <m:limLoc m:val="subSup"/>
                                        <m:ctrlPr>
                                          <a:rPr lang="en-US" altLang="zh-CN" i="1">
                                            <a:solidFill>
                                              <a:srgbClr val="FF0000"/>
                                            </a:solidFill>
                                            <a:latin typeface="Cambria Math" panose="02040503050406030204" pitchFamily="18" charset="0"/>
                                          </a:rPr>
                                        </m:ctrlPr>
                                      </m:naryPr>
                                      <m:sub>
                                        <m:r>
                                          <m:rPr>
                                            <m:brk m:alnAt="25"/>
                                          </m:rP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𝑛</m:t>
                                        </m:r>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𝑝</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e>
                                    </m:nary>
                                  </m:den>
                                </m:f>
                              </m:e>
                            </m:func>
                          </m:e>
                        </m:nary>
                      </m:e>
                    </m:d>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m:rPr>
                        <m:sty m:val="p"/>
                      </m:rPr>
                      <a:rPr lang="en-US" altLang="zh-CN">
                        <a:latin typeface="Cambria Math" panose="02040503050406030204" pitchFamily="18" charset="0"/>
                      </a:rPr>
                      <m:t>exp</m:t>
                    </m:r>
                    <m:d>
                      <m:dPr>
                        <m:ctrlPr>
                          <a:rPr lang="en-US" altLang="zh-CN" i="1">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num>
                                  <m:den>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r>
                                          <a:rPr lang="en-US" altLang="zh-CN" i="1">
                                            <a:latin typeface="Cambria Math" panose="02040503050406030204" pitchFamily="18" charset="0"/>
                                          </a:rPr>
                                          <m:t>)</m:t>
                                        </m:r>
                                      </m:e>
                                    </m:nary>
                                  </m:den>
                                </m:f>
                              </m:e>
                            </m:func>
                          </m:e>
                        </m:nary>
                      </m:e>
                    </m:d>
                  </m:oMath>
                </a14:m>
                <a:r>
                  <a:rPr lang="zh-CN" altLang="en-US" dirty="0"/>
                  <a:t>可知</a:t>
                </a:r>
              </a:p>
            </p:txBody>
          </p:sp>
        </mc:Choice>
        <mc:Fallback xmlns="">
          <p:sp>
            <p:nvSpPr>
              <p:cNvPr id="12" name="文本框 11">
                <a:extLst>
                  <a:ext uri="{FF2B5EF4-FFF2-40B4-BE49-F238E27FC236}">
                    <a16:creationId xmlns:a16="http://schemas.microsoft.com/office/drawing/2014/main" id="{CA40D8E4-B657-4E58-ACB2-98210424DB99}"/>
                  </a:ext>
                </a:extLst>
              </p:cNvPr>
              <p:cNvSpPr txBox="1">
                <a:spLocks noRot="1" noChangeAspect="1" noMove="1" noResize="1" noEditPoints="1" noAdjustHandles="1" noChangeArrowheads="1" noChangeShapeType="1" noTextEdit="1"/>
              </p:cNvSpPr>
              <p:nvPr/>
            </p:nvSpPr>
            <p:spPr>
              <a:xfrm>
                <a:off x="683046" y="4374459"/>
                <a:ext cx="9245223" cy="509370"/>
              </a:xfrm>
              <a:prstGeom prst="rect">
                <a:avLst/>
              </a:prstGeom>
              <a:blipFill>
                <a:blip r:embed="rId7"/>
                <a:stretch>
                  <a:fillRect r="-85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FAE4D83-F2AB-4F30-9E5E-0559E2C77964}"/>
                  </a:ext>
                </a:extLst>
              </p:cNvPr>
              <p:cNvSpPr txBox="1"/>
              <p:nvPr/>
            </p:nvSpPr>
            <p:spPr>
              <a:xfrm>
                <a:off x="683046" y="3218036"/>
                <a:ext cx="7353902" cy="369332"/>
              </a:xfrm>
              <a:prstGeom prst="rect">
                <a:avLst/>
              </a:prstGeom>
              <a:noFill/>
              <a:ln>
                <a:noFill/>
              </a:ln>
            </p:spPr>
            <p:txBody>
              <a:bodyPr wrap="square" rtlCol="0" anchor="ctr" anchorCtr="1">
                <a:spAutoFit/>
              </a:bodyPr>
              <a:lstStyle/>
              <a:p>
                <a:r>
                  <a:rPr lang="zh-CN" altLang="en-US" b="1" dirty="0"/>
                  <a:t>证明：</a:t>
                </a:r>
                <a:r>
                  <a:rPr lang="zh-CN" altLang="en-US" dirty="0"/>
                  <a:t>若将信道分别以</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oMath>
                </a14:m>
                <a:r>
                  <a:rPr lang="zh-CN" altLang="en-US" dirty="0"/>
                  <a:t>和</a:t>
                </a:r>
                <a14:m>
                  <m:oMath xmlns:m="http://schemas.openxmlformats.org/officeDocument/2006/math">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oMath>
                </a14:m>
                <a:r>
                  <a:rPr lang="zh-CN" altLang="en-US" dirty="0"/>
                  <a:t>为输入分布时的输出分布分别记为</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𝑠</m:t>
                        </m:r>
                      </m:e>
                    </m:acc>
                  </m:oMath>
                </a14:m>
                <a:r>
                  <a:rPr lang="zh-CN" altLang="en-US" dirty="0"/>
                  <a:t>和</a:t>
                </a:r>
                <a14:m>
                  <m:oMath xmlns:m="http://schemas.openxmlformats.org/officeDocument/2006/math">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𝑟</m:t>
                        </m:r>
                      </m:e>
                    </m:acc>
                  </m:oMath>
                </a14:m>
                <a:r>
                  <a:rPr lang="zh-CN" altLang="en-US" dirty="0"/>
                  <a:t>，则</a:t>
                </a:r>
              </a:p>
            </p:txBody>
          </p:sp>
        </mc:Choice>
        <mc:Fallback xmlns="">
          <p:sp>
            <p:nvSpPr>
              <p:cNvPr id="13" name="文本框 12">
                <a:extLst>
                  <a:ext uri="{FF2B5EF4-FFF2-40B4-BE49-F238E27FC236}">
                    <a16:creationId xmlns:a16="http://schemas.microsoft.com/office/drawing/2014/main" id="{9FAE4D83-F2AB-4F30-9E5E-0559E2C77964}"/>
                  </a:ext>
                </a:extLst>
              </p:cNvPr>
              <p:cNvSpPr txBox="1">
                <a:spLocks noRot="1" noChangeAspect="1" noMove="1" noResize="1" noEditPoints="1" noAdjustHandles="1" noChangeArrowheads="1" noChangeShapeType="1" noTextEdit="1"/>
              </p:cNvSpPr>
              <p:nvPr/>
            </p:nvSpPr>
            <p:spPr>
              <a:xfrm>
                <a:off x="683046" y="3218036"/>
                <a:ext cx="7353902" cy="369332"/>
              </a:xfrm>
              <a:prstGeom prst="rect">
                <a:avLst/>
              </a:prstGeom>
              <a:blipFill>
                <a:blip r:embed="rId8"/>
                <a:stretch>
                  <a:fillRect l="-332" t="-11667" r="-580" b="-2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28922AD-5FC5-4382-A8D4-686D4D78FEFE}"/>
                  </a:ext>
                </a:extLst>
              </p:cNvPr>
              <p:cNvSpPr txBox="1"/>
              <p:nvPr/>
            </p:nvSpPr>
            <p:spPr>
              <a:xfrm>
                <a:off x="2422004" y="3594881"/>
                <a:ext cx="5289397" cy="78752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e>
                      </m:nary>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𝑚</m:t>
                          </m:r>
                        </m:sup>
                        <m:e>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f>
                                <m:fPr>
                                  <m:ctrlPr>
                                    <a:rPr lang="en-US" altLang="zh-CN" i="1">
                                      <a:latin typeface="Cambria Math" panose="02040503050406030204" pitchFamily="18" charset="0"/>
                                    </a:rPr>
                                  </m:ctrlPr>
                                </m:fPr>
                                <m:num>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i="1">
                                              <a:latin typeface="Cambria Math" panose="02040503050406030204" pitchFamily="18" charset="0"/>
                                            </a:rPr>
                                            <m:t>𝑘</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e>
                                  </m:nary>
                                </m:num>
                                <m:den>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𝑘</m:t>
                                          </m:r>
                                        </m:sub>
                                      </m:sSub>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𝑗</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sub>
                                          </m:sSub>
                                        </m:e>
                                      </m:d>
                                    </m:e>
                                  </m:nary>
                                </m:den>
                              </m:f>
                            </m:e>
                          </m:func>
                        </m:e>
                      </m:nary>
                      <m:r>
                        <a:rPr lang="en-US" altLang="zh-CN" b="0" i="1" smtClean="0">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𝑠</m:t>
                          </m:r>
                        </m:e>
                      </m:acc>
                      <m:r>
                        <a:rPr lang="en-US" altLang="zh-CN">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𝑟</m:t>
                          </m:r>
                        </m:e>
                      </m:acc>
                      <m:r>
                        <a:rPr lang="en-US" altLang="zh-CN">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oMath>
                  </m:oMathPara>
                </a14:m>
                <a:endParaRPr lang="zh-CN" altLang="en-US" dirty="0"/>
              </a:p>
            </p:txBody>
          </p:sp>
        </mc:Choice>
        <mc:Fallback xmlns="">
          <p:sp>
            <p:nvSpPr>
              <p:cNvPr id="14" name="文本框 13">
                <a:extLst>
                  <a:ext uri="{FF2B5EF4-FFF2-40B4-BE49-F238E27FC236}">
                    <a16:creationId xmlns:a16="http://schemas.microsoft.com/office/drawing/2014/main" id="{328922AD-5FC5-4382-A8D4-686D4D78FEFE}"/>
                  </a:ext>
                </a:extLst>
              </p:cNvPr>
              <p:cNvSpPr txBox="1">
                <a:spLocks noRot="1" noChangeAspect="1" noMove="1" noResize="1" noEditPoints="1" noAdjustHandles="1" noChangeArrowheads="1" noChangeShapeType="1" noTextEdit="1"/>
              </p:cNvSpPr>
              <p:nvPr/>
            </p:nvSpPr>
            <p:spPr>
              <a:xfrm>
                <a:off x="2422004" y="3594881"/>
                <a:ext cx="5289397" cy="787523"/>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9F043E15-C712-41E0-B94E-989088A079FB}"/>
                  </a:ext>
                </a:extLst>
              </p:cNvPr>
              <p:cNvSpPr txBox="1"/>
              <p:nvPr/>
            </p:nvSpPr>
            <p:spPr>
              <a:xfrm>
                <a:off x="2998068" y="2844313"/>
                <a:ext cx="5038880" cy="347403"/>
              </a:xfrm>
              <a:prstGeom prst="rect">
                <a:avLst/>
              </a:prstGeom>
              <a:noFill/>
              <a:ln>
                <a:noFill/>
              </a:ln>
            </p:spPr>
            <p:txBody>
              <a:bodyPr wrap="none" lIns="0" tIns="0" rIns="0" bIns="0" rtlCol="0" anchor="ctr" anchorCtr="1">
                <a:spAutoFit/>
              </a:bodyPr>
              <a:lstStyle/>
              <a:p>
                <a14:m>
                  <m:oMath xmlns:m="http://schemas.openxmlformats.org/officeDocument/2006/math">
                    <m:r>
                      <a:rPr lang="en-US" altLang="zh-CN" sz="2000" i="1" smtClean="0">
                        <a:latin typeface="Cambria Math" panose="02040503050406030204" pitchFamily="18" charset="0"/>
                      </a:rPr>
                      <m:t>𝐷</m:t>
                    </m:r>
                    <m:r>
                      <a:rPr lang="en-US" altLang="zh-CN" sz="200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r>
                      <a:rPr lang="en-US" altLang="zh-CN" sz="2000" b="0" i="1" smtClean="0">
                        <a:latin typeface="Cambria Math" panose="02040503050406030204" pitchFamily="18" charset="0"/>
                      </a:rPr>
                      <m:t>𝑆</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r>
                      <a:rPr lang="en-US" altLang="zh-CN" sz="200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m:t>
                    </m:r>
                    <m:d>
                      <m:dPr>
                        <m:ctrlPr>
                          <a:rPr lang="en-US" altLang="zh-CN" sz="2000" b="0" i="1" smtClean="0">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r>
                      <a:rPr lang="en-US" altLang="zh-CN" sz="2000" b="0" i="0"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𝐼</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𝑆</m:t>
                        </m:r>
                        <m:d>
                          <m:dPr>
                            <m:ctrlPr>
                              <a:rPr lang="en-US" altLang="zh-CN" sz="2000" i="1">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oMath>
                </a14:m>
                <a:r>
                  <a:rPr lang="en-US" altLang="zh-CN" sz="2000" dirty="0"/>
                  <a:t>.</a:t>
                </a:r>
                <a:endParaRPr lang="zh-CN" altLang="en-US" sz="2000" dirty="0"/>
              </a:p>
            </p:txBody>
          </p:sp>
        </mc:Choice>
        <mc:Fallback xmlns="">
          <p:sp>
            <p:nvSpPr>
              <p:cNvPr id="15" name="文本框 14">
                <a:extLst>
                  <a:ext uri="{FF2B5EF4-FFF2-40B4-BE49-F238E27FC236}">
                    <a16:creationId xmlns:a16="http://schemas.microsoft.com/office/drawing/2014/main" id="{9F043E15-C712-41E0-B94E-989088A079FB}"/>
                  </a:ext>
                </a:extLst>
              </p:cNvPr>
              <p:cNvSpPr txBox="1">
                <a:spLocks noRot="1" noChangeAspect="1" noMove="1" noResize="1" noEditPoints="1" noAdjustHandles="1" noChangeArrowheads="1" noChangeShapeType="1" noTextEdit="1"/>
              </p:cNvSpPr>
              <p:nvPr/>
            </p:nvSpPr>
            <p:spPr>
              <a:xfrm>
                <a:off x="2998068" y="2844313"/>
                <a:ext cx="5038880" cy="347403"/>
              </a:xfrm>
              <a:prstGeom prst="rect">
                <a:avLst/>
              </a:prstGeom>
              <a:blipFill>
                <a:blip r:embed="rId10"/>
                <a:stretch>
                  <a:fillRect l="-969" t="-19298" r="-2300" b="-3508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47E467A-8AE3-45DF-84A1-2B2B3D092D3F}"/>
                  </a:ext>
                </a:extLst>
              </p:cNvPr>
              <p:cNvSpPr txBox="1"/>
              <p:nvPr/>
            </p:nvSpPr>
            <p:spPr>
              <a:xfrm>
                <a:off x="3515954" y="5709719"/>
                <a:ext cx="5781583" cy="31463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𝑠</m:t>
                          </m:r>
                        </m:e>
                      </m:acc>
                      <m:r>
                        <a:rPr lang="en-US" altLang="zh-CN">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b="0" i="1" smtClean="0">
                              <a:latin typeface="Cambria Math" panose="02040503050406030204" pitchFamily="18" charset="0"/>
                            </a:rPr>
                            <m:t>𝑟</m:t>
                          </m:r>
                        </m:e>
                      </m:acc>
                      <m:r>
                        <a:rPr lang="en-US" altLang="zh-CN">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𝐼</m:t>
                      </m:r>
                      <m:d>
                        <m:dPr>
                          <m:ctrlPr>
                            <a:rPr lang="en-US" altLang="zh-CN" i="1">
                              <a:latin typeface="Cambria Math" panose="02040503050406030204" pitchFamily="18" charset="0"/>
                              <a:ea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e>
                      </m:d>
                      <m:r>
                        <a:rPr lang="en-US" altLang="zh-CN">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𝐼</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r>
                            <a:rPr lang="en-US" altLang="zh-CN">
                              <a:latin typeface="Cambria Math" panose="02040503050406030204" pitchFamily="18" charset="0"/>
                            </a:rPr>
                            <m:t>,</m:t>
                          </m:r>
                          <m:r>
                            <a:rPr lang="en-US" altLang="zh-CN" i="1">
                              <a:latin typeface="Cambria Math" panose="02040503050406030204" pitchFamily="18" charset="0"/>
                            </a:rPr>
                            <m:t>𝐵</m:t>
                          </m:r>
                          <m:d>
                            <m:dPr>
                              <m:ctrlPr>
                                <a:rPr lang="en-US" altLang="zh-CN" i="1">
                                  <a:latin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e>
                      </m:d>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𝐼</m:t>
                      </m:r>
                      <m:d>
                        <m:dPr>
                          <m:ctrlPr>
                            <a:rPr lang="en-US" altLang="zh-CN" i="1">
                              <a:latin typeface="Cambria Math" panose="02040503050406030204" pitchFamily="18" charset="0"/>
                              <a:ea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𝑝</m:t>
                              </m:r>
                            </m:e>
                          </m:acc>
                        </m:e>
                      </m:d>
                      <m:r>
                        <a:rPr lang="en-US" altLang="zh-CN">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𝐼</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𝑆</m:t>
                          </m:r>
                          <m:d>
                            <m:dPr>
                              <m:ctrlPr>
                                <a:rPr lang="en-US" altLang="zh-CN" i="1">
                                  <a:latin typeface="Cambria Math" panose="02040503050406030204" pitchFamily="18" charset="0"/>
                                  <a:ea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r>
                            <a:rPr lang="en-US" altLang="zh-CN">
                              <a:latin typeface="Cambria Math" panose="02040503050406030204" pitchFamily="18" charset="0"/>
                            </a:rPr>
                            <m:t>,</m:t>
                          </m:r>
                          <m:r>
                            <a:rPr lang="en-US" altLang="zh-CN" i="1">
                              <a:latin typeface="Cambria Math" panose="02040503050406030204" pitchFamily="18" charset="0"/>
                            </a:rPr>
                            <m:t>𝐵</m:t>
                          </m:r>
                          <m:d>
                            <m:dPr>
                              <m:ctrlPr>
                                <a:rPr lang="en-US" altLang="zh-CN" i="1">
                                  <a:latin typeface="Cambria Math" panose="02040503050406030204" pitchFamily="18" charset="0"/>
                                </a:rPr>
                              </m:ctrlPr>
                            </m:d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𝑞</m:t>
                                  </m:r>
                                </m:e>
                              </m:acc>
                            </m:e>
                          </m:d>
                        </m:e>
                      </m:d>
                      <m:r>
                        <a:rPr lang="en-US" altLang="zh-CN" b="0" i="1" smtClean="0">
                          <a:latin typeface="Cambria Math" panose="02040503050406030204" pitchFamily="18" charset="0"/>
                        </a:rPr>
                        <m:t>.</m:t>
                      </m:r>
                    </m:oMath>
                  </m:oMathPara>
                </a14:m>
                <a:endParaRPr lang="zh-CN" altLang="en-US" dirty="0"/>
              </a:p>
            </p:txBody>
          </p:sp>
        </mc:Choice>
        <mc:Fallback xmlns="">
          <p:sp>
            <p:nvSpPr>
              <p:cNvPr id="16" name="文本框 15">
                <a:extLst>
                  <a:ext uri="{FF2B5EF4-FFF2-40B4-BE49-F238E27FC236}">
                    <a16:creationId xmlns:a16="http://schemas.microsoft.com/office/drawing/2014/main" id="{A47E467A-8AE3-45DF-84A1-2B2B3D092D3F}"/>
                  </a:ext>
                </a:extLst>
              </p:cNvPr>
              <p:cNvSpPr txBox="1">
                <a:spLocks noRot="1" noChangeAspect="1" noMove="1" noResize="1" noEditPoints="1" noAdjustHandles="1" noChangeArrowheads="1" noChangeShapeType="1" noTextEdit="1"/>
              </p:cNvSpPr>
              <p:nvPr/>
            </p:nvSpPr>
            <p:spPr>
              <a:xfrm>
                <a:off x="3515954" y="5709719"/>
                <a:ext cx="5781583" cy="314638"/>
              </a:xfrm>
              <a:prstGeom prst="rect">
                <a:avLst/>
              </a:prstGeom>
              <a:blipFill>
                <a:blip r:embed="rId11"/>
                <a:stretch>
                  <a:fillRect t="-13725" b="-274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E9F80E6-C0EA-403A-B8BD-B8194FFCEDE4}"/>
                  </a:ext>
                </a:extLst>
              </p:cNvPr>
              <p:cNvSpPr/>
              <p:nvPr/>
            </p:nvSpPr>
            <p:spPr>
              <a:xfrm>
                <a:off x="8964367" y="2545275"/>
                <a:ext cx="2577822" cy="8741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solidFill>
                            <a:srgbClr val="00B0F0"/>
                          </a:solidFill>
                          <a:latin typeface="Cambria Math" panose="02040503050406030204" pitchFamily="18" charset="0"/>
                        </a:rPr>
                        <m:t>𝐷</m:t>
                      </m:r>
                      <m:r>
                        <a:rPr lang="en-US" altLang="zh-CN" i="1" smtClean="0">
                          <a:solidFill>
                            <a:srgbClr val="00B0F0"/>
                          </a:solidFill>
                          <a:latin typeface="Cambria Math" panose="02040503050406030204" pitchFamily="18" charset="0"/>
                        </a:rPr>
                        <m:t>(</m:t>
                      </m:r>
                      <m:acc>
                        <m:accPr>
                          <m:chr m:val="⃑"/>
                          <m:ctrlPr>
                            <a:rPr lang="zh-CN" altLang="en-US" i="1">
                              <a:solidFill>
                                <a:srgbClr val="00B0F0"/>
                              </a:solidFill>
                              <a:latin typeface="Cambria Math" panose="02040503050406030204" pitchFamily="18" charset="0"/>
                            </a:rPr>
                          </m:ctrlPr>
                        </m:accPr>
                        <m:e>
                          <m:r>
                            <a:rPr lang="en-US" altLang="zh-CN" i="1">
                              <a:solidFill>
                                <a:srgbClr val="00B0F0"/>
                              </a:solidFill>
                              <a:latin typeface="Cambria Math" panose="02040503050406030204" pitchFamily="18" charset="0"/>
                            </a:rPr>
                            <m:t>𝑝</m:t>
                          </m:r>
                        </m:e>
                      </m:acc>
                      <m:r>
                        <a:rPr lang="en-US" altLang="zh-CN">
                          <a:solidFill>
                            <a:srgbClr val="00B0F0"/>
                          </a:solidFill>
                          <a:latin typeface="Cambria Math" panose="02040503050406030204" pitchFamily="18" charset="0"/>
                        </a:rPr>
                        <m:t>||</m:t>
                      </m:r>
                      <m:acc>
                        <m:accPr>
                          <m:chr m:val="⃑"/>
                          <m:ctrlPr>
                            <a:rPr lang="zh-CN" altLang="en-US" i="1">
                              <a:solidFill>
                                <a:srgbClr val="00B0F0"/>
                              </a:solidFill>
                              <a:latin typeface="Cambria Math" panose="02040503050406030204" pitchFamily="18" charset="0"/>
                            </a:rPr>
                          </m:ctrlPr>
                        </m:accPr>
                        <m:e>
                          <m:r>
                            <a:rPr lang="en-US" altLang="zh-CN" i="1">
                              <a:solidFill>
                                <a:srgbClr val="00B0F0"/>
                              </a:solidFill>
                              <a:latin typeface="Cambria Math" panose="02040503050406030204" pitchFamily="18" charset="0"/>
                            </a:rPr>
                            <m:t>𝑞</m:t>
                          </m:r>
                        </m:e>
                      </m:acc>
                      <m:r>
                        <a:rPr lang="en-US" altLang="zh-CN">
                          <a:solidFill>
                            <a:srgbClr val="00B0F0"/>
                          </a:solidFill>
                          <a:latin typeface="Cambria Math" panose="02040503050406030204" pitchFamily="18" charset="0"/>
                        </a:rPr>
                        <m:t>)</m:t>
                      </m:r>
                      <m:r>
                        <a:rPr lang="en-US" altLang="zh-CN" i="1">
                          <a:solidFill>
                            <a:srgbClr val="00B0F0"/>
                          </a:solidFill>
                          <a:latin typeface="Cambria Math" panose="02040503050406030204" pitchFamily="18" charset="0"/>
                        </a:rPr>
                        <m:t> </m:t>
                      </m:r>
                      <m:r>
                        <a:rPr lang="en-US" altLang="zh-CN" b="0" i="1" smtClean="0">
                          <a:solidFill>
                            <a:srgbClr val="00B0F0"/>
                          </a:solidFill>
                          <a:latin typeface="Cambria Math" panose="02040503050406030204" pitchFamily="18" charset="0"/>
                          <a:ea typeface="Microsoft YaHei UI" panose="020B0503020204020204" pitchFamily="34" charset="-122"/>
                        </a:rPr>
                        <m:t>=</m:t>
                      </m:r>
                      <m:nary>
                        <m:naryPr>
                          <m:chr m:val="∑"/>
                          <m:ctrlPr>
                            <a:rPr lang="en-US" altLang="zh-CN" i="1">
                              <a:solidFill>
                                <a:srgbClr val="00B0F0"/>
                              </a:solidFill>
                              <a:latin typeface="Cambria Math" panose="02040503050406030204" pitchFamily="18" charset="0"/>
                              <a:ea typeface="Microsoft YaHei UI" panose="020B0503020204020204" pitchFamily="34" charset="-122"/>
                            </a:rPr>
                          </m:ctrlPr>
                        </m:naryPr>
                        <m:sub>
                          <m:r>
                            <m:rPr>
                              <m:brk m:alnAt="23"/>
                            </m:rPr>
                            <a:rPr lang="en-US" altLang="zh-CN">
                              <a:solidFill>
                                <a:srgbClr val="00B0F0"/>
                              </a:solidFill>
                              <a:latin typeface="Cambria Math" panose="02040503050406030204" pitchFamily="18" charset="0"/>
                              <a:ea typeface="Microsoft YaHei UI" panose="020B0503020204020204" pitchFamily="34" charset="-122"/>
                            </a:rPr>
                            <m:t>𝑖</m:t>
                          </m:r>
                          <m:r>
                            <a:rPr lang="en-US" altLang="zh-CN">
                              <a:solidFill>
                                <a:srgbClr val="00B0F0"/>
                              </a:solidFill>
                              <a:latin typeface="Cambria Math" panose="02040503050406030204" pitchFamily="18" charset="0"/>
                              <a:ea typeface="Microsoft YaHei UI" panose="020B0503020204020204" pitchFamily="34" charset="-122"/>
                            </a:rPr>
                            <m:t>=1</m:t>
                          </m:r>
                        </m:sub>
                        <m:sup>
                          <m:r>
                            <a:rPr lang="en-US" altLang="zh-CN">
                              <a:solidFill>
                                <a:srgbClr val="00B0F0"/>
                              </a:solidFill>
                              <a:latin typeface="Cambria Math" panose="02040503050406030204" pitchFamily="18" charset="0"/>
                              <a:ea typeface="Microsoft YaHei UI" panose="020B0503020204020204" pitchFamily="34" charset="-122"/>
                            </a:rPr>
                            <m:t>𝑛</m:t>
                          </m:r>
                        </m:sup>
                        <m:e>
                          <m:sSub>
                            <m:sSubPr>
                              <m:ctrlPr>
                                <a:rPr lang="en-US" altLang="zh-CN" i="1">
                                  <a:solidFill>
                                    <a:srgbClr val="00B0F0"/>
                                  </a:solidFill>
                                  <a:latin typeface="Cambria Math" panose="02040503050406030204" pitchFamily="18" charset="0"/>
                                  <a:ea typeface="Microsoft YaHei UI" panose="020B0503020204020204" pitchFamily="34" charset="-122"/>
                                </a:rPr>
                              </m:ctrlPr>
                            </m:sSubPr>
                            <m:e>
                              <m:r>
                                <a:rPr lang="en-US" altLang="zh-CN">
                                  <a:solidFill>
                                    <a:srgbClr val="00B0F0"/>
                                  </a:solidFill>
                                  <a:latin typeface="Cambria Math" panose="02040503050406030204" pitchFamily="18" charset="0"/>
                                  <a:ea typeface="Microsoft YaHei UI" panose="020B0503020204020204" pitchFamily="34" charset="-122"/>
                                </a:rPr>
                                <m:t>𝑝</m:t>
                              </m:r>
                            </m:e>
                            <m:sub>
                              <m:r>
                                <a:rPr lang="en-US" altLang="zh-CN">
                                  <a:solidFill>
                                    <a:srgbClr val="00B0F0"/>
                                  </a:solidFill>
                                  <a:latin typeface="Cambria Math" panose="02040503050406030204" pitchFamily="18" charset="0"/>
                                  <a:ea typeface="Microsoft YaHei UI" panose="020B0503020204020204" pitchFamily="34" charset="-122"/>
                                </a:rPr>
                                <m:t>𝑖</m:t>
                              </m:r>
                            </m:sub>
                          </m:sSub>
                          <m:func>
                            <m:funcPr>
                              <m:ctrlPr>
                                <a:rPr lang="en-US" altLang="zh-CN" i="1">
                                  <a:solidFill>
                                    <a:srgbClr val="00B0F0"/>
                                  </a:solidFill>
                                  <a:latin typeface="Cambria Math" panose="02040503050406030204" pitchFamily="18" charset="0"/>
                                  <a:ea typeface="Microsoft YaHei UI" panose="020B0503020204020204" pitchFamily="34" charset="-122"/>
                                </a:rPr>
                              </m:ctrlPr>
                            </m:funcPr>
                            <m:fName>
                              <m:r>
                                <m:rPr>
                                  <m:sty m:val="p"/>
                                </m:rPr>
                                <a:rPr lang="en-US" altLang="zh-CN">
                                  <a:solidFill>
                                    <a:srgbClr val="00B0F0"/>
                                  </a:solidFill>
                                  <a:latin typeface="Cambria Math" panose="02040503050406030204" pitchFamily="18" charset="0"/>
                                  <a:ea typeface="Microsoft YaHei UI" panose="020B0503020204020204" pitchFamily="34" charset="-122"/>
                                </a:rPr>
                                <m:t>log</m:t>
                              </m:r>
                            </m:fName>
                            <m:e>
                              <m:f>
                                <m:fPr>
                                  <m:ctrlPr>
                                    <a:rPr lang="en-US" altLang="zh-CN" i="1">
                                      <a:solidFill>
                                        <a:srgbClr val="00B0F0"/>
                                      </a:solidFill>
                                      <a:latin typeface="Cambria Math" panose="02040503050406030204" pitchFamily="18" charset="0"/>
                                      <a:ea typeface="Microsoft YaHei UI" panose="020B0503020204020204" pitchFamily="34" charset="-122"/>
                                    </a:rPr>
                                  </m:ctrlPr>
                                </m:fPr>
                                <m:num>
                                  <m:sSub>
                                    <m:sSubPr>
                                      <m:ctrlPr>
                                        <a:rPr lang="en-US" altLang="zh-CN" i="1">
                                          <a:solidFill>
                                            <a:srgbClr val="00B0F0"/>
                                          </a:solidFill>
                                          <a:latin typeface="Cambria Math" panose="02040503050406030204" pitchFamily="18" charset="0"/>
                                          <a:ea typeface="Microsoft YaHei UI" panose="020B0503020204020204" pitchFamily="34" charset="-122"/>
                                        </a:rPr>
                                      </m:ctrlPr>
                                    </m:sSubPr>
                                    <m:e>
                                      <m:r>
                                        <a:rPr lang="en-US" altLang="zh-CN">
                                          <a:solidFill>
                                            <a:srgbClr val="00B0F0"/>
                                          </a:solidFill>
                                          <a:latin typeface="Cambria Math" panose="02040503050406030204" pitchFamily="18" charset="0"/>
                                          <a:ea typeface="Microsoft YaHei UI" panose="020B0503020204020204" pitchFamily="34" charset="-122"/>
                                        </a:rPr>
                                        <m:t>𝑝</m:t>
                                      </m:r>
                                    </m:e>
                                    <m:sub>
                                      <m:r>
                                        <a:rPr lang="en-US" altLang="zh-CN">
                                          <a:solidFill>
                                            <a:srgbClr val="00B0F0"/>
                                          </a:solidFill>
                                          <a:latin typeface="Cambria Math" panose="02040503050406030204" pitchFamily="18" charset="0"/>
                                          <a:ea typeface="Microsoft YaHei UI" panose="020B0503020204020204" pitchFamily="34" charset="-122"/>
                                        </a:rPr>
                                        <m:t>𝑖</m:t>
                                      </m:r>
                                    </m:sub>
                                  </m:sSub>
                                </m:num>
                                <m:den>
                                  <m:sSub>
                                    <m:sSubPr>
                                      <m:ctrlPr>
                                        <a:rPr lang="en-US" altLang="zh-CN" i="1">
                                          <a:solidFill>
                                            <a:srgbClr val="00B0F0"/>
                                          </a:solidFill>
                                          <a:latin typeface="Cambria Math" panose="02040503050406030204" pitchFamily="18" charset="0"/>
                                          <a:ea typeface="Microsoft YaHei UI" panose="020B0503020204020204" pitchFamily="34" charset="-122"/>
                                        </a:rPr>
                                      </m:ctrlPr>
                                    </m:sSubPr>
                                    <m:e>
                                      <m:r>
                                        <a:rPr lang="en-US" altLang="zh-CN">
                                          <a:solidFill>
                                            <a:srgbClr val="00B0F0"/>
                                          </a:solidFill>
                                          <a:latin typeface="Cambria Math" panose="02040503050406030204" pitchFamily="18" charset="0"/>
                                          <a:ea typeface="Microsoft YaHei UI" panose="020B0503020204020204" pitchFamily="34" charset="-122"/>
                                        </a:rPr>
                                        <m:t>𝑞</m:t>
                                      </m:r>
                                    </m:e>
                                    <m:sub>
                                      <m:r>
                                        <a:rPr lang="en-US" altLang="zh-CN">
                                          <a:solidFill>
                                            <a:srgbClr val="00B0F0"/>
                                          </a:solidFill>
                                          <a:latin typeface="Cambria Math" panose="02040503050406030204" pitchFamily="18" charset="0"/>
                                          <a:ea typeface="Microsoft YaHei UI" panose="020B0503020204020204" pitchFamily="34" charset="-122"/>
                                        </a:rPr>
                                        <m:t>𝑖</m:t>
                                      </m:r>
                                    </m:sub>
                                  </m:sSub>
                                </m:den>
                              </m:f>
                            </m:e>
                          </m:func>
                        </m:e>
                      </m:nary>
                    </m:oMath>
                  </m:oMathPara>
                </a14:m>
                <a:endParaRPr lang="zh-CN" altLang="en-US" dirty="0"/>
              </a:p>
            </p:txBody>
          </p:sp>
        </mc:Choice>
        <mc:Fallback xmlns="">
          <p:sp>
            <p:nvSpPr>
              <p:cNvPr id="17" name="矩形 16">
                <a:extLst>
                  <a:ext uri="{FF2B5EF4-FFF2-40B4-BE49-F238E27FC236}">
                    <a16:creationId xmlns:a16="http://schemas.microsoft.com/office/drawing/2014/main" id="{7E9F80E6-C0EA-403A-B8BD-B8194FFCEDE4}"/>
                  </a:ext>
                </a:extLst>
              </p:cNvPr>
              <p:cNvSpPr>
                <a:spLocks noRot="1" noChangeAspect="1" noMove="1" noResize="1" noEditPoints="1" noAdjustHandles="1" noChangeArrowheads="1" noChangeShapeType="1" noTextEdit="1"/>
              </p:cNvSpPr>
              <p:nvPr/>
            </p:nvSpPr>
            <p:spPr>
              <a:xfrm>
                <a:off x="8964367" y="2545275"/>
                <a:ext cx="2577822" cy="874150"/>
              </a:xfrm>
              <a:prstGeom prst="rect">
                <a:avLst/>
              </a:prstGeom>
              <a:blipFill>
                <a:blip r:embed="rId12"/>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38AD3553-A62D-439A-9FA3-45C95C80E064}"/>
              </a:ext>
            </a:extLst>
          </p:cNvPr>
          <p:cNvSpPr txBox="1"/>
          <p:nvPr/>
        </p:nvSpPr>
        <p:spPr>
          <a:xfrm>
            <a:off x="871390" y="5939315"/>
            <a:ext cx="796971" cy="369332"/>
          </a:xfrm>
          <a:prstGeom prst="rect">
            <a:avLst/>
          </a:prstGeom>
          <a:noFill/>
          <a:ln>
            <a:noFill/>
          </a:ln>
        </p:spPr>
        <p:txBody>
          <a:bodyPr wrap="square" rtlCol="0" anchor="ctr" anchorCtr="1">
            <a:spAutoFit/>
          </a:bodyPr>
          <a:lstStyle/>
          <a:p>
            <a:r>
              <a:rPr lang="zh-CN" altLang="en-US" b="1" dirty="0"/>
              <a:t>证毕。</a:t>
            </a:r>
          </a:p>
        </p:txBody>
      </p:sp>
      <p:sp>
        <p:nvSpPr>
          <p:cNvPr id="19" name="文本框 18">
            <a:extLst>
              <a:ext uri="{FF2B5EF4-FFF2-40B4-BE49-F238E27FC236}">
                <a16:creationId xmlns:a16="http://schemas.microsoft.com/office/drawing/2014/main" id="{10847F20-B8CF-426A-A233-8939DBDAFD4F}"/>
              </a:ext>
            </a:extLst>
          </p:cNvPr>
          <p:cNvSpPr txBox="1"/>
          <p:nvPr/>
        </p:nvSpPr>
        <p:spPr>
          <a:xfrm>
            <a:off x="10253278" y="2196081"/>
            <a:ext cx="1097718" cy="369332"/>
          </a:xfrm>
          <a:prstGeom prst="rect">
            <a:avLst/>
          </a:prstGeom>
          <a:noFill/>
          <a:ln>
            <a:solidFill>
              <a:schemeClr val="bg2"/>
            </a:solidFill>
          </a:ln>
        </p:spPr>
        <p:txBody>
          <a:bodyPr wrap="square" rtlCol="0" anchor="ctr" anchorCtr="1">
            <a:spAutoFit/>
          </a:bodyPr>
          <a:lstStyle/>
          <a:p>
            <a:r>
              <a:rPr lang="zh-CN" altLang="en-US" dirty="0">
                <a:solidFill>
                  <a:srgbClr val="00B0F0"/>
                </a:solidFill>
              </a:rPr>
              <a:t>相对熵</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A06FE66-9FEF-49CF-B272-8535C22EB3F5}"/>
                  </a:ext>
                </a:extLst>
              </p:cNvPr>
              <p:cNvSpPr txBox="1"/>
              <p:nvPr/>
            </p:nvSpPr>
            <p:spPr>
              <a:xfrm>
                <a:off x="8857675" y="3500309"/>
                <a:ext cx="2640851" cy="765274"/>
              </a:xfrm>
              <a:prstGeom prst="rect">
                <a:avLst/>
              </a:prstGeom>
              <a:noFill/>
              <a:ln>
                <a:solidFill>
                  <a:schemeClr val="bg2"/>
                </a:solidFill>
              </a:ln>
            </p:spPr>
            <p:txBody>
              <a:bodyPr wrap="none" lIns="0" tIns="0" rIns="0" bIns="0" rtlCol="0" anchor="ctr" anchorCtr="1">
                <a:spAutoFit/>
              </a:bodyPr>
              <a:lstStyle/>
              <a:p>
                <a14:m>
                  <m:oMath xmlns:m="http://schemas.openxmlformats.org/officeDocument/2006/math">
                    <m:sSub>
                      <m:sSubPr>
                        <m:ctrlPr>
                          <a:rPr lang="en-US" altLang="zh-CN"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b="0" i="1" smtClean="0">
                            <a:solidFill>
                              <a:srgbClr val="FF0000"/>
                            </a:solidFill>
                            <a:latin typeface="Cambria Math" panose="02040503050406030204" pitchFamily="18" charset="0"/>
                          </a:rPr>
                          <m:t>𝑗</m:t>
                        </m:r>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m:t>
                    </m:r>
                    <m:f>
                      <m:fPr>
                        <m:ctrlPr>
                          <a:rPr lang="en-US" altLang="zh-CN" i="1">
                            <a:solidFill>
                              <a:srgbClr val="FF0000"/>
                            </a:solidFill>
                            <a:latin typeface="Cambria Math" panose="02040503050406030204" pitchFamily="18" charset="0"/>
                          </a:rPr>
                        </m:ctrlPr>
                      </m:fPr>
                      <m:num>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𝑝</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num>
                      <m:den>
                        <m:nary>
                          <m:naryPr>
                            <m:chr m:val="∑"/>
                            <m:limLoc m:val="subSup"/>
                            <m:ctrlPr>
                              <a:rPr lang="en-US" altLang="zh-CN" i="1">
                                <a:solidFill>
                                  <a:srgbClr val="FF0000"/>
                                </a:solidFill>
                                <a:latin typeface="Cambria Math" panose="02040503050406030204" pitchFamily="18" charset="0"/>
                              </a:rPr>
                            </m:ctrlPr>
                          </m:naryPr>
                          <m:sub>
                            <m:r>
                              <m:rPr>
                                <m:brk m:alnAt="25"/>
                              </m:rPr>
                              <a:rPr lang="en-US" altLang="zh-CN" i="1">
                                <a:solidFill>
                                  <a:srgbClr val="FF0000"/>
                                </a:solidFill>
                                <a:latin typeface="Cambria Math" panose="02040503050406030204" pitchFamily="18" charset="0"/>
                              </a:rPr>
                              <m:t>𝑘</m:t>
                            </m:r>
                            <m:r>
                              <a:rPr lang="en-US" altLang="zh-CN" i="1">
                                <a:solidFill>
                                  <a:srgbClr val="FF0000"/>
                                </a:solidFill>
                                <a:latin typeface="Cambria Math" panose="02040503050406030204" pitchFamily="18" charset="0"/>
                              </a:rPr>
                              <m:t>=1</m:t>
                            </m:r>
                          </m:sub>
                          <m:sup>
                            <m:r>
                              <a:rPr lang="en-US" altLang="zh-CN" i="1">
                                <a:solidFill>
                                  <a:srgbClr val="FF0000"/>
                                </a:solidFill>
                                <a:latin typeface="Cambria Math" panose="02040503050406030204" pitchFamily="18" charset="0"/>
                              </a:rPr>
                              <m:t>𝑛</m:t>
                            </m:r>
                          </m:sup>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𝑝</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𝑗</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𝑘</m:t>
                                </m:r>
                              </m:sub>
                            </m:sSub>
                            <m:r>
                              <a:rPr lang="en-US" altLang="zh-CN" i="1">
                                <a:solidFill>
                                  <a:srgbClr val="FF0000"/>
                                </a:solidFill>
                                <a:latin typeface="Cambria Math" panose="02040503050406030204" pitchFamily="18" charset="0"/>
                              </a:rPr>
                              <m:t>)</m:t>
                            </m:r>
                          </m:e>
                        </m:nary>
                      </m:den>
                    </m:f>
                  </m:oMath>
                </a14:m>
                <a:r>
                  <a:rPr lang="zh-CN" altLang="en-US" dirty="0">
                    <a:solidFill>
                      <a:srgbClr val="FF0000"/>
                    </a:solidFill>
                  </a:rPr>
                  <a:t>是</a:t>
                </a:r>
                <a14:m>
                  <m:oMath xmlns:m="http://schemas.openxmlformats.org/officeDocument/2006/math">
                    <m:r>
                      <a:rPr lang="en-US" altLang="zh-CN" i="1">
                        <a:solidFill>
                          <a:srgbClr val="FF0000"/>
                        </a:solidFill>
                        <a:latin typeface="Cambria Math" panose="02040503050406030204" pitchFamily="18" charset="0"/>
                      </a:rPr>
                      <m:t>𝐵</m:t>
                    </m:r>
                    <m:r>
                      <a:rPr lang="en-US" altLang="zh-CN" i="1">
                        <a:solidFill>
                          <a:srgbClr val="FF0000"/>
                        </a:solidFill>
                        <a:latin typeface="Cambria Math" panose="02040503050406030204" pitchFamily="18" charset="0"/>
                      </a:rPr>
                      <m:t>(</m:t>
                    </m:r>
                    <m:acc>
                      <m:accPr>
                        <m:chr m:val="⃑"/>
                        <m:ctrlPr>
                          <a:rPr lang="zh-CN" altLang="en-US" i="1">
                            <a:solidFill>
                              <a:srgbClr val="FF0000"/>
                            </a:solidFill>
                            <a:latin typeface="Cambria Math" panose="02040503050406030204" pitchFamily="18" charset="0"/>
                          </a:rPr>
                        </m:ctrlPr>
                      </m:accPr>
                      <m:e>
                        <m:r>
                          <a:rPr lang="en-US" altLang="zh-CN" i="1">
                            <a:solidFill>
                              <a:srgbClr val="FF0000"/>
                            </a:solidFill>
                            <a:latin typeface="Cambria Math" panose="02040503050406030204" pitchFamily="18" charset="0"/>
                          </a:rPr>
                          <m:t>𝑞</m:t>
                        </m:r>
                      </m:e>
                    </m:acc>
                    <m:r>
                      <a:rPr lang="en-US" altLang="zh-CN">
                        <a:solidFill>
                          <a:srgbClr val="FF0000"/>
                        </a:solidFill>
                        <a:latin typeface="Cambria Math" panose="02040503050406030204" pitchFamily="18" charset="0"/>
                      </a:rPr>
                      <m:t>)</m:t>
                    </m:r>
                  </m:oMath>
                </a14:m>
                <a:endParaRPr lang="en-US" altLang="zh-CN" dirty="0">
                  <a:solidFill>
                    <a:srgbClr val="FF0000"/>
                  </a:solidFill>
                </a:endParaRPr>
              </a:p>
              <a:p>
                <a:r>
                  <a:rPr lang="zh-CN" altLang="en-US" dirty="0">
                    <a:solidFill>
                      <a:srgbClr val="FF0000"/>
                    </a:solidFill>
                  </a:rPr>
                  <a:t>的位于第</a:t>
                </a:r>
                <a14:m>
                  <m:oMath xmlns:m="http://schemas.openxmlformats.org/officeDocument/2006/math">
                    <m:r>
                      <a:rPr lang="en-US" altLang="zh-CN" b="0" i="1" smtClean="0">
                        <a:solidFill>
                          <a:srgbClr val="FF0000"/>
                        </a:solidFill>
                        <a:latin typeface="Cambria Math" panose="02040503050406030204" pitchFamily="18" charset="0"/>
                      </a:rPr>
                      <m:t>𝑗</m:t>
                    </m:r>
                    <m:r>
                      <a:rPr lang="zh-CN" altLang="en-US" i="1">
                        <a:solidFill>
                          <a:srgbClr val="FF0000"/>
                        </a:solidFill>
                        <a:latin typeface="Cambria Math" panose="02040503050406030204" pitchFamily="18" charset="0"/>
                      </a:rPr>
                      <m:t>行</m:t>
                    </m:r>
                    <m:r>
                      <a:rPr lang="en-US" altLang="zh-CN" b="0" i="1" smtClean="0">
                        <a:solidFill>
                          <a:srgbClr val="FF0000"/>
                        </a:solidFill>
                        <a:latin typeface="Cambria Math" panose="02040503050406030204" pitchFamily="18" charset="0"/>
                      </a:rPr>
                      <m:t>𝑖</m:t>
                    </m:r>
                  </m:oMath>
                </a14:m>
                <a:r>
                  <a:rPr lang="zh-CN" altLang="en-US" dirty="0">
                    <a:solidFill>
                      <a:srgbClr val="FF0000"/>
                    </a:solidFill>
                  </a:rPr>
                  <a:t>列的元素</a:t>
                </a:r>
              </a:p>
            </p:txBody>
          </p:sp>
        </mc:Choice>
        <mc:Fallback xmlns="">
          <p:sp>
            <p:nvSpPr>
              <p:cNvPr id="5" name="文本框 4">
                <a:extLst>
                  <a:ext uri="{FF2B5EF4-FFF2-40B4-BE49-F238E27FC236}">
                    <a16:creationId xmlns:a16="http://schemas.microsoft.com/office/drawing/2014/main" id="{FA06FE66-9FEF-49CF-B272-8535C22EB3F5}"/>
                  </a:ext>
                </a:extLst>
              </p:cNvPr>
              <p:cNvSpPr txBox="1">
                <a:spLocks noRot="1" noChangeAspect="1" noMove="1" noResize="1" noEditPoints="1" noAdjustHandles="1" noChangeArrowheads="1" noChangeShapeType="1" noTextEdit="1"/>
              </p:cNvSpPr>
              <p:nvPr/>
            </p:nvSpPr>
            <p:spPr>
              <a:xfrm>
                <a:off x="8857675" y="3500309"/>
                <a:ext cx="2640851" cy="765274"/>
              </a:xfrm>
              <a:prstGeom prst="rect">
                <a:avLst/>
              </a:prstGeom>
              <a:blipFill>
                <a:blip r:embed="rId13"/>
                <a:stretch>
                  <a:fillRect l="-4598" t="-12500" r="-8046" b="-30469"/>
                </a:stretch>
              </a:blipFill>
              <a:ln>
                <a:solidFill>
                  <a:schemeClr val="bg2"/>
                </a:solidFill>
              </a:ln>
            </p:spPr>
            <p:txBody>
              <a:bodyPr/>
              <a:lstStyle/>
              <a:p>
                <a:r>
                  <a:rPr lang="zh-CN" altLang="en-US">
                    <a:noFill/>
                  </a:rPr>
                  <a:t> </a:t>
                </a:r>
              </a:p>
            </p:txBody>
          </p:sp>
        </mc:Fallback>
      </mc:AlternateContent>
      <p:cxnSp>
        <p:nvCxnSpPr>
          <p:cNvPr id="9" name="直接箭头连接符 8">
            <a:extLst>
              <a:ext uri="{FF2B5EF4-FFF2-40B4-BE49-F238E27FC236}">
                <a16:creationId xmlns:a16="http://schemas.microsoft.com/office/drawing/2014/main" id="{BE948444-D740-4619-AFAA-DFB70137D532}"/>
              </a:ext>
            </a:extLst>
          </p:cNvPr>
          <p:cNvCxnSpPr>
            <a:cxnSpLocks/>
            <a:stCxn id="5" idx="1"/>
          </p:cNvCxnSpPr>
          <p:nvPr/>
        </p:nvCxnSpPr>
        <p:spPr>
          <a:xfrm flipH="1">
            <a:off x="5230316" y="3882946"/>
            <a:ext cx="3627359" cy="6083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73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0" grpId="0"/>
      <p:bldP spid="11" grpId="0"/>
      <p:bldP spid="12" grpId="0"/>
      <p:bldP spid="13" grpId="0"/>
      <p:bldP spid="14" grpId="0"/>
      <p:bldP spid="15" grpId="0"/>
      <p:bldP spid="16" grpId="0"/>
      <p:bldP spid="17" grpId="0"/>
      <p:bldP spid="18" grpId="0"/>
      <p:bldP spid="19" grpId="0" animBg="1"/>
      <p:bldP spid="5" grpId="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378B608-FE1E-4073-84A7-2627D850AB30}"/>
                  </a:ext>
                </a:extLst>
              </p:cNvPr>
              <p:cNvSpPr txBox="1"/>
              <p:nvPr/>
            </p:nvSpPr>
            <p:spPr>
              <a:xfrm>
                <a:off x="1341884" y="400241"/>
                <a:ext cx="9793088" cy="866263"/>
              </a:xfrm>
              <a:prstGeom prst="rect">
                <a:avLst/>
              </a:prstGeom>
              <a:noFill/>
              <a:ln>
                <a:noFill/>
              </a:ln>
            </p:spPr>
            <p:txBody>
              <a:bodyPr wrap="square" rtlCol="0" anchor="ctr" anchorCtr="1">
                <a:spAutoFit/>
              </a:bodyPr>
              <a:lstStyle/>
              <a:p>
                <a:r>
                  <a:rPr lang="zh-CN" altLang="en-US" sz="2000" b="1" dirty="0"/>
                  <a:t>定理</a:t>
                </a:r>
                <a:r>
                  <a:rPr lang="en-US" altLang="zh-CN" sz="2000" b="1" dirty="0"/>
                  <a:t>17</a:t>
                </a:r>
                <a:r>
                  <a:rPr lang="zh-CN" altLang="en-US" sz="2000" dirty="0"/>
                  <a:t>：对任何概率分布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 </m:t>
                    </m:r>
                  </m:oMath>
                </a14:m>
                <a:r>
                  <a:rPr lang="zh-CN" altLang="en-US" sz="2000" dirty="0"/>
                  <a:t>和正整数</a:t>
                </a:r>
                <a14:m>
                  <m:oMath xmlns:m="http://schemas.openxmlformats.org/officeDocument/2006/math">
                    <m:r>
                      <a:rPr lang="en-US" altLang="zh-CN" sz="2000" b="0" i="1" smtClean="0">
                        <a:latin typeface="Cambria Math" panose="02040503050406030204" pitchFamily="18" charset="0"/>
                      </a:rPr>
                      <m:t>𝑘</m:t>
                    </m:r>
                  </m:oMath>
                </a14:m>
                <a:r>
                  <a:rPr lang="zh-CN" altLang="en-US" sz="2000" dirty="0"/>
                  <a:t>，令</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𝑆</m:t>
                        </m:r>
                      </m:e>
                      <m:sup>
                        <m:r>
                          <a:rPr lang="en-US" altLang="zh-CN" sz="2000" b="0" i="1" smtClean="0">
                            <a:latin typeface="Cambria Math" panose="02040503050406030204" pitchFamily="18" charset="0"/>
                          </a:rPr>
                          <m:t>𝑘</m:t>
                        </m:r>
                      </m:sup>
                    </m:sSup>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𝑆</m:t>
                    </m:r>
                    <m:r>
                      <a:rPr lang="en-US" altLang="zh-CN" sz="2000" b="0" i="0"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𝑆</m:t>
                        </m:r>
                      </m:e>
                      <m:sup>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其中</a:t>
                </a:r>
                <a14:m>
                  <m:oMath xmlns:m="http://schemas.openxmlformats.org/officeDocument/2006/math">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𝑆</m:t>
                        </m:r>
                      </m:e>
                      <m:sup>
                        <m:r>
                          <a:rPr lang="en-US" altLang="zh-CN" sz="2000" b="0" i="1" dirty="0" smtClean="0">
                            <a:latin typeface="Cambria Math" panose="02040503050406030204" pitchFamily="18" charset="0"/>
                          </a:rPr>
                          <m:t>0</m:t>
                        </m:r>
                      </m:sup>
                    </m:sSup>
                    <m:d>
                      <m:dPr>
                        <m:ctrlPr>
                          <a:rPr lang="en-US" altLang="zh-CN" sz="2000" b="0" i="1" dirty="0"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0"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b="0" i="0" smtClean="0">
                        <a:latin typeface="Cambria Math" panose="02040503050406030204" pitchFamily="18" charset="0"/>
                      </a:rPr>
                      <m:t>.</m:t>
                    </m:r>
                  </m:oMath>
                </a14:m>
                <a:r>
                  <a:rPr lang="zh-CN" altLang="en-US" sz="2000" dirty="0"/>
                  <a:t>  则当</a:t>
                </a:r>
                <a14:m>
                  <m:oMath xmlns:m="http://schemas.openxmlformats.org/officeDocument/2006/math">
                    <m:r>
                      <a:rPr lang="en-US" altLang="zh-CN" sz="2000" b="0" i="1" dirty="0" smtClean="0">
                        <a:latin typeface="Cambria Math" panose="02040503050406030204" pitchFamily="18" charset="0"/>
                      </a:rPr>
                      <m:t>𝑘</m:t>
                    </m:r>
                    <m:r>
                      <a:rPr lang="en-US" altLang="zh-CN" sz="2000" b="0" i="1" dirty="0" smtClean="0">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ea typeface="Cambria Math" panose="02040503050406030204" pitchFamily="18" charset="0"/>
                      </a:rPr>
                      <m:t>时</m:t>
                    </m:r>
                    <m:r>
                      <a:rPr lang="zh-CN" altLang="en-US"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rPr>
                      <m:t>𝐼</m:t>
                    </m:r>
                    <m:d>
                      <m:dPr>
                        <m:ctrlPr>
                          <a:rPr lang="en-US" altLang="zh-CN" sz="2000" b="0" i="1" dirty="0" smtClean="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oMath>
                </a14:m>
                <a:r>
                  <a:rPr lang="zh-CN" altLang="en-US" sz="2000" dirty="0"/>
                  <a:t>单调递增趋于信道的信道容量</a:t>
                </a:r>
                <a14:m>
                  <m:oMath xmlns:m="http://schemas.openxmlformats.org/officeDocument/2006/math">
                    <m:r>
                      <a:rPr lang="en-US" altLang="zh-CN" sz="2000" b="0" i="1" smtClean="0">
                        <a:latin typeface="Cambria Math" panose="02040503050406030204" pitchFamily="18" charset="0"/>
                      </a:rPr>
                      <m:t>𝐶</m:t>
                    </m:r>
                  </m:oMath>
                </a14:m>
                <a:r>
                  <a:rPr lang="en-US" altLang="zh-CN" sz="2000" dirty="0"/>
                  <a:t>.</a:t>
                </a:r>
                <a:endParaRPr lang="zh-CN" altLang="en-US" sz="2000" dirty="0"/>
              </a:p>
            </p:txBody>
          </p:sp>
        </mc:Choice>
        <mc:Fallback xmlns="">
          <p:sp>
            <p:nvSpPr>
              <p:cNvPr id="3" name="文本框 2">
                <a:extLst>
                  <a:ext uri="{FF2B5EF4-FFF2-40B4-BE49-F238E27FC236}">
                    <a16:creationId xmlns:a16="http://schemas.microsoft.com/office/drawing/2014/main" id="{A378B608-FE1E-4073-84A7-2627D850AB30}"/>
                  </a:ext>
                </a:extLst>
              </p:cNvPr>
              <p:cNvSpPr txBox="1">
                <a:spLocks noRot="1" noChangeAspect="1" noMove="1" noResize="1" noEditPoints="1" noAdjustHandles="1" noChangeArrowheads="1" noChangeShapeType="1" noTextEdit="1"/>
              </p:cNvSpPr>
              <p:nvPr/>
            </p:nvSpPr>
            <p:spPr>
              <a:xfrm>
                <a:off x="1341884" y="400241"/>
                <a:ext cx="9793088" cy="866263"/>
              </a:xfrm>
              <a:prstGeom prst="rect">
                <a:avLst/>
              </a:prstGeom>
              <a:blipFill>
                <a:blip r:embed="rId2"/>
                <a:stretch>
                  <a:fillRect l="-62" t="-4225" r="-124" b="-211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CF97209-5CCF-45C0-AE1B-6EE9AFEE4DD8}"/>
                  </a:ext>
                </a:extLst>
              </p:cNvPr>
              <p:cNvSpPr txBox="1"/>
              <p:nvPr/>
            </p:nvSpPr>
            <p:spPr>
              <a:xfrm>
                <a:off x="601965" y="1283829"/>
                <a:ext cx="10081120" cy="400110"/>
              </a:xfrm>
              <a:prstGeom prst="rect">
                <a:avLst/>
              </a:prstGeom>
              <a:noFill/>
              <a:ln>
                <a:noFill/>
              </a:ln>
            </p:spPr>
            <p:txBody>
              <a:bodyPr wrap="square" rtlCol="0" anchor="ctr" anchorCtr="1">
                <a:spAutoFit/>
              </a:bodyPr>
              <a:lstStyle/>
              <a:p>
                <a:r>
                  <a:rPr lang="zh-CN" altLang="en-US" sz="2000" b="1" dirty="0"/>
                  <a:t>证明</a:t>
                </a:r>
                <a:r>
                  <a:rPr lang="zh-CN" altLang="en-US" sz="2000" dirty="0"/>
                  <a:t>：假定</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𝑝</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 </m:t>
                    </m:r>
                    <m:r>
                      <a:rPr lang="zh-CN" altLang="en-US" sz="2000" i="1" dirty="0">
                        <a:latin typeface="Cambria Math" panose="02040503050406030204" pitchFamily="18" charset="0"/>
                      </a:rPr>
                      <m:t>是使</m:t>
                    </m:r>
                  </m:oMath>
                </a14:m>
                <a:r>
                  <a:rPr lang="zh-CN" altLang="en-US" sz="2000" dirty="0"/>
                  <a:t>信道达到信道容量的最佳输入分布，则由引理</a:t>
                </a:r>
                <a:r>
                  <a:rPr lang="en-US" altLang="zh-CN" sz="2000" dirty="0"/>
                  <a:t>7</a:t>
                </a:r>
                <a:r>
                  <a:rPr lang="zh-CN" altLang="en-US" sz="2000" dirty="0"/>
                  <a:t>可得</a:t>
                </a:r>
              </a:p>
            </p:txBody>
          </p:sp>
        </mc:Choice>
        <mc:Fallback xmlns="">
          <p:sp>
            <p:nvSpPr>
              <p:cNvPr id="4" name="文本框 3">
                <a:extLst>
                  <a:ext uri="{FF2B5EF4-FFF2-40B4-BE49-F238E27FC236}">
                    <a16:creationId xmlns:a16="http://schemas.microsoft.com/office/drawing/2014/main" id="{1CF97209-5CCF-45C0-AE1B-6EE9AFEE4DD8}"/>
                  </a:ext>
                </a:extLst>
              </p:cNvPr>
              <p:cNvSpPr txBox="1">
                <a:spLocks noRot="1" noChangeAspect="1" noMove="1" noResize="1" noEditPoints="1" noAdjustHandles="1" noChangeArrowheads="1" noChangeShapeType="1" noTextEdit="1"/>
              </p:cNvSpPr>
              <p:nvPr/>
            </p:nvSpPr>
            <p:spPr>
              <a:xfrm>
                <a:off x="601965" y="1283829"/>
                <a:ext cx="10081120" cy="400110"/>
              </a:xfrm>
              <a:prstGeom prst="rect">
                <a:avLst/>
              </a:prstGeom>
              <a:blipFill>
                <a:blip r:embed="rId3"/>
                <a:stretch>
                  <a:fillRect t="-12308"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F2CD822-78BE-4D68-AE4D-399610B7EEA2}"/>
                  </a:ext>
                </a:extLst>
              </p:cNvPr>
              <p:cNvSpPr txBox="1"/>
              <p:nvPr/>
            </p:nvSpPr>
            <p:spPr>
              <a:xfrm>
                <a:off x="1849968" y="1712014"/>
                <a:ext cx="6904711" cy="5442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𝐷</m:t>
                      </m:r>
                      <m:r>
                        <a:rPr lang="en-US" altLang="zh-CN" sz="200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1" smtClean="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𝐼</m:t>
                      </m:r>
                      <m:d>
                        <m:dPr>
                          <m:ctrlPr>
                            <a:rPr lang="en-US" altLang="zh-CN" sz="2000" b="0" i="1" smtClean="0">
                              <a:latin typeface="Cambria Math" panose="02040503050406030204" pitchFamily="18" charset="0"/>
                              <a:ea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r>
                        <a:rPr lang="en-US" altLang="zh-CN" sz="2000" b="0" i="0"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𝐼</m:t>
                      </m:r>
                      <m:d>
                        <m:dPr>
                          <m:ctrlPr>
                            <a:rPr lang="en-US" altLang="zh-CN" sz="2000" i="1">
                              <a:latin typeface="Cambria Math" panose="02040503050406030204" pitchFamily="18" charset="0"/>
                              <a:ea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i="1">
                              <a:latin typeface="Cambria Math" panose="02040503050406030204" pitchFamily="18" charset="0"/>
                            </a:rPr>
                            <m:t>𝐵</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e>
                      </m:d>
                    </m:oMath>
                  </m:oMathPara>
                </a14:m>
                <a:endParaRPr lang="zh-CN" altLang="en-US" sz="2000" dirty="0"/>
              </a:p>
            </p:txBody>
          </p:sp>
        </mc:Choice>
        <mc:Fallback xmlns="">
          <p:sp>
            <p:nvSpPr>
              <p:cNvPr id="5" name="文本框 4">
                <a:extLst>
                  <a:ext uri="{FF2B5EF4-FFF2-40B4-BE49-F238E27FC236}">
                    <a16:creationId xmlns:a16="http://schemas.microsoft.com/office/drawing/2014/main" id="{5F2CD822-78BE-4D68-AE4D-399610B7EEA2}"/>
                  </a:ext>
                </a:extLst>
              </p:cNvPr>
              <p:cNvSpPr txBox="1">
                <a:spLocks noRot="1" noChangeAspect="1" noMove="1" noResize="1" noEditPoints="1" noAdjustHandles="1" noChangeArrowheads="1" noChangeShapeType="1" noTextEdit="1"/>
              </p:cNvSpPr>
              <p:nvPr/>
            </p:nvSpPr>
            <p:spPr>
              <a:xfrm>
                <a:off x="1849968" y="1712014"/>
                <a:ext cx="6904711" cy="54425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3688FB2-9501-4540-92B4-CA67AF2F35A6}"/>
                  </a:ext>
                </a:extLst>
              </p:cNvPr>
              <p:cNvSpPr txBox="1"/>
              <p:nvPr/>
            </p:nvSpPr>
            <p:spPr>
              <a:xfrm>
                <a:off x="5158308" y="2284341"/>
                <a:ext cx="2482218" cy="313291"/>
              </a:xfrm>
              <a:prstGeom prst="rect">
                <a:avLst/>
              </a:prstGeom>
              <a:noFill/>
              <a:ln>
                <a:noFill/>
              </a:ln>
            </p:spPr>
            <p:txBody>
              <a:bodyPr wrap="none" lIns="0" tIns="0" rIns="0" bIns="0" rtlCol="0" anchor="ctr" anchorCtr="1">
                <a:spAutoFit/>
              </a:bodyPr>
              <a:lstStyle/>
              <a:p>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r>
                          <a:rPr lang="en-US" altLang="zh-CN" sz="2000" i="1">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b="0" i="0"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oMath>
                </a14:m>
                <a:r>
                  <a:rPr lang="en-US" altLang="zh-CN" sz="2000" dirty="0"/>
                  <a:t>.</a:t>
                </a:r>
                <a:endParaRPr lang="zh-CN" altLang="en-US" sz="2000" dirty="0"/>
              </a:p>
            </p:txBody>
          </p:sp>
        </mc:Choice>
        <mc:Fallback xmlns="">
          <p:sp>
            <p:nvSpPr>
              <p:cNvPr id="6" name="文本框 5">
                <a:extLst>
                  <a:ext uri="{FF2B5EF4-FFF2-40B4-BE49-F238E27FC236}">
                    <a16:creationId xmlns:a16="http://schemas.microsoft.com/office/drawing/2014/main" id="{43688FB2-9501-4540-92B4-CA67AF2F35A6}"/>
                  </a:ext>
                </a:extLst>
              </p:cNvPr>
              <p:cNvSpPr txBox="1">
                <a:spLocks noRot="1" noChangeAspect="1" noMove="1" noResize="1" noEditPoints="1" noAdjustHandles="1" noChangeArrowheads="1" noChangeShapeType="1" noTextEdit="1"/>
              </p:cNvSpPr>
              <p:nvPr/>
            </p:nvSpPr>
            <p:spPr>
              <a:xfrm>
                <a:off x="5158308" y="2284341"/>
                <a:ext cx="2482218" cy="313291"/>
              </a:xfrm>
              <a:prstGeom prst="rect">
                <a:avLst/>
              </a:prstGeom>
              <a:blipFill>
                <a:blip r:embed="rId5"/>
                <a:stretch>
                  <a:fillRect l="-3194" t="-23529" r="-5897" b="-4902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573D3BC-3ACE-4DED-A361-B5C4FEE7623D}"/>
                  </a:ext>
                </a:extLst>
              </p:cNvPr>
              <p:cNvSpPr txBox="1"/>
              <p:nvPr/>
            </p:nvSpPr>
            <p:spPr>
              <a:xfrm>
                <a:off x="765820" y="2388848"/>
                <a:ext cx="8570103" cy="876458"/>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于是由</m:t>
                      </m:r>
                      <m:r>
                        <a:rPr lang="en-US" altLang="zh-CN" sz="2000" b="0" i="1" smtClean="0">
                          <a:latin typeface="Cambria Math" panose="02040503050406030204" pitchFamily="18" charset="0"/>
                        </a:rPr>
                        <m:t> </m:t>
                      </m:r>
                      <m:nary>
                        <m:naryPr>
                          <m:chr m:val="∑"/>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𝑖</m:t>
                          </m:r>
                        </m:sup>
                        <m:e>
                          <m:d>
                            <m:dPr>
                              <m:ctrlPr>
                                <a:rPr lang="en-US" altLang="zh-CN" sz="2000" b="0" i="1" smtClean="0">
                                  <a:latin typeface="Cambria Math" panose="02040503050406030204" pitchFamily="18" charset="0"/>
                                </a:rPr>
                              </m:ctrlPr>
                            </m:dPr>
                            <m:e>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r>
                                        <a:rPr lang="en-US" altLang="zh-CN" sz="2000" i="1">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e>
                          </m:d>
                        </m:e>
                      </m:nary>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b="0" i="1" smtClean="0">
                              <a:latin typeface="Cambria Math" panose="02040503050406030204" pitchFamily="18" charset="0"/>
                            </a:rPr>
                            <m:t>0</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a:latin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b="0" i="1" smtClean="0">
                              <a:latin typeface="Cambria Math" panose="02040503050406030204" pitchFamily="18" charset="0"/>
                            </a:rPr>
                            <m:t>𝑖</m:t>
                          </m:r>
                          <m:r>
                            <a:rPr lang="en-US" altLang="zh-CN" sz="2000" i="1">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r>
                        <a:rPr lang="en-US" altLang="zh-CN"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𝐷</m:t>
                      </m:r>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a:latin typeface="Cambria Math" panose="02040503050406030204" pitchFamily="18" charset="0"/>
                        </a:rPr>
                        <m:t>)</m:t>
                      </m:r>
                      <m:r>
                        <a:rPr lang="zh-CN" altLang="en-US" sz="2000" i="1">
                          <a:latin typeface="Cambria Math" panose="02040503050406030204" pitchFamily="18" charset="0"/>
                        </a:rPr>
                        <m:t>可知</m:t>
                      </m:r>
                    </m:oMath>
                  </m:oMathPara>
                </a14:m>
                <a:endParaRPr lang="zh-CN" altLang="en-US" sz="2000" dirty="0"/>
              </a:p>
            </p:txBody>
          </p:sp>
        </mc:Choice>
        <mc:Fallback xmlns="">
          <p:sp>
            <p:nvSpPr>
              <p:cNvPr id="8" name="文本框 7">
                <a:extLst>
                  <a:ext uri="{FF2B5EF4-FFF2-40B4-BE49-F238E27FC236}">
                    <a16:creationId xmlns:a16="http://schemas.microsoft.com/office/drawing/2014/main" id="{9573D3BC-3ACE-4DED-A361-B5C4FEE7623D}"/>
                  </a:ext>
                </a:extLst>
              </p:cNvPr>
              <p:cNvSpPr txBox="1">
                <a:spLocks noRot="1" noChangeAspect="1" noMove="1" noResize="1" noEditPoints="1" noAdjustHandles="1" noChangeArrowheads="1" noChangeShapeType="1" noTextEdit="1"/>
              </p:cNvSpPr>
              <p:nvPr/>
            </p:nvSpPr>
            <p:spPr>
              <a:xfrm>
                <a:off x="765820" y="2388848"/>
                <a:ext cx="8570103" cy="876458"/>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39AB7D7-2B48-47B8-8479-66EBC02B58D1}"/>
                  </a:ext>
                </a:extLst>
              </p:cNvPr>
              <p:cNvSpPr txBox="1"/>
              <p:nvPr/>
            </p:nvSpPr>
            <p:spPr>
              <a:xfrm>
                <a:off x="3862164" y="3156874"/>
                <a:ext cx="3142783" cy="5442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lim</m:t>
                              </m:r>
                            </m:e>
                            <m:lim>
                              <m:r>
                                <a:rPr lang="en-US" altLang="zh-CN" sz="2000" b="0" i="1" smtClean="0">
                                  <a:latin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lim>
                          </m:limLow>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r>
                                        <a:rPr lang="en-US" altLang="zh-CN" sz="2000" i="1">
                                          <a:latin typeface="Cambria Math" panose="02040503050406030204" pitchFamily="18" charset="0"/>
                                        </a:rPr>
                                        <m:t>+1</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e>
                          </m:d>
                          <m:r>
                            <a:rPr lang="en-US" altLang="zh-CN" sz="2000" b="0" i="1" smtClean="0">
                              <a:latin typeface="Cambria Math" panose="02040503050406030204" pitchFamily="18" charset="0"/>
                            </a:rPr>
                            <m:t>=0</m:t>
                          </m:r>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9" name="文本框 8">
                <a:extLst>
                  <a:ext uri="{FF2B5EF4-FFF2-40B4-BE49-F238E27FC236}">
                    <a16:creationId xmlns:a16="http://schemas.microsoft.com/office/drawing/2014/main" id="{139AB7D7-2B48-47B8-8479-66EBC02B58D1}"/>
                  </a:ext>
                </a:extLst>
              </p:cNvPr>
              <p:cNvSpPr txBox="1">
                <a:spLocks noRot="1" noChangeAspect="1" noMove="1" noResize="1" noEditPoints="1" noAdjustHandles="1" noChangeArrowheads="1" noChangeShapeType="1" noTextEdit="1"/>
              </p:cNvSpPr>
              <p:nvPr/>
            </p:nvSpPr>
            <p:spPr>
              <a:xfrm>
                <a:off x="3862164" y="3156874"/>
                <a:ext cx="3142783" cy="544252"/>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D8D5DF-FBBD-4013-92F2-D0829B178F9F}"/>
                  </a:ext>
                </a:extLst>
              </p:cNvPr>
              <p:cNvSpPr txBox="1"/>
              <p:nvPr/>
            </p:nvSpPr>
            <p:spPr>
              <a:xfrm>
                <a:off x="864638" y="3707251"/>
                <a:ext cx="5166990" cy="552972"/>
              </a:xfrm>
              <a:prstGeom prst="rect">
                <a:avLst/>
              </a:prstGeom>
              <a:noFill/>
              <a:ln>
                <a:noFill/>
              </a:ln>
            </p:spPr>
            <p:txBody>
              <a:bodyPr wrap="square" rtlCol="0" anchor="ctr" anchorCtr="1">
                <a:spAutoFit/>
              </a:bodyPr>
              <a:lstStyle/>
              <a:p>
                <a:r>
                  <a:rPr lang="zh-CN" altLang="en-US" sz="2000" dirty="0"/>
                  <a:t>而</a:t>
                </a:r>
                <a14:m>
                  <m:oMath xmlns:m="http://schemas.openxmlformats.org/officeDocument/2006/math">
                    <m:r>
                      <a:rPr lang="en-US" altLang="zh-CN" sz="2000" i="1" dirty="0">
                        <a:latin typeface="Cambria Math" panose="02040503050406030204" pitchFamily="18" charset="0"/>
                      </a:rPr>
                      <m:t>𝐼</m:t>
                    </m:r>
                    <m:d>
                      <m:dPr>
                        <m:ctrlPr>
                          <a:rPr lang="en-US" altLang="zh-CN" sz="2000" i="1" dirty="0">
                            <a:latin typeface="Cambria Math" panose="02040503050406030204" pitchFamily="18" charset="0"/>
                          </a:rPr>
                        </m:ctrlPr>
                      </m:dP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𝑆</m:t>
                            </m:r>
                          </m:e>
                          <m:sup>
                            <m:r>
                              <a:rPr lang="en-US" altLang="zh-CN" sz="2000" i="1">
                                <a:latin typeface="Cambria Math" panose="02040503050406030204" pitchFamily="18" charset="0"/>
                              </a:rPr>
                              <m:t>𝑘</m:t>
                            </m:r>
                          </m:sup>
                        </m:sSup>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e>
                        </m:d>
                      </m:e>
                    </m:d>
                  </m:oMath>
                </a14:m>
                <a:r>
                  <a:rPr lang="zh-CN" altLang="en-US" sz="2000" dirty="0"/>
                  <a:t>的单调性则是引理</a:t>
                </a:r>
                <a:r>
                  <a:rPr lang="en-US" altLang="zh-CN" sz="2000" dirty="0"/>
                  <a:t>7</a:t>
                </a:r>
                <a:r>
                  <a:rPr lang="zh-CN" altLang="en-US" sz="2000" dirty="0"/>
                  <a:t>的直接推论。</a:t>
                </a:r>
              </a:p>
            </p:txBody>
          </p:sp>
        </mc:Choice>
        <mc:Fallback xmlns="">
          <p:sp>
            <p:nvSpPr>
              <p:cNvPr id="10" name="文本框 9">
                <a:extLst>
                  <a:ext uri="{FF2B5EF4-FFF2-40B4-BE49-F238E27FC236}">
                    <a16:creationId xmlns:a16="http://schemas.microsoft.com/office/drawing/2014/main" id="{AFD8D5DF-FBBD-4013-92F2-D0829B178F9F}"/>
                  </a:ext>
                </a:extLst>
              </p:cNvPr>
              <p:cNvSpPr txBox="1">
                <a:spLocks noRot="1" noChangeAspect="1" noMove="1" noResize="1" noEditPoints="1" noAdjustHandles="1" noChangeArrowheads="1" noChangeShapeType="1" noTextEdit="1"/>
              </p:cNvSpPr>
              <p:nvPr/>
            </p:nvSpPr>
            <p:spPr>
              <a:xfrm>
                <a:off x="864638" y="3707251"/>
                <a:ext cx="5166990" cy="552972"/>
              </a:xfrm>
              <a:prstGeom prst="rect">
                <a:avLst/>
              </a:prstGeom>
              <a:blipFill>
                <a:blip r:embed="rId8"/>
                <a:stretch>
                  <a:fillRect l="-1181" r="-1299" b="-4396"/>
                </a:stretch>
              </a:blipFill>
              <a:ln>
                <a:noFill/>
              </a:ln>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32D2D90D-CC3B-4107-9DF1-FA2153F836ED}"/>
              </a:ext>
            </a:extLst>
          </p:cNvPr>
          <p:cNvSpPr txBox="1"/>
          <p:nvPr/>
        </p:nvSpPr>
        <p:spPr>
          <a:xfrm>
            <a:off x="9838828" y="3701126"/>
            <a:ext cx="1368152" cy="400110"/>
          </a:xfrm>
          <a:prstGeom prst="rect">
            <a:avLst/>
          </a:prstGeom>
          <a:noFill/>
          <a:ln>
            <a:noFill/>
          </a:ln>
        </p:spPr>
        <p:txBody>
          <a:bodyPr wrap="square" rtlCol="0" anchor="ctr" anchorCtr="1">
            <a:spAutoFit/>
          </a:bodyPr>
          <a:lstStyle/>
          <a:p>
            <a:r>
              <a:rPr lang="zh-CN" altLang="en-US" sz="2000" b="1" dirty="0"/>
              <a:t>证毕。</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2F3D69A7-0402-46FA-9A0A-52314E07F0F1}"/>
                  </a:ext>
                </a:extLst>
              </p:cNvPr>
              <p:cNvSpPr txBox="1"/>
              <p:nvPr/>
            </p:nvSpPr>
            <p:spPr>
              <a:xfrm>
                <a:off x="853381" y="4702168"/>
                <a:ext cx="6768752" cy="1015663"/>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根据定理</a:t>
                </a:r>
                <a:r>
                  <a:rPr lang="en-US" altLang="zh-CN" sz="2000" dirty="0"/>
                  <a:t>17</a:t>
                </a:r>
                <a:r>
                  <a:rPr lang="zh-CN" altLang="en-US" sz="2000" dirty="0"/>
                  <a:t>可以容易设计一种计算信道容量的</a:t>
                </a:r>
                <a:r>
                  <a:rPr lang="zh-CN" altLang="en-US" sz="2000" dirty="0">
                    <a:solidFill>
                      <a:srgbClr val="C00000"/>
                    </a:solidFill>
                  </a:rPr>
                  <a:t>迭代算法</a:t>
                </a:r>
                <a:r>
                  <a:rPr lang="zh-CN" altLang="en-US" sz="2000" dirty="0"/>
                  <a:t>。</a:t>
                </a:r>
                <a:endParaRPr lang="en-US" altLang="zh-CN" sz="2000" dirty="0"/>
              </a:p>
              <a:p>
                <a:pPr marL="285750" indent="-285750">
                  <a:buFont typeface="Wingdings" panose="05000000000000000000" pitchFamily="2" charset="2"/>
                  <a:buChar char="Ø"/>
                </a:pPr>
                <a:r>
                  <a:rPr lang="zh-CN" altLang="en-US" sz="2000" dirty="0"/>
                  <a:t>迭代算法收敛速度与初始分布</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𝑞</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𝑞</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𝑞</m:t>
                        </m:r>
                      </m:e>
                      <m:sub>
                        <m:r>
                          <a:rPr lang="en-US" altLang="zh-CN" sz="2000" i="1">
                            <a:latin typeface="Cambria Math" panose="02040503050406030204" pitchFamily="18" charset="0"/>
                            <a:ea typeface="Cambria Math" panose="02040503050406030204" pitchFamily="18" charset="0"/>
                          </a:rPr>
                          <m:t>𝑛</m:t>
                        </m:r>
                      </m:sub>
                    </m:sSub>
                    <m:r>
                      <a:rPr lang="en-US" altLang="zh-CN" sz="2000" i="1">
                        <a:latin typeface="Cambria Math" panose="02040503050406030204" pitchFamily="18" charset="0"/>
                        <a:ea typeface="Cambria Math" panose="02040503050406030204" pitchFamily="18" charset="0"/>
                      </a:rPr>
                      <m:t>)</m:t>
                    </m:r>
                    <m:r>
                      <a:rPr lang="zh-CN" altLang="en-US" sz="2000" i="1" dirty="0">
                        <a:latin typeface="Cambria Math" panose="02040503050406030204" pitchFamily="18" charset="0"/>
                      </a:rPr>
                      <m:t> </m:t>
                    </m:r>
                  </m:oMath>
                </a14:m>
                <a:r>
                  <a:rPr lang="zh-CN" altLang="en-US" sz="2000" dirty="0"/>
                  <a:t>有关。</a:t>
                </a:r>
                <a:endParaRPr lang="en-US" altLang="zh-CN" sz="2000" dirty="0"/>
              </a:p>
              <a:p>
                <a:pPr marL="285750" indent="-285750">
                  <a:buFont typeface="Wingdings" panose="05000000000000000000" pitchFamily="2" charset="2"/>
                  <a:buChar char="Ø"/>
                </a:pPr>
                <a:r>
                  <a:rPr lang="zh-CN" altLang="en-US" sz="2000" dirty="0"/>
                  <a:t>一般选取初始分布为等概分布。</a:t>
                </a:r>
              </a:p>
            </p:txBody>
          </p:sp>
        </mc:Choice>
        <mc:Fallback xmlns="">
          <p:sp>
            <p:nvSpPr>
              <p:cNvPr id="12" name="文本框 11">
                <a:extLst>
                  <a:ext uri="{FF2B5EF4-FFF2-40B4-BE49-F238E27FC236}">
                    <a16:creationId xmlns:a16="http://schemas.microsoft.com/office/drawing/2014/main" id="{2F3D69A7-0402-46FA-9A0A-52314E07F0F1}"/>
                  </a:ext>
                </a:extLst>
              </p:cNvPr>
              <p:cNvSpPr txBox="1">
                <a:spLocks noRot="1" noChangeAspect="1" noMove="1" noResize="1" noEditPoints="1" noAdjustHandles="1" noChangeArrowheads="1" noChangeShapeType="1" noTextEdit="1"/>
              </p:cNvSpPr>
              <p:nvPr/>
            </p:nvSpPr>
            <p:spPr>
              <a:xfrm>
                <a:off x="853381" y="4702168"/>
                <a:ext cx="6768752" cy="1015663"/>
              </a:xfrm>
              <a:prstGeom prst="rect">
                <a:avLst/>
              </a:prstGeom>
              <a:blipFill>
                <a:blip r:embed="rId9"/>
                <a:stretch>
                  <a:fillRect l="-1351" t="-3593" r="-1622" b="-9581"/>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3920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animBg="1"/>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469174F-9349-4596-A852-1677DD68171B}"/>
              </a:ext>
            </a:extLst>
          </p:cNvPr>
          <p:cNvSpPr txBox="1"/>
          <p:nvPr/>
        </p:nvSpPr>
        <p:spPr>
          <a:xfrm>
            <a:off x="1341884" y="548680"/>
            <a:ext cx="4176464" cy="461665"/>
          </a:xfrm>
          <a:prstGeom prst="rect">
            <a:avLst/>
          </a:prstGeom>
          <a:noFill/>
          <a:ln>
            <a:noFill/>
          </a:ln>
        </p:spPr>
        <p:txBody>
          <a:bodyPr wrap="square" rtlCol="0" anchor="ctr" anchorCtr="1">
            <a:spAutoFit/>
          </a:bodyPr>
          <a:lstStyle/>
          <a:p>
            <a:r>
              <a:rPr lang="en-US" altLang="zh-CN" sz="2400" b="1" dirty="0"/>
              <a:t>§4.3 </a:t>
            </a:r>
            <a:r>
              <a:rPr lang="zh-CN" altLang="en-US" sz="2400" b="1" dirty="0"/>
              <a:t>离散无记忆多符号信道</a:t>
            </a:r>
          </a:p>
        </p:txBody>
      </p:sp>
      <p:sp>
        <p:nvSpPr>
          <p:cNvPr id="3" name="文本框 2">
            <a:extLst>
              <a:ext uri="{FF2B5EF4-FFF2-40B4-BE49-F238E27FC236}">
                <a16:creationId xmlns:a16="http://schemas.microsoft.com/office/drawing/2014/main" id="{71E6D0E7-87C1-4776-BB33-4B232E4CD8A0}"/>
              </a:ext>
            </a:extLst>
          </p:cNvPr>
          <p:cNvSpPr txBox="1"/>
          <p:nvPr/>
        </p:nvSpPr>
        <p:spPr>
          <a:xfrm>
            <a:off x="797975" y="1118384"/>
            <a:ext cx="10651097" cy="1015663"/>
          </a:xfrm>
          <a:prstGeom prst="rect">
            <a:avLst/>
          </a:prstGeom>
          <a:noFill/>
          <a:ln>
            <a:noFill/>
          </a:ln>
        </p:spPr>
        <p:txBody>
          <a:bodyPr wrap="square" rtlCol="0" anchor="ctr" anchorCtr="1">
            <a:spAutoFit/>
          </a:bodyPr>
          <a:lstStyle/>
          <a:p>
            <a:r>
              <a:rPr lang="zh-CN" altLang="en-US" sz="2000" dirty="0"/>
              <a:t>若离散信道在任何时刻的输出只与当前的信道输入有关，而与其他时刻的输入和输出都无关，则称此信道为</a:t>
            </a:r>
            <a:r>
              <a:rPr lang="zh-CN" altLang="en-US" sz="2000" dirty="0">
                <a:solidFill>
                  <a:srgbClr val="C00000"/>
                </a:solidFill>
              </a:rPr>
              <a:t>离散无记忆信道</a:t>
            </a:r>
            <a:r>
              <a:rPr lang="zh-CN" altLang="en-US" sz="2000" dirty="0"/>
              <a:t>（</a:t>
            </a:r>
            <a:r>
              <a:rPr lang="en-US" altLang="zh-CN" sz="2000" dirty="0"/>
              <a:t>Discrete Memoryless Channel, </a:t>
            </a:r>
            <a:r>
              <a:rPr lang="en-US" altLang="zh-CN" sz="2000" dirty="0">
                <a:solidFill>
                  <a:srgbClr val="C00000"/>
                </a:solidFill>
              </a:rPr>
              <a:t>DMC</a:t>
            </a:r>
            <a:r>
              <a:rPr lang="zh-CN" altLang="en-US" sz="2000" dirty="0"/>
              <a:t>）。实际的离散信道的输入和输出常常是随机变量的序列。</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5EC181C-36E6-4BFF-BA52-317909FA52C0}"/>
                  </a:ext>
                </a:extLst>
              </p:cNvPr>
              <p:cNvSpPr txBox="1"/>
              <p:nvPr/>
            </p:nvSpPr>
            <p:spPr>
              <a:xfrm>
                <a:off x="916031" y="2134047"/>
                <a:ext cx="10533041" cy="1387496"/>
              </a:xfrm>
              <a:prstGeom prst="rect">
                <a:avLst/>
              </a:prstGeom>
              <a:noFill/>
              <a:ln>
                <a:noFill/>
              </a:ln>
            </p:spPr>
            <p:txBody>
              <a:bodyPr wrap="square" rtlCol="0" anchor="ctr" anchorCtr="1">
                <a:spAutoFit/>
              </a:bodyPr>
              <a:lstStyle/>
              <a:p>
                <a:r>
                  <a:rPr lang="zh-CN" altLang="en-US" sz="2000" dirty="0"/>
                  <a:t>若离散无记忆信道</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𝑄</m:t>
                        </m:r>
                      </m:e>
                    </m:acc>
                  </m:oMath>
                </a14:m>
                <a:r>
                  <a:rPr lang="zh-CN" altLang="en-US" sz="2000" dirty="0"/>
                  <a:t>的输入和输出分别为</a:t>
                </a:r>
                <a14:m>
                  <m:oMath xmlns:m="http://schemas.openxmlformats.org/officeDocument/2006/math">
                    <m:r>
                      <a:rPr lang="en-US" altLang="zh-CN" sz="2000" b="0" i="1" smtClean="0">
                        <a:latin typeface="Cambria Math" panose="02040503050406030204" pitchFamily="18" charset="0"/>
                      </a:rPr>
                      <m:t>𝑁</m:t>
                    </m:r>
                  </m:oMath>
                </a14:m>
                <a:r>
                  <a:rPr lang="zh-CN" altLang="en-US" sz="2000" dirty="0"/>
                  <a:t>维随机向量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𝑥</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oMath>
                </a14:m>
                <a:r>
                  <a:rPr lang="zh-CN" altLang="en-US" sz="2000" dirty="0"/>
                  <a:t>和</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oMath>
                </a14:m>
                <a:r>
                  <a:rPr lang="zh-CN" altLang="en-US" sz="2000" dirty="0"/>
                  <a:t>，</a:t>
                </a:r>
                <a:r>
                  <a:rPr lang="en-US" altLang="zh-CN" sz="2000" dirty="0"/>
                  <a:t> </a:t>
                </a:r>
                <a:r>
                  <a:rPr lang="zh-CN" altLang="en-US" sz="2000" dirty="0"/>
                  <a:t>随机变量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i="1" smtClean="0">
                        <a:latin typeface="Cambria Math" panose="02040503050406030204" pitchFamily="18" charset="0"/>
                      </a:rPr>
                      <m:t> </m:t>
                    </m:r>
                  </m:oMath>
                </a14:m>
                <a:r>
                  <a:rPr lang="zh-CN" altLang="en-US" sz="2000" dirty="0"/>
                  <a:t>的样本空间为离散集合</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𝑖</m:t>
                        </m:r>
                      </m:sub>
                    </m:sSub>
                  </m:oMath>
                </a14:m>
                <a:r>
                  <a:rPr lang="zh-CN" altLang="en-US" sz="2000" dirty="0"/>
                  <a:t>，随机变量</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𝑗</m:t>
                        </m:r>
                      </m:sub>
                    </m:sSub>
                  </m:oMath>
                </a14:m>
                <a:r>
                  <a:rPr lang="zh-CN" altLang="en-US" sz="2000" dirty="0"/>
                  <a:t>的样本空间为离散集合</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𝑗</m:t>
                        </m:r>
                      </m:sub>
                    </m:sSub>
                  </m:oMath>
                </a14:m>
                <a:r>
                  <a:rPr lang="zh-CN" altLang="en-US" sz="2000" dirty="0"/>
                  <a:t>，对于</a:t>
                </a:r>
                <a14:m>
                  <m:oMath xmlns:m="http://schemas.openxmlformats.org/officeDocument/2006/math">
                    <m:r>
                      <a:rPr lang="en-US" altLang="zh-CN" sz="2000" i="1">
                        <a:latin typeface="Cambria Math" panose="02040503050406030204" pitchFamily="18" charset="0"/>
                      </a:rPr>
                      <m:t>𝑁</m:t>
                    </m:r>
                  </m:oMath>
                </a14:m>
                <a:r>
                  <a:rPr lang="zh-CN" altLang="en-US" sz="2000" dirty="0"/>
                  <a:t>维向量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𝑠</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r>
                      <a:rPr lang="zh-CN" altLang="en-US" sz="2000" dirty="0">
                        <a:latin typeface="Cambria Math" panose="02040503050406030204" pitchFamily="18" charset="0"/>
                      </a:rPr>
                      <m:t>∈</m:t>
                    </m:r>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𝐴</m:t>
                        </m:r>
                      </m:e>
                      <m:sub>
                        <m:r>
                          <a:rPr lang="en-US" altLang="zh-CN" sz="2000" b="0" i="1" dirty="0" smtClean="0">
                            <a:latin typeface="Cambria Math" panose="02040503050406030204" pitchFamily="18" charset="0"/>
                          </a:rPr>
                          <m:t>1</m:t>
                        </m:r>
                      </m:sub>
                    </m:sSub>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𝐴</m:t>
                        </m:r>
                      </m:e>
                      <m:sub>
                        <m:r>
                          <a:rPr lang="en-US" altLang="zh-CN" sz="2000" b="0" i="1" dirty="0" smtClean="0">
                            <a:latin typeface="Cambria Math" panose="02040503050406030204" pitchFamily="18" charset="0"/>
                            <a:ea typeface="Cambria Math" panose="02040503050406030204" pitchFamily="18" charset="0"/>
                          </a:rPr>
                          <m:t>2</m:t>
                        </m:r>
                      </m:sub>
                    </m:sSub>
                    <m:r>
                      <a:rPr lang="en-US" altLang="zh-CN" sz="2000" i="1" dirty="0" smtClean="0">
                        <a:latin typeface="Cambria Math" panose="02040503050406030204" pitchFamily="18" charset="0"/>
                        <a:ea typeface="Cambria Math" panose="02040503050406030204" pitchFamily="18" charset="0"/>
                      </a:rPr>
                      <m:t>×⋯×</m:t>
                    </m:r>
                    <m:sSub>
                      <m:sSubPr>
                        <m:ctrlPr>
                          <a:rPr lang="en-US" altLang="zh-CN" sz="2000" i="1" dirty="0" smtClean="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𝐴</m:t>
                        </m:r>
                      </m:e>
                      <m:sub>
                        <m:r>
                          <a:rPr lang="en-US" altLang="zh-CN" sz="2000" b="0" i="1" dirty="0" smtClean="0">
                            <a:latin typeface="Cambria Math" panose="02040503050406030204" pitchFamily="18" charset="0"/>
                            <a:ea typeface="Cambria Math" panose="02040503050406030204" pitchFamily="18" charset="0"/>
                          </a:rPr>
                          <m:t>𝑁</m:t>
                        </m:r>
                      </m:sub>
                    </m:sSub>
                    <m:r>
                      <a:rPr lang="zh-CN" altLang="en-US" sz="2000" i="1">
                        <a:latin typeface="Cambria Math" panose="02040503050406030204" pitchFamily="18" charset="0"/>
                      </a:rPr>
                      <m:t>和</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𝑟</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𝑟</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r>
                      <a:rPr lang="zh-CN" altLang="en-US" sz="2000"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𝐵</m:t>
                        </m:r>
                      </m:e>
                      <m:sub>
                        <m:r>
                          <a:rPr lang="en-US" altLang="zh-CN" sz="2000" i="1" dirty="0">
                            <a:latin typeface="Cambria Math" panose="02040503050406030204" pitchFamily="18" charset="0"/>
                          </a:rPr>
                          <m:t>1</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𝐵</m:t>
                        </m:r>
                      </m:e>
                      <m:sub>
                        <m:r>
                          <a:rPr lang="en-US" altLang="zh-CN" sz="2000" i="1" dirty="0">
                            <a:latin typeface="Cambria Math" panose="02040503050406030204" pitchFamily="18" charset="0"/>
                            <a:ea typeface="Cambria Math" panose="02040503050406030204" pitchFamily="18" charset="0"/>
                          </a:rPr>
                          <m:t>2</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dirty="0">
                            <a:latin typeface="Cambria Math" panose="02040503050406030204" pitchFamily="18" charset="0"/>
                            <a:ea typeface="Cambria Math" panose="02040503050406030204" pitchFamily="18" charset="0"/>
                          </a:rPr>
                        </m:ctrlPr>
                      </m:sSubPr>
                      <m:e>
                        <m:r>
                          <a:rPr lang="en-US" altLang="zh-CN" sz="2000" b="0" i="1" dirty="0" smtClean="0">
                            <a:latin typeface="Cambria Math" panose="02040503050406030204" pitchFamily="18" charset="0"/>
                            <a:ea typeface="Cambria Math" panose="02040503050406030204" pitchFamily="18" charset="0"/>
                          </a:rPr>
                          <m:t>𝐵</m:t>
                        </m:r>
                      </m:e>
                      <m:sub>
                        <m:r>
                          <a:rPr lang="en-US" altLang="zh-CN" sz="2000" i="1" dirty="0">
                            <a:latin typeface="Cambria Math" panose="02040503050406030204" pitchFamily="18" charset="0"/>
                            <a:ea typeface="Cambria Math" panose="02040503050406030204" pitchFamily="18" charset="0"/>
                          </a:rPr>
                          <m:t>𝑁</m:t>
                        </m:r>
                      </m:sub>
                    </m:sSub>
                  </m:oMath>
                </a14:m>
                <a:r>
                  <a:rPr lang="zh-CN" altLang="en-US" sz="2000" dirty="0"/>
                  <a:t>，传递概率</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Pr</m:t>
                        </m:r>
                      </m:fName>
                      <m:e>
                        <m:d>
                          <m:dPr>
                            <m:begChr m:val="{"/>
                            <m:endChr m:val="}"/>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𝑟</m:t>
                                </m:r>
                              </m:e>
                            </m:acc>
                          </m:e>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𝑠</m:t>
                                </m:r>
                              </m:e>
                            </m:acc>
                          </m:e>
                        </m:d>
                      </m:e>
                    </m:func>
                  </m:oMath>
                </a14:m>
                <a:r>
                  <a:rPr lang="zh-CN" altLang="en-US" sz="2000" dirty="0"/>
                  <a:t>等于</a:t>
                </a:r>
              </a:p>
            </p:txBody>
          </p:sp>
        </mc:Choice>
        <mc:Fallback xmlns="">
          <p:sp>
            <p:nvSpPr>
              <p:cNvPr id="5" name="文本框 4">
                <a:extLst>
                  <a:ext uri="{FF2B5EF4-FFF2-40B4-BE49-F238E27FC236}">
                    <a16:creationId xmlns:a16="http://schemas.microsoft.com/office/drawing/2014/main" id="{65EC181C-36E6-4BFF-BA52-317909FA52C0}"/>
                  </a:ext>
                </a:extLst>
              </p:cNvPr>
              <p:cNvSpPr txBox="1">
                <a:spLocks noRot="1" noChangeAspect="1" noMove="1" noResize="1" noEditPoints="1" noAdjustHandles="1" noChangeArrowheads="1" noChangeShapeType="1" noTextEdit="1"/>
              </p:cNvSpPr>
              <p:nvPr/>
            </p:nvSpPr>
            <p:spPr>
              <a:xfrm>
                <a:off x="916031" y="2134047"/>
                <a:ext cx="10533041" cy="1387496"/>
              </a:xfrm>
              <a:prstGeom prst="rect">
                <a:avLst/>
              </a:prstGeom>
              <a:blipFill>
                <a:blip r:embed="rId2"/>
                <a:stretch>
                  <a:fillRect l="-1794" r="-1852" b="-65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6466B3D-77DD-488C-A970-B58E468F53B6}"/>
                  </a:ext>
                </a:extLst>
              </p:cNvPr>
              <p:cNvSpPr txBox="1"/>
              <p:nvPr/>
            </p:nvSpPr>
            <p:spPr>
              <a:xfrm>
                <a:off x="3934172" y="3206523"/>
                <a:ext cx="2407902"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𝑟</m:t>
                          </m:r>
                        </m:e>
                      </m:acc>
                      <m:d>
                        <m:dPr>
                          <m:begChr m:val="|"/>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𝑠</m:t>
                              </m:r>
                            </m:e>
                          </m:acc>
                        </m:e>
                      </m:d>
                      <m:r>
                        <a:rPr lang="en-US" altLang="zh-CN" sz="200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6" name="文本框 5">
                <a:extLst>
                  <a:ext uri="{FF2B5EF4-FFF2-40B4-BE49-F238E27FC236}">
                    <a16:creationId xmlns:a16="http://schemas.microsoft.com/office/drawing/2014/main" id="{46466B3D-77DD-488C-A970-B58E468F53B6}"/>
                  </a:ext>
                </a:extLst>
              </p:cNvPr>
              <p:cNvSpPr txBox="1">
                <a:spLocks noRot="1" noChangeAspect="1" noMove="1" noResize="1" noEditPoints="1" noAdjustHandles="1" noChangeArrowheads="1" noChangeShapeType="1" noTextEdit="1"/>
              </p:cNvSpPr>
              <p:nvPr/>
            </p:nvSpPr>
            <p:spPr>
              <a:xfrm>
                <a:off x="3934172" y="3206523"/>
                <a:ext cx="2407902" cy="865493"/>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C8681A-8D7F-40B6-882E-90A94E03FBA8}"/>
                  </a:ext>
                </a:extLst>
              </p:cNvPr>
              <p:cNvSpPr txBox="1"/>
              <p:nvPr/>
            </p:nvSpPr>
            <p:spPr>
              <a:xfrm>
                <a:off x="693812" y="4009690"/>
                <a:ext cx="10503762" cy="1055032"/>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𝑟</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b="0" i="1" smtClean="0">
                        <a:latin typeface="Cambria Math" panose="02040503050406030204" pitchFamily="18" charset="0"/>
                      </a:rPr>
                      <m:t>)</m:t>
                    </m:r>
                  </m:oMath>
                </a14:m>
                <a:r>
                  <a:rPr lang="zh-CN" altLang="en-US" sz="2000" dirty="0"/>
                  <a:t>为离散无记忆信道</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𝐴</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𝐵</m:t>
                        </m:r>
                      </m:e>
                      <m:sub>
                        <m:r>
                          <a:rPr lang="en-US" altLang="zh-CN" sz="2000" b="0" i="1" smtClean="0">
                            <a:latin typeface="Cambria Math" panose="02040503050406030204" pitchFamily="18" charset="0"/>
                          </a:rPr>
                          <m:t>𝑖</m:t>
                        </m:r>
                      </m:sub>
                    </m:sSub>
                    <m:r>
                      <a:rPr lang="en-US" altLang="zh-CN" sz="2000" b="0" i="0" smtClean="0">
                        <a:latin typeface="Cambria Math" panose="02040503050406030204" pitchFamily="18" charset="0"/>
                      </a:rPr>
                      <m:t>}</m:t>
                    </m:r>
                  </m:oMath>
                </a14:m>
                <a:r>
                  <a:rPr lang="zh-CN" altLang="en-US" sz="2000" dirty="0"/>
                  <a:t>的传递概率，则称</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𝑄</m:t>
                        </m:r>
                      </m:e>
                    </m:acc>
                  </m:oMath>
                </a14:m>
                <a:r>
                  <a:rPr lang="zh-CN" altLang="en-US" sz="2000" dirty="0"/>
                  <a:t>为</a:t>
                </a:r>
                <a:r>
                  <a:rPr lang="zh-CN" altLang="en-US" sz="2000" dirty="0">
                    <a:solidFill>
                      <a:srgbClr val="C00000"/>
                    </a:solidFill>
                  </a:rPr>
                  <a:t>离散无记忆多符号信道</a:t>
                </a:r>
                <a:r>
                  <a:rPr lang="zh-CN" altLang="en-US" sz="2000" dirty="0"/>
                  <a:t>，如果进一步，信道</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rPr>
                          <m:t>𝑖</m:t>
                        </m:r>
                      </m:sub>
                    </m:sSub>
                  </m:oMath>
                </a14:m>
                <a:r>
                  <a:rPr lang="zh-CN" altLang="en-US" sz="2000" dirty="0"/>
                  <a:t>的输入输出字符集以及传递概率都与</a:t>
                </a:r>
                <a14:m>
                  <m:oMath xmlns:m="http://schemas.openxmlformats.org/officeDocument/2006/math">
                    <m:r>
                      <a:rPr lang="en-US" altLang="zh-CN" sz="2000" b="0" i="1" smtClean="0">
                        <a:latin typeface="Cambria Math" panose="02040503050406030204" pitchFamily="18" charset="0"/>
                      </a:rPr>
                      <m:t>𝑖</m:t>
                    </m:r>
                  </m:oMath>
                </a14:m>
                <a:r>
                  <a:rPr lang="zh-CN" altLang="en-US" sz="2000" dirty="0"/>
                  <a:t>无关，则又称之为离散无记忆信道的</a:t>
                </a:r>
                <a14:m>
                  <m:oMath xmlns:m="http://schemas.openxmlformats.org/officeDocument/2006/math">
                    <m:r>
                      <a:rPr lang="en-US" altLang="zh-CN" sz="2000" b="0" i="1" dirty="0" smtClean="0">
                        <a:solidFill>
                          <a:srgbClr val="C00000"/>
                        </a:solidFill>
                        <a:latin typeface="Cambria Math" panose="02040503050406030204" pitchFamily="18" charset="0"/>
                      </a:rPr>
                      <m:t>𝑁</m:t>
                    </m:r>
                  </m:oMath>
                </a14:m>
                <a:r>
                  <a:rPr lang="zh-CN" altLang="en-US" sz="2000" dirty="0">
                    <a:solidFill>
                      <a:srgbClr val="C00000"/>
                    </a:solidFill>
                  </a:rPr>
                  <a:t>次扩展信道</a:t>
                </a:r>
                <a:r>
                  <a:rPr lang="zh-CN" altLang="en-US" sz="2000" dirty="0"/>
                  <a:t>。</a:t>
                </a:r>
              </a:p>
            </p:txBody>
          </p:sp>
        </mc:Choice>
        <mc:Fallback xmlns="">
          <p:sp>
            <p:nvSpPr>
              <p:cNvPr id="7" name="文本框 6">
                <a:extLst>
                  <a:ext uri="{FF2B5EF4-FFF2-40B4-BE49-F238E27FC236}">
                    <a16:creationId xmlns:a16="http://schemas.microsoft.com/office/drawing/2014/main" id="{ABC8681A-8D7F-40B6-882E-90A94E03FBA8}"/>
                  </a:ext>
                </a:extLst>
              </p:cNvPr>
              <p:cNvSpPr txBox="1">
                <a:spLocks noRot="1" noChangeAspect="1" noMove="1" noResize="1" noEditPoints="1" noAdjustHandles="1" noChangeArrowheads="1" noChangeShapeType="1" noTextEdit="1"/>
              </p:cNvSpPr>
              <p:nvPr/>
            </p:nvSpPr>
            <p:spPr>
              <a:xfrm>
                <a:off x="693812" y="4009690"/>
                <a:ext cx="10503762" cy="1055032"/>
              </a:xfrm>
              <a:prstGeom prst="rect">
                <a:avLst/>
              </a:prstGeom>
              <a:blipFill>
                <a:blip r:embed="rId4"/>
                <a:stretch>
                  <a:fillRect l="-232" t="-578" r="-406" b="-924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8FF4FBE-2414-4229-BA6B-D0C42F42E153}"/>
                  </a:ext>
                </a:extLst>
              </p:cNvPr>
              <p:cNvSpPr txBox="1"/>
              <p:nvPr/>
            </p:nvSpPr>
            <p:spPr>
              <a:xfrm>
                <a:off x="827892" y="5260374"/>
                <a:ext cx="10621180" cy="1055032"/>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离散无记忆</a:t>
                </a:r>
                <a14:m>
                  <m:oMath xmlns:m="http://schemas.openxmlformats.org/officeDocument/2006/math">
                    <m:r>
                      <a:rPr lang="zh-CN" altLang="en-US" sz="2000" b="0" i="1" dirty="0">
                        <a:latin typeface="Cambria Math" panose="02040503050406030204" pitchFamily="18" charset="0"/>
                      </a:rPr>
                      <m:t>多</m:t>
                    </m:r>
                    <m:r>
                      <a:rPr lang="zh-CN" altLang="en-US" sz="2000" i="1" smtClean="0">
                        <a:latin typeface="Cambria Math" panose="02040503050406030204" pitchFamily="18" charset="0"/>
                      </a:rPr>
                      <m:t>符号</m:t>
                    </m:r>
                    <m:r>
                      <a:rPr lang="zh-CN" altLang="en-US" sz="2000" i="1">
                        <a:latin typeface="Cambria Math" panose="02040503050406030204" pitchFamily="18" charset="0"/>
                      </a:rPr>
                      <m:t>信道</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𝑄</m:t>
                        </m:r>
                      </m:e>
                    </m:acc>
                    <m:r>
                      <a:rPr lang="zh-CN" altLang="en-US" sz="2000" i="1">
                        <a:latin typeface="Cambria Math" panose="02040503050406030204" pitchFamily="18" charset="0"/>
                      </a:rPr>
                      <m:t>的</m:t>
                    </m:r>
                  </m:oMath>
                </a14:m>
                <a:r>
                  <a:rPr lang="zh-CN" altLang="en-US" sz="2000" dirty="0"/>
                  <a:t>输入</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oMath>
                </a14:m>
                <a:r>
                  <a:rPr lang="zh-CN" altLang="en-US" sz="2000" dirty="0"/>
                  <a:t>的各分量</a:t>
                </a:r>
                <a:r>
                  <a:rPr lang="zh-CN" altLang="en-US" sz="2000" dirty="0">
                    <a:solidFill>
                      <a:srgbClr val="C00000"/>
                    </a:solidFill>
                  </a:rPr>
                  <a:t>分别传输</a:t>
                </a:r>
                <a:r>
                  <a:rPr lang="zh-CN" altLang="en-US" sz="2000" dirty="0"/>
                  <a:t>于</a:t>
                </a:r>
                <a14:m>
                  <m:oMath xmlns:m="http://schemas.openxmlformats.org/officeDocument/2006/math">
                    <m:r>
                      <a:rPr lang="zh-CN" altLang="en-US" sz="2000" b="0" i="1" smtClean="0">
                        <a:latin typeface="Cambria Math" panose="02040503050406030204" pitchFamily="18" charset="0"/>
                      </a:rPr>
                      <m:t>互相</m:t>
                    </m:r>
                  </m:oMath>
                </a14:m>
                <a:r>
                  <a:rPr lang="zh-CN" altLang="en-US" sz="2000" dirty="0"/>
                  <a:t>独立的离散无记忆信道，但由于信源的原因导致信道输入</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oMath>
                </a14:m>
                <a:r>
                  <a:rPr lang="zh-CN" altLang="en-US" sz="2000" dirty="0"/>
                  <a:t>的各分量之间仍然可能是相关的。</a:t>
                </a:r>
                <a:endParaRPr lang="en-US" altLang="zh-CN" sz="2000" dirty="0"/>
              </a:p>
              <a:p>
                <a:pPr marL="285750" indent="-285750">
                  <a:buFont typeface="Wingdings" panose="05000000000000000000" pitchFamily="2" charset="2"/>
                  <a:buChar char="Ø"/>
                </a:pPr>
                <a:r>
                  <a:rPr lang="zh-CN" altLang="en-US" sz="2000" dirty="0"/>
                  <a:t>如果输入的各分量在传输中相互之间有影响，则一般当做有记忆信道或单符号信道来处理。</a:t>
                </a:r>
              </a:p>
            </p:txBody>
          </p:sp>
        </mc:Choice>
        <mc:Fallback xmlns="">
          <p:sp>
            <p:nvSpPr>
              <p:cNvPr id="8" name="文本框 7">
                <a:extLst>
                  <a:ext uri="{FF2B5EF4-FFF2-40B4-BE49-F238E27FC236}">
                    <a16:creationId xmlns:a16="http://schemas.microsoft.com/office/drawing/2014/main" id="{08FF4FBE-2414-4229-BA6B-D0C42F42E153}"/>
                  </a:ext>
                </a:extLst>
              </p:cNvPr>
              <p:cNvSpPr txBox="1">
                <a:spLocks noRot="1" noChangeAspect="1" noMove="1" noResize="1" noEditPoints="1" noAdjustHandles="1" noChangeArrowheads="1" noChangeShapeType="1" noTextEdit="1"/>
              </p:cNvSpPr>
              <p:nvPr/>
            </p:nvSpPr>
            <p:spPr>
              <a:xfrm>
                <a:off x="827892" y="5260374"/>
                <a:ext cx="10621180" cy="1055032"/>
              </a:xfrm>
              <a:prstGeom prst="rect">
                <a:avLst/>
              </a:prstGeom>
              <a:blipFill>
                <a:blip r:embed="rId5"/>
                <a:stretch>
                  <a:fillRect l="-574" t="-578" r="-689" b="-924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0097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5808042-4A1C-4C1D-8FB1-1A216FA1F7A4}"/>
                  </a:ext>
                </a:extLst>
              </p:cNvPr>
              <p:cNvSpPr txBox="1"/>
              <p:nvPr/>
            </p:nvSpPr>
            <p:spPr>
              <a:xfrm>
                <a:off x="1269876" y="444714"/>
                <a:ext cx="9937104" cy="707886"/>
              </a:xfrm>
              <a:prstGeom prst="rect">
                <a:avLst/>
              </a:prstGeom>
              <a:noFill/>
              <a:ln>
                <a:noFill/>
              </a:ln>
            </p:spPr>
            <p:txBody>
              <a:bodyPr wrap="square" rtlCol="0" anchor="ctr" anchorCtr="1">
                <a:spAutoFit/>
              </a:bodyPr>
              <a:lstStyle/>
              <a:p>
                <a:r>
                  <a:rPr lang="zh-CN" altLang="en-US" sz="2000" b="1" dirty="0"/>
                  <a:t>定理</a:t>
                </a:r>
                <a:r>
                  <a:rPr lang="en-US" altLang="zh-CN" sz="2000" b="1" dirty="0"/>
                  <a:t>18</a:t>
                </a:r>
                <a:r>
                  <a:rPr lang="zh-CN" altLang="en-US" sz="2000" b="1" dirty="0"/>
                  <a:t>：</a:t>
                </a:r>
                <a:r>
                  <a:rPr lang="zh-CN" altLang="en-US" sz="2000" dirty="0"/>
                  <a:t>若离散无记忆多符号信道的输入和输出分别为</a:t>
                </a:r>
                <a14:m>
                  <m:oMath xmlns:m="http://schemas.openxmlformats.org/officeDocument/2006/math">
                    <m:r>
                      <a:rPr lang="en-US" altLang="zh-CN" sz="2000" i="1">
                        <a:latin typeface="Cambria Math" panose="02040503050406030204" pitchFamily="18" charset="0"/>
                      </a:rPr>
                      <m:t>𝑁</m:t>
                    </m:r>
                  </m:oMath>
                </a14:m>
                <a:r>
                  <a:rPr lang="zh-CN" altLang="en-US" sz="2000" dirty="0"/>
                  <a:t>维随机向量</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oMath>
                </a14:m>
                <a:r>
                  <a:rPr lang="zh-CN" altLang="en-US" sz="2000" dirty="0"/>
                  <a:t>和</a:t>
                </a:r>
                <a14:m>
                  <m:oMath xmlns:m="http://schemas.openxmlformats.org/officeDocument/2006/math">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oMath>
                </a14:m>
                <a:r>
                  <a:rPr lang="zh-CN" altLang="en-US" sz="2000" dirty="0"/>
                  <a:t>，则</a:t>
                </a:r>
                <a:r>
                  <a:rPr lang="en-US" altLang="zh-CN" sz="2000" dirty="0"/>
                  <a:t> </a:t>
                </a:r>
                <a:endParaRPr lang="zh-CN" altLang="en-US" sz="2000" dirty="0"/>
              </a:p>
            </p:txBody>
          </p:sp>
        </mc:Choice>
        <mc:Fallback xmlns="">
          <p:sp>
            <p:nvSpPr>
              <p:cNvPr id="2" name="文本框 1">
                <a:extLst>
                  <a:ext uri="{FF2B5EF4-FFF2-40B4-BE49-F238E27FC236}">
                    <a16:creationId xmlns:a16="http://schemas.microsoft.com/office/drawing/2014/main" id="{A5808042-4A1C-4C1D-8FB1-1A216FA1F7A4}"/>
                  </a:ext>
                </a:extLst>
              </p:cNvPr>
              <p:cNvSpPr txBox="1">
                <a:spLocks noRot="1" noChangeAspect="1" noMove="1" noResize="1" noEditPoints="1" noAdjustHandles="1" noChangeArrowheads="1" noChangeShapeType="1" noTextEdit="1"/>
              </p:cNvSpPr>
              <p:nvPr/>
            </p:nvSpPr>
            <p:spPr>
              <a:xfrm>
                <a:off x="1269876" y="444714"/>
                <a:ext cx="9937104" cy="707886"/>
              </a:xfrm>
              <a:prstGeom prst="rect">
                <a:avLst/>
              </a:prstGeom>
              <a:blipFill>
                <a:blip r:embed="rId2"/>
                <a:stretch>
                  <a:fillRect t="-6034"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39FDFD7-24C4-47F4-B13E-1AEDDCD3425A}"/>
                  </a:ext>
                </a:extLst>
              </p:cNvPr>
              <p:cNvSpPr txBox="1"/>
              <p:nvPr/>
            </p:nvSpPr>
            <p:spPr>
              <a:xfrm>
                <a:off x="4424875" y="805711"/>
                <a:ext cx="2589042"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b="0" i="0"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𝑦</m:t>
                              </m:r>
                            </m:e>
                          </m:acc>
                        </m:e>
                      </m:d>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b="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𝑁</m:t>
                          </m:r>
                        </m:sup>
                        <m:e>
                          <m:r>
                            <a:rPr lang="en-US" altLang="zh-CN" sz="2000" b="0" i="1" smtClean="0">
                              <a:latin typeface="Cambria Math" panose="02040503050406030204" pitchFamily="18" charset="0"/>
                              <a:ea typeface="Cambria Math" panose="02040503050406030204" pitchFamily="18" charset="0"/>
                            </a:rPr>
                            <m:t>𝐼</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𝑘</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𝑘</m:t>
                                  </m:r>
                                </m:sub>
                              </m:sSub>
                            </m:e>
                          </m:d>
                        </m:e>
                      </m:nary>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939FDFD7-24C4-47F4-B13E-1AEDDCD3425A}"/>
                  </a:ext>
                </a:extLst>
              </p:cNvPr>
              <p:cNvSpPr txBox="1">
                <a:spLocks noRot="1" noChangeAspect="1" noMove="1" noResize="1" noEditPoints="1" noAdjustHandles="1" noChangeArrowheads="1" noChangeShapeType="1" noTextEdit="1"/>
              </p:cNvSpPr>
              <p:nvPr/>
            </p:nvSpPr>
            <p:spPr>
              <a:xfrm>
                <a:off x="4424875" y="805711"/>
                <a:ext cx="2589042" cy="865493"/>
              </a:xfrm>
              <a:prstGeom prst="rect">
                <a:avLst/>
              </a:prstGeom>
              <a:blipFill>
                <a:blip r:embed="rId3"/>
                <a:stretch>
                  <a:fillRect/>
                </a:stretch>
              </a:blipFill>
              <a:ln>
                <a:no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44ECB70-EE7B-4D9A-84D7-E51EE0CBCBCC}"/>
              </a:ext>
            </a:extLst>
          </p:cNvPr>
          <p:cNvSpPr txBox="1"/>
          <p:nvPr/>
        </p:nvSpPr>
        <p:spPr>
          <a:xfrm>
            <a:off x="621804" y="2061646"/>
            <a:ext cx="1080120" cy="400110"/>
          </a:xfrm>
          <a:prstGeom prst="rect">
            <a:avLst/>
          </a:prstGeom>
          <a:noFill/>
          <a:ln>
            <a:noFill/>
          </a:ln>
        </p:spPr>
        <p:txBody>
          <a:bodyPr wrap="square" rtlCol="0" anchor="ctr" anchorCtr="1">
            <a:spAutoFit/>
          </a:bodyPr>
          <a:lstStyle/>
          <a:p>
            <a:r>
              <a:rPr lang="zh-CN" altLang="en-US" sz="2000" b="1" dirty="0"/>
              <a:t>证明：</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DD84C9B-50C0-4A30-A587-EFC4B45DED99}"/>
                  </a:ext>
                </a:extLst>
              </p:cNvPr>
              <p:cNvSpPr txBox="1"/>
              <p:nvPr/>
            </p:nvSpPr>
            <p:spPr>
              <a:xfrm>
                <a:off x="1694318" y="2101225"/>
                <a:ext cx="2767681"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d>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b="0" i="1" smtClean="0">
                                  <a:latin typeface="Cambria Math" panose="02040503050406030204" pitchFamily="18" charset="0"/>
                                </a:rPr>
                                <m:t>𝑦</m:t>
                              </m:r>
                            </m:e>
                          </m:acc>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r>
                            <a:rPr lang="en-US" altLang="zh-CN" sz="2000" b="0" i="1" smtClean="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d>
                    </m:oMath>
                  </m:oMathPara>
                </a14:m>
                <a:endParaRPr lang="zh-CN" altLang="en-US" sz="2000" dirty="0"/>
              </a:p>
            </p:txBody>
          </p:sp>
        </mc:Choice>
        <mc:Fallback xmlns="">
          <p:sp>
            <p:nvSpPr>
              <p:cNvPr id="5" name="文本框 4">
                <a:extLst>
                  <a:ext uri="{FF2B5EF4-FFF2-40B4-BE49-F238E27FC236}">
                    <a16:creationId xmlns:a16="http://schemas.microsoft.com/office/drawing/2014/main" id="{0DD84C9B-50C0-4A30-A587-EFC4B45DED99}"/>
                  </a:ext>
                </a:extLst>
              </p:cNvPr>
              <p:cNvSpPr txBox="1">
                <a:spLocks noRot="1" noChangeAspect="1" noMove="1" noResize="1" noEditPoints="1" noAdjustHandles="1" noChangeArrowheads="1" noChangeShapeType="1" noTextEdit="1"/>
              </p:cNvSpPr>
              <p:nvPr/>
            </p:nvSpPr>
            <p:spPr>
              <a:xfrm>
                <a:off x="1694318" y="2101225"/>
                <a:ext cx="2767681" cy="307777"/>
              </a:xfrm>
              <a:prstGeom prst="rect">
                <a:avLst/>
              </a:prstGeom>
              <a:blipFill>
                <a:blip r:embed="rId4"/>
                <a:stretch>
                  <a:fillRect l="-2643" t="-16000" r="-6608"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DF371EA-A7DD-47F8-8714-03750E414B44}"/>
                  </a:ext>
                </a:extLst>
              </p:cNvPr>
              <p:cNvSpPr txBox="1"/>
              <p:nvPr/>
            </p:nvSpPr>
            <p:spPr>
              <a:xfrm>
                <a:off x="1053852" y="2193784"/>
                <a:ext cx="9575634"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𝐻</m:t>
                      </m:r>
                      <m:d>
                        <m:dPr>
                          <m:ctrlPr>
                            <a:rPr lang="en-US" altLang="zh-CN" sz="2000" i="1">
                              <a:latin typeface="Cambria Math" panose="02040503050406030204" pitchFamily="18" charset="0"/>
                            </a:rPr>
                          </m:ctrlPr>
                        </m:dPr>
                        <m:e>
                          <m:acc>
                            <m:accPr>
                              <m:chr m:val="⃑"/>
                              <m:ctrlPr>
                                <a:rPr lang="zh-CN" altLang="en-US" sz="2000" i="1" smtClean="0">
                                  <a:latin typeface="Cambria Math" panose="02040503050406030204" pitchFamily="18" charset="0"/>
                                </a:rPr>
                              </m:ctrlPr>
                            </m:accPr>
                            <m:e>
                              <m:r>
                                <a:rPr lang="en-US" altLang="zh-CN" sz="2000" i="1">
                                  <a:latin typeface="Cambria Math" panose="02040503050406030204" pitchFamily="18" charset="0"/>
                                </a:rPr>
                                <m:t>𝑦</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smtClean="0">
                              <a:latin typeface="Cambria Math" panose="02040503050406030204" pitchFamily="18" charset="0"/>
                            </a:rPr>
                            <m:t> </m:t>
                          </m:r>
                        </m:e>
                      </m:d>
                      <m:r>
                        <a:rPr lang="en-US" altLang="zh-CN" sz="2000" b="0" i="0"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rPr>
                            <m:t> </m:t>
                          </m:r>
                        </m:e>
                      </m:d>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b>
                          </m:sSub>
                        </m:e>
                      </m:d>
                      <m:r>
                        <a:rPr lang="en-US" altLang="zh-CN" sz="2000" i="1" smtClean="0">
                          <a:latin typeface="Cambria Math" panose="02040503050406030204" pitchFamily="18" charset="0"/>
                          <a:ea typeface="Cambria Math" panose="02040503050406030204" pitchFamily="18" charset="0"/>
                        </a:rPr>
                        <m:t>≤</m:t>
                      </m:r>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𝑁</m:t>
                          </m:r>
                        </m:sup>
                        <m:e>
                          <m:r>
                            <a:rPr lang="en-US" altLang="zh-CN" sz="2000" b="0" i="1" smtClean="0">
                              <a:latin typeface="Cambria Math" panose="02040503050406030204" pitchFamily="18" charset="0"/>
                              <a:ea typeface="Cambria Math" panose="02040503050406030204" pitchFamily="18" charset="0"/>
                            </a:rPr>
                            <m:t>𝐻</m:t>
                          </m:r>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𝑘</m:t>
                                  </m:r>
                                </m:sub>
                              </m:sSub>
                            </m:e>
                          </m:d>
                        </m:e>
                      </m:nary>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6" name="文本框 5">
                <a:extLst>
                  <a:ext uri="{FF2B5EF4-FFF2-40B4-BE49-F238E27FC236}">
                    <a16:creationId xmlns:a16="http://schemas.microsoft.com/office/drawing/2014/main" id="{BDF371EA-A7DD-47F8-8714-03750E414B44}"/>
                  </a:ext>
                </a:extLst>
              </p:cNvPr>
              <p:cNvSpPr txBox="1">
                <a:spLocks noRot="1" noChangeAspect="1" noMove="1" noResize="1" noEditPoints="1" noAdjustHandles="1" noChangeArrowheads="1" noChangeShapeType="1" noTextEdit="1"/>
              </p:cNvSpPr>
              <p:nvPr/>
            </p:nvSpPr>
            <p:spPr>
              <a:xfrm>
                <a:off x="1053852" y="2193784"/>
                <a:ext cx="9575634" cy="865493"/>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2CDB1CB-A67D-4395-9FEF-26A19A9F13EC}"/>
                  </a:ext>
                </a:extLst>
              </p:cNvPr>
              <p:cNvSpPr txBox="1"/>
              <p:nvPr/>
            </p:nvSpPr>
            <p:spPr>
              <a:xfrm>
                <a:off x="837828" y="2899952"/>
                <a:ext cx="4468083"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𝐻</m:t>
                      </m:r>
                      <m:d>
                        <m:dPr>
                          <m:ctrlPr>
                            <a:rPr lang="en-US" altLang="zh-CN" sz="2000" i="1" smtClean="0">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r>
                        <a:rPr lang="en-US" altLang="zh-CN" sz="2000" b="0" i="0"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82CDB1CB-A67D-4395-9FEF-26A19A9F13EC}"/>
                  </a:ext>
                </a:extLst>
              </p:cNvPr>
              <p:cNvSpPr txBox="1">
                <a:spLocks noRot="1" noChangeAspect="1" noMove="1" noResize="1" noEditPoints="1" noAdjustHandles="1" noChangeArrowheads="1" noChangeShapeType="1" noTextEdit="1"/>
              </p:cNvSpPr>
              <p:nvPr/>
            </p:nvSpPr>
            <p:spPr>
              <a:xfrm>
                <a:off x="837828" y="2899952"/>
                <a:ext cx="4468083" cy="307777"/>
              </a:xfrm>
              <a:prstGeom prst="rect">
                <a:avLst/>
              </a:prstGeom>
              <a:blipFill>
                <a:blip r:embed="rId6"/>
                <a:stretch>
                  <a:fillRect l="-273" t="-16000"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B1DC979-ACAD-4B60-A66E-46096627D5ED}"/>
                  </a:ext>
                </a:extLst>
              </p:cNvPr>
              <p:cNvSpPr txBox="1"/>
              <p:nvPr/>
            </p:nvSpPr>
            <p:spPr>
              <a:xfrm>
                <a:off x="1694318" y="3327644"/>
                <a:ext cx="9385070"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r>
                        <a:rPr lang="en-US" altLang="zh-CN" sz="2000" i="1" smtClean="0">
                          <a:latin typeface="Cambria Math" panose="02040503050406030204" pitchFamily="18" charset="0"/>
                        </a:rPr>
                        <m:t>𝐻</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d>
                        <m:dPr>
                          <m:beg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2</m:t>
                          </m:r>
                        </m:sub>
                      </m:sSub>
                      <m:d>
                        <m:dPr>
                          <m:begChr m:val="|"/>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e>
                      </m:d>
                      <m:r>
                        <a:rPr lang="en-US" altLang="zh-CN" sz="2000" b="0" i="0"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0"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𝑦</m:t>
                          </m:r>
                        </m:e>
                        <m:sub>
                          <m:r>
                            <a:rPr lang="en-US" altLang="zh-CN" sz="2000" b="0" i="1" smtClean="0">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DB1DC979-ACAD-4B60-A66E-46096627D5ED}"/>
                  </a:ext>
                </a:extLst>
              </p:cNvPr>
              <p:cNvSpPr txBox="1">
                <a:spLocks noRot="1" noChangeAspect="1" noMove="1" noResize="1" noEditPoints="1" noAdjustHandles="1" noChangeArrowheads="1" noChangeShapeType="1" noTextEdit="1"/>
              </p:cNvSpPr>
              <p:nvPr/>
            </p:nvSpPr>
            <p:spPr>
              <a:xfrm>
                <a:off x="1694318" y="3327644"/>
                <a:ext cx="9385070" cy="307777"/>
              </a:xfrm>
              <a:prstGeom prst="rect">
                <a:avLst/>
              </a:prstGeom>
              <a:blipFill>
                <a:blip r:embed="rId7"/>
                <a:stretch>
                  <a:fillRect l="-325" r="-325"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27EA7C7-AE63-42A1-8433-BBFE402BB97C}"/>
                  </a:ext>
                </a:extLst>
              </p:cNvPr>
              <p:cNvSpPr txBox="1"/>
              <p:nvPr/>
            </p:nvSpPr>
            <p:spPr>
              <a:xfrm>
                <a:off x="1701924" y="3791082"/>
                <a:ext cx="4746235"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i="1" smtClean="0">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 </m:t>
                          </m:r>
                        </m:e>
                      </m:d>
                      <m:r>
                        <a:rPr lang="en-US" altLang="zh-CN" sz="2000" i="1">
                          <a:latin typeface="Cambria Math" panose="02040503050406030204" pitchFamily="18" charset="0"/>
                          <a:ea typeface="Cambria Math" panose="02040503050406030204" pitchFamily="18" charset="0"/>
                        </a:rPr>
                        <m:t>+</m:t>
                      </m:r>
                      <m:r>
                        <a:rPr lang="en-US" altLang="zh-CN" sz="2000" i="1">
                          <a:solidFill>
                            <a:prstClr val="black"/>
                          </a:solidFill>
                          <a:latin typeface="Cambria Math" panose="02040503050406030204" pitchFamily="18" charset="0"/>
                        </a:rPr>
                        <m:t>𝐻</m:t>
                      </m:r>
                      <m:d>
                        <m:dPr>
                          <m:ctrlPr>
                            <a:rPr lang="en-US" altLang="zh-CN" sz="2000" i="1">
                              <a:solidFill>
                                <a:prstClr val="black"/>
                              </a:solidFill>
                              <a:latin typeface="Cambria Math" panose="02040503050406030204" pitchFamily="18" charset="0"/>
                            </a:rPr>
                          </m:ctrlPr>
                        </m:dPr>
                        <m:e>
                          <m:sSub>
                            <m:sSubPr>
                              <m:ctrlPr>
                                <a:rPr lang="en-US" altLang="zh-CN" sz="2000" i="1">
                                  <a:solidFill>
                                    <a:prstClr val="black"/>
                                  </a:solidFill>
                                  <a:latin typeface="Cambria Math" panose="02040503050406030204" pitchFamily="18" charset="0"/>
                                </a:rPr>
                              </m:ctrlPr>
                            </m:sSubPr>
                            <m:e>
                              <m:r>
                                <a:rPr lang="en-US" altLang="zh-CN" sz="2000" i="1">
                                  <a:solidFill>
                                    <a:prstClr val="black"/>
                                  </a:solidFill>
                                  <a:latin typeface="Cambria Math" panose="02040503050406030204" pitchFamily="18" charset="0"/>
                                </a:rPr>
                                <m:t>𝑦</m:t>
                              </m:r>
                            </m:e>
                            <m:sub>
                              <m:r>
                                <a:rPr lang="en-US" altLang="zh-CN" sz="2000" i="1">
                                  <a:solidFill>
                                    <a:prstClr val="black"/>
                                  </a:solidFill>
                                  <a:latin typeface="Cambria Math" panose="02040503050406030204" pitchFamily="18" charset="0"/>
                                </a:rPr>
                                <m:t>2</m:t>
                              </m:r>
                            </m:sub>
                          </m:sSub>
                          <m:r>
                            <a:rPr lang="en-US" altLang="zh-CN" sz="2000" i="1">
                              <a:solidFill>
                                <a:prstClr val="black"/>
                              </a:solidFill>
                              <a:latin typeface="Cambria Math" panose="02040503050406030204" pitchFamily="18" charset="0"/>
                            </a:rPr>
                            <m: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𝑥</m:t>
                              </m:r>
                            </m:e>
                            <m:sub>
                              <m:r>
                                <a:rPr lang="en-US" altLang="zh-CN" sz="2000" i="1">
                                  <a:solidFill>
                                    <a:prstClr val="black"/>
                                  </a:solidFill>
                                  <a:latin typeface="Cambria Math" panose="02040503050406030204" pitchFamily="18" charset="0"/>
                                </a:rPr>
                                <m:t>2</m:t>
                              </m:r>
                            </m:sub>
                          </m:sSub>
                          <m:r>
                            <a:rPr lang="en-US" altLang="zh-CN" sz="2000" i="1">
                              <a:solidFill>
                                <a:prstClr val="black"/>
                              </a:solidFill>
                              <a:latin typeface="Cambria Math" panose="02040503050406030204" pitchFamily="18" charset="0"/>
                            </a:rPr>
                            <m:t> </m:t>
                          </m:r>
                        </m:e>
                      </m:d>
                      <m:r>
                        <a:rPr lang="en-US" altLang="zh-CN" sz="2000" i="1">
                          <a:solidFill>
                            <a:prstClr val="black"/>
                          </a:solidFill>
                          <a:latin typeface="Cambria Math" panose="02040503050406030204" pitchFamily="18" charset="0"/>
                          <a:ea typeface="Cambria Math" panose="02040503050406030204" pitchFamily="18" charset="0"/>
                        </a:rPr>
                        <m:t>+</m:t>
                      </m:r>
                      <m:r>
                        <a:rPr lang="en-US" altLang="zh-CN" sz="2000" i="1" smtClean="0">
                          <a:solidFill>
                            <a:prstClr val="black"/>
                          </a:solidFill>
                          <a:latin typeface="Cambria Math" panose="02040503050406030204" pitchFamily="18" charset="0"/>
                          <a:ea typeface="Cambria Math" panose="020405030504060302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𝑁</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𝑁</m:t>
                              </m:r>
                            </m:sub>
                          </m:sSub>
                          <m:r>
                            <a:rPr lang="en-US" altLang="zh-CN" sz="2000" i="1">
                              <a:latin typeface="Cambria Math" panose="02040503050406030204" pitchFamily="18" charset="0"/>
                            </a:rPr>
                            <m:t> </m:t>
                          </m:r>
                        </m:e>
                      </m:d>
                    </m:oMath>
                  </m:oMathPara>
                </a14:m>
                <a:endParaRPr lang="zh-CN" altLang="en-US" sz="2000" dirty="0"/>
              </a:p>
            </p:txBody>
          </p:sp>
        </mc:Choice>
        <mc:Fallback xmlns="">
          <p:sp>
            <p:nvSpPr>
              <p:cNvPr id="9" name="文本框 8">
                <a:extLst>
                  <a:ext uri="{FF2B5EF4-FFF2-40B4-BE49-F238E27FC236}">
                    <a16:creationId xmlns:a16="http://schemas.microsoft.com/office/drawing/2014/main" id="{B27EA7C7-AE63-42A1-8433-BBFE402BB97C}"/>
                  </a:ext>
                </a:extLst>
              </p:cNvPr>
              <p:cNvSpPr txBox="1">
                <a:spLocks noRot="1" noChangeAspect="1" noMove="1" noResize="1" noEditPoints="1" noAdjustHandles="1" noChangeArrowheads="1" noChangeShapeType="1" noTextEdit="1"/>
              </p:cNvSpPr>
              <p:nvPr/>
            </p:nvSpPr>
            <p:spPr>
              <a:xfrm>
                <a:off x="1701924" y="3791082"/>
                <a:ext cx="4746235" cy="307777"/>
              </a:xfrm>
              <a:prstGeom prst="rect">
                <a:avLst/>
              </a:prstGeom>
              <a:blipFill>
                <a:blip r:embed="rId8"/>
                <a:stretch>
                  <a:fillRect b="-40000"/>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45C0EE9-0C12-4EBF-B312-12A8201CDA8C}"/>
              </a:ext>
            </a:extLst>
          </p:cNvPr>
          <p:cNvSpPr txBox="1"/>
          <p:nvPr/>
        </p:nvSpPr>
        <p:spPr>
          <a:xfrm>
            <a:off x="8487100" y="3790676"/>
            <a:ext cx="2592288" cy="646331"/>
          </a:xfrm>
          <a:prstGeom prst="rect">
            <a:avLst/>
          </a:prstGeom>
          <a:noFill/>
          <a:ln>
            <a:solidFill>
              <a:schemeClr val="bg2"/>
            </a:solidFill>
          </a:ln>
        </p:spPr>
        <p:txBody>
          <a:bodyPr wrap="square" rtlCol="0" anchor="ctr" anchorCtr="1">
            <a:spAutoFit/>
          </a:bodyPr>
          <a:lstStyle/>
          <a:p>
            <a:r>
              <a:rPr lang="zh-CN" altLang="en-US" dirty="0">
                <a:solidFill>
                  <a:srgbClr val="00B0F0"/>
                </a:solidFill>
              </a:rPr>
              <a:t>各信道的输出在已知其输入时与其他信道无关。</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B44A710-5980-4EF3-96FB-3D6D4AF58A6E}"/>
                  </a:ext>
                </a:extLst>
              </p:cNvPr>
              <p:cNvSpPr txBox="1"/>
              <p:nvPr/>
            </p:nvSpPr>
            <p:spPr>
              <a:xfrm>
                <a:off x="869978" y="4141899"/>
                <a:ext cx="6231001"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因此</m:t>
                      </m:r>
                      <m:r>
                        <a:rPr lang="en-US" altLang="zh-CN" sz="2000" b="0" i="1" smtClean="0">
                          <a:latin typeface="Cambria Math" panose="02040503050406030204" pitchFamily="18" charset="0"/>
                        </a:rPr>
                        <m:t>  </m:t>
                      </m:r>
                      <m:r>
                        <a:rPr lang="en-US" altLang="zh-CN" sz="2000" i="1" smtClean="0">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d>
                      <m:r>
                        <a:rPr lang="en-US" altLang="zh-CN" sz="2000" i="1">
                          <a:latin typeface="Cambria Math" panose="02040503050406030204" pitchFamily="18" charset="0"/>
                          <a:ea typeface="Cambria Math" panose="02040503050406030204" pitchFamily="18" charset="0"/>
                        </a:rPr>
                        <m:t>≤</m:t>
                      </m:r>
                      <m:nary>
                        <m:naryPr>
                          <m:chr m:val="∑"/>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=1</m:t>
                          </m:r>
                        </m:sub>
                        <m:sup>
                          <m:r>
                            <a:rPr lang="en-US" altLang="zh-CN" sz="2000" b="0" i="1" smtClean="0">
                              <a:latin typeface="Cambria Math" panose="02040503050406030204" pitchFamily="18" charset="0"/>
                              <a:ea typeface="Cambria Math" panose="02040503050406030204" pitchFamily="18" charset="0"/>
                            </a:rPr>
                            <m:t>𝑁</m:t>
                          </m:r>
                        </m:sup>
                        <m:e>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𝑘</m:t>
                                  </m:r>
                                </m:sub>
                              </m:sSub>
                            </m:e>
                          </m:d>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b="0" i="1" smtClean="0">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i="1">
                                  <a:latin typeface="Cambria Math" panose="02040503050406030204" pitchFamily="18" charset="0"/>
                                </a:rPr>
                                <m:t> </m:t>
                              </m:r>
                            </m:e>
                          </m:d>
                          <m:r>
                            <a:rPr lang="en-US" altLang="zh-CN" sz="2000" b="0" i="1" smtClean="0">
                              <a:latin typeface="Cambria Math" panose="02040503050406030204" pitchFamily="18" charset="0"/>
                            </a:rPr>
                            <m:t>)</m:t>
                          </m:r>
                        </m:e>
                      </m:nary>
                      <m:r>
                        <a:rPr lang="en-US" altLang="zh-CN" sz="2000" b="0" i="1" smtClean="0">
                          <a:latin typeface="Cambria Math" panose="02040503050406030204" pitchFamily="18" charset="0"/>
                          <a:ea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𝑁</m:t>
                          </m:r>
                        </m:sup>
                        <m:e>
                          <m:r>
                            <a:rPr lang="en-US" altLang="zh-CN" sz="2000" i="1">
                              <a:latin typeface="Cambria Math" panose="02040503050406030204" pitchFamily="18" charset="0"/>
                              <a:ea typeface="Cambria Math" panose="02040503050406030204" pitchFamily="18" charset="0"/>
                            </a:rPr>
                            <m:t>𝐼</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𝑘</m:t>
                                  </m:r>
                                </m:sub>
                              </m:sSub>
                            </m:e>
                          </m:d>
                        </m:e>
                      </m:nary>
                      <m:r>
                        <a:rPr lang="en-US" altLang="zh-CN" sz="2000" i="1">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1" name="文本框 10">
                <a:extLst>
                  <a:ext uri="{FF2B5EF4-FFF2-40B4-BE49-F238E27FC236}">
                    <a16:creationId xmlns:a16="http://schemas.microsoft.com/office/drawing/2014/main" id="{DB44A710-5980-4EF3-96FB-3D6D4AF58A6E}"/>
                  </a:ext>
                </a:extLst>
              </p:cNvPr>
              <p:cNvSpPr txBox="1">
                <a:spLocks noRot="1" noChangeAspect="1" noMove="1" noResize="1" noEditPoints="1" noAdjustHandles="1" noChangeArrowheads="1" noChangeShapeType="1" noTextEdit="1"/>
              </p:cNvSpPr>
              <p:nvPr/>
            </p:nvSpPr>
            <p:spPr>
              <a:xfrm>
                <a:off x="869978" y="4141899"/>
                <a:ext cx="6231001" cy="865493"/>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E3FDCB1-250B-4CF5-8FB4-145CB7FDEEAC}"/>
                  </a:ext>
                </a:extLst>
              </p:cNvPr>
              <p:cNvSpPr txBox="1"/>
              <p:nvPr/>
            </p:nvSpPr>
            <p:spPr>
              <a:xfrm>
                <a:off x="4687426" y="5480396"/>
                <a:ext cx="3102003"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a:latin typeface="Cambria Math" panose="02040503050406030204" pitchFamily="18" charset="0"/>
                          <a:ea typeface="Cambria Math" panose="02040503050406030204" pitchFamily="18" charset="0"/>
                        </a:rPr>
                        <m:t>并且</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𝑥</m:t>
                              </m:r>
                            </m:e>
                          </m:acc>
                          <m: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d>
                      <m:r>
                        <a:rPr lang="en-US" altLang="zh-CN" sz="2000" i="1" smtClean="0">
                          <a:latin typeface="Cambria Math" panose="02040503050406030204" pitchFamily="18" charset="0"/>
                        </a:rPr>
                        <m:t>=</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𝑁</m:t>
                          </m:r>
                        </m:sup>
                        <m:e>
                          <m:r>
                            <a:rPr lang="en-US" altLang="zh-CN" sz="2000" i="1">
                              <a:latin typeface="Cambria Math" panose="02040503050406030204" pitchFamily="18" charset="0"/>
                              <a:ea typeface="Cambria Math" panose="02040503050406030204" pitchFamily="18" charset="0"/>
                            </a:rPr>
                            <m:t>𝐼</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𝑘</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𝑘</m:t>
                                  </m:r>
                                </m:sub>
                              </m:sSub>
                            </m:e>
                          </m:d>
                        </m:e>
                      </m:nary>
                      <m:r>
                        <a:rPr lang="en-US" altLang="zh-CN" sz="2000" i="1">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2" name="文本框 11">
                <a:extLst>
                  <a:ext uri="{FF2B5EF4-FFF2-40B4-BE49-F238E27FC236}">
                    <a16:creationId xmlns:a16="http://schemas.microsoft.com/office/drawing/2014/main" id="{AE3FDCB1-250B-4CF5-8FB4-145CB7FDEEAC}"/>
                  </a:ext>
                </a:extLst>
              </p:cNvPr>
              <p:cNvSpPr txBox="1">
                <a:spLocks noRot="1" noChangeAspect="1" noMove="1" noResize="1" noEditPoints="1" noAdjustHandles="1" noChangeArrowheads="1" noChangeShapeType="1" noTextEdit="1"/>
              </p:cNvSpPr>
              <p:nvPr/>
            </p:nvSpPr>
            <p:spPr>
              <a:xfrm>
                <a:off x="4687426" y="5480396"/>
                <a:ext cx="3102003" cy="865493"/>
              </a:xfrm>
              <a:prstGeom prst="rect">
                <a:avLst/>
              </a:prstGeom>
              <a:blipFill>
                <a:blip r:embed="rId1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C8766A0-EF72-465D-A023-6C5A0E1F37F2}"/>
                  </a:ext>
                </a:extLst>
              </p:cNvPr>
              <p:cNvSpPr txBox="1"/>
              <p:nvPr/>
            </p:nvSpPr>
            <p:spPr>
              <a:xfrm>
                <a:off x="837828" y="5048085"/>
                <a:ext cx="8253947" cy="400110"/>
              </a:xfrm>
              <a:prstGeom prst="rect">
                <a:avLst/>
              </a:prstGeom>
              <a:noFill/>
              <a:ln>
                <a:noFill/>
              </a:ln>
            </p:spPr>
            <p:txBody>
              <a:bodyPr wrap="square" rtlCol="0" anchor="ctr" anchorCtr="1">
                <a:spAutoFit/>
              </a:bodyPr>
              <a:lstStyle/>
              <a:p>
                <a:r>
                  <a:rPr lang="zh-CN" altLang="en-US" sz="2000" dirty="0"/>
                  <a:t>特别，如果</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oMath>
                </a14:m>
                <a:r>
                  <a:rPr lang="zh-CN" altLang="en-US" sz="2000" dirty="0"/>
                  <a:t>互相独立，则</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𝑁</m:t>
                        </m:r>
                      </m:sub>
                    </m:sSub>
                  </m:oMath>
                </a14:m>
                <a:r>
                  <a:rPr lang="zh-CN" altLang="en-US" sz="2000" dirty="0"/>
                  <a:t>也是互相独立的，从而</a:t>
                </a:r>
              </a:p>
            </p:txBody>
          </p:sp>
        </mc:Choice>
        <mc:Fallback xmlns="">
          <p:sp>
            <p:nvSpPr>
              <p:cNvPr id="13" name="文本框 12">
                <a:extLst>
                  <a:ext uri="{FF2B5EF4-FFF2-40B4-BE49-F238E27FC236}">
                    <a16:creationId xmlns:a16="http://schemas.microsoft.com/office/drawing/2014/main" id="{AC8766A0-EF72-465D-A023-6C5A0E1F37F2}"/>
                  </a:ext>
                </a:extLst>
              </p:cNvPr>
              <p:cNvSpPr txBox="1">
                <a:spLocks noRot="1" noChangeAspect="1" noMove="1" noResize="1" noEditPoints="1" noAdjustHandles="1" noChangeArrowheads="1" noChangeShapeType="1" noTextEdit="1"/>
              </p:cNvSpPr>
              <p:nvPr/>
            </p:nvSpPr>
            <p:spPr>
              <a:xfrm>
                <a:off x="837828" y="5048085"/>
                <a:ext cx="8253947" cy="400110"/>
              </a:xfrm>
              <a:prstGeom prst="rect">
                <a:avLst/>
              </a:prstGeom>
              <a:blipFill>
                <a:blip r:embed="rId11"/>
                <a:stretch>
                  <a:fillRect l="-295" t="-10606" r="-591"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751731A-9444-4E4B-9BB2-D4F0BFCBFEE1}"/>
                  </a:ext>
                </a:extLst>
              </p:cNvPr>
              <p:cNvSpPr/>
              <p:nvPr/>
            </p:nvSpPr>
            <p:spPr>
              <a:xfrm>
                <a:off x="2277988" y="5420948"/>
                <a:ext cx="2580515"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𝑦</m:t>
                              </m:r>
                            </m:e>
                          </m:acc>
                        </m:e>
                      </m:d>
                      <m:r>
                        <a:rPr lang="en-US" altLang="zh-CN" sz="2000" i="1">
                          <a:latin typeface="Cambria Math" panose="02040503050406030204" pitchFamily="18" charset="0"/>
                        </a:rPr>
                        <m:t>= </m:t>
                      </m:r>
                      <m:nary>
                        <m:naryPr>
                          <m:chr m:val="∑"/>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up>
                          <m:r>
                            <a:rPr lang="en-US" altLang="zh-CN" sz="2000" i="1">
                              <a:latin typeface="Cambria Math" panose="02040503050406030204" pitchFamily="18" charset="0"/>
                              <a:ea typeface="Cambria Math" panose="02040503050406030204" pitchFamily="18" charset="0"/>
                            </a:rPr>
                            <m:t>𝑁</m:t>
                          </m:r>
                        </m:sup>
                        <m:e>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𝑦</m:t>
                                  </m:r>
                                </m:e>
                                <m:sub>
                                  <m:r>
                                    <a:rPr lang="en-US" altLang="zh-CN" sz="2000" i="1">
                                      <a:latin typeface="Cambria Math" panose="02040503050406030204" pitchFamily="18" charset="0"/>
                                      <a:ea typeface="Cambria Math" panose="02040503050406030204" pitchFamily="18" charset="0"/>
                                    </a:rPr>
                                    <m:t>𝑘</m:t>
                                  </m:r>
                                </m:sub>
                              </m:sSub>
                            </m:e>
                          </m:d>
                        </m:e>
                      </m:nary>
                      <m:r>
                        <a:rPr lang="zh-CN" altLang="en-US" sz="200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4" name="矩形 13">
                <a:extLst>
                  <a:ext uri="{FF2B5EF4-FFF2-40B4-BE49-F238E27FC236}">
                    <a16:creationId xmlns:a16="http://schemas.microsoft.com/office/drawing/2014/main" id="{0751731A-9444-4E4B-9BB2-D4F0BFCBFEE1}"/>
                  </a:ext>
                </a:extLst>
              </p:cNvPr>
              <p:cNvSpPr>
                <a:spLocks noRot="1" noChangeAspect="1" noMove="1" noResize="1" noEditPoints="1" noAdjustHandles="1" noChangeArrowheads="1" noChangeShapeType="1" noTextEdit="1"/>
              </p:cNvSpPr>
              <p:nvPr/>
            </p:nvSpPr>
            <p:spPr>
              <a:xfrm>
                <a:off x="2277988" y="5420948"/>
                <a:ext cx="2580515" cy="957826"/>
              </a:xfrm>
              <a:prstGeom prst="rect">
                <a:avLst/>
              </a:prstGeom>
              <a:blipFill>
                <a:blip r:embed="rId12"/>
                <a:stretch>
                  <a:fillRect/>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B1EE1253-6E9F-48E6-A055-695CD91C0A83}"/>
              </a:ext>
            </a:extLst>
          </p:cNvPr>
          <p:cNvSpPr txBox="1"/>
          <p:nvPr/>
        </p:nvSpPr>
        <p:spPr>
          <a:xfrm>
            <a:off x="8326660" y="5699806"/>
            <a:ext cx="1224136" cy="400110"/>
          </a:xfrm>
          <a:prstGeom prst="rect">
            <a:avLst/>
          </a:prstGeom>
          <a:noFill/>
          <a:ln>
            <a:noFill/>
          </a:ln>
        </p:spPr>
        <p:txBody>
          <a:bodyPr wrap="square" rtlCol="0" anchor="ctr" anchorCtr="1">
            <a:spAutoFit/>
          </a:bodyPr>
          <a:lstStyle/>
          <a:p>
            <a:r>
              <a:rPr lang="zh-CN" altLang="en-US" sz="2000" b="1" dirty="0"/>
              <a:t>证毕。</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5AE2F78-997A-456F-9483-0C544B56AF84}"/>
                  </a:ext>
                </a:extLst>
              </p:cNvPr>
              <p:cNvSpPr txBox="1"/>
              <p:nvPr/>
            </p:nvSpPr>
            <p:spPr>
              <a:xfrm>
                <a:off x="1323167" y="1647532"/>
                <a:ext cx="4824536" cy="400110"/>
              </a:xfrm>
              <a:prstGeom prst="rect">
                <a:avLst/>
              </a:prstGeom>
              <a:noFill/>
              <a:ln>
                <a:noFill/>
              </a:ln>
            </p:spPr>
            <p:txBody>
              <a:bodyPr wrap="square" rtlCol="0" anchor="ctr" anchorCtr="1">
                <a:spAutoFit/>
              </a:bodyPr>
              <a:lstStyle/>
              <a:p>
                <a:r>
                  <a:rPr lang="zh-CN" altLang="en-US" sz="2000" dirty="0"/>
                  <a:t>并且等号在</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𝑁</m:t>
                        </m:r>
                      </m:sub>
                    </m:sSub>
                  </m:oMath>
                </a14:m>
                <a:r>
                  <a:rPr lang="zh-CN" altLang="en-US" sz="2000" dirty="0"/>
                  <a:t>互相独立时成立。</a:t>
                </a:r>
              </a:p>
            </p:txBody>
          </p:sp>
        </mc:Choice>
        <mc:Fallback xmlns="">
          <p:sp>
            <p:nvSpPr>
              <p:cNvPr id="16" name="文本框 15">
                <a:extLst>
                  <a:ext uri="{FF2B5EF4-FFF2-40B4-BE49-F238E27FC236}">
                    <a16:creationId xmlns:a16="http://schemas.microsoft.com/office/drawing/2014/main" id="{F5AE2F78-997A-456F-9483-0C544B56AF84}"/>
                  </a:ext>
                </a:extLst>
              </p:cNvPr>
              <p:cNvSpPr txBox="1">
                <a:spLocks noRot="1" noChangeAspect="1" noMove="1" noResize="1" noEditPoints="1" noAdjustHandles="1" noChangeArrowheads="1" noChangeShapeType="1" noTextEdit="1"/>
              </p:cNvSpPr>
              <p:nvPr/>
            </p:nvSpPr>
            <p:spPr>
              <a:xfrm>
                <a:off x="1323167" y="1647532"/>
                <a:ext cx="4824536" cy="400110"/>
              </a:xfrm>
              <a:prstGeom prst="rect">
                <a:avLst/>
              </a:prstGeom>
              <a:blipFill>
                <a:blip r:embed="rId13"/>
                <a:stretch>
                  <a:fillRect l="-1138" t="-10606" r="-1517" b="-242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66234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1" grpId="0"/>
      <p:bldP spid="12" grpId="0"/>
      <p:bldP spid="13"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A9DD66-2F70-417C-9914-BF76E17DBE05}"/>
              </a:ext>
            </a:extLst>
          </p:cNvPr>
          <p:cNvSpPr txBox="1"/>
          <p:nvPr/>
        </p:nvSpPr>
        <p:spPr>
          <a:xfrm>
            <a:off x="1269876" y="544825"/>
            <a:ext cx="8136904" cy="400110"/>
          </a:xfrm>
          <a:prstGeom prst="rect">
            <a:avLst/>
          </a:prstGeom>
          <a:noFill/>
          <a:ln>
            <a:noFill/>
          </a:ln>
        </p:spPr>
        <p:txBody>
          <a:bodyPr wrap="square" rtlCol="0" anchor="ctr" anchorCtr="1">
            <a:spAutoFit/>
          </a:bodyPr>
          <a:lstStyle/>
          <a:p>
            <a:r>
              <a:rPr lang="zh-CN" altLang="en-US" sz="2000" b="1" dirty="0"/>
              <a:t>推论</a:t>
            </a:r>
            <a:r>
              <a:rPr lang="en-US" altLang="zh-CN" sz="2000" b="1" dirty="0"/>
              <a:t>5</a:t>
            </a:r>
            <a:r>
              <a:rPr lang="zh-CN" altLang="en-US" sz="2000" b="1" dirty="0"/>
              <a:t>：</a:t>
            </a:r>
            <a:r>
              <a:rPr lang="zh-CN" altLang="en-US" sz="2000" dirty="0"/>
              <a:t>离散无记忆多符号信道的信道容量为各子信道的信道容量之和：</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BED7BC5-793C-4D30-B2A8-5719AC360255}"/>
                  </a:ext>
                </a:extLst>
              </p:cNvPr>
              <p:cNvSpPr txBox="1"/>
              <p:nvPr/>
            </p:nvSpPr>
            <p:spPr>
              <a:xfrm>
                <a:off x="3323002" y="965220"/>
                <a:ext cx="4246675" cy="865493"/>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𝑘</m:t>
                              </m:r>
                            </m:sub>
                          </m:sSub>
                        </m:e>
                      </m:nary>
                      <m:r>
                        <a:rPr lang="zh-CN" altLang="en-US" sz="2000" i="1">
                          <a:latin typeface="Cambria Math" panose="02040503050406030204" pitchFamily="18" charset="0"/>
                        </a:rPr>
                        <m:t>，</m:t>
                      </m:r>
                      <m:r>
                        <a:rPr lang="zh-CN" altLang="en-US" sz="2000" i="1" smtClean="0">
                          <a:latin typeface="Cambria Math" panose="02040503050406030204" pitchFamily="18" charset="0"/>
                        </a:rPr>
                        <m:t>其中</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9BED7BC5-793C-4D30-B2A8-5719AC360255}"/>
                  </a:ext>
                </a:extLst>
              </p:cNvPr>
              <p:cNvSpPr txBox="1">
                <a:spLocks noRot="1" noChangeAspect="1" noMove="1" noResize="1" noEditPoints="1" noAdjustHandles="1" noChangeArrowheads="1" noChangeShapeType="1" noTextEdit="1"/>
              </p:cNvSpPr>
              <p:nvPr/>
            </p:nvSpPr>
            <p:spPr>
              <a:xfrm>
                <a:off x="3323002" y="965220"/>
                <a:ext cx="4246675" cy="865493"/>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1AD70B4-A914-4936-A452-C72E955C2CE8}"/>
                  </a:ext>
                </a:extLst>
              </p:cNvPr>
              <p:cNvSpPr txBox="1"/>
              <p:nvPr/>
            </p:nvSpPr>
            <p:spPr>
              <a:xfrm>
                <a:off x="693812" y="2060848"/>
                <a:ext cx="7560840" cy="400110"/>
              </a:xfrm>
              <a:prstGeom prst="rect">
                <a:avLst/>
              </a:prstGeom>
              <a:noFill/>
              <a:ln>
                <a:noFill/>
              </a:ln>
            </p:spPr>
            <p:txBody>
              <a:bodyPr wrap="square" rtlCol="0" anchor="ctr" anchorCtr="1">
                <a:spAutoFit/>
              </a:bodyPr>
              <a:lstStyle/>
              <a:p>
                <a:r>
                  <a:rPr lang="zh-CN" altLang="en-US" sz="2000" dirty="0"/>
                  <a:t>例如，交叉概率为</a:t>
                </a:r>
                <a14:m>
                  <m:oMath xmlns:m="http://schemas.openxmlformats.org/officeDocument/2006/math">
                    <m:r>
                      <a:rPr lang="en-US" altLang="zh-CN" sz="2000" b="0" i="1" smtClean="0">
                        <a:latin typeface="Cambria Math" panose="02040503050406030204" pitchFamily="18" charset="0"/>
                      </a:rPr>
                      <m:t>𝑝</m:t>
                    </m:r>
                  </m:oMath>
                </a14:m>
                <a:r>
                  <a:rPr lang="zh-CN" altLang="en-US" sz="2000" dirty="0"/>
                  <a:t>的二元对称信道的二次扩展信道的信道矩阵为</a:t>
                </a:r>
              </a:p>
            </p:txBody>
          </p:sp>
        </mc:Choice>
        <mc:Fallback xmlns="">
          <p:sp>
            <p:nvSpPr>
              <p:cNvPr id="4" name="文本框 3">
                <a:extLst>
                  <a:ext uri="{FF2B5EF4-FFF2-40B4-BE49-F238E27FC236}">
                    <a16:creationId xmlns:a16="http://schemas.microsoft.com/office/drawing/2014/main" id="{61AD70B4-A914-4936-A452-C72E955C2CE8}"/>
                  </a:ext>
                </a:extLst>
              </p:cNvPr>
              <p:cNvSpPr txBox="1">
                <a:spLocks noRot="1" noChangeAspect="1" noMove="1" noResize="1" noEditPoints="1" noAdjustHandles="1" noChangeArrowheads="1" noChangeShapeType="1" noTextEdit="1"/>
              </p:cNvSpPr>
              <p:nvPr/>
            </p:nvSpPr>
            <p:spPr>
              <a:xfrm>
                <a:off x="693812" y="2060848"/>
                <a:ext cx="7560840" cy="400110"/>
              </a:xfrm>
              <a:prstGeom prst="rect">
                <a:avLst/>
              </a:prstGeom>
              <a:blipFill>
                <a:blip r:embed="rId3"/>
                <a:stretch>
                  <a:fillRect l="-81" t="-10606" r="-323"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0A80E00-61B0-462F-B592-E63A06F0D692}"/>
                  </a:ext>
                </a:extLst>
              </p:cNvPr>
              <p:cNvSpPr txBox="1"/>
              <p:nvPr/>
            </p:nvSpPr>
            <p:spPr>
              <a:xfrm>
                <a:off x="3323002" y="2485779"/>
                <a:ext cx="2895216" cy="146110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m>
                                  <m:mPr>
                                    <m:mcs>
                                      <m:mc>
                                        <m:mcPr>
                                          <m:count m:val="2"/>
                                          <m:mcJc m:val="center"/>
                                        </m:mcPr>
                                      </m:mc>
                                    </m:mcs>
                                    <m:ctrlPr>
                                      <a:rPr lang="en-US" altLang="zh-CN" sz="2000" b="0" i="1" smtClean="0">
                                        <a:latin typeface="Cambria Math" panose="02040503050406030204" pitchFamily="18" charset="0"/>
                                      </a:rPr>
                                    </m:ctrlPr>
                                  </m:mPr>
                                  <m:mr>
                                    <m:e>
                                      <m:sSup>
                                        <m:sSupPr>
                                          <m:ctrlPr>
                                            <a:rPr lang="en-US" altLang="zh-CN" sz="2000" b="0" i="1" smtClean="0">
                                              <a:latin typeface="Cambria Math" panose="02040503050406030204" pitchFamily="18" charset="0"/>
                                            </a:rPr>
                                          </m:ctrlPr>
                                        </m:sSup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sup>
                                          <m:r>
                                            <a:rPr lang="en-US" altLang="zh-CN" sz="2000" b="0" i="1" smtClean="0">
                                              <a:latin typeface="Cambria Math" panose="02040503050406030204" pitchFamily="18" charset="0"/>
                                            </a:rPr>
                                            <m:t>2</m:t>
                                          </m:r>
                                        </m:sup>
                                      </m:sSup>
                                    </m:e>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𝑝</m:t>
                                      </m:r>
                                    </m:e>
                                  </m:mr>
                                  <m:m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e>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e>
                                  </m:mr>
                                </m:m>
                              </m:e>
                              <m:e>
                                <m:m>
                                  <m:mPr>
                                    <m:mcs>
                                      <m:mc>
                                        <m:mcPr>
                                          <m:count m:val="2"/>
                                          <m:mcJc m:val="center"/>
                                        </m:mcPr>
                                      </m:mc>
                                    </m:mcs>
                                    <m:ctrlPr>
                                      <a:rPr lang="en-US" altLang="zh-CN" sz="2000" b="0" i="1" smtClean="0">
                                        <a:latin typeface="Cambria Math" panose="02040503050406030204" pitchFamily="18" charset="0"/>
                                      </a:rPr>
                                    </m:ctrlPr>
                                  </m:mPr>
                                  <m:mr>
                                    <m:e>
                                      <m:r>
                                        <a:rPr lang="en-US" altLang="zh-CN" sz="2000" i="1" smtClean="0">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e>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𝑝</m:t>
                                          </m:r>
                                        </m:e>
                                        <m:sup>
                                          <m:r>
                                            <a:rPr lang="en-US" altLang="zh-CN" sz="2000" b="0" i="1" smtClean="0">
                                              <a:latin typeface="Cambria Math" panose="02040503050406030204" pitchFamily="18" charset="0"/>
                                            </a:rPr>
                                            <m:t>2</m:t>
                                          </m:r>
                                        </m:sup>
                                      </m:sSup>
                                    </m:e>
                                  </m:mr>
                                  <m:m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e>
                                    <m:e>
                                      <m:r>
                                        <a:rPr lang="en-US" altLang="zh-CN" sz="2000" i="1">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mr>
                                </m:m>
                              </m:e>
                            </m:mr>
                            <m:mr>
                              <m:e>
                                <m:m>
                                  <m:mPr>
                                    <m:mcs>
                                      <m:mc>
                                        <m:mcPr>
                                          <m:count m:val="2"/>
                                          <m:mcJc m:val="center"/>
                                        </m:mcPr>
                                      </m:mc>
                                    </m:mcs>
                                    <m:ctrlPr>
                                      <a:rPr lang="en-US" altLang="zh-CN" sz="2000" b="0" i="1" smtClean="0">
                                        <a:latin typeface="Cambria Math" panose="02040503050406030204" pitchFamily="18" charset="0"/>
                                      </a:rPr>
                                    </m:ctrlPr>
                                  </m:mPr>
                                  <m:mr>
                                    <m:e>
                                      <m:r>
                                        <a:rPr lang="en-US" altLang="zh-CN" sz="2000" i="1">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e>
                                  </m:mr>
                                  <m:mr>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e>
                                    <m:e>
                                      <m:r>
                                        <a:rPr lang="en-US" altLang="zh-CN" sz="2000" i="1">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mr>
                                </m:m>
                              </m:e>
                              <m:e>
                                <m:m>
                                  <m:mPr>
                                    <m:mcs>
                                      <m:mc>
                                        <m:mcPr>
                                          <m:count m:val="2"/>
                                          <m:mcJc m:val="center"/>
                                        </m:mcPr>
                                      </m:mc>
                                    </m:mcs>
                                    <m:ctrlPr>
                                      <a:rPr lang="en-US" altLang="zh-CN" sz="2000" b="0" i="1" smtClean="0">
                                        <a:latin typeface="Cambria Math" panose="02040503050406030204" pitchFamily="18" charset="0"/>
                                      </a:rPr>
                                    </m:ctrlPr>
                                  </m:mPr>
                                  <m:m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e>
                                  </m:mr>
                                  <m:m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e>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e>
                                  </m:mr>
                                </m:m>
                              </m:e>
                            </m:mr>
                          </m:m>
                        </m:e>
                      </m:d>
                    </m:oMath>
                  </m:oMathPara>
                </a14:m>
                <a:endParaRPr lang="zh-CN" altLang="en-US" sz="2000" dirty="0"/>
              </a:p>
            </p:txBody>
          </p:sp>
        </mc:Choice>
        <mc:Fallback xmlns="">
          <p:sp>
            <p:nvSpPr>
              <p:cNvPr id="5" name="文本框 4">
                <a:extLst>
                  <a:ext uri="{FF2B5EF4-FFF2-40B4-BE49-F238E27FC236}">
                    <a16:creationId xmlns:a16="http://schemas.microsoft.com/office/drawing/2014/main" id="{B0A80E00-61B0-462F-B592-E63A06F0D692}"/>
                  </a:ext>
                </a:extLst>
              </p:cNvPr>
              <p:cNvSpPr txBox="1">
                <a:spLocks noRot="1" noChangeAspect="1" noMove="1" noResize="1" noEditPoints="1" noAdjustHandles="1" noChangeArrowheads="1" noChangeShapeType="1" noTextEdit="1"/>
              </p:cNvSpPr>
              <p:nvPr/>
            </p:nvSpPr>
            <p:spPr>
              <a:xfrm>
                <a:off x="3323002" y="2485779"/>
                <a:ext cx="2895216" cy="1461106"/>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BBB7583-3142-4E57-89F8-BF5F600FFF04}"/>
                  </a:ext>
                </a:extLst>
              </p:cNvPr>
              <p:cNvSpPr txBox="1"/>
              <p:nvPr/>
            </p:nvSpPr>
            <p:spPr>
              <a:xfrm>
                <a:off x="3934172" y="3971706"/>
                <a:ext cx="205344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00     01     10     11</m:t>
                      </m:r>
                    </m:oMath>
                  </m:oMathPara>
                </a14:m>
                <a:endParaRPr lang="zh-CN" altLang="en-US" sz="2000" dirty="0"/>
              </a:p>
            </p:txBody>
          </p:sp>
        </mc:Choice>
        <mc:Fallback xmlns="">
          <p:sp>
            <p:nvSpPr>
              <p:cNvPr id="6" name="文本框 5">
                <a:extLst>
                  <a:ext uri="{FF2B5EF4-FFF2-40B4-BE49-F238E27FC236}">
                    <a16:creationId xmlns:a16="http://schemas.microsoft.com/office/drawing/2014/main" id="{ABBB7583-3142-4E57-89F8-BF5F600FFF04}"/>
                  </a:ext>
                </a:extLst>
              </p:cNvPr>
              <p:cNvSpPr txBox="1">
                <a:spLocks noRot="1" noChangeAspect="1" noMove="1" noResize="1" noEditPoints="1" noAdjustHandles="1" noChangeArrowheads="1" noChangeShapeType="1" noTextEdit="1"/>
              </p:cNvSpPr>
              <p:nvPr/>
            </p:nvSpPr>
            <p:spPr>
              <a:xfrm>
                <a:off x="3934172" y="3971706"/>
                <a:ext cx="2053447" cy="307777"/>
              </a:xfrm>
              <a:prstGeom prst="rect">
                <a:avLst/>
              </a:prstGeom>
              <a:blipFill>
                <a:blip r:embed="rId5"/>
                <a:stretch>
                  <a:fillRect l="-3858" r="-297" b="-1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3A04CB5-1711-4322-AF6E-D7B66E5B7200}"/>
                  </a:ext>
                </a:extLst>
              </p:cNvPr>
              <p:cNvSpPr txBox="1"/>
              <p:nvPr/>
            </p:nvSpPr>
            <p:spPr>
              <a:xfrm>
                <a:off x="6382441" y="2558408"/>
                <a:ext cx="35586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00</m:t>
                      </m:r>
                    </m:oMath>
                  </m:oMathPara>
                </a14:m>
                <a:endParaRPr lang="en-US" altLang="zh-CN" sz="2000" dirty="0"/>
              </a:p>
            </p:txBody>
          </p:sp>
        </mc:Choice>
        <mc:Fallback xmlns="">
          <p:sp>
            <p:nvSpPr>
              <p:cNvPr id="7" name="文本框 6">
                <a:extLst>
                  <a:ext uri="{FF2B5EF4-FFF2-40B4-BE49-F238E27FC236}">
                    <a16:creationId xmlns:a16="http://schemas.microsoft.com/office/drawing/2014/main" id="{B3A04CB5-1711-4322-AF6E-D7B66E5B7200}"/>
                  </a:ext>
                </a:extLst>
              </p:cNvPr>
              <p:cNvSpPr txBox="1">
                <a:spLocks noRot="1" noChangeAspect="1" noMove="1" noResize="1" noEditPoints="1" noAdjustHandles="1" noChangeArrowheads="1" noChangeShapeType="1" noTextEdit="1"/>
              </p:cNvSpPr>
              <p:nvPr/>
            </p:nvSpPr>
            <p:spPr>
              <a:xfrm>
                <a:off x="6382441" y="2558408"/>
                <a:ext cx="355867" cy="307777"/>
              </a:xfrm>
              <a:prstGeom prst="rect">
                <a:avLst/>
              </a:prstGeom>
              <a:blipFill>
                <a:blip r:embed="rId6"/>
                <a:stretch>
                  <a:fillRect l="-24138" r="-5172" b="-1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FB29E5F-A025-4DCD-94C2-8945FBF76688}"/>
                  </a:ext>
                </a:extLst>
              </p:cNvPr>
              <p:cNvSpPr txBox="1"/>
              <p:nvPr/>
            </p:nvSpPr>
            <p:spPr>
              <a:xfrm>
                <a:off x="6382441" y="2888431"/>
                <a:ext cx="35586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01</m:t>
                      </m:r>
                    </m:oMath>
                  </m:oMathPara>
                </a14:m>
                <a:endParaRPr lang="zh-CN" altLang="en-US" sz="2000" dirty="0"/>
              </a:p>
            </p:txBody>
          </p:sp>
        </mc:Choice>
        <mc:Fallback xmlns="">
          <p:sp>
            <p:nvSpPr>
              <p:cNvPr id="8" name="文本框 7">
                <a:extLst>
                  <a:ext uri="{FF2B5EF4-FFF2-40B4-BE49-F238E27FC236}">
                    <a16:creationId xmlns:a16="http://schemas.microsoft.com/office/drawing/2014/main" id="{AFB29E5F-A025-4DCD-94C2-8945FBF76688}"/>
                  </a:ext>
                </a:extLst>
              </p:cNvPr>
              <p:cNvSpPr txBox="1">
                <a:spLocks noRot="1" noChangeAspect="1" noMove="1" noResize="1" noEditPoints="1" noAdjustHandles="1" noChangeArrowheads="1" noChangeShapeType="1" noTextEdit="1"/>
              </p:cNvSpPr>
              <p:nvPr/>
            </p:nvSpPr>
            <p:spPr>
              <a:xfrm>
                <a:off x="6382441" y="2888431"/>
                <a:ext cx="355867" cy="307777"/>
              </a:xfrm>
              <a:prstGeom prst="rect">
                <a:avLst/>
              </a:prstGeom>
              <a:blipFill>
                <a:blip r:embed="rId7"/>
                <a:stretch>
                  <a:fillRect l="-24138" r="-5172" b="-1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0945A7C-4612-44B7-99C0-8B173505903D}"/>
                  </a:ext>
                </a:extLst>
              </p:cNvPr>
              <p:cNvSpPr txBox="1"/>
              <p:nvPr/>
            </p:nvSpPr>
            <p:spPr>
              <a:xfrm>
                <a:off x="6382443" y="3259537"/>
                <a:ext cx="35586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10</m:t>
                      </m:r>
                    </m:oMath>
                  </m:oMathPara>
                </a14:m>
                <a:endParaRPr lang="zh-CN" altLang="en-US" sz="2000" dirty="0"/>
              </a:p>
            </p:txBody>
          </p:sp>
        </mc:Choice>
        <mc:Fallback xmlns="">
          <p:sp>
            <p:nvSpPr>
              <p:cNvPr id="9" name="文本框 8">
                <a:extLst>
                  <a:ext uri="{FF2B5EF4-FFF2-40B4-BE49-F238E27FC236}">
                    <a16:creationId xmlns:a16="http://schemas.microsoft.com/office/drawing/2014/main" id="{E0945A7C-4612-44B7-99C0-8B173505903D}"/>
                  </a:ext>
                </a:extLst>
              </p:cNvPr>
              <p:cNvSpPr txBox="1">
                <a:spLocks noRot="1" noChangeAspect="1" noMove="1" noResize="1" noEditPoints="1" noAdjustHandles="1" noChangeArrowheads="1" noChangeShapeType="1" noTextEdit="1"/>
              </p:cNvSpPr>
              <p:nvPr/>
            </p:nvSpPr>
            <p:spPr>
              <a:xfrm>
                <a:off x="6382443" y="3259537"/>
                <a:ext cx="355867" cy="307777"/>
              </a:xfrm>
              <a:prstGeom prst="rect">
                <a:avLst/>
              </a:prstGeom>
              <a:blipFill>
                <a:blip r:embed="rId8"/>
                <a:stretch>
                  <a:fillRect l="-24138" r="-5172" b="-1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CE717BF-4747-44F5-9B60-15F6E4CD5D2D}"/>
                  </a:ext>
                </a:extLst>
              </p:cNvPr>
              <p:cNvSpPr txBox="1"/>
              <p:nvPr/>
            </p:nvSpPr>
            <p:spPr>
              <a:xfrm>
                <a:off x="6382441" y="3623682"/>
                <a:ext cx="35586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11</m:t>
                      </m:r>
                    </m:oMath>
                  </m:oMathPara>
                </a14:m>
                <a:endParaRPr lang="zh-CN" altLang="en-US" sz="2000" dirty="0"/>
              </a:p>
            </p:txBody>
          </p:sp>
        </mc:Choice>
        <mc:Fallback xmlns="">
          <p:sp>
            <p:nvSpPr>
              <p:cNvPr id="10" name="文本框 9">
                <a:extLst>
                  <a:ext uri="{FF2B5EF4-FFF2-40B4-BE49-F238E27FC236}">
                    <a16:creationId xmlns:a16="http://schemas.microsoft.com/office/drawing/2014/main" id="{0CE717BF-4747-44F5-9B60-15F6E4CD5D2D}"/>
                  </a:ext>
                </a:extLst>
              </p:cNvPr>
              <p:cNvSpPr txBox="1">
                <a:spLocks noRot="1" noChangeAspect="1" noMove="1" noResize="1" noEditPoints="1" noAdjustHandles="1" noChangeArrowheads="1" noChangeShapeType="1" noTextEdit="1"/>
              </p:cNvSpPr>
              <p:nvPr/>
            </p:nvSpPr>
            <p:spPr>
              <a:xfrm>
                <a:off x="6382441" y="3623682"/>
                <a:ext cx="355867" cy="307777"/>
              </a:xfrm>
              <a:prstGeom prst="rect">
                <a:avLst/>
              </a:prstGeom>
              <a:blipFill>
                <a:blip r:embed="rId9"/>
                <a:stretch>
                  <a:fillRect l="-24138" r="-5172" b="-9804"/>
                </a:stretch>
              </a:blipFill>
              <a:ln>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E83A36AE-4C6B-4B26-B390-D7B91C28B328}"/>
              </a:ext>
            </a:extLst>
          </p:cNvPr>
          <p:cNvSpPr txBox="1"/>
          <p:nvPr/>
        </p:nvSpPr>
        <p:spPr>
          <a:xfrm>
            <a:off x="687205" y="4410929"/>
            <a:ext cx="4039055" cy="400110"/>
          </a:xfrm>
          <a:prstGeom prst="rect">
            <a:avLst/>
          </a:prstGeom>
          <a:noFill/>
          <a:ln>
            <a:noFill/>
          </a:ln>
        </p:spPr>
        <p:txBody>
          <a:bodyPr wrap="square" rtlCol="0" anchor="ctr" anchorCtr="1">
            <a:spAutoFit/>
          </a:bodyPr>
          <a:lstStyle/>
          <a:p>
            <a:r>
              <a:rPr lang="zh-CN" altLang="en-US" sz="2000" dirty="0"/>
              <a:t>仍为离散对称信道，其信道容量为</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ADEEF0B-269C-4176-84CC-3E57C7DED23E}"/>
                  </a:ext>
                </a:extLst>
              </p:cNvPr>
              <p:cNvSpPr txBox="1"/>
              <p:nvPr/>
            </p:nvSpPr>
            <p:spPr>
              <a:xfrm>
                <a:off x="1269876" y="4939749"/>
                <a:ext cx="8211479"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4</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r>
                            <a:rPr lang="en-US" altLang="zh-CN" sz="2000" b="0" i="0"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r>
                            <a:rPr lang="en-US" altLang="zh-CN" sz="2000" b="0" i="1" smtClean="0">
                              <a:latin typeface="Cambria Math" panose="02040503050406030204" pitchFamily="18" charset="0"/>
                            </a:rPr>
                            <m:t>,</m:t>
                          </m:r>
                          <m:r>
                            <a:rPr lang="en-US" altLang="zh-CN" sz="2000" i="1">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𝑝</m:t>
                              </m:r>
                            </m:e>
                            <m:sup>
                              <m:r>
                                <a:rPr lang="en-US" altLang="zh-CN" sz="2000" b="0" i="1" smtClean="0">
                                  <a:latin typeface="Cambria Math" panose="02040503050406030204" pitchFamily="18" charset="0"/>
                                </a:rPr>
                                <m:t>2</m:t>
                              </m:r>
                            </m:sup>
                          </m:sSup>
                        </m:e>
                      </m:d>
                      <m:r>
                        <a:rPr lang="en-US" altLang="zh-CN" sz="2000" b="0" i="1" smtClean="0">
                          <a:latin typeface="Cambria Math" panose="02040503050406030204" pitchFamily="18" charset="0"/>
                        </a:rPr>
                        <m:t>=2</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2</m:t>
                          </m:r>
                        </m:e>
                      </m:func>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e>
                      </m:func>
                      <m:r>
                        <a:rPr lang="en-US" altLang="zh-CN" sz="2000" b="0" i="1" smtClean="0">
                          <a:latin typeface="Cambria Math" panose="02040503050406030204" pitchFamily="18" charset="0"/>
                        </a:rPr>
                        <m:t>+2</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e>
                      </m:func>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e>
                      </m:func>
                    </m:oMath>
                  </m:oMathPara>
                </a14:m>
                <a:endParaRPr lang="zh-CN" altLang="en-US" sz="2000" dirty="0"/>
              </a:p>
            </p:txBody>
          </p:sp>
        </mc:Choice>
        <mc:Fallback xmlns="">
          <p:sp>
            <p:nvSpPr>
              <p:cNvPr id="13" name="文本框 12">
                <a:extLst>
                  <a:ext uri="{FF2B5EF4-FFF2-40B4-BE49-F238E27FC236}">
                    <a16:creationId xmlns:a16="http://schemas.microsoft.com/office/drawing/2014/main" id="{BADEEF0B-269C-4176-84CC-3E57C7DED23E}"/>
                  </a:ext>
                </a:extLst>
              </p:cNvPr>
              <p:cNvSpPr txBox="1">
                <a:spLocks noRot="1" noChangeAspect="1" noMove="1" noResize="1" noEditPoints="1" noAdjustHandles="1" noChangeArrowheads="1" noChangeShapeType="1" noTextEdit="1"/>
              </p:cNvSpPr>
              <p:nvPr/>
            </p:nvSpPr>
            <p:spPr>
              <a:xfrm>
                <a:off x="1269876" y="4939749"/>
                <a:ext cx="8211479" cy="307777"/>
              </a:xfrm>
              <a:prstGeom prst="rect">
                <a:avLst/>
              </a:prstGeom>
              <a:blipFill>
                <a:blip r:embed="rId10"/>
                <a:stretch>
                  <a:fillRect l="-594" b="-37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FFA6210-976A-4697-9D83-F295DB62410C}"/>
                  </a:ext>
                </a:extLst>
              </p:cNvPr>
              <p:cNvSpPr txBox="1"/>
              <p:nvPr/>
            </p:nvSpPr>
            <p:spPr>
              <a:xfrm>
                <a:off x="4472915" y="5293895"/>
                <a:ext cx="5502917"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en-US" altLang="zh-CN" sz="2000" i="1">
                          <a:latin typeface="Cambria Math" panose="02040503050406030204" pitchFamily="18" charset="0"/>
                        </a:rPr>
                        <m:t>2</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2</m:t>
                          </m:r>
                        </m:e>
                      </m:func>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0" smtClean="0">
                              <a:latin typeface="Cambria Math" panose="02040503050406030204" pitchFamily="18" charset="0"/>
                            </a:rPr>
                            <m:t>2</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r>
                            <a:rPr lang="en-US" altLang="zh-CN" sz="2000" b="0" i="1" smtClean="0">
                              <a:latin typeface="Cambria Math" panose="02040503050406030204" pitchFamily="18" charset="0"/>
                            </a:rPr>
                            <m:t>+</m:t>
                          </m:r>
                          <m:r>
                            <a:rPr lang="en-US" altLang="zh-CN" sz="2000" i="1">
                              <a:latin typeface="Cambria Math" panose="02040503050406030204" pitchFamily="18" charset="0"/>
                            </a:rPr>
                            <m:t>2</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func>
                      <m:r>
                        <a:rPr lang="en-US" altLang="zh-CN" sz="2000" b="0" i="1" smtClean="0">
                          <a:latin typeface="Cambria Math" panose="02040503050406030204" pitchFamily="18" charset="0"/>
                        </a:rPr>
                        <m:t>+(</m:t>
                      </m:r>
                      <m:r>
                        <a:rPr lang="en-US" altLang="zh-CN" sz="2000" i="1">
                          <a:latin typeface="Cambria Math" panose="02040503050406030204" pitchFamily="18" charset="0"/>
                        </a:rPr>
                        <m:t>2</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𝑝</m:t>
                      </m:r>
                      <m:r>
                        <a:rPr lang="en-US" altLang="zh-CN" sz="2000" b="0" i="0" smtClean="0">
                          <a:latin typeface="Cambria Math" panose="02040503050406030204" pitchFamily="18" charset="0"/>
                        </a:rPr>
                        <m:t>+2</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𝑝</m:t>
                          </m:r>
                        </m:e>
                        <m:sup>
                          <m:r>
                            <a:rPr lang="en-US" altLang="zh-CN" sz="2000" b="0" i="1" smtClean="0">
                              <a:latin typeface="Cambria Math" panose="02040503050406030204" pitchFamily="18" charset="0"/>
                            </a:rPr>
                            <m:t>2</m:t>
                          </m:r>
                        </m:sup>
                      </m:sSup>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𝑝</m:t>
                          </m:r>
                        </m:e>
                      </m:func>
                    </m:oMath>
                  </m:oMathPara>
                </a14:m>
                <a:endParaRPr lang="zh-CN" altLang="en-US" sz="2000" dirty="0"/>
              </a:p>
            </p:txBody>
          </p:sp>
        </mc:Choice>
        <mc:Fallback xmlns="">
          <p:sp>
            <p:nvSpPr>
              <p:cNvPr id="14" name="文本框 13">
                <a:extLst>
                  <a:ext uri="{FF2B5EF4-FFF2-40B4-BE49-F238E27FC236}">
                    <a16:creationId xmlns:a16="http://schemas.microsoft.com/office/drawing/2014/main" id="{EFFA6210-976A-4697-9D83-F295DB62410C}"/>
                  </a:ext>
                </a:extLst>
              </p:cNvPr>
              <p:cNvSpPr txBox="1">
                <a:spLocks noRot="1" noChangeAspect="1" noMove="1" noResize="1" noEditPoints="1" noAdjustHandles="1" noChangeArrowheads="1" noChangeShapeType="1" noTextEdit="1"/>
              </p:cNvSpPr>
              <p:nvPr/>
            </p:nvSpPr>
            <p:spPr>
              <a:xfrm>
                <a:off x="4472915" y="5293895"/>
                <a:ext cx="5502917" cy="307777"/>
              </a:xfrm>
              <a:prstGeom prst="rect">
                <a:avLst/>
              </a:prstGeom>
              <a:blipFill>
                <a:blip r:embed="rId11"/>
                <a:stretch>
                  <a:fillRect l="-554" b="-3921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06C4568-47BF-47D6-B246-0629E887D0E5}"/>
                  </a:ext>
                </a:extLst>
              </p:cNvPr>
              <p:cNvSpPr txBox="1"/>
              <p:nvPr/>
            </p:nvSpPr>
            <p:spPr>
              <a:xfrm>
                <a:off x="4472915" y="6089367"/>
                <a:ext cx="2064155" cy="307777"/>
              </a:xfrm>
              <a:prstGeom prst="rect">
                <a:avLst/>
              </a:prstGeom>
              <a:noFill/>
              <a:ln>
                <a:noFill/>
              </a:ln>
            </p:spPr>
            <p:txBody>
              <a:bodyPr wrap="none" lIns="0" tIns="0" rIns="0" bIns="0" rtlCol="0" anchor="ctr" anchorCtr="1">
                <a:spAutoFit/>
              </a:bodyPr>
              <a:lstStyle/>
              <a:p>
                <a14:m>
                  <m:oMath xmlns:m="http://schemas.openxmlformats.org/officeDocument/2006/math">
                    <m:r>
                      <a:rPr lang="en-US" altLang="zh-CN" sz="2000" b="0" i="1" smtClean="0">
                        <a:latin typeface="Cambria Math" panose="02040503050406030204" pitchFamily="18" charset="0"/>
                      </a:rPr>
                      <m:t>=</m:t>
                    </m:r>
                    <m:r>
                      <a:rPr lang="en-US" altLang="zh-CN" sz="2000" i="1">
                        <a:latin typeface="Cambria Math" panose="02040503050406030204" pitchFamily="18" charset="0"/>
                      </a:rPr>
                      <m:t>2(</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2</m:t>
                        </m:r>
                      </m:e>
                    </m:func>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𝑝</m:t>
                        </m:r>
                      </m:e>
                    </m:d>
                    <m:r>
                      <a:rPr lang="en-US" altLang="zh-CN" sz="2000" i="1">
                        <a:latin typeface="Cambria Math" panose="02040503050406030204" pitchFamily="18" charset="0"/>
                      </a:rPr>
                      <m:t>)</m:t>
                    </m:r>
                  </m:oMath>
                </a14:m>
                <a:r>
                  <a:rPr lang="en-US" altLang="zh-CN" sz="2000" dirty="0"/>
                  <a:t>.</a:t>
                </a:r>
                <a:endParaRPr lang="zh-CN" altLang="en-US" sz="2000" dirty="0"/>
              </a:p>
            </p:txBody>
          </p:sp>
        </mc:Choice>
        <mc:Fallback xmlns="">
          <p:sp>
            <p:nvSpPr>
              <p:cNvPr id="15" name="文本框 14">
                <a:extLst>
                  <a:ext uri="{FF2B5EF4-FFF2-40B4-BE49-F238E27FC236}">
                    <a16:creationId xmlns:a16="http://schemas.microsoft.com/office/drawing/2014/main" id="{406C4568-47BF-47D6-B246-0629E887D0E5}"/>
                  </a:ext>
                </a:extLst>
              </p:cNvPr>
              <p:cNvSpPr txBox="1">
                <a:spLocks noRot="1" noChangeAspect="1" noMove="1" noResize="1" noEditPoints="1" noAdjustHandles="1" noChangeArrowheads="1" noChangeShapeType="1" noTextEdit="1"/>
              </p:cNvSpPr>
              <p:nvPr/>
            </p:nvSpPr>
            <p:spPr>
              <a:xfrm>
                <a:off x="4472915" y="6089367"/>
                <a:ext cx="2064155" cy="307777"/>
              </a:xfrm>
              <a:prstGeom prst="rect">
                <a:avLst/>
              </a:prstGeom>
              <a:blipFill>
                <a:blip r:embed="rId12"/>
                <a:stretch>
                  <a:fillRect l="-2367" t="-26000" r="-7101" b="-52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BE502C9D-1105-44FE-8ABF-845136F2BD88}"/>
                  </a:ext>
                </a:extLst>
              </p:cNvPr>
              <p:cNvSpPr txBox="1"/>
              <p:nvPr/>
            </p:nvSpPr>
            <p:spPr>
              <a:xfrm>
                <a:off x="4472915" y="5694410"/>
                <a:ext cx="3352841"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=2</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2</m:t>
                          </m:r>
                        </m:e>
                      </m:func>
                      <m:r>
                        <a:rPr lang="en-US" altLang="zh-CN" sz="2000" b="0" i="1" smtClean="0">
                          <a:latin typeface="Cambria Math" panose="02040503050406030204" pitchFamily="18" charset="0"/>
                        </a:rPr>
                        <m:t>+2</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𝑝</m:t>
                              </m:r>
                            </m:e>
                          </m:func>
                        </m:e>
                      </m:func>
                    </m:oMath>
                  </m:oMathPara>
                </a14:m>
                <a:endParaRPr lang="zh-CN" altLang="en-US" sz="2000" dirty="0"/>
              </a:p>
            </p:txBody>
          </p:sp>
        </mc:Choice>
        <mc:Fallback xmlns="">
          <p:sp>
            <p:nvSpPr>
              <p:cNvPr id="16" name="文本框 15">
                <a:extLst>
                  <a:ext uri="{FF2B5EF4-FFF2-40B4-BE49-F238E27FC236}">
                    <a16:creationId xmlns:a16="http://schemas.microsoft.com/office/drawing/2014/main" id="{BE502C9D-1105-44FE-8ABF-845136F2BD88}"/>
                  </a:ext>
                </a:extLst>
              </p:cNvPr>
              <p:cNvSpPr txBox="1">
                <a:spLocks noRot="1" noChangeAspect="1" noMove="1" noResize="1" noEditPoints="1" noAdjustHandles="1" noChangeArrowheads="1" noChangeShapeType="1" noTextEdit="1"/>
              </p:cNvSpPr>
              <p:nvPr/>
            </p:nvSpPr>
            <p:spPr>
              <a:xfrm>
                <a:off x="4472915" y="5694410"/>
                <a:ext cx="3352841" cy="307777"/>
              </a:xfrm>
              <a:prstGeom prst="rect">
                <a:avLst/>
              </a:prstGeom>
              <a:blipFill>
                <a:blip r:embed="rId13"/>
                <a:stretch>
                  <a:fillRect l="-1273" b="-3725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76749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2" grpId="0"/>
      <p:bldP spid="13" grpId="0"/>
      <p:bldP spid="14"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FE0770-8621-4BB2-BD2D-2219C1C6F06A}"/>
              </a:ext>
            </a:extLst>
          </p:cNvPr>
          <p:cNvSpPr txBox="1"/>
          <p:nvPr/>
        </p:nvSpPr>
        <p:spPr>
          <a:xfrm>
            <a:off x="1341884" y="548680"/>
            <a:ext cx="4176464" cy="461665"/>
          </a:xfrm>
          <a:prstGeom prst="rect">
            <a:avLst/>
          </a:prstGeom>
          <a:noFill/>
          <a:ln>
            <a:noFill/>
          </a:ln>
        </p:spPr>
        <p:txBody>
          <a:bodyPr wrap="square" rtlCol="0" anchor="ctr" anchorCtr="1">
            <a:spAutoFit/>
          </a:bodyPr>
          <a:lstStyle/>
          <a:p>
            <a:r>
              <a:rPr lang="en-US" altLang="zh-CN" sz="2400" b="1" dirty="0"/>
              <a:t>§4.4 </a:t>
            </a:r>
            <a:r>
              <a:rPr lang="zh-CN" altLang="en-US" sz="2400" b="1" dirty="0"/>
              <a:t>组合信道及其信道容量</a:t>
            </a:r>
          </a:p>
        </p:txBody>
      </p:sp>
      <p:sp>
        <p:nvSpPr>
          <p:cNvPr id="3" name="文本框 2">
            <a:extLst>
              <a:ext uri="{FF2B5EF4-FFF2-40B4-BE49-F238E27FC236}">
                <a16:creationId xmlns:a16="http://schemas.microsoft.com/office/drawing/2014/main" id="{9D7A6632-491D-4876-AE2A-A9A0C58AC1FB}"/>
              </a:ext>
            </a:extLst>
          </p:cNvPr>
          <p:cNvSpPr txBox="1"/>
          <p:nvPr/>
        </p:nvSpPr>
        <p:spPr>
          <a:xfrm>
            <a:off x="834563" y="1175061"/>
            <a:ext cx="2808312" cy="400110"/>
          </a:xfrm>
          <a:prstGeom prst="rect">
            <a:avLst/>
          </a:prstGeom>
          <a:noFill/>
          <a:ln>
            <a:noFill/>
          </a:ln>
        </p:spPr>
        <p:txBody>
          <a:bodyPr wrap="square" rtlCol="0" anchor="ctr" anchorCtr="1">
            <a:spAutoFit/>
          </a:bodyPr>
          <a:lstStyle/>
          <a:p>
            <a:r>
              <a:rPr lang="en-US" altLang="zh-CN" sz="2000" b="1" dirty="0"/>
              <a:t>§4.4.1 </a:t>
            </a:r>
            <a:r>
              <a:rPr lang="zh-CN" altLang="en-US" sz="2000" b="1" dirty="0"/>
              <a:t>独立并联信道</a:t>
            </a:r>
          </a:p>
        </p:txBody>
      </p:sp>
      <p:sp>
        <p:nvSpPr>
          <p:cNvPr id="4" name="文本框 3">
            <a:extLst>
              <a:ext uri="{FF2B5EF4-FFF2-40B4-BE49-F238E27FC236}">
                <a16:creationId xmlns:a16="http://schemas.microsoft.com/office/drawing/2014/main" id="{42697805-6AAB-4D4F-BDF2-058FFB87947B}"/>
              </a:ext>
            </a:extLst>
          </p:cNvPr>
          <p:cNvSpPr txBox="1"/>
          <p:nvPr/>
        </p:nvSpPr>
        <p:spPr>
          <a:xfrm>
            <a:off x="909836" y="1666433"/>
            <a:ext cx="5664842" cy="707886"/>
          </a:xfrm>
          <a:prstGeom prst="rect">
            <a:avLst/>
          </a:prstGeom>
          <a:noFill/>
          <a:ln>
            <a:noFill/>
          </a:ln>
        </p:spPr>
        <p:txBody>
          <a:bodyPr wrap="square" rtlCol="0" anchor="ctr" anchorCtr="1">
            <a:spAutoFit/>
          </a:bodyPr>
          <a:lstStyle/>
          <a:p>
            <a:r>
              <a:rPr lang="zh-CN" altLang="en-US" sz="2000" dirty="0">
                <a:solidFill>
                  <a:srgbClr val="C00000"/>
                </a:solidFill>
              </a:rPr>
              <a:t>独立并联信道</a:t>
            </a:r>
            <a:r>
              <a:rPr lang="zh-CN" altLang="en-US" sz="2000" dirty="0"/>
              <a:t>就是前面定义的离散无记忆多符号信道，由若干个独立的离散无记忆信道构成。</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6250E24-8A49-45C4-B4C5-04F33FF1BA2E}"/>
                  </a:ext>
                </a:extLst>
              </p:cNvPr>
              <p:cNvSpPr/>
              <p:nvPr/>
            </p:nvSpPr>
            <p:spPr>
              <a:xfrm>
                <a:off x="8686702" y="733346"/>
                <a:ext cx="1224136" cy="2769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m:oMathPara>
                </a14:m>
                <a:endParaRPr lang="zh-CN" altLang="en-US" dirty="0"/>
              </a:p>
            </p:txBody>
          </p:sp>
        </mc:Choice>
        <mc:Fallback xmlns="">
          <p:sp>
            <p:nvSpPr>
              <p:cNvPr id="5" name="矩形 4">
                <a:extLst>
                  <a:ext uri="{FF2B5EF4-FFF2-40B4-BE49-F238E27FC236}">
                    <a16:creationId xmlns:a16="http://schemas.microsoft.com/office/drawing/2014/main" id="{36250E24-8A49-45C4-B4C5-04F33FF1BA2E}"/>
                  </a:ext>
                </a:extLst>
              </p:cNvPr>
              <p:cNvSpPr>
                <a:spLocks noRot="1" noChangeAspect="1" noMove="1" noResize="1" noEditPoints="1" noAdjustHandles="1" noChangeArrowheads="1" noChangeShapeType="1" noTextEdit="1"/>
              </p:cNvSpPr>
              <p:nvPr/>
            </p:nvSpPr>
            <p:spPr>
              <a:xfrm>
                <a:off x="8686702" y="733346"/>
                <a:ext cx="1224136" cy="276999"/>
              </a:xfrm>
              <a:prstGeom prst="rect">
                <a:avLst/>
              </a:prstGeom>
              <a:blipFill>
                <a:blip r:embed="rId2"/>
                <a:stretch>
                  <a:fillRect b="-36170"/>
                </a:stretch>
              </a:blipFill>
            </p:spPr>
            <p:txBody>
              <a:bodyPr/>
              <a:lstStyle/>
              <a:p>
                <a:r>
                  <a:rPr lang="zh-CN" altLang="en-US">
                    <a:noFill/>
                  </a:rPr>
                  <a:t> </a:t>
                </a:r>
              </a:p>
            </p:txBody>
          </p:sp>
        </mc:Fallback>
      </mc:AlternateContent>
      <p:cxnSp>
        <p:nvCxnSpPr>
          <p:cNvPr id="7" name="直接箭头连接符 6">
            <a:extLst>
              <a:ext uri="{FF2B5EF4-FFF2-40B4-BE49-F238E27FC236}">
                <a16:creationId xmlns:a16="http://schemas.microsoft.com/office/drawing/2014/main" id="{8F7783C9-FEC5-4291-9081-D190CC4B0ABA}"/>
              </a:ext>
            </a:extLst>
          </p:cNvPr>
          <p:cNvCxnSpPr>
            <a:cxnSpLocks/>
            <a:endCxn id="5" idx="1"/>
          </p:cNvCxnSpPr>
          <p:nvPr/>
        </p:nvCxnSpPr>
        <p:spPr>
          <a:xfrm flipV="1">
            <a:off x="8038630" y="871846"/>
            <a:ext cx="6480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2936ED17-4FF0-4952-AD7D-3DF59CAB1803}"/>
              </a:ext>
            </a:extLst>
          </p:cNvPr>
          <p:cNvCxnSpPr>
            <a:cxnSpLocks/>
            <a:stCxn id="5" idx="3"/>
          </p:cNvCxnSpPr>
          <p:nvPr/>
        </p:nvCxnSpPr>
        <p:spPr>
          <a:xfrm>
            <a:off x="9910838" y="871846"/>
            <a:ext cx="648072"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02F6545-BC4D-4856-B111-4062E583FC7B}"/>
                  </a:ext>
                </a:extLst>
              </p:cNvPr>
              <p:cNvSpPr txBox="1"/>
              <p:nvPr/>
            </p:nvSpPr>
            <p:spPr>
              <a:xfrm>
                <a:off x="7679299" y="733347"/>
                <a:ext cx="287323"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0" name="文本框 9">
                <a:extLst>
                  <a:ext uri="{FF2B5EF4-FFF2-40B4-BE49-F238E27FC236}">
                    <a16:creationId xmlns:a16="http://schemas.microsoft.com/office/drawing/2014/main" id="{B02F6545-BC4D-4856-B111-4062E583FC7B}"/>
                  </a:ext>
                </a:extLst>
              </p:cNvPr>
              <p:cNvSpPr txBox="1">
                <a:spLocks noRot="1" noChangeAspect="1" noMove="1" noResize="1" noEditPoints="1" noAdjustHandles="1" noChangeArrowheads="1" noChangeShapeType="1" noTextEdit="1"/>
              </p:cNvSpPr>
              <p:nvPr/>
            </p:nvSpPr>
            <p:spPr>
              <a:xfrm>
                <a:off x="7679299" y="733347"/>
                <a:ext cx="287323" cy="276999"/>
              </a:xfrm>
              <a:prstGeom prst="rect">
                <a:avLst/>
              </a:prstGeom>
              <a:blipFill>
                <a:blip r:embed="rId3"/>
                <a:stretch>
                  <a:fillRect l="-21277" b="-195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746EBF-7C9B-47AB-AFBE-0BDBC8968751}"/>
                  </a:ext>
                </a:extLst>
              </p:cNvPr>
              <p:cNvSpPr txBox="1"/>
              <p:nvPr/>
            </p:nvSpPr>
            <p:spPr>
              <a:xfrm>
                <a:off x="10702926" y="733346"/>
                <a:ext cx="28898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8B746EBF-7C9B-47AB-AFBE-0BDBC8968751}"/>
                  </a:ext>
                </a:extLst>
              </p:cNvPr>
              <p:cNvSpPr txBox="1">
                <a:spLocks noRot="1" noChangeAspect="1" noMove="1" noResize="1" noEditPoints="1" noAdjustHandles="1" noChangeArrowheads="1" noChangeShapeType="1" noTextEdit="1"/>
              </p:cNvSpPr>
              <p:nvPr/>
            </p:nvSpPr>
            <p:spPr>
              <a:xfrm>
                <a:off x="10702926" y="733346"/>
                <a:ext cx="288989" cy="276999"/>
              </a:xfrm>
              <a:prstGeom prst="rect">
                <a:avLst/>
              </a:prstGeom>
              <a:blipFill>
                <a:blip r:embed="rId4"/>
                <a:stretch>
                  <a:fillRect l="-29787" b="-3043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C565921-DA0E-4091-8253-08D2FD86C4C4}"/>
                  </a:ext>
                </a:extLst>
              </p:cNvPr>
              <p:cNvSpPr/>
              <p:nvPr/>
            </p:nvSpPr>
            <p:spPr>
              <a:xfrm>
                <a:off x="8686702" y="1527588"/>
                <a:ext cx="1224136" cy="2769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m:oMathPara>
                </a14:m>
                <a:endParaRPr lang="zh-CN" altLang="en-US" dirty="0"/>
              </a:p>
            </p:txBody>
          </p:sp>
        </mc:Choice>
        <mc:Fallback xmlns="">
          <p:sp>
            <p:nvSpPr>
              <p:cNvPr id="12" name="矩形 11">
                <a:extLst>
                  <a:ext uri="{FF2B5EF4-FFF2-40B4-BE49-F238E27FC236}">
                    <a16:creationId xmlns:a16="http://schemas.microsoft.com/office/drawing/2014/main" id="{DC565921-DA0E-4091-8253-08D2FD86C4C4}"/>
                  </a:ext>
                </a:extLst>
              </p:cNvPr>
              <p:cNvSpPr>
                <a:spLocks noRot="1" noChangeAspect="1" noMove="1" noResize="1" noEditPoints="1" noAdjustHandles="1" noChangeArrowheads="1" noChangeShapeType="1" noTextEdit="1"/>
              </p:cNvSpPr>
              <p:nvPr/>
            </p:nvSpPr>
            <p:spPr>
              <a:xfrm>
                <a:off x="8686702" y="1527588"/>
                <a:ext cx="1224136" cy="276999"/>
              </a:xfrm>
              <a:prstGeom prst="rect">
                <a:avLst/>
              </a:prstGeom>
              <a:blipFill>
                <a:blip r:embed="rId5"/>
                <a:stretch>
                  <a:fillRect b="-36957"/>
                </a:stretch>
              </a:blipFill>
            </p:spPr>
            <p:txBody>
              <a:bodyPr/>
              <a:lstStyle/>
              <a:p>
                <a:r>
                  <a:rPr lang="zh-CN" altLang="en-US">
                    <a:noFill/>
                  </a:rPr>
                  <a:t> </a:t>
                </a:r>
              </a:p>
            </p:txBody>
          </p:sp>
        </mc:Fallback>
      </mc:AlternateContent>
      <p:cxnSp>
        <p:nvCxnSpPr>
          <p:cNvPr id="13" name="直接箭头连接符 12">
            <a:extLst>
              <a:ext uri="{FF2B5EF4-FFF2-40B4-BE49-F238E27FC236}">
                <a16:creationId xmlns:a16="http://schemas.microsoft.com/office/drawing/2014/main" id="{EA14F492-4CC3-4B2B-8660-AF9606141DB6}"/>
              </a:ext>
            </a:extLst>
          </p:cNvPr>
          <p:cNvCxnSpPr>
            <a:cxnSpLocks/>
            <a:endCxn id="12" idx="1"/>
          </p:cNvCxnSpPr>
          <p:nvPr/>
        </p:nvCxnSpPr>
        <p:spPr>
          <a:xfrm flipV="1">
            <a:off x="8038630" y="1666088"/>
            <a:ext cx="6480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D7A104BC-8695-44A4-9DDC-588EDD0847E2}"/>
              </a:ext>
            </a:extLst>
          </p:cNvPr>
          <p:cNvCxnSpPr>
            <a:cxnSpLocks/>
            <a:stCxn id="12" idx="3"/>
          </p:cNvCxnSpPr>
          <p:nvPr/>
        </p:nvCxnSpPr>
        <p:spPr>
          <a:xfrm>
            <a:off x="9910838" y="1666088"/>
            <a:ext cx="6480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4703664-4BCF-4EFD-8C03-392E1DB7694A}"/>
                  </a:ext>
                </a:extLst>
              </p:cNvPr>
              <p:cNvSpPr txBox="1"/>
              <p:nvPr/>
            </p:nvSpPr>
            <p:spPr>
              <a:xfrm>
                <a:off x="7679299" y="1527589"/>
                <a:ext cx="292644"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14703664-4BCF-4EFD-8C03-392E1DB7694A}"/>
                  </a:ext>
                </a:extLst>
              </p:cNvPr>
              <p:cNvSpPr txBox="1">
                <a:spLocks noRot="1" noChangeAspect="1" noMove="1" noResize="1" noEditPoints="1" noAdjustHandles="1" noChangeArrowheads="1" noChangeShapeType="1" noTextEdit="1"/>
              </p:cNvSpPr>
              <p:nvPr/>
            </p:nvSpPr>
            <p:spPr>
              <a:xfrm>
                <a:off x="7679299" y="1527589"/>
                <a:ext cx="292644" cy="276999"/>
              </a:xfrm>
              <a:prstGeom prst="rect">
                <a:avLst/>
              </a:prstGeom>
              <a:blipFill>
                <a:blip r:embed="rId6"/>
                <a:stretch>
                  <a:fillRect l="-20833"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D552094-E52B-49F0-A1F1-0B1E4A851E7E}"/>
                  </a:ext>
                </a:extLst>
              </p:cNvPr>
              <p:cNvSpPr txBox="1"/>
              <p:nvPr/>
            </p:nvSpPr>
            <p:spPr>
              <a:xfrm>
                <a:off x="10702926" y="1527588"/>
                <a:ext cx="294311"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ED552094-E52B-49F0-A1F1-0B1E4A851E7E}"/>
                  </a:ext>
                </a:extLst>
              </p:cNvPr>
              <p:cNvSpPr txBox="1">
                <a:spLocks noRot="1" noChangeAspect="1" noMove="1" noResize="1" noEditPoints="1" noAdjustHandles="1" noChangeArrowheads="1" noChangeShapeType="1" noTextEdit="1"/>
              </p:cNvSpPr>
              <p:nvPr/>
            </p:nvSpPr>
            <p:spPr>
              <a:xfrm>
                <a:off x="10702926" y="1527588"/>
                <a:ext cx="294311" cy="276999"/>
              </a:xfrm>
              <a:prstGeom prst="rect">
                <a:avLst/>
              </a:prstGeom>
              <a:blipFill>
                <a:blip r:embed="rId7"/>
                <a:stretch>
                  <a:fillRect l="-29167"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469595D6-F70D-4A94-B4A6-A06DC9B1A87B}"/>
                  </a:ext>
                </a:extLst>
              </p:cNvPr>
              <p:cNvSpPr/>
              <p:nvPr/>
            </p:nvSpPr>
            <p:spPr>
              <a:xfrm>
                <a:off x="8686702" y="2771988"/>
                <a:ext cx="1224136" cy="2769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m:oMathPara>
                </a14:m>
                <a:endParaRPr lang="zh-CN" altLang="en-US" dirty="0"/>
              </a:p>
            </p:txBody>
          </p:sp>
        </mc:Choice>
        <mc:Fallback xmlns="">
          <p:sp>
            <p:nvSpPr>
              <p:cNvPr id="17" name="矩形 16">
                <a:extLst>
                  <a:ext uri="{FF2B5EF4-FFF2-40B4-BE49-F238E27FC236}">
                    <a16:creationId xmlns:a16="http://schemas.microsoft.com/office/drawing/2014/main" id="{469595D6-F70D-4A94-B4A6-A06DC9B1A87B}"/>
                  </a:ext>
                </a:extLst>
              </p:cNvPr>
              <p:cNvSpPr>
                <a:spLocks noRot="1" noChangeAspect="1" noMove="1" noResize="1" noEditPoints="1" noAdjustHandles="1" noChangeArrowheads="1" noChangeShapeType="1" noTextEdit="1"/>
              </p:cNvSpPr>
              <p:nvPr/>
            </p:nvSpPr>
            <p:spPr>
              <a:xfrm>
                <a:off x="8686702" y="2771988"/>
                <a:ext cx="1224136" cy="276999"/>
              </a:xfrm>
              <a:prstGeom prst="rect">
                <a:avLst/>
              </a:prstGeom>
              <a:blipFill>
                <a:blip r:embed="rId8"/>
                <a:stretch>
                  <a:fillRect b="-36957"/>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069AADBA-DD41-45EE-AC7A-8EA367C4581E}"/>
              </a:ext>
            </a:extLst>
          </p:cNvPr>
          <p:cNvCxnSpPr>
            <a:cxnSpLocks/>
            <a:endCxn id="17" idx="1"/>
          </p:cNvCxnSpPr>
          <p:nvPr/>
        </p:nvCxnSpPr>
        <p:spPr>
          <a:xfrm flipV="1">
            <a:off x="8038630" y="2910488"/>
            <a:ext cx="6480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E094DD5-7AEA-4E4D-B5E8-DA9629D2C19C}"/>
              </a:ext>
            </a:extLst>
          </p:cNvPr>
          <p:cNvCxnSpPr>
            <a:cxnSpLocks/>
            <a:stCxn id="17" idx="3"/>
          </p:cNvCxnSpPr>
          <p:nvPr/>
        </p:nvCxnSpPr>
        <p:spPr>
          <a:xfrm>
            <a:off x="9910838" y="2910488"/>
            <a:ext cx="648072"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4B6A649-1704-490C-90D9-DA477C24B0FE}"/>
                  </a:ext>
                </a:extLst>
              </p:cNvPr>
              <p:cNvSpPr txBox="1"/>
              <p:nvPr/>
            </p:nvSpPr>
            <p:spPr>
              <a:xfrm>
                <a:off x="7679299" y="2771989"/>
                <a:ext cx="32540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C4B6A649-1704-490C-90D9-DA477C24B0FE}"/>
                  </a:ext>
                </a:extLst>
              </p:cNvPr>
              <p:cNvSpPr txBox="1">
                <a:spLocks noRot="1" noChangeAspect="1" noMove="1" noResize="1" noEditPoints="1" noAdjustHandles="1" noChangeArrowheads="1" noChangeShapeType="1" noTextEdit="1"/>
              </p:cNvSpPr>
              <p:nvPr/>
            </p:nvSpPr>
            <p:spPr>
              <a:xfrm>
                <a:off x="7679299" y="2771989"/>
                <a:ext cx="325409" cy="276999"/>
              </a:xfrm>
              <a:prstGeom prst="rect">
                <a:avLst/>
              </a:prstGeom>
              <a:blipFill>
                <a:blip r:embed="rId9"/>
                <a:stretch>
                  <a:fillRect l="-18868"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0CBD38C-6DFB-41A2-8FF6-C6A340791599}"/>
                  </a:ext>
                </a:extLst>
              </p:cNvPr>
              <p:cNvSpPr txBox="1"/>
              <p:nvPr/>
            </p:nvSpPr>
            <p:spPr>
              <a:xfrm>
                <a:off x="10702926" y="2771988"/>
                <a:ext cx="327077"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𝑁</m:t>
                          </m:r>
                        </m:sub>
                      </m:sSub>
                    </m:oMath>
                  </m:oMathPara>
                </a14:m>
                <a:endParaRPr lang="zh-CN" altLang="en-US" dirty="0"/>
              </a:p>
            </p:txBody>
          </p:sp>
        </mc:Choice>
        <mc:Fallback xmlns="">
          <p:sp>
            <p:nvSpPr>
              <p:cNvPr id="21" name="文本框 20">
                <a:extLst>
                  <a:ext uri="{FF2B5EF4-FFF2-40B4-BE49-F238E27FC236}">
                    <a16:creationId xmlns:a16="http://schemas.microsoft.com/office/drawing/2014/main" id="{E0CBD38C-6DFB-41A2-8FF6-C6A340791599}"/>
                  </a:ext>
                </a:extLst>
              </p:cNvPr>
              <p:cNvSpPr txBox="1">
                <a:spLocks noRot="1" noChangeAspect="1" noMove="1" noResize="1" noEditPoints="1" noAdjustHandles="1" noChangeArrowheads="1" noChangeShapeType="1" noTextEdit="1"/>
              </p:cNvSpPr>
              <p:nvPr/>
            </p:nvSpPr>
            <p:spPr>
              <a:xfrm>
                <a:off x="10702926" y="2771988"/>
                <a:ext cx="327077" cy="276999"/>
              </a:xfrm>
              <a:prstGeom prst="rect">
                <a:avLst/>
              </a:prstGeom>
              <a:blipFill>
                <a:blip r:embed="rId10"/>
                <a:stretch>
                  <a:fillRect l="-2641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0BA4A00-F19C-4804-9C1C-98BEF0912483}"/>
                  </a:ext>
                </a:extLst>
              </p:cNvPr>
              <p:cNvSpPr txBox="1"/>
              <p:nvPr/>
            </p:nvSpPr>
            <p:spPr>
              <a:xfrm>
                <a:off x="7745881" y="2332013"/>
                <a:ext cx="136255"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22" name="文本框 21">
                <a:extLst>
                  <a:ext uri="{FF2B5EF4-FFF2-40B4-BE49-F238E27FC236}">
                    <a16:creationId xmlns:a16="http://schemas.microsoft.com/office/drawing/2014/main" id="{D0BA4A00-F19C-4804-9C1C-98BEF0912483}"/>
                  </a:ext>
                </a:extLst>
              </p:cNvPr>
              <p:cNvSpPr txBox="1">
                <a:spLocks noRot="1" noChangeAspect="1" noMove="1" noResize="1" noEditPoints="1" noAdjustHandles="1" noChangeArrowheads="1" noChangeShapeType="1" noTextEdit="1"/>
              </p:cNvSpPr>
              <p:nvPr/>
            </p:nvSpPr>
            <p:spPr>
              <a:xfrm>
                <a:off x="7745881" y="2332013"/>
                <a:ext cx="136255" cy="276999"/>
              </a:xfrm>
              <a:prstGeom prst="rect">
                <a:avLst/>
              </a:prstGeom>
              <a:blipFill>
                <a:blip r:embed="rId11"/>
                <a:stretch>
                  <a:fillRect l="-59091" r="-13636" b="-11111"/>
                </a:stretch>
              </a:blipFill>
              <a:ln>
                <a:noFill/>
              </a:ln>
            </p:spPr>
            <p:txBody>
              <a:bodyPr/>
              <a:lstStyle/>
              <a:p>
                <a:r>
                  <a:rPr lang="zh-CN" altLang="en-US">
                    <a:noFill/>
                  </a:rPr>
                  <a:t> </a:t>
                </a:r>
              </a:p>
            </p:txBody>
          </p:sp>
        </mc:Fallback>
      </mc:AlternateContent>
      <p:sp>
        <p:nvSpPr>
          <p:cNvPr id="37" name="文本框 36">
            <a:extLst>
              <a:ext uri="{FF2B5EF4-FFF2-40B4-BE49-F238E27FC236}">
                <a16:creationId xmlns:a16="http://schemas.microsoft.com/office/drawing/2014/main" id="{5CF08ED5-FD5F-4327-9C73-18B938A73B0F}"/>
              </a:ext>
            </a:extLst>
          </p:cNvPr>
          <p:cNvSpPr txBox="1"/>
          <p:nvPr/>
        </p:nvSpPr>
        <p:spPr>
          <a:xfrm>
            <a:off x="8866722" y="1071902"/>
            <a:ext cx="864096" cy="307777"/>
          </a:xfrm>
          <a:prstGeom prst="rect">
            <a:avLst/>
          </a:prstGeom>
          <a:noFill/>
          <a:ln>
            <a:solidFill>
              <a:schemeClr val="bg2"/>
            </a:solidFill>
          </a:ln>
        </p:spPr>
        <p:txBody>
          <a:bodyPr wrap="square" rtlCol="0" anchor="ctr" anchorCtr="1">
            <a:spAutoFit/>
          </a:bodyPr>
          <a:lstStyle/>
          <a:p>
            <a:r>
              <a:rPr lang="zh-CN" altLang="en-US" sz="1400" dirty="0"/>
              <a:t>信道</a:t>
            </a:r>
            <a:r>
              <a:rPr lang="en-US" altLang="zh-CN" sz="1400" dirty="0"/>
              <a:t>1</a:t>
            </a:r>
            <a:endParaRPr lang="zh-CN" altLang="en-US" sz="1400" dirty="0"/>
          </a:p>
        </p:txBody>
      </p:sp>
      <p:sp>
        <p:nvSpPr>
          <p:cNvPr id="38" name="文本框 37">
            <a:extLst>
              <a:ext uri="{FF2B5EF4-FFF2-40B4-BE49-F238E27FC236}">
                <a16:creationId xmlns:a16="http://schemas.microsoft.com/office/drawing/2014/main" id="{E5EC0F7E-81C4-46A5-A209-B5E5E001D188}"/>
              </a:ext>
            </a:extLst>
          </p:cNvPr>
          <p:cNvSpPr txBox="1"/>
          <p:nvPr/>
        </p:nvSpPr>
        <p:spPr>
          <a:xfrm>
            <a:off x="8866722" y="1934367"/>
            <a:ext cx="864096" cy="307777"/>
          </a:xfrm>
          <a:prstGeom prst="rect">
            <a:avLst/>
          </a:prstGeom>
          <a:noFill/>
          <a:ln>
            <a:solidFill>
              <a:schemeClr val="bg2"/>
            </a:solidFill>
          </a:ln>
        </p:spPr>
        <p:txBody>
          <a:bodyPr wrap="square" rtlCol="0" anchor="ctr" anchorCtr="1">
            <a:spAutoFit/>
          </a:bodyPr>
          <a:lstStyle/>
          <a:p>
            <a:r>
              <a:rPr lang="zh-CN" altLang="en-US" sz="1400" dirty="0"/>
              <a:t>信道</a:t>
            </a:r>
            <a:r>
              <a:rPr lang="en-US" altLang="zh-CN" sz="1400" dirty="0"/>
              <a:t>2</a:t>
            </a:r>
            <a:endParaRPr lang="zh-CN" altLang="en-US" sz="1400" dirty="0"/>
          </a:p>
        </p:txBody>
      </p:sp>
      <p:sp>
        <p:nvSpPr>
          <p:cNvPr id="39" name="文本框 38">
            <a:extLst>
              <a:ext uri="{FF2B5EF4-FFF2-40B4-BE49-F238E27FC236}">
                <a16:creationId xmlns:a16="http://schemas.microsoft.com/office/drawing/2014/main" id="{7BEC6D6E-D28B-4E47-B52B-BABC6B15C976}"/>
              </a:ext>
            </a:extLst>
          </p:cNvPr>
          <p:cNvSpPr txBox="1"/>
          <p:nvPr/>
        </p:nvSpPr>
        <p:spPr>
          <a:xfrm>
            <a:off x="8866722" y="3178768"/>
            <a:ext cx="864096" cy="307777"/>
          </a:xfrm>
          <a:prstGeom prst="rect">
            <a:avLst/>
          </a:prstGeom>
          <a:noFill/>
          <a:ln>
            <a:solidFill>
              <a:schemeClr val="bg2"/>
            </a:solidFill>
          </a:ln>
        </p:spPr>
        <p:txBody>
          <a:bodyPr wrap="square" rtlCol="0" anchor="ctr" anchorCtr="1">
            <a:spAutoFit/>
          </a:bodyPr>
          <a:lstStyle/>
          <a:p>
            <a:r>
              <a:rPr lang="zh-CN" altLang="en-US" sz="1400" dirty="0"/>
              <a:t>信道</a:t>
            </a:r>
            <a:r>
              <a:rPr lang="en-US" altLang="zh-CN" sz="1400" i="1" dirty="0"/>
              <a:t>N</a:t>
            </a:r>
            <a:endParaRPr lang="zh-CN" altLang="en-US" sz="1400" i="1" dirty="0"/>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57171E04-33CB-4312-A3AC-F025504B2445}"/>
                  </a:ext>
                </a:extLst>
              </p:cNvPr>
              <p:cNvSpPr txBox="1"/>
              <p:nvPr/>
            </p:nvSpPr>
            <p:spPr>
              <a:xfrm>
                <a:off x="9178137" y="2314916"/>
                <a:ext cx="136255"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40" name="文本框 39">
                <a:extLst>
                  <a:ext uri="{FF2B5EF4-FFF2-40B4-BE49-F238E27FC236}">
                    <a16:creationId xmlns:a16="http://schemas.microsoft.com/office/drawing/2014/main" id="{57171E04-33CB-4312-A3AC-F025504B2445}"/>
                  </a:ext>
                </a:extLst>
              </p:cNvPr>
              <p:cNvSpPr txBox="1">
                <a:spLocks noRot="1" noChangeAspect="1" noMove="1" noResize="1" noEditPoints="1" noAdjustHandles="1" noChangeArrowheads="1" noChangeShapeType="1" noTextEdit="1"/>
              </p:cNvSpPr>
              <p:nvPr/>
            </p:nvSpPr>
            <p:spPr>
              <a:xfrm>
                <a:off x="9178137" y="2314916"/>
                <a:ext cx="136255" cy="276999"/>
              </a:xfrm>
              <a:prstGeom prst="rect">
                <a:avLst/>
              </a:prstGeom>
              <a:blipFill>
                <a:blip r:embed="rId12"/>
                <a:stretch>
                  <a:fillRect l="-59091" r="-9091"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9C3D79A-F4B6-47CD-A74F-FB9861C74407}"/>
                  </a:ext>
                </a:extLst>
              </p:cNvPr>
              <p:cNvSpPr txBox="1"/>
              <p:nvPr/>
            </p:nvSpPr>
            <p:spPr>
              <a:xfrm>
                <a:off x="10779292" y="2314916"/>
                <a:ext cx="136255"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41" name="文本框 40">
                <a:extLst>
                  <a:ext uri="{FF2B5EF4-FFF2-40B4-BE49-F238E27FC236}">
                    <a16:creationId xmlns:a16="http://schemas.microsoft.com/office/drawing/2014/main" id="{59C3D79A-F4B6-47CD-A74F-FB9861C74407}"/>
                  </a:ext>
                </a:extLst>
              </p:cNvPr>
              <p:cNvSpPr txBox="1">
                <a:spLocks noRot="1" noChangeAspect="1" noMove="1" noResize="1" noEditPoints="1" noAdjustHandles="1" noChangeArrowheads="1" noChangeShapeType="1" noTextEdit="1"/>
              </p:cNvSpPr>
              <p:nvPr/>
            </p:nvSpPr>
            <p:spPr>
              <a:xfrm>
                <a:off x="10779292" y="2314916"/>
                <a:ext cx="136255" cy="276999"/>
              </a:xfrm>
              <a:prstGeom prst="rect">
                <a:avLst/>
              </a:prstGeom>
              <a:blipFill>
                <a:blip r:embed="rId13"/>
                <a:stretch>
                  <a:fillRect l="-56522" r="-8696"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02FAF70-750A-4685-93DC-D1C722C76328}"/>
                  </a:ext>
                </a:extLst>
              </p:cNvPr>
              <p:cNvSpPr txBox="1"/>
              <p:nvPr/>
            </p:nvSpPr>
            <p:spPr>
              <a:xfrm>
                <a:off x="924776" y="2583610"/>
                <a:ext cx="5664843" cy="707886"/>
              </a:xfrm>
              <a:prstGeom prst="rect">
                <a:avLst/>
              </a:prstGeom>
              <a:noFill/>
              <a:ln>
                <a:noFill/>
              </a:ln>
            </p:spPr>
            <p:txBody>
              <a:bodyPr wrap="square" rtlCol="0" anchor="ctr" anchorCtr="1">
                <a:spAutoFit/>
              </a:bodyPr>
              <a:lstStyle/>
              <a:p>
                <a:r>
                  <a:rPr lang="zh-CN" altLang="en-US" sz="2000" dirty="0"/>
                  <a:t>信道容量等于各子信道的容量之和，如果是某信道的</a:t>
                </a:r>
                <a14:m>
                  <m:oMath xmlns:m="http://schemas.openxmlformats.org/officeDocument/2006/math">
                    <m:r>
                      <a:rPr lang="en-US" altLang="zh-CN" sz="2000" b="0" i="1" smtClean="0">
                        <a:latin typeface="Cambria Math" panose="02040503050406030204" pitchFamily="18" charset="0"/>
                      </a:rPr>
                      <m:t>𝑁</m:t>
                    </m:r>
                  </m:oMath>
                </a14:m>
                <a:r>
                  <a:rPr lang="zh-CN" altLang="en-US" sz="2000" dirty="0"/>
                  <a:t>次扩展，则信道容量是子信道容量的</a:t>
                </a:r>
                <a14:m>
                  <m:oMath xmlns:m="http://schemas.openxmlformats.org/officeDocument/2006/math">
                    <m:r>
                      <a:rPr lang="en-US" altLang="zh-CN" sz="2000" b="0" i="1" smtClean="0">
                        <a:latin typeface="Cambria Math" panose="02040503050406030204" pitchFamily="18" charset="0"/>
                      </a:rPr>
                      <m:t>𝑁</m:t>
                    </m:r>
                  </m:oMath>
                </a14:m>
                <a:r>
                  <a:rPr lang="zh-CN" altLang="en-US" sz="2000" dirty="0"/>
                  <a:t>倍。</a:t>
                </a:r>
              </a:p>
            </p:txBody>
          </p:sp>
        </mc:Choice>
        <mc:Fallback xmlns="">
          <p:sp>
            <p:nvSpPr>
              <p:cNvPr id="42" name="文本框 41">
                <a:extLst>
                  <a:ext uri="{FF2B5EF4-FFF2-40B4-BE49-F238E27FC236}">
                    <a16:creationId xmlns:a16="http://schemas.microsoft.com/office/drawing/2014/main" id="{702FAF70-750A-4685-93DC-D1C722C76328}"/>
                  </a:ext>
                </a:extLst>
              </p:cNvPr>
              <p:cNvSpPr txBox="1">
                <a:spLocks noRot="1" noChangeAspect="1" noMove="1" noResize="1" noEditPoints="1" noAdjustHandles="1" noChangeArrowheads="1" noChangeShapeType="1" noTextEdit="1"/>
              </p:cNvSpPr>
              <p:nvPr/>
            </p:nvSpPr>
            <p:spPr>
              <a:xfrm>
                <a:off x="924776" y="2583610"/>
                <a:ext cx="5664843" cy="707886"/>
              </a:xfrm>
              <a:prstGeom prst="rect">
                <a:avLst/>
              </a:prstGeom>
              <a:blipFill>
                <a:blip r:embed="rId14"/>
                <a:stretch>
                  <a:fillRect l="-969" t="-4310" r="-1184" b="-12931"/>
                </a:stretch>
              </a:blipFill>
              <a:ln>
                <a:noFill/>
              </a:ln>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37FFF01A-F8F4-46CC-B16F-FF1CB346DD68}"/>
              </a:ext>
            </a:extLst>
          </p:cNvPr>
          <p:cNvSpPr txBox="1"/>
          <p:nvPr/>
        </p:nvSpPr>
        <p:spPr>
          <a:xfrm>
            <a:off x="801216" y="3757443"/>
            <a:ext cx="2160240" cy="400110"/>
          </a:xfrm>
          <a:prstGeom prst="rect">
            <a:avLst/>
          </a:prstGeom>
          <a:noFill/>
          <a:ln>
            <a:noFill/>
          </a:ln>
        </p:spPr>
        <p:txBody>
          <a:bodyPr wrap="square" rtlCol="0" anchor="ctr" anchorCtr="1">
            <a:spAutoFit/>
          </a:bodyPr>
          <a:lstStyle/>
          <a:p>
            <a:r>
              <a:rPr lang="en-US" altLang="zh-CN" sz="2000" b="1" dirty="0"/>
              <a:t>§4.4.2 </a:t>
            </a:r>
            <a:r>
              <a:rPr lang="zh-CN" altLang="en-US" sz="2000" b="1" dirty="0"/>
              <a:t>级联信道</a:t>
            </a:r>
          </a:p>
        </p:txBody>
      </p:sp>
      <p:sp>
        <p:nvSpPr>
          <p:cNvPr id="44" name="文本框 43">
            <a:extLst>
              <a:ext uri="{FF2B5EF4-FFF2-40B4-BE49-F238E27FC236}">
                <a16:creationId xmlns:a16="http://schemas.microsoft.com/office/drawing/2014/main" id="{263F7A96-8AC0-4CA7-9C3D-2FD3050C36C6}"/>
              </a:ext>
            </a:extLst>
          </p:cNvPr>
          <p:cNvSpPr txBox="1"/>
          <p:nvPr/>
        </p:nvSpPr>
        <p:spPr>
          <a:xfrm>
            <a:off x="909836" y="4358654"/>
            <a:ext cx="5288403" cy="400110"/>
          </a:xfrm>
          <a:prstGeom prst="rect">
            <a:avLst/>
          </a:prstGeom>
          <a:noFill/>
          <a:ln>
            <a:noFill/>
          </a:ln>
        </p:spPr>
        <p:txBody>
          <a:bodyPr wrap="square" rtlCol="0" anchor="ctr" anchorCtr="1">
            <a:spAutoFit/>
          </a:bodyPr>
          <a:lstStyle/>
          <a:p>
            <a:r>
              <a:rPr lang="zh-CN" altLang="en-US" sz="2000" dirty="0"/>
              <a:t>若干独立信道进行接力传输就称为</a:t>
            </a:r>
            <a:r>
              <a:rPr lang="zh-CN" altLang="en-US" sz="2000" dirty="0">
                <a:solidFill>
                  <a:srgbClr val="C00000"/>
                </a:solidFill>
              </a:rPr>
              <a:t>级联信道</a:t>
            </a:r>
            <a:r>
              <a:rPr lang="zh-CN" altLang="en-US" sz="2000" dirty="0"/>
              <a:t>。</a:t>
            </a:r>
          </a:p>
        </p:txBody>
      </p:sp>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6632379A-3E6D-4E88-87DD-3FA64C204C43}"/>
                  </a:ext>
                </a:extLst>
              </p:cNvPr>
              <p:cNvSpPr/>
              <p:nvPr/>
            </p:nvSpPr>
            <p:spPr>
              <a:xfrm>
                <a:off x="7849248" y="4370655"/>
                <a:ext cx="935393" cy="400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m:oMathPara>
                </a14:m>
                <a:endParaRPr lang="zh-CN" altLang="en-US" dirty="0"/>
              </a:p>
            </p:txBody>
          </p:sp>
        </mc:Choice>
        <mc:Fallback xmlns="">
          <p:sp>
            <p:nvSpPr>
              <p:cNvPr id="45" name="矩形 44">
                <a:extLst>
                  <a:ext uri="{FF2B5EF4-FFF2-40B4-BE49-F238E27FC236}">
                    <a16:creationId xmlns:a16="http://schemas.microsoft.com/office/drawing/2014/main" id="{6632379A-3E6D-4E88-87DD-3FA64C204C43}"/>
                  </a:ext>
                </a:extLst>
              </p:cNvPr>
              <p:cNvSpPr>
                <a:spLocks noRot="1" noChangeAspect="1" noMove="1" noResize="1" noEditPoints="1" noAdjustHandles="1" noChangeArrowheads="1" noChangeShapeType="1" noTextEdit="1"/>
              </p:cNvSpPr>
              <p:nvPr/>
            </p:nvSpPr>
            <p:spPr>
              <a:xfrm>
                <a:off x="7849248" y="4370655"/>
                <a:ext cx="935393" cy="400064"/>
              </a:xfrm>
              <a:prstGeom prst="rect">
                <a:avLst/>
              </a:prstGeom>
              <a:blipFill>
                <a:blip r:embed="rId15"/>
                <a:stretch>
                  <a:fillRect b="-89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18324D61-BDAA-49B4-A776-45B816173E62}"/>
                  </a:ext>
                </a:extLst>
              </p:cNvPr>
              <p:cNvSpPr/>
              <p:nvPr/>
            </p:nvSpPr>
            <p:spPr>
              <a:xfrm>
                <a:off x="9571634" y="4370655"/>
                <a:ext cx="935393" cy="400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m:oMathPara>
                </a14:m>
                <a:endParaRPr lang="zh-CN" altLang="en-US" dirty="0"/>
              </a:p>
            </p:txBody>
          </p:sp>
        </mc:Choice>
        <mc:Fallback xmlns="">
          <p:sp>
            <p:nvSpPr>
              <p:cNvPr id="46" name="矩形 45">
                <a:extLst>
                  <a:ext uri="{FF2B5EF4-FFF2-40B4-BE49-F238E27FC236}">
                    <a16:creationId xmlns:a16="http://schemas.microsoft.com/office/drawing/2014/main" id="{18324D61-BDAA-49B4-A776-45B816173E62}"/>
                  </a:ext>
                </a:extLst>
              </p:cNvPr>
              <p:cNvSpPr>
                <a:spLocks noRot="1" noChangeAspect="1" noMove="1" noResize="1" noEditPoints="1" noAdjustHandles="1" noChangeArrowheads="1" noChangeShapeType="1" noTextEdit="1"/>
              </p:cNvSpPr>
              <p:nvPr/>
            </p:nvSpPr>
            <p:spPr>
              <a:xfrm>
                <a:off x="9571634" y="4370655"/>
                <a:ext cx="935393" cy="400064"/>
              </a:xfrm>
              <a:prstGeom prst="rect">
                <a:avLst/>
              </a:prstGeom>
              <a:blipFill>
                <a:blip r:embed="rId16"/>
                <a:stretch>
                  <a:fillRect b="-8955"/>
                </a:stretch>
              </a:blipFill>
            </p:spPr>
            <p:txBody>
              <a:bodyPr/>
              <a:lstStyle/>
              <a:p>
                <a:r>
                  <a:rPr lang="zh-CN" altLang="en-US">
                    <a:noFill/>
                  </a:rPr>
                  <a:t> </a:t>
                </a:r>
              </a:p>
            </p:txBody>
          </p:sp>
        </mc:Fallback>
      </mc:AlternateContent>
      <p:cxnSp>
        <p:nvCxnSpPr>
          <p:cNvPr id="48" name="直接箭头连接符 47">
            <a:extLst>
              <a:ext uri="{FF2B5EF4-FFF2-40B4-BE49-F238E27FC236}">
                <a16:creationId xmlns:a16="http://schemas.microsoft.com/office/drawing/2014/main" id="{01BC2B01-E5F2-4861-AAB9-1FDBBD168DF4}"/>
              </a:ext>
            </a:extLst>
          </p:cNvPr>
          <p:cNvCxnSpPr>
            <a:endCxn id="45" idx="1"/>
          </p:cNvCxnSpPr>
          <p:nvPr/>
        </p:nvCxnSpPr>
        <p:spPr>
          <a:xfrm>
            <a:off x="7272473" y="4570687"/>
            <a:ext cx="5767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B20CB716-B8AB-4A52-999B-4F253E81BD0D}"/>
              </a:ext>
            </a:extLst>
          </p:cNvPr>
          <p:cNvCxnSpPr>
            <a:stCxn id="45" idx="3"/>
            <a:endCxn id="46" idx="1"/>
          </p:cNvCxnSpPr>
          <p:nvPr/>
        </p:nvCxnSpPr>
        <p:spPr>
          <a:xfrm>
            <a:off x="8784641" y="4570687"/>
            <a:ext cx="786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F65DD71E-6A98-4CF9-BF68-EE4FE1C528C4}"/>
              </a:ext>
            </a:extLst>
          </p:cNvPr>
          <p:cNvCxnSpPr>
            <a:stCxn id="46" idx="3"/>
          </p:cNvCxnSpPr>
          <p:nvPr/>
        </p:nvCxnSpPr>
        <p:spPr>
          <a:xfrm>
            <a:off x="10507027" y="4570687"/>
            <a:ext cx="5784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6CFBD04A-C446-4A2E-9431-D969A8016893}"/>
                  </a:ext>
                </a:extLst>
              </p:cNvPr>
              <p:cNvSpPr txBox="1"/>
              <p:nvPr/>
            </p:nvSpPr>
            <p:spPr>
              <a:xfrm>
                <a:off x="7325386" y="4232155"/>
                <a:ext cx="19454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53" name="文本框 52">
                <a:extLst>
                  <a:ext uri="{FF2B5EF4-FFF2-40B4-BE49-F238E27FC236}">
                    <a16:creationId xmlns:a16="http://schemas.microsoft.com/office/drawing/2014/main" id="{6CFBD04A-C446-4A2E-9431-D969A8016893}"/>
                  </a:ext>
                </a:extLst>
              </p:cNvPr>
              <p:cNvSpPr txBox="1">
                <a:spLocks noRot="1" noChangeAspect="1" noMove="1" noResize="1" noEditPoints="1" noAdjustHandles="1" noChangeArrowheads="1" noChangeShapeType="1" noTextEdit="1"/>
              </p:cNvSpPr>
              <p:nvPr/>
            </p:nvSpPr>
            <p:spPr>
              <a:xfrm>
                <a:off x="7325386" y="4232155"/>
                <a:ext cx="194540" cy="276999"/>
              </a:xfrm>
              <a:prstGeom prst="rect">
                <a:avLst/>
              </a:prstGeom>
              <a:blipFill>
                <a:blip r:embed="rId17"/>
                <a:stretch>
                  <a:fillRect l="-31250" b="-217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7CFDF828-7BED-497C-9702-18E12DB1C4B6}"/>
                  </a:ext>
                </a:extLst>
              </p:cNvPr>
              <p:cNvSpPr txBox="1"/>
              <p:nvPr/>
            </p:nvSpPr>
            <p:spPr>
              <a:xfrm>
                <a:off x="9079167" y="4232155"/>
                <a:ext cx="19793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54" name="文本框 53">
                <a:extLst>
                  <a:ext uri="{FF2B5EF4-FFF2-40B4-BE49-F238E27FC236}">
                    <a16:creationId xmlns:a16="http://schemas.microsoft.com/office/drawing/2014/main" id="{7CFDF828-7BED-497C-9702-18E12DB1C4B6}"/>
                  </a:ext>
                </a:extLst>
              </p:cNvPr>
              <p:cNvSpPr txBox="1">
                <a:spLocks noRot="1" noChangeAspect="1" noMove="1" noResize="1" noEditPoints="1" noAdjustHandles="1" noChangeArrowheads="1" noChangeShapeType="1" noTextEdit="1"/>
              </p:cNvSpPr>
              <p:nvPr/>
            </p:nvSpPr>
            <p:spPr>
              <a:xfrm>
                <a:off x="9079167" y="4232155"/>
                <a:ext cx="197939" cy="276999"/>
              </a:xfrm>
              <a:prstGeom prst="rect">
                <a:avLst/>
              </a:prstGeom>
              <a:blipFill>
                <a:blip r:embed="rId18"/>
                <a:stretch>
                  <a:fillRect l="-42424" r="-6061" b="-282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AD149F3-5488-4D0B-8FC0-D2B9F3C5158D}"/>
                  </a:ext>
                </a:extLst>
              </p:cNvPr>
              <p:cNvSpPr txBox="1"/>
              <p:nvPr/>
            </p:nvSpPr>
            <p:spPr>
              <a:xfrm>
                <a:off x="10856107" y="4232154"/>
                <a:ext cx="180306"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55" name="文本框 54">
                <a:extLst>
                  <a:ext uri="{FF2B5EF4-FFF2-40B4-BE49-F238E27FC236}">
                    <a16:creationId xmlns:a16="http://schemas.microsoft.com/office/drawing/2014/main" id="{BAD149F3-5488-4D0B-8FC0-D2B9F3C5158D}"/>
                  </a:ext>
                </a:extLst>
              </p:cNvPr>
              <p:cNvSpPr txBox="1">
                <a:spLocks noRot="1" noChangeAspect="1" noMove="1" noResize="1" noEditPoints="1" noAdjustHandles="1" noChangeArrowheads="1" noChangeShapeType="1" noTextEdit="1"/>
              </p:cNvSpPr>
              <p:nvPr/>
            </p:nvSpPr>
            <p:spPr>
              <a:xfrm>
                <a:off x="10856107" y="4232154"/>
                <a:ext cx="180306" cy="276999"/>
              </a:xfrm>
              <a:prstGeom prst="rect">
                <a:avLst/>
              </a:prstGeom>
              <a:blipFill>
                <a:blip r:embed="rId19"/>
                <a:stretch>
                  <a:fillRect l="-34483" b="-2174"/>
                </a:stretch>
              </a:blipFill>
              <a:ln>
                <a:noFill/>
              </a:ln>
            </p:spPr>
            <p:txBody>
              <a:bodyPr/>
              <a:lstStyle/>
              <a:p>
                <a:r>
                  <a:rPr lang="zh-CN" altLang="en-US">
                    <a:noFill/>
                  </a:rPr>
                  <a:t> </a:t>
                </a:r>
              </a:p>
            </p:txBody>
          </p:sp>
        </mc:Fallback>
      </mc:AlternateContent>
      <p:sp>
        <p:nvSpPr>
          <p:cNvPr id="56" name="文本框 55">
            <a:extLst>
              <a:ext uri="{FF2B5EF4-FFF2-40B4-BE49-F238E27FC236}">
                <a16:creationId xmlns:a16="http://schemas.microsoft.com/office/drawing/2014/main" id="{66E15FF9-4B34-43DA-B1A2-523EE26353A7}"/>
              </a:ext>
            </a:extLst>
          </p:cNvPr>
          <p:cNvSpPr txBox="1"/>
          <p:nvPr/>
        </p:nvSpPr>
        <p:spPr>
          <a:xfrm>
            <a:off x="7849248" y="4857120"/>
            <a:ext cx="864096" cy="307777"/>
          </a:xfrm>
          <a:prstGeom prst="rect">
            <a:avLst/>
          </a:prstGeom>
          <a:noFill/>
          <a:ln>
            <a:solidFill>
              <a:schemeClr val="bg2"/>
            </a:solidFill>
          </a:ln>
        </p:spPr>
        <p:txBody>
          <a:bodyPr wrap="square" rtlCol="0" anchor="ctr" anchorCtr="1">
            <a:spAutoFit/>
          </a:bodyPr>
          <a:lstStyle/>
          <a:p>
            <a:r>
              <a:rPr lang="zh-CN" altLang="en-US" sz="1400" dirty="0"/>
              <a:t>信道</a:t>
            </a:r>
            <a:r>
              <a:rPr lang="en-US" altLang="zh-CN" sz="1400" dirty="0"/>
              <a:t>1</a:t>
            </a:r>
            <a:endParaRPr lang="zh-CN" altLang="en-US" sz="1400" dirty="0"/>
          </a:p>
        </p:txBody>
      </p:sp>
      <p:sp>
        <p:nvSpPr>
          <p:cNvPr id="57" name="文本框 56">
            <a:extLst>
              <a:ext uri="{FF2B5EF4-FFF2-40B4-BE49-F238E27FC236}">
                <a16:creationId xmlns:a16="http://schemas.microsoft.com/office/drawing/2014/main" id="{64CFCD5B-447D-47EE-9BA7-1A97FEAFA7CF}"/>
              </a:ext>
            </a:extLst>
          </p:cNvPr>
          <p:cNvSpPr txBox="1"/>
          <p:nvPr/>
        </p:nvSpPr>
        <p:spPr>
          <a:xfrm>
            <a:off x="9570520" y="4832252"/>
            <a:ext cx="864096" cy="307777"/>
          </a:xfrm>
          <a:prstGeom prst="rect">
            <a:avLst/>
          </a:prstGeom>
          <a:noFill/>
          <a:ln>
            <a:solidFill>
              <a:schemeClr val="bg2"/>
            </a:solidFill>
          </a:ln>
        </p:spPr>
        <p:txBody>
          <a:bodyPr wrap="square" rtlCol="0" anchor="ctr" anchorCtr="1">
            <a:spAutoFit/>
          </a:bodyPr>
          <a:lstStyle/>
          <a:p>
            <a:r>
              <a:rPr lang="zh-CN" altLang="en-US" sz="1400" dirty="0"/>
              <a:t>信道</a:t>
            </a:r>
            <a:r>
              <a:rPr lang="en-US" altLang="zh-CN" sz="1400" dirty="0"/>
              <a:t>2</a:t>
            </a:r>
            <a:endParaRPr lang="zh-CN" altLang="en-US" sz="1400" dirty="0"/>
          </a:p>
        </p:txBody>
      </p:sp>
      <p:sp>
        <p:nvSpPr>
          <p:cNvPr id="60" name="左大括号 59">
            <a:extLst>
              <a:ext uri="{FF2B5EF4-FFF2-40B4-BE49-F238E27FC236}">
                <a16:creationId xmlns:a16="http://schemas.microsoft.com/office/drawing/2014/main" id="{D3333263-72CE-46D3-BD2B-D6324882C0F4}"/>
              </a:ext>
            </a:extLst>
          </p:cNvPr>
          <p:cNvSpPr/>
          <p:nvPr/>
        </p:nvSpPr>
        <p:spPr>
          <a:xfrm>
            <a:off x="7292115" y="878020"/>
            <a:ext cx="109708" cy="20639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0B7BB739-7E1D-402D-B26D-E54869AFCEEC}"/>
              </a:ext>
            </a:extLst>
          </p:cNvPr>
          <p:cNvSpPr txBox="1"/>
          <p:nvPr/>
        </p:nvSpPr>
        <p:spPr>
          <a:xfrm>
            <a:off x="981236" y="5495629"/>
            <a:ext cx="864096" cy="400110"/>
          </a:xfrm>
          <a:prstGeom prst="rect">
            <a:avLst/>
          </a:prstGeom>
          <a:noFill/>
          <a:ln>
            <a:noFill/>
          </a:ln>
        </p:spPr>
        <p:txBody>
          <a:bodyPr wrap="square" rtlCol="0" anchor="ctr" anchorCtr="1">
            <a:spAutoFit/>
          </a:bodyPr>
          <a:lstStyle/>
          <a:p>
            <a:r>
              <a:rPr lang="zh-CN" altLang="en-US" sz="2000" dirty="0"/>
              <a:t>例如，</a:t>
            </a:r>
          </a:p>
        </p:txBody>
      </p:sp>
      <p:cxnSp>
        <p:nvCxnSpPr>
          <p:cNvPr id="65" name="直接箭头连接符 64">
            <a:extLst>
              <a:ext uri="{FF2B5EF4-FFF2-40B4-BE49-F238E27FC236}">
                <a16:creationId xmlns:a16="http://schemas.microsoft.com/office/drawing/2014/main" id="{672D2D48-DC82-4030-B0DC-813789637BE3}"/>
              </a:ext>
            </a:extLst>
          </p:cNvPr>
          <p:cNvCxnSpPr/>
          <p:nvPr/>
        </p:nvCxnSpPr>
        <p:spPr>
          <a:xfrm>
            <a:off x="2126492" y="5414636"/>
            <a:ext cx="1080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5B56714A-F470-41AE-BCD1-039BFF285CF1}"/>
              </a:ext>
            </a:extLst>
          </p:cNvPr>
          <p:cNvCxnSpPr/>
          <p:nvPr/>
        </p:nvCxnSpPr>
        <p:spPr>
          <a:xfrm flipV="1">
            <a:off x="2126492" y="5414636"/>
            <a:ext cx="108012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6A2C5D3D-674D-41A5-9DE7-9C9C4478D031}"/>
              </a:ext>
            </a:extLst>
          </p:cNvPr>
          <p:cNvCxnSpPr/>
          <p:nvPr/>
        </p:nvCxnSpPr>
        <p:spPr>
          <a:xfrm>
            <a:off x="2145763" y="6134716"/>
            <a:ext cx="10608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CE35E3FE-5BAE-42EB-8A5C-6B2C494D702C}"/>
              </a:ext>
            </a:extLst>
          </p:cNvPr>
          <p:cNvCxnSpPr/>
          <p:nvPr/>
        </p:nvCxnSpPr>
        <p:spPr>
          <a:xfrm>
            <a:off x="2145763" y="5414636"/>
            <a:ext cx="1060849"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FB794EB7-5557-42BB-9429-2E7B8ED482E8}"/>
              </a:ext>
            </a:extLst>
          </p:cNvPr>
          <p:cNvCxnSpPr/>
          <p:nvPr/>
        </p:nvCxnSpPr>
        <p:spPr>
          <a:xfrm>
            <a:off x="3206612" y="5414636"/>
            <a:ext cx="5953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49CF5C1-EAED-4084-A457-EA59517F6CDE}"/>
              </a:ext>
            </a:extLst>
          </p:cNvPr>
          <p:cNvCxnSpPr/>
          <p:nvPr/>
        </p:nvCxnSpPr>
        <p:spPr>
          <a:xfrm>
            <a:off x="3206612" y="6134716"/>
            <a:ext cx="631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9864B1B9-BC6A-426A-8082-0D946AC12D50}"/>
              </a:ext>
            </a:extLst>
          </p:cNvPr>
          <p:cNvCxnSpPr/>
          <p:nvPr/>
        </p:nvCxnSpPr>
        <p:spPr>
          <a:xfrm>
            <a:off x="3801947" y="5414636"/>
            <a:ext cx="936104"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9401E4FF-60C4-438F-88F3-72B407B8F385}"/>
              </a:ext>
            </a:extLst>
          </p:cNvPr>
          <p:cNvCxnSpPr>
            <a:cxnSpLocks/>
          </p:cNvCxnSpPr>
          <p:nvPr/>
        </p:nvCxnSpPr>
        <p:spPr>
          <a:xfrm flipV="1">
            <a:off x="3837951" y="5414636"/>
            <a:ext cx="936104" cy="720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9138808B-AE87-4C5F-BF7B-F1527915E19D}"/>
              </a:ext>
            </a:extLst>
          </p:cNvPr>
          <p:cNvCxnSpPr/>
          <p:nvPr/>
        </p:nvCxnSpPr>
        <p:spPr>
          <a:xfrm>
            <a:off x="3837951" y="6134716"/>
            <a:ext cx="900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D55DDA60-B212-4D54-A2EF-D4529A191895}"/>
              </a:ext>
            </a:extLst>
          </p:cNvPr>
          <p:cNvCxnSpPr/>
          <p:nvPr/>
        </p:nvCxnSpPr>
        <p:spPr>
          <a:xfrm>
            <a:off x="3837951" y="5414636"/>
            <a:ext cx="9361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文本框 86">
                <a:extLst>
                  <a:ext uri="{FF2B5EF4-FFF2-40B4-BE49-F238E27FC236}">
                    <a16:creationId xmlns:a16="http://schemas.microsoft.com/office/drawing/2014/main" id="{7273857E-6112-4420-BD5E-C874516DDD19}"/>
                  </a:ext>
                </a:extLst>
              </p:cNvPr>
              <p:cNvSpPr txBox="1"/>
              <p:nvPr/>
            </p:nvSpPr>
            <p:spPr>
              <a:xfrm>
                <a:off x="4981954" y="5292283"/>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87" name="文本框 86">
                <a:extLst>
                  <a:ext uri="{FF2B5EF4-FFF2-40B4-BE49-F238E27FC236}">
                    <a16:creationId xmlns:a16="http://schemas.microsoft.com/office/drawing/2014/main" id="{7273857E-6112-4420-BD5E-C874516DDD19}"/>
                  </a:ext>
                </a:extLst>
              </p:cNvPr>
              <p:cNvSpPr txBox="1">
                <a:spLocks noRot="1" noChangeAspect="1" noMove="1" noResize="1" noEditPoints="1" noAdjustHandles="1" noChangeArrowheads="1" noChangeShapeType="1" noTextEdit="1"/>
              </p:cNvSpPr>
              <p:nvPr/>
            </p:nvSpPr>
            <p:spPr>
              <a:xfrm>
                <a:off x="4981954" y="5292283"/>
                <a:ext cx="192360" cy="276999"/>
              </a:xfrm>
              <a:prstGeom prst="rect">
                <a:avLst/>
              </a:prstGeom>
              <a:blipFill>
                <a:blip r:embed="rId20"/>
                <a:stretch>
                  <a:fillRect l="-40625" r="-9375"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C16F58E5-D8FC-42D7-8405-195D87481A48}"/>
                  </a:ext>
                </a:extLst>
              </p:cNvPr>
              <p:cNvSpPr txBox="1"/>
              <p:nvPr/>
            </p:nvSpPr>
            <p:spPr>
              <a:xfrm>
                <a:off x="4998746" y="6006365"/>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88" name="文本框 87">
                <a:extLst>
                  <a:ext uri="{FF2B5EF4-FFF2-40B4-BE49-F238E27FC236}">
                    <a16:creationId xmlns:a16="http://schemas.microsoft.com/office/drawing/2014/main" id="{C16F58E5-D8FC-42D7-8405-195D87481A48}"/>
                  </a:ext>
                </a:extLst>
              </p:cNvPr>
              <p:cNvSpPr txBox="1">
                <a:spLocks noRot="1" noChangeAspect="1" noMove="1" noResize="1" noEditPoints="1" noAdjustHandles="1" noChangeArrowheads="1" noChangeShapeType="1" noTextEdit="1"/>
              </p:cNvSpPr>
              <p:nvPr/>
            </p:nvSpPr>
            <p:spPr>
              <a:xfrm>
                <a:off x="4998746" y="6006365"/>
                <a:ext cx="192360" cy="276999"/>
              </a:xfrm>
              <a:prstGeom prst="rect">
                <a:avLst/>
              </a:prstGeom>
              <a:blipFill>
                <a:blip r:embed="rId21"/>
                <a:stretch>
                  <a:fillRect l="-43750" r="-6250"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C204A084-C087-4D15-B3A8-BEE0F76E1B8D}"/>
                  </a:ext>
                </a:extLst>
              </p:cNvPr>
              <p:cNvSpPr txBox="1"/>
              <p:nvPr/>
            </p:nvSpPr>
            <p:spPr>
              <a:xfrm>
                <a:off x="3433723" y="5259651"/>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89" name="文本框 88">
                <a:extLst>
                  <a:ext uri="{FF2B5EF4-FFF2-40B4-BE49-F238E27FC236}">
                    <a16:creationId xmlns:a16="http://schemas.microsoft.com/office/drawing/2014/main" id="{C204A084-C087-4D15-B3A8-BEE0F76E1B8D}"/>
                  </a:ext>
                </a:extLst>
              </p:cNvPr>
              <p:cNvSpPr txBox="1">
                <a:spLocks noRot="1" noChangeAspect="1" noMove="1" noResize="1" noEditPoints="1" noAdjustHandles="1" noChangeArrowheads="1" noChangeShapeType="1" noTextEdit="1"/>
              </p:cNvSpPr>
              <p:nvPr/>
            </p:nvSpPr>
            <p:spPr>
              <a:xfrm>
                <a:off x="3433723" y="5259651"/>
                <a:ext cx="192360" cy="276999"/>
              </a:xfrm>
              <a:prstGeom prst="rect">
                <a:avLst/>
              </a:prstGeom>
              <a:blipFill>
                <a:blip r:embed="rId22"/>
                <a:stretch>
                  <a:fillRect l="-40625" r="-9375"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C94E7ED4-242A-4213-B4B3-CB659201014D}"/>
                  </a:ext>
                </a:extLst>
              </p:cNvPr>
              <p:cNvSpPr txBox="1"/>
              <p:nvPr/>
            </p:nvSpPr>
            <p:spPr>
              <a:xfrm>
                <a:off x="3450515" y="5973733"/>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90" name="文本框 89">
                <a:extLst>
                  <a:ext uri="{FF2B5EF4-FFF2-40B4-BE49-F238E27FC236}">
                    <a16:creationId xmlns:a16="http://schemas.microsoft.com/office/drawing/2014/main" id="{C94E7ED4-242A-4213-B4B3-CB659201014D}"/>
                  </a:ext>
                </a:extLst>
              </p:cNvPr>
              <p:cNvSpPr txBox="1">
                <a:spLocks noRot="1" noChangeAspect="1" noMove="1" noResize="1" noEditPoints="1" noAdjustHandles="1" noChangeArrowheads="1" noChangeShapeType="1" noTextEdit="1"/>
              </p:cNvSpPr>
              <p:nvPr/>
            </p:nvSpPr>
            <p:spPr>
              <a:xfrm>
                <a:off x="3450515" y="5973733"/>
                <a:ext cx="192360" cy="276999"/>
              </a:xfrm>
              <a:prstGeom prst="rect">
                <a:avLst/>
              </a:prstGeom>
              <a:blipFill>
                <a:blip r:embed="rId23"/>
                <a:stretch>
                  <a:fillRect l="-43750" r="-6250"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038209D7-D5A1-4C45-A87E-2842852593C2}"/>
                  </a:ext>
                </a:extLst>
              </p:cNvPr>
              <p:cNvSpPr txBox="1"/>
              <p:nvPr/>
            </p:nvSpPr>
            <p:spPr>
              <a:xfrm>
                <a:off x="1881336" y="5261234"/>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91" name="文本框 90">
                <a:extLst>
                  <a:ext uri="{FF2B5EF4-FFF2-40B4-BE49-F238E27FC236}">
                    <a16:creationId xmlns:a16="http://schemas.microsoft.com/office/drawing/2014/main" id="{038209D7-D5A1-4C45-A87E-2842852593C2}"/>
                  </a:ext>
                </a:extLst>
              </p:cNvPr>
              <p:cNvSpPr txBox="1">
                <a:spLocks noRot="1" noChangeAspect="1" noMove="1" noResize="1" noEditPoints="1" noAdjustHandles="1" noChangeArrowheads="1" noChangeShapeType="1" noTextEdit="1"/>
              </p:cNvSpPr>
              <p:nvPr/>
            </p:nvSpPr>
            <p:spPr>
              <a:xfrm>
                <a:off x="1881336" y="5261234"/>
                <a:ext cx="192360" cy="276999"/>
              </a:xfrm>
              <a:prstGeom prst="rect">
                <a:avLst/>
              </a:prstGeom>
              <a:blipFill>
                <a:blip r:embed="rId24"/>
                <a:stretch>
                  <a:fillRect l="-45161" r="-9677"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CA15514B-0F0C-401C-B268-E03631B69C24}"/>
                  </a:ext>
                </a:extLst>
              </p:cNvPr>
              <p:cNvSpPr txBox="1"/>
              <p:nvPr/>
            </p:nvSpPr>
            <p:spPr>
              <a:xfrm>
                <a:off x="1898128" y="5975316"/>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92" name="文本框 91">
                <a:extLst>
                  <a:ext uri="{FF2B5EF4-FFF2-40B4-BE49-F238E27FC236}">
                    <a16:creationId xmlns:a16="http://schemas.microsoft.com/office/drawing/2014/main" id="{CA15514B-0F0C-401C-B268-E03631B69C24}"/>
                  </a:ext>
                </a:extLst>
              </p:cNvPr>
              <p:cNvSpPr txBox="1">
                <a:spLocks noRot="1" noChangeAspect="1" noMove="1" noResize="1" noEditPoints="1" noAdjustHandles="1" noChangeArrowheads="1" noChangeShapeType="1" noTextEdit="1"/>
              </p:cNvSpPr>
              <p:nvPr/>
            </p:nvSpPr>
            <p:spPr>
              <a:xfrm>
                <a:off x="1898128" y="5975316"/>
                <a:ext cx="192360" cy="276999"/>
              </a:xfrm>
              <a:prstGeom prst="rect">
                <a:avLst/>
              </a:prstGeom>
              <a:blipFill>
                <a:blip r:embed="rId25"/>
                <a:stretch>
                  <a:fillRect l="-40625" r="-9375"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9AD6AD88-ADCD-40DE-931E-A5DA9D58D2CF}"/>
                  </a:ext>
                </a:extLst>
              </p:cNvPr>
              <p:cNvSpPr txBox="1"/>
              <p:nvPr/>
            </p:nvSpPr>
            <p:spPr>
              <a:xfrm>
                <a:off x="2232768" y="5456257"/>
                <a:ext cx="195182"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93" name="文本框 92">
                <a:extLst>
                  <a:ext uri="{FF2B5EF4-FFF2-40B4-BE49-F238E27FC236}">
                    <a16:creationId xmlns:a16="http://schemas.microsoft.com/office/drawing/2014/main" id="{9AD6AD88-ADCD-40DE-931E-A5DA9D58D2CF}"/>
                  </a:ext>
                </a:extLst>
              </p:cNvPr>
              <p:cNvSpPr txBox="1">
                <a:spLocks noRot="1" noChangeAspect="1" noMove="1" noResize="1" noEditPoints="1" noAdjustHandles="1" noChangeArrowheads="1" noChangeShapeType="1" noTextEdit="1"/>
              </p:cNvSpPr>
              <p:nvPr/>
            </p:nvSpPr>
            <p:spPr>
              <a:xfrm>
                <a:off x="2232768" y="5456257"/>
                <a:ext cx="195182" cy="276999"/>
              </a:xfrm>
              <a:prstGeom prst="rect">
                <a:avLst/>
              </a:prstGeom>
              <a:blipFill>
                <a:blip r:embed="rId26"/>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4821643B-8232-4928-B5AB-8E7204EF8ED7}"/>
                  </a:ext>
                </a:extLst>
              </p:cNvPr>
              <p:cNvSpPr txBox="1"/>
              <p:nvPr/>
            </p:nvSpPr>
            <p:spPr>
              <a:xfrm>
                <a:off x="2232768" y="5749326"/>
                <a:ext cx="195182"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94" name="文本框 93">
                <a:extLst>
                  <a:ext uri="{FF2B5EF4-FFF2-40B4-BE49-F238E27FC236}">
                    <a16:creationId xmlns:a16="http://schemas.microsoft.com/office/drawing/2014/main" id="{4821643B-8232-4928-B5AB-8E7204EF8ED7}"/>
                  </a:ext>
                </a:extLst>
              </p:cNvPr>
              <p:cNvSpPr txBox="1">
                <a:spLocks noRot="1" noChangeAspect="1" noMove="1" noResize="1" noEditPoints="1" noAdjustHandles="1" noChangeArrowheads="1" noChangeShapeType="1" noTextEdit="1"/>
              </p:cNvSpPr>
              <p:nvPr/>
            </p:nvSpPr>
            <p:spPr>
              <a:xfrm>
                <a:off x="2232768" y="5749326"/>
                <a:ext cx="195182" cy="276999"/>
              </a:xfrm>
              <a:prstGeom prst="rect">
                <a:avLst/>
              </a:prstGeom>
              <a:blipFill>
                <a:blip r:embed="rId27"/>
                <a:stretch>
                  <a:fillRect l="-43750" r="-9375" b="-282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7847C272-D8AF-458C-82D2-C96CDD8D3BFC}"/>
                  </a:ext>
                </a:extLst>
              </p:cNvPr>
              <p:cNvSpPr txBox="1"/>
              <p:nvPr/>
            </p:nvSpPr>
            <p:spPr>
              <a:xfrm>
                <a:off x="3850122" y="5456257"/>
                <a:ext cx="195182"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95" name="文本框 94">
                <a:extLst>
                  <a:ext uri="{FF2B5EF4-FFF2-40B4-BE49-F238E27FC236}">
                    <a16:creationId xmlns:a16="http://schemas.microsoft.com/office/drawing/2014/main" id="{7847C272-D8AF-458C-82D2-C96CDD8D3BFC}"/>
                  </a:ext>
                </a:extLst>
              </p:cNvPr>
              <p:cNvSpPr txBox="1">
                <a:spLocks noRot="1" noChangeAspect="1" noMove="1" noResize="1" noEditPoints="1" noAdjustHandles="1" noChangeArrowheads="1" noChangeShapeType="1" noTextEdit="1"/>
              </p:cNvSpPr>
              <p:nvPr/>
            </p:nvSpPr>
            <p:spPr>
              <a:xfrm>
                <a:off x="3850122" y="5456257"/>
                <a:ext cx="195182" cy="276999"/>
              </a:xfrm>
              <a:prstGeom prst="rect">
                <a:avLst/>
              </a:prstGeom>
              <a:blipFill>
                <a:blip r:embed="rId28"/>
                <a:stretch>
                  <a:fillRect l="-46875" r="-6250"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0DA2A198-C118-47A7-9820-E071946AA745}"/>
                  </a:ext>
                </a:extLst>
              </p:cNvPr>
              <p:cNvSpPr txBox="1"/>
              <p:nvPr/>
            </p:nvSpPr>
            <p:spPr>
              <a:xfrm>
                <a:off x="3837951" y="5770294"/>
                <a:ext cx="195182"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96" name="文本框 95">
                <a:extLst>
                  <a:ext uri="{FF2B5EF4-FFF2-40B4-BE49-F238E27FC236}">
                    <a16:creationId xmlns:a16="http://schemas.microsoft.com/office/drawing/2014/main" id="{0DA2A198-C118-47A7-9820-E071946AA745}"/>
                  </a:ext>
                </a:extLst>
              </p:cNvPr>
              <p:cNvSpPr txBox="1">
                <a:spLocks noRot="1" noChangeAspect="1" noMove="1" noResize="1" noEditPoints="1" noAdjustHandles="1" noChangeArrowheads="1" noChangeShapeType="1" noTextEdit="1"/>
              </p:cNvSpPr>
              <p:nvPr/>
            </p:nvSpPr>
            <p:spPr>
              <a:xfrm>
                <a:off x="3837951" y="5770294"/>
                <a:ext cx="195182" cy="276999"/>
              </a:xfrm>
              <a:prstGeom prst="rect">
                <a:avLst/>
              </a:prstGeom>
              <a:blipFill>
                <a:blip r:embed="rId29"/>
                <a:stretch>
                  <a:fillRect l="-43750" r="-6250"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7" name="文本框 96">
                <a:extLst>
                  <a:ext uri="{FF2B5EF4-FFF2-40B4-BE49-F238E27FC236}">
                    <a16:creationId xmlns:a16="http://schemas.microsoft.com/office/drawing/2014/main" id="{EB21A0AF-C5F3-47A3-A2EB-E11CC5B591B7}"/>
                  </a:ext>
                </a:extLst>
              </p:cNvPr>
              <p:cNvSpPr txBox="1"/>
              <p:nvPr/>
            </p:nvSpPr>
            <p:spPr>
              <a:xfrm>
                <a:off x="4209823" y="5153783"/>
                <a:ext cx="19236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p:txBody>
          </p:sp>
        </mc:Choice>
        <mc:Fallback xmlns="">
          <p:sp>
            <p:nvSpPr>
              <p:cNvPr id="97" name="文本框 96">
                <a:extLst>
                  <a:ext uri="{FF2B5EF4-FFF2-40B4-BE49-F238E27FC236}">
                    <a16:creationId xmlns:a16="http://schemas.microsoft.com/office/drawing/2014/main" id="{EB21A0AF-C5F3-47A3-A2EB-E11CC5B591B7}"/>
                  </a:ext>
                </a:extLst>
              </p:cNvPr>
              <p:cNvSpPr txBox="1">
                <a:spLocks noRot="1" noChangeAspect="1" noMove="1" noResize="1" noEditPoints="1" noAdjustHandles="1" noChangeArrowheads="1" noChangeShapeType="1" noTextEdit="1"/>
              </p:cNvSpPr>
              <p:nvPr/>
            </p:nvSpPr>
            <p:spPr>
              <a:xfrm>
                <a:off x="4209823" y="5153783"/>
                <a:ext cx="192360" cy="276999"/>
              </a:xfrm>
              <a:prstGeom prst="rect">
                <a:avLst/>
              </a:prstGeom>
              <a:blipFill>
                <a:blip r:embed="rId30"/>
                <a:stretch>
                  <a:fillRect l="-48387" r="-83871" b="-3043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7766388F-6915-47A4-92D7-7E3C6CECCA51}"/>
                  </a:ext>
                </a:extLst>
              </p:cNvPr>
              <p:cNvSpPr txBox="1"/>
              <p:nvPr/>
            </p:nvSpPr>
            <p:spPr>
              <a:xfrm>
                <a:off x="2680189" y="5123535"/>
                <a:ext cx="19236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p:txBody>
          </p:sp>
        </mc:Choice>
        <mc:Fallback xmlns="">
          <p:sp>
            <p:nvSpPr>
              <p:cNvPr id="100" name="文本框 99">
                <a:extLst>
                  <a:ext uri="{FF2B5EF4-FFF2-40B4-BE49-F238E27FC236}">
                    <a16:creationId xmlns:a16="http://schemas.microsoft.com/office/drawing/2014/main" id="{7766388F-6915-47A4-92D7-7E3C6CECCA51}"/>
                  </a:ext>
                </a:extLst>
              </p:cNvPr>
              <p:cNvSpPr txBox="1">
                <a:spLocks noRot="1" noChangeAspect="1" noMove="1" noResize="1" noEditPoints="1" noAdjustHandles="1" noChangeArrowheads="1" noChangeShapeType="1" noTextEdit="1"/>
              </p:cNvSpPr>
              <p:nvPr/>
            </p:nvSpPr>
            <p:spPr>
              <a:xfrm>
                <a:off x="2680189" y="5123535"/>
                <a:ext cx="192360" cy="276999"/>
              </a:xfrm>
              <a:prstGeom prst="rect">
                <a:avLst/>
              </a:prstGeom>
              <a:blipFill>
                <a:blip r:embed="rId31"/>
                <a:stretch>
                  <a:fillRect l="-48387" r="-83871" b="-3043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3FD4BDED-7469-4E4A-8B7F-529E5A7A2576}"/>
                  </a:ext>
                </a:extLst>
              </p:cNvPr>
              <p:cNvSpPr txBox="1"/>
              <p:nvPr/>
            </p:nvSpPr>
            <p:spPr>
              <a:xfrm>
                <a:off x="2680189" y="6144864"/>
                <a:ext cx="19236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p:txBody>
          </p:sp>
        </mc:Choice>
        <mc:Fallback xmlns="">
          <p:sp>
            <p:nvSpPr>
              <p:cNvPr id="101" name="文本框 100">
                <a:extLst>
                  <a:ext uri="{FF2B5EF4-FFF2-40B4-BE49-F238E27FC236}">
                    <a16:creationId xmlns:a16="http://schemas.microsoft.com/office/drawing/2014/main" id="{3FD4BDED-7469-4E4A-8B7F-529E5A7A2576}"/>
                  </a:ext>
                </a:extLst>
              </p:cNvPr>
              <p:cNvSpPr txBox="1">
                <a:spLocks noRot="1" noChangeAspect="1" noMove="1" noResize="1" noEditPoints="1" noAdjustHandles="1" noChangeArrowheads="1" noChangeShapeType="1" noTextEdit="1"/>
              </p:cNvSpPr>
              <p:nvPr/>
            </p:nvSpPr>
            <p:spPr>
              <a:xfrm>
                <a:off x="2680189" y="6144864"/>
                <a:ext cx="192360" cy="276999"/>
              </a:xfrm>
              <a:prstGeom prst="rect">
                <a:avLst/>
              </a:prstGeom>
              <a:blipFill>
                <a:blip r:embed="rId32"/>
                <a:stretch>
                  <a:fillRect l="-48387" r="-83871"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61193EBA-4AE4-44F2-BC67-AE2C9796B4E8}"/>
                  </a:ext>
                </a:extLst>
              </p:cNvPr>
              <p:cNvSpPr txBox="1"/>
              <p:nvPr/>
            </p:nvSpPr>
            <p:spPr>
              <a:xfrm>
                <a:off x="4191821" y="6144863"/>
                <a:ext cx="192360" cy="276999"/>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p:txBody>
          </p:sp>
        </mc:Choice>
        <mc:Fallback xmlns="">
          <p:sp>
            <p:nvSpPr>
              <p:cNvPr id="102" name="文本框 101">
                <a:extLst>
                  <a:ext uri="{FF2B5EF4-FFF2-40B4-BE49-F238E27FC236}">
                    <a16:creationId xmlns:a16="http://schemas.microsoft.com/office/drawing/2014/main" id="{61193EBA-4AE4-44F2-BC67-AE2C9796B4E8}"/>
                  </a:ext>
                </a:extLst>
              </p:cNvPr>
              <p:cNvSpPr txBox="1">
                <a:spLocks noRot="1" noChangeAspect="1" noMove="1" noResize="1" noEditPoints="1" noAdjustHandles="1" noChangeArrowheads="1" noChangeShapeType="1" noTextEdit="1"/>
              </p:cNvSpPr>
              <p:nvPr/>
            </p:nvSpPr>
            <p:spPr>
              <a:xfrm>
                <a:off x="4191821" y="6144863"/>
                <a:ext cx="192360" cy="276999"/>
              </a:xfrm>
              <a:prstGeom prst="rect">
                <a:avLst/>
              </a:prstGeom>
              <a:blipFill>
                <a:blip r:embed="rId33"/>
                <a:stretch>
                  <a:fillRect l="-48387" r="-83871"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文本框 105">
                <a:extLst>
                  <a:ext uri="{FF2B5EF4-FFF2-40B4-BE49-F238E27FC236}">
                    <a16:creationId xmlns:a16="http://schemas.microsoft.com/office/drawing/2014/main" id="{F7923541-6288-49C2-BF64-A653FC9F8FC2}"/>
                  </a:ext>
                </a:extLst>
              </p:cNvPr>
              <p:cNvSpPr txBox="1"/>
              <p:nvPr/>
            </p:nvSpPr>
            <p:spPr>
              <a:xfrm>
                <a:off x="1905878" y="4955402"/>
                <a:ext cx="19454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06" name="文本框 105">
                <a:extLst>
                  <a:ext uri="{FF2B5EF4-FFF2-40B4-BE49-F238E27FC236}">
                    <a16:creationId xmlns:a16="http://schemas.microsoft.com/office/drawing/2014/main" id="{F7923541-6288-49C2-BF64-A653FC9F8FC2}"/>
                  </a:ext>
                </a:extLst>
              </p:cNvPr>
              <p:cNvSpPr txBox="1">
                <a:spLocks noRot="1" noChangeAspect="1" noMove="1" noResize="1" noEditPoints="1" noAdjustHandles="1" noChangeArrowheads="1" noChangeShapeType="1" noTextEdit="1"/>
              </p:cNvSpPr>
              <p:nvPr/>
            </p:nvSpPr>
            <p:spPr>
              <a:xfrm>
                <a:off x="1905878" y="4955402"/>
                <a:ext cx="194540" cy="276999"/>
              </a:xfrm>
              <a:prstGeom prst="rect">
                <a:avLst/>
              </a:prstGeom>
              <a:blipFill>
                <a:blip r:embed="rId34"/>
                <a:stretch>
                  <a:fillRect l="-31250" b="-444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D2916863-7203-48F6-8AB8-D6C130CB5A7C}"/>
                  </a:ext>
                </a:extLst>
              </p:cNvPr>
              <p:cNvSpPr txBox="1"/>
              <p:nvPr/>
            </p:nvSpPr>
            <p:spPr>
              <a:xfrm>
                <a:off x="3450515" y="4913238"/>
                <a:ext cx="19793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107" name="文本框 106">
                <a:extLst>
                  <a:ext uri="{FF2B5EF4-FFF2-40B4-BE49-F238E27FC236}">
                    <a16:creationId xmlns:a16="http://schemas.microsoft.com/office/drawing/2014/main" id="{D2916863-7203-48F6-8AB8-D6C130CB5A7C}"/>
                  </a:ext>
                </a:extLst>
              </p:cNvPr>
              <p:cNvSpPr txBox="1">
                <a:spLocks noRot="1" noChangeAspect="1" noMove="1" noResize="1" noEditPoints="1" noAdjustHandles="1" noChangeArrowheads="1" noChangeShapeType="1" noTextEdit="1"/>
              </p:cNvSpPr>
              <p:nvPr/>
            </p:nvSpPr>
            <p:spPr>
              <a:xfrm>
                <a:off x="3450515" y="4913238"/>
                <a:ext cx="197939" cy="276999"/>
              </a:xfrm>
              <a:prstGeom prst="rect">
                <a:avLst/>
              </a:prstGeom>
              <a:blipFill>
                <a:blip r:embed="rId35"/>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CE74F5F6-26D9-4990-B919-F3BCA819A235}"/>
                  </a:ext>
                </a:extLst>
              </p:cNvPr>
              <p:cNvSpPr txBox="1"/>
              <p:nvPr/>
            </p:nvSpPr>
            <p:spPr>
              <a:xfrm>
                <a:off x="4963383" y="4955403"/>
                <a:ext cx="180306"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108" name="文本框 107">
                <a:extLst>
                  <a:ext uri="{FF2B5EF4-FFF2-40B4-BE49-F238E27FC236}">
                    <a16:creationId xmlns:a16="http://schemas.microsoft.com/office/drawing/2014/main" id="{CE74F5F6-26D9-4990-B919-F3BCA819A235}"/>
                  </a:ext>
                </a:extLst>
              </p:cNvPr>
              <p:cNvSpPr txBox="1">
                <a:spLocks noRot="1" noChangeAspect="1" noMove="1" noResize="1" noEditPoints="1" noAdjustHandles="1" noChangeArrowheads="1" noChangeShapeType="1" noTextEdit="1"/>
              </p:cNvSpPr>
              <p:nvPr/>
            </p:nvSpPr>
            <p:spPr>
              <a:xfrm>
                <a:off x="4963383" y="4955403"/>
                <a:ext cx="180306" cy="276999"/>
              </a:xfrm>
              <a:prstGeom prst="rect">
                <a:avLst/>
              </a:prstGeom>
              <a:blipFill>
                <a:blip r:embed="rId36"/>
                <a:stretch>
                  <a:fillRect l="-33333" b="-4444"/>
                </a:stretch>
              </a:blipFill>
              <a:ln>
                <a:noFill/>
              </a:ln>
            </p:spPr>
            <p:txBody>
              <a:bodyPr/>
              <a:lstStyle/>
              <a:p>
                <a:r>
                  <a:rPr lang="zh-CN" altLang="en-US">
                    <a:noFill/>
                  </a:rPr>
                  <a:t> </a:t>
                </a:r>
              </a:p>
            </p:txBody>
          </p:sp>
        </mc:Fallback>
      </mc:AlternateContent>
      <p:sp>
        <p:nvSpPr>
          <p:cNvPr id="109" name="文本框 108">
            <a:extLst>
              <a:ext uri="{FF2B5EF4-FFF2-40B4-BE49-F238E27FC236}">
                <a16:creationId xmlns:a16="http://schemas.microsoft.com/office/drawing/2014/main" id="{2A9017DE-C73C-48CD-B241-4026FF6BED00}"/>
              </a:ext>
            </a:extLst>
          </p:cNvPr>
          <p:cNvSpPr txBox="1"/>
          <p:nvPr/>
        </p:nvSpPr>
        <p:spPr>
          <a:xfrm>
            <a:off x="5235296" y="5400001"/>
            <a:ext cx="1080120" cy="707886"/>
          </a:xfrm>
          <a:prstGeom prst="rect">
            <a:avLst/>
          </a:prstGeom>
          <a:noFill/>
          <a:ln>
            <a:solidFill>
              <a:schemeClr val="bg2"/>
            </a:solidFill>
          </a:ln>
        </p:spPr>
        <p:txBody>
          <a:bodyPr wrap="square" rtlCol="0" anchor="ctr" anchorCtr="1">
            <a:spAutoFit/>
          </a:bodyPr>
          <a:lstStyle/>
          <a:p>
            <a:r>
              <a:rPr lang="zh-CN" altLang="en-US" sz="2000" dirty="0"/>
              <a:t>的信道矩阵为</a:t>
            </a:r>
          </a:p>
        </p:txBody>
      </p: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E193AA6C-AB6E-4A9E-8A98-3B906D783340}"/>
                  </a:ext>
                </a:extLst>
              </p:cNvPr>
              <p:cNvSpPr txBox="1"/>
              <p:nvPr/>
            </p:nvSpPr>
            <p:spPr>
              <a:xfrm>
                <a:off x="6315416" y="5399186"/>
                <a:ext cx="4786567" cy="69153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e>
                                <m:r>
                                  <a:rPr lang="en-US" altLang="zh-CN" sz="2000" b="0" i="1" smtClean="0">
                                    <a:latin typeface="Cambria Math" panose="02040503050406030204" pitchFamily="18" charset="0"/>
                                  </a:rPr>
                                  <m:t>𝑝</m:t>
                                </m:r>
                              </m:e>
                            </m:mr>
                            <m:mr>
                              <m:e>
                                <m:r>
                                  <a:rPr lang="en-US" altLang="zh-CN" sz="2000" b="0" i="1" smtClean="0">
                                    <a:latin typeface="Cambria Math" panose="02040503050406030204" pitchFamily="18" charset="0"/>
                                  </a:rPr>
                                  <m:t>𝑝</m:t>
                                </m:r>
                              </m:e>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mr>
                          </m:m>
                        </m:e>
                      </m:d>
                      <m:d>
                        <m:dPr>
                          <m:ctrlPr>
                            <a:rPr lang="en-US" altLang="zh-CN" sz="2000" i="1">
                              <a:latin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rPr>
                              </m:ctrlPr>
                            </m:mPr>
                            <m:m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e>
                                <m:r>
                                  <a:rPr lang="en-US" altLang="zh-CN" sz="2000" i="1">
                                    <a:latin typeface="Cambria Math" panose="02040503050406030204" pitchFamily="18" charset="0"/>
                                  </a:rPr>
                                  <m:t>𝑝</m:t>
                                </m:r>
                              </m:e>
                            </m:mr>
                            <m:mr>
                              <m:e>
                                <m:r>
                                  <a:rPr lang="en-US" altLang="zh-CN" sz="2000" i="1">
                                    <a:latin typeface="Cambria Math" panose="02040503050406030204" pitchFamily="18" charset="0"/>
                                  </a:rPr>
                                  <m:t>𝑝</m:t>
                                </m:r>
                              </m:e>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mr>
                          </m:m>
                        </m:e>
                      </m:d>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sSup>
                                  <m:sSupPr>
                                    <m:ctrlPr>
                                      <a:rPr lang="en-US" altLang="zh-CN" sz="2000" b="0" i="1" smtClean="0">
                                        <a:latin typeface="Cambria Math" panose="02040503050406030204" pitchFamily="18" charset="0"/>
                                      </a:rPr>
                                    </m:ctrlPr>
                                  </m:sSup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sup>
                                    <m:r>
                                      <a:rPr lang="en-US" altLang="zh-CN" sz="2000" b="0" i="1" smtClean="0">
                                        <a:latin typeface="Cambria Math" panose="02040503050406030204" pitchFamily="18" charset="0"/>
                                      </a:rPr>
                                      <m:t>2</m:t>
                                    </m:r>
                                  </m:sup>
                                </m:sSup>
                                <m:r>
                                  <m:rPr>
                                    <m:brk m:alnAt="7"/>
                                  </m:rP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𝑝</m:t>
                                    </m:r>
                                  </m:e>
                                  <m:sup>
                                    <m:r>
                                      <a:rPr lang="en-US" altLang="zh-CN" sz="2000" b="0" i="1" smtClean="0">
                                        <a:latin typeface="Cambria Math" panose="02040503050406030204" pitchFamily="18" charset="0"/>
                                      </a:rPr>
                                      <m:t>2</m:t>
                                    </m:r>
                                  </m:sup>
                                </m:sSup>
                              </m:e>
                              <m:e>
                                <m:r>
                                  <a:rPr lang="en-US" altLang="zh-CN" sz="2000" i="1">
                                    <a:latin typeface="Cambria Math" panose="02040503050406030204" pitchFamily="18" charset="0"/>
                                  </a:rPr>
                                  <m:t>2</m:t>
                                </m:r>
                                <m:r>
                                  <a:rPr lang="en-US" altLang="zh-CN" sz="2000" i="1">
                                    <a:latin typeface="Cambria Math" panose="02040503050406030204" pitchFamily="18" charset="0"/>
                                  </a:rPr>
                                  <m:t>𝑝</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mr>
                            <m:mr>
                              <m:e>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𝑝</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e>
                                  <m:sup>
                                    <m:r>
                                      <a:rPr lang="en-US" altLang="zh-CN" sz="2000" i="1">
                                        <a:latin typeface="Cambria Math" panose="02040503050406030204" pitchFamily="18" charset="0"/>
                                      </a:rPr>
                                      <m:t>2</m:t>
                                    </m:r>
                                  </m:sup>
                                </m:sSup>
                                <m:r>
                                  <m:rPr>
                                    <m:brk m:alnAt="7"/>
                                  </m:rP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2</m:t>
                                    </m:r>
                                  </m:sup>
                                </m:sSup>
                              </m:e>
                            </m:mr>
                          </m:m>
                        </m:e>
                      </m:d>
                    </m:oMath>
                  </m:oMathPara>
                </a14:m>
                <a:endParaRPr lang="zh-CN" altLang="en-US" sz="2000" dirty="0"/>
              </a:p>
            </p:txBody>
          </p:sp>
        </mc:Choice>
        <mc:Fallback xmlns="">
          <p:sp>
            <p:nvSpPr>
              <p:cNvPr id="110" name="文本框 109">
                <a:extLst>
                  <a:ext uri="{FF2B5EF4-FFF2-40B4-BE49-F238E27FC236}">
                    <a16:creationId xmlns:a16="http://schemas.microsoft.com/office/drawing/2014/main" id="{E193AA6C-AB6E-4A9E-8A98-3B906D783340}"/>
                  </a:ext>
                </a:extLst>
              </p:cNvPr>
              <p:cNvSpPr txBox="1">
                <a:spLocks noRot="1" noChangeAspect="1" noMove="1" noResize="1" noEditPoints="1" noAdjustHandles="1" noChangeArrowheads="1" noChangeShapeType="1" noTextEdit="1"/>
              </p:cNvSpPr>
              <p:nvPr/>
            </p:nvSpPr>
            <p:spPr>
              <a:xfrm>
                <a:off x="6315416" y="5399186"/>
                <a:ext cx="4786567" cy="691536"/>
              </a:xfrm>
              <a:prstGeom prst="rect">
                <a:avLst/>
              </a:prstGeom>
              <a:blipFill>
                <a:blip r:embed="rId37"/>
                <a:stretch>
                  <a:fillRect/>
                </a:stretch>
              </a:blipFill>
              <a:ln>
                <a:noFill/>
              </a:ln>
            </p:spPr>
            <p:txBody>
              <a:bodyPr/>
              <a:lstStyle/>
              <a:p>
                <a:r>
                  <a:rPr lang="zh-CN" altLang="en-US">
                    <a:noFill/>
                  </a:rPr>
                  <a:t> </a:t>
                </a:r>
              </a:p>
            </p:txBody>
          </p:sp>
        </mc:Fallback>
      </mc:AlternateContent>
      <p:sp>
        <p:nvSpPr>
          <p:cNvPr id="111" name="文本框 110">
            <a:extLst>
              <a:ext uri="{FF2B5EF4-FFF2-40B4-BE49-F238E27FC236}">
                <a16:creationId xmlns:a16="http://schemas.microsoft.com/office/drawing/2014/main" id="{CCE1DEB5-D6A9-4469-8E0B-B0CA5DD93306}"/>
              </a:ext>
            </a:extLst>
          </p:cNvPr>
          <p:cNvSpPr txBox="1"/>
          <p:nvPr/>
        </p:nvSpPr>
        <p:spPr>
          <a:xfrm>
            <a:off x="8659617" y="6147684"/>
            <a:ext cx="2376796" cy="400110"/>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仍为二元对称信道</a:t>
            </a:r>
          </a:p>
        </p:txBody>
      </p:sp>
    </p:spTree>
    <p:extLst>
      <p:ext uri="{BB962C8B-B14F-4D97-AF65-F5344CB8AC3E}">
        <p14:creationId xmlns:p14="http://schemas.microsoft.com/office/powerpoint/2010/main" val="227100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8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0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0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7"/>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0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10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animBg="1"/>
      <p:bldP spid="10" grpId="0"/>
      <p:bldP spid="11" grpId="0"/>
      <p:bldP spid="12" grpId="0" animBg="1"/>
      <p:bldP spid="15" grpId="0"/>
      <p:bldP spid="16" grpId="0"/>
      <p:bldP spid="17" grpId="0" animBg="1"/>
      <p:bldP spid="20" grpId="0"/>
      <p:bldP spid="21" grpId="0"/>
      <p:bldP spid="22" grpId="0"/>
      <p:bldP spid="37" grpId="0" animBg="1"/>
      <p:bldP spid="38" grpId="0" animBg="1"/>
      <p:bldP spid="39" grpId="0" animBg="1"/>
      <p:bldP spid="40" grpId="0"/>
      <p:bldP spid="41" grpId="0"/>
      <p:bldP spid="42" grpId="0"/>
      <p:bldP spid="43" grpId="0"/>
      <p:bldP spid="44" grpId="0"/>
      <p:bldP spid="45" grpId="0" animBg="1"/>
      <p:bldP spid="46" grpId="0" animBg="1"/>
      <p:bldP spid="53" grpId="0"/>
      <p:bldP spid="54" grpId="0"/>
      <p:bldP spid="55" grpId="0"/>
      <p:bldP spid="56" grpId="0" animBg="1"/>
      <p:bldP spid="57" grpId="0" animBg="1"/>
      <p:bldP spid="60" grpId="0" animBg="1"/>
      <p:bldP spid="63" grpId="0"/>
      <p:bldP spid="87" grpId="0"/>
      <p:bldP spid="88" grpId="0"/>
      <p:bldP spid="89" grpId="0"/>
      <p:bldP spid="90" grpId="0"/>
      <p:bldP spid="91" grpId="0"/>
      <p:bldP spid="92" grpId="0"/>
      <p:bldP spid="93" grpId="0"/>
      <p:bldP spid="94" grpId="0"/>
      <p:bldP spid="95" grpId="0"/>
      <p:bldP spid="96" grpId="0"/>
      <p:bldP spid="97" grpId="0"/>
      <p:bldP spid="100" grpId="0"/>
      <p:bldP spid="101" grpId="0"/>
      <p:bldP spid="102" grpId="0"/>
      <p:bldP spid="106" grpId="0"/>
      <p:bldP spid="107" grpId="0"/>
      <p:bldP spid="108" grpId="0"/>
      <p:bldP spid="109" grpId="0" animBg="1"/>
      <p:bldP spid="110" grpId="0"/>
      <p:bldP spid="1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FA703B-7822-4EDF-8CB8-1C80690805A1}"/>
              </a:ext>
            </a:extLst>
          </p:cNvPr>
          <p:cNvSpPr txBox="1"/>
          <p:nvPr/>
        </p:nvSpPr>
        <p:spPr>
          <a:xfrm>
            <a:off x="1341884" y="548680"/>
            <a:ext cx="4176464" cy="461665"/>
          </a:xfrm>
          <a:prstGeom prst="rect">
            <a:avLst/>
          </a:prstGeom>
          <a:noFill/>
          <a:ln>
            <a:noFill/>
          </a:ln>
        </p:spPr>
        <p:txBody>
          <a:bodyPr wrap="square" rtlCol="0" anchor="ctr" anchorCtr="1">
            <a:spAutoFit/>
          </a:bodyPr>
          <a:lstStyle/>
          <a:p>
            <a:r>
              <a:rPr lang="en-US" altLang="zh-CN" sz="2400" b="1" dirty="0"/>
              <a:t>§4.5 </a:t>
            </a:r>
            <a:r>
              <a:rPr lang="zh-CN" altLang="en-US" sz="2400" b="1" dirty="0"/>
              <a:t>连续信道及其信道容量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E9254D0-29B7-48A6-87AD-A01EE549C429}"/>
                  </a:ext>
                </a:extLst>
              </p:cNvPr>
              <p:cNvSpPr txBox="1"/>
              <p:nvPr/>
            </p:nvSpPr>
            <p:spPr>
              <a:xfrm>
                <a:off x="847370" y="2328997"/>
                <a:ext cx="10399580" cy="707886"/>
              </a:xfrm>
              <a:prstGeom prst="rect">
                <a:avLst/>
              </a:prstGeom>
              <a:noFill/>
              <a:ln>
                <a:noFill/>
              </a:ln>
            </p:spPr>
            <p:txBody>
              <a:bodyPr wrap="square" rtlCol="0" anchor="ctr" anchorCtr="1">
                <a:spAutoFit/>
              </a:bodyPr>
              <a:lstStyle/>
              <a:p>
                <a:r>
                  <a:rPr lang="zh-CN" altLang="en-US" sz="2000" dirty="0">
                    <a:solidFill>
                      <a:srgbClr val="C00000"/>
                    </a:solidFill>
                  </a:rPr>
                  <a:t>       加性信道</a:t>
                </a:r>
                <a:r>
                  <a:rPr lang="zh-CN" altLang="en-US" sz="2000" dirty="0"/>
                  <a:t>的输出为输入与噪声的叠加，即</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oMath>
                </a14:m>
                <a:r>
                  <a:rPr lang="en-US" altLang="zh-CN" sz="2000" dirty="0"/>
                  <a:t>.  </a:t>
                </a:r>
                <a:r>
                  <a:rPr lang="zh-CN" altLang="en-US" sz="2000" dirty="0"/>
                  <a:t>噪声</a:t>
                </a:r>
                <a14:m>
                  <m:oMath xmlns:m="http://schemas.openxmlformats.org/officeDocument/2006/math">
                    <m:r>
                      <a:rPr lang="en-US" altLang="zh-CN" sz="2000" i="1">
                        <a:latin typeface="Cambria Math" panose="02040503050406030204" pitchFamily="18" charset="0"/>
                      </a:rPr>
                      <m:t>𝑛</m:t>
                    </m:r>
                  </m:oMath>
                </a14:m>
                <a:r>
                  <a:rPr lang="zh-CN" altLang="en-US" sz="2000" dirty="0"/>
                  <a:t>服从高斯分布的加性信道又称为</a:t>
                </a:r>
                <a:r>
                  <a:rPr lang="zh-CN" altLang="en-US" sz="2000" dirty="0">
                    <a:solidFill>
                      <a:srgbClr val="C00000"/>
                    </a:solidFill>
                  </a:rPr>
                  <a:t>高斯加性信道</a:t>
                </a:r>
                <a:r>
                  <a:rPr lang="zh-CN" altLang="en-US" sz="2000" dirty="0"/>
                  <a:t>。</a:t>
                </a:r>
              </a:p>
            </p:txBody>
          </p:sp>
        </mc:Choice>
        <mc:Fallback xmlns="">
          <p:sp>
            <p:nvSpPr>
              <p:cNvPr id="3" name="文本框 2">
                <a:extLst>
                  <a:ext uri="{FF2B5EF4-FFF2-40B4-BE49-F238E27FC236}">
                    <a16:creationId xmlns:a16="http://schemas.microsoft.com/office/drawing/2014/main" id="{2E9254D0-29B7-48A6-87AD-A01EE549C429}"/>
                  </a:ext>
                </a:extLst>
              </p:cNvPr>
              <p:cNvSpPr txBox="1">
                <a:spLocks noRot="1" noChangeAspect="1" noMove="1" noResize="1" noEditPoints="1" noAdjustHandles="1" noChangeArrowheads="1" noChangeShapeType="1" noTextEdit="1"/>
              </p:cNvSpPr>
              <p:nvPr/>
            </p:nvSpPr>
            <p:spPr>
              <a:xfrm>
                <a:off x="847370" y="2328997"/>
                <a:ext cx="10399580" cy="707886"/>
              </a:xfrm>
              <a:prstGeom prst="rect">
                <a:avLst/>
              </a:prstGeom>
              <a:blipFill>
                <a:blip r:embed="rId2"/>
                <a:stretch>
                  <a:fillRect t="-6034"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9DE302E-4304-4BC8-9DD0-3F70CD95B90F}"/>
                  </a:ext>
                </a:extLst>
              </p:cNvPr>
              <p:cNvSpPr txBox="1"/>
              <p:nvPr/>
            </p:nvSpPr>
            <p:spPr>
              <a:xfrm>
                <a:off x="816030" y="1010345"/>
                <a:ext cx="10534966" cy="1323439"/>
              </a:xfrm>
              <a:prstGeom prst="rect">
                <a:avLst/>
              </a:prstGeom>
              <a:noFill/>
              <a:ln>
                <a:noFill/>
              </a:ln>
            </p:spPr>
            <p:txBody>
              <a:bodyPr wrap="square" rtlCol="0" anchor="ctr" anchorCtr="1">
                <a:spAutoFit/>
              </a:bodyPr>
              <a:lstStyle/>
              <a:p>
                <a:r>
                  <a:rPr lang="zh-CN" altLang="en-US" sz="2000" dirty="0"/>
                  <a:t>       如果信道的输入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和输出</a:t>
                </a:r>
                <a14:m>
                  <m:oMath xmlns:m="http://schemas.openxmlformats.org/officeDocument/2006/math">
                    <m:r>
                      <a:rPr lang="en-US" altLang="zh-CN" sz="2000" b="0" i="1" smtClean="0">
                        <a:latin typeface="Cambria Math" panose="02040503050406030204" pitchFamily="18" charset="0"/>
                      </a:rPr>
                      <m:t>𝑦</m:t>
                    </m:r>
                  </m:oMath>
                </a14:m>
                <a:r>
                  <a:rPr lang="zh-CN" altLang="en-US" sz="2000" dirty="0"/>
                  <a:t>都是连续的随机变量，则称信道为</a:t>
                </a:r>
                <a:r>
                  <a:rPr lang="zh-CN" altLang="en-US" sz="2000" dirty="0">
                    <a:solidFill>
                      <a:srgbClr val="C00000"/>
                    </a:solidFill>
                  </a:rPr>
                  <a:t>连续信道</a:t>
                </a:r>
                <a:r>
                  <a:rPr lang="zh-CN" altLang="en-US" sz="2000" dirty="0"/>
                  <a:t>。对于一般的连续信道来说，因为平均互信息</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a14:m>
                <a:r>
                  <a:rPr lang="zh-CN" altLang="en-US" sz="2000" dirty="0"/>
                  <a:t>可以取任意大的值，单纯考虑其最大值没有意义。但如果要求输入满足一些特殊条件（比如平均功率受限，或者幅度受限），则平均互信息</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a14:m>
                <a:r>
                  <a:rPr lang="zh-CN" altLang="en-US" sz="2000" dirty="0"/>
                  <a:t>的最大值是存在的，该最大值亦称为</a:t>
                </a:r>
                <a:r>
                  <a:rPr lang="zh-CN" altLang="en-US" sz="2000" dirty="0">
                    <a:solidFill>
                      <a:srgbClr val="C00000"/>
                    </a:solidFill>
                  </a:rPr>
                  <a:t>信道容量</a:t>
                </a:r>
                <a:r>
                  <a:rPr lang="zh-CN" altLang="en-US" sz="2000" dirty="0"/>
                  <a:t>。</a:t>
                </a:r>
              </a:p>
            </p:txBody>
          </p:sp>
        </mc:Choice>
        <mc:Fallback xmlns="">
          <p:sp>
            <p:nvSpPr>
              <p:cNvPr id="4" name="文本框 3">
                <a:extLst>
                  <a:ext uri="{FF2B5EF4-FFF2-40B4-BE49-F238E27FC236}">
                    <a16:creationId xmlns:a16="http://schemas.microsoft.com/office/drawing/2014/main" id="{29DE302E-4304-4BC8-9DD0-3F70CD95B90F}"/>
                  </a:ext>
                </a:extLst>
              </p:cNvPr>
              <p:cNvSpPr txBox="1">
                <a:spLocks noRot="1" noChangeAspect="1" noMove="1" noResize="1" noEditPoints="1" noAdjustHandles="1" noChangeArrowheads="1" noChangeShapeType="1" noTextEdit="1"/>
              </p:cNvSpPr>
              <p:nvPr/>
            </p:nvSpPr>
            <p:spPr>
              <a:xfrm>
                <a:off x="816030" y="1010345"/>
                <a:ext cx="10534966" cy="1323439"/>
              </a:xfrm>
              <a:prstGeom prst="rect">
                <a:avLst/>
              </a:prstGeom>
              <a:blipFill>
                <a:blip r:embed="rId3"/>
                <a:stretch>
                  <a:fillRect t="-3226" b="-69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6493598-4D1E-4F00-BBE1-8C9568114859}"/>
                  </a:ext>
                </a:extLst>
              </p:cNvPr>
              <p:cNvSpPr txBox="1"/>
              <p:nvPr/>
            </p:nvSpPr>
            <p:spPr>
              <a:xfrm>
                <a:off x="621804" y="3093290"/>
                <a:ext cx="10534966"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加性信道的条件微分熵</a:t>
                </a:r>
                <a14:m>
                  <m:oMath xmlns:m="http://schemas.openxmlformats.org/officeDocument/2006/math">
                    <m:r>
                      <a:rPr lang="en-US" altLang="zh-CN" sz="2000" i="1">
                        <a:latin typeface="Cambria Math" panose="02040503050406030204" pitchFamily="18" charset="0"/>
                      </a:rPr>
                      <m:t>h</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oMath>
                </a14:m>
                <a:r>
                  <a:rPr lang="zh-CN" altLang="en-US" sz="2000" dirty="0"/>
                  <a:t>等于噪声</a:t>
                </a:r>
                <a14:m>
                  <m:oMath xmlns:m="http://schemas.openxmlformats.org/officeDocument/2006/math">
                    <m:r>
                      <a:rPr lang="en-US" altLang="zh-CN" sz="2000" i="1">
                        <a:latin typeface="Cambria Math" panose="02040503050406030204" pitchFamily="18" charset="0"/>
                      </a:rPr>
                      <m:t>𝑛</m:t>
                    </m:r>
                  </m:oMath>
                </a14:m>
                <a:r>
                  <a:rPr lang="zh-CN" altLang="en-US" sz="2000" dirty="0"/>
                  <a:t>的微分熵</a:t>
                </a:r>
                <a14:m>
                  <m:oMath xmlns:m="http://schemas.openxmlformats.org/officeDocument/2006/math">
                    <m:r>
                      <a:rPr lang="en-US" altLang="zh-CN" sz="2000" i="1">
                        <a:latin typeface="Cambria Math" panose="02040503050406030204" pitchFamily="18" charset="0"/>
                      </a:rPr>
                      <m:t>h</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zh-CN" altLang="en-US" sz="2000" dirty="0"/>
                  <a:t>，并且平均互信息</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rPr>
                      <m:t>=</m:t>
                    </m:r>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e>
                    </m:d>
                    <m:r>
                      <a:rPr lang="en-US" altLang="zh-CN" sz="2000" i="1">
                        <a:latin typeface="Cambria Math" panose="02040503050406030204" pitchFamily="18" charset="0"/>
                      </a:rPr>
                      <m:t>−</m:t>
                    </m:r>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e>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𝑦</m:t>
                        </m:r>
                      </m:e>
                    </m:d>
                    <m:r>
                      <a:rPr lang="en-US" altLang="zh-CN" sz="2000" i="1">
                        <a:latin typeface="Cambria Math" panose="02040503050406030204" pitchFamily="18" charset="0"/>
                      </a:rPr>
                      <m:t>−</m:t>
                    </m:r>
                    <m:r>
                      <a:rPr lang="en-US" altLang="zh-CN" sz="2000" i="1">
                        <a:latin typeface="Cambria Math" panose="02040503050406030204" pitchFamily="18" charset="0"/>
                      </a:rPr>
                      <m:t>h</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oMath>
                </a14:m>
                <a:r>
                  <a:rPr lang="en-US" altLang="zh-CN" sz="2000" dirty="0"/>
                  <a:t>.  </a:t>
                </a:r>
                <a:endParaRPr lang="zh-CN" altLang="en-US" sz="2000" dirty="0"/>
              </a:p>
            </p:txBody>
          </p:sp>
        </mc:Choice>
        <mc:Fallback xmlns="">
          <p:sp>
            <p:nvSpPr>
              <p:cNvPr id="5" name="文本框 4">
                <a:extLst>
                  <a:ext uri="{FF2B5EF4-FFF2-40B4-BE49-F238E27FC236}">
                    <a16:creationId xmlns:a16="http://schemas.microsoft.com/office/drawing/2014/main" id="{96493598-4D1E-4F00-BBE1-8C9568114859}"/>
                  </a:ext>
                </a:extLst>
              </p:cNvPr>
              <p:cNvSpPr txBox="1">
                <a:spLocks noRot="1" noChangeAspect="1" noMove="1" noResize="1" noEditPoints="1" noAdjustHandles="1" noChangeArrowheads="1" noChangeShapeType="1" noTextEdit="1"/>
              </p:cNvSpPr>
              <p:nvPr/>
            </p:nvSpPr>
            <p:spPr>
              <a:xfrm>
                <a:off x="621804" y="3093290"/>
                <a:ext cx="10534966" cy="707886"/>
              </a:xfrm>
              <a:prstGeom prst="rect">
                <a:avLst/>
              </a:prstGeom>
              <a:blipFill>
                <a:blip r:embed="rId4"/>
                <a:stretch>
                  <a:fillRect t="-5983" b="-1453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51C66D4-8900-4738-B55B-B02D3B448C7E}"/>
                  </a:ext>
                </a:extLst>
              </p:cNvPr>
              <p:cNvSpPr txBox="1"/>
              <p:nvPr/>
            </p:nvSpPr>
            <p:spPr>
              <a:xfrm>
                <a:off x="731250" y="4596984"/>
                <a:ext cx="10508087" cy="1015663"/>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如果噪声的平均功率</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a14:m>
                <a:r>
                  <a:rPr lang="zh-CN" altLang="en-US" sz="2000" dirty="0"/>
                  <a:t>给定，则在噪声服从高斯分布时，噪声的微分熵（简称为</a:t>
                </a:r>
                <a:r>
                  <a:rPr lang="zh-CN" altLang="en-US" sz="2000" dirty="0">
                    <a:solidFill>
                      <a:srgbClr val="C00000"/>
                    </a:solidFill>
                  </a:rPr>
                  <a:t>噪声熵</a:t>
                </a:r>
                <a:r>
                  <a:rPr lang="zh-CN" altLang="en-US" sz="2000" dirty="0"/>
                  <a:t>）最大，从而加性信道具有最小的信道容量，这个最小值也可看作实际的信道容量的一个下界估计。</a:t>
                </a:r>
              </a:p>
            </p:txBody>
          </p:sp>
        </mc:Choice>
        <mc:Fallback xmlns="">
          <p:sp>
            <p:nvSpPr>
              <p:cNvPr id="6" name="文本框 5">
                <a:extLst>
                  <a:ext uri="{FF2B5EF4-FFF2-40B4-BE49-F238E27FC236}">
                    <a16:creationId xmlns:a16="http://schemas.microsoft.com/office/drawing/2014/main" id="{851C66D4-8900-4738-B55B-B02D3B448C7E}"/>
                  </a:ext>
                </a:extLst>
              </p:cNvPr>
              <p:cNvSpPr txBox="1">
                <a:spLocks noRot="1" noChangeAspect="1" noMove="1" noResize="1" noEditPoints="1" noAdjustHandles="1" noChangeArrowheads="1" noChangeShapeType="1" noTextEdit="1"/>
              </p:cNvSpPr>
              <p:nvPr/>
            </p:nvSpPr>
            <p:spPr>
              <a:xfrm>
                <a:off x="731250" y="4596984"/>
                <a:ext cx="10508087" cy="1015663"/>
              </a:xfrm>
              <a:prstGeom prst="rect">
                <a:avLst/>
              </a:prstGeom>
              <a:blipFill>
                <a:blip r:embed="rId5"/>
                <a:stretch>
                  <a:fillRect l="-174" t="-4192" r="-406" b="-8982"/>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4198143-6FDE-454F-BF7E-B38FE1319F52}"/>
              </a:ext>
            </a:extLst>
          </p:cNvPr>
          <p:cNvSpPr txBox="1"/>
          <p:nvPr/>
        </p:nvSpPr>
        <p:spPr>
          <a:xfrm>
            <a:off x="715438" y="5601434"/>
            <a:ext cx="10508086"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实际的信道的噪声往往是非常多的随机信号的叠加，由大数定律可知这样的噪声是可以用高斯随机变量来近似地描述的。我们将主要研究高斯加性信道。</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7C393E3-E5BC-427A-A4AE-9E08813C76C7}"/>
                  </a:ext>
                </a:extLst>
              </p:cNvPr>
              <p:cNvSpPr txBox="1"/>
              <p:nvPr/>
            </p:nvSpPr>
            <p:spPr>
              <a:xfrm>
                <a:off x="729322" y="3833050"/>
                <a:ext cx="10508087" cy="73206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如果加性信道的噪声是均值为零的随机变量，则输出</a:t>
                </a:r>
                <a14:m>
                  <m:oMath xmlns:m="http://schemas.openxmlformats.org/officeDocument/2006/math">
                    <m:r>
                      <a:rPr lang="en-US" altLang="zh-CN" sz="2000" b="0" i="1" smtClean="0">
                        <a:latin typeface="Cambria Math" panose="02040503050406030204" pitchFamily="18" charset="0"/>
                      </a:rPr>
                      <m:t>𝑦</m:t>
                    </m:r>
                  </m:oMath>
                </a14:m>
                <a:r>
                  <a:rPr lang="zh-CN" altLang="en-US" sz="2000" dirty="0"/>
                  <a:t>的平均功率等于输入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的平均功率与噪声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的平均功率之和：</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a14:m>
                <a:r>
                  <a:rPr lang="en-US" altLang="zh-CN" sz="2000" dirty="0"/>
                  <a:t>.</a:t>
                </a:r>
                <a:endParaRPr lang="zh-CN" altLang="en-US" sz="2000" dirty="0"/>
              </a:p>
            </p:txBody>
          </p:sp>
        </mc:Choice>
        <mc:Fallback xmlns="">
          <p:sp>
            <p:nvSpPr>
              <p:cNvPr id="8" name="文本框 7">
                <a:extLst>
                  <a:ext uri="{FF2B5EF4-FFF2-40B4-BE49-F238E27FC236}">
                    <a16:creationId xmlns:a16="http://schemas.microsoft.com/office/drawing/2014/main" id="{77C393E3-E5BC-427A-A4AE-9E08813C76C7}"/>
                  </a:ext>
                </a:extLst>
              </p:cNvPr>
              <p:cNvSpPr txBox="1">
                <a:spLocks noRot="1" noChangeAspect="1" noMove="1" noResize="1" noEditPoints="1" noAdjustHandles="1" noChangeArrowheads="1" noChangeShapeType="1" noTextEdit="1"/>
              </p:cNvSpPr>
              <p:nvPr/>
            </p:nvSpPr>
            <p:spPr>
              <a:xfrm>
                <a:off x="729322" y="3833050"/>
                <a:ext cx="10508087" cy="732060"/>
              </a:xfrm>
              <a:prstGeom prst="rect">
                <a:avLst/>
              </a:prstGeom>
              <a:blipFill>
                <a:blip r:embed="rId6"/>
                <a:stretch>
                  <a:fillRect l="-348" t="-5833" r="-522" b="-10000"/>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89900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EF04F8A-9DD0-4473-9EB1-0480440B5C4F}"/>
                  </a:ext>
                </a:extLst>
              </p:cNvPr>
              <p:cNvSpPr txBox="1"/>
              <p:nvPr/>
            </p:nvSpPr>
            <p:spPr>
              <a:xfrm>
                <a:off x="799644" y="757129"/>
                <a:ext cx="10623360" cy="2932085"/>
              </a:xfrm>
              <a:prstGeom prst="rect">
                <a:avLst/>
              </a:prstGeom>
              <a:noFill/>
              <a:ln>
                <a:noFill/>
              </a:ln>
            </p:spPr>
            <p:txBody>
              <a:bodyPr wrap="square" rtlCol="0" anchor="ctr" anchorCtr="1">
                <a:spAutoFit/>
              </a:bodyPr>
              <a:lstStyle/>
              <a:p>
                <a:r>
                  <a:rPr lang="zh-CN" altLang="en-US" sz="2400" dirty="0"/>
                  <a:t>        如果输入分布为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𝑛</m:t>
                        </m:r>
                      </m:sub>
                    </m:sSub>
                    <m:r>
                      <a:rPr lang="en-US" altLang="zh-CN" sz="2400" b="0" i="1" smtClean="0">
                        <a:latin typeface="Cambria Math" panose="02040503050406030204" pitchFamily="18" charset="0"/>
                        <a:ea typeface="Cambria Math" panose="02040503050406030204" pitchFamily="18" charset="0"/>
                      </a:rPr>
                      <m:t>)</m:t>
                    </m:r>
                  </m:oMath>
                </a14:m>
                <a:r>
                  <a:rPr lang="zh-CN" altLang="en-US" sz="2400" dirty="0"/>
                  <a:t>，则</a:t>
                </a:r>
                <a:endParaRPr lang="en-US" altLang="zh-CN" sz="2400" dirty="0"/>
              </a:p>
              <a:p>
                <a:pPr marL="342900" indent="-342900">
                  <a:buFont typeface="Wingdings" panose="05000000000000000000" pitchFamily="2" charset="2"/>
                  <a:buChar char="Ø"/>
                </a:pPr>
                <a:r>
                  <a:rPr lang="zh-CN" altLang="en-US" sz="2400" dirty="0"/>
                  <a:t>输入为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oMath>
                </a14:m>
                <a:r>
                  <a:rPr lang="zh-CN" altLang="en-US" sz="2400" dirty="0"/>
                  <a:t>并且输出为</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oMath>
                </a14:m>
                <a:r>
                  <a:rPr lang="zh-CN" altLang="en-US" sz="2400" dirty="0"/>
                  <a:t>的联合概率为</a:t>
                </a:r>
                <a14:m>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d>
                    <m:r>
                      <a:rPr lang="en-US" altLang="zh-CN" sz="2400" b="0" i="0" smtClean="0">
                        <a:latin typeface="Cambria Math" panose="02040503050406030204" pitchFamily="18" charset="0"/>
                      </a:rPr>
                      <m:t>.</m:t>
                    </m:r>
                  </m:oMath>
                </a14:m>
                <a:endParaRPr lang="en-US" altLang="zh-CN" sz="2400" dirty="0"/>
              </a:p>
              <a:p>
                <a:pPr marL="342900" indent="-342900">
                  <a:buFont typeface="Wingdings" panose="05000000000000000000" pitchFamily="2" charset="2"/>
                  <a:buChar char="Ø"/>
                </a:pPr>
                <a:r>
                  <a:rPr lang="zh-CN" altLang="en-US" sz="2400" dirty="0"/>
                  <a:t>在输出端观察到</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oMath>
                </a14:m>
                <a:r>
                  <a:rPr lang="zh-CN" altLang="en-US" sz="2400" dirty="0"/>
                  <a:t>的概率为</a:t>
                </a:r>
                <a14:m>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𝑛</m:t>
                        </m:r>
                      </m:sup>
                      <m:e>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e>
                        </m:d>
                      </m:e>
                    </m:nary>
                    <m:r>
                      <a:rPr lang="en-US" altLang="zh-CN" sz="2400" b="0" i="0" smtClean="0">
                        <a:latin typeface="Cambria Math" panose="02040503050406030204" pitchFamily="18" charset="0"/>
                      </a:rPr>
                      <m:t>.</m:t>
                    </m:r>
                  </m:oMath>
                </a14:m>
                <a:endParaRPr lang="en-US" altLang="zh-CN" sz="2400" dirty="0"/>
              </a:p>
              <a:p>
                <a:pPr marL="342900" indent="-342900">
                  <a:buFont typeface="Wingdings" panose="05000000000000000000" pitchFamily="2" charset="2"/>
                  <a:buChar char="Ø"/>
                </a:pPr>
                <a:r>
                  <a:rPr lang="zh-CN" altLang="en-US" sz="2400" dirty="0"/>
                  <a:t>已知输出为</a:t>
                </a:r>
                <a14:m>
                  <m:oMath xmlns:m="http://schemas.openxmlformats.org/officeDocument/2006/math">
                    <m:r>
                      <a:rPr lang="en-US" altLang="zh-CN" sz="2400" i="1">
                        <a:latin typeface="Cambria Math" panose="02040503050406030204" pitchFamily="18" charset="0"/>
                      </a:rPr>
                      <m:t>𝑦</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oMath>
                </a14:m>
                <a:r>
                  <a:rPr lang="zh-CN" altLang="en-US" sz="2400" dirty="0"/>
                  <a:t>时输入为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en-US" sz="2400" dirty="0"/>
                  <a:t>的条件概率为</a:t>
                </a:r>
                <a14:m>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𝑦</m:t>
                            </m:r>
                          </m:e>
                          <m:sub>
                            <m:r>
                              <a:rPr lang="en-US" altLang="zh-CN" sz="2400" b="0" i="1" smtClean="0">
                                <a:latin typeface="Cambria Math" panose="02040503050406030204" pitchFamily="18" charset="0"/>
                              </a:rPr>
                              <m:t>𝑗</m:t>
                            </m:r>
                          </m:sub>
                        </m:sSub>
                      </m:e>
                    </m:d>
                    <m:r>
                      <a:rPr lang="en-US" altLang="zh-CN" sz="2400" b="0" i="1" smtClean="0">
                        <a:latin typeface="Cambria Math" panose="02040503050406030204" pitchFamily="18" charset="0"/>
                      </a:rPr>
                      <m:t>=</m:t>
                    </m:r>
                    <m:f>
                      <m:fPr>
                        <m:type m:val="lin"/>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e>
                        </m:d>
                      </m:den>
                    </m:f>
                    <m:r>
                      <a:rPr lang="en-US" altLang="zh-CN" sz="2400" b="0" i="1" smtClean="0">
                        <a:latin typeface="Cambria Math" panose="02040503050406030204" pitchFamily="18" charset="0"/>
                      </a:rPr>
                      <m:t>.</m:t>
                    </m:r>
                  </m:oMath>
                </a14:m>
                <a:endParaRPr lang="en-US" altLang="zh-CN" sz="2400" dirty="0"/>
              </a:p>
              <a:p>
                <a:pPr marL="342900" indent="-3429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oMath>
                </a14:m>
                <a:r>
                  <a:rPr lang="zh-CN" altLang="en-US" sz="2400" dirty="0"/>
                  <a:t>亦称为输入符号</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的</a:t>
                </a:r>
                <a:r>
                  <a:rPr lang="zh-CN" altLang="en-US" sz="2400" dirty="0">
                    <a:solidFill>
                      <a:srgbClr val="FF0000"/>
                    </a:solidFill>
                    <a:latin typeface="Cambria Math" panose="02040503050406030204" pitchFamily="18" charset="0"/>
                  </a:rPr>
                  <a:t>先验概率</a:t>
                </a:r>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342900" indent="-3429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zh-CN" altLang="en-US" sz="2400" dirty="0"/>
                  <a:t>亦称为</a:t>
                </a:r>
                <a:r>
                  <a:rPr lang="zh-CN" altLang="en-US" sz="2400" dirty="0">
                    <a:solidFill>
                      <a:srgbClr val="FF0000"/>
                    </a:solidFill>
                  </a:rPr>
                  <a:t>前向概率</a:t>
                </a:r>
                <a:r>
                  <a:rPr lang="zh-CN" altLang="en-US" sz="2400" dirty="0"/>
                  <a:t>。</a:t>
                </a:r>
                <a:r>
                  <a:rPr lang="en-US" altLang="zh-CN" sz="2400" dirty="0"/>
                  <a:t> </a:t>
                </a:r>
              </a:p>
              <a:p>
                <a:pPr marL="342900" indent="-342900">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𝑦</m:t>
                            </m:r>
                          </m:e>
                          <m:sub>
                            <m:r>
                              <a:rPr lang="en-US" altLang="zh-CN" sz="2400" i="1">
                                <a:latin typeface="Cambria Math" panose="02040503050406030204" pitchFamily="18" charset="0"/>
                              </a:rPr>
                              <m:t>𝑗</m:t>
                            </m:r>
                          </m:sub>
                        </m:sSub>
                      </m:e>
                    </m:d>
                  </m:oMath>
                </a14:m>
                <a:r>
                  <a:rPr lang="zh-CN" altLang="en-US" sz="2400" dirty="0"/>
                  <a:t>亦称为</a:t>
                </a:r>
                <a:r>
                  <a:rPr lang="zh-CN" altLang="en-US" sz="2400" dirty="0">
                    <a:solidFill>
                      <a:srgbClr val="FF0000"/>
                    </a:solidFill>
                  </a:rPr>
                  <a:t>后向概率</a:t>
                </a:r>
                <a:r>
                  <a:rPr lang="zh-CN" altLang="en-US" sz="2400" dirty="0"/>
                  <a:t>或输入符号</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oMath>
                </a14:m>
                <a:r>
                  <a:rPr lang="zh-CN" altLang="en-US" sz="2400" dirty="0">
                    <a:latin typeface="Cambria Math" panose="02040503050406030204" pitchFamily="18" charset="0"/>
                  </a:rPr>
                  <a:t>的</a:t>
                </a:r>
                <a:r>
                  <a:rPr lang="zh-CN" altLang="en-US" sz="2400" dirty="0">
                    <a:solidFill>
                      <a:srgbClr val="FF0000"/>
                    </a:solidFill>
                  </a:rPr>
                  <a:t>后验概率</a:t>
                </a:r>
                <a:r>
                  <a:rPr lang="zh-CN" altLang="en-US" sz="2400" dirty="0"/>
                  <a:t>。</a:t>
                </a:r>
              </a:p>
            </p:txBody>
          </p:sp>
        </mc:Choice>
        <mc:Fallback xmlns="">
          <p:sp>
            <p:nvSpPr>
              <p:cNvPr id="3" name="文本框 2">
                <a:extLst>
                  <a:ext uri="{FF2B5EF4-FFF2-40B4-BE49-F238E27FC236}">
                    <a16:creationId xmlns:a16="http://schemas.microsoft.com/office/drawing/2014/main" id="{4EF04F8A-9DD0-4473-9EB1-0480440B5C4F}"/>
                  </a:ext>
                </a:extLst>
              </p:cNvPr>
              <p:cNvSpPr txBox="1">
                <a:spLocks noRot="1" noChangeAspect="1" noMove="1" noResize="1" noEditPoints="1" noAdjustHandles="1" noChangeArrowheads="1" noChangeShapeType="1" noTextEdit="1"/>
              </p:cNvSpPr>
              <p:nvPr/>
            </p:nvSpPr>
            <p:spPr>
              <a:xfrm>
                <a:off x="799644" y="757129"/>
                <a:ext cx="10623360" cy="2932085"/>
              </a:xfrm>
              <a:prstGeom prst="rect">
                <a:avLst/>
              </a:prstGeom>
              <a:blipFill>
                <a:blip r:embed="rId2"/>
                <a:stretch>
                  <a:fillRect t="-1663" b="-249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BAB911-3802-4372-A242-C066A1036E16}"/>
                  </a:ext>
                </a:extLst>
              </p:cNvPr>
              <p:cNvSpPr txBox="1"/>
              <p:nvPr/>
            </p:nvSpPr>
            <p:spPr>
              <a:xfrm>
                <a:off x="700281" y="3739197"/>
                <a:ext cx="5315660" cy="461665"/>
              </a:xfrm>
              <a:prstGeom prst="rect">
                <a:avLst/>
              </a:prstGeom>
              <a:noFill/>
              <a:ln>
                <a:noFill/>
              </a:ln>
            </p:spPr>
            <p:txBody>
              <a:bodyPr wrap="square" rtlCol="0" anchor="ctr" anchorCtr="1">
                <a:spAutoFit/>
              </a:bodyPr>
              <a:lstStyle/>
              <a:p>
                <a:r>
                  <a:rPr lang="zh-CN" altLang="en-US" sz="2400" dirty="0"/>
                  <a:t>例如，交叉概率为</a:t>
                </a:r>
                <a14:m>
                  <m:oMath xmlns:m="http://schemas.openxmlformats.org/officeDocument/2006/math">
                    <m:r>
                      <a:rPr lang="en-US" altLang="zh-CN" sz="2400" b="0" i="1" smtClean="0">
                        <a:latin typeface="Cambria Math" panose="02040503050406030204" pitchFamily="18" charset="0"/>
                      </a:rPr>
                      <m:t>𝑝</m:t>
                    </m:r>
                  </m:oMath>
                </a14:m>
                <a:r>
                  <a:rPr lang="zh-CN" altLang="en-US" sz="2400" dirty="0"/>
                  <a:t>的二元对称信道</a:t>
                </a:r>
                <a:r>
                  <a:rPr lang="en-US" altLang="zh-CN" sz="2400" dirty="0"/>
                  <a:t>:</a:t>
                </a:r>
                <a:endParaRPr lang="zh-CN" altLang="en-US" sz="2400" dirty="0"/>
              </a:p>
            </p:txBody>
          </p:sp>
        </mc:Choice>
        <mc:Fallback xmlns="">
          <p:sp>
            <p:nvSpPr>
              <p:cNvPr id="4" name="文本框 3">
                <a:extLst>
                  <a:ext uri="{FF2B5EF4-FFF2-40B4-BE49-F238E27FC236}">
                    <a16:creationId xmlns:a16="http://schemas.microsoft.com/office/drawing/2014/main" id="{9BBAB911-3802-4372-A242-C066A1036E16}"/>
                  </a:ext>
                </a:extLst>
              </p:cNvPr>
              <p:cNvSpPr txBox="1">
                <a:spLocks noRot="1" noChangeAspect="1" noMove="1" noResize="1" noEditPoints="1" noAdjustHandles="1" noChangeArrowheads="1" noChangeShapeType="1" noTextEdit="1"/>
              </p:cNvSpPr>
              <p:nvPr/>
            </p:nvSpPr>
            <p:spPr>
              <a:xfrm>
                <a:off x="700281" y="3739197"/>
                <a:ext cx="5315660" cy="461665"/>
              </a:xfrm>
              <a:prstGeom prst="rect">
                <a:avLst/>
              </a:prstGeom>
              <a:blipFill>
                <a:blip r:embed="rId3"/>
                <a:stretch>
                  <a:fillRect t="-13158" b="-30263"/>
                </a:stretch>
              </a:blipFill>
              <a:ln>
                <a:noFill/>
              </a:ln>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7B50DDB3-E061-4038-B01A-FBD229C143D0}"/>
              </a:ext>
            </a:extLst>
          </p:cNvPr>
          <p:cNvCxnSpPr>
            <a:cxnSpLocks/>
          </p:cNvCxnSpPr>
          <p:nvPr/>
        </p:nvCxnSpPr>
        <p:spPr>
          <a:xfrm>
            <a:off x="6464104" y="3876396"/>
            <a:ext cx="208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9A935656-579E-4451-AAED-101F0E4D4F28}"/>
              </a:ext>
            </a:extLst>
          </p:cNvPr>
          <p:cNvCxnSpPr/>
          <p:nvPr/>
        </p:nvCxnSpPr>
        <p:spPr>
          <a:xfrm>
            <a:off x="6464104" y="4581668"/>
            <a:ext cx="20882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AAC6191-88B6-4CF6-A2B0-B0DFACCAD127}"/>
              </a:ext>
            </a:extLst>
          </p:cNvPr>
          <p:cNvCxnSpPr/>
          <p:nvPr/>
        </p:nvCxnSpPr>
        <p:spPr>
          <a:xfrm flipV="1">
            <a:off x="6464104" y="3876396"/>
            <a:ext cx="2088232" cy="70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423153C-B296-40B9-B550-82C0E592B9FD}"/>
              </a:ext>
            </a:extLst>
          </p:cNvPr>
          <p:cNvCxnSpPr/>
          <p:nvPr/>
        </p:nvCxnSpPr>
        <p:spPr>
          <a:xfrm>
            <a:off x="6464104" y="3876396"/>
            <a:ext cx="2088232" cy="70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8F24800-6F92-4169-9695-C81A5844173E}"/>
                  </a:ext>
                </a:extLst>
              </p:cNvPr>
              <p:cNvSpPr txBox="1"/>
              <p:nvPr/>
            </p:nvSpPr>
            <p:spPr>
              <a:xfrm>
                <a:off x="6464104" y="4798483"/>
                <a:ext cx="19454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14" name="文本框 13">
                <a:extLst>
                  <a:ext uri="{FF2B5EF4-FFF2-40B4-BE49-F238E27FC236}">
                    <a16:creationId xmlns:a16="http://schemas.microsoft.com/office/drawing/2014/main" id="{E8F24800-6F92-4169-9695-C81A5844173E}"/>
                  </a:ext>
                </a:extLst>
              </p:cNvPr>
              <p:cNvSpPr txBox="1">
                <a:spLocks noRot="1" noChangeAspect="1" noMove="1" noResize="1" noEditPoints="1" noAdjustHandles="1" noChangeArrowheads="1" noChangeShapeType="1" noTextEdit="1"/>
              </p:cNvSpPr>
              <p:nvPr/>
            </p:nvSpPr>
            <p:spPr>
              <a:xfrm>
                <a:off x="6464104" y="4798483"/>
                <a:ext cx="194540" cy="276999"/>
              </a:xfrm>
              <a:prstGeom prst="rect">
                <a:avLst/>
              </a:prstGeom>
              <a:blipFill>
                <a:blip r:embed="rId4"/>
                <a:stretch>
                  <a:fillRect l="-31250" b="-217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2D71FEE-7E54-454E-BBCB-5BDA33373AEC}"/>
                  </a:ext>
                </a:extLst>
              </p:cNvPr>
              <p:cNvSpPr txBox="1"/>
              <p:nvPr/>
            </p:nvSpPr>
            <p:spPr>
              <a:xfrm>
                <a:off x="8453366" y="4798483"/>
                <a:ext cx="19793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15" name="文本框 14">
                <a:extLst>
                  <a:ext uri="{FF2B5EF4-FFF2-40B4-BE49-F238E27FC236}">
                    <a16:creationId xmlns:a16="http://schemas.microsoft.com/office/drawing/2014/main" id="{52D71FEE-7E54-454E-BBCB-5BDA33373AEC}"/>
                  </a:ext>
                </a:extLst>
              </p:cNvPr>
              <p:cNvSpPr txBox="1">
                <a:spLocks noRot="1" noChangeAspect="1" noMove="1" noResize="1" noEditPoints="1" noAdjustHandles="1" noChangeArrowheads="1" noChangeShapeType="1" noTextEdit="1"/>
              </p:cNvSpPr>
              <p:nvPr/>
            </p:nvSpPr>
            <p:spPr>
              <a:xfrm>
                <a:off x="8453366" y="4798483"/>
                <a:ext cx="197939" cy="276999"/>
              </a:xfrm>
              <a:prstGeom prst="rect">
                <a:avLst/>
              </a:prstGeom>
              <a:blipFill>
                <a:blip r:embed="rId5"/>
                <a:stretch>
                  <a:fillRect l="-43750" r="-9375" b="-282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65FF492-28ED-40E4-96D9-0C9D08BA5500}"/>
                  </a:ext>
                </a:extLst>
              </p:cNvPr>
              <p:cNvSpPr txBox="1"/>
              <p:nvPr/>
            </p:nvSpPr>
            <p:spPr>
              <a:xfrm>
                <a:off x="6104064" y="3737896"/>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16" name="文本框 15">
                <a:extLst>
                  <a:ext uri="{FF2B5EF4-FFF2-40B4-BE49-F238E27FC236}">
                    <a16:creationId xmlns:a16="http://schemas.microsoft.com/office/drawing/2014/main" id="{D65FF492-28ED-40E4-96D9-0C9D08BA5500}"/>
                  </a:ext>
                </a:extLst>
              </p:cNvPr>
              <p:cNvSpPr txBox="1">
                <a:spLocks noRot="1" noChangeAspect="1" noMove="1" noResize="1" noEditPoints="1" noAdjustHandles="1" noChangeArrowheads="1" noChangeShapeType="1" noTextEdit="1"/>
              </p:cNvSpPr>
              <p:nvPr/>
            </p:nvSpPr>
            <p:spPr>
              <a:xfrm>
                <a:off x="6104064" y="3737896"/>
                <a:ext cx="192360" cy="276999"/>
              </a:xfrm>
              <a:prstGeom prst="rect">
                <a:avLst/>
              </a:prstGeom>
              <a:blipFill>
                <a:blip r:embed="rId6"/>
                <a:stretch>
                  <a:fillRect l="-40625" r="-9375"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C9F283F-CE13-4966-99BF-4AD054BD544A}"/>
                  </a:ext>
                </a:extLst>
              </p:cNvPr>
              <p:cNvSpPr txBox="1"/>
              <p:nvPr/>
            </p:nvSpPr>
            <p:spPr>
              <a:xfrm>
                <a:off x="8768360" y="3737895"/>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m:t>
                      </m:r>
                    </m:oMath>
                  </m:oMathPara>
                </a14:m>
                <a:endParaRPr lang="zh-CN" altLang="en-US" dirty="0"/>
              </a:p>
            </p:txBody>
          </p:sp>
        </mc:Choice>
        <mc:Fallback xmlns="">
          <p:sp>
            <p:nvSpPr>
              <p:cNvPr id="17" name="文本框 16">
                <a:extLst>
                  <a:ext uri="{FF2B5EF4-FFF2-40B4-BE49-F238E27FC236}">
                    <a16:creationId xmlns:a16="http://schemas.microsoft.com/office/drawing/2014/main" id="{CC9F283F-CE13-4966-99BF-4AD054BD544A}"/>
                  </a:ext>
                </a:extLst>
              </p:cNvPr>
              <p:cNvSpPr txBox="1">
                <a:spLocks noRot="1" noChangeAspect="1" noMove="1" noResize="1" noEditPoints="1" noAdjustHandles="1" noChangeArrowheads="1" noChangeShapeType="1" noTextEdit="1"/>
              </p:cNvSpPr>
              <p:nvPr/>
            </p:nvSpPr>
            <p:spPr>
              <a:xfrm>
                <a:off x="8768360" y="3737895"/>
                <a:ext cx="192360" cy="276999"/>
              </a:xfrm>
              <a:prstGeom prst="rect">
                <a:avLst/>
              </a:prstGeom>
              <a:blipFill>
                <a:blip r:embed="rId7"/>
                <a:stretch>
                  <a:fillRect l="-40625" r="-9375" b="-1087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65622DB-A706-454C-9517-906A1012C2B5}"/>
                  </a:ext>
                </a:extLst>
              </p:cNvPr>
              <p:cNvSpPr txBox="1"/>
              <p:nvPr/>
            </p:nvSpPr>
            <p:spPr>
              <a:xfrm>
                <a:off x="6104064" y="4443168"/>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18" name="文本框 17">
                <a:extLst>
                  <a:ext uri="{FF2B5EF4-FFF2-40B4-BE49-F238E27FC236}">
                    <a16:creationId xmlns:a16="http://schemas.microsoft.com/office/drawing/2014/main" id="{865622DB-A706-454C-9517-906A1012C2B5}"/>
                  </a:ext>
                </a:extLst>
              </p:cNvPr>
              <p:cNvSpPr txBox="1">
                <a:spLocks noRot="1" noChangeAspect="1" noMove="1" noResize="1" noEditPoints="1" noAdjustHandles="1" noChangeArrowheads="1" noChangeShapeType="1" noTextEdit="1"/>
              </p:cNvSpPr>
              <p:nvPr/>
            </p:nvSpPr>
            <p:spPr>
              <a:xfrm>
                <a:off x="6104064" y="4443168"/>
                <a:ext cx="192360" cy="276999"/>
              </a:xfrm>
              <a:prstGeom prst="rect">
                <a:avLst/>
              </a:prstGeom>
              <a:blipFill>
                <a:blip r:embed="rId8"/>
                <a:stretch>
                  <a:fillRect l="-40625" r="-9375"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EADCF09-27D7-46B4-A17C-86F60CA8E9F7}"/>
                  </a:ext>
                </a:extLst>
              </p:cNvPr>
              <p:cNvSpPr txBox="1"/>
              <p:nvPr/>
            </p:nvSpPr>
            <p:spPr>
              <a:xfrm>
                <a:off x="8768360" y="4443167"/>
                <a:ext cx="19236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m:t>
                      </m:r>
                    </m:oMath>
                  </m:oMathPara>
                </a14:m>
                <a:endParaRPr lang="zh-CN" altLang="en-US" dirty="0"/>
              </a:p>
            </p:txBody>
          </p:sp>
        </mc:Choice>
        <mc:Fallback xmlns="">
          <p:sp>
            <p:nvSpPr>
              <p:cNvPr id="19" name="文本框 18">
                <a:extLst>
                  <a:ext uri="{FF2B5EF4-FFF2-40B4-BE49-F238E27FC236}">
                    <a16:creationId xmlns:a16="http://schemas.microsoft.com/office/drawing/2014/main" id="{9EADCF09-27D7-46B4-A17C-86F60CA8E9F7}"/>
                  </a:ext>
                </a:extLst>
              </p:cNvPr>
              <p:cNvSpPr txBox="1">
                <a:spLocks noRot="1" noChangeAspect="1" noMove="1" noResize="1" noEditPoints="1" noAdjustHandles="1" noChangeArrowheads="1" noChangeShapeType="1" noTextEdit="1"/>
              </p:cNvSpPr>
              <p:nvPr/>
            </p:nvSpPr>
            <p:spPr>
              <a:xfrm>
                <a:off x="8768360" y="4443167"/>
                <a:ext cx="192360" cy="276999"/>
              </a:xfrm>
              <a:prstGeom prst="rect">
                <a:avLst/>
              </a:prstGeom>
              <a:blipFill>
                <a:blip r:embed="rId9"/>
                <a:stretch>
                  <a:fillRect l="-40625" r="-9375"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8B32033-D358-4A1A-B8D7-38EC4FBB2E0B}"/>
                  </a:ext>
                </a:extLst>
              </p:cNvPr>
              <p:cNvSpPr txBox="1"/>
              <p:nvPr/>
            </p:nvSpPr>
            <p:spPr>
              <a:xfrm>
                <a:off x="6553160" y="3862894"/>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20" name="文本框 19">
                <a:extLst>
                  <a:ext uri="{FF2B5EF4-FFF2-40B4-BE49-F238E27FC236}">
                    <a16:creationId xmlns:a16="http://schemas.microsoft.com/office/drawing/2014/main" id="{A8B32033-D358-4A1A-B8D7-38EC4FBB2E0B}"/>
                  </a:ext>
                </a:extLst>
              </p:cNvPr>
              <p:cNvSpPr txBox="1">
                <a:spLocks noRot="1" noChangeAspect="1" noMove="1" noResize="1" noEditPoints="1" noAdjustHandles="1" noChangeArrowheads="1" noChangeShapeType="1" noTextEdit="1"/>
              </p:cNvSpPr>
              <p:nvPr/>
            </p:nvSpPr>
            <p:spPr>
              <a:xfrm>
                <a:off x="6553160" y="3862894"/>
                <a:ext cx="195182" cy="276999"/>
              </a:xfrm>
              <a:prstGeom prst="rect">
                <a:avLst/>
              </a:prstGeom>
              <a:blipFill>
                <a:blip r:embed="rId10"/>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38A6AD0-F0B7-4212-86D0-1B41E7819990}"/>
                  </a:ext>
                </a:extLst>
              </p:cNvPr>
              <p:cNvSpPr txBox="1"/>
              <p:nvPr/>
            </p:nvSpPr>
            <p:spPr>
              <a:xfrm>
                <a:off x="6534135" y="4222281"/>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oMath>
                  </m:oMathPara>
                </a14:m>
                <a:endParaRPr lang="zh-CN" altLang="en-US" dirty="0"/>
              </a:p>
            </p:txBody>
          </p:sp>
        </mc:Choice>
        <mc:Fallback xmlns="">
          <p:sp>
            <p:nvSpPr>
              <p:cNvPr id="21" name="文本框 20">
                <a:extLst>
                  <a:ext uri="{FF2B5EF4-FFF2-40B4-BE49-F238E27FC236}">
                    <a16:creationId xmlns:a16="http://schemas.microsoft.com/office/drawing/2014/main" id="{138A6AD0-F0B7-4212-86D0-1B41E7819990}"/>
                  </a:ext>
                </a:extLst>
              </p:cNvPr>
              <p:cNvSpPr txBox="1">
                <a:spLocks noRot="1" noChangeAspect="1" noMove="1" noResize="1" noEditPoints="1" noAdjustHandles="1" noChangeArrowheads="1" noChangeShapeType="1" noTextEdit="1"/>
              </p:cNvSpPr>
              <p:nvPr/>
            </p:nvSpPr>
            <p:spPr>
              <a:xfrm>
                <a:off x="6534135" y="4222281"/>
                <a:ext cx="195182" cy="276999"/>
              </a:xfrm>
              <a:prstGeom prst="rect">
                <a:avLst/>
              </a:prstGeom>
              <a:blipFill>
                <a:blip r:embed="rId11"/>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AF442E35-C677-407F-800D-106F92021DDE}"/>
                  </a:ext>
                </a:extLst>
              </p:cNvPr>
              <p:cNvSpPr txBox="1"/>
              <p:nvPr/>
            </p:nvSpPr>
            <p:spPr>
              <a:xfrm>
                <a:off x="7351866" y="3546737"/>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𝑝</m:t>
                          </m:r>
                        </m:e>
                      </m:acc>
                    </m:oMath>
                  </m:oMathPara>
                </a14:m>
                <a:endParaRPr lang="zh-CN" altLang="en-US" dirty="0"/>
              </a:p>
            </p:txBody>
          </p:sp>
        </mc:Choice>
        <mc:Fallback xmlns="">
          <p:sp>
            <p:nvSpPr>
              <p:cNvPr id="22" name="文本框 21">
                <a:extLst>
                  <a:ext uri="{FF2B5EF4-FFF2-40B4-BE49-F238E27FC236}">
                    <a16:creationId xmlns:a16="http://schemas.microsoft.com/office/drawing/2014/main" id="{AF442E35-C677-407F-800D-106F92021DDE}"/>
                  </a:ext>
                </a:extLst>
              </p:cNvPr>
              <p:cNvSpPr txBox="1">
                <a:spLocks noRot="1" noChangeAspect="1" noMove="1" noResize="1" noEditPoints="1" noAdjustHandles="1" noChangeArrowheads="1" noChangeShapeType="1" noTextEdit="1"/>
              </p:cNvSpPr>
              <p:nvPr/>
            </p:nvSpPr>
            <p:spPr>
              <a:xfrm>
                <a:off x="7351866" y="3546737"/>
                <a:ext cx="195182" cy="276999"/>
              </a:xfrm>
              <a:prstGeom prst="rect">
                <a:avLst/>
              </a:prstGeom>
              <a:blipFill>
                <a:blip r:embed="rId12"/>
                <a:stretch>
                  <a:fillRect l="-43750" r="-7812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C196CF5-0DBC-4A17-B4AB-79198AB63887}"/>
                  </a:ext>
                </a:extLst>
              </p:cNvPr>
              <p:cNvSpPr txBox="1"/>
              <p:nvPr/>
            </p:nvSpPr>
            <p:spPr>
              <a:xfrm>
                <a:off x="7410629" y="4581666"/>
                <a:ext cx="195182"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p:txBody>
          </p:sp>
        </mc:Choice>
        <mc:Fallback xmlns="">
          <p:sp>
            <p:nvSpPr>
              <p:cNvPr id="23" name="文本框 22">
                <a:extLst>
                  <a:ext uri="{FF2B5EF4-FFF2-40B4-BE49-F238E27FC236}">
                    <a16:creationId xmlns:a16="http://schemas.microsoft.com/office/drawing/2014/main" id="{8C196CF5-0DBC-4A17-B4AB-79198AB63887}"/>
                  </a:ext>
                </a:extLst>
              </p:cNvPr>
              <p:cNvSpPr txBox="1">
                <a:spLocks noRot="1" noChangeAspect="1" noMove="1" noResize="1" noEditPoints="1" noAdjustHandles="1" noChangeArrowheads="1" noChangeShapeType="1" noTextEdit="1"/>
              </p:cNvSpPr>
              <p:nvPr/>
            </p:nvSpPr>
            <p:spPr>
              <a:xfrm>
                <a:off x="7410629" y="4581666"/>
                <a:ext cx="195182" cy="276999"/>
              </a:xfrm>
              <a:prstGeom prst="rect">
                <a:avLst/>
              </a:prstGeom>
              <a:blipFill>
                <a:blip r:embed="rId13"/>
                <a:stretch>
                  <a:fillRect l="-43750" r="-7812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54F4574-42C6-4F25-94CD-D40295AB1FA2}"/>
                  </a:ext>
                </a:extLst>
              </p:cNvPr>
              <p:cNvSpPr txBox="1"/>
              <p:nvPr/>
            </p:nvSpPr>
            <p:spPr>
              <a:xfrm>
                <a:off x="1709874" y="4126731"/>
                <a:ext cx="3847036" cy="461665"/>
              </a:xfrm>
              <a:prstGeom prst="rect">
                <a:avLst/>
              </a:prstGeom>
              <a:noFill/>
              <a:ln>
                <a:noFill/>
              </a:ln>
            </p:spPr>
            <p:txBody>
              <a:bodyPr wrap="square" rtlCol="0" anchor="ctr" anchorCtr="1">
                <a:spAutoFit/>
              </a:bodyPr>
              <a:lstStyle/>
              <a:p>
                <a:r>
                  <a:rPr lang="zh-CN" altLang="en-US" sz="2400" dirty="0"/>
                  <a:t>其中</a:t>
                </a:r>
                <a14:m>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𝑝</m:t>
                        </m:r>
                      </m:e>
                    </m:acc>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𝑝</m:t>
                    </m:r>
                    <m:r>
                      <a:rPr lang="zh-CN" altLang="en-US"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≤1</m:t>
                    </m:r>
                  </m:oMath>
                </a14:m>
                <a:r>
                  <a:rPr lang="en-US" altLang="zh-CN" sz="2400" dirty="0"/>
                  <a:t>.</a:t>
                </a:r>
                <a:endParaRPr lang="zh-CN" altLang="en-US" sz="2400" dirty="0"/>
              </a:p>
            </p:txBody>
          </p:sp>
        </mc:Choice>
        <mc:Fallback xmlns="">
          <p:sp>
            <p:nvSpPr>
              <p:cNvPr id="24" name="文本框 23">
                <a:extLst>
                  <a:ext uri="{FF2B5EF4-FFF2-40B4-BE49-F238E27FC236}">
                    <a16:creationId xmlns:a16="http://schemas.microsoft.com/office/drawing/2014/main" id="{154F4574-42C6-4F25-94CD-D40295AB1FA2}"/>
                  </a:ext>
                </a:extLst>
              </p:cNvPr>
              <p:cNvSpPr txBox="1">
                <a:spLocks noRot="1" noChangeAspect="1" noMove="1" noResize="1" noEditPoints="1" noAdjustHandles="1" noChangeArrowheads="1" noChangeShapeType="1" noTextEdit="1"/>
              </p:cNvSpPr>
              <p:nvPr/>
            </p:nvSpPr>
            <p:spPr>
              <a:xfrm>
                <a:off x="1709874" y="4126731"/>
                <a:ext cx="3847036" cy="461665"/>
              </a:xfrm>
              <a:prstGeom prst="rect">
                <a:avLst/>
              </a:prstGeom>
              <a:blipFill>
                <a:blip r:embed="rId14"/>
                <a:stretch>
                  <a:fillRect l="-1266" t="-14474" r="-1108" b="-2894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DC683102-9B99-4729-8FC2-195709B33C93}"/>
                  </a:ext>
                </a:extLst>
              </p:cNvPr>
              <p:cNvSpPr txBox="1"/>
              <p:nvPr/>
            </p:nvSpPr>
            <p:spPr>
              <a:xfrm>
                <a:off x="1533046" y="4989495"/>
                <a:ext cx="4368316" cy="708207"/>
              </a:xfrm>
              <a:prstGeom prst="rect">
                <a:avLst/>
              </a:prstGeom>
              <a:noFill/>
              <a:ln>
                <a:noFill/>
              </a:ln>
            </p:spPr>
            <p:txBody>
              <a:bodyPr wrap="square" rtlCol="0" anchor="ctr" anchorCtr="1">
                <a:spAutoFit/>
              </a:bodyPr>
              <a:lstStyle/>
              <a:p>
                <a:r>
                  <a:rPr lang="zh-CN" altLang="en-US" sz="2400" dirty="0"/>
                  <a:t>如果输入分布为</a:t>
                </a:r>
                <a14:m>
                  <m:oMath xmlns:m="http://schemas.openxmlformats.org/officeDocument/2006/math">
                    <m:r>
                      <a:rPr lang="en-US" altLang="zh-CN" sz="2400" b="0" i="1" smtClean="0">
                        <a:latin typeface="Cambria Math" panose="02040503050406030204" pitchFamily="18" charset="0"/>
                      </a:rPr>
                      <m:t>𝑥</m:t>
                    </m:r>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400" b="0" i="1" smtClean="0">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0</m:t>
                              </m:r>
                            </m:e>
                            <m:e>
                              <m:r>
                                <a:rPr lang="en-US" altLang="zh-CN" sz="2400" b="0" i="1" smtClean="0">
                                  <a:latin typeface="Cambria Math" panose="02040503050406030204" pitchFamily="18" charset="0"/>
                                  <a:ea typeface="Cambria Math" panose="02040503050406030204" pitchFamily="18" charset="0"/>
                                </a:rPr>
                                <m:t>1</m:t>
                              </m:r>
                            </m:e>
                          </m:mr>
                          <m:mr>
                            <m:e>
                              <m:r>
                                <a:rPr lang="zh-CN" altLang="en-US" sz="2400" b="0" i="1" smtClean="0">
                                  <a:latin typeface="Cambria Math" panose="02040503050406030204" pitchFamily="18" charset="0"/>
                                  <a:ea typeface="Cambria Math" panose="02040503050406030204" pitchFamily="18" charset="0"/>
                                </a:rPr>
                                <m:t>𝜔</m:t>
                              </m:r>
                            </m:e>
                            <m:e>
                              <m:acc>
                                <m:accPr>
                                  <m:chr m:val="̅"/>
                                  <m:ctrlPr>
                                    <a:rPr lang="en-US" altLang="zh-CN" sz="2400" b="0" i="1" smtClean="0">
                                      <a:latin typeface="Cambria Math" panose="02040503050406030204" pitchFamily="18" charset="0"/>
                                      <a:ea typeface="Cambria Math" panose="02040503050406030204" pitchFamily="18" charset="0"/>
                                    </a:rPr>
                                  </m:ctrlPr>
                                </m:accPr>
                                <m:e>
                                  <m:r>
                                    <a:rPr lang="zh-CN" altLang="en-US" sz="2400" b="0" i="1" smtClean="0">
                                      <a:latin typeface="Cambria Math" panose="02040503050406030204" pitchFamily="18" charset="0"/>
                                      <a:ea typeface="Cambria Math" panose="02040503050406030204" pitchFamily="18" charset="0"/>
                                    </a:rPr>
                                    <m:t>𝜔</m:t>
                                  </m:r>
                                </m:e>
                              </m:acc>
                            </m:e>
                          </m:mr>
                        </m:m>
                      </m:e>
                    </m:d>
                  </m:oMath>
                </a14:m>
                <a:r>
                  <a:rPr lang="en-US" altLang="zh-CN" sz="2400" dirty="0"/>
                  <a:t>,</a:t>
                </a:r>
                <a:endParaRPr lang="zh-CN" altLang="en-US" sz="2400" dirty="0"/>
              </a:p>
            </p:txBody>
          </p:sp>
        </mc:Choice>
        <mc:Fallback xmlns="">
          <p:sp>
            <p:nvSpPr>
              <p:cNvPr id="25" name="文本框 24">
                <a:extLst>
                  <a:ext uri="{FF2B5EF4-FFF2-40B4-BE49-F238E27FC236}">
                    <a16:creationId xmlns:a16="http://schemas.microsoft.com/office/drawing/2014/main" id="{DC683102-9B99-4729-8FC2-195709B33C93}"/>
                  </a:ext>
                </a:extLst>
              </p:cNvPr>
              <p:cNvSpPr txBox="1">
                <a:spLocks noRot="1" noChangeAspect="1" noMove="1" noResize="1" noEditPoints="1" noAdjustHandles="1" noChangeArrowheads="1" noChangeShapeType="1" noTextEdit="1"/>
              </p:cNvSpPr>
              <p:nvPr/>
            </p:nvSpPr>
            <p:spPr>
              <a:xfrm>
                <a:off x="1533046" y="4989495"/>
                <a:ext cx="4368316" cy="708207"/>
              </a:xfrm>
              <a:prstGeom prst="rect">
                <a:avLst/>
              </a:prstGeom>
              <a:blipFill>
                <a:blip r:embed="rId15"/>
                <a:stretch>
                  <a:fillRect b="-855"/>
                </a:stretch>
              </a:blipFill>
              <a:ln>
                <a:noFill/>
              </a:ln>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1883FF81-2413-4AFA-9D3C-FC55E6487973}"/>
              </a:ext>
            </a:extLst>
          </p:cNvPr>
          <p:cNvSpPr txBox="1"/>
          <p:nvPr/>
        </p:nvSpPr>
        <p:spPr>
          <a:xfrm>
            <a:off x="5901362" y="5173006"/>
            <a:ext cx="2309969" cy="461665"/>
          </a:xfrm>
          <a:prstGeom prst="rect">
            <a:avLst/>
          </a:prstGeom>
          <a:noFill/>
          <a:ln>
            <a:noFill/>
          </a:ln>
        </p:spPr>
        <p:txBody>
          <a:bodyPr wrap="square" rtlCol="0" anchor="ctr" anchorCtr="1">
            <a:spAutoFit/>
          </a:bodyPr>
          <a:lstStyle/>
          <a:p>
            <a:r>
              <a:rPr lang="zh-CN" altLang="en-US" sz="2400" dirty="0"/>
              <a:t>则联合分布为</a:t>
            </a:r>
          </a:p>
        </p:txBody>
      </p:sp>
      <mc:AlternateContent xmlns:mc="http://schemas.openxmlformats.org/markup-compatibility/2006" xmlns:a14="http://schemas.microsoft.com/office/drawing/2010/main">
        <mc:Choice Requires="a14">
          <p:graphicFrame>
            <p:nvGraphicFramePr>
              <p:cNvPr id="27" name="表格 26">
                <a:extLst>
                  <a:ext uri="{FF2B5EF4-FFF2-40B4-BE49-F238E27FC236}">
                    <a16:creationId xmlns:a16="http://schemas.microsoft.com/office/drawing/2014/main" id="{DECD1CAF-16EC-4C03-9DF6-18D4D683D196}"/>
                  </a:ext>
                </a:extLst>
              </p:cNvPr>
              <p:cNvGraphicFramePr>
                <a:graphicFrameLocks noGrp="1"/>
              </p:cNvGraphicFramePr>
              <p:nvPr>
                <p:extLst>
                  <p:ext uri="{D42A27DB-BD31-4B8C-83A1-F6EECF244321}">
                    <p14:modId xmlns:p14="http://schemas.microsoft.com/office/powerpoint/2010/main" val="3793378265"/>
                  </p:ext>
                </p:extLst>
              </p:nvPr>
            </p:nvGraphicFramePr>
            <p:xfrm>
              <a:off x="8398668" y="5112767"/>
              <a:ext cx="2736304" cy="1370769"/>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3597772183"/>
                        </a:ext>
                      </a:extLst>
                    </a:gridCol>
                    <a:gridCol w="1080120">
                      <a:extLst>
                        <a:ext uri="{9D8B030D-6E8A-4147-A177-3AD203B41FA5}">
                          <a16:colId xmlns:a16="http://schemas.microsoft.com/office/drawing/2014/main" val="1666296079"/>
                        </a:ext>
                      </a:extLst>
                    </a:gridCol>
                    <a:gridCol w="1008112">
                      <a:extLst>
                        <a:ext uri="{9D8B030D-6E8A-4147-A177-3AD203B41FA5}">
                          <a16:colId xmlns:a16="http://schemas.microsoft.com/office/drawing/2014/main" val="88411201"/>
                        </a:ext>
                      </a:extLst>
                    </a:gridCol>
                  </a:tblGrid>
                  <a:tr h="510181">
                    <a:tc>
                      <a:txBody>
                        <a:bodyPr/>
                        <a:lstStyle/>
                        <a:p>
                          <a:endParaRPr lang="zh-CN" altLang="en-US" dirty="0"/>
                        </a:p>
                      </a:txBody>
                      <a:tcPr>
                        <a:solidFill>
                          <a:schemeClr val="accent1">
                            <a:alpha val="34000"/>
                          </a:schemeClr>
                        </a:solidFill>
                      </a:tcPr>
                    </a:tc>
                    <a:tc>
                      <a:txBody>
                        <a:bodyPr/>
                        <a:lstStyle/>
                        <a:p>
                          <a:r>
                            <a:rPr lang="en-US" altLang="zh-CN" dirty="0"/>
                            <a:t>     0</a:t>
                          </a:r>
                          <a:endParaRPr lang="zh-CN" altLang="en-US" dirty="0"/>
                        </a:p>
                      </a:txBody>
                      <a:tcPr>
                        <a:solidFill>
                          <a:schemeClr val="accent1">
                            <a:alpha val="30000"/>
                          </a:schemeClr>
                        </a:solidFill>
                      </a:tcPr>
                    </a:tc>
                    <a:tc>
                      <a:txBody>
                        <a:bodyPr/>
                        <a:lstStyle/>
                        <a:p>
                          <a:r>
                            <a:rPr lang="en-US" altLang="zh-CN" dirty="0"/>
                            <a:t>      1</a:t>
                          </a:r>
                          <a:endParaRPr lang="zh-CN" altLang="en-US" dirty="0"/>
                        </a:p>
                      </a:txBody>
                      <a:tcPr>
                        <a:solidFill>
                          <a:schemeClr val="accent1">
                            <a:alpha val="31000"/>
                          </a:schemeClr>
                        </a:solidFill>
                      </a:tcPr>
                    </a:tc>
                    <a:extLst>
                      <a:ext uri="{0D108BD9-81ED-4DB2-BD59-A6C34878D82A}">
                        <a16:rowId xmlns:a16="http://schemas.microsoft.com/office/drawing/2014/main" val="4271037354"/>
                      </a:ext>
                    </a:extLst>
                  </a:tr>
                  <a:tr h="489748">
                    <a:tc>
                      <a:txBody>
                        <a:bodyPr/>
                        <a:lstStyle/>
                        <a:p>
                          <a:r>
                            <a:rPr lang="en-US" altLang="zh-CN" dirty="0"/>
                            <a:t>0</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b="0" i="1" smtClean="0">
                                    <a:latin typeface="Cambria Math" panose="02040503050406030204" pitchFamily="18" charset="0"/>
                                  </a:rPr>
                                  <m:t>𝜔</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𝜔</m:t>
                                </m:r>
                                <m:r>
                                  <a:rPr lang="en-US" altLang="zh-CN" b="0" i="1" smtClean="0">
                                    <a:latin typeface="Cambria Math" panose="02040503050406030204" pitchFamily="18" charset="0"/>
                                  </a:rPr>
                                  <m:t>𝑝</m:t>
                                </m:r>
                              </m:oMath>
                            </m:oMathPara>
                          </a14:m>
                          <a:endParaRPr lang="zh-CN" altLang="en-US" dirty="0"/>
                        </a:p>
                      </a:txBody>
                      <a:tcPr/>
                    </a:tc>
                    <a:extLst>
                      <a:ext uri="{0D108BD9-81ED-4DB2-BD59-A6C34878D82A}">
                        <a16:rowId xmlns:a16="http://schemas.microsoft.com/office/drawing/2014/main" val="927384633"/>
                      </a:ext>
                    </a:extLst>
                  </a:tr>
                  <a:tr h="370840">
                    <a:tc>
                      <a:txBody>
                        <a:bodyPr/>
                        <a:lstStyle/>
                        <a:p>
                          <a:r>
                            <a:rPr lang="en-US" altLang="zh-CN" dirty="0"/>
                            <a:t>1</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𝜔</m:t>
                                    </m:r>
                                  </m:e>
                                </m:acc>
                                <m:r>
                                  <a:rPr lang="en-US" altLang="zh-CN" b="0" i="1" smtClean="0">
                                    <a:latin typeface="Cambria Math" panose="02040503050406030204" pitchFamily="18" charset="0"/>
                                  </a:rPr>
                                  <m:t>𝑝</m:t>
                                </m:r>
                              </m:oMath>
                            </m:oMathPara>
                          </a14:m>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smtClean="0">
                                        <a:latin typeface="Cambria Math" panose="02040503050406030204" pitchFamily="18" charset="0"/>
                                      </a:rPr>
                                      <m:t>𝜔</m:t>
                                    </m:r>
                                  </m:e>
                                </m:acc>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𝑝</m:t>
                                    </m:r>
                                  </m:e>
                                </m:acc>
                              </m:oMath>
                            </m:oMathPara>
                          </a14:m>
                          <a:endParaRPr lang="zh-CN" altLang="en-US" dirty="0"/>
                        </a:p>
                      </a:txBody>
                      <a:tcPr/>
                    </a:tc>
                    <a:extLst>
                      <a:ext uri="{0D108BD9-81ED-4DB2-BD59-A6C34878D82A}">
                        <a16:rowId xmlns:a16="http://schemas.microsoft.com/office/drawing/2014/main" val="2507264475"/>
                      </a:ext>
                    </a:extLst>
                  </a:tr>
                </a:tbl>
              </a:graphicData>
            </a:graphic>
          </p:graphicFrame>
        </mc:Choice>
        <mc:Fallback xmlns="">
          <p:graphicFrame>
            <p:nvGraphicFramePr>
              <p:cNvPr id="27" name="表格 26">
                <a:extLst>
                  <a:ext uri="{FF2B5EF4-FFF2-40B4-BE49-F238E27FC236}">
                    <a16:creationId xmlns:a16="http://schemas.microsoft.com/office/drawing/2014/main" id="{DECD1CAF-16EC-4C03-9DF6-18D4D683D196}"/>
                  </a:ext>
                </a:extLst>
              </p:cNvPr>
              <p:cNvGraphicFramePr>
                <a:graphicFrameLocks noGrp="1"/>
              </p:cNvGraphicFramePr>
              <p:nvPr>
                <p:extLst>
                  <p:ext uri="{D42A27DB-BD31-4B8C-83A1-F6EECF244321}">
                    <p14:modId xmlns:p14="http://schemas.microsoft.com/office/powerpoint/2010/main" val="3793378265"/>
                  </p:ext>
                </p:extLst>
              </p:nvPr>
            </p:nvGraphicFramePr>
            <p:xfrm>
              <a:off x="8398668" y="5112767"/>
              <a:ext cx="2736304" cy="1370769"/>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3597772183"/>
                        </a:ext>
                      </a:extLst>
                    </a:gridCol>
                    <a:gridCol w="1080120">
                      <a:extLst>
                        <a:ext uri="{9D8B030D-6E8A-4147-A177-3AD203B41FA5}">
                          <a16:colId xmlns:a16="http://schemas.microsoft.com/office/drawing/2014/main" val="1666296079"/>
                        </a:ext>
                      </a:extLst>
                    </a:gridCol>
                    <a:gridCol w="1008112">
                      <a:extLst>
                        <a:ext uri="{9D8B030D-6E8A-4147-A177-3AD203B41FA5}">
                          <a16:colId xmlns:a16="http://schemas.microsoft.com/office/drawing/2014/main" val="88411201"/>
                        </a:ext>
                      </a:extLst>
                    </a:gridCol>
                  </a:tblGrid>
                  <a:tr h="510181">
                    <a:tc>
                      <a:txBody>
                        <a:bodyPr/>
                        <a:lstStyle/>
                        <a:p>
                          <a:endParaRPr lang="zh-CN" altLang="en-US" dirty="0"/>
                        </a:p>
                      </a:txBody>
                      <a:tcPr>
                        <a:solidFill>
                          <a:schemeClr val="accent1">
                            <a:alpha val="34000"/>
                          </a:schemeClr>
                        </a:solidFill>
                      </a:tcPr>
                    </a:tc>
                    <a:tc>
                      <a:txBody>
                        <a:bodyPr/>
                        <a:lstStyle/>
                        <a:p>
                          <a:r>
                            <a:rPr lang="en-US" altLang="zh-CN" dirty="0"/>
                            <a:t>     0</a:t>
                          </a:r>
                          <a:endParaRPr lang="zh-CN" altLang="en-US" dirty="0"/>
                        </a:p>
                      </a:txBody>
                      <a:tcPr>
                        <a:solidFill>
                          <a:schemeClr val="accent1">
                            <a:alpha val="30000"/>
                          </a:schemeClr>
                        </a:solidFill>
                      </a:tcPr>
                    </a:tc>
                    <a:tc>
                      <a:txBody>
                        <a:bodyPr/>
                        <a:lstStyle/>
                        <a:p>
                          <a:r>
                            <a:rPr lang="en-US" altLang="zh-CN" dirty="0"/>
                            <a:t>      1</a:t>
                          </a:r>
                          <a:endParaRPr lang="zh-CN" altLang="en-US" dirty="0"/>
                        </a:p>
                      </a:txBody>
                      <a:tcPr>
                        <a:solidFill>
                          <a:schemeClr val="accent1">
                            <a:alpha val="31000"/>
                          </a:schemeClr>
                        </a:solidFill>
                      </a:tcPr>
                    </a:tc>
                    <a:extLst>
                      <a:ext uri="{0D108BD9-81ED-4DB2-BD59-A6C34878D82A}">
                        <a16:rowId xmlns:a16="http://schemas.microsoft.com/office/drawing/2014/main" val="4271037354"/>
                      </a:ext>
                    </a:extLst>
                  </a:tr>
                  <a:tr h="489748">
                    <a:tc>
                      <a:txBody>
                        <a:bodyPr/>
                        <a:lstStyle/>
                        <a:p>
                          <a:r>
                            <a:rPr lang="en-US" altLang="zh-CN" dirty="0"/>
                            <a:t>0</a:t>
                          </a:r>
                          <a:endParaRPr lang="zh-CN" altLang="en-US" dirty="0"/>
                        </a:p>
                      </a:txBody>
                      <a:tcPr/>
                    </a:tc>
                    <a:tc>
                      <a:txBody>
                        <a:bodyPr/>
                        <a:lstStyle/>
                        <a:p>
                          <a:endParaRPr lang="zh-CN"/>
                        </a:p>
                      </a:txBody>
                      <a:tcPr>
                        <a:blipFill>
                          <a:blip r:embed="rId16"/>
                          <a:stretch>
                            <a:fillRect l="-61017" t="-109877" r="-96045" b="-93827"/>
                          </a:stretch>
                        </a:blipFill>
                      </a:tcPr>
                    </a:tc>
                    <a:tc>
                      <a:txBody>
                        <a:bodyPr/>
                        <a:lstStyle/>
                        <a:p>
                          <a:endParaRPr lang="zh-CN"/>
                        </a:p>
                      </a:txBody>
                      <a:tcPr>
                        <a:blipFill>
                          <a:blip r:embed="rId16"/>
                          <a:stretch>
                            <a:fillRect l="-171687" t="-109877" r="-2410" b="-93827"/>
                          </a:stretch>
                        </a:blipFill>
                      </a:tcPr>
                    </a:tc>
                    <a:extLst>
                      <a:ext uri="{0D108BD9-81ED-4DB2-BD59-A6C34878D82A}">
                        <a16:rowId xmlns:a16="http://schemas.microsoft.com/office/drawing/2014/main" val="927384633"/>
                      </a:ext>
                    </a:extLst>
                  </a:tr>
                  <a:tr h="370840">
                    <a:tc>
                      <a:txBody>
                        <a:bodyPr/>
                        <a:lstStyle/>
                        <a:p>
                          <a:r>
                            <a:rPr lang="en-US" altLang="zh-CN" dirty="0"/>
                            <a:t>1</a:t>
                          </a:r>
                          <a:endParaRPr lang="zh-CN" altLang="en-US" dirty="0"/>
                        </a:p>
                      </a:txBody>
                      <a:tcPr/>
                    </a:tc>
                    <a:tc>
                      <a:txBody>
                        <a:bodyPr/>
                        <a:lstStyle/>
                        <a:p>
                          <a:endParaRPr lang="zh-CN"/>
                        </a:p>
                      </a:txBody>
                      <a:tcPr>
                        <a:blipFill>
                          <a:blip r:embed="rId16"/>
                          <a:stretch>
                            <a:fillRect l="-61017" t="-278689" r="-96045" b="-24590"/>
                          </a:stretch>
                        </a:blipFill>
                      </a:tcPr>
                    </a:tc>
                    <a:tc>
                      <a:txBody>
                        <a:bodyPr/>
                        <a:lstStyle/>
                        <a:p>
                          <a:endParaRPr lang="zh-CN"/>
                        </a:p>
                      </a:txBody>
                      <a:tcPr>
                        <a:blipFill>
                          <a:blip r:embed="rId16"/>
                          <a:stretch>
                            <a:fillRect l="-171687" t="-278689" r="-2410" b="-24590"/>
                          </a:stretch>
                        </a:blipFill>
                      </a:tcPr>
                    </a:tc>
                    <a:extLst>
                      <a:ext uri="{0D108BD9-81ED-4DB2-BD59-A6C34878D82A}">
                        <a16:rowId xmlns:a16="http://schemas.microsoft.com/office/drawing/2014/main" val="2507264475"/>
                      </a:ext>
                    </a:extLst>
                  </a:tr>
                </a:tbl>
              </a:graphicData>
            </a:graphic>
          </p:graphicFrame>
        </mc:Fallback>
      </mc:AlternateContent>
      <p:cxnSp>
        <p:nvCxnSpPr>
          <p:cNvPr id="29" name="直接连接符 28">
            <a:extLst>
              <a:ext uri="{FF2B5EF4-FFF2-40B4-BE49-F238E27FC236}">
                <a16:creationId xmlns:a16="http://schemas.microsoft.com/office/drawing/2014/main" id="{C47D98DF-8D06-479B-9842-BC3C3CDFD599}"/>
              </a:ext>
            </a:extLst>
          </p:cNvPr>
          <p:cNvCxnSpPr>
            <a:cxnSpLocks/>
          </p:cNvCxnSpPr>
          <p:nvPr/>
        </p:nvCxnSpPr>
        <p:spPr>
          <a:xfrm>
            <a:off x="8398668" y="5112767"/>
            <a:ext cx="618501" cy="461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87B919B-2390-4739-9000-89CBCCA0B9DB}"/>
                  </a:ext>
                </a:extLst>
              </p:cNvPr>
              <p:cNvSpPr txBox="1"/>
              <p:nvPr/>
            </p:nvSpPr>
            <p:spPr>
              <a:xfrm>
                <a:off x="8479499" y="5297433"/>
                <a:ext cx="194540"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39" name="文本框 38">
                <a:extLst>
                  <a:ext uri="{FF2B5EF4-FFF2-40B4-BE49-F238E27FC236}">
                    <a16:creationId xmlns:a16="http://schemas.microsoft.com/office/drawing/2014/main" id="{087B919B-2390-4739-9000-89CBCCA0B9DB}"/>
                  </a:ext>
                </a:extLst>
              </p:cNvPr>
              <p:cNvSpPr txBox="1">
                <a:spLocks noRot="1" noChangeAspect="1" noMove="1" noResize="1" noEditPoints="1" noAdjustHandles="1" noChangeArrowheads="1" noChangeShapeType="1" noTextEdit="1"/>
              </p:cNvSpPr>
              <p:nvPr/>
            </p:nvSpPr>
            <p:spPr>
              <a:xfrm>
                <a:off x="8479499" y="5297433"/>
                <a:ext cx="194540" cy="276999"/>
              </a:xfrm>
              <a:prstGeom prst="rect">
                <a:avLst/>
              </a:prstGeom>
              <a:blipFill>
                <a:blip r:embed="rId17"/>
                <a:stretch>
                  <a:fillRect l="-31250" b="-444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FE8EF6F7-29E6-409E-8CCC-96F6B2CFFB65}"/>
                  </a:ext>
                </a:extLst>
              </p:cNvPr>
              <p:cNvSpPr txBox="1"/>
              <p:nvPr/>
            </p:nvSpPr>
            <p:spPr>
              <a:xfrm>
                <a:off x="8819230" y="5126840"/>
                <a:ext cx="197939"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40" name="文本框 39">
                <a:extLst>
                  <a:ext uri="{FF2B5EF4-FFF2-40B4-BE49-F238E27FC236}">
                    <a16:creationId xmlns:a16="http://schemas.microsoft.com/office/drawing/2014/main" id="{FE8EF6F7-29E6-409E-8CCC-96F6B2CFFB65}"/>
                  </a:ext>
                </a:extLst>
              </p:cNvPr>
              <p:cNvSpPr txBox="1">
                <a:spLocks noRot="1" noChangeAspect="1" noMove="1" noResize="1" noEditPoints="1" noAdjustHandles="1" noChangeArrowheads="1" noChangeShapeType="1" noTextEdit="1"/>
              </p:cNvSpPr>
              <p:nvPr/>
            </p:nvSpPr>
            <p:spPr>
              <a:xfrm>
                <a:off x="8819230" y="5126840"/>
                <a:ext cx="197939" cy="276999"/>
              </a:xfrm>
              <a:prstGeom prst="rect">
                <a:avLst/>
              </a:prstGeom>
              <a:blipFill>
                <a:blip r:embed="rId18"/>
                <a:stretch>
                  <a:fillRect l="-43750" r="-9375" b="-3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E9D50BA6-9219-4927-9460-D17A3220FCF0}"/>
                  </a:ext>
                </a:extLst>
              </p:cNvPr>
              <p:cNvSpPr txBox="1"/>
              <p:nvPr/>
            </p:nvSpPr>
            <p:spPr>
              <a:xfrm>
                <a:off x="1710885" y="5626841"/>
                <a:ext cx="5466479" cy="770404"/>
              </a:xfrm>
              <a:prstGeom prst="rect">
                <a:avLst/>
              </a:prstGeom>
              <a:noFill/>
              <a:ln>
                <a:noFill/>
              </a:ln>
            </p:spPr>
            <p:txBody>
              <a:bodyPr wrap="square" rtlCol="0" anchor="ctr" anchorCtr="1">
                <a:spAutoFit/>
              </a:bodyPr>
              <a:lstStyle/>
              <a:p>
                <a:r>
                  <a:rPr lang="zh-CN" altLang="en-US" sz="2400" dirty="0"/>
                  <a:t>输出分布则为</a:t>
                </a:r>
                <a14:m>
                  <m:oMath xmlns:m="http://schemas.openxmlformats.org/officeDocument/2006/math">
                    <m:r>
                      <a:rPr lang="en-US" altLang="zh-CN" sz="2400" b="0" i="1" smtClean="0">
                        <a:latin typeface="Cambria Math" panose="02040503050406030204" pitchFamily="18" charset="0"/>
                      </a:rPr>
                      <m:t>𝑦</m:t>
                    </m:r>
                    <m:r>
                      <a:rPr lang="en-US" altLang="zh-CN" sz="2400" b="0" i="1" smtClean="0">
                        <a:latin typeface="Cambria Math" panose="02040503050406030204" pitchFamily="18" charset="0"/>
                        <a:ea typeface="Cambria Math" panose="02040503050406030204" pitchFamily="18" charset="0"/>
                      </a:rPr>
                      <m:t>~</m:t>
                    </m:r>
                    <m:d>
                      <m:dPr>
                        <m:ctrlPr>
                          <a:rPr lang="en-US" altLang="zh-CN" sz="2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400" b="0" i="1" smtClean="0">
                                <a:latin typeface="Cambria Math" panose="02040503050406030204" pitchFamily="18" charset="0"/>
                                <a:ea typeface="Cambria Math" panose="02040503050406030204" pitchFamily="18" charset="0"/>
                              </a:rPr>
                            </m:ctrlPr>
                          </m:mPr>
                          <m:mr>
                            <m:e>
                              <m:r>
                                <m:rPr>
                                  <m:brk m:alnAt="7"/>
                                </m:rPr>
                                <a:rPr lang="en-US" altLang="zh-CN" sz="2400" b="0" i="1" smtClean="0">
                                  <a:latin typeface="Cambria Math" panose="02040503050406030204" pitchFamily="18" charset="0"/>
                                  <a:ea typeface="Cambria Math" panose="02040503050406030204" pitchFamily="18" charset="0"/>
                                </a:rPr>
                                <m:t>0</m:t>
                              </m:r>
                            </m:e>
                            <m:e>
                              <m:r>
                                <a:rPr lang="en-US" altLang="zh-CN" sz="2400" b="0" i="1" smtClean="0">
                                  <a:latin typeface="Cambria Math" panose="02040503050406030204" pitchFamily="18" charset="0"/>
                                  <a:ea typeface="Cambria Math" panose="02040503050406030204" pitchFamily="18" charset="0"/>
                                </a:rPr>
                                <m:t>1</m:t>
                              </m:r>
                            </m:e>
                          </m:mr>
                          <m:mr>
                            <m:e>
                              <m:r>
                                <a:rPr lang="zh-CN" altLang="en-US" sz="2400" i="1">
                                  <a:latin typeface="Cambria Math" panose="02040503050406030204" pitchFamily="18" charset="0"/>
                                </a:rPr>
                                <m:t>𝜔</m:t>
                              </m:r>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𝑝</m:t>
                                  </m:r>
                                </m:e>
                              </m:acc>
                              <m:r>
                                <a:rPr lang="en-US" altLang="zh-CN" sz="2400" b="0" i="1" dirty="0" smtClean="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𝜔</m:t>
                                  </m:r>
                                </m:e>
                              </m:acc>
                              <m:r>
                                <a:rPr lang="en-US" altLang="zh-CN" sz="2400" i="1">
                                  <a:latin typeface="Cambria Math" panose="02040503050406030204" pitchFamily="18" charset="0"/>
                                </a:rPr>
                                <m:t>𝑝</m:t>
                              </m:r>
                              <m:r>
                                <m:rPr>
                                  <m:nor/>
                                </m:rPr>
                                <a:rPr lang="zh-CN" altLang="en-US" sz="2400" dirty="0"/>
                                <m:t> </m:t>
                              </m:r>
                            </m:e>
                            <m:e>
                              <m:r>
                                <a:rPr lang="zh-CN" altLang="en-US" sz="2400" i="1">
                                  <a:latin typeface="Cambria Math" panose="02040503050406030204" pitchFamily="18" charset="0"/>
                                </a:rPr>
                                <m:t>𝜔</m:t>
                              </m:r>
                              <m:r>
                                <a:rPr lang="en-US" altLang="zh-CN" sz="2400" i="1">
                                  <a:latin typeface="Cambria Math" panose="02040503050406030204" pitchFamily="18" charset="0"/>
                                </a:rPr>
                                <m:t>𝑝</m:t>
                              </m:r>
                              <m:r>
                                <m:rPr>
                                  <m:nor/>
                                </m:rPr>
                                <a:rPr lang="en-US" altLang="zh-CN" sz="2400" b="0" i="0" smtClean="0">
                                  <a:latin typeface="Cambria Math" panose="02040503050406030204" pitchFamily="18" charset="0"/>
                                </a:rPr>
                                <m:t>+</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𝜔</m:t>
                                  </m:r>
                                </m:e>
                              </m:acc>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𝑝</m:t>
                                  </m:r>
                                </m:e>
                              </m:acc>
                            </m:e>
                          </m:mr>
                        </m:m>
                      </m:e>
                    </m:d>
                  </m:oMath>
                </a14:m>
                <a:endParaRPr lang="zh-CN" altLang="en-US" sz="2400" dirty="0"/>
              </a:p>
            </p:txBody>
          </p:sp>
        </mc:Choice>
        <mc:Fallback xmlns="">
          <p:sp>
            <p:nvSpPr>
              <p:cNvPr id="41" name="文本框 40">
                <a:extLst>
                  <a:ext uri="{FF2B5EF4-FFF2-40B4-BE49-F238E27FC236}">
                    <a16:creationId xmlns:a16="http://schemas.microsoft.com/office/drawing/2014/main" id="{E9D50BA6-9219-4927-9460-D17A3220FCF0}"/>
                  </a:ext>
                </a:extLst>
              </p:cNvPr>
              <p:cNvSpPr txBox="1">
                <a:spLocks noRot="1" noChangeAspect="1" noMove="1" noResize="1" noEditPoints="1" noAdjustHandles="1" noChangeArrowheads="1" noChangeShapeType="1" noTextEdit="1"/>
              </p:cNvSpPr>
              <p:nvPr/>
            </p:nvSpPr>
            <p:spPr>
              <a:xfrm>
                <a:off x="1710885" y="5626841"/>
                <a:ext cx="5466479" cy="770404"/>
              </a:xfrm>
              <a:prstGeom prst="rect">
                <a:avLst/>
              </a:prstGeom>
              <a:blipFill>
                <a:blip r:embed="rId19"/>
                <a:stretch>
                  <a:fillRect l="-446"/>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53105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7" grpId="0"/>
      <p:bldP spid="18" grpId="0"/>
      <p:bldP spid="19" grpId="0"/>
      <p:bldP spid="20" grpId="0"/>
      <p:bldP spid="21" grpId="0"/>
      <p:bldP spid="22" grpId="0"/>
      <p:bldP spid="23" grpId="0"/>
      <p:bldP spid="24" grpId="0"/>
      <p:bldP spid="25" grpId="0"/>
      <p:bldP spid="26" grpId="0"/>
      <p:bldP spid="39" grpId="0"/>
      <p:bldP spid="40" grpId="0"/>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3084BF2-AD6A-4294-B08B-22A38D96306B}"/>
                  </a:ext>
                </a:extLst>
              </p:cNvPr>
              <p:cNvSpPr txBox="1"/>
              <p:nvPr/>
            </p:nvSpPr>
            <p:spPr>
              <a:xfrm>
                <a:off x="765820" y="410884"/>
                <a:ext cx="10657184" cy="1419748"/>
              </a:xfrm>
              <a:prstGeom prst="rect">
                <a:avLst/>
              </a:prstGeom>
              <a:noFill/>
              <a:ln>
                <a:noFill/>
              </a:ln>
            </p:spPr>
            <p:txBody>
              <a:bodyPr wrap="square" rtlCol="0" anchor="ctr" anchorCtr="1">
                <a:spAutoFit/>
              </a:bodyPr>
              <a:lstStyle/>
              <a:p>
                <a:r>
                  <a:rPr lang="zh-CN" altLang="en-US" sz="2000" dirty="0"/>
                  <a:t>       假定高斯加性信道的噪声</a:t>
                </a:r>
                <a14:m>
                  <m:oMath xmlns:m="http://schemas.openxmlformats.org/officeDocument/2006/math">
                    <m:r>
                      <a:rPr lang="en-US" altLang="zh-CN" sz="2000" b="0" i="1" smtClean="0">
                        <a:latin typeface="Cambria Math" panose="02040503050406030204" pitchFamily="18" charset="0"/>
                      </a:rPr>
                      <m:t>𝑛</m:t>
                    </m:r>
                  </m:oMath>
                </a14:m>
                <a:r>
                  <a:rPr lang="zh-CN" altLang="en-US" sz="2000" dirty="0"/>
                  <a:t>是均值为</a:t>
                </a:r>
                <a14:m>
                  <m:oMath xmlns:m="http://schemas.openxmlformats.org/officeDocument/2006/math">
                    <m:r>
                      <a:rPr lang="en-US" altLang="zh-CN" sz="2000" i="1" dirty="0" smtClean="0">
                        <a:latin typeface="Cambria Math" panose="02040503050406030204" pitchFamily="18" charset="0"/>
                      </a:rPr>
                      <m:t>0</m:t>
                    </m:r>
                  </m:oMath>
                </a14:m>
                <a:r>
                  <a:rPr lang="zh-CN" altLang="en-US" sz="2000" dirty="0"/>
                  <a:t>，方差为</a:t>
                </a:r>
                <a14:m>
                  <m:oMath xmlns:m="http://schemas.openxmlformats.org/officeDocument/2006/math">
                    <m:sSubSup>
                      <m:sSubSupPr>
                        <m:ctrlPr>
                          <a:rPr lang="en-US" altLang="zh-CN" sz="2000" i="1" smtClean="0">
                            <a:latin typeface="Cambria Math" panose="02040503050406030204" pitchFamily="18" charset="0"/>
                          </a:rPr>
                        </m:ctrlPr>
                      </m:sSubSupPr>
                      <m:e>
                        <m:r>
                          <a:rPr lang="zh-CN" altLang="en-US" sz="2000" i="1" smtClean="0">
                            <a:latin typeface="Cambria Math" panose="02040503050406030204" pitchFamily="18" charset="0"/>
                          </a:rPr>
                          <m:t>𝜎</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2</m:t>
                        </m:r>
                      </m:sup>
                    </m:sSubSup>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𝑛</m:t>
                        </m:r>
                      </m:sub>
                    </m:sSub>
                  </m:oMath>
                </a14:m>
                <a:r>
                  <a:rPr lang="zh-CN" altLang="en-US" sz="2000" dirty="0"/>
                  <a:t>的高斯随机变量。</a:t>
                </a:r>
                <a:endParaRPr lang="en-US" altLang="zh-CN" sz="2000" dirty="0"/>
              </a:p>
              <a:p>
                <a:r>
                  <a:rPr lang="en-US" altLang="zh-CN" sz="2000" dirty="0"/>
                  <a:t>       </a:t>
                </a:r>
                <a:r>
                  <a:rPr lang="zh-CN" altLang="en-US" sz="2000" dirty="0"/>
                  <a:t>因为当且仅当输入为高斯随机变量时输出为高斯随机变量，故若输入的平均功率为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𝑥</m:t>
                        </m:r>
                      </m:sub>
                    </m:sSub>
                  </m:oMath>
                </a14:m>
                <a:r>
                  <a:rPr lang="zh-CN" altLang="en-US" sz="2000" dirty="0"/>
                  <a:t>，则当输入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为高斯随机变量时，输出</a:t>
                </a:r>
                <a14:m>
                  <m:oMath xmlns:m="http://schemas.openxmlformats.org/officeDocument/2006/math">
                    <m:r>
                      <a:rPr lang="en-US" altLang="zh-CN" sz="2000" b="0" i="1" smtClean="0">
                        <a:latin typeface="Cambria Math" panose="02040503050406030204" pitchFamily="18" charset="0"/>
                      </a:rPr>
                      <m:t>𝑦</m:t>
                    </m:r>
                  </m:oMath>
                </a14:m>
                <a:r>
                  <a:rPr lang="zh-CN" altLang="en-US" sz="2000" dirty="0"/>
                  <a:t>为方差等于</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r>
                      <a:rPr lang="en-US" altLang="zh-CN" sz="200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b="0" i="1" smtClean="0">
                            <a:latin typeface="Cambria Math" panose="02040503050406030204" pitchFamily="18" charset="0"/>
                          </a:rPr>
                          <m:t>𝑥</m:t>
                        </m:r>
                      </m:sub>
                      <m:sup>
                        <m:r>
                          <a:rPr lang="en-US" altLang="zh-CN" sz="2000" i="1">
                            <a:latin typeface="Cambria Math" panose="02040503050406030204" pitchFamily="18" charset="0"/>
                          </a:rPr>
                          <m:t>2</m:t>
                        </m:r>
                      </m:sup>
                    </m:sSubSup>
                    <m:r>
                      <a:rPr lang="en-US" altLang="zh-CN" sz="200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2</m:t>
                        </m:r>
                      </m:sup>
                    </m:sSubSup>
                  </m:oMath>
                </a14:m>
                <a:r>
                  <a:rPr lang="zh-CN" altLang="en-US" sz="2000" dirty="0"/>
                  <a:t>的高斯随机变量，并且具有最大的微分熵</a:t>
                </a:r>
                <a14:m>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𝑦</m:t>
                                </m:r>
                              </m:sub>
                            </m:sSub>
                          </m:e>
                        </m:rad>
                      </m:e>
                    </m:func>
                  </m:oMath>
                </a14:m>
                <a:r>
                  <a:rPr lang="en-US" altLang="zh-CN" sz="2000" dirty="0"/>
                  <a:t>= </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𝑛</m:t>
                                </m:r>
                              </m:sub>
                            </m:sSub>
                            <m:r>
                              <a:rPr lang="en-US" altLang="zh-CN" sz="2000" b="0" i="1" smtClean="0">
                                <a:latin typeface="Cambria Math" panose="02040503050406030204" pitchFamily="18" charset="0"/>
                              </a:rPr>
                              <m:t>)</m:t>
                            </m:r>
                          </m:e>
                        </m:rad>
                      </m:e>
                    </m:func>
                  </m:oMath>
                </a14:m>
                <a:r>
                  <a:rPr lang="zh-CN" altLang="en-US" sz="2000" dirty="0"/>
                  <a:t>，故高斯加性信道的信道容量为</a:t>
                </a:r>
              </a:p>
            </p:txBody>
          </p:sp>
        </mc:Choice>
        <mc:Fallback xmlns="">
          <p:sp>
            <p:nvSpPr>
              <p:cNvPr id="2" name="文本框 1">
                <a:extLst>
                  <a:ext uri="{FF2B5EF4-FFF2-40B4-BE49-F238E27FC236}">
                    <a16:creationId xmlns:a16="http://schemas.microsoft.com/office/drawing/2014/main" id="{33084BF2-AD6A-4294-B08B-22A38D96306B}"/>
                  </a:ext>
                </a:extLst>
              </p:cNvPr>
              <p:cNvSpPr txBox="1">
                <a:spLocks noRot="1" noChangeAspect="1" noMove="1" noResize="1" noEditPoints="1" noAdjustHandles="1" noChangeArrowheads="1" noChangeShapeType="1" noTextEdit="1"/>
              </p:cNvSpPr>
              <p:nvPr/>
            </p:nvSpPr>
            <p:spPr>
              <a:xfrm>
                <a:off x="765820" y="410884"/>
                <a:ext cx="10657184" cy="1419748"/>
              </a:xfrm>
              <a:prstGeom prst="rect">
                <a:avLst/>
              </a:prstGeom>
              <a:blipFill>
                <a:blip r:embed="rId2"/>
                <a:stretch>
                  <a:fillRect l="-229" t="-1288" r="-400" b="-34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EA59DA6-8A35-4740-B62B-924157F5218C}"/>
                  </a:ext>
                </a:extLst>
              </p:cNvPr>
              <p:cNvSpPr txBox="1"/>
              <p:nvPr/>
            </p:nvSpPr>
            <p:spPr>
              <a:xfrm>
                <a:off x="3286100" y="1802151"/>
                <a:ext cx="3987374" cy="378180"/>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m:t>
                              </m:r>
                            </m:e>
                          </m:rad>
                        </m:e>
                      </m:func>
                      <m:r>
                        <a:rPr lang="en-US" altLang="zh-CN" sz="2000" b="0" i="1" smtClean="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e>
                          </m:rad>
                        </m:e>
                      </m:func>
                    </m:oMath>
                  </m:oMathPara>
                </a14:m>
                <a:endParaRPr lang="zh-CN" altLang="en-US" sz="2000" dirty="0"/>
              </a:p>
            </p:txBody>
          </p:sp>
        </mc:Choice>
        <mc:Fallback xmlns="">
          <p:sp>
            <p:nvSpPr>
              <p:cNvPr id="3" name="文本框 2">
                <a:extLst>
                  <a:ext uri="{FF2B5EF4-FFF2-40B4-BE49-F238E27FC236}">
                    <a16:creationId xmlns:a16="http://schemas.microsoft.com/office/drawing/2014/main" id="{6EA59DA6-8A35-4740-B62B-924157F5218C}"/>
                  </a:ext>
                </a:extLst>
              </p:cNvPr>
              <p:cNvSpPr txBox="1">
                <a:spLocks noRot="1" noChangeAspect="1" noMove="1" noResize="1" noEditPoints="1" noAdjustHandles="1" noChangeArrowheads="1" noChangeShapeType="1" noTextEdit="1"/>
              </p:cNvSpPr>
              <p:nvPr/>
            </p:nvSpPr>
            <p:spPr>
              <a:xfrm>
                <a:off x="3286100" y="1802151"/>
                <a:ext cx="3987374" cy="378180"/>
              </a:xfrm>
              <a:prstGeom prst="rect">
                <a:avLst/>
              </a:prstGeom>
              <a:blipFill>
                <a:blip r:embed="rId3"/>
                <a:stretch>
                  <a:fillRect l="-1682" b="-2419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0CEB61-F143-4E8A-9E61-32D5CC04062E}"/>
                  </a:ext>
                </a:extLst>
              </p:cNvPr>
              <p:cNvSpPr txBox="1"/>
              <p:nvPr/>
            </p:nvSpPr>
            <p:spPr>
              <a:xfrm>
                <a:off x="3503018" y="2165929"/>
                <a:ext cx="3553537" cy="69153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𝑥</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den>
                          </m:f>
                        </m:e>
                      </m:fun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f>
                                <m:fPr>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𝑥</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den>
                              </m:f>
                            </m:e>
                          </m:d>
                        </m:e>
                      </m:func>
                    </m:oMath>
                  </m:oMathPara>
                </a14:m>
                <a:endParaRPr lang="zh-CN" altLang="en-US" sz="2000" dirty="0"/>
              </a:p>
            </p:txBody>
          </p:sp>
        </mc:Choice>
        <mc:Fallback xmlns="">
          <p:sp>
            <p:nvSpPr>
              <p:cNvPr id="4" name="文本框 3">
                <a:extLst>
                  <a:ext uri="{FF2B5EF4-FFF2-40B4-BE49-F238E27FC236}">
                    <a16:creationId xmlns:a16="http://schemas.microsoft.com/office/drawing/2014/main" id="{7E0CEB61-F143-4E8A-9E61-32D5CC04062E}"/>
                  </a:ext>
                </a:extLst>
              </p:cNvPr>
              <p:cNvSpPr txBox="1">
                <a:spLocks noRot="1" noChangeAspect="1" noMove="1" noResize="1" noEditPoints="1" noAdjustHandles="1" noChangeArrowheads="1" noChangeShapeType="1" noTextEdit="1"/>
              </p:cNvSpPr>
              <p:nvPr/>
            </p:nvSpPr>
            <p:spPr>
              <a:xfrm>
                <a:off x="3503018" y="2165929"/>
                <a:ext cx="3553537" cy="691536"/>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35438B3-606A-4AB0-A9AA-07E9891A33CC}"/>
                  </a:ext>
                </a:extLst>
              </p:cNvPr>
              <p:cNvSpPr txBox="1"/>
              <p:nvPr/>
            </p:nvSpPr>
            <p:spPr>
              <a:xfrm>
                <a:off x="693812" y="2708920"/>
                <a:ext cx="4680520" cy="77284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其中</m:t>
                      </m:r>
                      <m:r>
                        <a:rPr lang="en-US" altLang="zh-CN" sz="2000" b="0" i="1" smtClean="0">
                          <a:latin typeface="Cambria Math" panose="02040503050406030204" pitchFamily="18" charset="0"/>
                        </a:rPr>
                        <m:t> </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𝑥</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𝑛</m:t>
                              </m:r>
                            </m:sub>
                          </m:sSub>
                        </m:den>
                      </m:f>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b="0" i="1" smtClean="0">
                                  <a:latin typeface="Cambria Math" panose="02040503050406030204" pitchFamily="18" charset="0"/>
                                </a:rPr>
                                <m:t>𝑥</m:t>
                              </m:r>
                            </m:sub>
                            <m:sup>
                              <m:r>
                                <a:rPr lang="en-US" altLang="zh-CN" sz="2000" i="1">
                                  <a:latin typeface="Cambria Math" panose="02040503050406030204" pitchFamily="18" charset="0"/>
                                </a:rPr>
                                <m:t>2</m:t>
                              </m:r>
                            </m:sup>
                          </m:sSubSup>
                        </m:num>
                        <m:den>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𝑛</m:t>
                              </m:r>
                            </m:sub>
                            <m:sup>
                              <m:r>
                                <a:rPr lang="en-US" altLang="zh-CN" sz="2000" i="1">
                                  <a:latin typeface="Cambria Math" panose="02040503050406030204" pitchFamily="18" charset="0"/>
                                </a:rPr>
                                <m:t>2</m:t>
                              </m:r>
                            </m:sup>
                          </m:sSubSup>
                        </m:den>
                      </m:f>
                      <m:r>
                        <a:rPr lang="en-US" altLang="zh-CN" sz="2000" b="0" i="1" smtClean="0">
                          <a:latin typeface="Cambria Math" panose="02040503050406030204" pitchFamily="18" charset="0"/>
                        </a:rPr>
                        <m:t> </m:t>
                      </m:r>
                      <m:r>
                        <a:rPr lang="zh-CN" altLang="en-US" sz="2000" i="1">
                          <a:latin typeface="Cambria Math" panose="02040503050406030204" pitchFamily="18" charset="0"/>
                        </a:rPr>
                        <m:t>称为</m:t>
                      </m:r>
                      <m:r>
                        <a:rPr lang="zh-CN" altLang="en-US" sz="2000" i="1" smtClean="0">
                          <a:latin typeface="Cambria Math" panose="02040503050406030204" pitchFamily="18" charset="0"/>
                        </a:rPr>
                        <m:t>信道的</m:t>
                      </m:r>
                      <m:r>
                        <a:rPr lang="zh-CN" altLang="en-US" sz="2000" i="1" smtClean="0">
                          <a:solidFill>
                            <a:srgbClr val="C00000"/>
                          </a:solidFill>
                          <a:latin typeface="Cambria Math" panose="02040503050406030204" pitchFamily="18" charset="0"/>
                        </a:rPr>
                        <m:t>信噪比</m:t>
                      </m:r>
                      <m:d>
                        <m:dPr>
                          <m:begChr m:val="（"/>
                          <m:endChr m:val="）"/>
                          <m:ctrlPr>
                            <a:rPr lang="zh-CN" altLang="en-US" sz="2000" i="1" smtClean="0">
                              <a:solidFill>
                                <a:srgbClr val="C00000"/>
                              </a:solidFill>
                              <a:latin typeface="Cambria Math" panose="02040503050406030204" pitchFamily="18" charset="0"/>
                            </a:rPr>
                          </m:ctrlPr>
                        </m:dPr>
                        <m:e>
                          <m:r>
                            <m:rPr>
                              <m:sty m:val="p"/>
                            </m:rPr>
                            <a:rPr lang="en-US" altLang="zh-CN" sz="2000" i="1" smtClean="0">
                              <a:solidFill>
                                <a:srgbClr val="C00000"/>
                              </a:solidFill>
                              <a:latin typeface="Cambria Math" panose="02040503050406030204" pitchFamily="18" charset="0"/>
                            </a:rPr>
                            <m:t>SNR</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D35438B3-606A-4AB0-A9AA-07E9891A33CC}"/>
                  </a:ext>
                </a:extLst>
              </p:cNvPr>
              <p:cNvSpPr txBox="1">
                <a:spLocks noRot="1" noChangeAspect="1" noMove="1" noResize="1" noEditPoints="1" noAdjustHandles="1" noChangeArrowheads="1" noChangeShapeType="1" noTextEdit="1"/>
              </p:cNvSpPr>
              <p:nvPr/>
            </p:nvSpPr>
            <p:spPr>
              <a:xfrm>
                <a:off x="693812" y="2708920"/>
                <a:ext cx="4680520" cy="772840"/>
              </a:xfrm>
              <a:prstGeom prst="rect">
                <a:avLst/>
              </a:prstGeom>
              <a:blipFill>
                <a:blip r:embed="rId5"/>
                <a:stretch>
                  <a:fillRect/>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4AB0068-B4A5-4403-966C-F024603FDC00}"/>
              </a:ext>
            </a:extLst>
          </p:cNvPr>
          <p:cNvSpPr txBox="1"/>
          <p:nvPr/>
        </p:nvSpPr>
        <p:spPr>
          <a:xfrm>
            <a:off x="621804" y="3481760"/>
            <a:ext cx="4176464" cy="461665"/>
          </a:xfrm>
          <a:prstGeom prst="rect">
            <a:avLst/>
          </a:prstGeom>
          <a:noFill/>
          <a:ln>
            <a:noFill/>
          </a:ln>
        </p:spPr>
        <p:txBody>
          <a:bodyPr wrap="square" rtlCol="0" anchor="ctr" anchorCtr="1">
            <a:spAutoFit/>
          </a:bodyPr>
          <a:lstStyle/>
          <a:p>
            <a:r>
              <a:rPr lang="en-US" altLang="zh-CN" sz="2400" b="1" dirty="0"/>
              <a:t>§4.5 </a:t>
            </a:r>
            <a:r>
              <a:rPr lang="zh-CN" altLang="en-US" sz="2400" b="1" dirty="0"/>
              <a:t>波形信道及其信道容量</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8B2CE2A-57A8-41E9-A35A-177F6C8E738D}"/>
                  </a:ext>
                </a:extLst>
              </p:cNvPr>
              <p:cNvSpPr txBox="1"/>
              <p:nvPr/>
            </p:nvSpPr>
            <p:spPr>
              <a:xfrm>
                <a:off x="837828" y="3954507"/>
                <a:ext cx="10657184" cy="1015663"/>
              </a:xfrm>
              <a:prstGeom prst="rect">
                <a:avLst/>
              </a:prstGeom>
              <a:noFill/>
              <a:ln>
                <a:noFill/>
              </a:ln>
            </p:spPr>
            <p:txBody>
              <a:bodyPr wrap="square" rtlCol="0" anchor="ctr" anchorCtr="1">
                <a:spAutoFit/>
              </a:bodyPr>
              <a:lstStyle/>
              <a:p>
                <a:r>
                  <a:rPr lang="zh-CN" altLang="en-US" sz="2000" dirty="0"/>
                  <a:t>       波形信道通常可以根据抽样定理转化为多维连续信道来处理。假如信道噪声为高斯白噪声，其双边功率谱密度为</a:t>
                </a:r>
                <a14:m>
                  <m:oMath xmlns:m="http://schemas.openxmlformats.org/officeDocument/2006/math">
                    <m:f>
                      <m:fPr>
                        <m:type m:val="lin"/>
                        <m:ctrlPr>
                          <a:rPr lang="zh-CN" altLang="en-US"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0</m:t>
                            </m:r>
                          </m:sub>
                        </m:sSub>
                      </m:num>
                      <m:den>
                        <m:r>
                          <a:rPr lang="en-US" altLang="zh-CN" sz="2000" b="0" i="1" smtClean="0">
                            <a:latin typeface="Cambria Math" panose="02040503050406030204" pitchFamily="18" charset="0"/>
                          </a:rPr>
                          <m:t>2</m:t>
                        </m:r>
                      </m:den>
                    </m:f>
                  </m:oMath>
                </a14:m>
                <a:r>
                  <a:rPr lang="zh-CN" altLang="en-US" sz="2000" dirty="0"/>
                  <a:t>，如果每隔</a:t>
                </a:r>
                <a14:m>
                  <m:oMath xmlns:m="http://schemas.openxmlformats.org/officeDocument/2006/math">
                    <m:f>
                      <m:fPr>
                        <m:type m:val="skw"/>
                        <m:ctrlPr>
                          <a:rPr lang="zh-CN" altLang="en-US"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𝐵</m:t>
                        </m:r>
                      </m:den>
                    </m:f>
                  </m:oMath>
                </a14:m>
                <a:r>
                  <a:rPr lang="zh-CN" altLang="en-US" sz="2000" dirty="0"/>
                  <a:t>秒进行一次采样，而每次采样都看成一次信道传输，则单位时间内进行</a:t>
                </a:r>
                <a14:m>
                  <m:oMath xmlns:m="http://schemas.openxmlformats.org/officeDocument/2006/math">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𝐵</m:t>
                    </m:r>
                  </m:oMath>
                </a14:m>
                <a:r>
                  <a:rPr lang="zh-CN" altLang="en-US" sz="2000" dirty="0"/>
                  <a:t>次传输，单位时间内的信道容量为</a:t>
                </a:r>
              </a:p>
            </p:txBody>
          </p:sp>
        </mc:Choice>
        <mc:Fallback xmlns="">
          <p:sp>
            <p:nvSpPr>
              <p:cNvPr id="7" name="文本框 6">
                <a:extLst>
                  <a:ext uri="{FF2B5EF4-FFF2-40B4-BE49-F238E27FC236}">
                    <a16:creationId xmlns:a16="http://schemas.microsoft.com/office/drawing/2014/main" id="{08B2CE2A-57A8-41E9-A35A-177F6C8E738D}"/>
                  </a:ext>
                </a:extLst>
              </p:cNvPr>
              <p:cNvSpPr txBox="1">
                <a:spLocks noRot="1" noChangeAspect="1" noMove="1" noResize="1" noEditPoints="1" noAdjustHandles="1" noChangeArrowheads="1" noChangeShapeType="1" noTextEdit="1"/>
              </p:cNvSpPr>
              <p:nvPr/>
            </p:nvSpPr>
            <p:spPr>
              <a:xfrm>
                <a:off x="837828" y="3954507"/>
                <a:ext cx="10657184" cy="1015663"/>
              </a:xfrm>
              <a:prstGeom prst="rect">
                <a:avLst/>
              </a:prstGeom>
              <a:blipFill>
                <a:blip r:embed="rId6"/>
                <a:stretch>
                  <a:fillRect l="-1372" t="-14458" r="-1429" b="-421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CDB220C-7A44-4454-96F9-8019D31B501A}"/>
                  </a:ext>
                </a:extLst>
              </p:cNvPr>
              <p:cNvSpPr txBox="1"/>
              <p:nvPr/>
            </p:nvSpPr>
            <p:spPr>
              <a:xfrm>
                <a:off x="3358109" y="4977015"/>
                <a:ext cx="4423069" cy="7131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𝐵</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𝑥</m:t>
                                      </m:r>
                                    </m:sub>
                                    <m:sup>
                                      <m:r>
                                        <a:rPr lang="en-US" altLang="zh-CN" sz="2000" i="1">
                                          <a:latin typeface="Cambria Math" panose="02040503050406030204" pitchFamily="18" charset="0"/>
                                        </a:rPr>
                                        <m:t>2</m:t>
                                      </m:r>
                                    </m:sup>
                                  </m:sSubSup>
                                </m:num>
                                <m:den>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b="0" i="1" smtClean="0">
                                          <a:latin typeface="Cambria Math" panose="02040503050406030204" pitchFamily="18" charset="0"/>
                                        </a:rPr>
                                        <m:t>𝑛</m:t>
                                      </m:r>
                                    </m:sub>
                                    <m:sup>
                                      <m:r>
                                        <a:rPr lang="en-US" altLang="zh-CN" sz="2000" i="1">
                                          <a:latin typeface="Cambria Math" panose="02040503050406030204" pitchFamily="18" charset="0"/>
                                        </a:rPr>
                                        <m:t>2</m:t>
                                      </m:r>
                                    </m:sup>
                                  </m:sSubSup>
                                </m:den>
                              </m:f>
                            </m:e>
                          </m:d>
                          <m:r>
                            <a:rPr lang="en-US" altLang="zh-CN" sz="2000" b="0" i="1" smtClean="0">
                              <a:latin typeface="Cambria Math" panose="02040503050406030204" pitchFamily="18" charset="0"/>
                            </a:rPr>
                            <m:t>=</m:t>
                          </m:r>
                          <m:r>
                            <a:rPr lang="en-US" altLang="zh-CN" sz="2000" i="1">
                              <a:latin typeface="Cambria Math" panose="02040503050406030204" pitchFamily="18" charset="0"/>
                            </a:rPr>
                            <m:t>𝐵</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𝑥</m:t>
                                          </m:r>
                                        </m:sub>
                                        <m:sup>
                                          <m:r>
                                            <a:rPr lang="en-US" altLang="zh-CN" sz="2000" i="1">
                                              <a:latin typeface="Cambria Math" panose="02040503050406030204" pitchFamily="18" charset="0"/>
                                            </a:rPr>
                                            <m:t>2</m:t>
                                          </m:r>
                                        </m:sup>
                                      </m:sSubSup>
                                    </m:num>
                                    <m:den>
                                      <m:r>
                                        <a:rPr lang="en-US" altLang="zh-CN" sz="2000" b="0" i="1" smtClean="0">
                                          <a:latin typeface="Cambria Math" panose="02040503050406030204" pitchFamily="18" charset="0"/>
                                        </a:rPr>
                                        <m:t>𝐵</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0</m:t>
                                          </m:r>
                                        </m:sub>
                                      </m:sSub>
                                    </m:den>
                                  </m:f>
                                </m:e>
                              </m:d>
                            </m:e>
                          </m:func>
                        </m:e>
                      </m:func>
                    </m:oMath>
                  </m:oMathPara>
                </a14:m>
                <a:endParaRPr lang="zh-CN" altLang="en-US" sz="2000" dirty="0"/>
              </a:p>
            </p:txBody>
          </p:sp>
        </mc:Choice>
        <mc:Fallback xmlns="">
          <p:sp>
            <p:nvSpPr>
              <p:cNvPr id="9" name="文本框 8">
                <a:extLst>
                  <a:ext uri="{FF2B5EF4-FFF2-40B4-BE49-F238E27FC236}">
                    <a16:creationId xmlns:a16="http://schemas.microsoft.com/office/drawing/2014/main" id="{9CDB220C-7A44-4454-96F9-8019D31B501A}"/>
                  </a:ext>
                </a:extLst>
              </p:cNvPr>
              <p:cNvSpPr txBox="1">
                <a:spLocks noRot="1" noChangeAspect="1" noMove="1" noResize="1" noEditPoints="1" noAdjustHandles="1" noChangeArrowheads="1" noChangeShapeType="1" noTextEdit="1"/>
              </p:cNvSpPr>
              <p:nvPr/>
            </p:nvSpPr>
            <p:spPr>
              <a:xfrm>
                <a:off x="3358109" y="4977015"/>
                <a:ext cx="4423069" cy="713144"/>
              </a:xfrm>
              <a:prstGeom prst="rect">
                <a:avLst/>
              </a:prstGeom>
              <a:blipFill>
                <a:blip r:embed="rId7"/>
                <a:stretch>
                  <a:fillRect/>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E3897837-53EA-492A-960A-3D9C296CDCA8}"/>
              </a:ext>
            </a:extLst>
          </p:cNvPr>
          <p:cNvSpPr txBox="1"/>
          <p:nvPr/>
        </p:nvSpPr>
        <p:spPr>
          <a:xfrm>
            <a:off x="10126860" y="5148921"/>
            <a:ext cx="1296144" cy="369332"/>
          </a:xfrm>
          <a:prstGeom prst="rect">
            <a:avLst/>
          </a:prstGeom>
          <a:noFill/>
          <a:ln>
            <a:solidFill>
              <a:schemeClr val="bg2"/>
            </a:solidFill>
          </a:ln>
        </p:spPr>
        <p:txBody>
          <a:bodyPr wrap="square" rtlCol="0" anchor="ctr" anchorCtr="1">
            <a:spAutoFit/>
          </a:bodyPr>
          <a:lstStyle/>
          <a:p>
            <a:r>
              <a:rPr lang="zh-CN" altLang="en-US" dirty="0">
                <a:solidFill>
                  <a:srgbClr val="00B0F0"/>
                </a:solidFill>
              </a:rPr>
              <a:t>香农公式</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F2CEB09-454B-44E9-A109-7D7C472FB3B9}"/>
                  </a:ext>
                </a:extLst>
              </p:cNvPr>
              <p:cNvSpPr txBox="1"/>
              <p:nvPr/>
            </p:nvSpPr>
            <p:spPr>
              <a:xfrm>
                <a:off x="821905" y="5631883"/>
                <a:ext cx="3672408" cy="610745"/>
              </a:xfrm>
              <a:prstGeom prst="rect">
                <a:avLst/>
              </a:prstGeom>
              <a:noFill/>
              <a:ln>
                <a:noFill/>
              </a:ln>
            </p:spPr>
            <p:txBody>
              <a:bodyPr wrap="square" rtlCol="0" anchor="ctr" anchorCtr="1">
                <a:spAutoFit/>
              </a:bodyPr>
              <a:lstStyle/>
              <a:p>
                <a:r>
                  <a:rPr lang="zh-CN" altLang="en-US" sz="2000" dirty="0"/>
                  <a:t>当带宽</a:t>
                </a:r>
                <a14:m>
                  <m:oMath xmlns:m="http://schemas.openxmlformats.org/officeDocument/2006/math">
                    <m:r>
                      <a:rPr lang="en-US" altLang="zh-CN" sz="2000" b="0" i="1" smtClean="0">
                        <a:latin typeface="Cambria Math" panose="02040503050406030204" pitchFamily="18" charset="0"/>
                      </a:rPr>
                      <m:t>𝐵</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𝑡</m:t>
                        </m:r>
                      </m:sub>
                    </m:sSub>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𝜎</m:t>
                            </m:r>
                          </m:e>
                          <m:sub>
                            <m:r>
                              <a:rPr lang="en-US" altLang="zh-CN" sz="2000" i="1">
                                <a:latin typeface="Cambria Math" panose="02040503050406030204" pitchFamily="18" charset="0"/>
                              </a:rPr>
                              <m:t>𝑥</m:t>
                            </m:r>
                          </m:sub>
                          <m:sup>
                            <m:r>
                              <a:rPr lang="en-US" altLang="zh-CN" sz="2000" i="1">
                                <a:latin typeface="Cambria Math" panose="02040503050406030204" pitchFamily="18" charset="0"/>
                              </a:rPr>
                              <m:t>2</m:t>
                            </m:r>
                          </m:sup>
                        </m:sSubSup>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0</m:t>
                            </m:r>
                          </m:sub>
                        </m:sSub>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𝑒</m:t>
                        </m:r>
                      </m:e>
                    </m:func>
                    <m:r>
                      <a:rPr lang="en-US" altLang="zh-CN" sz="2000" b="0" i="0" smtClean="0">
                        <a:latin typeface="Cambria Math" panose="02040503050406030204" pitchFamily="18" charset="0"/>
                      </a:rPr>
                      <m:t>.</m:t>
                    </m:r>
                  </m:oMath>
                </a14:m>
                <a:endParaRPr lang="zh-CN" altLang="en-US" sz="2000" dirty="0"/>
              </a:p>
            </p:txBody>
          </p:sp>
        </mc:Choice>
        <mc:Fallback xmlns="">
          <p:sp>
            <p:nvSpPr>
              <p:cNvPr id="11" name="文本框 10">
                <a:extLst>
                  <a:ext uri="{FF2B5EF4-FFF2-40B4-BE49-F238E27FC236}">
                    <a16:creationId xmlns:a16="http://schemas.microsoft.com/office/drawing/2014/main" id="{4F2CEB09-454B-44E9-A109-7D7C472FB3B9}"/>
                  </a:ext>
                </a:extLst>
              </p:cNvPr>
              <p:cNvSpPr txBox="1">
                <a:spLocks noRot="1" noChangeAspect="1" noMove="1" noResize="1" noEditPoints="1" noAdjustHandles="1" noChangeArrowheads="1" noChangeShapeType="1" noTextEdit="1"/>
              </p:cNvSpPr>
              <p:nvPr/>
            </p:nvSpPr>
            <p:spPr>
              <a:xfrm>
                <a:off x="821905" y="5631883"/>
                <a:ext cx="3672408" cy="610745"/>
              </a:xfrm>
              <a:prstGeom prst="rect">
                <a:avLst/>
              </a:prstGeom>
              <a:blipFill>
                <a:blip r:embed="rId8"/>
                <a:stretch>
                  <a:fillRect l="-1495"/>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07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9"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BE46FF-4F06-4F1E-855F-E24AAF1F0497}"/>
              </a:ext>
            </a:extLst>
          </p:cNvPr>
          <p:cNvSpPr txBox="1"/>
          <p:nvPr/>
        </p:nvSpPr>
        <p:spPr>
          <a:xfrm>
            <a:off x="1053852" y="620688"/>
            <a:ext cx="4176464" cy="400110"/>
          </a:xfrm>
          <a:prstGeom prst="rect">
            <a:avLst/>
          </a:prstGeom>
          <a:noFill/>
          <a:ln>
            <a:noFill/>
          </a:ln>
        </p:spPr>
        <p:txBody>
          <a:bodyPr wrap="square" rtlCol="0" anchor="ctr" anchorCtr="1">
            <a:spAutoFit/>
          </a:bodyPr>
          <a:lstStyle/>
          <a:p>
            <a:r>
              <a:rPr lang="en-US" altLang="zh-CN" sz="2000" b="1" dirty="0"/>
              <a:t>§4.2.2 </a:t>
            </a:r>
            <a:r>
              <a:rPr lang="zh-CN" altLang="en-US" sz="2000" b="1" dirty="0"/>
              <a:t>离散信道的信道容量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FF07A5A-9B6C-4A28-BC8A-3D2BAD754B45}"/>
                  </a:ext>
                </a:extLst>
              </p:cNvPr>
              <p:cNvSpPr txBox="1"/>
              <p:nvPr/>
            </p:nvSpPr>
            <p:spPr>
              <a:xfrm>
                <a:off x="765820" y="1264008"/>
                <a:ext cx="8576194" cy="400110"/>
              </a:xfrm>
              <a:prstGeom prst="rect">
                <a:avLst/>
              </a:prstGeom>
              <a:noFill/>
              <a:ln>
                <a:noFill/>
              </a:ln>
            </p:spPr>
            <p:txBody>
              <a:bodyPr wrap="square" rtlCol="0" anchor="ctr" anchorCtr="1">
                <a:spAutoFit/>
              </a:bodyPr>
              <a:lstStyle/>
              <a:p>
                <a:r>
                  <a:rPr lang="zh-CN" altLang="en-US" sz="2000" b="0" dirty="0"/>
                  <a:t>条件熵</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是接收端已知</a:t>
                </a:r>
                <a14:m>
                  <m:oMath xmlns:m="http://schemas.openxmlformats.org/officeDocument/2006/math">
                    <m:r>
                      <a:rPr lang="en-US" altLang="zh-CN" sz="2000" b="0" i="1" smtClean="0">
                        <a:latin typeface="Cambria Math" panose="02040503050406030204" pitchFamily="18" charset="0"/>
                      </a:rPr>
                      <m:t>𝑦</m:t>
                    </m:r>
                  </m:oMath>
                </a14:m>
                <a:r>
                  <a:rPr lang="zh-CN" altLang="en-US" sz="2000" dirty="0"/>
                  <a:t>时输入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的不确定性，又称为信道疑义度。   </a:t>
                </a:r>
              </a:p>
            </p:txBody>
          </p:sp>
        </mc:Choice>
        <mc:Fallback xmlns="">
          <p:sp>
            <p:nvSpPr>
              <p:cNvPr id="3" name="文本框 2">
                <a:extLst>
                  <a:ext uri="{FF2B5EF4-FFF2-40B4-BE49-F238E27FC236}">
                    <a16:creationId xmlns:a16="http://schemas.microsoft.com/office/drawing/2014/main" id="{4FF07A5A-9B6C-4A28-BC8A-3D2BAD754B45}"/>
                  </a:ext>
                </a:extLst>
              </p:cNvPr>
              <p:cNvSpPr txBox="1">
                <a:spLocks noRot="1" noChangeAspect="1" noMove="1" noResize="1" noEditPoints="1" noAdjustHandles="1" noChangeArrowheads="1" noChangeShapeType="1" noTextEdit="1"/>
              </p:cNvSpPr>
              <p:nvPr/>
            </p:nvSpPr>
            <p:spPr>
              <a:xfrm>
                <a:off x="765820" y="1264008"/>
                <a:ext cx="8576194" cy="400110"/>
              </a:xfrm>
              <a:prstGeom prst="rect">
                <a:avLst/>
              </a:prstGeom>
              <a:blipFill>
                <a:blip r:embed="rId2"/>
                <a:stretch>
                  <a:fillRect t="-10606"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DCF08F9-B1BF-4235-BC7F-77D312AA70C9}"/>
                  </a:ext>
                </a:extLst>
              </p:cNvPr>
              <p:cNvSpPr txBox="1"/>
              <p:nvPr/>
            </p:nvSpPr>
            <p:spPr>
              <a:xfrm>
                <a:off x="830587" y="1623715"/>
                <a:ext cx="10153127" cy="400110"/>
              </a:xfrm>
              <a:prstGeom prst="rect">
                <a:avLst/>
              </a:prstGeom>
              <a:noFill/>
              <a:ln>
                <a:noFill/>
              </a:ln>
            </p:spPr>
            <p:txBody>
              <a:bodyPr wrap="square" rtlCol="0" anchor="ctr" anchorCtr="1">
                <a:spAutoFit/>
              </a:bodyPr>
              <a:lstStyle/>
              <a:p>
                <a:r>
                  <a:rPr lang="zh-CN" altLang="en-US" sz="2000" dirty="0"/>
                  <a:t>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是一次传输可从输出</a:t>
                </a:r>
                <a14:m>
                  <m:oMath xmlns:m="http://schemas.openxmlformats.org/officeDocument/2006/math">
                    <m:r>
                      <a:rPr lang="en-US" altLang="zh-CN" sz="2000" b="0" i="1" smtClean="0">
                        <a:latin typeface="Cambria Math" panose="02040503050406030204" pitchFamily="18" charset="0"/>
                      </a:rPr>
                      <m:t>𝑦</m:t>
                    </m:r>
                  </m:oMath>
                </a14:m>
                <a:r>
                  <a:rPr lang="zh-CN" altLang="en-US" sz="2000" dirty="0"/>
                  <a:t>得到的关于输入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的信息量，亦称信息传输率：</a:t>
                </a:r>
              </a:p>
            </p:txBody>
          </p:sp>
        </mc:Choice>
        <mc:Fallback xmlns="">
          <p:sp>
            <p:nvSpPr>
              <p:cNvPr id="4" name="文本框 3">
                <a:extLst>
                  <a:ext uri="{FF2B5EF4-FFF2-40B4-BE49-F238E27FC236}">
                    <a16:creationId xmlns:a16="http://schemas.microsoft.com/office/drawing/2014/main" id="{1DCF08F9-B1BF-4235-BC7F-77D312AA70C9}"/>
                  </a:ext>
                </a:extLst>
              </p:cNvPr>
              <p:cNvSpPr txBox="1">
                <a:spLocks noRot="1" noChangeAspect="1" noMove="1" noResize="1" noEditPoints="1" noAdjustHandles="1" noChangeArrowheads="1" noChangeShapeType="1" noTextEdit="1"/>
              </p:cNvSpPr>
              <p:nvPr/>
            </p:nvSpPr>
            <p:spPr>
              <a:xfrm>
                <a:off x="830587" y="1623715"/>
                <a:ext cx="10153127" cy="400110"/>
              </a:xfrm>
              <a:prstGeom prst="rect">
                <a:avLst/>
              </a:prstGeom>
              <a:blipFill>
                <a:blip r:embed="rId3"/>
                <a:stretch>
                  <a:fillRect t="-10606"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1136E1CD-62D8-401D-938B-9597F788A944}"/>
                  </a:ext>
                </a:extLst>
              </p:cNvPr>
              <p:cNvSpPr txBox="1"/>
              <p:nvPr/>
            </p:nvSpPr>
            <p:spPr>
              <a:xfrm>
                <a:off x="1968354" y="2046723"/>
                <a:ext cx="6480720" cy="400110"/>
              </a:xfrm>
              <a:prstGeom prst="rect">
                <a:avLst/>
              </a:prstGeom>
              <a:noFill/>
              <a:ln>
                <a:noFill/>
              </a:ln>
            </p:spPr>
            <p:txBody>
              <a:bodyPr wrap="square" rtlCol="0" anchor="ctr" anchorCtr="1">
                <a:spAutoFit/>
              </a:bodyPr>
              <a:lstStyle/>
              <a:p>
                <a14:m>
                  <m:oMath xmlns:m="http://schemas.openxmlformats.org/officeDocument/2006/math">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比特</a:t>
                </a:r>
                <a:r>
                  <a:rPr lang="en-US" altLang="zh-CN" sz="2000" dirty="0"/>
                  <a:t>/</a:t>
                </a:r>
                <a:r>
                  <a:rPr lang="zh-CN" altLang="en-US" sz="2000" dirty="0"/>
                  <a:t>符号</a:t>
                </a:r>
              </a:p>
            </p:txBody>
          </p:sp>
        </mc:Choice>
        <mc:Fallback xmlns="">
          <p:sp>
            <p:nvSpPr>
              <p:cNvPr id="5" name="文本框 4">
                <a:extLst>
                  <a:ext uri="{FF2B5EF4-FFF2-40B4-BE49-F238E27FC236}">
                    <a16:creationId xmlns:a16="http://schemas.microsoft.com/office/drawing/2014/main" id="{1136E1CD-62D8-401D-938B-9597F788A944}"/>
                  </a:ext>
                </a:extLst>
              </p:cNvPr>
              <p:cNvSpPr txBox="1">
                <a:spLocks noRot="1" noChangeAspect="1" noMove="1" noResize="1" noEditPoints="1" noAdjustHandles="1" noChangeArrowheads="1" noChangeShapeType="1" noTextEdit="1"/>
              </p:cNvSpPr>
              <p:nvPr/>
            </p:nvSpPr>
            <p:spPr>
              <a:xfrm>
                <a:off x="1968354" y="2046723"/>
                <a:ext cx="6480720" cy="400110"/>
              </a:xfrm>
              <a:prstGeom prst="rect">
                <a:avLst/>
              </a:prstGeom>
              <a:blipFill>
                <a:blip r:embed="rId4"/>
                <a:stretch>
                  <a:fillRect t="-10769"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CCA84AB-736C-478E-81EA-7882F3484DB7}"/>
                  </a:ext>
                </a:extLst>
              </p:cNvPr>
              <p:cNvSpPr txBox="1"/>
              <p:nvPr/>
            </p:nvSpPr>
            <p:spPr>
              <a:xfrm>
                <a:off x="1053852" y="2427895"/>
                <a:ext cx="4248472" cy="400110"/>
              </a:xfrm>
              <a:prstGeom prst="rect">
                <a:avLst/>
              </a:prstGeom>
              <a:noFill/>
              <a:ln>
                <a:noFill/>
              </a:ln>
            </p:spPr>
            <p:txBody>
              <a:bodyPr wrap="square" rtlCol="0" anchor="ctr" anchorCtr="1">
                <a:spAutoFit/>
              </a:bodyPr>
              <a:lstStyle/>
              <a:p>
                <a:r>
                  <a:rPr lang="zh-CN" altLang="en-US" sz="2000" dirty="0"/>
                  <a:t>若信道传输一个符号需要</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0</m:t>
                        </m:r>
                      </m:sub>
                    </m:sSub>
                  </m:oMath>
                </a14:m>
                <a:r>
                  <a:rPr lang="zh-CN" altLang="en-US" sz="2000" dirty="0"/>
                  <a:t>秒，则称</a:t>
                </a:r>
              </a:p>
            </p:txBody>
          </p:sp>
        </mc:Choice>
        <mc:Fallback xmlns="">
          <p:sp>
            <p:nvSpPr>
              <p:cNvPr id="6" name="文本框 5">
                <a:extLst>
                  <a:ext uri="{FF2B5EF4-FFF2-40B4-BE49-F238E27FC236}">
                    <a16:creationId xmlns:a16="http://schemas.microsoft.com/office/drawing/2014/main" id="{4CCA84AB-736C-478E-81EA-7882F3484DB7}"/>
                  </a:ext>
                </a:extLst>
              </p:cNvPr>
              <p:cNvSpPr txBox="1">
                <a:spLocks noRot="1" noChangeAspect="1" noMove="1" noResize="1" noEditPoints="1" noAdjustHandles="1" noChangeArrowheads="1" noChangeShapeType="1" noTextEdit="1"/>
              </p:cNvSpPr>
              <p:nvPr/>
            </p:nvSpPr>
            <p:spPr>
              <a:xfrm>
                <a:off x="1053852" y="2427895"/>
                <a:ext cx="4248472" cy="400110"/>
              </a:xfrm>
              <a:prstGeom prst="rect">
                <a:avLst/>
              </a:prstGeom>
              <a:blipFill>
                <a:blip r:embed="rId5"/>
                <a:stretch>
                  <a:fillRect l="-1004" t="-10606" r="-1435"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11A804D-F1E5-4D6C-9CCF-90AB184C20CC}"/>
                  </a:ext>
                </a:extLst>
              </p:cNvPr>
              <p:cNvSpPr txBox="1"/>
              <p:nvPr/>
            </p:nvSpPr>
            <p:spPr>
              <a:xfrm>
                <a:off x="3084478" y="2768328"/>
                <a:ext cx="4248472" cy="72276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0</m:t>
                              </m:r>
                            </m:sub>
                          </m:sSub>
                        </m:den>
                      </m:f>
                      <m:r>
                        <a:rPr lang="en-US" altLang="zh-CN" sz="2000" b="0" i="1" smtClean="0">
                          <a:latin typeface="Cambria Math" panose="02040503050406030204" pitchFamily="18" charset="0"/>
                        </a:rPr>
                        <m:t>𝑅</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den>
                      </m:f>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zh-CN" altLang="en-US" sz="2000" i="1">
                          <a:latin typeface="Cambria Math" panose="02040503050406030204" pitchFamily="18" charset="0"/>
                        </a:rPr>
                        <m:t>，</m:t>
                      </m:r>
                      <m:r>
                        <m:rPr>
                          <m:nor/>
                        </m:rPr>
                        <a:rPr lang="zh-CN" altLang="en-US" sz="2000" dirty="0"/>
                        <m:t>比特</m:t>
                      </m:r>
                      <m:r>
                        <m:rPr>
                          <m:nor/>
                        </m:rPr>
                        <a:rPr lang="en-US" altLang="zh-CN" sz="2000" dirty="0"/>
                        <m:t>/</m:t>
                      </m:r>
                      <m:r>
                        <m:rPr>
                          <m:nor/>
                        </m:rPr>
                        <a:rPr lang="zh-CN" altLang="en-US" sz="2000" dirty="0"/>
                        <m:t>秒</m:t>
                      </m:r>
                    </m:oMath>
                  </m:oMathPara>
                </a14:m>
                <a:endParaRPr lang="zh-CN" altLang="en-US" sz="2000" dirty="0"/>
              </a:p>
            </p:txBody>
          </p:sp>
        </mc:Choice>
        <mc:Fallback xmlns="">
          <p:sp>
            <p:nvSpPr>
              <p:cNvPr id="8" name="文本框 7">
                <a:extLst>
                  <a:ext uri="{FF2B5EF4-FFF2-40B4-BE49-F238E27FC236}">
                    <a16:creationId xmlns:a16="http://schemas.microsoft.com/office/drawing/2014/main" id="{B11A804D-F1E5-4D6C-9CCF-90AB184C20CC}"/>
                  </a:ext>
                </a:extLst>
              </p:cNvPr>
              <p:cNvSpPr txBox="1">
                <a:spLocks noRot="1" noChangeAspect="1" noMove="1" noResize="1" noEditPoints="1" noAdjustHandles="1" noChangeArrowheads="1" noChangeShapeType="1" noTextEdit="1"/>
              </p:cNvSpPr>
              <p:nvPr/>
            </p:nvSpPr>
            <p:spPr>
              <a:xfrm>
                <a:off x="3084478" y="2768328"/>
                <a:ext cx="4248472" cy="722762"/>
              </a:xfrm>
              <a:prstGeom prst="rect">
                <a:avLst/>
              </a:prstGeom>
              <a:blipFill>
                <a:blip r:embed="rId6"/>
                <a:stretch>
                  <a:fillRect/>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EF4C4DD4-9430-4455-8254-EA50118C11B4}"/>
              </a:ext>
            </a:extLst>
          </p:cNvPr>
          <p:cNvSpPr txBox="1"/>
          <p:nvPr/>
        </p:nvSpPr>
        <p:spPr>
          <a:xfrm>
            <a:off x="1053852" y="3529342"/>
            <a:ext cx="2160240" cy="400110"/>
          </a:xfrm>
          <a:prstGeom prst="rect">
            <a:avLst/>
          </a:prstGeom>
          <a:noFill/>
          <a:ln>
            <a:noFill/>
          </a:ln>
        </p:spPr>
        <p:txBody>
          <a:bodyPr wrap="square" rtlCol="0" anchor="ctr" anchorCtr="1">
            <a:spAutoFit/>
          </a:bodyPr>
          <a:lstStyle/>
          <a:p>
            <a:r>
              <a:rPr lang="zh-CN" altLang="en-US" sz="2000" dirty="0"/>
              <a:t>为信息传输速率。</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AF30376-477F-4B58-B601-5E5E2262BC48}"/>
                  </a:ext>
                </a:extLst>
              </p:cNvPr>
              <p:cNvSpPr txBox="1"/>
              <p:nvPr/>
            </p:nvSpPr>
            <p:spPr>
              <a:xfrm>
                <a:off x="1002738" y="3929452"/>
                <a:ext cx="10664425" cy="707886"/>
              </a:xfrm>
              <a:prstGeom prst="rect">
                <a:avLst/>
              </a:prstGeom>
              <a:noFill/>
              <a:ln>
                <a:noFill/>
              </a:ln>
            </p:spPr>
            <p:txBody>
              <a:bodyPr wrap="square" rtlCol="0" anchor="ctr" anchorCtr="1">
                <a:spAutoFit/>
              </a:bodyPr>
              <a:lstStyle/>
              <a:p>
                <a:r>
                  <a:rPr lang="zh-CN" altLang="en-US" sz="2000" dirty="0"/>
                  <a:t>对于给定的信道其条件概率分布</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是固定的，平均互信息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是输入分布</a:t>
                </a:r>
                <a14:m>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的上凸函数，因此存在一个最佳输入分布，使</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达到最大值，这个最大值就称为信道的信道容量：</a:t>
                </a:r>
              </a:p>
            </p:txBody>
          </p:sp>
        </mc:Choice>
        <mc:Fallback xmlns="">
          <p:sp>
            <p:nvSpPr>
              <p:cNvPr id="10" name="文本框 9">
                <a:extLst>
                  <a:ext uri="{FF2B5EF4-FFF2-40B4-BE49-F238E27FC236}">
                    <a16:creationId xmlns:a16="http://schemas.microsoft.com/office/drawing/2014/main" id="{0AF30376-477F-4B58-B601-5E5E2262BC48}"/>
                  </a:ext>
                </a:extLst>
              </p:cNvPr>
              <p:cNvSpPr txBox="1">
                <a:spLocks noRot="1" noChangeAspect="1" noMove="1" noResize="1" noEditPoints="1" noAdjustHandles="1" noChangeArrowheads="1" noChangeShapeType="1" noTextEdit="1"/>
              </p:cNvSpPr>
              <p:nvPr/>
            </p:nvSpPr>
            <p:spPr>
              <a:xfrm>
                <a:off x="1002738" y="3929452"/>
                <a:ext cx="10664425" cy="707886"/>
              </a:xfrm>
              <a:prstGeom prst="rect">
                <a:avLst/>
              </a:prstGeom>
              <a:blipFill>
                <a:blip r:embed="rId7"/>
                <a:stretch>
                  <a:fillRect t="-6034" r="-229"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8C25EFD-1CD8-4984-8EEA-88978A4528C1}"/>
                  </a:ext>
                </a:extLst>
              </p:cNvPr>
              <p:cNvSpPr txBox="1"/>
              <p:nvPr/>
            </p:nvSpPr>
            <p:spPr>
              <a:xfrm>
                <a:off x="3502124" y="4706360"/>
                <a:ext cx="2592288" cy="53469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e>
                      </m:func>
                    </m:oMath>
                  </m:oMathPara>
                </a14:m>
                <a:endParaRPr lang="zh-CN" altLang="en-US" sz="2000" dirty="0"/>
              </a:p>
            </p:txBody>
          </p:sp>
        </mc:Choice>
        <mc:Fallback xmlns="">
          <p:sp>
            <p:nvSpPr>
              <p:cNvPr id="11" name="文本框 10">
                <a:extLst>
                  <a:ext uri="{FF2B5EF4-FFF2-40B4-BE49-F238E27FC236}">
                    <a16:creationId xmlns:a16="http://schemas.microsoft.com/office/drawing/2014/main" id="{08C25EFD-1CD8-4984-8EEA-88978A4528C1}"/>
                  </a:ext>
                </a:extLst>
              </p:cNvPr>
              <p:cNvSpPr txBox="1">
                <a:spLocks noRot="1" noChangeAspect="1" noMove="1" noResize="1" noEditPoints="1" noAdjustHandles="1" noChangeArrowheads="1" noChangeShapeType="1" noTextEdit="1"/>
              </p:cNvSpPr>
              <p:nvPr/>
            </p:nvSpPr>
            <p:spPr>
              <a:xfrm>
                <a:off x="3502124" y="4706360"/>
                <a:ext cx="2592288" cy="534698"/>
              </a:xfrm>
              <a:prstGeom prst="rect">
                <a:avLst/>
              </a:prstGeom>
              <a:blipFill>
                <a:blip r:embed="rId8"/>
                <a:stretch>
                  <a:fillRect b="-79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5463C60-2BEB-48DA-8E14-F62C95AA1446}"/>
                  </a:ext>
                </a:extLst>
              </p:cNvPr>
              <p:cNvSpPr txBox="1"/>
              <p:nvPr/>
            </p:nvSpPr>
            <p:spPr>
              <a:xfrm>
                <a:off x="7534572" y="4637338"/>
                <a:ext cx="3946038" cy="707886"/>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信道容量</a:t>
                </a:r>
                <a14:m>
                  <m:oMath xmlns:m="http://schemas.openxmlformats.org/officeDocument/2006/math">
                    <m:r>
                      <a:rPr lang="en-US" altLang="zh-CN" sz="2000" b="0" i="1" smtClean="0">
                        <a:solidFill>
                          <a:srgbClr val="00B0F0"/>
                        </a:solidFill>
                        <a:latin typeface="Cambria Math" panose="02040503050406030204" pitchFamily="18" charset="0"/>
                      </a:rPr>
                      <m:t>𝐶</m:t>
                    </m:r>
                  </m:oMath>
                </a14:m>
                <a:r>
                  <a:rPr lang="zh-CN" altLang="en-US" sz="2000" dirty="0">
                    <a:solidFill>
                      <a:srgbClr val="00B0F0"/>
                    </a:solidFill>
                  </a:rPr>
                  <a:t>是条件概率分布</a:t>
                </a:r>
                <a14:m>
                  <m:oMath xmlns:m="http://schemas.openxmlformats.org/officeDocument/2006/math">
                    <m:r>
                      <a:rPr lang="en-US" altLang="zh-CN" sz="2000" i="1">
                        <a:solidFill>
                          <a:srgbClr val="00B0F0"/>
                        </a:solidFill>
                        <a:latin typeface="Cambria Math" panose="02040503050406030204" pitchFamily="18" charset="0"/>
                      </a:rPr>
                      <m:t>𝑝</m:t>
                    </m:r>
                    <m:r>
                      <a:rPr lang="en-US" altLang="zh-CN" sz="2000" i="1">
                        <a:solidFill>
                          <a:srgbClr val="00B0F0"/>
                        </a:solidFill>
                        <a:latin typeface="Cambria Math" panose="02040503050406030204" pitchFamily="18" charset="0"/>
                      </a:rPr>
                      <m:t>(</m:t>
                    </m:r>
                    <m:r>
                      <a:rPr lang="en-US" altLang="zh-CN" sz="2000" i="1">
                        <a:solidFill>
                          <a:srgbClr val="00B0F0"/>
                        </a:solidFill>
                        <a:latin typeface="Cambria Math" panose="02040503050406030204" pitchFamily="18" charset="0"/>
                      </a:rPr>
                      <m:t>𝑦</m:t>
                    </m:r>
                    <m:r>
                      <a:rPr lang="en-US" altLang="zh-CN" sz="2000" i="1">
                        <a:solidFill>
                          <a:srgbClr val="00B0F0"/>
                        </a:solidFill>
                        <a:latin typeface="Cambria Math" panose="02040503050406030204" pitchFamily="18" charset="0"/>
                      </a:rPr>
                      <m:t>|</m:t>
                    </m:r>
                    <m:r>
                      <a:rPr lang="en-US" altLang="zh-CN" sz="2000" i="1">
                        <a:solidFill>
                          <a:srgbClr val="00B0F0"/>
                        </a:solidFill>
                        <a:latin typeface="Cambria Math" panose="02040503050406030204" pitchFamily="18" charset="0"/>
                      </a:rPr>
                      <m:t>𝑥</m:t>
                    </m:r>
                    <m:r>
                      <a:rPr lang="en-US" altLang="zh-CN" sz="2000" i="1">
                        <a:solidFill>
                          <a:srgbClr val="00B0F0"/>
                        </a:solidFill>
                        <a:latin typeface="Cambria Math" panose="02040503050406030204" pitchFamily="18" charset="0"/>
                      </a:rPr>
                      <m:t>)</m:t>
                    </m:r>
                  </m:oMath>
                </a14:m>
                <a:r>
                  <a:rPr lang="zh-CN" altLang="en-US" sz="2000" dirty="0">
                    <a:solidFill>
                      <a:srgbClr val="00B0F0"/>
                    </a:solidFill>
                  </a:rPr>
                  <a:t>的函数，与输入分布无关。</a:t>
                </a:r>
              </a:p>
            </p:txBody>
          </p:sp>
        </mc:Choice>
        <mc:Fallback xmlns="">
          <p:sp>
            <p:nvSpPr>
              <p:cNvPr id="12" name="文本框 11">
                <a:extLst>
                  <a:ext uri="{FF2B5EF4-FFF2-40B4-BE49-F238E27FC236}">
                    <a16:creationId xmlns:a16="http://schemas.microsoft.com/office/drawing/2014/main" id="{35463C60-2BEB-48DA-8E14-F62C95AA1446}"/>
                  </a:ext>
                </a:extLst>
              </p:cNvPr>
              <p:cNvSpPr txBox="1">
                <a:spLocks noRot="1" noChangeAspect="1" noMove="1" noResize="1" noEditPoints="1" noAdjustHandles="1" noChangeArrowheads="1" noChangeShapeType="1" noTextEdit="1"/>
              </p:cNvSpPr>
              <p:nvPr/>
            </p:nvSpPr>
            <p:spPr>
              <a:xfrm>
                <a:off x="7534572" y="4637338"/>
                <a:ext cx="3946038" cy="707886"/>
              </a:xfrm>
              <a:prstGeom prst="rect">
                <a:avLst/>
              </a:prstGeom>
              <a:blipFill>
                <a:blip r:embed="rId9"/>
                <a:stretch>
                  <a:fillRect l="-462" t="-5085" r="-154" b="-11864"/>
                </a:stretch>
              </a:blipFill>
              <a:ln>
                <a:solidFill>
                  <a:schemeClr val="bg2"/>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441B914-C566-4AF2-930E-E33DC3F1248F}"/>
                  </a:ext>
                </a:extLst>
              </p:cNvPr>
              <p:cNvSpPr txBox="1"/>
              <p:nvPr/>
            </p:nvSpPr>
            <p:spPr>
              <a:xfrm>
                <a:off x="941702" y="5345224"/>
                <a:ext cx="8649236" cy="409659"/>
              </a:xfrm>
              <a:prstGeom prst="rect">
                <a:avLst/>
              </a:prstGeom>
              <a:noFill/>
              <a:ln>
                <a:noFill/>
              </a:ln>
            </p:spPr>
            <p:txBody>
              <a:bodyPr wrap="square" rtlCol="0" anchor="ctr" anchorCtr="1">
                <a:spAutoFit/>
              </a:bodyPr>
              <a:lstStyle/>
              <a:p>
                <a:r>
                  <a:rPr lang="zh-CN" altLang="en-US" sz="2000" dirty="0"/>
                  <a:t>若信道传输一个符号需要</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0</m:t>
                        </m:r>
                      </m:sub>
                    </m:sSub>
                  </m:oMath>
                </a14:m>
                <a:r>
                  <a:rPr lang="zh-CN" altLang="en-US" sz="2000" dirty="0"/>
                  <a:t>秒，则信道平均每秒可传输的信息量的最大值为</a:t>
                </a:r>
              </a:p>
            </p:txBody>
          </p:sp>
        </mc:Choice>
        <mc:Fallback xmlns="">
          <p:sp>
            <p:nvSpPr>
              <p:cNvPr id="13" name="文本框 12">
                <a:extLst>
                  <a:ext uri="{FF2B5EF4-FFF2-40B4-BE49-F238E27FC236}">
                    <a16:creationId xmlns:a16="http://schemas.microsoft.com/office/drawing/2014/main" id="{A441B914-C566-4AF2-930E-E33DC3F1248F}"/>
                  </a:ext>
                </a:extLst>
              </p:cNvPr>
              <p:cNvSpPr txBox="1">
                <a:spLocks noRot="1" noChangeAspect="1" noMove="1" noResize="1" noEditPoints="1" noAdjustHandles="1" noChangeArrowheads="1" noChangeShapeType="1" noTextEdit="1"/>
              </p:cNvSpPr>
              <p:nvPr/>
            </p:nvSpPr>
            <p:spPr>
              <a:xfrm>
                <a:off x="941702" y="5345224"/>
                <a:ext cx="8649236" cy="409659"/>
              </a:xfrm>
              <a:prstGeom prst="rect">
                <a:avLst/>
              </a:prstGeom>
              <a:blipFill>
                <a:blip r:embed="rId10"/>
                <a:stretch>
                  <a:fillRect t="-10448" r="-211" b="-2238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E1AE1FB-1CA2-4B74-8AFF-F619259702F8}"/>
                  </a:ext>
                </a:extLst>
              </p:cNvPr>
              <p:cNvSpPr txBox="1"/>
              <p:nvPr/>
            </p:nvSpPr>
            <p:spPr>
              <a:xfrm>
                <a:off x="3286100" y="5699932"/>
                <a:ext cx="3168352" cy="72276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den>
                      </m:f>
                      <m:r>
                        <a:rPr lang="en-US" altLang="zh-CN" sz="2000" i="1">
                          <a:latin typeface="Cambria Math" panose="02040503050406030204" pitchFamily="18" charset="0"/>
                        </a:rPr>
                        <m:t>𝐶</m:t>
                      </m:r>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den>
                          </m:f>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lim>
                          </m:limLow>
                        </m:fName>
                        <m:e>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e>
                      </m:func>
                    </m:oMath>
                  </m:oMathPara>
                </a14:m>
                <a:endParaRPr lang="zh-CN" altLang="en-US" sz="2000" dirty="0"/>
              </a:p>
            </p:txBody>
          </p:sp>
        </mc:Choice>
        <mc:Fallback xmlns="">
          <p:sp>
            <p:nvSpPr>
              <p:cNvPr id="14" name="文本框 13">
                <a:extLst>
                  <a:ext uri="{FF2B5EF4-FFF2-40B4-BE49-F238E27FC236}">
                    <a16:creationId xmlns:a16="http://schemas.microsoft.com/office/drawing/2014/main" id="{2E1AE1FB-1CA2-4B74-8AFF-F619259702F8}"/>
                  </a:ext>
                </a:extLst>
              </p:cNvPr>
              <p:cNvSpPr txBox="1">
                <a:spLocks noRot="1" noChangeAspect="1" noMove="1" noResize="1" noEditPoints="1" noAdjustHandles="1" noChangeArrowheads="1" noChangeShapeType="1" noTextEdit="1"/>
              </p:cNvSpPr>
              <p:nvPr/>
            </p:nvSpPr>
            <p:spPr>
              <a:xfrm>
                <a:off x="3286100" y="5699932"/>
                <a:ext cx="3168352" cy="722762"/>
              </a:xfrm>
              <a:prstGeom prst="rect">
                <a:avLst/>
              </a:prstGeom>
              <a:blipFill>
                <a:blip r:embed="rId1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472288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8" grpId="0"/>
      <p:bldP spid="9" grpId="0"/>
      <p:bldP spid="10" grpId="0"/>
      <p:bldP spid="11" grpId="0"/>
      <p:bldP spid="12" grpId="0" animBg="1"/>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43D91D-5141-4F58-8DD5-432C9FDBBCC7}"/>
              </a:ext>
            </a:extLst>
          </p:cNvPr>
          <p:cNvSpPr txBox="1"/>
          <p:nvPr/>
        </p:nvSpPr>
        <p:spPr>
          <a:xfrm>
            <a:off x="1305880" y="512781"/>
            <a:ext cx="4032448" cy="400110"/>
          </a:xfrm>
          <a:prstGeom prst="rect">
            <a:avLst/>
          </a:prstGeom>
          <a:noFill/>
          <a:ln>
            <a:noFill/>
          </a:ln>
        </p:spPr>
        <p:txBody>
          <a:bodyPr wrap="square" rtlCol="0" anchor="ctr" anchorCtr="1">
            <a:spAutoFit/>
          </a:bodyPr>
          <a:lstStyle/>
          <a:p>
            <a:r>
              <a:rPr lang="zh-CN" altLang="en-US" sz="2000" b="1" dirty="0"/>
              <a:t>例</a:t>
            </a:r>
            <a:r>
              <a:rPr lang="en-US" altLang="zh-CN" sz="2000" b="1" dirty="0"/>
              <a:t>9. </a:t>
            </a:r>
            <a:r>
              <a:rPr lang="zh-CN" altLang="en-US" sz="2000" dirty="0"/>
              <a:t>求二元对称信道的信道容量。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3F8C409-A2DC-4EA9-8B47-1D2DA45A1056}"/>
                  </a:ext>
                </a:extLst>
              </p:cNvPr>
              <p:cNvSpPr txBox="1"/>
              <p:nvPr/>
            </p:nvSpPr>
            <p:spPr>
              <a:xfrm>
                <a:off x="621804" y="1124744"/>
                <a:ext cx="9433048" cy="605550"/>
              </a:xfrm>
              <a:prstGeom prst="rect">
                <a:avLst/>
              </a:prstGeom>
              <a:noFill/>
              <a:ln>
                <a:noFill/>
              </a:ln>
            </p:spPr>
            <p:txBody>
              <a:bodyPr wrap="square" rtlCol="0" anchor="ctr" anchorCtr="1">
                <a:spAutoFit/>
              </a:bodyPr>
              <a:lstStyle/>
              <a:p>
                <a:r>
                  <a:rPr lang="zh-CN" altLang="en-US" sz="2000" b="1" dirty="0"/>
                  <a:t>解：</a:t>
                </a:r>
                <a:r>
                  <a:rPr lang="zh-CN" altLang="en-US" sz="2000" dirty="0"/>
                  <a:t>若二元对称信道的交叉概率为</a:t>
                </a:r>
                <a14:m>
                  <m:oMath xmlns:m="http://schemas.openxmlformats.org/officeDocument/2006/math">
                    <m:r>
                      <a:rPr lang="en-US" altLang="zh-CN" sz="2000" b="0" i="1" smtClean="0">
                        <a:latin typeface="Cambria Math" panose="02040503050406030204" pitchFamily="18" charset="0"/>
                      </a:rPr>
                      <m:t>𝑝</m:t>
                    </m:r>
                  </m:oMath>
                </a14:m>
                <a:r>
                  <a:rPr lang="zh-CN" altLang="en-US" sz="2000" dirty="0"/>
                  <a:t>，输入分布为</a:t>
                </a:r>
                <a14:m>
                  <m:oMath xmlns:m="http://schemas.openxmlformats.org/officeDocument/2006/math">
                    <m:r>
                      <a:rPr lang="en-US" altLang="zh-CN" sz="2000" i="1">
                        <a:latin typeface="Cambria Math" panose="02040503050406030204" pitchFamily="18" charset="0"/>
                      </a:rPr>
                      <m:t>𝑥</m:t>
                    </m:r>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ea typeface="Cambria Math" panose="02040503050406030204" pitchFamily="18" charset="0"/>
                              </a:rPr>
                            </m:ctrlPr>
                          </m:mPr>
                          <m:mr>
                            <m:e>
                              <m:r>
                                <m:rPr>
                                  <m:brk m:alnAt="7"/>
                                </m:rPr>
                                <a:rPr lang="en-US" altLang="zh-CN" sz="2000" i="1">
                                  <a:latin typeface="Cambria Math" panose="02040503050406030204" pitchFamily="18" charset="0"/>
                                  <a:ea typeface="Cambria Math" panose="02040503050406030204" pitchFamily="18" charset="0"/>
                                </a:rPr>
                                <m:t>0</m:t>
                              </m:r>
                            </m:e>
                            <m:e>
                              <m:r>
                                <a:rPr lang="en-US" altLang="zh-CN" sz="2000" i="1">
                                  <a:latin typeface="Cambria Math" panose="02040503050406030204" pitchFamily="18" charset="0"/>
                                  <a:ea typeface="Cambria Math" panose="02040503050406030204" pitchFamily="18" charset="0"/>
                                </a:rPr>
                                <m:t>1</m:t>
                              </m:r>
                            </m:e>
                          </m:mr>
                          <m:mr>
                            <m:e>
                              <m:r>
                                <a:rPr lang="zh-CN" altLang="en-US" sz="2000" i="1">
                                  <a:latin typeface="Cambria Math" panose="02040503050406030204" pitchFamily="18" charset="0"/>
                                  <a:ea typeface="Cambria Math" panose="02040503050406030204" pitchFamily="18" charset="0"/>
                                </a:rPr>
                                <m:t>𝜔</m:t>
                              </m:r>
                            </m:e>
                            <m:e>
                              <m:acc>
                                <m:accPr>
                                  <m:chr m:val="̅"/>
                                  <m:ctrlPr>
                                    <a:rPr lang="en-US" altLang="zh-CN" sz="2000" i="1">
                                      <a:latin typeface="Cambria Math" panose="02040503050406030204" pitchFamily="18" charset="0"/>
                                      <a:ea typeface="Cambria Math" panose="02040503050406030204" pitchFamily="18" charset="0"/>
                                    </a:rPr>
                                  </m:ctrlPr>
                                </m:accPr>
                                <m:e>
                                  <m:r>
                                    <a:rPr lang="zh-CN" altLang="en-US" sz="2000" i="1">
                                      <a:latin typeface="Cambria Math" panose="02040503050406030204" pitchFamily="18" charset="0"/>
                                      <a:ea typeface="Cambria Math" panose="02040503050406030204" pitchFamily="18" charset="0"/>
                                    </a:rPr>
                                    <m:t>𝜔</m:t>
                                  </m:r>
                                </m:e>
                              </m:acc>
                            </m:e>
                          </m:mr>
                        </m:m>
                      </m:e>
                    </m:d>
                  </m:oMath>
                </a14:m>
                <a:r>
                  <a:rPr lang="zh-CN" altLang="en-US" sz="2000" dirty="0"/>
                  <a:t>，</a:t>
                </a:r>
                <a14:m>
                  <m:oMath xmlns:m="http://schemas.openxmlformats.org/officeDocument/2006/math">
                    <m:r>
                      <a:rPr lang="en-US" altLang="zh-CN" sz="2000" b="0" i="0" dirty="0" smtClean="0">
                        <a:latin typeface="Cambria Math" panose="02040503050406030204" pitchFamily="18" charset="0"/>
                      </a:rPr>
                      <m:t>0</m:t>
                    </m:r>
                    <m:r>
                      <a:rPr lang="zh-CN" altLang="en-US" sz="2000" i="1" dirty="0" smtClean="0">
                        <a:latin typeface="Cambria Math" panose="02040503050406030204" pitchFamily="18" charset="0"/>
                      </a:rPr>
                      <m:t>≤</m:t>
                    </m:r>
                    <m:r>
                      <a:rPr lang="en-US" altLang="zh-CN" sz="2000" b="0" i="1" dirty="0" smtClean="0">
                        <a:latin typeface="Cambria Math" panose="02040503050406030204" pitchFamily="18" charset="0"/>
                      </a:rPr>
                      <m:t>𝑝</m:t>
                    </m:r>
                    <m:r>
                      <a:rPr lang="en-US" altLang="zh-CN" sz="2000" b="0" i="1" dirty="0" smtClean="0">
                        <a:latin typeface="Cambria Math" panose="02040503050406030204" pitchFamily="18" charset="0"/>
                      </a:rPr>
                      <m:t>,</m:t>
                    </m:r>
                    <m:r>
                      <a:rPr lang="zh-CN" altLang="en-US" sz="2000" b="0" i="1" dirty="0" smtClean="0">
                        <a:latin typeface="Cambria Math" panose="02040503050406030204" pitchFamily="18" charset="0"/>
                      </a:rPr>
                      <m:t>𝜔</m:t>
                    </m:r>
                    <m:r>
                      <a:rPr lang="zh-CN" altLang="en-US" sz="2000" b="0" i="1" dirty="0" smtClean="0">
                        <a:latin typeface="Cambria Math" panose="02040503050406030204" pitchFamily="18" charset="0"/>
                      </a:rPr>
                      <m:t>≤1</m:t>
                    </m:r>
                  </m:oMath>
                </a14:m>
                <a:r>
                  <a:rPr lang="zh-CN" altLang="en-US" sz="2000" dirty="0"/>
                  <a:t>，则</a:t>
                </a:r>
              </a:p>
            </p:txBody>
          </p:sp>
        </mc:Choice>
        <mc:Fallback xmlns="">
          <p:sp>
            <p:nvSpPr>
              <p:cNvPr id="3" name="文本框 2">
                <a:extLst>
                  <a:ext uri="{FF2B5EF4-FFF2-40B4-BE49-F238E27FC236}">
                    <a16:creationId xmlns:a16="http://schemas.microsoft.com/office/drawing/2014/main" id="{F3F8C409-A2DC-4EA9-8B47-1D2DA45A1056}"/>
                  </a:ext>
                </a:extLst>
              </p:cNvPr>
              <p:cNvSpPr txBox="1">
                <a:spLocks noRot="1" noChangeAspect="1" noMove="1" noResize="1" noEditPoints="1" noAdjustHandles="1" noChangeArrowheads="1" noChangeShapeType="1" noTextEdit="1"/>
              </p:cNvSpPr>
              <p:nvPr/>
            </p:nvSpPr>
            <p:spPr>
              <a:xfrm>
                <a:off x="621804" y="1124744"/>
                <a:ext cx="9433048" cy="60555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A30A491-ADD1-4F27-BA59-6B5459CE6BB1}"/>
                  </a:ext>
                </a:extLst>
              </p:cNvPr>
              <p:cNvSpPr txBox="1"/>
              <p:nvPr/>
            </p:nvSpPr>
            <p:spPr>
              <a:xfrm>
                <a:off x="2782044" y="1730294"/>
                <a:ext cx="5112568"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BA30A491-ADD1-4F27-BA59-6B5459CE6BB1}"/>
                  </a:ext>
                </a:extLst>
              </p:cNvPr>
              <p:cNvSpPr txBox="1">
                <a:spLocks noRot="1" noChangeAspect="1" noMove="1" noResize="1" noEditPoints="1" noAdjustHandles="1" noChangeArrowheads="1" noChangeShapeType="1" noTextEdit="1"/>
              </p:cNvSpPr>
              <p:nvPr/>
            </p:nvSpPr>
            <p:spPr>
              <a:xfrm>
                <a:off x="2782044" y="1730294"/>
                <a:ext cx="5112568" cy="400110"/>
              </a:xfrm>
              <a:prstGeom prst="rect">
                <a:avLst/>
              </a:prstGeom>
              <a:blipFill>
                <a:blip r:embed="rId3"/>
                <a:stretch>
                  <a:fillRect b="-2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D16E8CB-2F77-4C67-A42B-89E062791BB9}"/>
                  </a:ext>
                </a:extLst>
              </p:cNvPr>
              <p:cNvSpPr txBox="1"/>
              <p:nvPr/>
            </p:nvSpPr>
            <p:spPr>
              <a:xfrm>
                <a:off x="700780" y="2117707"/>
                <a:ext cx="10787264" cy="657359"/>
              </a:xfrm>
              <a:prstGeom prst="rect">
                <a:avLst/>
              </a:prstGeom>
              <a:noFill/>
              <a:ln>
                <a:noFill/>
              </a:ln>
            </p:spPr>
            <p:txBody>
              <a:bodyPr wrap="square" rtlCol="0" anchor="ctr" anchorCtr="1">
                <a:spAutoFit/>
              </a:bodyPr>
              <a:lstStyle/>
              <a:p>
                <a:r>
                  <a:rPr lang="zh-CN" altLang="en-US" sz="2000" dirty="0"/>
                  <a:t>因为输出分布为</a:t>
                </a:r>
                <a14:m>
                  <m:oMath xmlns:m="http://schemas.openxmlformats.org/officeDocument/2006/math">
                    <m:r>
                      <a:rPr lang="en-US" altLang="zh-CN" sz="2000" i="1">
                        <a:latin typeface="Cambria Math" panose="02040503050406030204" pitchFamily="18" charset="0"/>
                      </a:rPr>
                      <m:t>𝑦</m:t>
                    </m:r>
                    <m:r>
                      <a:rPr lang="en-US" altLang="zh-CN" sz="2000" i="1">
                        <a:latin typeface="Cambria Math" panose="02040503050406030204" pitchFamily="18" charset="0"/>
                        <a:ea typeface="Cambria Math" panose="02040503050406030204" pitchFamily="18" charset="0"/>
                      </a:rPr>
                      <m:t>~</m:t>
                    </m:r>
                    <m:d>
                      <m:dPr>
                        <m:ctrlPr>
                          <a:rPr lang="en-US" altLang="zh-CN" sz="2000" i="1">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000" i="1">
                                <a:latin typeface="Cambria Math" panose="02040503050406030204" pitchFamily="18" charset="0"/>
                                <a:ea typeface="Cambria Math" panose="02040503050406030204" pitchFamily="18" charset="0"/>
                              </a:rPr>
                            </m:ctrlPr>
                          </m:mPr>
                          <m:mr>
                            <m:e>
                              <m:r>
                                <m:rPr>
                                  <m:brk m:alnAt="7"/>
                                </m:rPr>
                                <a:rPr lang="en-US" altLang="zh-CN" sz="2000" i="1">
                                  <a:latin typeface="Cambria Math" panose="02040503050406030204" pitchFamily="18" charset="0"/>
                                  <a:ea typeface="Cambria Math" panose="02040503050406030204" pitchFamily="18" charset="0"/>
                                </a:rPr>
                                <m:t>0</m:t>
                              </m:r>
                            </m:e>
                            <m:e>
                              <m:r>
                                <a:rPr lang="en-US" altLang="zh-CN" sz="2000" i="1">
                                  <a:latin typeface="Cambria Math" panose="02040503050406030204" pitchFamily="18" charset="0"/>
                                  <a:ea typeface="Cambria Math" panose="02040503050406030204" pitchFamily="18" charset="0"/>
                                </a:rPr>
                                <m:t>1</m:t>
                              </m:r>
                            </m:e>
                          </m:mr>
                          <m:mr>
                            <m:e>
                              <m:r>
                                <a:rPr lang="zh-CN" altLang="en-US" sz="2000" i="1">
                                  <a:latin typeface="Cambria Math" panose="02040503050406030204" pitchFamily="18" charset="0"/>
                                </a:rPr>
                                <m:t>𝜔</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dirty="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r>
                                <a:rPr lang="en-US" altLang="zh-CN" sz="2000" i="1">
                                  <a:latin typeface="Cambria Math" panose="02040503050406030204" pitchFamily="18" charset="0"/>
                                </a:rPr>
                                <m:t>𝑝</m:t>
                              </m:r>
                              <m:r>
                                <m:rPr>
                                  <m:nor/>
                                </m:rPr>
                                <a:rPr lang="zh-CN" altLang="en-US" sz="2000" dirty="0"/>
                                <m:t> </m:t>
                              </m:r>
                            </m:e>
                            <m:e>
                              <m:r>
                                <a:rPr lang="zh-CN" altLang="en-US" sz="2000" i="1">
                                  <a:latin typeface="Cambria Math" panose="02040503050406030204" pitchFamily="18" charset="0"/>
                                </a:rPr>
                                <m:t>𝜔</m:t>
                              </m:r>
                              <m:r>
                                <a:rPr lang="en-US" altLang="zh-CN" sz="2000" i="1">
                                  <a:latin typeface="Cambria Math" panose="02040503050406030204" pitchFamily="18" charset="0"/>
                                </a:rPr>
                                <m:t>𝑝</m:t>
                              </m:r>
                              <m:r>
                                <m:rPr>
                                  <m:nor/>
                                </m:rP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mr>
                        </m:m>
                      </m:e>
                    </m:d>
                  </m:oMath>
                </a14:m>
                <a:r>
                  <a:rPr lang="zh-CN" altLang="en-US" sz="2000" dirty="0"/>
                  <a:t>，故</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zh-CN" altLang="en-US" sz="2000" i="1">
                            <a:latin typeface="Cambria Math" panose="02040503050406030204" pitchFamily="18" charset="0"/>
                          </a:rPr>
                          <m:t>𝜔</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dirty="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r>
                          <a:rPr lang="en-US" altLang="zh-CN" sz="2000" i="1">
                            <a:latin typeface="Cambria Math" panose="02040503050406030204" pitchFamily="18" charset="0"/>
                          </a:rPr>
                          <m:t>𝑝</m:t>
                        </m:r>
                        <m:r>
                          <a:rPr lang="en-US" altLang="zh-CN" sz="2000" b="0" i="1" smtClean="0">
                            <a:latin typeface="Cambria Math" panose="02040503050406030204" pitchFamily="18" charset="0"/>
                          </a:rPr>
                          <m:t>,</m:t>
                        </m:r>
                        <m:r>
                          <a:rPr lang="zh-CN" altLang="en-US" sz="2000" i="1">
                            <a:latin typeface="Cambria Math" panose="02040503050406030204" pitchFamily="18" charset="0"/>
                          </a:rPr>
                          <m:t>𝜔</m:t>
                        </m:r>
                        <m:r>
                          <a:rPr lang="en-US" altLang="zh-CN" sz="2000" i="1">
                            <a:latin typeface="Cambria Math" panose="02040503050406030204" pitchFamily="18" charset="0"/>
                          </a:rPr>
                          <m:t>𝑝</m:t>
                        </m:r>
                        <m:r>
                          <m:rPr>
                            <m:nor/>
                          </m:rPr>
                          <a:rPr lang="en-US" altLang="zh-CN" sz="200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acc>
                          <m:accPr>
                            <m:chr m:val="̅"/>
                            <m:ctrlPr>
                              <a:rPr lang="zh-CN" altLang="en-US" sz="2000" i="1">
                                <a:latin typeface="Cambria Math" panose="02040503050406030204" pitchFamily="18" charset="0"/>
                              </a:rPr>
                            </m:ctrlPr>
                          </m:accPr>
                          <m:e>
                            <m:r>
                              <a:rPr lang="en-US" altLang="zh-CN" sz="2000" i="1">
                                <a:latin typeface="Cambria Math" panose="02040503050406030204" pitchFamily="18" charset="0"/>
                              </a:rPr>
                              <m:t>𝑝</m:t>
                            </m:r>
                          </m:e>
                        </m:acc>
                      </m:e>
                    </m:d>
                    <m:r>
                      <a:rPr lang="en-US" altLang="zh-CN" sz="2000" b="0" i="0" smtClean="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𝜔</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dirty="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r>
                          <a:rPr lang="en-US" altLang="zh-CN" sz="2000" i="1">
                            <a:latin typeface="Cambria Math" panose="02040503050406030204" pitchFamily="18" charset="0"/>
                          </a:rPr>
                          <m:t>𝑝</m:t>
                        </m:r>
                      </m:e>
                    </m:d>
                    <m:r>
                      <a:rPr lang="en-US" altLang="zh-CN" sz="2000" b="0" i="0" smtClean="0">
                        <a:latin typeface="Cambria Math" panose="02040503050406030204" pitchFamily="18" charset="0"/>
                      </a:rPr>
                      <m:t>.</m:t>
                    </m:r>
                  </m:oMath>
                </a14:m>
                <a:r>
                  <a:rPr lang="zh-CN" altLang="en-US" sz="2000" dirty="0"/>
                  <a:t>  又</a:t>
                </a:r>
              </a:p>
            </p:txBody>
          </p:sp>
        </mc:Choice>
        <mc:Fallback xmlns="">
          <p:sp>
            <p:nvSpPr>
              <p:cNvPr id="5" name="文本框 4">
                <a:extLst>
                  <a:ext uri="{FF2B5EF4-FFF2-40B4-BE49-F238E27FC236}">
                    <a16:creationId xmlns:a16="http://schemas.microsoft.com/office/drawing/2014/main" id="{DD16E8CB-2F77-4C67-A42B-89E062791BB9}"/>
                  </a:ext>
                </a:extLst>
              </p:cNvPr>
              <p:cNvSpPr txBox="1">
                <a:spLocks noRot="1" noChangeAspect="1" noMove="1" noResize="1" noEditPoints="1" noAdjustHandles="1" noChangeArrowheads="1" noChangeShapeType="1" noTextEdit="1"/>
              </p:cNvSpPr>
              <p:nvPr/>
            </p:nvSpPr>
            <p:spPr>
              <a:xfrm>
                <a:off x="700780" y="2117707"/>
                <a:ext cx="10787264" cy="657359"/>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290FCB0-D94D-48F0-8DFC-B649FB50FADE}"/>
                  </a:ext>
                </a:extLst>
              </p:cNvPr>
              <p:cNvSpPr txBox="1"/>
              <p:nvPr/>
            </p:nvSpPr>
            <p:spPr>
              <a:xfrm>
                <a:off x="1809936" y="2787763"/>
                <a:ext cx="6696744"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=1)</m:t>
                      </m:r>
                    </m:oMath>
                  </m:oMathPara>
                </a14:m>
                <a:endParaRPr lang="zh-CN" altLang="en-US" sz="2000" dirty="0"/>
              </a:p>
            </p:txBody>
          </p:sp>
        </mc:Choice>
        <mc:Fallback>
          <p:sp>
            <p:nvSpPr>
              <p:cNvPr id="6" name="文本框 5">
                <a:extLst>
                  <a:ext uri="{FF2B5EF4-FFF2-40B4-BE49-F238E27FC236}">
                    <a16:creationId xmlns:a16="http://schemas.microsoft.com/office/drawing/2014/main" id="{4290FCB0-D94D-48F0-8DFC-B649FB50FADE}"/>
                  </a:ext>
                </a:extLst>
              </p:cNvPr>
              <p:cNvSpPr txBox="1">
                <a:spLocks noRot="1" noChangeAspect="1" noMove="1" noResize="1" noEditPoints="1" noAdjustHandles="1" noChangeArrowheads="1" noChangeShapeType="1" noTextEdit="1"/>
              </p:cNvSpPr>
              <p:nvPr/>
            </p:nvSpPr>
            <p:spPr>
              <a:xfrm>
                <a:off x="1809936" y="2787763"/>
                <a:ext cx="6696744" cy="400110"/>
              </a:xfrm>
              <a:prstGeom prst="rect">
                <a:avLst/>
              </a:prstGeom>
              <a:blipFill>
                <a:blip r:embed="rId5"/>
                <a:stretch>
                  <a:fillRect b="-1818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BBA58DD-653A-43E1-BE2C-A98BE16BE564}"/>
                  </a:ext>
                </a:extLst>
              </p:cNvPr>
              <p:cNvSpPr txBox="1"/>
              <p:nvPr/>
            </p:nvSpPr>
            <p:spPr>
              <a:xfrm>
                <a:off x="2638028" y="3228945"/>
                <a:ext cx="4284476"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𝜔</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zh-CN" altLang="en-US" sz="2000" b="0" i="1" smtClean="0">
                              <a:latin typeface="Cambria Math" panose="02040503050406030204" pitchFamily="18" charset="0"/>
                            </a:rPr>
                            <m:t>𝜔</m:t>
                          </m:r>
                        </m:e>
                      </m:acc>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4BBA58DD-653A-43E1-BE2C-A98BE16BE564}"/>
                  </a:ext>
                </a:extLst>
              </p:cNvPr>
              <p:cNvSpPr txBox="1">
                <a:spLocks noRot="1" noChangeAspect="1" noMove="1" noResize="1" noEditPoints="1" noAdjustHandles="1" noChangeArrowheads="1" noChangeShapeType="1" noTextEdit="1"/>
              </p:cNvSpPr>
              <p:nvPr/>
            </p:nvSpPr>
            <p:spPr>
              <a:xfrm>
                <a:off x="2638028" y="3228945"/>
                <a:ext cx="4284476" cy="400110"/>
              </a:xfrm>
              <a:prstGeom prst="rect">
                <a:avLst/>
              </a:prstGeom>
              <a:blipFill>
                <a:blip r:embed="rId6"/>
                <a:stretch>
                  <a:fillRect b="-184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12E4829-F329-4DBF-8B7F-8D3E2772E141}"/>
                  </a:ext>
                </a:extLst>
              </p:cNvPr>
              <p:cNvSpPr txBox="1"/>
              <p:nvPr/>
            </p:nvSpPr>
            <p:spPr>
              <a:xfrm>
                <a:off x="621804" y="3670127"/>
                <a:ext cx="4716524" cy="400110"/>
              </a:xfrm>
              <a:prstGeom prst="rect">
                <a:avLst/>
              </a:prstGeom>
              <a:noFill/>
              <a:ln>
                <a:noFill/>
              </a:ln>
            </p:spPr>
            <p:txBody>
              <a:bodyPr wrap="square" rtlCol="0" anchor="ctr" anchorCtr="1">
                <a:spAutoFit/>
              </a:bodyPr>
              <a:lstStyle/>
              <a:p>
                <a:r>
                  <a:rPr lang="zh-CN" altLang="en-US" sz="2000" b="0" dirty="0"/>
                  <a:t>因此，</a:t>
                </a:r>
                <a14:m>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zh-CN" altLang="en-US" sz="2000" i="1">
                            <a:latin typeface="Cambria Math" panose="02040503050406030204" pitchFamily="18" charset="0"/>
                          </a:rPr>
                          <m:t>𝜔</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dirty="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r>
                          <a:rPr lang="en-US" altLang="zh-CN" sz="2000" i="1">
                            <a:latin typeface="Cambria Math" panose="02040503050406030204" pitchFamily="18" charset="0"/>
                          </a:rPr>
                          <m:t>𝑝</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oMath>
                </a14:m>
                <a:r>
                  <a:rPr lang="en-US" altLang="zh-CN" sz="2000" dirty="0"/>
                  <a:t>.</a:t>
                </a:r>
                <a:endParaRPr lang="zh-CN" altLang="en-US" sz="2000" dirty="0"/>
              </a:p>
            </p:txBody>
          </p:sp>
        </mc:Choice>
        <mc:Fallback xmlns="">
          <p:sp>
            <p:nvSpPr>
              <p:cNvPr id="8" name="文本框 7">
                <a:extLst>
                  <a:ext uri="{FF2B5EF4-FFF2-40B4-BE49-F238E27FC236}">
                    <a16:creationId xmlns:a16="http://schemas.microsoft.com/office/drawing/2014/main" id="{312E4829-F329-4DBF-8B7F-8D3E2772E141}"/>
                  </a:ext>
                </a:extLst>
              </p:cNvPr>
              <p:cNvSpPr txBox="1">
                <a:spLocks noRot="1" noChangeAspect="1" noMove="1" noResize="1" noEditPoints="1" noAdjustHandles="1" noChangeArrowheads="1" noChangeShapeType="1" noTextEdit="1"/>
              </p:cNvSpPr>
              <p:nvPr/>
            </p:nvSpPr>
            <p:spPr>
              <a:xfrm>
                <a:off x="621804" y="3670127"/>
                <a:ext cx="4716524" cy="400110"/>
              </a:xfrm>
              <a:prstGeom prst="rect">
                <a:avLst/>
              </a:prstGeom>
              <a:blipFill>
                <a:blip r:embed="rId7"/>
                <a:stretch>
                  <a:fillRect t="-10606" b="-2575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EE6F140-CF20-4709-98C2-A9AA4D37838B}"/>
                  </a:ext>
                </a:extLst>
              </p:cNvPr>
              <p:cNvSpPr txBox="1"/>
              <p:nvPr/>
            </p:nvSpPr>
            <p:spPr>
              <a:xfrm>
                <a:off x="765820" y="4093834"/>
                <a:ext cx="10657184" cy="707886"/>
              </a:xfrm>
              <a:prstGeom prst="rect">
                <a:avLst/>
              </a:prstGeom>
              <a:noFill/>
              <a:ln>
                <a:noFill/>
              </a:ln>
            </p:spPr>
            <p:txBody>
              <a:bodyPr wrap="square" rtlCol="0" anchor="ctr" anchorCtr="1">
                <a:spAutoFit/>
              </a:bodyPr>
              <a:lstStyle/>
              <a:p>
                <a:r>
                  <a:rPr lang="zh-CN" altLang="en-US" sz="2000" dirty="0"/>
                  <a:t>因为二元熵函数</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oMath>
                </a14:m>
                <a:r>
                  <a:rPr lang="zh-CN" altLang="en-US" sz="2000" dirty="0"/>
                  <a:t>是</a:t>
                </a:r>
                <a14:m>
                  <m:oMath xmlns:m="http://schemas.openxmlformats.org/officeDocument/2006/math">
                    <m:r>
                      <a:rPr lang="en-US" altLang="zh-CN" sz="2000" b="0" i="0" dirty="0" smtClean="0">
                        <a:latin typeface="Cambria Math" panose="02040503050406030204" pitchFamily="18" charset="0"/>
                      </a:rPr>
                      <m:t>[0,1]</m:t>
                    </m:r>
                    <m:r>
                      <a:rPr lang="zh-CN" altLang="en-US" sz="2000" i="1" dirty="0">
                        <a:latin typeface="Cambria Math" panose="02040503050406030204" pitchFamily="18" charset="0"/>
                      </a:rPr>
                      <m:t>中</m:t>
                    </m:r>
                  </m:oMath>
                </a14:m>
                <a:r>
                  <a:rPr lang="zh-CN" altLang="en-US" sz="2000" dirty="0"/>
                  <a:t>的上凸函数，其图形关于</a:t>
                </a:r>
                <a14:m>
                  <m:oMath xmlns:m="http://schemas.openxmlformats.org/officeDocument/2006/math">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=1/2</m:t>
                    </m:r>
                  </m:oMath>
                </a14:m>
                <a:r>
                  <a:rPr lang="zh-CN" altLang="en-US" sz="2000" dirty="0"/>
                  <a:t>对称，</a:t>
                </a:r>
                <a:r>
                  <a:rPr lang="en-US" altLang="zh-CN" sz="2000" dirty="0"/>
                  <a:t> </a:t>
                </a:r>
                <a14:m>
                  <m:oMath xmlns:m="http://schemas.openxmlformats.org/officeDocument/2006/math">
                    <m:r>
                      <a:rPr lang="en-US" altLang="zh-CN" sz="2000" i="1">
                        <a:latin typeface="Cambria Math" panose="02040503050406030204" pitchFamily="18" charset="0"/>
                      </a:rPr>
                      <m:t>𝐻</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oMath>
                </a14:m>
                <a:r>
                  <a:rPr lang="zh-CN" altLang="en-US" sz="2000" dirty="0"/>
                  <a:t>在</a:t>
                </a:r>
                <a14:m>
                  <m:oMath xmlns:m="http://schemas.openxmlformats.org/officeDocument/2006/math">
                    <m:r>
                      <a:rPr lang="en-US" altLang="zh-CN" sz="2000" i="1">
                        <a:latin typeface="Cambria Math" panose="02040503050406030204" pitchFamily="18" charset="0"/>
                      </a:rPr>
                      <m:t>𝑡</m:t>
                    </m:r>
                    <m:r>
                      <a:rPr lang="en-US" altLang="zh-CN" sz="2000" i="1">
                        <a:latin typeface="Cambria Math" panose="02040503050406030204" pitchFamily="18" charset="0"/>
                      </a:rPr>
                      <m:t>=1/2</m:t>
                    </m:r>
                  </m:oMath>
                </a14:m>
                <a:r>
                  <a:rPr lang="zh-CN" altLang="en-US" sz="2000" dirty="0"/>
                  <a:t>处达到最大值</a:t>
                </a:r>
                <a14:m>
                  <m:oMath xmlns:m="http://schemas.openxmlformats.org/officeDocument/2006/math">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2</m:t>
                        </m:r>
                      </m:e>
                    </m:func>
                  </m:oMath>
                </a14:m>
                <a:r>
                  <a:rPr lang="en-US" altLang="zh-CN" sz="2000" dirty="0"/>
                  <a:t>. </a:t>
                </a:r>
                <a:r>
                  <a:rPr lang="zh-CN" altLang="en-US" sz="2000" dirty="0"/>
                  <a:t>又</a:t>
                </a:r>
                <a14:m>
                  <m:oMath xmlns:m="http://schemas.openxmlformats.org/officeDocument/2006/math">
                    <m:r>
                      <a:rPr lang="zh-CN" altLang="en-US" sz="2000" i="1" smtClean="0">
                        <a:latin typeface="Cambria Math" panose="02040503050406030204" pitchFamily="18" charset="0"/>
                      </a:rPr>
                      <m:t>𝜔</m:t>
                    </m:r>
                    <m:r>
                      <a:rPr lang="en-US" altLang="zh-CN" sz="2000" b="0" i="1" smtClean="0">
                        <a:latin typeface="Cambria Math" panose="02040503050406030204" pitchFamily="18" charset="0"/>
                      </a:rPr>
                      <m:t>=1/2</m:t>
                    </m:r>
                  </m:oMath>
                </a14:m>
                <a:r>
                  <a:rPr lang="zh-CN" altLang="en-US" sz="2000" dirty="0"/>
                  <a:t>时</a:t>
                </a:r>
                <a14:m>
                  <m:oMath xmlns:m="http://schemas.openxmlformats.org/officeDocument/2006/math">
                    <m:r>
                      <a:rPr lang="zh-CN" altLang="en-US" sz="2000" i="1">
                        <a:latin typeface="Cambria Math" panose="02040503050406030204" pitchFamily="18" charset="0"/>
                      </a:rPr>
                      <m:t>𝜔</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dirty="0">
                        <a:latin typeface="Cambria Math" panose="02040503050406030204" pitchFamily="18" charset="0"/>
                      </a:rPr>
                      <m:t>+</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𝜔</m:t>
                        </m:r>
                      </m:e>
                    </m:acc>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b="0" i="0" smtClean="0">
                        <a:latin typeface="Cambria Math" panose="02040503050406030204" pitchFamily="18" charset="0"/>
                      </a:rPr>
                      <m:t>1/2</m:t>
                    </m:r>
                  </m:oMath>
                </a14:m>
                <a:r>
                  <a:rPr lang="zh-CN" altLang="en-US" sz="2000" dirty="0"/>
                  <a:t>，因此</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a14:m>
                <a:r>
                  <a:rPr lang="zh-CN" altLang="en-US" sz="2000" dirty="0"/>
                  <a:t>在</a:t>
                </a:r>
                <a14:m>
                  <m:oMath xmlns:m="http://schemas.openxmlformats.org/officeDocument/2006/math">
                    <m:r>
                      <a:rPr lang="zh-CN" altLang="en-US" sz="2000" i="1" dirty="0" smtClean="0">
                        <a:latin typeface="Cambria Math" panose="02040503050406030204" pitchFamily="18" charset="0"/>
                      </a:rPr>
                      <m:t>𝜔</m:t>
                    </m:r>
                    <m:r>
                      <a:rPr lang="en-US" altLang="zh-CN" sz="2000" b="0" i="1" dirty="0" smtClean="0">
                        <a:latin typeface="Cambria Math" panose="02040503050406030204" pitchFamily="18" charset="0"/>
                      </a:rPr>
                      <m:t>=1</m:t>
                    </m:r>
                  </m:oMath>
                </a14:m>
                <a:r>
                  <a:rPr lang="zh-CN" altLang="en-US" sz="2000" dirty="0"/>
                  <a:t>时达到最大值</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2</m:t>
                        </m:r>
                      </m:e>
                    </m:func>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𝑝</m:t>
                        </m:r>
                      </m:e>
                    </m:d>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AEE6F140-CF20-4709-98C2-A9AA4D37838B}"/>
                  </a:ext>
                </a:extLst>
              </p:cNvPr>
              <p:cNvSpPr txBox="1">
                <a:spLocks noRot="1" noChangeAspect="1" noMove="1" noResize="1" noEditPoints="1" noAdjustHandles="1" noChangeArrowheads="1" noChangeShapeType="1" noTextEdit="1"/>
              </p:cNvSpPr>
              <p:nvPr/>
            </p:nvSpPr>
            <p:spPr>
              <a:xfrm>
                <a:off x="765820" y="4093834"/>
                <a:ext cx="10657184" cy="707886"/>
              </a:xfrm>
              <a:prstGeom prst="rect">
                <a:avLst/>
              </a:prstGeom>
              <a:blipFill>
                <a:blip r:embed="rId8"/>
                <a:stretch>
                  <a:fillRect l="-286" t="-6034" r="-229" b="-146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431C304-71FE-4232-88FD-B39C8FCCD8C9}"/>
                  </a:ext>
                </a:extLst>
              </p:cNvPr>
              <p:cNvSpPr txBox="1"/>
              <p:nvPr/>
            </p:nvSpPr>
            <p:spPr>
              <a:xfrm>
                <a:off x="3734173" y="5264548"/>
                <a:ext cx="3024336"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000" i="1">
                              <a:latin typeface="Cambria Math" panose="02040503050406030204" pitchFamily="18" charset="0"/>
                            </a:rPr>
                          </m:ctrlPr>
                        </m:funcPr>
                        <m:fName>
                          <m:r>
                            <a:rPr lang="en-US" altLang="zh-CN" sz="2000" i="1">
                              <a:latin typeface="Cambria Math" panose="02040503050406030204" pitchFamily="18" charset="0"/>
                            </a:rPr>
                            <m:t>𝐶</m:t>
                          </m:r>
                          <m:r>
                            <a:rPr lang="en-US" altLang="zh-CN" sz="2000" i="1">
                              <a:latin typeface="Cambria Math" panose="02040503050406030204" pitchFamily="18" charset="0"/>
                            </a:rPr>
                            <m:t>=</m:t>
                          </m:r>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2</m:t>
                          </m:r>
                        </m:e>
                      </m:func>
                      <m:r>
                        <a:rPr lang="en-US" altLang="zh-CN" sz="2000" i="1">
                          <a:latin typeface="Cambria Math" panose="02040503050406030204" pitchFamily="18" charset="0"/>
                        </a:rPr>
                        <m:t>−</m:t>
                      </m:r>
                      <m:r>
                        <a:rPr lang="en-US" altLang="zh-CN" sz="2000" i="1">
                          <a:latin typeface="Cambria Math" panose="02040503050406030204" pitchFamily="18" charset="0"/>
                        </a:rPr>
                        <m:t>𝐻</m:t>
                      </m:r>
                      <m:r>
                        <a:rPr lang="en-US" altLang="zh-CN" sz="2000" i="1">
                          <a:latin typeface="Cambria Math" panose="02040503050406030204" pitchFamily="18" charset="0"/>
                        </a:rPr>
                        <m:t>(</m:t>
                      </m:r>
                      <m:r>
                        <a:rPr lang="en-US" altLang="zh-CN" sz="2000" i="1">
                          <a:latin typeface="Cambria Math" panose="02040503050406030204" pitchFamily="18" charset="0"/>
                        </a:rPr>
                        <m:t>𝑝</m:t>
                      </m:r>
                      <m:r>
                        <a:rPr lang="en-US" altLang="zh-CN" sz="2000" i="1">
                          <a:latin typeface="Cambria Math" panose="02040503050406030204" pitchFamily="18" charset="0"/>
                        </a:rPr>
                        <m:t>)</m:t>
                      </m:r>
                    </m:oMath>
                  </m:oMathPara>
                </a14:m>
                <a:endParaRPr lang="zh-CN" altLang="en-US" sz="2000" dirty="0"/>
              </a:p>
            </p:txBody>
          </p:sp>
        </mc:Choice>
        <mc:Fallback xmlns="">
          <p:sp>
            <p:nvSpPr>
              <p:cNvPr id="10" name="文本框 9">
                <a:extLst>
                  <a:ext uri="{FF2B5EF4-FFF2-40B4-BE49-F238E27FC236}">
                    <a16:creationId xmlns:a16="http://schemas.microsoft.com/office/drawing/2014/main" id="{7431C304-71FE-4232-88FD-B39C8FCCD8C9}"/>
                  </a:ext>
                </a:extLst>
              </p:cNvPr>
              <p:cNvSpPr txBox="1">
                <a:spLocks noRot="1" noChangeAspect="1" noMove="1" noResize="1" noEditPoints="1" noAdjustHandles="1" noChangeArrowheads="1" noChangeShapeType="1" noTextEdit="1"/>
              </p:cNvSpPr>
              <p:nvPr/>
            </p:nvSpPr>
            <p:spPr>
              <a:xfrm>
                <a:off x="3734173" y="5264548"/>
                <a:ext cx="3024336" cy="400110"/>
              </a:xfrm>
              <a:prstGeom prst="rect">
                <a:avLst/>
              </a:prstGeom>
              <a:blipFill>
                <a:blip r:embed="rId9"/>
                <a:stretch>
                  <a:fillRect b="-1846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0CC6265-C8A8-4493-B994-A69D24E509B5}"/>
                  </a:ext>
                </a:extLst>
              </p:cNvPr>
              <p:cNvSpPr txBox="1"/>
              <p:nvPr/>
            </p:nvSpPr>
            <p:spPr>
              <a:xfrm>
                <a:off x="784705" y="4833079"/>
                <a:ext cx="5974351" cy="400110"/>
              </a:xfrm>
              <a:prstGeom prst="rect">
                <a:avLst/>
              </a:prstGeom>
              <a:noFill/>
              <a:ln>
                <a:noFill/>
              </a:ln>
            </p:spPr>
            <p:txBody>
              <a:bodyPr wrap="square" rtlCol="0" anchor="ctr" anchorCtr="1">
                <a:spAutoFit/>
              </a:bodyPr>
              <a:lstStyle/>
              <a:p>
                <a:r>
                  <a:rPr lang="zh-CN" altLang="en-US" sz="2000" dirty="0"/>
                  <a:t>也就是说交叉概率为</a:t>
                </a:r>
                <a14:m>
                  <m:oMath xmlns:m="http://schemas.openxmlformats.org/officeDocument/2006/math">
                    <m:r>
                      <a:rPr lang="en-US" altLang="zh-CN" sz="2000" b="0" i="1" smtClean="0">
                        <a:latin typeface="Cambria Math" panose="02040503050406030204" pitchFamily="18" charset="0"/>
                      </a:rPr>
                      <m:t>𝑝</m:t>
                    </m:r>
                  </m:oMath>
                </a14:m>
                <a:r>
                  <a:rPr lang="zh-CN" altLang="en-US" sz="2000" dirty="0"/>
                  <a:t>的二元对称信道的信道容量为</a:t>
                </a:r>
              </a:p>
            </p:txBody>
          </p:sp>
        </mc:Choice>
        <mc:Fallback xmlns="">
          <p:sp>
            <p:nvSpPr>
              <p:cNvPr id="11" name="文本框 10">
                <a:extLst>
                  <a:ext uri="{FF2B5EF4-FFF2-40B4-BE49-F238E27FC236}">
                    <a16:creationId xmlns:a16="http://schemas.microsoft.com/office/drawing/2014/main" id="{00CC6265-C8A8-4493-B994-A69D24E509B5}"/>
                  </a:ext>
                </a:extLst>
              </p:cNvPr>
              <p:cNvSpPr txBox="1">
                <a:spLocks noRot="1" noChangeAspect="1" noMove="1" noResize="1" noEditPoints="1" noAdjustHandles="1" noChangeArrowheads="1" noChangeShapeType="1" noTextEdit="1"/>
              </p:cNvSpPr>
              <p:nvPr/>
            </p:nvSpPr>
            <p:spPr>
              <a:xfrm>
                <a:off x="784705" y="4833079"/>
                <a:ext cx="5974351" cy="400110"/>
              </a:xfrm>
              <a:prstGeom prst="rect">
                <a:avLst/>
              </a:prstGeom>
              <a:blipFill>
                <a:blip r:embed="rId10"/>
                <a:stretch>
                  <a:fillRect l="-612" t="-10769" r="-918" b="-24615"/>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8DEDA93-F0CA-4E47-80E1-C2DED522F4B2}"/>
                  </a:ext>
                </a:extLst>
              </p:cNvPr>
              <p:cNvSpPr txBox="1"/>
              <p:nvPr/>
            </p:nvSpPr>
            <p:spPr>
              <a:xfrm>
                <a:off x="621804" y="5664658"/>
                <a:ext cx="7655524" cy="657359"/>
              </a:xfrm>
              <a:prstGeom prst="rect">
                <a:avLst/>
              </a:prstGeom>
              <a:noFill/>
              <a:ln>
                <a:noFill/>
              </a:ln>
            </p:spPr>
            <p:txBody>
              <a:bodyPr wrap="square" rtlCol="0" anchor="ctr" anchorCtr="1">
                <a:spAutoFit/>
              </a:bodyPr>
              <a:lstStyle/>
              <a:p>
                <a:r>
                  <a:rPr lang="zh-CN" altLang="en-US" sz="2000" dirty="0"/>
                  <a:t>并且达到信道容量的最佳输入分布为均匀分布：</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d>
                      <m:dPr>
                        <m:ctrlPr>
                          <a:rPr lang="en-US" altLang="zh-CN" sz="20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ea typeface="Cambria Math" panose="02040503050406030204" pitchFamily="18" charset="0"/>
                              </a:rPr>
                            </m:ctrlPr>
                          </m:mPr>
                          <m:mr>
                            <m:e>
                              <m:r>
                                <m:rPr>
                                  <m:brk m:alnAt="7"/>
                                </m:rPr>
                                <a:rPr lang="en-US" altLang="zh-CN" sz="2000" b="0" i="1" smtClean="0">
                                  <a:latin typeface="Cambria Math" panose="02040503050406030204" pitchFamily="18" charset="0"/>
                                  <a:ea typeface="Cambria Math" panose="02040503050406030204" pitchFamily="18" charset="0"/>
                                </a:rPr>
                                <m:t>0</m:t>
                              </m:r>
                            </m:e>
                            <m:e>
                              <m:r>
                                <a:rPr lang="en-US" altLang="zh-CN" sz="2000" b="0" i="1" smtClean="0">
                                  <a:latin typeface="Cambria Math" panose="02040503050406030204" pitchFamily="18" charset="0"/>
                                  <a:ea typeface="Cambria Math" panose="02040503050406030204" pitchFamily="18" charset="0"/>
                                </a:rPr>
                                <m:t>1</m:t>
                              </m:r>
                            </m:e>
                          </m:mr>
                          <m:mr>
                            <m:e>
                              <m:r>
                                <a:rPr lang="en-US" altLang="zh-CN" sz="2000" b="0" i="1" smtClean="0">
                                  <a:latin typeface="Cambria Math" panose="02040503050406030204" pitchFamily="18" charset="0"/>
                                  <a:ea typeface="Cambria Math" panose="02040503050406030204" pitchFamily="18" charset="0"/>
                                </a:rPr>
                                <m:t>1/2</m:t>
                              </m:r>
                            </m:e>
                            <m:e>
                              <m:r>
                                <a:rPr lang="en-US" altLang="zh-CN" sz="2000" i="1">
                                  <a:latin typeface="Cambria Math" panose="02040503050406030204" pitchFamily="18" charset="0"/>
                                  <a:ea typeface="Cambria Math" panose="02040503050406030204" pitchFamily="18" charset="0"/>
                                </a:rPr>
                                <m:t>1/2</m:t>
                              </m:r>
                            </m:e>
                          </m:mr>
                        </m:m>
                      </m:e>
                    </m:d>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p:txBody>
          </p:sp>
        </mc:Choice>
        <mc:Fallback>
          <p:sp>
            <p:nvSpPr>
              <p:cNvPr id="12" name="文本框 11">
                <a:extLst>
                  <a:ext uri="{FF2B5EF4-FFF2-40B4-BE49-F238E27FC236}">
                    <a16:creationId xmlns:a16="http://schemas.microsoft.com/office/drawing/2014/main" id="{E8DEDA93-F0CA-4E47-80E1-C2DED522F4B2}"/>
                  </a:ext>
                </a:extLst>
              </p:cNvPr>
              <p:cNvSpPr txBox="1">
                <a:spLocks noRot="1" noChangeAspect="1" noMove="1" noResize="1" noEditPoints="1" noAdjustHandles="1" noChangeArrowheads="1" noChangeShapeType="1" noTextEdit="1"/>
              </p:cNvSpPr>
              <p:nvPr/>
            </p:nvSpPr>
            <p:spPr>
              <a:xfrm>
                <a:off x="621804" y="5664658"/>
                <a:ext cx="7655524" cy="657359"/>
              </a:xfrm>
              <a:prstGeom prst="rect">
                <a:avLst/>
              </a:prstGeom>
              <a:blipFill>
                <a:blip r:embed="rId1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22161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A4FDD77-92B4-46C0-8254-BA353BA6FF48}"/>
              </a:ext>
            </a:extLst>
          </p:cNvPr>
          <p:cNvSpPr txBox="1"/>
          <p:nvPr/>
        </p:nvSpPr>
        <p:spPr>
          <a:xfrm>
            <a:off x="1125860" y="548680"/>
            <a:ext cx="4176464" cy="400110"/>
          </a:xfrm>
          <a:prstGeom prst="rect">
            <a:avLst/>
          </a:prstGeom>
          <a:noFill/>
          <a:ln>
            <a:noFill/>
          </a:ln>
        </p:spPr>
        <p:txBody>
          <a:bodyPr wrap="square" rtlCol="0" anchor="ctr" anchorCtr="1">
            <a:spAutoFit/>
          </a:bodyPr>
          <a:lstStyle/>
          <a:p>
            <a:r>
              <a:rPr lang="en-US" altLang="zh-CN" sz="2000" b="1" dirty="0"/>
              <a:t>§4.2.3 </a:t>
            </a:r>
            <a:r>
              <a:rPr lang="zh-CN" altLang="en-US" sz="2000" b="1" dirty="0"/>
              <a:t>几种特殊信道的信道容量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6194837-5749-44D0-A1EE-389388F1EFBF}"/>
                  </a:ext>
                </a:extLst>
              </p:cNvPr>
              <p:cNvSpPr txBox="1"/>
              <p:nvPr/>
            </p:nvSpPr>
            <p:spPr>
              <a:xfrm>
                <a:off x="765820" y="1052736"/>
                <a:ext cx="10657184" cy="707886"/>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具有扩展性能的</a:t>
                </a:r>
                <a:r>
                  <a:rPr lang="zh-CN" altLang="en-US" sz="2000" dirty="0">
                    <a:solidFill>
                      <a:srgbClr val="C00000"/>
                    </a:solidFill>
                  </a:rPr>
                  <a:t>无损信道</a:t>
                </a:r>
                <a:r>
                  <a:rPr lang="zh-CN" altLang="en-US" sz="2000" dirty="0"/>
                  <a:t>：信道矩阵的每一列只有一个非零元素，从信道输出可以准确判断信道输入，即信道疑义度</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=0</m:t>
                    </m:r>
                  </m:oMath>
                </a14:m>
                <a:r>
                  <a:rPr lang="en-US" altLang="zh-CN" sz="2000" dirty="0"/>
                  <a:t>. </a:t>
                </a:r>
                <a:r>
                  <a:rPr lang="zh-CN" altLang="en-US" sz="2000" dirty="0"/>
                  <a:t>信源的信息可以全部传输到输出端</a:t>
                </a:r>
              </a:p>
            </p:txBody>
          </p:sp>
        </mc:Choice>
        <mc:Fallback xmlns="">
          <p:sp>
            <p:nvSpPr>
              <p:cNvPr id="3" name="文本框 2">
                <a:extLst>
                  <a:ext uri="{FF2B5EF4-FFF2-40B4-BE49-F238E27FC236}">
                    <a16:creationId xmlns:a16="http://schemas.microsoft.com/office/drawing/2014/main" id="{F6194837-5749-44D0-A1EE-389388F1EFBF}"/>
                  </a:ext>
                </a:extLst>
              </p:cNvPr>
              <p:cNvSpPr txBox="1">
                <a:spLocks noRot="1" noChangeAspect="1" noMove="1" noResize="1" noEditPoints="1" noAdjustHandles="1" noChangeArrowheads="1" noChangeShapeType="1" noTextEdit="1"/>
              </p:cNvSpPr>
              <p:nvPr/>
            </p:nvSpPr>
            <p:spPr>
              <a:xfrm>
                <a:off x="765820" y="1052736"/>
                <a:ext cx="10657184" cy="707886"/>
              </a:xfrm>
              <a:prstGeom prst="rect">
                <a:avLst/>
              </a:prstGeom>
              <a:blipFill>
                <a:blip r:embed="rId2"/>
                <a:stretch>
                  <a:fillRect l="-400" t="-4310" r="-629" b="-146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AAE617-9368-44AE-9CFC-295CBB3636FE}"/>
                  </a:ext>
                </a:extLst>
              </p:cNvPr>
              <p:cNvSpPr txBox="1"/>
              <p:nvPr/>
            </p:nvSpPr>
            <p:spPr>
              <a:xfrm>
                <a:off x="3862164" y="1772815"/>
                <a:ext cx="3647665"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5AAAE617-9368-44AE-9CFC-295CBB3636FE}"/>
                  </a:ext>
                </a:extLst>
              </p:cNvPr>
              <p:cNvSpPr txBox="1">
                <a:spLocks noRot="1" noChangeAspect="1" noMove="1" noResize="1" noEditPoints="1" noAdjustHandles="1" noChangeArrowheads="1" noChangeShapeType="1" noTextEdit="1"/>
              </p:cNvSpPr>
              <p:nvPr/>
            </p:nvSpPr>
            <p:spPr>
              <a:xfrm>
                <a:off x="3862164" y="1772815"/>
                <a:ext cx="3647665" cy="307777"/>
              </a:xfrm>
              <a:prstGeom prst="rect">
                <a:avLst/>
              </a:prstGeom>
              <a:blipFill>
                <a:blip r:embed="rId3"/>
                <a:stretch>
                  <a:fillRect l="-2007" r="-836"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7933551-F7EE-402D-A10F-7FA8DB4E25ED}"/>
                  </a:ext>
                </a:extLst>
              </p:cNvPr>
              <p:cNvSpPr txBox="1"/>
              <p:nvPr/>
            </p:nvSpPr>
            <p:spPr>
              <a:xfrm>
                <a:off x="909836" y="2092785"/>
                <a:ext cx="7200800" cy="400110"/>
              </a:xfrm>
              <a:prstGeom prst="rect">
                <a:avLst/>
              </a:prstGeom>
              <a:noFill/>
              <a:ln>
                <a:noFill/>
              </a:ln>
            </p:spPr>
            <p:txBody>
              <a:bodyPr wrap="square" rtlCol="0" anchor="ctr" anchorCtr="1">
                <a:spAutoFit/>
              </a:bodyPr>
              <a:lstStyle/>
              <a:p>
                <a:r>
                  <a:rPr lang="zh-CN" altLang="en-US" sz="2000" dirty="0"/>
                  <a:t>若输入符号集的大小为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，则输入为等概分布时达到信道容量</a:t>
                </a:r>
              </a:p>
            </p:txBody>
          </p:sp>
        </mc:Choice>
        <mc:Fallback xmlns="">
          <p:sp>
            <p:nvSpPr>
              <p:cNvPr id="5" name="文本框 4">
                <a:extLst>
                  <a:ext uri="{FF2B5EF4-FFF2-40B4-BE49-F238E27FC236}">
                    <a16:creationId xmlns:a16="http://schemas.microsoft.com/office/drawing/2014/main" id="{97933551-F7EE-402D-A10F-7FA8DB4E25ED}"/>
                  </a:ext>
                </a:extLst>
              </p:cNvPr>
              <p:cNvSpPr txBox="1">
                <a:spLocks noRot="1" noChangeAspect="1" noMove="1" noResize="1" noEditPoints="1" noAdjustHandles="1" noChangeArrowheads="1" noChangeShapeType="1" noTextEdit="1"/>
              </p:cNvSpPr>
              <p:nvPr/>
            </p:nvSpPr>
            <p:spPr>
              <a:xfrm>
                <a:off x="909836" y="2092785"/>
                <a:ext cx="7200800" cy="400110"/>
              </a:xfrm>
              <a:prstGeom prst="rect">
                <a:avLst/>
              </a:prstGeom>
              <a:blipFill>
                <a:blip r:embed="rId4"/>
                <a:stretch>
                  <a:fillRect t="-10606"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732E570-710A-47CE-BEE1-B6CF5BFA043C}"/>
                  </a:ext>
                </a:extLst>
              </p:cNvPr>
              <p:cNvSpPr txBox="1"/>
              <p:nvPr/>
            </p:nvSpPr>
            <p:spPr>
              <a:xfrm>
                <a:off x="3527764" y="2515427"/>
                <a:ext cx="4044505" cy="44236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e>
                          </m:func>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oMath>
                  </m:oMathPara>
                </a14:m>
                <a:endParaRPr lang="zh-CN" altLang="en-US" sz="2000" dirty="0"/>
              </a:p>
            </p:txBody>
          </p:sp>
        </mc:Choice>
        <mc:Fallback xmlns="">
          <p:sp>
            <p:nvSpPr>
              <p:cNvPr id="6" name="文本框 5">
                <a:extLst>
                  <a:ext uri="{FF2B5EF4-FFF2-40B4-BE49-F238E27FC236}">
                    <a16:creationId xmlns:a16="http://schemas.microsoft.com/office/drawing/2014/main" id="{E732E570-710A-47CE-BEE1-B6CF5BFA043C}"/>
                  </a:ext>
                </a:extLst>
              </p:cNvPr>
              <p:cNvSpPr txBox="1">
                <a:spLocks noRot="1" noChangeAspect="1" noMove="1" noResize="1" noEditPoints="1" noAdjustHandles="1" noChangeArrowheads="1" noChangeShapeType="1" noTextEdit="1"/>
              </p:cNvSpPr>
              <p:nvPr/>
            </p:nvSpPr>
            <p:spPr>
              <a:xfrm>
                <a:off x="3527764" y="2515427"/>
                <a:ext cx="4044505" cy="442365"/>
              </a:xfrm>
              <a:prstGeom prst="rect">
                <a:avLst/>
              </a:prstGeom>
              <a:blipFill>
                <a:blip r:embed="rId5"/>
                <a:stretch>
                  <a:fillRect l="-1659" b="-208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CF6D9AE-8A5B-4BFC-B058-B9A553C61E0E}"/>
                  </a:ext>
                </a:extLst>
              </p:cNvPr>
              <p:cNvSpPr txBox="1"/>
              <p:nvPr/>
            </p:nvSpPr>
            <p:spPr>
              <a:xfrm>
                <a:off x="621804" y="2985798"/>
                <a:ext cx="10657185" cy="707886"/>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具有归并性能的</a:t>
                </a:r>
                <a:r>
                  <a:rPr lang="zh-CN" altLang="en-US" sz="2000" dirty="0">
                    <a:solidFill>
                      <a:srgbClr val="C00000"/>
                    </a:solidFill>
                  </a:rPr>
                  <a:t>无噪信道</a:t>
                </a:r>
                <a:r>
                  <a:rPr lang="zh-CN" altLang="en-US" sz="2000" dirty="0"/>
                  <a:t>：信道矩阵的每一行都只有一个非零元素（等于</a:t>
                </a:r>
                <a14:m>
                  <m:oMath xmlns:m="http://schemas.openxmlformats.org/officeDocument/2006/math">
                    <m:r>
                      <a:rPr lang="en-US" altLang="zh-CN" sz="2000" b="0" i="1" dirty="0" smtClean="0">
                        <a:latin typeface="Cambria Math" panose="02040503050406030204" pitchFamily="18" charset="0"/>
                      </a:rPr>
                      <m:t>1</m:t>
                    </m:r>
                  </m:oMath>
                </a14:m>
                <a:r>
                  <a:rPr lang="zh-CN" altLang="en-US" sz="2000" dirty="0"/>
                  <a:t>），每一个输入符号对应的输出符号是唯一的，也就是说输出可由输入完全确定，故</a:t>
                </a:r>
                <a:r>
                  <a:rPr lang="zh-CN" altLang="en-US" sz="2000" dirty="0">
                    <a:solidFill>
                      <a:srgbClr val="C00000"/>
                    </a:solidFill>
                  </a:rPr>
                  <a:t>噪声熵</a:t>
                </a:r>
                <a14:m>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=0.</m:t>
                    </m:r>
                  </m:oMath>
                </a14:m>
                <a:r>
                  <a:rPr lang="zh-CN" altLang="en-US" sz="2000" dirty="0"/>
                  <a:t> </a:t>
                </a:r>
              </a:p>
            </p:txBody>
          </p:sp>
        </mc:Choice>
        <mc:Fallback xmlns="">
          <p:sp>
            <p:nvSpPr>
              <p:cNvPr id="7" name="文本框 6">
                <a:extLst>
                  <a:ext uri="{FF2B5EF4-FFF2-40B4-BE49-F238E27FC236}">
                    <a16:creationId xmlns:a16="http://schemas.microsoft.com/office/drawing/2014/main" id="{ECF6D9AE-8A5B-4BFC-B058-B9A553C61E0E}"/>
                  </a:ext>
                </a:extLst>
              </p:cNvPr>
              <p:cNvSpPr txBox="1">
                <a:spLocks noRot="1" noChangeAspect="1" noMove="1" noResize="1" noEditPoints="1" noAdjustHandles="1" noChangeArrowheads="1" noChangeShapeType="1" noTextEdit="1"/>
              </p:cNvSpPr>
              <p:nvPr/>
            </p:nvSpPr>
            <p:spPr>
              <a:xfrm>
                <a:off x="621804" y="2985798"/>
                <a:ext cx="10657185" cy="707886"/>
              </a:xfrm>
              <a:prstGeom prst="rect">
                <a:avLst/>
              </a:prstGeom>
              <a:blipFill>
                <a:blip r:embed="rId6"/>
                <a:stretch>
                  <a:fillRect t="-6034" r="-114"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FD73BF9-92EC-4EC4-B506-DC7F5BFDC120}"/>
                  </a:ext>
                </a:extLst>
              </p:cNvPr>
              <p:cNvSpPr txBox="1"/>
              <p:nvPr/>
            </p:nvSpPr>
            <p:spPr>
              <a:xfrm>
                <a:off x="981844" y="4001460"/>
                <a:ext cx="7560840" cy="400110"/>
              </a:xfrm>
              <a:prstGeom prst="rect">
                <a:avLst/>
              </a:prstGeom>
              <a:noFill/>
              <a:ln>
                <a:noFill/>
              </a:ln>
            </p:spPr>
            <p:txBody>
              <a:bodyPr wrap="square" rtlCol="0" anchor="ctr" anchorCtr="1">
                <a:spAutoFit/>
              </a:bodyPr>
              <a:lstStyle/>
              <a:p>
                <a:r>
                  <a:rPr lang="zh-CN" altLang="en-US" sz="2000" dirty="0"/>
                  <a:t>如果输出符号集的大小为</a:t>
                </a:r>
                <a14:m>
                  <m:oMath xmlns:m="http://schemas.openxmlformats.org/officeDocument/2006/math">
                    <m:r>
                      <a:rPr lang="en-US" altLang="zh-CN" sz="2000" b="0" i="1" smtClean="0">
                        <a:latin typeface="Cambria Math" panose="02040503050406030204" pitchFamily="18" charset="0"/>
                      </a:rPr>
                      <m:t>𝑚</m:t>
                    </m:r>
                  </m:oMath>
                </a14:m>
                <a:r>
                  <a:rPr lang="zh-CN" altLang="en-US" sz="2000" dirty="0"/>
                  <a:t>，则当输入为等概分布时达到信道容量</a:t>
                </a:r>
              </a:p>
            </p:txBody>
          </p:sp>
        </mc:Choice>
        <mc:Fallback xmlns="">
          <p:sp>
            <p:nvSpPr>
              <p:cNvPr id="8" name="文本框 7">
                <a:extLst>
                  <a:ext uri="{FF2B5EF4-FFF2-40B4-BE49-F238E27FC236}">
                    <a16:creationId xmlns:a16="http://schemas.microsoft.com/office/drawing/2014/main" id="{8FD73BF9-92EC-4EC4-B506-DC7F5BFDC120}"/>
                  </a:ext>
                </a:extLst>
              </p:cNvPr>
              <p:cNvSpPr txBox="1">
                <a:spLocks noRot="1" noChangeAspect="1" noMove="1" noResize="1" noEditPoints="1" noAdjustHandles="1" noChangeArrowheads="1" noChangeShapeType="1" noTextEdit="1"/>
              </p:cNvSpPr>
              <p:nvPr/>
            </p:nvSpPr>
            <p:spPr>
              <a:xfrm>
                <a:off x="981844" y="4001460"/>
                <a:ext cx="7560840" cy="400110"/>
              </a:xfrm>
              <a:prstGeom prst="rect">
                <a:avLst/>
              </a:prstGeom>
              <a:blipFill>
                <a:blip r:embed="rId7"/>
                <a:stretch>
                  <a:fillRect l="-484" t="-10606" r="-887"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9E4375C-C945-4875-8865-D200CA113922}"/>
                  </a:ext>
                </a:extLst>
              </p:cNvPr>
              <p:cNvSpPr txBox="1"/>
              <p:nvPr/>
            </p:nvSpPr>
            <p:spPr>
              <a:xfrm>
                <a:off x="3721566" y="3693684"/>
                <a:ext cx="3656899"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9" name="文本框 8">
                <a:extLst>
                  <a:ext uri="{FF2B5EF4-FFF2-40B4-BE49-F238E27FC236}">
                    <a16:creationId xmlns:a16="http://schemas.microsoft.com/office/drawing/2014/main" id="{29E4375C-C945-4875-8865-D200CA113922}"/>
                  </a:ext>
                </a:extLst>
              </p:cNvPr>
              <p:cNvSpPr txBox="1">
                <a:spLocks noRot="1" noChangeAspect="1" noMove="1" noResize="1" noEditPoints="1" noAdjustHandles="1" noChangeArrowheads="1" noChangeShapeType="1" noTextEdit="1"/>
              </p:cNvSpPr>
              <p:nvPr/>
            </p:nvSpPr>
            <p:spPr>
              <a:xfrm>
                <a:off x="3721566" y="3693684"/>
                <a:ext cx="3656899" cy="307777"/>
              </a:xfrm>
              <a:prstGeom prst="rect">
                <a:avLst/>
              </a:prstGeom>
              <a:blipFill>
                <a:blip r:embed="rId8"/>
                <a:stretch>
                  <a:fillRect l="-1833" r="-1000" b="-4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68F819B-B628-452D-94A5-94C5CAA35CB2}"/>
                  </a:ext>
                </a:extLst>
              </p:cNvPr>
              <p:cNvSpPr txBox="1"/>
              <p:nvPr/>
            </p:nvSpPr>
            <p:spPr>
              <a:xfrm>
                <a:off x="3465324" y="4401570"/>
                <a:ext cx="4132926" cy="44236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e>
                          </m:func>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m:t>
                          </m:r>
                        </m:e>
                      </m:func>
                    </m:oMath>
                  </m:oMathPara>
                </a14:m>
                <a:endParaRPr lang="zh-CN" altLang="en-US" sz="2000" dirty="0"/>
              </a:p>
            </p:txBody>
          </p:sp>
        </mc:Choice>
        <mc:Fallback xmlns="">
          <p:sp>
            <p:nvSpPr>
              <p:cNvPr id="10" name="文本框 9">
                <a:extLst>
                  <a:ext uri="{FF2B5EF4-FFF2-40B4-BE49-F238E27FC236}">
                    <a16:creationId xmlns:a16="http://schemas.microsoft.com/office/drawing/2014/main" id="{768F819B-B628-452D-94A5-94C5CAA35CB2}"/>
                  </a:ext>
                </a:extLst>
              </p:cNvPr>
              <p:cNvSpPr txBox="1">
                <a:spLocks noRot="1" noChangeAspect="1" noMove="1" noResize="1" noEditPoints="1" noAdjustHandles="1" noChangeArrowheads="1" noChangeShapeType="1" noTextEdit="1"/>
              </p:cNvSpPr>
              <p:nvPr/>
            </p:nvSpPr>
            <p:spPr>
              <a:xfrm>
                <a:off x="3465324" y="4401570"/>
                <a:ext cx="4132926" cy="442365"/>
              </a:xfrm>
              <a:prstGeom prst="rect">
                <a:avLst/>
              </a:prstGeom>
              <a:blipFill>
                <a:blip r:embed="rId9"/>
                <a:stretch>
                  <a:fillRect l="-1475" b="-1917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1C35A56-2A32-4445-9013-F29CF902FDAE}"/>
                  </a:ext>
                </a:extLst>
              </p:cNvPr>
              <p:cNvSpPr txBox="1"/>
              <p:nvPr/>
            </p:nvSpPr>
            <p:spPr>
              <a:xfrm>
                <a:off x="621803" y="4855546"/>
                <a:ext cx="10657185" cy="707886"/>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solidFill>
                      <a:srgbClr val="C00000"/>
                    </a:solidFill>
                  </a:rPr>
                  <a:t>无噪无损信道</a:t>
                </a:r>
                <a:r>
                  <a:rPr lang="zh-CN" altLang="en-US" sz="2000" dirty="0"/>
                  <a:t>：信道矩阵的每一行每一列都只有一个非零元素（等于</a:t>
                </a:r>
                <a14:m>
                  <m:oMath xmlns:m="http://schemas.openxmlformats.org/officeDocument/2006/math">
                    <m:r>
                      <a:rPr lang="en-US" altLang="zh-CN" sz="2000" b="0" i="1" smtClean="0">
                        <a:latin typeface="Cambria Math" panose="02040503050406030204" pitchFamily="18" charset="0"/>
                      </a:rPr>
                      <m:t>1</m:t>
                    </m:r>
                  </m:oMath>
                </a14:m>
                <a:r>
                  <a:rPr lang="zh-CN" altLang="en-US" sz="2000" dirty="0"/>
                  <a:t>），经适当的行交换或列交换可变成</a:t>
                </a:r>
                <a14:m>
                  <m:oMath xmlns:m="http://schemas.openxmlformats.org/officeDocument/2006/math">
                    <m:r>
                      <a:rPr lang="en-US" altLang="zh-CN" sz="2000" b="0" i="1" smtClean="0">
                        <a:latin typeface="Cambria Math" panose="02040503050406030204" pitchFamily="18" charset="0"/>
                      </a:rPr>
                      <m:t>𝑛</m:t>
                    </m:r>
                    <m:r>
                      <a:rPr lang="zh-CN" altLang="en-US" sz="2000" i="1">
                        <a:latin typeface="Cambria Math" panose="02040503050406030204" pitchFamily="18" charset="0"/>
                      </a:rPr>
                      <m:t>阶</m:t>
                    </m:r>
                  </m:oMath>
                </a14:m>
                <a:r>
                  <a:rPr lang="zh-CN" altLang="en-US" sz="2000" dirty="0"/>
                  <a:t>单位矩阵，输出符号与输入符号一一对应，</a:t>
                </a:r>
                <a14:m>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oMath>
                </a14:m>
                <a:endParaRPr lang="zh-CN" altLang="en-US" sz="2000" dirty="0"/>
              </a:p>
            </p:txBody>
          </p:sp>
        </mc:Choice>
        <mc:Fallback xmlns="">
          <p:sp>
            <p:nvSpPr>
              <p:cNvPr id="11" name="文本框 10">
                <a:extLst>
                  <a:ext uri="{FF2B5EF4-FFF2-40B4-BE49-F238E27FC236}">
                    <a16:creationId xmlns:a16="http://schemas.microsoft.com/office/drawing/2014/main" id="{41C35A56-2A32-4445-9013-F29CF902FDAE}"/>
                  </a:ext>
                </a:extLst>
              </p:cNvPr>
              <p:cNvSpPr txBox="1">
                <a:spLocks noRot="1" noChangeAspect="1" noMove="1" noResize="1" noEditPoints="1" noAdjustHandles="1" noChangeArrowheads="1" noChangeShapeType="1" noTextEdit="1"/>
              </p:cNvSpPr>
              <p:nvPr/>
            </p:nvSpPr>
            <p:spPr>
              <a:xfrm>
                <a:off x="621803" y="4855546"/>
                <a:ext cx="10657185" cy="707886"/>
              </a:xfrm>
              <a:prstGeom prst="rect">
                <a:avLst/>
              </a:prstGeom>
              <a:blipFill>
                <a:blip r:embed="rId10"/>
                <a:stretch>
                  <a:fillRect t="-6034" r="-114" b="-12931"/>
                </a:stretch>
              </a:blipFill>
              <a:ln>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7F069A6-5F92-40EB-99E0-60CB6BC64DC1}"/>
              </a:ext>
            </a:extLst>
          </p:cNvPr>
          <p:cNvSpPr txBox="1"/>
          <p:nvPr/>
        </p:nvSpPr>
        <p:spPr>
          <a:xfrm>
            <a:off x="909836" y="5542337"/>
            <a:ext cx="4205409" cy="400110"/>
          </a:xfrm>
          <a:prstGeom prst="rect">
            <a:avLst/>
          </a:prstGeom>
          <a:noFill/>
          <a:ln>
            <a:noFill/>
          </a:ln>
        </p:spPr>
        <p:txBody>
          <a:bodyPr wrap="square" rtlCol="0" anchor="ctr" anchorCtr="1">
            <a:spAutoFit/>
          </a:bodyPr>
          <a:lstStyle/>
          <a:p>
            <a:r>
              <a:rPr lang="zh-CN" altLang="en-US" sz="2000" dirty="0"/>
              <a:t>当输入为等概分布时达到信道容量</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C130088-BA06-4327-AF93-426106B163B0}"/>
                  </a:ext>
                </a:extLst>
              </p:cNvPr>
              <p:cNvSpPr txBox="1"/>
              <p:nvPr/>
            </p:nvSpPr>
            <p:spPr>
              <a:xfrm>
                <a:off x="2931299" y="5942447"/>
                <a:ext cx="5509393" cy="442365"/>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lim>
                              </m:limLow>
                            </m:fName>
                            <m:e>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e>
                          </m:func>
                        </m:e>
                      </m:func>
                      <m:r>
                        <a:rPr lang="en-US" altLang="zh-CN" sz="2000" b="0" i="1" smtClean="0">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max</m:t>
                              </m:r>
                            </m:e>
                            <m:lim>
                              <m:r>
                                <a:rPr lang="en-US" altLang="zh-CN" sz="2000" i="1">
                                  <a:latin typeface="Cambria Math" panose="02040503050406030204" pitchFamily="18" charset="0"/>
                                </a:rPr>
                                <m:t>𝑝</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lim>
                          </m:limLow>
                        </m:fName>
                        <m:e>
                          <m:r>
                            <a:rPr lang="en-US" altLang="zh-CN" sz="2000" i="1">
                              <a:latin typeface="Cambria Math" panose="02040503050406030204" pitchFamily="18" charset="0"/>
                            </a:rPr>
                            <m:t>𝐻</m:t>
                          </m:r>
                          <m:r>
                            <a:rPr lang="en-US" altLang="zh-CN" sz="2000" i="1">
                              <a:latin typeface="Cambria Math" panose="02040503050406030204" pitchFamily="18" charset="0"/>
                            </a:rPr>
                            <m:t>(</m:t>
                          </m:r>
                          <m:r>
                            <a:rPr lang="en-US" altLang="zh-CN" sz="2000" b="0" i="1" smtClean="0">
                              <a:latin typeface="Cambria Math" panose="02040503050406030204" pitchFamily="18" charset="0"/>
                            </a:rPr>
                            <m:t>𝑥</m:t>
                          </m:r>
                          <m:r>
                            <a:rPr lang="en-US" altLang="zh-CN" sz="2000" i="1">
                              <a:latin typeface="Cambria Math" panose="02040503050406030204" pitchFamily="18" charset="0"/>
                            </a:rPr>
                            <m:t>)</m:t>
                          </m:r>
                        </m:e>
                      </m:func>
                      <m:r>
                        <a:rPr lang="en-US" altLang="zh-CN" sz="200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oMath>
                  </m:oMathPara>
                </a14:m>
                <a:endParaRPr lang="zh-CN" altLang="en-US" sz="2000" dirty="0"/>
              </a:p>
            </p:txBody>
          </p:sp>
        </mc:Choice>
        <mc:Fallback xmlns="">
          <p:sp>
            <p:nvSpPr>
              <p:cNvPr id="13" name="文本框 12">
                <a:extLst>
                  <a:ext uri="{FF2B5EF4-FFF2-40B4-BE49-F238E27FC236}">
                    <a16:creationId xmlns:a16="http://schemas.microsoft.com/office/drawing/2014/main" id="{0C130088-BA06-4327-AF93-426106B163B0}"/>
                  </a:ext>
                </a:extLst>
              </p:cNvPr>
              <p:cNvSpPr txBox="1">
                <a:spLocks noRot="1" noChangeAspect="1" noMove="1" noResize="1" noEditPoints="1" noAdjustHandles="1" noChangeArrowheads="1" noChangeShapeType="1" noTextEdit="1"/>
              </p:cNvSpPr>
              <p:nvPr/>
            </p:nvSpPr>
            <p:spPr>
              <a:xfrm>
                <a:off x="2931299" y="5942447"/>
                <a:ext cx="5509393" cy="442365"/>
              </a:xfrm>
              <a:prstGeom prst="rect">
                <a:avLst/>
              </a:prstGeom>
              <a:blipFill>
                <a:blip r:embed="rId11"/>
                <a:stretch>
                  <a:fillRect l="-442" b="-20833"/>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229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271325-D0EF-4AB8-BB0E-44A40C4C2C4A}"/>
              </a:ext>
            </a:extLst>
          </p:cNvPr>
          <p:cNvSpPr txBox="1"/>
          <p:nvPr/>
        </p:nvSpPr>
        <p:spPr>
          <a:xfrm>
            <a:off x="1125860" y="548680"/>
            <a:ext cx="4176464" cy="400110"/>
          </a:xfrm>
          <a:prstGeom prst="rect">
            <a:avLst/>
          </a:prstGeom>
          <a:noFill/>
          <a:ln>
            <a:noFill/>
          </a:ln>
        </p:spPr>
        <p:txBody>
          <a:bodyPr wrap="square" rtlCol="0" anchor="ctr" anchorCtr="1">
            <a:spAutoFit/>
          </a:bodyPr>
          <a:lstStyle/>
          <a:p>
            <a:r>
              <a:rPr lang="en-US" altLang="zh-CN" sz="2000" b="1" dirty="0"/>
              <a:t>§4.2.4 </a:t>
            </a:r>
            <a:r>
              <a:rPr lang="zh-CN" altLang="en-US" sz="2000" b="1" dirty="0"/>
              <a:t>离散对称信道的信道容量</a:t>
            </a:r>
          </a:p>
        </p:txBody>
      </p:sp>
      <p:sp>
        <p:nvSpPr>
          <p:cNvPr id="3" name="文本框 2">
            <a:extLst>
              <a:ext uri="{FF2B5EF4-FFF2-40B4-BE49-F238E27FC236}">
                <a16:creationId xmlns:a16="http://schemas.microsoft.com/office/drawing/2014/main" id="{FF1E1A64-4DA0-423C-84BE-4B9F7C80C4CA}"/>
              </a:ext>
            </a:extLst>
          </p:cNvPr>
          <p:cNvSpPr txBox="1"/>
          <p:nvPr/>
        </p:nvSpPr>
        <p:spPr>
          <a:xfrm>
            <a:off x="693812" y="1124744"/>
            <a:ext cx="11017224" cy="1323439"/>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如果离散信道的信道矩阵的每一行都是第一行的元素的重排，则称之为</a:t>
            </a:r>
            <a:r>
              <a:rPr lang="zh-CN" altLang="en-US" sz="2000" dirty="0">
                <a:solidFill>
                  <a:srgbClr val="C00000"/>
                </a:solidFill>
              </a:rPr>
              <a:t>行对称信道</a:t>
            </a:r>
            <a:r>
              <a:rPr lang="zh-CN" altLang="en-US" sz="2000" dirty="0"/>
              <a:t>。</a:t>
            </a:r>
            <a:endParaRPr lang="en-US" altLang="zh-CN" sz="2000" dirty="0"/>
          </a:p>
          <a:p>
            <a:pPr marL="342900" indent="-342900">
              <a:buFont typeface="Wingdings" panose="05000000000000000000" pitchFamily="2" charset="2"/>
              <a:buChar char="Ø"/>
            </a:pPr>
            <a:r>
              <a:rPr lang="zh-CN" altLang="en-US" sz="2000" dirty="0"/>
              <a:t>如果行对称信道的信道矩阵的每一列都是第一列的元素的重排，则称之为</a:t>
            </a:r>
            <a:r>
              <a:rPr lang="zh-CN" altLang="en-US" sz="2000" dirty="0">
                <a:solidFill>
                  <a:srgbClr val="C00000"/>
                </a:solidFill>
              </a:rPr>
              <a:t>对称信道</a:t>
            </a:r>
            <a:r>
              <a:rPr lang="zh-CN" altLang="en-US" sz="2000" dirty="0"/>
              <a:t>。</a:t>
            </a:r>
          </a:p>
          <a:p>
            <a:pPr marL="342900" indent="-342900">
              <a:buFont typeface="Wingdings" panose="05000000000000000000" pitchFamily="2" charset="2"/>
              <a:buChar char="Ø"/>
            </a:pPr>
            <a:r>
              <a:rPr lang="zh-CN" altLang="en-US" sz="2000" dirty="0"/>
              <a:t>如果行对称信道的信道矩阵可按列划分为若干子矩阵，使得每一个子矩阵都是对称的（每一行都是第一行的排列，每一列都是第一列的排列），则称之为</a:t>
            </a:r>
            <a:r>
              <a:rPr lang="zh-CN" altLang="en-US" sz="2000" dirty="0">
                <a:solidFill>
                  <a:srgbClr val="C00000"/>
                </a:solidFill>
              </a:rPr>
              <a:t>准对称信道</a:t>
            </a:r>
            <a:r>
              <a:rPr lang="zh-CN" altLang="en-US" sz="2000" dirty="0"/>
              <a:t>。</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300E6B2-F85A-4196-A1AE-F399D4594419}"/>
                  </a:ext>
                </a:extLst>
              </p:cNvPr>
              <p:cNvSpPr txBox="1"/>
              <p:nvPr/>
            </p:nvSpPr>
            <p:spPr>
              <a:xfrm>
                <a:off x="677891" y="2448183"/>
                <a:ext cx="9938949" cy="1683281"/>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zh-CN" altLang="en-US" sz="2000" b="1" i="0" smtClean="0">
                          <a:latin typeface="Cambria Math" panose="02040503050406030204" pitchFamily="18" charset="0"/>
                        </a:rPr>
                        <m:t>例</m:t>
                      </m:r>
                      <m:r>
                        <a:rPr lang="en-US" altLang="zh-CN" sz="2000" b="1" i="1" smtClean="0">
                          <a:latin typeface="Cambria Math" panose="02040503050406030204" pitchFamily="18" charset="0"/>
                        </a:rPr>
                        <m:t>𝟏𝟎</m:t>
                      </m:r>
                      <m:r>
                        <a:rPr lang="en-US" altLang="zh-CN" sz="2000" b="0" i="1" smtClean="0">
                          <a:latin typeface="Cambria Math" panose="02040503050406030204" pitchFamily="18" charset="0"/>
                        </a:rPr>
                        <m:t>.  </m:t>
                      </m:r>
                      <m:r>
                        <a:rPr lang="zh-CN" altLang="en-US" sz="2000" i="1">
                          <a:latin typeface="Cambria Math" panose="02040503050406030204" pitchFamily="18" charset="0"/>
                        </a:rPr>
                        <m:t>信道矩阵</m:t>
                      </m:r>
                      <m:r>
                        <a:rPr lang="zh-CN" altLang="en-US" sz="2000" i="1" smtClean="0">
                          <a:latin typeface="Cambria Math" panose="02040503050406030204" pitchFamily="18" charset="0"/>
                        </a:rPr>
                        <m:t>为</m:t>
                      </m:r>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e>
                                <m:m>
                                  <m:mPr>
                                    <m:mcs>
                                      <m:mc>
                                        <m:mcPr>
                                          <m:count m:val="2"/>
                                          <m:mcJc m:val="center"/>
                                        </m:mcPr>
                                      </m:mc>
                                    </m:mcs>
                                    <m:ctrlPr>
                                      <a:rPr lang="en-US" altLang="zh-CN" sz="2000" i="1" smtClean="0">
                                        <a:latin typeface="Cambria Math" panose="02040503050406030204" pitchFamily="18" charset="0"/>
                                      </a:rPr>
                                    </m:ctrlPr>
                                  </m:mPr>
                                  <m:mr>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mr>
                                </m:m>
                              </m:e>
                            </m:mr>
                            <m:mr>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e>
                                <m:m>
                                  <m:mPr>
                                    <m:mcs>
                                      <m:mc>
                                        <m:mcPr>
                                          <m:count m:val="2"/>
                                          <m:mcJc m:val="center"/>
                                        </m:mcPr>
                                      </m:mc>
                                    </m:mcs>
                                    <m:ctrlPr>
                                      <a:rPr lang="en-US" altLang="zh-CN" sz="2000" i="1" smtClean="0">
                                        <a:latin typeface="Cambria Math" panose="02040503050406030204" pitchFamily="18" charset="0"/>
                                      </a:rPr>
                                    </m:ctrlPr>
                                  </m:mPr>
                                  <m:mr>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e>
                                      <m:box>
                                        <m:boxPr>
                                          <m:ctrlPr>
                                            <a:rPr lang="en-US" altLang="zh-CN" sz="2000" i="1" smtClean="0">
                                              <a:latin typeface="Cambria Math" panose="02040503050406030204" pitchFamily="18" charset="0"/>
                                            </a:rPr>
                                          </m:ctrlPr>
                                        </m:boxPr>
                                        <m:e>
                                          <m:argPr>
                                            <m:argSz m:val="-1"/>
                                          </m:argP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mr>
                                </m:m>
                              </m:e>
                            </m:mr>
                          </m:m>
                        </m:e>
                      </m:d>
                      <m:r>
                        <a:rPr lang="zh-CN" altLang="en-US" sz="2000" i="1">
                          <a:latin typeface="Cambria Math" panose="02040503050406030204" pitchFamily="18" charset="0"/>
                        </a:rPr>
                        <m:t>的</m:t>
                      </m:r>
                      <m:r>
                        <a:rPr lang="zh-CN" altLang="en-US" sz="2000" i="1" smtClean="0">
                          <a:latin typeface="Cambria Math" panose="02040503050406030204" pitchFamily="18" charset="0"/>
                        </a:rPr>
                        <m:t>离散信道</m:t>
                      </m:r>
                      <m:r>
                        <a:rPr lang="zh-CN" altLang="en-US" sz="2000" i="1">
                          <a:latin typeface="Cambria Math" panose="02040503050406030204" pitchFamily="18" charset="0"/>
                        </a:rPr>
                        <m:t>是</m:t>
                      </m:r>
                      <m:r>
                        <a:rPr lang="zh-CN" altLang="en-US" sz="2000" i="1" smtClean="0">
                          <a:latin typeface="Cambria Math" panose="02040503050406030204" pitchFamily="18" charset="0"/>
                        </a:rPr>
                        <m:t>准对称</m:t>
                      </m:r>
                      <m:r>
                        <a:rPr lang="zh-CN" altLang="en-US" sz="2000" i="1">
                          <a:latin typeface="Cambria Math" panose="02040503050406030204" pitchFamily="18" charset="0"/>
                        </a:rPr>
                        <m:t>信道，</m:t>
                      </m:r>
                      <m:r>
                        <a:rPr lang="zh-CN" altLang="en-US" sz="2000" i="1" smtClean="0">
                          <a:latin typeface="Cambria Math" panose="02040503050406030204" pitchFamily="18" charset="0"/>
                        </a:rPr>
                        <m:t>但非对称</m:t>
                      </m:r>
                      <m:r>
                        <a:rPr lang="zh-CN" altLang="en-US" sz="2000" i="1">
                          <a:latin typeface="Cambria Math" panose="02040503050406030204" pitchFamily="18" charset="0"/>
                        </a:rPr>
                        <m:t>信道</m:t>
                      </m:r>
                      <m:r>
                        <a:rPr lang="zh-CN" altLang="en-US" sz="2000" i="1" smtClean="0">
                          <a:latin typeface="Cambria Math" panose="02040503050406030204" pitchFamily="18" charset="0"/>
                        </a:rPr>
                        <m:t>。</m:t>
                      </m:r>
                      <m:r>
                        <a:rPr lang="en-US" altLang="zh-CN" sz="2000" b="0" i="1" smtClean="0">
                          <a:latin typeface="Cambria Math" panose="02040503050406030204" pitchFamily="18" charset="0"/>
                        </a:rPr>
                        <m:t>   </m:t>
                      </m:r>
                    </m:oMath>
                  </m:oMathPara>
                </a14:m>
                <a:endParaRPr lang="en-US" altLang="zh-CN" sz="2000" dirty="0"/>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                  </m:t>
                      </m:r>
                      <m:r>
                        <a:rPr lang="zh-CN" altLang="en-US" sz="2000" i="1">
                          <a:latin typeface="Cambria Math" panose="02040503050406030204" pitchFamily="18" charset="0"/>
                        </a:rPr>
                        <m:t>信道矩阵为</m:t>
                      </m:r>
                      <m:r>
                        <a:rPr lang="en-US" altLang="zh-CN" sz="2000" i="1">
                          <a:latin typeface="Cambria Math" panose="02040503050406030204" pitchFamily="18" charset="0"/>
                        </a:rPr>
                        <m:t>𝑃</m:t>
                      </m:r>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m>
                            <m:mPr>
                              <m:mcs>
                                <m:mc>
                                  <m:mcPr>
                                    <m:count m:val="3"/>
                                    <m:mcJc m:val="center"/>
                                  </m:mcPr>
                                </m:mc>
                              </m:mcs>
                              <m:ctrlPr>
                                <a:rPr lang="en-US" altLang="zh-CN" sz="2000" i="1">
                                  <a:latin typeface="Cambria Math" panose="02040503050406030204" pitchFamily="18" charset="0"/>
                                </a:rPr>
                              </m:ctrlPr>
                            </m:mPr>
                            <m:m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box>
                              </m:e>
                              <m:e>
                                <m:m>
                                  <m:mPr>
                                    <m:mcs>
                                      <m:mc>
                                        <m:mcPr>
                                          <m:count m:val="2"/>
                                          <m:mcJc m:val="center"/>
                                        </m:mcPr>
                                      </m:mc>
                                    </m:mcs>
                                    <m:ctrlPr>
                                      <a:rPr lang="en-US" altLang="zh-CN" sz="2000" i="1">
                                        <a:latin typeface="Cambria Math" panose="02040503050406030204" pitchFamily="18" charset="0"/>
                                      </a:rPr>
                                    </m:ctrlPr>
                                  </m:mPr>
                                  <m:m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6</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6</m:t>
                                              </m:r>
                                            </m:den>
                                          </m:f>
                                        </m:e>
                                      </m:box>
                                    </m:e>
                                  </m:mr>
                                </m:m>
                              </m:e>
                            </m:mr>
                            <m:m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6</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6</m:t>
                                        </m:r>
                                      </m:den>
                                    </m:f>
                                  </m:e>
                                </m:box>
                              </m:e>
                              <m:e>
                                <m:m>
                                  <m:mPr>
                                    <m:mcs>
                                      <m:mc>
                                        <m:mcPr>
                                          <m:count m:val="2"/>
                                          <m:mcJc m:val="center"/>
                                        </m:mcPr>
                                      </m:mc>
                                    </m:mcs>
                                    <m:ctrlPr>
                                      <a:rPr lang="en-US" altLang="zh-CN" sz="2000" i="1">
                                        <a:latin typeface="Cambria Math" panose="02040503050406030204" pitchFamily="18" charset="0"/>
                                      </a:rPr>
                                    </m:ctrlPr>
                                  </m:mPr>
                                  <m:mr>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box>
                                    </m:e>
                                    <m:e>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3</m:t>
                                              </m:r>
                                            </m:den>
                                          </m:f>
                                        </m:e>
                                      </m:box>
                                    </m:e>
                                  </m:mr>
                                </m:m>
                              </m:e>
                            </m:mr>
                          </m:m>
                        </m:e>
                      </m:d>
                      <m:r>
                        <a:rPr lang="zh-CN" altLang="en-US" sz="2000" i="1">
                          <a:latin typeface="Cambria Math" panose="02040503050406030204" pitchFamily="18" charset="0"/>
                        </a:rPr>
                        <m:t>的离散信道是对称信道，自然也是准对称信道。</m:t>
                      </m:r>
                    </m:oMath>
                  </m:oMathPara>
                </a14:m>
                <a:endParaRPr lang="zh-CN" altLang="en-US" sz="2000" dirty="0"/>
              </a:p>
            </p:txBody>
          </p:sp>
        </mc:Choice>
        <mc:Fallback xmlns="">
          <p:sp>
            <p:nvSpPr>
              <p:cNvPr id="5" name="文本框 4">
                <a:extLst>
                  <a:ext uri="{FF2B5EF4-FFF2-40B4-BE49-F238E27FC236}">
                    <a16:creationId xmlns:a16="http://schemas.microsoft.com/office/drawing/2014/main" id="{E300E6B2-F85A-4196-A1AE-F399D4594419}"/>
                  </a:ext>
                </a:extLst>
              </p:cNvPr>
              <p:cNvSpPr txBox="1">
                <a:spLocks noRot="1" noChangeAspect="1" noMove="1" noResize="1" noEditPoints="1" noAdjustHandles="1" noChangeArrowheads="1" noChangeShapeType="1" noTextEdit="1"/>
              </p:cNvSpPr>
              <p:nvPr/>
            </p:nvSpPr>
            <p:spPr>
              <a:xfrm>
                <a:off x="677891" y="2448183"/>
                <a:ext cx="9938949" cy="1683281"/>
              </a:xfrm>
              <a:prstGeom prst="rect">
                <a:avLst/>
              </a:prstGeom>
              <a:blipFill>
                <a:blip r:embed="rId2"/>
                <a:stretch>
                  <a:fillRect/>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75E330D-B66A-4B49-8CE4-0DE5E778C056}"/>
              </a:ext>
            </a:extLst>
          </p:cNvPr>
          <p:cNvSpPr txBox="1"/>
          <p:nvPr/>
        </p:nvSpPr>
        <p:spPr>
          <a:xfrm>
            <a:off x="693812" y="4131464"/>
            <a:ext cx="11017224" cy="707886"/>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如果离散信道输入符号集与输出符号集相同，并且输出符号与输入符号不同的传递概率是不变的，则称之为</a:t>
            </a:r>
            <a:r>
              <a:rPr lang="zh-CN" altLang="en-US" sz="2000" dirty="0">
                <a:solidFill>
                  <a:srgbClr val="C00000"/>
                </a:solidFill>
              </a:rPr>
              <a:t>强对称信道</a:t>
            </a:r>
            <a:r>
              <a:rPr lang="zh-CN" altLang="en-US" sz="2000" dirty="0"/>
              <a:t>或</a:t>
            </a:r>
            <a:r>
              <a:rPr lang="zh-CN" altLang="en-US" sz="2000" dirty="0">
                <a:solidFill>
                  <a:srgbClr val="FF0000"/>
                </a:solidFill>
              </a:rPr>
              <a:t>均匀信道</a:t>
            </a:r>
            <a:r>
              <a:rPr lang="zh-CN" altLang="en-US" sz="2000" dirty="0"/>
              <a:t>。</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335A378-5C90-404B-BF9E-DB764B5A65BD}"/>
                  </a:ext>
                </a:extLst>
              </p:cNvPr>
              <p:cNvSpPr txBox="1"/>
              <p:nvPr/>
            </p:nvSpPr>
            <p:spPr>
              <a:xfrm>
                <a:off x="981844" y="4802545"/>
                <a:ext cx="10441160" cy="400110"/>
              </a:xfrm>
              <a:prstGeom prst="rect">
                <a:avLst/>
              </a:prstGeom>
              <a:noFill/>
              <a:ln>
                <a:noFill/>
              </a:ln>
            </p:spPr>
            <p:txBody>
              <a:bodyPr wrap="square" rtlCol="0" anchor="ctr" anchorCtr="1">
                <a:spAutoFit/>
              </a:bodyPr>
              <a:lstStyle/>
              <a:p>
                <a:r>
                  <a:rPr lang="zh-CN" altLang="en-US" sz="2000" dirty="0"/>
                  <a:t>如果均匀信道的输入符号数为</a:t>
                </a:r>
                <a14:m>
                  <m:oMath xmlns:m="http://schemas.openxmlformats.org/officeDocument/2006/math">
                    <m:r>
                      <a:rPr lang="en-US" altLang="zh-CN" sz="2000" b="0" i="1" smtClean="0">
                        <a:latin typeface="Cambria Math" panose="02040503050406030204" pitchFamily="18" charset="0"/>
                      </a:rPr>
                      <m:t>𝑛</m:t>
                    </m:r>
                  </m:oMath>
                </a14:m>
                <a:r>
                  <a:rPr lang="zh-CN" altLang="en-US" sz="2000" dirty="0"/>
                  <a:t>并且输出与输入不相等的（错误）概率为</a:t>
                </a:r>
                <a14:m>
                  <m:oMath xmlns:m="http://schemas.openxmlformats.org/officeDocument/2006/math">
                    <m:r>
                      <a:rPr lang="en-US" altLang="zh-CN" sz="2000" b="0" i="1" smtClean="0">
                        <a:latin typeface="Cambria Math" panose="02040503050406030204" pitchFamily="18" charset="0"/>
                      </a:rPr>
                      <m:t>𝑝</m:t>
                    </m:r>
                  </m:oMath>
                </a14:m>
                <a:r>
                  <a:rPr lang="zh-CN" altLang="en-US" sz="2000" dirty="0"/>
                  <a:t>，则其信道矩阵为</a:t>
                </a:r>
              </a:p>
            </p:txBody>
          </p:sp>
        </mc:Choice>
        <mc:Fallback xmlns="">
          <p:sp>
            <p:nvSpPr>
              <p:cNvPr id="7" name="文本框 6">
                <a:extLst>
                  <a:ext uri="{FF2B5EF4-FFF2-40B4-BE49-F238E27FC236}">
                    <a16:creationId xmlns:a16="http://schemas.microsoft.com/office/drawing/2014/main" id="{F335A378-5C90-404B-BF9E-DB764B5A65BD}"/>
                  </a:ext>
                </a:extLst>
              </p:cNvPr>
              <p:cNvSpPr txBox="1">
                <a:spLocks noRot="1" noChangeAspect="1" noMove="1" noResize="1" noEditPoints="1" noAdjustHandles="1" noChangeArrowheads="1" noChangeShapeType="1" noTextEdit="1"/>
              </p:cNvSpPr>
              <p:nvPr/>
            </p:nvSpPr>
            <p:spPr>
              <a:xfrm>
                <a:off x="981844" y="4802545"/>
                <a:ext cx="10441160" cy="400110"/>
              </a:xfrm>
              <a:prstGeom prst="rect">
                <a:avLst/>
              </a:prstGeom>
              <a:blipFill>
                <a:blip r:embed="rId3"/>
                <a:stretch>
                  <a:fillRect l="-350" t="-10769" r="-525"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EEDCEC-184C-4C5B-9B8A-26279A9F0519}"/>
                  </a:ext>
                </a:extLst>
              </p:cNvPr>
              <p:cNvSpPr txBox="1"/>
              <p:nvPr/>
            </p:nvSpPr>
            <p:spPr>
              <a:xfrm>
                <a:off x="3478247" y="5239460"/>
                <a:ext cx="2616165" cy="134216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e>
                                <m:r>
                                  <a:rPr lang="en-US" altLang="zh-CN" b="0" i="1" smtClean="0">
                                    <a:latin typeface="Cambria Math" panose="02040503050406030204" pitchFamily="18" charset="0"/>
                                  </a:rPr>
                                  <m:t>𝑞</m:t>
                                </m:r>
                              </m:e>
                              <m:e>
                                <m:m>
                                  <m:mPr>
                                    <m:mcs>
                                      <m:mc>
                                        <m:mcPr>
                                          <m:count m:val="3"/>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e>
                                      <m:r>
                                        <a:rPr lang="en-US" altLang="zh-CN" b="0" i="1" smtClean="0">
                                          <a:latin typeface="Cambria Math" panose="02040503050406030204" pitchFamily="18" charset="0"/>
                                        </a:rPr>
                                        <m:t>𝑞</m:t>
                                      </m:r>
                                    </m:e>
                                    <m:e>
                                      <m:r>
                                        <a:rPr lang="en-US" altLang="zh-CN" b="0" i="1" smtClean="0">
                                          <a:latin typeface="Cambria Math" panose="02040503050406030204" pitchFamily="18" charset="0"/>
                                        </a:rPr>
                                        <m:t>𝑞</m:t>
                                      </m:r>
                                    </m:e>
                                  </m:mr>
                                </m:m>
                              </m:e>
                            </m:mr>
                            <m:mr>
                              <m:e>
                                <m:r>
                                  <a:rPr lang="en-US" altLang="zh-CN" b="0" i="1" smtClean="0">
                                    <a:latin typeface="Cambria Math" panose="02040503050406030204" pitchFamily="18" charset="0"/>
                                  </a:rPr>
                                  <m:t>𝑞</m:t>
                                </m:r>
                              </m:e>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e>
                                <m:m>
                                  <m:mPr>
                                    <m:mcs>
                                      <m:mc>
                                        <m:mcPr>
                                          <m:count m:val="3"/>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e>
                                      <m:r>
                                        <a:rPr lang="en-US" altLang="zh-CN" b="0" i="1" smtClean="0">
                                          <a:latin typeface="Cambria Math" panose="02040503050406030204" pitchFamily="18" charset="0"/>
                                        </a:rPr>
                                        <m:t>𝑞</m:t>
                                      </m:r>
                                    </m:e>
                                    <m:e>
                                      <m:r>
                                        <a:rPr lang="en-US" altLang="zh-CN" b="0" i="1" smtClean="0">
                                          <a:latin typeface="Cambria Math" panose="02040503050406030204" pitchFamily="18" charset="0"/>
                                        </a:rPr>
                                        <m:t>𝑞</m:t>
                                      </m:r>
                                    </m:e>
                                  </m:mr>
                                </m:m>
                              </m:e>
                            </m:mr>
                            <m:mr>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mr>
                                  <m:mr>
                                    <m:e>
                                      <m:r>
                                        <a:rPr lang="en-US" altLang="zh-CN" b="0" i="1" smtClean="0">
                                          <a:latin typeface="Cambria Math" panose="02040503050406030204" pitchFamily="18" charset="0"/>
                                        </a:rPr>
                                        <m:t>𝑞</m:t>
                                      </m:r>
                                    </m:e>
                                  </m:mr>
                                  <m:mr>
                                    <m:e>
                                      <m:r>
                                        <a:rPr lang="en-US" altLang="zh-CN" b="0" i="1" smtClean="0">
                                          <a:latin typeface="Cambria Math" panose="02040503050406030204" pitchFamily="18" charset="0"/>
                                        </a:rPr>
                                        <m:t>𝑞</m:t>
                                      </m:r>
                                    </m:e>
                                  </m:mr>
                                </m:m>
                              </m:e>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mr>
                                  <m:mr>
                                    <m:e>
                                      <m:r>
                                        <a:rPr lang="en-US" altLang="zh-CN" b="0" i="1" smtClean="0">
                                          <a:latin typeface="Cambria Math" panose="02040503050406030204" pitchFamily="18" charset="0"/>
                                        </a:rPr>
                                        <m:t>𝑞</m:t>
                                      </m:r>
                                    </m:e>
                                  </m:mr>
                                  <m:mr>
                                    <m:e>
                                      <m:r>
                                        <a:rPr lang="en-US" altLang="zh-CN" b="0" i="1" smtClean="0">
                                          <a:latin typeface="Cambria Math" panose="02040503050406030204" pitchFamily="18" charset="0"/>
                                        </a:rPr>
                                        <m:t>𝑞</m:t>
                                      </m:r>
                                    </m:e>
                                  </m:mr>
                                </m:m>
                              </m:e>
                              <m:e>
                                <m:m>
                                  <m:mPr>
                                    <m:mcs>
                                      <m:mc>
                                        <m:mcPr>
                                          <m:count m:val="3"/>
                                          <m:mcJc m:val="center"/>
                                        </m:mcPr>
                                      </m:mc>
                                    </m:mcs>
                                    <m:ctrlPr>
                                      <a:rPr lang="en-US" altLang="zh-CN" b="0" i="1" smtClean="0">
                                        <a:latin typeface="Cambria Math" panose="02040503050406030204" pitchFamily="18" charset="0"/>
                                      </a:rPr>
                                    </m:ctrlPr>
                                  </m:mPr>
                                  <m:mr>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mr>
                                        <m:mr>
                                          <m:e>
                                            <m:r>
                                              <a:rPr lang="en-US" altLang="zh-CN" i="1">
                                                <a:latin typeface="Cambria Math" panose="02040503050406030204" pitchFamily="18" charset="0"/>
                                              </a:rPr>
                                              <m:t>⋱</m:t>
                                            </m:r>
                                          </m:e>
                                        </m:mr>
                                        <m:mr>
                                          <m:e>
                                            <m:r>
                                              <a:rPr lang="en-US" altLang="zh-CN" i="1">
                                                <a:latin typeface="Cambria Math" panose="02040503050406030204" pitchFamily="18" charset="0"/>
                                              </a:rPr>
                                              <m:t>⋯</m:t>
                                            </m:r>
                                          </m:e>
                                        </m:mr>
                                      </m:m>
                                    </m:e>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mr>
                                        <m:m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mr>
                                        <m:mr>
                                          <m:e>
                                            <m:r>
                                              <a:rPr lang="en-US" altLang="zh-CN" b="0" i="1" smtClean="0">
                                                <a:latin typeface="Cambria Math" panose="02040503050406030204" pitchFamily="18" charset="0"/>
                                              </a:rPr>
                                              <m:t>𝑞</m:t>
                                            </m:r>
                                          </m:e>
                                        </m:mr>
                                      </m:m>
                                    </m:e>
                                    <m:e>
                                      <m:m>
                                        <m:mPr>
                                          <m:mcs>
                                            <m:mc>
                                              <m:mcPr>
                                                <m:count m:val="1"/>
                                                <m:mcJc m:val="center"/>
                                              </m:mcPr>
                                            </m:mc>
                                          </m:mcs>
                                          <m:ctrlPr>
                                            <a:rPr lang="en-US" altLang="zh-CN" b="0" i="1" smtClean="0">
                                              <a:latin typeface="Cambria Math" panose="02040503050406030204" pitchFamily="18" charset="0"/>
                                            </a:rPr>
                                          </m:ctrlPr>
                                        </m:mPr>
                                        <m:mr>
                                          <m:e>
                                            <m:r>
                                              <a:rPr lang="en-US" altLang="zh-CN" i="1">
                                                <a:latin typeface="Cambria Math" panose="02040503050406030204" pitchFamily="18" charset="0"/>
                                              </a:rPr>
                                              <m:t>⋮</m:t>
                                            </m:r>
                                          </m:e>
                                        </m:mr>
                                        <m:mr>
                                          <m:e>
                                            <m:r>
                                              <a:rPr lang="en-US" altLang="zh-CN" b="0" i="1" smtClean="0">
                                                <a:latin typeface="Cambria Math" panose="02040503050406030204" pitchFamily="18" charset="0"/>
                                              </a:rPr>
                                              <m:t>𝑞</m:t>
                                            </m:r>
                                          </m:e>
                                        </m:mr>
                                        <m:m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mr>
                                      </m:m>
                                    </m:e>
                                  </m:mr>
                                </m:m>
                              </m:e>
                            </m:mr>
                          </m:m>
                        </m:e>
                      </m:d>
                      <m:r>
                        <a:rPr lang="en-US" altLang="zh-CN" b="0" i="1" smtClean="0">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B4EEDCEC-184C-4C5B-9B8A-26279A9F0519}"/>
                  </a:ext>
                </a:extLst>
              </p:cNvPr>
              <p:cNvSpPr txBox="1">
                <a:spLocks noRot="1" noChangeAspect="1" noMove="1" noResize="1" noEditPoints="1" noAdjustHandles="1" noChangeArrowheads="1" noChangeShapeType="1" noTextEdit="1"/>
              </p:cNvSpPr>
              <p:nvPr/>
            </p:nvSpPr>
            <p:spPr>
              <a:xfrm>
                <a:off x="3478247" y="5239460"/>
                <a:ext cx="2616165" cy="134216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2B0E261-A123-4843-B744-C03B1F9C12F8}"/>
                  </a:ext>
                </a:extLst>
              </p:cNvPr>
              <p:cNvSpPr txBox="1"/>
              <p:nvPr/>
            </p:nvSpPr>
            <p:spPr>
              <a:xfrm>
                <a:off x="6179020" y="5710486"/>
                <a:ext cx="2448272" cy="400110"/>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b="0" i="1" smtClean="0">
                        <a:latin typeface="Cambria Math" panose="02040503050406030204" pitchFamily="18" charset="0"/>
                      </a:rPr>
                      <m:t>𝑞</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oMath>
                </a14:m>
                <a:r>
                  <a:rPr lang="en-US" altLang="zh-CN" sz="2000" dirty="0"/>
                  <a:t>.</a:t>
                </a:r>
                <a:endParaRPr lang="zh-CN" altLang="en-US" sz="2000" dirty="0"/>
              </a:p>
            </p:txBody>
          </p:sp>
        </mc:Choice>
        <mc:Fallback xmlns="">
          <p:sp>
            <p:nvSpPr>
              <p:cNvPr id="10" name="文本框 9">
                <a:extLst>
                  <a:ext uri="{FF2B5EF4-FFF2-40B4-BE49-F238E27FC236}">
                    <a16:creationId xmlns:a16="http://schemas.microsoft.com/office/drawing/2014/main" id="{72B0E261-A123-4843-B744-C03B1F9C12F8}"/>
                  </a:ext>
                </a:extLst>
              </p:cNvPr>
              <p:cNvSpPr txBox="1">
                <a:spLocks noRot="1" noChangeAspect="1" noMove="1" noResize="1" noEditPoints="1" noAdjustHandles="1" noChangeArrowheads="1" noChangeShapeType="1" noTextEdit="1"/>
              </p:cNvSpPr>
              <p:nvPr/>
            </p:nvSpPr>
            <p:spPr>
              <a:xfrm>
                <a:off x="6179020" y="5710486"/>
                <a:ext cx="2448272" cy="400110"/>
              </a:xfrm>
              <a:prstGeom prst="rect">
                <a:avLst/>
              </a:prstGeom>
              <a:blipFill>
                <a:blip r:embed="rId5"/>
                <a:stretch>
                  <a:fillRect t="-10769" b="-2769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5810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43D620-7F13-4866-B45A-177156F7117D}"/>
              </a:ext>
            </a:extLst>
          </p:cNvPr>
          <p:cNvSpPr txBox="1"/>
          <p:nvPr/>
        </p:nvSpPr>
        <p:spPr>
          <a:xfrm>
            <a:off x="1438538" y="443326"/>
            <a:ext cx="8136904" cy="400110"/>
          </a:xfrm>
          <a:prstGeom prst="rect">
            <a:avLst/>
          </a:prstGeom>
          <a:noFill/>
          <a:ln>
            <a:noFill/>
          </a:ln>
        </p:spPr>
        <p:txBody>
          <a:bodyPr wrap="square" rtlCol="0" anchor="ctr" anchorCtr="1">
            <a:spAutoFit/>
          </a:bodyPr>
          <a:lstStyle/>
          <a:p>
            <a:r>
              <a:rPr lang="zh-CN" altLang="en-US" sz="2000" b="1" dirty="0"/>
              <a:t>定理</a:t>
            </a:r>
            <a:r>
              <a:rPr lang="en-US" altLang="zh-CN" sz="2000" b="1" dirty="0"/>
              <a:t>13</a:t>
            </a:r>
            <a:r>
              <a:rPr lang="zh-CN" altLang="en-US" sz="2000" dirty="0"/>
              <a:t>：对于离散对称信道，当输入为均匀分布时，输出也是均匀分布。</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C61AD5E-7420-4B8D-B49B-7B1E933324CA}"/>
                  </a:ext>
                </a:extLst>
              </p:cNvPr>
              <p:cNvSpPr txBox="1"/>
              <p:nvPr/>
            </p:nvSpPr>
            <p:spPr>
              <a:xfrm>
                <a:off x="1315233" y="843436"/>
                <a:ext cx="6696744" cy="400110"/>
              </a:xfrm>
              <a:prstGeom prst="rect">
                <a:avLst/>
              </a:prstGeom>
              <a:noFill/>
              <a:ln>
                <a:noFill/>
              </a:ln>
            </p:spPr>
            <p:txBody>
              <a:bodyPr wrap="square" rtlCol="0" anchor="ctr" anchorCtr="1">
                <a:spAutoFit/>
              </a:bodyPr>
              <a:lstStyle/>
              <a:p>
                <a:r>
                  <a:rPr lang="zh-CN" altLang="en-US" sz="2000" b="1" dirty="0"/>
                  <a:t>证明</a:t>
                </a:r>
                <a:r>
                  <a:rPr lang="zh-CN" altLang="en-US" sz="2000" dirty="0"/>
                  <a:t>：设输入为等概分布：</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𝑛</m:t>
                    </m:r>
                    <m:r>
                      <a:rPr lang="en-US" altLang="zh-CN" sz="2000" b="0" i="1" dirty="0" smtClean="0">
                        <a:latin typeface="Cambria Math" panose="02040503050406030204" pitchFamily="18" charset="0"/>
                        <a:ea typeface="Cambria Math" panose="02040503050406030204" pitchFamily="18" charset="0"/>
                      </a:rPr>
                      <m:t>.</m:t>
                    </m:r>
                  </m:oMath>
                </a14:m>
                <a:r>
                  <a:rPr lang="zh-CN" altLang="en-US" sz="2000" dirty="0"/>
                  <a:t>  则</a:t>
                </a:r>
              </a:p>
            </p:txBody>
          </p:sp>
        </mc:Choice>
        <mc:Fallback xmlns="">
          <p:sp>
            <p:nvSpPr>
              <p:cNvPr id="3" name="文本框 2">
                <a:extLst>
                  <a:ext uri="{FF2B5EF4-FFF2-40B4-BE49-F238E27FC236}">
                    <a16:creationId xmlns:a16="http://schemas.microsoft.com/office/drawing/2014/main" id="{1C61AD5E-7420-4B8D-B49B-7B1E933324CA}"/>
                  </a:ext>
                </a:extLst>
              </p:cNvPr>
              <p:cNvSpPr txBox="1">
                <a:spLocks noRot="1" noChangeAspect="1" noMove="1" noResize="1" noEditPoints="1" noAdjustHandles="1" noChangeArrowheads="1" noChangeShapeType="1" noTextEdit="1"/>
              </p:cNvSpPr>
              <p:nvPr/>
            </p:nvSpPr>
            <p:spPr>
              <a:xfrm>
                <a:off x="1315233" y="843436"/>
                <a:ext cx="6696744" cy="400110"/>
              </a:xfrm>
              <a:prstGeom prst="rect">
                <a:avLst/>
              </a:prstGeom>
              <a:blipFill>
                <a:blip r:embed="rId2"/>
                <a:stretch>
                  <a:fillRect l="-273" t="-10606" r="-455"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55E38C2-EB7B-4F17-9334-0BEEAFFB2000}"/>
                  </a:ext>
                </a:extLst>
              </p:cNvPr>
              <p:cNvSpPr txBox="1"/>
              <p:nvPr/>
            </p:nvSpPr>
            <p:spPr>
              <a:xfrm>
                <a:off x="2426117" y="1194968"/>
                <a:ext cx="5347298" cy="746936"/>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e>
                      </m:nary>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𝑛</m:t>
                          </m:r>
                        </m:den>
                      </m:f>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d>
                        </m:e>
                      </m:nary>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𝐻</m:t>
                          </m:r>
                        </m:num>
                        <m:den>
                          <m:r>
                            <a:rPr lang="en-US" altLang="zh-CN" sz="2000" b="0" i="1" smtClean="0">
                              <a:latin typeface="Cambria Math" panose="02040503050406030204" pitchFamily="18" charset="0"/>
                            </a:rPr>
                            <m:t>𝑛</m:t>
                          </m:r>
                        </m:den>
                      </m:f>
                      <m:r>
                        <a:rPr lang="en-US" altLang="zh-CN" sz="2000" b="0" i="1" smtClean="0">
                          <a:latin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255E38C2-EB7B-4F17-9334-0BEEAFFB2000}"/>
                  </a:ext>
                </a:extLst>
              </p:cNvPr>
              <p:cNvSpPr txBox="1">
                <a:spLocks noRot="1" noChangeAspect="1" noMove="1" noResize="1" noEditPoints="1" noAdjustHandles="1" noChangeArrowheads="1" noChangeShapeType="1" noTextEdit="1"/>
              </p:cNvSpPr>
              <p:nvPr/>
            </p:nvSpPr>
            <p:spPr>
              <a:xfrm>
                <a:off x="2426117" y="1194968"/>
                <a:ext cx="5347298" cy="74693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12034A5-98C0-400B-B57F-580D3C55EA5E}"/>
                  </a:ext>
                </a:extLst>
              </p:cNvPr>
              <p:cNvSpPr txBox="1"/>
              <p:nvPr/>
            </p:nvSpPr>
            <p:spPr>
              <a:xfrm>
                <a:off x="746960" y="1907874"/>
                <a:ext cx="9031882" cy="400110"/>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b="0" i="1" smtClean="0">
                        <a:latin typeface="Cambria Math" panose="02040503050406030204" pitchFamily="18" charset="0"/>
                      </a:rPr>
                      <m:t>𝐻</m:t>
                    </m:r>
                    <m:r>
                      <a:rPr lang="zh-CN" altLang="en-US" sz="2000" i="1">
                        <a:latin typeface="Cambria Math" panose="02040503050406030204" pitchFamily="18" charset="0"/>
                      </a:rPr>
                      <m:t>为</m:t>
                    </m:r>
                  </m:oMath>
                </a14:m>
                <a:r>
                  <a:rPr lang="zh-CN" altLang="en-US" sz="2000" dirty="0"/>
                  <a:t>信道矩阵的</a:t>
                </a:r>
                <a:r>
                  <a:rPr lang="zh-CN" altLang="en-US" sz="2000" dirty="0">
                    <a:solidFill>
                      <a:srgbClr val="FF0000"/>
                    </a:solidFill>
                  </a:rPr>
                  <a:t>列和</a:t>
                </a:r>
                <a:r>
                  <a:rPr lang="zh-CN" altLang="en-US" sz="2000" dirty="0"/>
                  <a:t>（任何一列中所有元素之和，与具体是哪一列无关）。</a:t>
                </a:r>
              </a:p>
            </p:txBody>
          </p:sp>
        </mc:Choice>
        <mc:Fallback xmlns="">
          <p:sp>
            <p:nvSpPr>
              <p:cNvPr id="5" name="文本框 4">
                <a:extLst>
                  <a:ext uri="{FF2B5EF4-FFF2-40B4-BE49-F238E27FC236}">
                    <a16:creationId xmlns:a16="http://schemas.microsoft.com/office/drawing/2014/main" id="{B12034A5-98C0-400B-B57F-580D3C55EA5E}"/>
                  </a:ext>
                </a:extLst>
              </p:cNvPr>
              <p:cNvSpPr txBox="1">
                <a:spLocks noRot="1" noChangeAspect="1" noMove="1" noResize="1" noEditPoints="1" noAdjustHandles="1" noChangeArrowheads="1" noChangeShapeType="1" noTextEdit="1"/>
              </p:cNvSpPr>
              <p:nvPr/>
            </p:nvSpPr>
            <p:spPr>
              <a:xfrm>
                <a:off x="746960" y="1907874"/>
                <a:ext cx="9031882" cy="400110"/>
              </a:xfrm>
              <a:prstGeom prst="rect">
                <a:avLst/>
              </a:prstGeom>
              <a:blipFill>
                <a:blip r:embed="rId4"/>
                <a:stretch>
                  <a:fillRect l="-608" t="-10606" r="-743"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7355ED-2114-424C-99AE-36066FFEDE29}"/>
                  </a:ext>
                </a:extLst>
              </p:cNvPr>
              <p:cNvSpPr txBox="1"/>
              <p:nvPr/>
            </p:nvSpPr>
            <p:spPr>
              <a:xfrm>
                <a:off x="867956" y="2307984"/>
                <a:ext cx="10179779" cy="458011"/>
              </a:xfrm>
              <a:prstGeom prst="rect">
                <a:avLst/>
              </a:prstGeom>
              <a:noFill/>
              <a:ln>
                <a:noFill/>
              </a:ln>
            </p:spPr>
            <p:txBody>
              <a:bodyPr wrap="square" rtlCol="0" anchor="ctr" anchorCtr="1">
                <a:spAutoFit/>
              </a:bodyPr>
              <a:lstStyle/>
              <a:p>
                <a:r>
                  <a:rPr lang="zh-CN" altLang="en-US" sz="2000" dirty="0"/>
                  <a:t>又由</a:t>
                </a:r>
                <a14:m>
                  <m:oMath xmlns:m="http://schemas.openxmlformats.org/officeDocument/2006/math">
                    <m:nary>
                      <m:naryPr>
                        <m:chr m:val="∑"/>
                        <m:limLoc m:val="subSup"/>
                        <m:ctrlPr>
                          <a:rPr lang="zh-CN" altLang="en-US" sz="200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=1</m:t>
                        </m:r>
                      </m:e>
                    </m:nary>
                  </m:oMath>
                </a14:m>
                <a:r>
                  <a:rPr lang="zh-CN" altLang="en-US" sz="2000" dirty="0"/>
                  <a:t>可知</a:t>
                </a:r>
                <a14:m>
                  <m:oMath xmlns:m="http://schemas.openxmlformats.org/officeDocument/2006/math">
                    <m:r>
                      <a:rPr lang="en-US" altLang="zh-CN" sz="2000" b="0" i="1" dirty="0" smtClean="0">
                        <a:latin typeface="Cambria Math" panose="02040503050406030204" pitchFamily="18" charset="0"/>
                      </a:rPr>
                      <m:t>𝑚𝐻</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=1</m:t>
                    </m:r>
                  </m:oMath>
                </a14:m>
                <a:r>
                  <a:rPr lang="zh-CN" altLang="en-US" sz="2000" dirty="0"/>
                  <a:t>，即</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oMath>
                </a14:m>
                <a:r>
                  <a:rPr lang="en-US" altLang="zh-CN" sz="2000" dirty="0"/>
                  <a:t>.  </a:t>
                </a:r>
                <a:r>
                  <a:rPr lang="zh-CN" altLang="en-US" sz="2000" dirty="0"/>
                  <a:t>于是</a:t>
                </a:r>
                <a14:m>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e>
                    </m:d>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𝑚</m:t>
                    </m:r>
                  </m:oMath>
                </a14:m>
                <a:r>
                  <a:rPr lang="zh-CN" altLang="en-US" sz="2000" dirty="0"/>
                  <a:t>，</a:t>
                </a:r>
                <a14:m>
                  <m:oMath xmlns:m="http://schemas.openxmlformats.org/officeDocument/2006/math">
                    <m:r>
                      <a:rPr lang="en-US" altLang="zh-CN" sz="2000" b="0" i="1" dirty="0" smtClean="0">
                        <a:latin typeface="Cambria Math" panose="02040503050406030204" pitchFamily="18" charset="0"/>
                      </a:rPr>
                      <m:t>𝑗</m:t>
                    </m:r>
                    <m:r>
                      <a:rPr lang="en-US" altLang="zh-CN" sz="2000" b="0" i="1" dirty="0" smtClean="0">
                        <a:latin typeface="Cambria Math" panose="02040503050406030204" pitchFamily="18" charset="0"/>
                      </a:rPr>
                      <m:t>=1,2,⋯,</m:t>
                    </m:r>
                    <m:r>
                      <a:rPr lang="en-US" altLang="zh-CN" sz="2000" b="0" i="1" dirty="0" smtClean="0">
                        <a:latin typeface="Cambria Math" panose="02040503050406030204" pitchFamily="18" charset="0"/>
                        <a:ea typeface="Cambria Math" panose="02040503050406030204" pitchFamily="18" charset="0"/>
                      </a:rPr>
                      <m:t>𝑚</m:t>
                    </m:r>
                  </m:oMath>
                </a14:m>
                <a:r>
                  <a:rPr lang="en-US" altLang="zh-CN" sz="2000" dirty="0"/>
                  <a:t>. </a:t>
                </a:r>
                <a:r>
                  <a:rPr lang="zh-CN" altLang="en-US" sz="2000" b="1" dirty="0"/>
                  <a:t>证毕</a:t>
                </a:r>
                <a:r>
                  <a:rPr lang="zh-CN" altLang="en-US" sz="2000" dirty="0"/>
                  <a:t>。</a:t>
                </a:r>
              </a:p>
            </p:txBody>
          </p:sp>
        </mc:Choice>
        <mc:Fallback xmlns="">
          <p:sp>
            <p:nvSpPr>
              <p:cNvPr id="6" name="文本框 5">
                <a:extLst>
                  <a:ext uri="{FF2B5EF4-FFF2-40B4-BE49-F238E27FC236}">
                    <a16:creationId xmlns:a16="http://schemas.microsoft.com/office/drawing/2014/main" id="{177355ED-2114-424C-99AE-36066FFEDE29}"/>
                  </a:ext>
                </a:extLst>
              </p:cNvPr>
              <p:cNvSpPr txBox="1">
                <a:spLocks noRot="1" noChangeAspect="1" noMove="1" noResize="1" noEditPoints="1" noAdjustHandles="1" noChangeArrowheads="1" noChangeShapeType="1" noTextEdit="1"/>
              </p:cNvSpPr>
              <p:nvPr/>
            </p:nvSpPr>
            <p:spPr>
              <a:xfrm>
                <a:off x="867956" y="2307984"/>
                <a:ext cx="10179779" cy="458011"/>
              </a:xfrm>
              <a:prstGeom prst="rect">
                <a:avLst/>
              </a:prstGeom>
              <a:blipFill>
                <a:blip r:embed="rId5"/>
                <a:stretch>
                  <a:fillRect l="-1856" t="-102667" r="-1856" b="-153333"/>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D68F881-3DBF-4296-A1A5-BB636699123D}"/>
              </a:ext>
            </a:extLst>
          </p:cNvPr>
          <p:cNvSpPr txBox="1"/>
          <p:nvPr/>
        </p:nvSpPr>
        <p:spPr>
          <a:xfrm>
            <a:off x="854465" y="2992736"/>
            <a:ext cx="6599886" cy="400110"/>
          </a:xfrm>
          <a:prstGeom prst="rect">
            <a:avLst/>
          </a:prstGeom>
          <a:noFill/>
          <a:ln>
            <a:noFill/>
          </a:ln>
        </p:spPr>
        <p:txBody>
          <a:bodyPr wrap="square" rtlCol="0" anchor="ctr" anchorCtr="1">
            <a:spAutoFit/>
          </a:bodyPr>
          <a:lstStyle/>
          <a:p>
            <a:r>
              <a:rPr lang="zh-CN" altLang="en-US" sz="2000" b="1" dirty="0"/>
              <a:t>定理</a:t>
            </a:r>
            <a:r>
              <a:rPr lang="en-US" altLang="zh-CN" sz="2000" b="1" dirty="0"/>
              <a:t>14</a:t>
            </a:r>
            <a:r>
              <a:rPr lang="zh-CN" altLang="en-US" sz="2000" dirty="0"/>
              <a:t>：离散对称信道在输入为等概分布时达到信道容量：   </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5581429-1A30-49D5-9A04-90D9E24F54F5}"/>
                  </a:ext>
                </a:extLst>
              </p:cNvPr>
              <p:cNvSpPr txBox="1"/>
              <p:nvPr/>
            </p:nvSpPr>
            <p:spPr>
              <a:xfrm>
                <a:off x="3070076" y="3359594"/>
                <a:ext cx="3384376" cy="307777"/>
              </a:xfrm>
              <a:prstGeom prst="rect">
                <a:avLst/>
              </a:prstGeom>
              <a:noFill/>
              <a:ln>
                <a:noFill/>
              </a:ln>
            </p:spPr>
            <p:txBody>
              <a:bodyPr wrap="squar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0"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m:t>
                              </m:r>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m:t>
                              </m:r>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𝑚</m:t>
                              </m:r>
                            </m:sub>
                            <m:sup>
                              <m:r>
                                <a:rPr lang="en-US" altLang="zh-CN" sz="2000" i="1">
                                  <a:latin typeface="Cambria Math" panose="02040503050406030204" pitchFamily="18" charset="0"/>
                                </a:rPr>
                                <m:t>′</m:t>
                              </m:r>
                            </m:sup>
                          </m:sSubSup>
                        </m:e>
                      </m:d>
                      <m:r>
                        <a:rPr lang="en-US" altLang="zh-CN" sz="2000" b="0" i="0" smtClean="0">
                          <a:latin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55581429-1A30-49D5-9A04-90D9E24F54F5}"/>
                  </a:ext>
                </a:extLst>
              </p:cNvPr>
              <p:cNvSpPr txBox="1">
                <a:spLocks noRot="1" noChangeAspect="1" noMove="1" noResize="1" noEditPoints="1" noAdjustHandles="1" noChangeArrowheads="1" noChangeShapeType="1" noTextEdit="1"/>
              </p:cNvSpPr>
              <p:nvPr/>
            </p:nvSpPr>
            <p:spPr>
              <a:xfrm>
                <a:off x="3070076" y="3359594"/>
                <a:ext cx="3384376" cy="307777"/>
              </a:xfrm>
              <a:prstGeom prst="rect">
                <a:avLst/>
              </a:prstGeom>
              <a:blipFill>
                <a:blip r:embed="rId6"/>
                <a:stretch>
                  <a:fillRect l="-2162" b="-3725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159B0C7-CEDE-4A4F-A64D-ED5834DCF3AF}"/>
                  </a:ext>
                </a:extLst>
              </p:cNvPr>
              <p:cNvSpPr txBox="1"/>
              <p:nvPr/>
            </p:nvSpPr>
            <p:spPr>
              <a:xfrm>
                <a:off x="734687" y="3657842"/>
                <a:ext cx="6719664" cy="400110"/>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b="0" i="1" smtClean="0">
                        <a:latin typeface="Cambria Math" panose="02040503050406030204" pitchFamily="18" charset="0"/>
                      </a:rPr>
                      <m:t>𝑚</m:t>
                    </m:r>
                  </m:oMath>
                </a14:m>
                <a:r>
                  <a:rPr lang="zh-CN" altLang="en-US" sz="2000" dirty="0"/>
                  <a:t>为输出符号数，</a:t>
                </a:r>
                <a:r>
                  <a:rPr lang="en-US" altLang="zh-CN" sz="2000" dirty="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oMath>
                </a14:m>
                <a:r>
                  <a:rPr lang="zh-CN" altLang="en-US" sz="2000" dirty="0"/>
                  <a:t>为信道矩阵的第一行。</a:t>
                </a:r>
              </a:p>
            </p:txBody>
          </p:sp>
        </mc:Choice>
        <mc:Fallback xmlns="">
          <p:sp>
            <p:nvSpPr>
              <p:cNvPr id="9" name="文本框 8">
                <a:extLst>
                  <a:ext uri="{FF2B5EF4-FFF2-40B4-BE49-F238E27FC236}">
                    <a16:creationId xmlns:a16="http://schemas.microsoft.com/office/drawing/2014/main" id="{5159B0C7-CEDE-4A4F-A64D-ED5834DCF3AF}"/>
                  </a:ext>
                </a:extLst>
              </p:cNvPr>
              <p:cNvSpPr txBox="1">
                <a:spLocks noRot="1" noChangeAspect="1" noMove="1" noResize="1" noEditPoints="1" noAdjustHandles="1" noChangeArrowheads="1" noChangeShapeType="1" noTextEdit="1"/>
              </p:cNvSpPr>
              <p:nvPr/>
            </p:nvSpPr>
            <p:spPr>
              <a:xfrm>
                <a:off x="734687" y="3657842"/>
                <a:ext cx="6719664" cy="400110"/>
              </a:xfrm>
              <a:prstGeom prst="rect">
                <a:avLst/>
              </a:prstGeom>
              <a:blipFill>
                <a:blip r:embed="rId7"/>
                <a:stretch>
                  <a:fillRect l="-817" t="-10606" r="-1089"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49086C-AFB9-46E6-844A-4A70C46B6A43}"/>
                  </a:ext>
                </a:extLst>
              </p:cNvPr>
              <p:cNvSpPr txBox="1"/>
              <p:nvPr/>
            </p:nvSpPr>
            <p:spPr>
              <a:xfrm>
                <a:off x="712345" y="4052093"/>
                <a:ext cx="4968552" cy="400110"/>
              </a:xfrm>
              <a:prstGeom prst="rect">
                <a:avLst/>
              </a:prstGeom>
              <a:noFill/>
              <a:ln>
                <a:noFill/>
              </a:ln>
            </p:spPr>
            <p:txBody>
              <a:bodyPr wrap="square" rtlCol="0" anchor="ctr" anchorCtr="1">
                <a:spAutoFit/>
              </a:bodyPr>
              <a:lstStyle/>
              <a:p>
                <a:r>
                  <a:rPr lang="zh-CN" altLang="en-US" sz="2000" b="1" dirty="0"/>
                  <a:t>证明</a:t>
                </a:r>
                <a:r>
                  <a:rPr lang="zh-CN" altLang="en-US" sz="2000" dirty="0"/>
                  <a:t>：因为</a:t>
                </a:r>
                <a14:m>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oMath>
                </a14:m>
                <a:r>
                  <a:rPr lang="zh-CN" altLang="en-US" sz="2000" dirty="0"/>
                  <a:t>，其中</a:t>
                </a:r>
              </a:p>
            </p:txBody>
          </p:sp>
        </mc:Choice>
        <mc:Fallback xmlns="">
          <p:sp>
            <p:nvSpPr>
              <p:cNvPr id="10" name="文本框 9">
                <a:extLst>
                  <a:ext uri="{FF2B5EF4-FFF2-40B4-BE49-F238E27FC236}">
                    <a16:creationId xmlns:a16="http://schemas.microsoft.com/office/drawing/2014/main" id="{B649086C-AFB9-46E6-844A-4A70C46B6A43}"/>
                  </a:ext>
                </a:extLst>
              </p:cNvPr>
              <p:cNvSpPr txBox="1">
                <a:spLocks noRot="1" noChangeAspect="1" noMove="1" noResize="1" noEditPoints="1" noAdjustHandles="1" noChangeArrowheads="1" noChangeShapeType="1" noTextEdit="1"/>
              </p:cNvSpPr>
              <p:nvPr/>
            </p:nvSpPr>
            <p:spPr>
              <a:xfrm>
                <a:off x="712345" y="4052093"/>
                <a:ext cx="4968552" cy="400110"/>
              </a:xfrm>
              <a:prstGeom prst="rect">
                <a:avLst/>
              </a:prstGeom>
              <a:blipFill>
                <a:blip r:embed="rId8"/>
                <a:stretch>
                  <a:fillRect l="-491" t="-10769" r="-859"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37C8595-92AB-458C-9097-31E22720915D}"/>
                  </a:ext>
                </a:extLst>
              </p:cNvPr>
              <p:cNvSpPr txBox="1"/>
              <p:nvPr/>
            </p:nvSpPr>
            <p:spPr>
              <a:xfrm>
                <a:off x="1019753" y="4442674"/>
                <a:ext cx="10149317" cy="7817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𝑖</m:t>
                          </m:r>
                        </m:sub>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e>
                      </m:nary>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sub>
                        <m:sup/>
                        <m:e>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𝑦</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en>
                              </m:f>
                            </m:e>
                          </m:func>
                        </m:e>
                      </m:nary>
                      <m:r>
                        <a:rPr lang="en-US" altLang="zh-CN" sz="2000" i="1">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𝑖</m:t>
                          </m:r>
                        </m:sub>
                        <m:sup/>
                        <m:e>
                          <m:r>
                            <a:rPr lang="en-US" altLang="zh-CN" sz="2000" i="1">
                              <a:latin typeface="Cambria Math" panose="02040503050406030204" pitchFamily="18" charset="0"/>
                            </a:rPr>
                            <m:t>𝑝</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r>
                        <a:rPr lang="en-US" altLang="zh-CN" sz="2000">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oMath>
                  </m:oMathPara>
                </a14:m>
                <a:endParaRPr lang="zh-CN" altLang="en-US" sz="2000" dirty="0"/>
              </a:p>
            </p:txBody>
          </p:sp>
        </mc:Choice>
        <mc:Fallback xmlns="">
          <p:sp>
            <p:nvSpPr>
              <p:cNvPr id="11" name="文本框 10">
                <a:extLst>
                  <a:ext uri="{FF2B5EF4-FFF2-40B4-BE49-F238E27FC236}">
                    <a16:creationId xmlns:a16="http://schemas.microsoft.com/office/drawing/2014/main" id="{137C8595-92AB-458C-9097-31E22720915D}"/>
                  </a:ext>
                </a:extLst>
              </p:cNvPr>
              <p:cNvSpPr txBox="1">
                <a:spLocks noRot="1" noChangeAspect="1" noMove="1" noResize="1" noEditPoints="1" noAdjustHandles="1" noChangeArrowheads="1" noChangeShapeType="1" noTextEdit="1"/>
              </p:cNvSpPr>
              <p:nvPr/>
            </p:nvSpPr>
            <p:spPr>
              <a:xfrm>
                <a:off x="1019753" y="4442674"/>
                <a:ext cx="10149317" cy="781752"/>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A724FD9-F88E-4CB1-816B-3C4238ADE88B}"/>
                  </a:ext>
                </a:extLst>
              </p:cNvPr>
              <p:cNvSpPr txBox="1"/>
              <p:nvPr/>
            </p:nvSpPr>
            <p:spPr>
              <a:xfrm>
                <a:off x="764648" y="5258591"/>
                <a:ext cx="10621863" cy="1015663"/>
              </a:xfrm>
              <a:prstGeom prst="rect">
                <a:avLst/>
              </a:prstGeom>
              <a:noFill/>
              <a:ln>
                <a:noFill/>
              </a:ln>
            </p:spPr>
            <p:txBody>
              <a:bodyPr wrap="square" rtlCol="0" anchor="ctr" anchorCtr="1">
                <a:spAutoFit/>
              </a:bodyPr>
              <a:lstStyle/>
              <a:p>
                <a:r>
                  <a:rPr lang="zh-CN" altLang="en-US" sz="2000" dirty="0"/>
                  <a:t>与输入无关。而</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r>
                          <a:rPr lang="en-US" altLang="zh-CN" sz="2000" b="0" i="1" smtClean="0">
                            <a:latin typeface="Cambria Math" panose="02040503050406030204" pitchFamily="18" charset="0"/>
                            <a:ea typeface="Cambria Math" panose="02040503050406030204" pitchFamily="18" charset="0"/>
                          </a:rPr>
                          <m:t>𝑚</m:t>
                        </m:r>
                      </m:e>
                    </m:func>
                  </m:oMath>
                </a14:m>
                <a:r>
                  <a:rPr lang="zh-CN" altLang="en-US" sz="2000" dirty="0"/>
                  <a:t>，并且其中等号在</a:t>
                </a:r>
                <a14:m>
                  <m:oMath xmlns:m="http://schemas.openxmlformats.org/officeDocument/2006/math">
                    <m:r>
                      <a:rPr lang="zh-CN" altLang="en-US" sz="2000" b="0" i="1" dirty="0">
                        <a:latin typeface="Cambria Math" panose="02040503050406030204" pitchFamily="18" charset="0"/>
                      </a:rPr>
                      <m:t>输出</m:t>
                    </m:r>
                    <m:r>
                      <a:rPr lang="en-US" altLang="zh-CN" sz="2000" b="0" i="1" smtClean="0">
                        <a:latin typeface="Cambria Math" panose="02040503050406030204" pitchFamily="18" charset="0"/>
                      </a:rPr>
                      <m:t>𝑦</m:t>
                    </m:r>
                  </m:oMath>
                </a14:m>
                <a:r>
                  <a:rPr lang="zh-CN" altLang="en-US" sz="2000" dirty="0"/>
                  <a:t>为等概分布时成立。</a:t>
                </a:r>
                <a:endParaRPr lang="en-US" altLang="zh-CN" sz="2000" dirty="0"/>
              </a:p>
              <a:p>
                <a:r>
                  <a:rPr lang="zh-CN" altLang="en-US" sz="2000" dirty="0"/>
                  <a:t>又因为，输入</a:t>
                </a:r>
                <a14:m>
                  <m:oMath xmlns:m="http://schemas.openxmlformats.org/officeDocument/2006/math">
                    <m:r>
                      <a:rPr lang="en-US" altLang="zh-CN" sz="2000" b="0" i="1" smtClean="0">
                        <a:latin typeface="Cambria Math" panose="02040503050406030204" pitchFamily="18" charset="0"/>
                      </a:rPr>
                      <m:t>𝑥</m:t>
                    </m:r>
                  </m:oMath>
                </a14:m>
                <a:r>
                  <a:rPr lang="zh-CN" altLang="en-US" sz="2000" dirty="0"/>
                  <a:t>为等概分布时</a:t>
                </a:r>
                <a14:m>
                  <m:oMath xmlns:m="http://schemas.openxmlformats.org/officeDocument/2006/math">
                    <m:r>
                      <a:rPr lang="zh-CN" altLang="en-US" sz="2000" i="1" dirty="0">
                        <a:latin typeface="Cambria Math" panose="02040503050406030204" pitchFamily="18" charset="0"/>
                      </a:rPr>
                      <m:t>输出</m:t>
                    </m:r>
                    <m:r>
                      <a:rPr lang="en-US" altLang="zh-CN" sz="2000" i="1">
                        <a:latin typeface="Cambria Math" panose="02040503050406030204" pitchFamily="18" charset="0"/>
                      </a:rPr>
                      <m:t>𝑦</m:t>
                    </m:r>
                  </m:oMath>
                </a14:m>
                <a:r>
                  <a:rPr lang="zh-CN" altLang="en-US" sz="2000" dirty="0"/>
                  <a:t>为等概分布。故当输入</a:t>
                </a:r>
                <a14:m>
                  <m:oMath xmlns:m="http://schemas.openxmlformats.org/officeDocument/2006/math">
                    <m:r>
                      <a:rPr lang="en-US" altLang="zh-CN" sz="2000" i="1">
                        <a:latin typeface="Cambria Math" panose="02040503050406030204" pitchFamily="18" charset="0"/>
                      </a:rPr>
                      <m:t>𝑥</m:t>
                    </m:r>
                  </m:oMath>
                </a14:m>
                <a:r>
                  <a:rPr lang="zh-CN" altLang="en-US" sz="2000" dirty="0"/>
                  <a:t>为等概分布时，信道达到信道容量</a:t>
                </a:r>
                <a14:m>
                  <m:oMath xmlns:m="http://schemas.openxmlformats.org/officeDocument/2006/math">
                    <m:r>
                      <a:rPr lang="en-US" altLang="zh-CN" sz="2000" i="1">
                        <a:latin typeface="Cambria Math" panose="02040503050406030204" pitchFamily="18" charset="0"/>
                      </a:rPr>
                      <m:t>𝐶</m:t>
                    </m:r>
                    <m:r>
                      <a:rPr lang="en-US" altLang="zh-CN" sz="2000">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𝑚</m:t>
                        </m:r>
                      </m:e>
                    </m:func>
                    <m:r>
                      <a:rPr lang="en-US" altLang="zh-CN" sz="2000" i="1">
                        <a:latin typeface="Cambria Math" panose="02040503050406030204" pitchFamily="18" charset="0"/>
                      </a:rPr>
                      <m:t>−</m:t>
                    </m:r>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e>
                    </m:d>
                  </m:oMath>
                </a14:m>
                <a:r>
                  <a:rPr lang="en-US" altLang="zh-CN" sz="2000" dirty="0"/>
                  <a:t>.    </a:t>
                </a:r>
                <a:r>
                  <a:rPr lang="zh-CN" altLang="en-US" sz="2000" b="1" dirty="0"/>
                  <a:t>证毕</a:t>
                </a:r>
                <a:r>
                  <a:rPr lang="zh-CN" altLang="en-US" sz="2000" dirty="0"/>
                  <a:t>。</a:t>
                </a:r>
              </a:p>
            </p:txBody>
          </p:sp>
        </mc:Choice>
        <mc:Fallback xmlns="">
          <p:sp>
            <p:nvSpPr>
              <p:cNvPr id="13" name="文本框 12">
                <a:extLst>
                  <a:ext uri="{FF2B5EF4-FFF2-40B4-BE49-F238E27FC236}">
                    <a16:creationId xmlns:a16="http://schemas.microsoft.com/office/drawing/2014/main" id="{1A724FD9-F88E-4CB1-816B-3C4238ADE88B}"/>
                  </a:ext>
                </a:extLst>
              </p:cNvPr>
              <p:cNvSpPr txBox="1">
                <a:spLocks noRot="1" noChangeAspect="1" noMove="1" noResize="1" noEditPoints="1" noAdjustHandles="1" noChangeArrowheads="1" noChangeShapeType="1" noTextEdit="1"/>
              </p:cNvSpPr>
              <p:nvPr/>
            </p:nvSpPr>
            <p:spPr>
              <a:xfrm>
                <a:off x="764648" y="5258591"/>
                <a:ext cx="10621863" cy="1015663"/>
              </a:xfrm>
              <a:prstGeom prst="rect">
                <a:avLst/>
              </a:prstGeom>
              <a:blipFill>
                <a:blip r:embed="rId10"/>
                <a:stretch>
                  <a:fillRect l="-115" t="-4217" r="-229" b="-10241"/>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85624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5382AFC-5983-47A5-869E-4D166E711263}"/>
                  </a:ext>
                </a:extLst>
              </p:cNvPr>
              <p:cNvSpPr txBox="1"/>
              <p:nvPr/>
            </p:nvSpPr>
            <p:spPr>
              <a:xfrm>
                <a:off x="1341884" y="533291"/>
                <a:ext cx="8640960" cy="400110"/>
              </a:xfrm>
              <a:prstGeom prst="rect">
                <a:avLst/>
              </a:prstGeom>
              <a:noFill/>
              <a:ln>
                <a:noFill/>
              </a:ln>
            </p:spPr>
            <p:txBody>
              <a:bodyPr wrap="square" rtlCol="0" anchor="ctr" anchorCtr="1">
                <a:spAutoFit/>
              </a:bodyPr>
              <a:lstStyle/>
              <a:p>
                <a:r>
                  <a:rPr lang="zh-CN" altLang="en-US" sz="2000" b="1" dirty="0"/>
                  <a:t>推论</a:t>
                </a:r>
                <a:r>
                  <a:rPr lang="en-US" altLang="zh-CN" sz="2000" b="1" dirty="0"/>
                  <a:t>3</a:t>
                </a:r>
                <a:r>
                  <a:rPr lang="zh-CN" altLang="en-US" sz="2000" dirty="0"/>
                  <a:t>：如果均匀信道的输入符号数为</a:t>
                </a:r>
                <a14:m>
                  <m:oMath xmlns:m="http://schemas.openxmlformats.org/officeDocument/2006/math">
                    <m:r>
                      <a:rPr lang="en-US" altLang="zh-CN" sz="2000" i="1">
                        <a:latin typeface="Cambria Math" panose="02040503050406030204" pitchFamily="18" charset="0"/>
                      </a:rPr>
                      <m:t>𝑛</m:t>
                    </m:r>
                  </m:oMath>
                </a14:m>
                <a:r>
                  <a:rPr lang="zh-CN" altLang="en-US" sz="2000" dirty="0"/>
                  <a:t>并且错误概率为</a:t>
                </a:r>
                <a14:m>
                  <m:oMath xmlns:m="http://schemas.openxmlformats.org/officeDocument/2006/math">
                    <m:r>
                      <a:rPr lang="en-US" altLang="zh-CN" sz="2000" i="1">
                        <a:latin typeface="Cambria Math" panose="02040503050406030204" pitchFamily="18" charset="0"/>
                      </a:rPr>
                      <m:t>𝑝</m:t>
                    </m:r>
                  </m:oMath>
                </a14:m>
                <a:r>
                  <a:rPr lang="zh-CN" altLang="en-US" sz="2000" dirty="0"/>
                  <a:t>，则其信道容量为</a:t>
                </a:r>
              </a:p>
            </p:txBody>
          </p:sp>
        </mc:Choice>
        <mc:Fallback xmlns="">
          <p:sp>
            <p:nvSpPr>
              <p:cNvPr id="2" name="文本框 1">
                <a:extLst>
                  <a:ext uri="{FF2B5EF4-FFF2-40B4-BE49-F238E27FC236}">
                    <a16:creationId xmlns:a16="http://schemas.microsoft.com/office/drawing/2014/main" id="{95382AFC-5983-47A5-869E-4D166E711263}"/>
                  </a:ext>
                </a:extLst>
              </p:cNvPr>
              <p:cNvSpPr txBox="1">
                <a:spLocks noRot="1" noChangeAspect="1" noMove="1" noResize="1" noEditPoints="1" noAdjustHandles="1" noChangeArrowheads="1" noChangeShapeType="1" noTextEdit="1"/>
              </p:cNvSpPr>
              <p:nvPr/>
            </p:nvSpPr>
            <p:spPr>
              <a:xfrm>
                <a:off x="1341884" y="533291"/>
                <a:ext cx="8640960" cy="400110"/>
              </a:xfrm>
              <a:prstGeom prst="rect">
                <a:avLst/>
              </a:prstGeom>
              <a:blipFill>
                <a:blip r:embed="rId2"/>
                <a:stretch>
                  <a:fillRect t="-10606" r="-141" b="-2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2ED859-7281-4DF7-BAAC-C5635B794EB7}"/>
                  </a:ext>
                </a:extLst>
              </p:cNvPr>
              <p:cNvSpPr txBox="1"/>
              <p:nvPr/>
            </p:nvSpPr>
            <p:spPr>
              <a:xfrm>
                <a:off x="3574132" y="933401"/>
                <a:ext cx="3647281"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232ED859-7281-4DF7-BAAC-C5635B794EB7}"/>
                  </a:ext>
                </a:extLst>
              </p:cNvPr>
              <p:cNvSpPr txBox="1">
                <a:spLocks noRot="1" noChangeAspect="1" noMove="1" noResize="1" noEditPoints="1" noAdjustHandles="1" noChangeArrowheads="1" noChangeShapeType="1" noTextEdit="1"/>
              </p:cNvSpPr>
              <p:nvPr/>
            </p:nvSpPr>
            <p:spPr>
              <a:xfrm>
                <a:off x="3574132" y="933401"/>
                <a:ext cx="3647281" cy="307777"/>
              </a:xfrm>
              <a:prstGeom prst="rect">
                <a:avLst/>
              </a:prstGeom>
              <a:blipFill>
                <a:blip r:embed="rId3"/>
                <a:stretch>
                  <a:fillRect l="-1836" b="-37255"/>
                </a:stretch>
              </a:blipFill>
              <a:ln>
                <a:noFill/>
              </a:ln>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1EB852D-68D3-4CF4-A29B-130AA2DE19A1}"/>
              </a:ext>
            </a:extLst>
          </p:cNvPr>
          <p:cNvSpPr txBox="1"/>
          <p:nvPr/>
        </p:nvSpPr>
        <p:spPr>
          <a:xfrm>
            <a:off x="909836" y="1412776"/>
            <a:ext cx="864096" cy="400110"/>
          </a:xfrm>
          <a:prstGeom prst="rect">
            <a:avLst/>
          </a:prstGeom>
          <a:noFill/>
          <a:ln>
            <a:noFill/>
          </a:ln>
        </p:spPr>
        <p:txBody>
          <a:bodyPr wrap="square" rtlCol="0" anchor="ctr" anchorCtr="1">
            <a:spAutoFit/>
          </a:bodyPr>
          <a:lstStyle/>
          <a:p>
            <a:r>
              <a:rPr lang="zh-CN" altLang="en-US" sz="2000" b="1" dirty="0"/>
              <a:t>证明：</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A5C7C9F-86C3-4B04-9ABC-1DD5EC0BB573}"/>
                  </a:ext>
                </a:extLst>
              </p:cNvPr>
              <p:cNvSpPr txBox="1"/>
              <p:nvPr/>
            </p:nvSpPr>
            <p:spPr>
              <a:xfrm>
                <a:off x="2133972" y="1369162"/>
                <a:ext cx="3831177" cy="54425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𝑝</m:t>
                              </m:r>
                            </m:e>
                          </m:ac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r>
                            <a:rPr lang="en-US" altLang="zh-CN" sz="2000" i="1">
                              <a:latin typeface="Cambria Math" panose="02040503050406030204" pitchFamily="18" charset="0"/>
                            </a:rPr>
                            <m:t>,</m:t>
                          </m:r>
                          <m:r>
                            <a:rPr lang="en-US" altLang="zh-CN" sz="2000" i="1" smtClean="0">
                              <a:latin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e>
                      </m:d>
                    </m:oMath>
                  </m:oMathPara>
                </a14:m>
                <a:endParaRPr lang="zh-CN" altLang="en-US" sz="2000" dirty="0"/>
              </a:p>
            </p:txBody>
          </p:sp>
        </mc:Choice>
        <mc:Fallback xmlns="">
          <p:sp>
            <p:nvSpPr>
              <p:cNvPr id="5" name="文本框 4">
                <a:extLst>
                  <a:ext uri="{FF2B5EF4-FFF2-40B4-BE49-F238E27FC236}">
                    <a16:creationId xmlns:a16="http://schemas.microsoft.com/office/drawing/2014/main" id="{9A5C7C9F-86C3-4B04-9ABC-1DD5EC0BB573}"/>
                  </a:ext>
                </a:extLst>
              </p:cNvPr>
              <p:cNvSpPr txBox="1">
                <a:spLocks noRot="1" noChangeAspect="1" noMove="1" noResize="1" noEditPoints="1" noAdjustHandles="1" noChangeArrowheads="1" noChangeShapeType="1" noTextEdit="1"/>
              </p:cNvSpPr>
              <p:nvPr/>
            </p:nvSpPr>
            <p:spPr>
              <a:xfrm>
                <a:off x="2133972" y="1369162"/>
                <a:ext cx="3831177" cy="54425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3AB22AC-1FF2-48A5-B2A2-F1CEEBA40256}"/>
                  </a:ext>
                </a:extLst>
              </p:cNvPr>
              <p:cNvSpPr txBox="1"/>
              <p:nvPr/>
            </p:nvSpPr>
            <p:spPr>
              <a:xfrm>
                <a:off x="2349996" y="1913414"/>
                <a:ext cx="6238567" cy="52713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𝑝</m:t>
                                  </m:r>
                                </m:num>
                                <m:den>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den>
                              </m:f>
                            </m:e>
                          </m:func>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e>
                      </m:func>
                    </m:oMath>
                  </m:oMathPara>
                </a14:m>
                <a:endParaRPr lang="zh-CN" altLang="en-US" sz="2000" dirty="0"/>
              </a:p>
            </p:txBody>
          </p:sp>
        </mc:Choice>
        <mc:Fallback xmlns="">
          <p:sp>
            <p:nvSpPr>
              <p:cNvPr id="6" name="文本框 5">
                <a:extLst>
                  <a:ext uri="{FF2B5EF4-FFF2-40B4-BE49-F238E27FC236}">
                    <a16:creationId xmlns:a16="http://schemas.microsoft.com/office/drawing/2014/main" id="{43AB22AC-1FF2-48A5-B2A2-F1CEEBA40256}"/>
                  </a:ext>
                </a:extLst>
              </p:cNvPr>
              <p:cNvSpPr txBox="1">
                <a:spLocks noRot="1" noChangeAspect="1" noMove="1" noResize="1" noEditPoints="1" noAdjustHandles="1" noChangeArrowheads="1" noChangeShapeType="1" noTextEdit="1"/>
              </p:cNvSpPr>
              <p:nvPr/>
            </p:nvSpPr>
            <p:spPr>
              <a:xfrm>
                <a:off x="2349996" y="1913414"/>
                <a:ext cx="6238567" cy="527132"/>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4FA276C-002D-4A87-8AAE-87EFBB7C8BA2}"/>
                  </a:ext>
                </a:extLst>
              </p:cNvPr>
              <p:cNvSpPr txBox="1"/>
              <p:nvPr/>
            </p:nvSpPr>
            <p:spPr>
              <a:xfrm>
                <a:off x="2378496" y="2457666"/>
                <a:ext cx="3346301" cy="527132"/>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𝑝</m:t>
                              </m:r>
                            </m:e>
                          </m:acc>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𝑝</m:t>
                              </m:r>
                            </m:num>
                            <m:den>
                              <m:r>
                                <a:rPr lang="en-US" altLang="zh-CN" sz="2000" i="1">
                                  <a:latin typeface="Cambria Math" panose="02040503050406030204" pitchFamily="18" charset="0"/>
                                </a:rPr>
                                <m:t>𝑛</m:t>
                              </m:r>
                              <m:r>
                                <a:rPr lang="en-US" altLang="zh-CN" sz="2000" i="1">
                                  <a:latin typeface="Cambria Math" panose="02040503050406030204" pitchFamily="18" charset="0"/>
                                </a:rPr>
                                <m:t>−1</m:t>
                              </m:r>
                            </m:den>
                          </m:f>
                        </m:e>
                      </m:func>
                    </m:oMath>
                  </m:oMathPara>
                </a14:m>
                <a:endParaRPr lang="zh-CN" altLang="en-US" sz="2000" dirty="0"/>
              </a:p>
            </p:txBody>
          </p:sp>
        </mc:Choice>
        <mc:Fallback xmlns="">
          <p:sp>
            <p:nvSpPr>
              <p:cNvPr id="7" name="文本框 6">
                <a:extLst>
                  <a:ext uri="{FF2B5EF4-FFF2-40B4-BE49-F238E27FC236}">
                    <a16:creationId xmlns:a16="http://schemas.microsoft.com/office/drawing/2014/main" id="{C4FA276C-002D-4A87-8AAE-87EFBB7C8BA2}"/>
                  </a:ext>
                </a:extLst>
              </p:cNvPr>
              <p:cNvSpPr txBox="1">
                <a:spLocks noRot="1" noChangeAspect="1" noMove="1" noResize="1" noEditPoints="1" noAdjustHandles="1" noChangeArrowheads="1" noChangeShapeType="1" noTextEdit="1"/>
              </p:cNvSpPr>
              <p:nvPr/>
            </p:nvSpPr>
            <p:spPr>
              <a:xfrm>
                <a:off x="2378496" y="2457666"/>
                <a:ext cx="3346301" cy="527132"/>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8856532-D156-4AAF-9DE4-A83EA9FFAFB8}"/>
                  </a:ext>
                </a:extLst>
              </p:cNvPr>
              <p:cNvSpPr txBox="1"/>
              <p:nvPr/>
            </p:nvSpPr>
            <p:spPr>
              <a:xfrm>
                <a:off x="2378496" y="2984798"/>
                <a:ext cx="3412473" cy="307777"/>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𝑛</m:t>
                          </m:r>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−1</m:t>
                              </m:r>
                            </m:e>
                          </m:d>
                        </m:e>
                      </m:fun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E8856532-D156-4AAF-9DE4-A83EA9FFAFB8}"/>
                  </a:ext>
                </a:extLst>
              </p:cNvPr>
              <p:cNvSpPr txBox="1">
                <a:spLocks noRot="1" noChangeAspect="1" noMove="1" noResize="1" noEditPoints="1" noAdjustHandles="1" noChangeArrowheads="1" noChangeShapeType="1" noTextEdit="1"/>
              </p:cNvSpPr>
              <p:nvPr/>
            </p:nvSpPr>
            <p:spPr>
              <a:xfrm>
                <a:off x="2378496" y="2984798"/>
                <a:ext cx="3412473" cy="307777"/>
              </a:xfrm>
              <a:prstGeom prst="rect">
                <a:avLst/>
              </a:prstGeom>
              <a:blipFill>
                <a:blip r:embed="rId7"/>
                <a:stretch>
                  <a:fillRect l="-1250" b="-38000"/>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FB4EFF7-7474-4102-B192-7D551ACD88BC}"/>
              </a:ext>
            </a:extLst>
          </p:cNvPr>
          <p:cNvSpPr txBox="1"/>
          <p:nvPr/>
        </p:nvSpPr>
        <p:spPr>
          <a:xfrm>
            <a:off x="9910836" y="2892465"/>
            <a:ext cx="1008112" cy="400110"/>
          </a:xfrm>
          <a:prstGeom prst="rect">
            <a:avLst/>
          </a:prstGeom>
          <a:noFill/>
          <a:ln>
            <a:noFill/>
          </a:ln>
        </p:spPr>
        <p:txBody>
          <a:bodyPr wrap="square" rtlCol="0" anchor="ctr" anchorCtr="1">
            <a:spAutoFit/>
          </a:bodyPr>
          <a:lstStyle/>
          <a:p>
            <a:r>
              <a:rPr lang="zh-CN" altLang="en-US" sz="2000" b="1" dirty="0"/>
              <a:t>证毕。</a:t>
            </a:r>
          </a:p>
        </p:txBody>
      </p:sp>
      <p:sp>
        <p:nvSpPr>
          <p:cNvPr id="10" name="文本框 9">
            <a:extLst>
              <a:ext uri="{FF2B5EF4-FFF2-40B4-BE49-F238E27FC236}">
                <a16:creationId xmlns:a16="http://schemas.microsoft.com/office/drawing/2014/main" id="{43EA368D-6D9B-45F1-90B3-27609F600FE8}"/>
              </a:ext>
            </a:extLst>
          </p:cNvPr>
          <p:cNvSpPr txBox="1"/>
          <p:nvPr/>
        </p:nvSpPr>
        <p:spPr>
          <a:xfrm>
            <a:off x="837828" y="3429000"/>
            <a:ext cx="6984776" cy="400110"/>
          </a:xfrm>
          <a:prstGeom prst="rect">
            <a:avLst/>
          </a:prstGeom>
          <a:noFill/>
          <a:ln>
            <a:noFill/>
          </a:ln>
        </p:spPr>
        <p:txBody>
          <a:bodyPr wrap="square" rtlCol="0" anchor="ctr" anchorCtr="1">
            <a:spAutoFit/>
          </a:bodyPr>
          <a:lstStyle/>
          <a:p>
            <a:r>
              <a:rPr lang="zh-CN" altLang="en-US" sz="2000" b="1" dirty="0"/>
              <a:t>定理</a:t>
            </a:r>
            <a:r>
              <a:rPr lang="en-US" altLang="zh-CN" sz="2000" b="1" dirty="0"/>
              <a:t>15</a:t>
            </a:r>
            <a:r>
              <a:rPr lang="zh-CN" altLang="en-US" sz="2000" dirty="0"/>
              <a:t>：离散准对称信道在输入为等概分布时达到信道容量：</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48CECA6-2EBC-40D8-B94B-CC7C62DAEF71}"/>
                  </a:ext>
                </a:extLst>
              </p:cNvPr>
              <p:cNvSpPr txBox="1"/>
              <p:nvPr/>
            </p:nvSpPr>
            <p:spPr>
              <a:xfrm>
                <a:off x="2710036" y="3819707"/>
                <a:ext cx="4645952" cy="775340"/>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𝐶</m:t>
                      </m:r>
                      <m:r>
                        <a:rPr lang="en-US" altLang="zh-CN" b="0" i="0"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𝑡</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𝐻</m:t>
                              </m:r>
                            </m:e>
                            <m:sub>
                              <m:r>
                                <a:rPr lang="en-US" altLang="zh-CN" b="0" i="1" smtClean="0">
                                  <a:latin typeface="Cambria Math" panose="02040503050406030204" pitchFamily="18" charset="0"/>
                                </a:rPr>
                                <m:t>𝑘</m:t>
                              </m:r>
                            </m:sub>
                          </m:sSub>
                        </m:e>
                      </m:nary>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𝑘</m:t>
                              </m:r>
                            </m:sub>
                          </m:sSub>
                        </m:e>
                      </m:func>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𝑝</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r>
                                <a:rPr lang="en-US" altLang="zh-CN" i="1">
                                  <a:latin typeface="Cambria Math" panose="02040503050406030204" pitchFamily="18" charset="0"/>
                                </a:rPr>
                                <m:t>𝑝</m:t>
                              </m:r>
                            </m:e>
                            <m:sub>
                              <m:r>
                                <a:rPr lang="en-US" altLang="zh-CN" i="1">
                                  <a:latin typeface="Cambria Math" panose="02040503050406030204" pitchFamily="18" charset="0"/>
                                </a:rPr>
                                <m:t>𝑚</m:t>
                              </m:r>
                            </m:sub>
                            <m:sup>
                              <m:r>
                                <a:rPr lang="en-US" altLang="zh-CN" i="1">
                                  <a:latin typeface="Cambria Math" panose="02040503050406030204" pitchFamily="18" charset="0"/>
                                </a:rPr>
                                <m:t>′</m:t>
                              </m:r>
                            </m:sup>
                          </m:sSubSup>
                        </m:e>
                      </m:d>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id="{D48CECA6-2EBC-40D8-B94B-CC7C62DAEF71}"/>
                  </a:ext>
                </a:extLst>
              </p:cNvPr>
              <p:cNvSpPr txBox="1">
                <a:spLocks noRot="1" noChangeAspect="1" noMove="1" noResize="1" noEditPoints="1" noAdjustHandles="1" noChangeArrowheads="1" noChangeShapeType="1" noTextEdit="1"/>
              </p:cNvSpPr>
              <p:nvPr/>
            </p:nvSpPr>
            <p:spPr>
              <a:xfrm>
                <a:off x="2710036" y="3819707"/>
                <a:ext cx="4645952" cy="775340"/>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4F2E563-66DF-4478-9CF2-B0004E42C2E6}"/>
                  </a:ext>
                </a:extLst>
              </p:cNvPr>
              <p:cNvSpPr txBox="1"/>
              <p:nvPr/>
            </p:nvSpPr>
            <p:spPr>
              <a:xfrm>
                <a:off x="837828" y="4576564"/>
                <a:ext cx="10513168" cy="707886"/>
              </a:xfrm>
              <a:prstGeom prst="rect">
                <a:avLst/>
              </a:prstGeom>
              <a:noFill/>
              <a:ln>
                <a:noFill/>
              </a:ln>
            </p:spPr>
            <p:txBody>
              <a:bodyPr wrap="square" rtlCol="0" anchor="ctr" anchorCtr="1">
                <a:spAutoFit/>
              </a:bodyPr>
              <a:lstStyle/>
              <a:p>
                <a:r>
                  <a:rPr lang="zh-CN" altLang="en-US" sz="2000" dirty="0"/>
                  <a:t>其中</a:t>
                </a:r>
                <a14:m>
                  <m:oMath xmlns:m="http://schemas.openxmlformats.org/officeDocument/2006/math">
                    <m:r>
                      <a:rPr lang="en-US" altLang="zh-CN" sz="2000" b="0" i="1" smtClean="0">
                        <a:latin typeface="Cambria Math" panose="02040503050406030204" pitchFamily="18" charset="0"/>
                      </a:rPr>
                      <m:t>𝑛</m:t>
                    </m:r>
                  </m:oMath>
                </a14:m>
                <a:r>
                  <a:rPr lang="zh-CN" altLang="en-US" sz="2000" dirty="0"/>
                  <a:t>为输入符号数，</a:t>
                </a:r>
                <a14:m>
                  <m:oMath xmlns:m="http://schemas.openxmlformats.org/officeDocument/2006/math">
                    <m:r>
                      <a:rPr lang="en-US" altLang="zh-CN" sz="2000" b="0" i="1" smtClean="0">
                        <a:latin typeface="Cambria Math" panose="02040503050406030204" pitchFamily="18" charset="0"/>
                      </a:rPr>
                      <m:t>𝑚</m:t>
                    </m:r>
                  </m:oMath>
                </a14:m>
                <a:r>
                  <a:rPr lang="zh-CN" altLang="en-US" sz="2000" dirty="0"/>
                  <a:t>为输出符号数，</a:t>
                </a:r>
                <a:r>
                  <a:rPr lang="en-US" altLang="zh-CN" sz="2000" dirty="0"/>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r>
                          <a:rPr lang="en-US" altLang="zh-CN" sz="2000" i="1">
                            <a:latin typeface="Cambria Math" panose="02040503050406030204" pitchFamily="18" charset="0"/>
                          </a:rPr>
                          <m:t>𝑝</m:t>
                        </m:r>
                      </m:e>
                      <m:sub>
                        <m:r>
                          <a:rPr lang="en-US" altLang="zh-CN" sz="2000" i="1">
                            <a:latin typeface="Cambria Math" panose="02040503050406030204" pitchFamily="18" charset="0"/>
                          </a:rPr>
                          <m:t>𝑚</m:t>
                        </m:r>
                      </m:sub>
                      <m:sup>
                        <m:r>
                          <a:rPr lang="en-US" altLang="zh-CN" sz="2000" i="1">
                            <a:latin typeface="Cambria Math" panose="02040503050406030204" pitchFamily="18" charset="0"/>
                          </a:rPr>
                          <m:t>′</m:t>
                        </m:r>
                      </m:sup>
                    </m:sSubSup>
                  </m:oMath>
                </a14:m>
                <a:r>
                  <a:rPr lang="zh-CN" altLang="en-US" sz="2000" dirty="0"/>
                  <a:t>为信道矩阵的第一行，</a:t>
                </a:r>
                <a14:m>
                  <m:oMath xmlns:m="http://schemas.openxmlformats.org/officeDocument/2006/math">
                    <m:r>
                      <a:rPr lang="en-US" altLang="zh-CN" sz="2000" b="0" i="1" smtClean="0">
                        <a:latin typeface="Cambria Math" panose="02040503050406030204" pitchFamily="18" charset="0"/>
                      </a:rPr>
                      <m:t>𝑡</m:t>
                    </m:r>
                  </m:oMath>
                </a14:m>
                <a:r>
                  <a:rPr lang="zh-CN" altLang="en-US" sz="2000" dirty="0"/>
                  <a:t>为信道矩阵按列划分形成的“对称” 子矩阵的个数，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𝑘</m:t>
                        </m:r>
                      </m:sub>
                    </m:sSub>
                    <m:sSub>
                      <m:sSubPr>
                        <m:ctrlPr>
                          <a:rPr lang="en-US" altLang="zh-CN" sz="2000" i="1" dirty="0" smtClean="0">
                            <a:latin typeface="Cambria Math" panose="02040503050406030204" pitchFamily="18" charset="0"/>
                          </a:rPr>
                        </m:ctrlPr>
                      </m:sSubPr>
                      <m:e>
                        <m:r>
                          <a:rPr lang="zh-CN" altLang="en-US" sz="2000" i="1" dirty="0">
                            <a:latin typeface="Cambria Math" panose="02040503050406030204" pitchFamily="18" charset="0"/>
                          </a:rPr>
                          <m:t>与</m:t>
                        </m:r>
                        <m:r>
                          <a:rPr lang="en-US" altLang="zh-CN" sz="2000" b="0" i="1" dirty="0" smtClean="0">
                            <a:latin typeface="Cambria Math" panose="02040503050406030204" pitchFamily="18" charset="0"/>
                          </a:rPr>
                          <m:t>𝐿</m:t>
                        </m:r>
                      </m:e>
                      <m:sub>
                        <m:r>
                          <a:rPr lang="en-US" altLang="zh-CN" sz="2000" b="0" i="1" dirty="0" smtClean="0">
                            <a:latin typeface="Cambria Math" panose="02040503050406030204" pitchFamily="18" charset="0"/>
                          </a:rPr>
                          <m:t>𝑘</m:t>
                        </m:r>
                      </m:sub>
                    </m:sSub>
                    <m:r>
                      <a:rPr lang="zh-CN" altLang="en-US" sz="2000" i="1" dirty="0">
                        <a:latin typeface="Cambria Math" panose="02040503050406030204" pitchFamily="18" charset="0"/>
                      </a:rPr>
                      <m:t>分别为</m:t>
                    </m:r>
                  </m:oMath>
                </a14:m>
                <a:r>
                  <a:rPr lang="zh-CN" altLang="en-US" sz="2000" dirty="0"/>
                  <a:t>第</a:t>
                </a:r>
                <a14:m>
                  <m:oMath xmlns:m="http://schemas.openxmlformats.org/officeDocument/2006/math">
                    <m:r>
                      <a:rPr lang="en-US" altLang="zh-CN" sz="2000" b="0" i="1" dirty="0" smtClean="0">
                        <a:latin typeface="Cambria Math" panose="02040503050406030204" pitchFamily="18" charset="0"/>
                      </a:rPr>
                      <m:t>𝑘</m:t>
                    </m:r>
                  </m:oMath>
                </a14:m>
                <a:r>
                  <a:rPr lang="zh-CN" altLang="en-US" sz="2000" dirty="0"/>
                  <a:t>个子矩阵的行和与列和。</a:t>
                </a:r>
              </a:p>
            </p:txBody>
          </p:sp>
        </mc:Choice>
        <mc:Fallback xmlns="">
          <p:sp>
            <p:nvSpPr>
              <p:cNvPr id="12" name="文本框 11">
                <a:extLst>
                  <a:ext uri="{FF2B5EF4-FFF2-40B4-BE49-F238E27FC236}">
                    <a16:creationId xmlns:a16="http://schemas.microsoft.com/office/drawing/2014/main" id="{84F2E563-66DF-4478-9CF2-B0004E42C2E6}"/>
                  </a:ext>
                </a:extLst>
              </p:cNvPr>
              <p:cNvSpPr txBox="1">
                <a:spLocks noRot="1" noChangeAspect="1" noMove="1" noResize="1" noEditPoints="1" noAdjustHandles="1" noChangeArrowheads="1" noChangeShapeType="1" noTextEdit="1"/>
              </p:cNvSpPr>
              <p:nvPr/>
            </p:nvSpPr>
            <p:spPr>
              <a:xfrm>
                <a:off x="837828" y="4576564"/>
                <a:ext cx="10513168" cy="707886"/>
              </a:xfrm>
              <a:prstGeom prst="rect">
                <a:avLst/>
              </a:prstGeom>
              <a:blipFill>
                <a:blip r:embed="rId9"/>
                <a:stretch>
                  <a:fillRect l="-580" t="-6034" r="-638"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3185F06-3DD1-4FFB-946A-0B3302E7CCC0}"/>
                  </a:ext>
                </a:extLst>
              </p:cNvPr>
              <p:cNvSpPr txBox="1"/>
              <p:nvPr/>
            </p:nvSpPr>
            <p:spPr>
              <a:xfrm>
                <a:off x="975159" y="5319171"/>
                <a:ext cx="10353627" cy="111973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本定理留待以后证明。</a:t>
                </a:r>
                <a:endParaRPr lang="en-US" altLang="zh-CN" sz="2000" dirty="0"/>
              </a:p>
              <a:p>
                <a:pPr marL="342900" indent="-342900">
                  <a:buFont typeface="Wingdings" panose="05000000000000000000" pitchFamily="2" charset="2"/>
                  <a:buChar char="Ø"/>
                </a:pPr>
                <a:r>
                  <a:rPr lang="zh-CN" altLang="en-US" sz="2000" dirty="0"/>
                  <a:t>本定理与关于对称信道的定理不矛盾：若将对称信道看成准对称信道，则</a:t>
                </a:r>
                <a14:m>
                  <m:oMath xmlns:m="http://schemas.openxmlformats.org/officeDocument/2006/math">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oMath>
                </a14:m>
                <a:r>
                  <a:rPr lang="zh-CN" altLang="en-US" sz="2000" dirty="0"/>
                  <a:t>，</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a:latin typeface="Cambria Math" panose="02040503050406030204" pitchFamily="18" charset="0"/>
                          </a:rPr>
                          <m:t>𝐻</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=1</m:t>
                    </m:r>
                  </m:oMath>
                </a14:m>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𝐿</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𝑛</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𝑚</m:t>
                    </m:r>
                  </m:oMath>
                </a14:m>
                <a:r>
                  <a:rPr lang="zh-CN" altLang="en-US" sz="2000" dirty="0"/>
                  <a:t>，于是</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𝑛</m:t>
                        </m:r>
                      </m:e>
                    </m:func>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𝑡</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𝑘</m:t>
                            </m:r>
                          </m:sub>
                        </m:sSub>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𝑘</m:t>
                            </m:r>
                          </m:sub>
                        </m:sSub>
                      </m:e>
                    </m:func>
                    <m:r>
                      <a:rPr lang="en-US" altLang="zh-CN" sz="2000" i="1" smtClean="0">
                        <a:latin typeface="Cambria Math" panose="02040503050406030204" pitchFamily="18" charset="0"/>
                      </a:rPr>
                      <m:t>=</m:t>
                    </m:r>
                    <m:func>
                      <m:funcPr>
                        <m:ctrlPr>
                          <a:rPr lang="en-US" altLang="zh-CN" sz="2000" i="1" smtClean="0">
                            <a:latin typeface="Cambria Math" panose="02040503050406030204" pitchFamily="18" charset="0"/>
                          </a:rPr>
                        </m:ctrlPr>
                      </m:funcPr>
                      <m:fName>
                        <m:r>
                          <m:rPr>
                            <m:sty m:val="p"/>
                          </m:rPr>
                          <a:rPr lang="en-US" altLang="zh-CN" sz="2000" i="0" smtClean="0">
                            <a:latin typeface="Cambria Math" panose="02040503050406030204" pitchFamily="18" charset="0"/>
                          </a:rPr>
                          <m:t>log</m:t>
                        </m:r>
                      </m:fName>
                      <m:e>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i="1">
                                    <a:latin typeface="Cambria Math" panose="02040503050406030204" pitchFamily="18" charset="0"/>
                                  </a:rPr>
                                  <m:t>𝑚</m:t>
                                </m:r>
                              </m:den>
                            </m:f>
                          </m:e>
                        </m:func>
                      </m:e>
                    </m:func>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𝑚</m:t>
                        </m:r>
                      </m:e>
                    </m:func>
                    <m:r>
                      <a:rPr lang="en-US" altLang="zh-CN" sz="2000" b="0" i="1" smtClean="0">
                        <a:latin typeface="Cambria Math" panose="02040503050406030204" pitchFamily="18" charset="0"/>
                      </a:rPr>
                      <m:t>.</m:t>
                    </m:r>
                  </m:oMath>
                </a14:m>
                <a:endParaRPr lang="zh-CN" altLang="en-US" sz="2000" dirty="0"/>
              </a:p>
            </p:txBody>
          </p:sp>
        </mc:Choice>
        <mc:Fallback xmlns="">
          <p:sp>
            <p:nvSpPr>
              <p:cNvPr id="13" name="文本框 12">
                <a:extLst>
                  <a:ext uri="{FF2B5EF4-FFF2-40B4-BE49-F238E27FC236}">
                    <a16:creationId xmlns:a16="http://schemas.microsoft.com/office/drawing/2014/main" id="{A3185F06-3DD1-4FFB-946A-0B3302E7CCC0}"/>
                  </a:ext>
                </a:extLst>
              </p:cNvPr>
              <p:cNvSpPr txBox="1">
                <a:spLocks noRot="1" noChangeAspect="1" noMove="1" noResize="1" noEditPoints="1" noAdjustHandles="1" noChangeArrowheads="1" noChangeShapeType="1" noTextEdit="1"/>
              </p:cNvSpPr>
              <p:nvPr/>
            </p:nvSpPr>
            <p:spPr>
              <a:xfrm>
                <a:off x="975159" y="5319171"/>
                <a:ext cx="10353627" cy="1119730"/>
              </a:xfrm>
              <a:prstGeom prst="rect">
                <a:avLst/>
              </a:prstGeom>
              <a:blipFill>
                <a:blip r:embed="rId10"/>
                <a:stretch>
                  <a:fillRect l="-1767" t="-3825" r="-1885" b="-60109"/>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52439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Lst>
  </p:timing>
</p:sld>
</file>

<file path=ppt/theme/theme1.xml><?xml version="1.0" encoding="utf-8"?>
<a:theme xmlns:a="http://schemas.openxmlformats.org/drawingml/2006/main" name="垂直和水平设计模板">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9443170_TF03460606" id="{F48DC9F1-3C9F-4BB2-97B0-D6468EE4CD7F}" vid="{070DFB09-6684-440A-BD46-F43ADA6B23FB}"/>
    </a:ext>
  </a:extLst>
</a:theme>
</file>

<file path=ppt/theme/theme2.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垂直和水平设计幻灯片</Template>
  <TotalTime>46048</TotalTime>
  <Words>5633</Words>
  <Application>Microsoft Office PowerPoint</Application>
  <PresentationFormat>自定义</PresentationFormat>
  <Paragraphs>407</Paragraphs>
  <Slides>30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Microsoft YaHei UI</vt:lpstr>
      <vt:lpstr>宋体</vt:lpstr>
      <vt:lpstr>Arial</vt:lpstr>
      <vt:lpstr>Cambria Math</vt:lpstr>
      <vt:lpstr>Century Gothic</vt:lpstr>
      <vt:lpstr>Wingdings</vt:lpstr>
      <vt:lpstr>垂直和水平设计模板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信息论基础</dc:title>
  <dc:creator>未定义</dc:creator>
  <cp:lastModifiedBy>Administrator</cp:lastModifiedBy>
  <cp:revision>1122</cp:revision>
  <dcterms:created xsi:type="dcterms:W3CDTF">2020-07-08T13:39:23Z</dcterms:created>
  <dcterms:modified xsi:type="dcterms:W3CDTF">2021-10-19T12:19:03Z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