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347" r:id="rId2"/>
    <p:sldId id="350" r:id="rId3"/>
    <p:sldId id="351" r:id="rId4"/>
    <p:sldId id="352" r:id="rId5"/>
    <p:sldId id="353" r:id="rId6"/>
    <p:sldId id="354" r:id="rId7"/>
    <p:sldId id="348" r:id="rId8"/>
    <p:sldId id="349" r:id="rId9"/>
    <p:sldId id="358" r:id="rId10"/>
    <p:sldId id="356" r:id="rId11"/>
    <p:sldId id="361" r:id="rId12"/>
    <p:sldId id="359" r:id="rId13"/>
    <p:sldId id="362" r:id="rId14"/>
    <p:sldId id="363" r:id="rId15"/>
    <p:sldId id="364" r:id="rId16"/>
    <p:sldId id="368" r:id="rId17"/>
    <p:sldId id="365" r:id="rId18"/>
    <p:sldId id="366" r:id="rId19"/>
    <p:sldId id="367" r:id="rId20"/>
    <p:sldId id="371" r:id="rId21"/>
    <p:sldId id="369" r:id="rId22"/>
    <p:sldId id="375" r:id="rId23"/>
    <p:sldId id="370" r:id="rId24"/>
    <p:sldId id="372" r:id="rId25"/>
    <p:sldId id="373" r:id="rId26"/>
    <p:sldId id="374" r:id="rId27"/>
    <p:sldId id="378" r:id="rId28"/>
    <p:sldId id="379" r:id="rId29"/>
    <p:sldId id="376" r:id="rId30"/>
    <p:sldId id="377" r:id="rId3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63" autoAdjust="0"/>
    <p:restoredTop sz="94660"/>
  </p:normalViewPr>
  <p:slideViewPr>
    <p:cSldViewPr>
      <p:cViewPr varScale="1">
        <p:scale>
          <a:sx n="59" d="100"/>
          <a:sy n="59" d="100"/>
        </p:scale>
        <p:origin x="82" y="50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8" d="100"/>
          <a:sy n="88" d="100"/>
        </p:scale>
        <p:origin x="37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B4DA62C4-3800-4F1C-AD2B-7F6F2C932B51}" type="datetime1">
              <a:rPr lang="zh-CN" altLang="en-US" smtClean="0">
                <a:latin typeface="Microsoft YaHei UI" panose="020B0503020204020204" pitchFamily="34" charset="-122"/>
                <a:ea typeface="Microsoft YaHei UI" panose="020B0503020204020204" pitchFamily="34" charset="-122"/>
              </a:rPr>
              <a:t>2020/11/10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7D39DDA-EDDB-4915-9144-F8D11CCB53AC}" type="datetime1">
              <a:rPr lang="zh-CN" altLang="en-US" noProof="0" smtClean="0"/>
              <a:t>2020/11/10</a:t>
            </a:fld>
            <a:endParaRPr lang="zh-CN" altLang="en-US" noProof="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E3B36274-F2B9-4C45-BBB4-0EDF4CD651A7}" type="slidenum">
              <a:rPr lang="en-US" altLang="zh-CN" noProof="0" smtClean="0"/>
              <a:pPr/>
              <a:t>‹#›</a:t>
            </a:fld>
            <a:endParaRPr lang="zh-CN" altLang="en-US" noProof="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3A3943C3-D298-4E47-BD58-2688195F42B2}" type="datetime1">
              <a:rPr lang="zh-CN" altLang="en-US" noProof="0" smtClean="0"/>
              <a:t>2020/11/10</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a:p>
        </p:txBody>
      </p:sp>
      <p:sp>
        <p:nvSpPr>
          <p:cNvPr id="3" name="垂直文本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B42F1EA0-6232-47B5-9903-8F61DEC0B56D}" type="datetime1">
              <a:rPr lang="zh-CN" altLang="en-US" smtClean="0"/>
              <a:t>2020/11/10</a:t>
            </a:fld>
            <a:endParaRPr lang="en-US"/>
          </a:p>
        </p:txBody>
      </p:sp>
      <p:sp>
        <p:nvSpPr>
          <p:cNvPr id="6" name="幻灯片编号占位符 5"/>
          <p:cNvSpPr>
            <a:spLocks noGrp="1"/>
          </p:cNvSpPr>
          <p:nvPr>
            <p:ph type="sldNum" sz="quarter" idx="12"/>
          </p:nvPr>
        </p:nvSpPr>
        <p:spPr/>
        <p:txBody>
          <a:bodyPr rtlCol="0"/>
          <a:lstStyle/>
          <a:p>
            <a:pPr rtl="0"/>
            <a:fld id="{E5137D0E-4A4F-4307-8994-C1891D747D59}" type="slidenum">
              <a:rPr lang="en-US" smtClean="0"/>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a:t>单击此处编辑母版标题样式</a:t>
            </a:r>
            <a:endParaRPr/>
          </a:p>
        </p:txBody>
      </p:sp>
      <p:sp>
        <p:nvSpPr>
          <p:cNvPr id="3" name="垂直文本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820F8E20-E257-44BE-9C35-1BF300548911}" type="datetime1">
              <a:rPr lang="zh-CN" altLang="en-US" smtClean="0"/>
              <a:t>2020/11/10</a:t>
            </a:fld>
            <a:endParaRPr lang="en-US"/>
          </a:p>
        </p:txBody>
      </p:sp>
      <p:sp>
        <p:nvSpPr>
          <p:cNvPr id="6" name="幻灯片编号占位符 5"/>
          <p:cNvSpPr>
            <a:spLocks noGrp="1"/>
          </p:cNvSpPr>
          <p:nvPr>
            <p:ph type="sldNum" sz="quarter" idx="12"/>
          </p:nvPr>
        </p:nvSpPr>
        <p:spPr/>
        <p:txBody>
          <a:bodyPr rtlCol="0"/>
          <a:lstStyle/>
          <a:p>
            <a:pPr rtl="0"/>
            <a:fld id="{E5137D0E-4A4F-4307-8994-C1891D747D59}" type="slidenum">
              <a:rPr lang="en-US" smtClean="0"/>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81219846-D5B5-4A92-9889-72F734A101A4}" type="datetime1">
              <a:rPr lang="zh-CN" altLang="en-US" noProof="0" smtClean="0"/>
              <a:t>2020/11/10</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88E97B53-AEEF-4153-8CAA-BC0A5167F20E}" type="datetime1">
              <a:rPr lang="zh-CN" altLang="en-US" noProof="0" smtClean="0"/>
              <a:t>2020/11/10</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5" name="日期占位符 4"/>
          <p:cNvSpPr>
            <a:spLocks noGrp="1"/>
          </p:cNvSpPr>
          <p:nvPr>
            <p:ph type="dt" sz="half" idx="10"/>
          </p:nvPr>
        </p:nvSpPr>
        <p:spPr/>
        <p:txBody>
          <a:bodyPr rtlCol="0"/>
          <a:lstStyle/>
          <a:p>
            <a:pPr rtl="0"/>
            <a:fld id="{62732FEC-ADA7-4ABF-87DA-7576CD2A4112}" type="datetime1">
              <a:rPr lang="zh-CN" altLang="en-US" noProof="0" smtClean="0"/>
              <a:t>2020/11/10</a:t>
            </a:fld>
            <a:endParaRPr lang="zh-CN" altLang="en-US" noProof="0"/>
          </a:p>
        </p:txBody>
      </p:sp>
      <p:sp>
        <p:nvSpPr>
          <p:cNvPr id="7" name="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8" name="页脚占位符 7"/>
          <p:cNvSpPr>
            <a:spLocks noGrp="1"/>
          </p:cNvSpPr>
          <p:nvPr>
            <p:ph type="ftr" sz="quarter" idx="11"/>
          </p:nvPr>
        </p:nvSpPr>
        <p:spPr/>
        <p:txBody>
          <a:bodyPr rtlCol="0"/>
          <a:lstStyle/>
          <a:p>
            <a:pPr rtl="0"/>
            <a:r>
              <a:rPr lang="zh-CN" altLang="en-US" noProof="0"/>
              <a:t>添加页脚</a:t>
            </a:r>
          </a:p>
        </p:txBody>
      </p:sp>
      <p:sp>
        <p:nvSpPr>
          <p:cNvPr id="7" name="日期占位符 6"/>
          <p:cNvSpPr>
            <a:spLocks noGrp="1"/>
          </p:cNvSpPr>
          <p:nvPr>
            <p:ph type="dt" sz="half" idx="10"/>
          </p:nvPr>
        </p:nvSpPr>
        <p:spPr/>
        <p:txBody>
          <a:bodyPr rtlCol="0"/>
          <a:lstStyle/>
          <a:p>
            <a:pPr rtl="0"/>
            <a:fld id="{57F7A8BE-643C-406F-8845-212328BD60B4}" type="datetime1">
              <a:rPr lang="zh-CN" altLang="en-US" noProof="0" smtClean="0"/>
              <a:t>2020/11/10</a:t>
            </a:fld>
            <a:endParaRPr lang="zh-CN" altLang="en-US" noProof="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3" name="日期占位符 2"/>
          <p:cNvSpPr>
            <a:spLocks noGrp="1"/>
          </p:cNvSpPr>
          <p:nvPr>
            <p:ph type="dt" sz="half" idx="10"/>
          </p:nvPr>
        </p:nvSpPr>
        <p:spPr/>
        <p:txBody>
          <a:bodyPr rtlCol="0"/>
          <a:lstStyle/>
          <a:p>
            <a:pPr rtl="0"/>
            <a:fld id="{FB6E0958-1771-4E6E-93D4-F205C37D9AEF}" type="datetime1">
              <a:rPr lang="zh-CN" altLang="en-US" noProof="0" smtClean="0"/>
              <a:t>2020/11/10</a:t>
            </a:fld>
            <a:endParaRPr lang="zh-CN" altLang="en-US" noProof="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ltLang="en-US" noProof="0"/>
              <a:t>添加页脚</a:t>
            </a:r>
          </a:p>
        </p:txBody>
      </p:sp>
      <p:sp>
        <p:nvSpPr>
          <p:cNvPr id="2" name="日期占位符 1"/>
          <p:cNvSpPr>
            <a:spLocks noGrp="1"/>
          </p:cNvSpPr>
          <p:nvPr>
            <p:ph type="dt" sz="half" idx="10"/>
          </p:nvPr>
        </p:nvSpPr>
        <p:spPr/>
        <p:txBody>
          <a:bodyPr rtlCol="0"/>
          <a:lstStyle/>
          <a:p>
            <a:pPr rtl="0"/>
            <a:fld id="{D3BED2FE-4294-4E8F-B8F7-A3A80C06C629}" type="datetime1">
              <a:rPr lang="zh-CN" altLang="en-US" noProof="0" smtClean="0"/>
              <a:t>2020/11/10</a:t>
            </a:fld>
            <a:endParaRPr lang="zh-CN" altLang="en-US" noProof="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p>
        </p:txBody>
      </p:sp>
      <p:sp>
        <p:nvSpPr>
          <p:cNvPr id="3" name="内容占位符 2"/>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9" name="页脚占位符 8"/>
          <p:cNvSpPr>
            <a:spLocks noGrp="1"/>
          </p:cNvSpPr>
          <p:nvPr>
            <p:ph type="ftr" sz="quarter" idx="11"/>
          </p:nvPr>
        </p:nvSpPr>
        <p:spPr/>
        <p:txBody>
          <a:bodyPr rtlCol="0"/>
          <a:lstStyle/>
          <a:p>
            <a:pPr rtl="0"/>
            <a:r>
              <a:rPr lang="zh-CN" altLang="en-US" noProof="0"/>
              <a:t>添加页脚</a:t>
            </a:r>
          </a:p>
        </p:txBody>
      </p:sp>
      <p:sp>
        <p:nvSpPr>
          <p:cNvPr id="8" name="日期占位符 7"/>
          <p:cNvSpPr>
            <a:spLocks noGrp="1"/>
          </p:cNvSpPr>
          <p:nvPr>
            <p:ph type="dt" sz="half" idx="10"/>
          </p:nvPr>
        </p:nvSpPr>
        <p:spPr/>
        <p:txBody>
          <a:bodyPr rtlCol="0"/>
          <a:lstStyle/>
          <a:p>
            <a:pPr rtl="0"/>
            <a:fld id="{34FBDBBA-7274-4F04-A74B-5781F0902BA6}" type="datetime1">
              <a:rPr lang="zh-CN" altLang="en-US" noProof="0" smtClean="0"/>
              <a:t>2020/11/10</a:t>
            </a:fld>
            <a:endParaRPr lang="zh-CN" altLang="en-US" noProof="0"/>
          </a:p>
        </p:txBody>
      </p:sp>
      <p:sp>
        <p:nvSpPr>
          <p:cNvPr id="10" name="幻灯片编号占位符 9"/>
          <p:cNvSpPr>
            <a:spLocks noGrp="1"/>
          </p:cNvSpPr>
          <p:nvPr>
            <p:ph type="sldNum" sz="quarter" idx="12"/>
          </p:nvPr>
        </p:nvSpPr>
        <p:spPr/>
        <p:txBody>
          <a:bodyPr rtlCol="0"/>
          <a:lstStyle/>
          <a:p>
            <a:pPr rtl="0"/>
            <a:fld id="{E5137D0E-4A4F-4307-8994-C1891D747D59}" type="slidenum">
              <a:rPr lang="en-US" altLang="zh-CN" noProof="0" smtClean="0"/>
              <a:pPr/>
              <a:t>‹#›</a:t>
            </a:fld>
            <a:endParaRPr lang="zh-CN" altLang="en-US" noProof="0"/>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矩形 4"/>
          <p:cNvSpPr/>
          <p:nvPr/>
        </p:nvSpPr>
        <p:spPr>
          <a:xfrm>
            <a:off x="50276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图片占位符 2" descr="为添加图像预留的空占位符。单击占位符并选择要添加的图像"/>
          <p:cNvSpPr>
            <a:spLocks noGrp="1"/>
          </p:cNvSpPr>
          <p:nvPr>
            <p:ph type="pic" idx="1" hasCustomPrompt="1"/>
          </p:nvPr>
        </p:nvSpPr>
        <p:spPr>
          <a:xfrm>
            <a:off x="5408612" y="836610"/>
            <a:ext cx="5867401" cy="5183190"/>
          </a:xfrm>
          <a:solidFill>
            <a:schemeClr val="bg2"/>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组 31"/>
          <p:cNvGrpSpPr/>
          <p:nvPr/>
        </p:nvGrpSpPr>
        <p:grpSpPr>
          <a:xfrm>
            <a:off x="-1" y="0"/>
            <a:ext cx="12188825" cy="6858000"/>
            <a:chOff x="-1" y="0"/>
            <a:chExt cx="12188825" cy="6858000"/>
          </a:xfrm>
        </p:grpSpPr>
        <p:sp>
          <p:nvSpPr>
            <p:cNvPr id="8" name="矩形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9" name="矩形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0" name="矩形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1" name="矩形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2" name="矩形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3" name="矩形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4" name="矩形​​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5" name="矩形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6" name="矩形​​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7" name="矩形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8" name="矩形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9" name="线条​​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0" name="线条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1" name="线条​​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2" name="线条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3" name="线条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4" name="线条​​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5" name="线条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6" name="线条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7" name="线条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0" name="线条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1" name="线条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B40B310C-2C25-4B92-8E61-758A139CCFF9}" type="datetime1">
              <a:rPr lang="zh-CN" altLang="en-US" noProof="0" smtClean="0"/>
              <a:t>2020/11/10</a:t>
            </a:fld>
            <a:endParaRPr lang="zh-CN" altLang="en-US" noProof="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E5137D0E-4A4F-4307-8994-C1891D747D59}" type="slidenum">
              <a:rPr lang="en-US" altLang="zh-CN" noProof="0" smtClean="0"/>
              <a:pPr/>
              <a:t>‹#›</a:t>
            </a:fld>
            <a:endParaRPr lang="zh-CN" altLang="en-US" noProof="0"/>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2"/>
          </a:solidFill>
          <a:latin typeface="Microsoft YaHei UI" panose="020B0503020204020204" pitchFamily="34" charset="-122"/>
          <a:ea typeface="Microsoft YaHei UI"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4700.png"/><Relationship Id="rId2" Type="http://schemas.openxmlformats.org/officeDocument/2006/relationships/image" Target="../media/image4170.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1.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5" Type="http://schemas.openxmlformats.org/officeDocument/2006/relationships/image" Target="../media/image89.png"/><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image" Target="../media/image574.png"/><Relationship Id="rId18" Type="http://schemas.openxmlformats.org/officeDocument/2006/relationships/image" Target="../media/image579.png"/><Relationship Id="rId26" Type="http://schemas.openxmlformats.org/officeDocument/2006/relationships/image" Target="../media/image587.png"/><Relationship Id="rId3" Type="http://schemas.openxmlformats.org/officeDocument/2006/relationships/image" Target="../media/image471.png"/><Relationship Id="rId21" Type="http://schemas.openxmlformats.org/officeDocument/2006/relationships/image" Target="../media/image582.png"/><Relationship Id="rId7" Type="http://schemas.openxmlformats.org/officeDocument/2006/relationships/image" Target="../media/image568.png"/><Relationship Id="rId12" Type="http://schemas.openxmlformats.org/officeDocument/2006/relationships/image" Target="../media/image573.png"/><Relationship Id="rId17" Type="http://schemas.openxmlformats.org/officeDocument/2006/relationships/image" Target="../media/image578.png"/><Relationship Id="rId25" Type="http://schemas.openxmlformats.org/officeDocument/2006/relationships/image" Target="../media/image586.png"/><Relationship Id="rId33" Type="http://schemas.openxmlformats.org/officeDocument/2006/relationships/image" Target="../media/image594.png"/><Relationship Id="rId2" Type="http://schemas.openxmlformats.org/officeDocument/2006/relationships/image" Target="../media/image563.png"/><Relationship Id="rId16" Type="http://schemas.openxmlformats.org/officeDocument/2006/relationships/image" Target="../media/image577.png"/><Relationship Id="rId20" Type="http://schemas.openxmlformats.org/officeDocument/2006/relationships/image" Target="../media/image581.png"/><Relationship Id="rId29" Type="http://schemas.openxmlformats.org/officeDocument/2006/relationships/image" Target="../media/image590.png"/><Relationship Id="rId1" Type="http://schemas.openxmlformats.org/officeDocument/2006/relationships/slideLayout" Target="../slideLayouts/slideLayout7.xml"/><Relationship Id="rId6" Type="http://schemas.openxmlformats.org/officeDocument/2006/relationships/image" Target="../media/image567.png"/><Relationship Id="rId11" Type="http://schemas.openxmlformats.org/officeDocument/2006/relationships/image" Target="../media/image572.png"/><Relationship Id="rId24" Type="http://schemas.openxmlformats.org/officeDocument/2006/relationships/image" Target="../media/image585.png"/><Relationship Id="rId32" Type="http://schemas.openxmlformats.org/officeDocument/2006/relationships/image" Target="../media/image593.png"/><Relationship Id="rId5" Type="http://schemas.openxmlformats.org/officeDocument/2006/relationships/image" Target="../media/image566.png"/><Relationship Id="rId15" Type="http://schemas.openxmlformats.org/officeDocument/2006/relationships/image" Target="../media/image576.png"/><Relationship Id="rId23" Type="http://schemas.openxmlformats.org/officeDocument/2006/relationships/image" Target="../media/image584.png"/><Relationship Id="rId28" Type="http://schemas.openxmlformats.org/officeDocument/2006/relationships/image" Target="../media/image589.png"/><Relationship Id="rId10" Type="http://schemas.openxmlformats.org/officeDocument/2006/relationships/image" Target="../media/image571.png"/><Relationship Id="rId19" Type="http://schemas.openxmlformats.org/officeDocument/2006/relationships/image" Target="../media/image580.png"/><Relationship Id="rId31" Type="http://schemas.openxmlformats.org/officeDocument/2006/relationships/image" Target="../media/image592.png"/><Relationship Id="rId4" Type="http://schemas.openxmlformats.org/officeDocument/2006/relationships/image" Target="../media/image565.png"/><Relationship Id="rId9" Type="http://schemas.openxmlformats.org/officeDocument/2006/relationships/image" Target="../media/image570.png"/><Relationship Id="rId14" Type="http://schemas.openxmlformats.org/officeDocument/2006/relationships/image" Target="../media/image575.png"/><Relationship Id="rId22" Type="http://schemas.openxmlformats.org/officeDocument/2006/relationships/image" Target="../media/image583.png"/><Relationship Id="rId27" Type="http://schemas.openxmlformats.org/officeDocument/2006/relationships/image" Target="../media/image588.png"/><Relationship Id="rId30" Type="http://schemas.openxmlformats.org/officeDocument/2006/relationships/image" Target="../media/image591.png"/><Relationship Id="rId8" Type="http://schemas.openxmlformats.org/officeDocument/2006/relationships/image" Target="../media/image569.png"/></Relationships>
</file>

<file path=ppt/slides/_rels/slide30.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image" Target="../media/image87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930.png"/><Relationship Id="rId2" Type="http://schemas.openxmlformats.org/officeDocument/2006/relationships/image" Target="../media/image47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97.png"/><Relationship Id="rId2" Type="http://schemas.openxmlformats.org/officeDocument/2006/relationships/image" Target="../media/image47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61.png"/><Relationship Id="rId2" Type="http://schemas.openxmlformats.org/officeDocument/2006/relationships/image" Target="../media/image598.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01.png"/><Relationship Id="rId4" Type="http://schemas.openxmlformats.org/officeDocument/2006/relationships/image" Target="../media/image600.png"/></Relationships>
</file>

<file path=ppt/slides/_rels/slide7.xml.rels><?xml version="1.0" encoding="UTF-8" standalone="yes"?>
<Relationships xmlns="http://schemas.openxmlformats.org/package/2006/relationships"><Relationship Id="rId8" Type="http://schemas.openxmlformats.org/officeDocument/2006/relationships/image" Target="../media/image609.png"/><Relationship Id="rId3" Type="http://schemas.openxmlformats.org/officeDocument/2006/relationships/image" Target="../media/image604.png"/><Relationship Id="rId7" Type="http://schemas.openxmlformats.org/officeDocument/2006/relationships/image" Target="../media/image608.png"/><Relationship Id="rId2" Type="http://schemas.openxmlformats.org/officeDocument/2006/relationships/image" Target="../media/image603.png"/><Relationship Id="rId1" Type="http://schemas.openxmlformats.org/officeDocument/2006/relationships/slideLayout" Target="../slideLayouts/slideLayout7.xml"/><Relationship Id="rId6" Type="http://schemas.openxmlformats.org/officeDocument/2006/relationships/image" Target="../media/image607.png"/><Relationship Id="rId11" Type="http://schemas.openxmlformats.org/officeDocument/2006/relationships/image" Target="../media/image612.png"/><Relationship Id="rId5" Type="http://schemas.openxmlformats.org/officeDocument/2006/relationships/image" Target="../media/image606.png"/><Relationship Id="rId10" Type="http://schemas.openxmlformats.org/officeDocument/2006/relationships/image" Target="../media/image611.png"/><Relationship Id="rId4" Type="http://schemas.openxmlformats.org/officeDocument/2006/relationships/image" Target="../media/image605.png"/><Relationship Id="rId9" Type="http://schemas.openxmlformats.org/officeDocument/2006/relationships/image" Target="../media/image610.png"/></Relationships>
</file>

<file path=ppt/slides/_rels/slide8.xml.rels><?xml version="1.0" encoding="UTF-8" standalone="yes"?>
<Relationships xmlns="http://schemas.openxmlformats.org/package/2006/relationships"><Relationship Id="rId3" Type="http://schemas.openxmlformats.org/officeDocument/2006/relationships/image" Target="../media/image614.png"/><Relationship Id="rId2" Type="http://schemas.openxmlformats.org/officeDocument/2006/relationships/image" Target="../media/image613.png"/><Relationship Id="rId1" Type="http://schemas.openxmlformats.org/officeDocument/2006/relationships/slideLayout" Target="../slideLayouts/slideLayout7.xml"/><Relationship Id="rId6" Type="http://schemas.openxmlformats.org/officeDocument/2006/relationships/image" Target="../media/image617.png"/><Relationship Id="rId5" Type="http://schemas.openxmlformats.org/officeDocument/2006/relationships/image" Target="../media/image562.png"/><Relationship Id="rId4" Type="http://schemas.openxmlformats.org/officeDocument/2006/relationships/image" Target="../media/image61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2C8542-11E8-4914-945C-2F2C6E1359AF}"/>
              </a:ext>
            </a:extLst>
          </p:cNvPr>
          <p:cNvSpPr txBox="1"/>
          <p:nvPr/>
        </p:nvSpPr>
        <p:spPr>
          <a:xfrm>
            <a:off x="1557908" y="476672"/>
            <a:ext cx="3960440" cy="523220"/>
          </a:xfrm>
          <a:prstGeom prst="rect">
            <a:avLst/>
          </a:prstGeom>
          <a:noFill/>
          <a:ln>
            <a:noFill/>
          </a:ln>
        </p:spPr>
        <p:txBody>
          <a:bodyPr wrap="square" rtlCol="0" anchor="ctr" anchorCtr="1">
            <a:spAutoFit/>
          </a:bodyPr>
          <a:lstStyle/>
          <a:p>
            <a:r>
              <a:rPr lang="zh-CN" altLang="en-US" sz="2800" b="1" dirty="0"/>
              <a:t>第五章 无失真信源编码</a:t>
            </a:r>
          </a:p>
        </p:txBody>
      </p:sp>
      <p:sp>
        <p:nvSpPr>
          <p:cNvPr id="3" name="文本框 2">
            <a:extLst>
              <a:ext uri="{FF2B5EF4-FFF2-40B4-BE49-F238E27FC236}">
                <a16:creationId xmlns:a16="http://schemas.microsoft.com/office/drawing/2014/main" id="{8C024CC3-8356-4E8A-9B94-86765FD62D94}"/>
              </a:ext>
            </a:extLst>
          </p:cNvPr>
          <p:cNvSpPr txBox="1"/>
          <p:nvPr/>
        </p:nvSpPr>
        <p:spPr>
          <a:xfrm>
            <a:off x="693812" y="1124744"/>
            <a:ext cx="3456384" cy="461665"/>
          </a:xfrm>
          <a:prstGeom prst="rect">
            <a:avLst/>
          </a:prstGeom>
          <a:noFill/>
          <a:ln>
            <a:noFill/>
          </a:ln>
        </p:spPr>
        <p:txBody>
          <a:bodyPr wrap="square" rtlCol="0" anchor="ctr" anchorCtr="1">
            <a:spAutoFit/>
          </a:bodyPr>
          <a:lstStyle/>
          <a:p>
            <a:r>
              <a:rPr lang="en-US" altLang="zh-CN" sz="2400" b="1" dirty="0"/>
              <a:t>§5.1 </a:t>
            </a:r>
            <a:r>
              <a:rPr lang="zh-CN" altLang="en-US" sz="2400" b="1" dirty="0"/>
              <a:t>信源编码及其分类</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8A3C572-68D1-4642-BC6A-9723BE2F6825}"/>
                  </a:ext>
                </a:extLst>
              </p:cNvPr>
              <p:cNvSpPr txBox="1"/>
              <p:nvPr/>
            </p:nvSpPr>
            <p:spPr>
              <a:xfrm>
                <a:off x="790263" y="2827241"/>
                <a:ext cx="10647231" cy="1370760"/>
              </a:xfrm>
              <a:prstGeom prst="rect">
                <a:avLst/>
              </a:prstGeom>
              <a:noFill/>
              <a:ln>
                <a:noFill/>
              </a:ln>
            </p:spPr>
            <p:txBody>
              <a:bodyPr wrap="square" rtlCol="0" anchor="ctr" anchorCtr="1">
                <a:spAutoFit/>
              </a:bodyPr>
              <a:lstStyle/>
              <a:p>
                <a:r>
                  <a:rPr lang="zh-CN" altLang="en-US" sz="2000" dirty="0"/>
                  <a:t>       设信源</a:t>
                </a:r>
                <a14:m>
                  <m:oMath xmlns:m="http://schemas.openxmlformats.org/officeDocument/2006/math">
                    <m:r>
                      <a:rPr lang="en-US" altLang="zh-CN" sz="2000" b="0" i="1" smtClean="0">
                        <a:latin typeface="Cambria Math" panose="02040503050406030204" pitchFamily="18" charset="0"/>
                      </a:rPr>
                      <m:t>𝑥</m:t>
                    </m:r>
                  </m:oMath>
                </a14:m>
                <a:r>
                  <a:rPr lang="zh-CN" altLang="en-US" sz="2000" dirty="0"/>
                  <a:t>产生的消息（信源符号）的集合为</a:t>
                </a:r>
                <a14:m>
                  <m:oMath xmlns:m="http://schemas.openxmlformats.org/officeDocument/2006/math">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𝑞</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，而</a:t>
                </a:r>
                <a14:m>
                  <m:oMath xmlns:m="http://schemas.openxmlformats.org/officeDocument/2006/math">
                    <m:r>
                      <a:rPr lang="en-US" altLang="zh-CN" sz="2000" b="0" i="1" dirty="0" smtClean="0">
                        <a:latin typeface="Cambria Math" panose="02040503050406030204" pitchFamily="18" charset="0"/>
                      </a:rPr>
                      <m:t>𝑋</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a:rPr lang="en-US" altLang="zh-CN" sz="2000" b="0" i="0"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𝑥</m:t>
                        </m:r>
                      </m:e>
                      <m:sub>
                        <m:r>
                          <a:rPr lang="en-US" altLang="zh-CN" sz="2000" b="0" i="1" dirty="0" smtClean="0">
                            <a:latin typeface="Cambria Math" panose="02040503050406030204" pitchFamily="18" charset="0"/>
                            <a:ea typeface="Cambria Math" panose="02040503050406030204" pitchFamily="18" charset="0"/>
                          </a:rPr>
                          <m:t>𝑟</m:t>
                        </m:r>
                      </m:sub>
                    </m:sSub>
                    <m:r>
                      <a:rPr lang="en-US" altLang="zh-CN" sz="2000" b="0" i="1" dirty="0" smtClean="0">
                        <a:latin typeface="Cambria Math" panose="02040503050406030204" pitchFamily="18" charset="0"/>
                        <a:ea typeface="Cambria Math" panose="02040503050406030204" pitchFamily="18" charset="0"/>
                      </a:rPr>
                      <m:t>}</m:t>
                    </m:r>
                  </m:oMath>
                </a14:m>
                <a:r>
                  <a:rPr lang="zh-CN" altLang="en-US" sz="2000" dirty="0"/>
                  <a:t>为另一字符集（称为码符号集，</a:t>
                </a:r>
                <a14:m>
                  <m:oMath xmlns:m="http://schemas.openxmlformats.org/officeDocument/2006/math">
                    <m:r>
                      <a:rPr lang="en-US" altLang="zh-CN" sz="2000" b="0" i="1" smtClean="0">
                        <a:latin typeface="Cambria Math" panose="02040503050406030204" pitchFamily="18" charset="0"/>
                      </a:rPr>
                      <m:t>𝑋</m:t>
                    </m:r>
                  </m:oMath>
                </a14:m>
                <a:r>
                  <a:rPr lang="zh-CN" altLang="en-US" sz="2000" dirty="0"/>
                  <a:t>中的元素则称为码元或码符号，通常取</a:t>
                </a:r>
                <a14:m>
                  <m:oMath xmlns:m="http://schemas.openxmlformats.org/officeDocument/2006/math">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={0,1}</m:t>
                    </m:r>
                  </m:oMath>
                </a14:m>
                <a:r>
                  <a:rPr lang="zh-CN" altLang="en-US" sz="2000" dirty="0"/>
                  <a:t>），将</a:t>
                </a:r>
                <a14:m>
                  <m:oMath xmlns:m="http://schemas.openxmlformats.org/officeDocument/2006/math">
                    <m:r>
                      <a:rPr lang="en-US" altLang="zh-CN" sz="2000" b="0" i="1" smtClean="0">
                        <a:latin typeface="Cambria Math" panose="02040503050406030204" pitchFamily="18" charset="0"/>
                      </a:rPr>
                      <m:t>𝑋</m:t>
                    </m:r>
                    <m:r>
                      <a:rPr lang="zh-CN" altLang="en-US" sz="2000" i="1">
                        <a:latin typeface="Cambria Math" panose="02040503050406030204" pitchFamily="18" charset="0"/>
                      </a:rPr>
                      <m:t>上的</m:t>
                    </m:r>
                  </m:oMath>
                </a14:m>
                <a:r>
                  <a:rPr lang="zh-CN" altLang="en-US" sz="2000" dirty="0"/>
                  <a:t>字符序列集合</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𝑤</m:t>
                        </m:r>
                      </m:e>
                      <m:sub>
                        <m:r>
                          <a:rPr lang="en-US" altLang="zh-CN" sz="2000" i="1">
                            <a:latin typeface="Cambria Math" panose="02040503050406030204" pitchFamily="18" charset="0"/>
                            <a:ea typeface="Cambria Math" panose="02040503050406030204" pitchFamily="18" charset="0"/>
                          </a:rPr>
                          <m:t>𝑞</m:t>
                        </m:r>
                      </m:sub>
                    </m:sSub>
                    <m:r>
                      <a:rPr lang="en-US" altLang="zh-CN" sz="2000" i="1">
                        <a:latin typeface="Cambria Math" panose="02040503050406030204" pitchFamily="18" charset="0"/>
                        <a:ea typeface="Cambria Math" panose="02040503050406030204" pitchFamily="18" charset="0"/>
                      </a:rPr>
                      <m:t>}</m:t>
                    </m:r>
                  </m:oMath>
                </a14:m>
                <a:r>
                  <a:rPr lang="zh-CN" altLang="en-US" sz="2000" dirty="0"/>
                  <a:t>称为信源</a:t>
                </a:r>
                <a14:m>
                  <m:oMath xmlns:m="http://schemas.openxmlformats.org/officeDocument/2006/math">
                    <m:r>
                      <a:rPr lang="en-US" altLang="zh-CN" sz="2000" i="1">
                        <a:latin typeface="Cambria Math" panose="02040503050406030204" pitchFamily="18" charset="0"/>
                      </a:rPr>
                      <m:t>𝑥</m:t>
                    </m:r>
                    <m:r>
                      <a:rPr lang="zh-CN" altLang="en-US" sz="2000" i="1" smtClean="0">
                        <a:latin typeface="Cambria Math" panose="02040503050406030204" pitchFamily="18" charset="0"/>
                      </a:rPr>
                      <m:t>的</m:t>
                    </m:r>
                  </m:oMath>
                </a14:m>
                <a:r>
                  <a:rPr lang="zh-CN" altLang="en-US" sz="2000" dirty="0"/>
                  <a:t>一个</a:t>
                </a:r>
                <a14:m>
                  <m:oMath xmlns:m="http://schemas.openxmlformats.org/officeDocument/2006/math">
                    <m:r>
                      <a:rPr lang="en-US" altLang="zh-CN" sz="2000" b="0" i="1" smtClean="0">
                        <a:solidFill>
                          <a:srgbClr val="C00000"/>
                        </a:solidFill>
                        <a:latin typeface="Cambria Math" panose="02040503050406030204" pitchFamily="18" charset="0"/>
                      </a:rPr>
                      <m:t>𝑟</m:t>
                    </m:r>
                  </m:oMath>
                </a14:m>
                <a:r>
                  <a:rPr lang="zh-CN" altLang="en-US" sz="2000" dirty="0">
                    <a:solidFill>
                      <a:srgbClr val="C00000"/>
                    </a:solidFill>
                  </a:rPr>
                  <a:t>元（或</a:t>
                </a:r>
                <a14:m>
                  <m:oMath xmlns:m="http://schemas.openxmlformats.org/officeDocument/2006/math">
                    <m:r>
                      <a:rPr lang="en-US" altLang="zh-CN" sz="2000" b="0" i="1" smtClean="0">
                        <a:solidFill>
                          <a:srgbClr val="C00000"/>
                        </a:solidFill>
                        <a:latin typeface="Cambria Math" panose="02040503050406030204" pitchFamily="18" charset="0"/>
                      </a:rPr>
                      <m:t>𝑟</m:t>
                    </m:r>
                  </m:oMath>
                </a14:m>
                <a:r>
                  <a:rPr lang="zh-CN" altLang="en-US" sz="2000" dirty="0">
                    <a:solidFill>
                      <a:srgbClr val="C00000"/>
                    </a:solidFill>
                  </a:rPr>
                  <a:t>进）编码</a:t>
                </a:r>
                <a:r>
                  <a:rPr lang="zh-CN" altLang="en-US" sz="2000" dirty="0"/>
                  <a:t>，如果将字符序列</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𝑖</m:t>
                        </m:r>
                      </m:sub>
                    </m:sSub>
                  </m:oMath>
                </a14:m>
                <a:r>
                  <a:rPr lang="zh-CN" altLang="en-US" sz="2000" dirty="0"/>
                  <a:t>与信源字符</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sub>
                    </m:sSub>
                  </m:oMath>
                </a14:m>
                <a:r>
                  <a:rPr lang="zh-CN" altLang="en-US" sz="2000" dirty="0"/>
                  <a:t>进行对应。</a:t>
                </a:r>
                <a:r>
                  <a:rPr lang="en-US" altLang="zh-CN" sz="2000" dirty="0"/>
                  <a:t> </a:t>
                </a:r>
                <a:r>
                  <a:rPr lang="zh-CN" altLang="en-US" sz="2000" dirty="0"/>
                  <a:t>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oMath>
                </a14:m>
                <a:r>
                  <a:rPr lang="zh-CN" altLang="en-US" sz="2000" dirty="0"/>
                  <a:t>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oMath>
                </a14:m>
                <a:r>
                  <a:rPr lang="zh-CN" altLang="en-US" sz="2000" dirty="0"/>
                  <a:t>对应的</a:t>
                </a:r>
                <a:r>
                  <a:rPr lang="zh-CN" altLang="en-US" sz="2000" dirty="0">
                    <a:solidFill>
                      <a:srgbClr val="C00000"/>
                    </a:solidFill>
                  </a:rPr>
                  <a:t>码字</a:t>
                </a:r>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oMath>
                </a14:m>
                <a:r>
                  <a:rPr lang="zh-CN" altLang="en-US" sz="2000" dirty="0"/>
                  <a:t>所包含的码符号个数称为它的</a:t>
                </a:r>
                <a:r>
                  <a:rPr lang="zh-CN" altLang="en-US" sz="2000" dirty="0">
                    <a:solidFill>
                      <a:srgbClr val="C00000"/>
                    </a:solidFill>
                  </a:rPr>
                  <a:t>码字长</a:t>
                </a:r>
                <a:r>
                  <a:rPr lang="zh-CN" altLang="en-US" sz="2000" dirty="0"/>
                  <a:t>。</a:t>
                </a:r>
              </a:p>
            </p:txBody>
          </p:sp>
        </mc:Choice>
        <mc:Fallback xmlns="">
          <p:sp>
            <p:nvSpPr>
              <p:cNvPr id="4" name="文本框 3">
                <a:extLst>
                  <a:ext uri="{FF2B5EF4-FFF2-40B4-BE49-F238E27FC236}">
                    <a16:creationId xmlns:a16="http://schemas.microsoft.com/office/drawing/2014/main" id="{98A3C572-68D1-4642-BC6A-9723BE2F6825}"/>
                  </a:ext>
                </a:extLst>
              </p:cNvPr>
              <p:cNvSpPr txBox="1">
                <a:spLocks noRot="1" noChangeAspect="1" noMove="1" noResize="1" noEditPoints="1" noAdjustHandles="1" noChangeArrowheads="1" noChangeShapeType="1" noTextEdit="1"/>
              </p:cNvSpPr>
              <p:nvPr/>
            </p:nvSpPr>
            <p:spPr>
              <a:xfrm>
                <a:off x="790263" y="2827241"/>
                <a:ext cx="10647231" cy="1370760"/>
              </a:xfrm>
              <a:prstGeom prst="rect">
                <a:avLst/>
              </a:prstGeom>
              <a:blipFill>
                <a:blip r:embed="rId2"/>
                <a:stretch>
                  <a:fillRect l="-573" t="-3556" r="-573" b="-6667"/>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8E22E7D-88EC-424F-90F9-B1E06043FD2D}"/>
              </a:ext>
            </a:extLst>
          </p:cNvPr>
          <p:cNvSpPr txBox="1"/>
          <p:nvPr/>
        </p:nvSpPr>
        <p:spPr>
          <a:xfrm>
            <a:off x="765820" y="4283224"/>
            <a:ext cx="10657184" cy="707886"/>
          </a:xfrm>
          <a:prstGeom prst="rect">
            <a:avLst/>
          </a:prstGeom>
          <a:noFill/>
          <a:ln>
            <a:noFill/>
          </a:ln>
        </p:spPr>
        <p:txBody>
          <a:bodyPr wrap="square" rtlCol="0" anchor="ctr" anchorCtr="1">
            <a:spAutoFit/>
          </a:bodyPr>
          <a:lstStyle/>
          <a:p>
            <a:r>
              <a:rPr lang="zh-CN" altLang="en-US" sz="2000" dirty="0"/>
              <a:t>       若所有的码字都互不相同，则称这个码是</a:t>
            </a:r>
            <a:r>
              <a:rPr lang="zh-CN" altLang="en-US" sz="2000" dirty="0">
                <a:solidFill>
                  <a:srgbClr val="C00000"/>
                </a:solidFill>
              </a:rPr>
              <a:t>非奇异的</a:t>
            </a:r>
            <a:r>
              <a:rPr lang="zh-CN" altLang="en-US" sz="2000" dirty="0"/>
              <a:t>。从实用的角度来说，这是对无失真信源编码的最基本的要求。</a:t>
            </a:r>
          </a:p>
        </p:txBody>
      </p:sp>
      <p:sp>
        <p:nvSpPr>
          <p:cNvPr id="6" name="文本框 5">
            <a:extLst>
              <a:ext uri="{FF2B5EF4-FFF2-40B4-BE49-F238E27FC236}">
                <a16:creationId xmlns:a16="http://schemas.microsoft.com/office/drawing/2014/main" id="{D4B28AB1-70DD-4DE7-AB9F-0971794C5674}"/>
              </a:ext>
            </a:extLst>
          </p:cNvPr>
          <p:cNvSpPr txBox="1"/>
          <p:nvPr/>
        </p:nvSpPr>
        <p:spPr>
          <a:xfrm>
            <a:off x="765820" y="1711261"/>
            <a:ext cx="10657184" cy="1015663"/>
          </a:xfrm>
          <a:prstGeom prst="rect">
            <a:avLst/>
          </a:prstGeom>
          <a:noFill/>
          <a:ln>
            <a:noFill/>
          </a:ln>
        </p:spPr>
        <p:txBody>
          <a:bodyPr wrap="square" rtlCol="0" anchor="ctr" anchorCtr="1">
            <a:spAutoFit/>
          </a:bodyPr>
          <a:lstStyle/>
          <a:p>
            <a:r>
              <a:rPr lang="zh-CN" altLang="en-US" dirty="0"/>
              <a:t>        </a:t>
            </a:r>
            <a:r>
              <a:rPr lang="zh-CN" altLang="en-US" sz="2000" dirty="0"/>
              <a:t>为了对信源发出的消息进行传输或者存储，一般需要对消息进行加工处理，而首先需要解决的就是怎么对信源发出的消息进行有效表达的问题。信源编码要解决的就是，在不影响使用的前提下，把信源发出的消息用最高效的方式来表达的问题。</a:t>
            </a:r>
          </a:p>
        </p:txBody>
      </p:sp>
      <p:sp>
        <p:nvSpPr>
          <p:cNvPr id="7" name="文本框 6">
            <a:extLst>
              <a:ext uri="{FF2B5EF4-FFF2-40B4-BE49-F238E27FC236}">
                <a16:creationId xmlns:a16="http://schemas.microsoft.com/office/drawing/2014/main" id="{947745ED-7656-4429-A987-F1F90A7BB6FE}"/>
              </a:ext>
            </a:extLst>
          </p:cNvPr>
          <p:cNvSpPr txBox="1"/>
          <p:nvPr/>
        </p:nvSpPr>
        <p:spPr>
          <a:xfrm>
            <a:off x="837828" y="5146739"/>
            <a:ext cx="10657184" cy="1015663"/>
          </a:xfrm>
          <a:prstGeom prst="rect">
            <a:avLst/>
          </a:prstGeom>
          <a:noFill/>
          <a:ln>
            <a:noFill/>
          </a:ln>
        </p:spPr>
        <p:txBody>
          <a:bodyPr wrap="square" rtlCol="0" anchor="ctr" anchorCtr="1">
            <a:spAutoFit/>
          </a:bodyPr>
          <a:lstStyle/>
          <a:p>
            <a:r>
              <a:rPr lang="zh-CN" altLang="en-US" sz="2000" dirty="0"/>
              <a:t>       为了尽可能提高编码效率，对信源源源不断发出的消息进行编码时，我们并不预留一个标点符号，比如空格，来进行区隔相邻的码字，就像中国的古文一样。这就出现了一个怎么断句，也就是进行解读的问题。</a:t>
            </a:r>
          </a:p>
        </p:txBody>
      </p:sp>
    </p:spTree>
    <p:extLst>
      <p:ext uri="{BB962C8B-B14F-4D97-AF65-F5344CB8AC3E}">
        <p14:creationId xmlns:p14="http://schemas.microsoft.com/office/powerpoint/2010/main" val="32460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E21D8A0-6740-4844-A992-AEE3F2DDA76C}"/>
                  </a:ext>
                </a:extLst>
              </p:cNvPr>
              <p:cNvSpPr txBox="1"/>
              <p:nvPr/>
            </p:nvSpPr>
            <p:spPr>
              <a:xfrm>
                <a:off x="647709" y="532071"/>
                <a:ext cx="6696744" cy="903452"/>
              </a:xfrm>
              <a:prstGeom prst="rect">
                <a:avLst/>
              </a:prstGeom>
              <a:noFill/>
              <a:ln>
                <a:noFill/>
              </a:ln>
            </p:spPr>
            <p:txBody>
              <a:bodyPr wrap="square" rtlCol="0" anchor="ctr" anchorCtr="1">
                <a:spAutoFit/>
              </a:bodyPr>
              <a:lstStyle/>
              <a:p>
                <a:r>
                  <a:rPr lang="zh-CN" altLang="en-US" sz="2000" dirty="0"/>
                  <a:t>       我们再证明存在唯一可译码其平均码长</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𝐿</m:t>
                        </m:r>
                      </m:e>
                    </m:acc>
                    <m:r>
                      <a:rPr lang="zh-CN" altLang="en-US" sz="200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num>
                      <m:den>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𝑟</m:t>
                            </m:r>
                          </m:e>
                        </m:func>
                      </m:den>
                    </m:f>
                    <m:r>
                      <a:rPr lang="en-US" altLang="zh-CN" sz="2000" b="0" i="1" smtClean="0">
                        <a:latin typeface="Cambria Math" panose="02040503050406030204" pitchFamily="18" charset="0"/>
                      </a:rPr>
                      <m:t>+1.</m:t>
                    </m:r>
                  </m:oMath>
                </a14:m>
                <a:endParaRPr lang="en-US" altLang="zh-CN" sz="2000" b="0" dirty="0"/>
              </a:p>
              <a:p>
                <a:r>
                  <a:rPr lang="zh-CN" altLang="en-US" sz="2000" dirty="0"/>
                  <a:t>选择正整数</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oMath>
                </a14:m>
                <a:r>
                  <a:rPr lang="zh-CN" altLang="en-US" sz="2000" dirty="0"/>
                  <a:t>使得</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𝑟</m:t>
                        </m:r>
                      </m:e>
                      <m:sup>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𝑙</m:t>
                            </m:r>
                          </m:e>
                          <m:sub>
                            <m:r>
                              <a:rPr lang="en-US" altLang="zh-CN" sz="2000" b="0" i="1" dirty="0" smtClean="0">
                                <a:latin typeface="Cambria Math" panose="02040503050406030204" pitchFamily="18" charset="0"/>
                              </a:rPr>
                              <m:t>𝑖</m:t>
                            </m:r>
                          </m:sub>
                        </m:sSub>
                      </m:sup>
                    </m:sSup>
                    <m:r>
                      <a:rPr lang="en-US" altLang="zh-CN" sz="2000" b="0" i="1" dirty="0" smtClean="0">
                        <a:latin typeface="Cambria Math" panose="02040503050406030204" pitchFamily="18" charset="0"/>
                      </a:rPr>
                      <m:t>&lt;</m:t>
                    </m:r>
                    <m:r>
                      <a:rPr lang="en-US" altLang="zh-CN" sz="2000" b="0" i="1" dirty="0" smtClean="0">
                        <a:latin typeface="Cambria Math" panose="02040503050406030204" pitchFamily="18" charset="0"/>
                      </a:rPr>
                      <m:t>𝑝</m:t>
                    </m:r>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𝑠</m:t>
                            </m:r>
                          </m:e>
                          <m:sub>
                            <m:r>
                              <a:rPr lang="en-US" altLang="zh-CN" sz="2000" b="0" i="1" dirty="0" smtClean="0">
                                <a:latin typeface="Cambria Math" panose="02040503050406030204" pitchFamily="18" charset="0"/>
                              </a:rPr>
                              <m:t>𝑖</m:t>
                            </m:r>
                          </m:sub>
                        </m:sSub>
                      </m:e>
                    </m:d>
                    <m:r>
                      <a:rPr lang="en-US" altLang="zh-CN" sz="2000" b="0" i="1" dirty="0" smtClean="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𝑖</m:t>
                            </m:r>
                          </m:sub>
                        </m:sSub>
                        <m:r>
                          <a:rPr lang="en-US" altLang="zh-CN" sz="2000" b="0" i="1" dirty="0" smtClean="0">
                            <a:latin typeface="Cambria Math" panose="02040503050406030204" pitchFamily="18" charset="0"/>
                          </a:rPr>
                          <m:t>+1</m:t>
                        </m:r>
                      </m:sup>
                    </m:sSup>
                    <m:r>
                      <a:rPr lang="zh-CN" altLang="en-US" sz="2000" i="1" dirty="0" smtClean="0">
                        <a:latin typeface="Cambria Math" panose="02040503050406030204" pitchFamily="18" charset="0"/>
                      </a:rPr>
                      <m:t>，</m:t>
                    </m:r>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=1,2,⋯,</m:t>
                    </m:r>
                    <m:r>
                      <a:rPr lang="en-US" altLang="zh-CN" sz="2000" b="0" i="1" dirty="0" smtClean="0">
                        <a:latin typeface="Cambria Math" panose="02040503050406030204" pitchFamily="18" charset="0"/>
                        <a:ea typeface="Cambria Math" panose="02040503050406030204" pitchFamily="18" charset="0"/>
                      </a:rPr>
                      <m:t>𝑞</m:t>
                    </m:r>
                    <m:r>
                      <a:rPr lang="en-US" altLang="zh-CN" sz="2000" b="0" i="1" dirty="0" smtClean="0">
                        <a:latin typeface="Cambria Math" panose="02040503050406030204" pitchFamily="18" charset="0"/>
                        <a:ea typeface="Cambria Math" panose="02040503050406030204" pitchFamily="18" charset="0"/>
                      </a:rPr>
                      <m:t>.</m:t>
                    </m:r>
                  </m:oMath>
                </a14:m>
                <a:r>
                  <a:rPr lang="zh-CN" altLang="en-US" sz="2000" dirty="0"/>
                  <a:t> 则</a:t>
                </a:r>
              </a:p>
            </p:txBody>
          </p:sp>
        </mc:Choice>
        <mc:Fallback xmlns="">
          <p:sp>
            <p:nvSpPr>
              <p:cNvPr id="2" name="文本框 1">
                <a:extLst>
                  <a:ext uri="{FF2B5EF4-FFF2-40B4-BE49-F238E27FC236}">
                    <a16:creationId xmlns:a16="http://schemas.microsoft.com/office/drawing/2014/main" id="{CE21D8A0-6740-4844-A992-AEE3F2DDA76C}"/>
                  </a:ext>
                </a:extLst>
              </p:cNvPr>
              <p:cNvSpPr txBox="1">
                <a:spLocks noRot="1" noChangeAspect="1" noMove="1" noResize="1" noEditPoints="1" noAdjustHandles="1" noChangeArrowheads="1" noChangeShapeType="1" noTextEdit="1"/>
              </p:cNvSpPr>
              <p:nvPr/>
            </p:nvSpPr>
            <p:spPr>
              <a:xfrm>
                <a:off x="647709" y="532071"/>
                <a:ext cx="6696744" cy="903452"/>
              </a:xfrm>
              <a:prstGeom prst="rect">
                <a:avLst/>
              </a:prstGeom>
              <a:blipFill>
                <a:blip r:embed="rId2"/>
                <a:stretch>
                  <a:fillRect b="-108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8427693-F50A-461E-ABFA-4FC72C315EEE}"/>
                  </a:ext>
                </a:extLst>
              </p:cNvPr>
              <p:cNvSpPr txBox="1"/>
              <p:nvPr/>
            </p:nvSpPr>
            <p:spPr>
              <a:xfrm>
                <a:off x="4101788" y="1398972"/>
                <a:ext cx="2667590" cy="84029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𝑞</m:t>
                          </m:r>
                        </m:sup>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sup>
                          </m:sSup>
                        </m:e>
                      </m:nary>
                      <m:r>
                        <a:rPr lang="en-US" altLang="zh-CN" sz="2000" b="0" i="1" smtClean="0">
                          <a:latin typeface="Cambria Math" panose="02040503050406030204" pitchFamily="18" charset="0"/>
                        </a:rPr>
                        <m:t>&lt;</m:t>
                      </m:r>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𝑞</m:t>
                          </m:r>
                        </m:sup>
                        <m:e>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𝑠</m:t>
                                  </m:r>
                                </m:e>
                                <m:sub>
                                  <m:r>
                                    <a:rPr lang="en-US" altLang="zh-CN" sz="2000" i="1" dirty="0">
                                      <a:latin typeface="Cambria Math" panose="02040503050406030204" pitchFamily="18" charset="0"/>
                                    </a:rPr>
                                    <m:t>𝑖</m:t>
                                  </m:r>
                                </m:sub>
                              </m:sSub>
                            </m:e>
                          </m:d>
                        </m:e>
                      </m:nary>
                      <m:r>
                        <a:rPr lang="en-US" altLang="zh-CN" sz="2000" b="0" i="0" smtClean="0">
                          <a:latin typeface="Cambria Math" panose="02040503050406030204" pitchFamily="18" charset="0"/>
                          <a:ea typeface="Cambria Math" panose="02040503050406030204" pitchFamily="18" charset="0"/>
                        </a:rPr>
                        <m:t>=1.</m:t>
                      </m:r>
                    </m:oMath>
                  </m:oMathPara>
                </a14:m>
                <a:endParaRPr lang="zh-CN" altLang="en-US" sz="2000" dirty="0"/>
              </a:p>
            </p:txBody>
          </p:sp>
        </mc:Choice>
        <mc:Fallback xmlns="">
          <p:sp>
            <p:nvSpPr>
              <p:cNvPr id="3" name="文本框 2">
                <a:extLst>
                  <a:ext uri="{FF2B5EF4-FFF2-40B4-BE49-F238E27FC236}">
                    <a16:creationId xmlns:a16="http://schemas.microsoft.com/office/drawing/2014/main" id="{38427693-F50A-461E-ABFA-4FC72C315EEE}"/>
                  </a:ext>
                </a:extLst>
              </p:cNvPr>
              <p:cNvSpPr txBox="1">
                <a:spLocks noRot="1" noChangeAspect="1" noMove="1" noResize="1" noEditPoints="1" noAdjustHandles="1" noChangeArrowheads="1" noChangeShapeType="1" noTextEdit="1"/>
              </p:cNvSpPr>
              <p:nvPr/>
            </p:nvSpPr>
            <p:spPr>
              <a:xfrm>
                <a:off x="4101788" y="1398972"/>
                <a:ext cx="2667590" cy="84029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81C2435-F706-4A94-8A03-F64143163212}"/>
                  </a:ext>
                </a:extLst>
              </p:cNvPr>
              <p:cNvSpPr txBox="1"/>
              <p:nvPr/>
            </p:nvSpPr>
            <p:spPr>
              <a:xfrm>
                <a:off x="668569" y="2207267"/>
                <a:ext cx="8712968" cy="423770"/>
              </a:xfrm>
              <a:prstGeom prst="rect">
                <a:avLst/>
              </a:prstGeom>
              <a:noFill/>
              <a:ln>
                <a:noFill/>
              </a:ln>
            </p:spPr>
            <p:txBody>
              <a:bodyPr wrap="square" rtlCol="0" anchor="ctr" anchorCtr="1">
                <a:spAutoFit/>
              </a:bodyPr>
              <a:lstStyle/>
              <a:p>
                <a:r>
                  <a:rPr lang="zh-CN" altLang="en-US" sz="2000" dirty="0"/>
                  <a:t>于是由</a:t>
                </a:r>
                <a:r>
                  <a:rPr lang="en-US" altLang="zh-CN" sz="2000" dirty="0"/>
                  <a:t>McMillan</a:t>
                </a:r>
                <a:r>
                  <a:rPr lang="zh-CN" altLang="en-US" sz="2000" dirty="0"/>
                  <a:t>不等式可知存在码字长为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𝑞</m:t>
                        </m:r>
                      </m:sub>
                    </m:sSub>
                  </m:oMath>
                </a14:m>
                <a:r>
                  <a:rPr lang="zh-CN" altLang="en-US" sz="2000" dirty="0"/>
                  <a:t>的唯一可译码。此时，</a:t>
                </a:r>
              </a:p>
            </p:txBody>
          </p:sp>
        </mc:Choice>
        <mc:Fallback xmlns="">
          <p:sp>
            <p:nvSpPr>
              <p:cNvPr id="4" name="文本框 3">
                <a:extLst>
                  <a:ext uri="{FF2B5EF4-FFF2-40B4-BE49-F238E27FC236}">
                    <a16:creationId xmlns:a16="http://schemas.microsoft.com/office/drawing/2014/main" id="{B81C2435-F706-4A94-8A03-F64143163212}"/>
                  </a:ext>
                </a:extLst>
              </p:cNvPr>
              <p:cNvSpPr txBox="1">
                <a:spLocks noRot="1" noChangeAspect="1" noMove="1" noResize="1" noEditPoints="1" noAdjustHandles="1" noChangeArrowheads="1" noChangeShapeType="1" noTextEdit="1"/>
              </p:cNvSpPr>
              <p:nvPr/>
            </p:nvSpPr>
            <p:spPr>
              <a:xfrm>
                <a:off x="668569" y="2207267"/>
                <a:ext cx="8712968" cy="423770"/>
              </a:xfrm>
              <a:prstGeom prst="rect">
                <a:avLst/>
              </a:prstGeom>
              <a:blipFill>
                <a:blip r:embed="rId4"/>
                <a:stretch>
                  <a:fillRect t="-11429" b="-1714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1ADA430-AEF6-4FD7-925F-FBA86BAD50B4}"/>
                  </a:ext>
                </a:extLst>
              </p:cNvPr>
              <p:cNvSpPr txBox="1"/>
              <p:nvPr/>
            </p:nvSpPr>
            <p:spPr>
              <a:xfrm>
                <a:off x="1197866" y="2606571"/>
                <a:ext cx="9654053" cy="84029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𝑞</m:t>
                          </m:r>
                        </m:sup>
                        <m:e>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𝑠</m:t>
                                  </m:r>
                                </m:e>
                                <m:sub>
                                  <m:r>
                                    <a:rPr lang="en-US" altLang="zh-CN" sz="2000" i="1" dirty="0">
                                      <a:latin typeface="Cambria Math" panose="02040503050406030204" pitchFamily="18" charset="0"/>
                                    </a:rPr>
                                    <m:t>𝑖</m:t>
                                  </m:r>
                                </m:sub>
                              </m:sSub>
                            </m:e>
                          </m:d>
                        </m:e>
                      </m:nary>
                      <m:func>
                        <m:funcPr>
                          <m:ctrlPr>
                            <a:rPr lang="en-US" altLang="zh-CN" sz="2000" i="1" dirty="0" smtClean="0">
                              <a:latin typeface="Cambria Math" panose="02040503050406030204" pitchFamily="18" charset="0"/>
                            </a:rPr>
                          </m:ctrlPr>
                        </m:funcPr>
                        <m:fName>
                          <m:r>
                            <m:rPr>
                              <m:sty m:val="p"/>
                            </m:rPr>
                            <a:rPr lang="en-US" altLang="zh-CN" sz="2000" i="0" dirty="0" smtClean="0">
                              <a:latin typeface="Cambria Math" panose="02040503050406030204" pitchFamily="18" charset="0"/>
                            </a:rPr>
                            <m:t>log</m:t>
                          </m:r>
                        </m:fName>
                        <m:e>
                          <m:f>
                            <m:fPr>
                              <m:ctrlPr>
                                <a:rPr lang="en-US" altLang="zh-CN" sz="2000" i="1" dirty="0" smtClean="0">
                                  <a:latin typeface="Cambria Math" panose="02040503050406030204" pitchFamily="18" charset="0"/>
                                </a:rPr>
                              </m:ctrlPr>
                            </m:fPr>
                            <m:num>
                              <m:r>
                                <a:rPr lang="en-US" altLang="zh-CN" sz="2000" b="0" i="1" dirty="0" smtClean="0">
                                  <a:latin typeface="Cambria Math" panose="02040503050406030204" pitchFamily="18" charset="0"/>
                                </a:rPr>
                                <m:t>1</m:t>
                              </m:r>
                            </m:num>
                            <m:den>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𝑠</m:t>
                                      </m:r>
                                    </m:e>
                                    <m:sub>
                                      <m:r>
                                        <a:rPr lang="en-US" altLang="zh-CN" sz="2000" i="1" dirty="0">
                                          <a:latin typeface="Cambria Math" panose="02040503050406030204" pitchFamily="18" charset="0"/>
                                        </a:rPr>
                                        <m:t>𝑖</m:t>
                                      </m:r>
                                    </m:sub>
                                  </m:sSub>
                                </m:e>
                              </m:d>
                            </m:den>
                          </m:f>
                        </m:e>
                      </m:func>
                      <m:r>
                        <a:rPr lang="en-US" altLang="zh-CN" sz="2000" i="1" dirty="0" smtClean="0">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𝑞</m:t>
                          </m:r>
                        </m:sup>
                        <m:e>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𝑠</m:t>
                                  </m:r>
                                </m:e>
                                <m:sub>
                                  <m:r>
                                    <a:rPr lang="en-US" altLang="zh-CN" sz="2000" i="1" dirty="0">
                                      <a:latin typeface="Cambria Math" panose="02040503050406030204" pitchFamily="18" charset="0"/>
                                    </a:rPr>
                                    <m:t>𝑖</m:t>
                                  </m:r>
                                </m:sub>
                              </m:sSub>
                            </m:e>
                          </m:d>
                        </m:e>
                      </m:nary>
                      <m:func>
                        <m:funcPr>
                          <m:ctrlPr>
                            <a:rPr lang="en-US" altLang="zh-CN" sz="2000" i="1" dirty="0" smtClean="0">
                              <a:latin typeface="Cambria Math" panose="02040503050406030204" pitchFamily="18" charset="0"/>
                            </a:rPr>
                          </m:ctrlPr>
                        </m:funcPr>
                        <m:fName>
                          <m:r>
                            <m:rPr>
                              <m:sty m:val="p"/>
                            </m:rPr>
                            <a:rPr lang="en-US" altLang="zh-CN" sz="2000" i="0" dirty="0" smtClean="0">
                              <a:latin typeface="Cambria Math" panose="02040503050406030204" pitchFamily="18" charset="0"/>
                            </a:rPr>
                            <m:t>log</m:t>
                          </m:r>
                        </m:fName>
                        <m:e>
                          <m:f>
                            <m:fPr>
                              <m:ctrlPr>
                                <a:rPr lang="en-US" altLang="zh-CN" sz="2000" i="1" dirty="0" smtClean="0">
                                  <a:latin typeface="Cambria Math" panose="02040503050406030204" pitchFamily="18" charset="0"/>
                                </a:rPr>
                              </m:ctrlPr>
                            </m:fPr>
                            <m:num>
                              <m:r>
                                <a:rPr lang="en-US" altLang="zh-CN" sz="2000" b="0" i="1" dirty="0" smtClean="0">
                                  <a:latin typeface="Cambria Math" panose="02040503050406030204" pitchFamily="18" charset="0"/>
                                </a:rPr>
                                <m:t>1</m:t>
                              </m:r>
                            </m:num>
                            <m:den>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+1</m:t>
                                  </m:r>
                                </m:sup>
                              </m:sSup>
                            </m:den>
                          </m:f>
                        </m:e>
                      </m:func>
                      <m:r>
                        <a:rPr lang="en-US" altLang="zh-CN" sz="2000" b="0" i="1" dirty="0" smtClean="0">
                          <a:latin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𝑞</m:t>
                          </m:r>
                        </m:sup>
                        <m:e>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𝑠</m:t>
                                  </m:r>
                                </m:e>
                                <m:sub>
                                  <m:r>
                                    <a:rPr lang="en-US" altLang="zh-CN" sz="2000" i="1" dirty="0">
                                      <a:latin typeface="Cambria Math" panose="02040503050406030204" pitchFamily="18" charset="0"/>
                                    </a:rPr>
                                    <m:t>𝑖</m:t>
                                  </m:r>
                                </m:sub>
                              </m:sSub>
                            </m:e>
                          </m:d>
                        </m:e>
                      </m:nary>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𝑙</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−1</m:t>
                          </m:r>
                        </m:e>
                      </m:d>
                      <m:func>
                        <m:funcPr>
                          <m:ctrlPr>
                            <a:rPr lang="en-US" altLang="zh-CN" sz="2000" b="0" i="1" dirty="0" smtClean="0">
                              <a:latin typeface="Cambria Math" panose="02040503050406030204" pitchFamily="18" charset="0"/>
                            </a:rPr>
                          </m:ctrlPr>
                        </m:funcPr>
                        <m:fName>
                          <m:r>
                            <m:rPr>
                              <m:sty m:val="p"/>
                            </m:rPr>
                            <a:rPr lang="en-US" altLang="zh-CN" sz="2000" b="0" i="0" dirty="0" smtClean="0">
                              <a:latin typeface="Cambria Math" panose="02040503050406030204" pitchFamily="18" charset="0"/>
                            </a:rPr>
                            <m:t>log</m:t>
                          </m:r>
                        </m:fName>
                        <m:e>
                          <m:r>
                            <a:rPr lang="en-US" altLang="zh-CN" sz="2000" b="0" i="1" dirty="0" smtClean="0">
                              <a:latin typeface="Cambria Math" panose="02040503050406030204" pitchFamily="18" charset="0"/>
                            </a:rPr>
                            <m:t>𝑟</m:t>
                          </m:r>
                        </m:e>
                      </m:func>
                      <m:r>
                        <a:rPr lang="en-US" altLang="zh-CN" sz="2000" b="0" i="1" dirty="0" smtClean="0">
                          <a:latin typeface="Cambria Math" panose="02040503050406030204" pitchFamily="18" charset="0"/>
                        </a:rPr>
                        <m:t>=</m:t>
                      </m:r>
                      <m:d>
                        <m:dPr>
                          <m:ctrlPr>
                            <a:rPr lang="en-US" altLang="zh-CN" sz="2000" b="0" i="1" dirty="0" smtClean="0">
                              <a:latin typeface="Cambria Math" panose="02040503050406030204" pitchFamily="18" charset="0"/>
                            </a:rPr>
                          </m:ctrlPr>
                        </m:dPr>
                        <m:e>
                          <m:acc>
                            <m:accPr>
                              <m:chr m:val="̅"/>
                              <m:ctrlPr>
                                <a:rPr lang="en-US" altLang="zh-CN" sz="2000" b="0" i="1" dirty="0" smtClean="0">
                                  <a:latin typeface="Cambria Math" panose="02040503050406030204" pitchFamily="18" charset="0"/>
                                </a:rPr>
                              </m:ctrlPr>
                            </m:accPr>
                            <m:e>
                              <m:r>
                                <a:rPr lang="en-US" altLang="zh-CN" sz="2000" b="0" i="1" dirty="0" smtClean="0">
                                  <a:latin typeface="Cambria Math" panose="02040503050406030204" pitchFamily="18" charset="0"/>
                                </a:rPr>
                                <m:t>𝐿</m:t>
                              </m:r>
                            </m:e>
                          </m:acc>
                          <m:r>
                            <a:rPr lang="en-US" altLang="zh-CN" sz="2000" b="0" i="1" smtClean="0">
                              <a:latin typeface="Cambria Math" panose="02040503050406030204" pitchFamily="18" charset="0"/>
                            </a:rPr>
                            <m:t>−1</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𝑟</m:t>
                          </m:r>
                        </m:e>
                      </m:func>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a:extLst>
                  <a:ext uri="{FF2B5EF4-FFF2-40B4-BE49-F238E27FC236}">
                    <a16:creationId xmlns:a16="http://schemas.microsoft.com/office/drawing/2014/main" id="{C1ADA430-AEF6-4FD7-925F-FBA86BAD50B4}"/>
                  </a:ext>
                </a:extLst>
              </p:cNvPr>
              <p:cNvSpPr txBox="1">
                <a:spLocks noRot="1" noChangeAspect="1" noMove="1" noResize="1" noEditPoints="1" noAdjustHandles="1" noChangeArrowheads="1" noChangeShapeType="1" noTextEdit="1"/>
              </p:cNvSpPr>
              <p:nvPr/>
            </p:nvSpPr>
            <p:spPr>
              <a:xfrm>
                <a:off x="1197866" y="2606571"/>
                <a:ext cx="9654053" cy="840295"/>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EC9D8AE-ABA6-4752-B111-FE167643E878}"/>
                  </a:ext>
                </a:extLst>
              </p:cNvPr>
              <p:cNvSpPr txBox="1"/>
              <p:nvPr/>
            </p:nvSpPr>
            <p:spPr>
              <a:xfrm>
                <a:off x="777180" y="3433903"/>
                <a:ext cx="2448272" cy="590162"/>
              </a:xfrm>
              <a:prstGeom prst="rect">
                <a:avLst/>
              </a:prstGeom>
              <a:noFill/>
              <a:ln>
                <a:noFill/>
              </a:ln>
            </p:spPr>
            <p:txBody>
              <a:bodyPr wrap="square" rtlCol="0" anchor="ctr" anchorCtr="1">
                <a:spAutoFit/>
              </a:bodyPr>
              <a:lstStyle/>
              <a:p>
                <a:r>
                  <a:rPr lang="zh-CN" altLang="en-US" sz="2000" dirty="0"/>
                  <a:t>因此，</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𝐿</m:t>
                        </m:r>
                      </m:e>
                    </m:acc>
                    <m:r>
                      <a:rPr lang="zh-CN" altLang="en-US"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num>
                      <m:den>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𝑟</m:t>
                            </m:r>
                          </m:e>
                        </m:func>
                      </m:den>
                    </m:f>
                    <m:r>
                      <a:rPr lang="en-US" altLang="zh-CN" sz="2000" i="1">
                        <a:latin typeface="Cambria Math" panose="02040503050406030204" pitchFamily="18" charset="0"/>
                      </a:rPr>
                      <m:t>+1.</m:t>
                    </m:r>
                  </m:oMath>
                </a14:m>
                <a:endParaRPr lang="en-US" altLang="zh-CN" sz="2000" dirty="0"/>
              </a:p>
            </p:txBody>
          </p:sp>
        </mc:Choice>
        <mc:Fallback xmlns="">
          <p:sp>
            <p:nvSpPr>
              <p:cNvPr id="6" name="文本框 5">
                <a:extLst>
                  <a:ext uri="{FF2B5EF4-FFF2-40B4-BE49-F238E27FC236}">
                    <a16:creationId xmlns:a16="http://schemas.microsoft.com/office/drawing/2014/main" id="{2EC9D8AE-ABA6-4752-B111-FE167643E878}"/>
                  </a:ext>
                </a:extLst>
              </p:cNvPr>
              <p:cNvSpPr txBox="1">
                <a:spLocks noRot="1" noChangeAspect="1" noMove="1" noResize="1" noEditPoints="1" noAdjustHandles="1" noChangeArrowheads="1" noChangeShapeType="1" noTextEdit="1"/>
              </p:cNvSpPr>
              <p:nvPr/>
            </p:nvSpPr>
            <p:spPr>
              <a:xfrm>
                <a:off x="777180" y="3433903"/>
                <a:ext cx="2448272" cy="590162"/>
              </a:xfrm>
              <a:prstGeom prst="rect">
                <a:avLst/>
              </a:prstGeom>
              <a:blipFill>
                <a:blip r:embed="rId6"/>
                <a:stretch>
                  <a:fillRect l="-249"/>
                </a:stretch>
              </a:blipFill>
              <a:ln>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AB926E0D-3FBE-41ED-84B6-C403AF224A85}"/>
              </a:ext>
            </a:extLst>
          </p:cNvPr>
          <p:cNvSpPr txBox="1"/>
          <p:nvPr/>
        </p:nvSpPr>
        <p:spPr>
          <a:xfrm>
            <a:off x="688819" y="4023154"/>
            <a:ext cx="3312368"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§5.3.4 </a:t>
            </a:r>
            <a:r>
              <a:rPr lang="zh-CN" altLang="en-US" sz="2000" b="1" dirty="0">
                <a:latin typeface="宋体" panose="02010600030101010101" pitchFamily="2" charset="-122"/>
                <a:ea typeface="宋体" panose="02010600030101010101" pitchFamily="2" charset="-122"/>
              </a:rPr>
              <a:t>香农第一编码定理</a:t>
            </a:r>
            <a:endParaRPr lang="zh-CN" altLang="en-US" sz="20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CD3267D-2E42-4D21-ADA0-44F7145F1A2A}"/>
                  </a:ext>
                </a:extLst>
              </p:cNvPr>
              <p:cNvSpPr txBox="1"/>
              <p:nvPr/>
            </p:nvSpPr>
            <p:spPr>
              <a:xfrm>
                <a:off x="630122" y="4423264"/>
                <a:ext cx="10754369" cy="707886"/>
              </a:xfrm>
              <a:prstGeom prst="rect">
                <a:avLst/>
              </a:prstGeom>
              <a:noFill/>
              <a:ln>
                <a:noFill/>
              </a:ln>
            </p:spPr>
            <p:txBody>
              <a:bodyPr wrap="square" rtlCol="0" anchor="ctr" anchorCtr="1">
                <a:spAutoFit/>
              </a:bodyPr>
              <a:lstStyle/>
              <a:p>
                <a:r>
                  <a:rPr lang="zh-CN" altLang="en-US" sz="2000" b="1" dirty="0"/>
                  <a:t>定理</a:t>
                </a:r>
                <a:r>
                  <a:rPr lang="en-US" altLang="zh-CN" sz="2000" b="1" dirty="0"/>
                  <a:t>24</a:t>
                </a:r>
                <a:r>
                  <a:rPr lang="zh-CN" altLang="en-US" sz="2000" b="1" dirty="0"/>
                  <a:t>：</a:t>
                </a:r>
                <a:r>
                  <a:rPr lang="zh-CN" altLang="en-US" sz="2000" dirty="0"/>
                  <a:t>对离散无记忆信源</a:t>
                </a:r>
                <a14:m>
                  <m:oMath xmlns:m="http://schemas.openxmlformats.org/officeDocument/2006/math">
                    <m:r>
                      <a:rPr lang="en-US" altLang="zh-CN" sz="2000" b="0" i="1" smtClean="0">
                        <a:latin typeface="Cambria Math" panose="02040503050406030204" pitchFamily="18" charset="0"/>
                      </a:rPr>
                      <m:t>𝑠</m:t>
                    </m:r>
                  </m:oMath>
                </a14:m>
                <a:r>
                  <a:rPr lang="zh-CN" altLang="en-US" sz="2000" dirty="0"/>
                  <a:t>的</a:t>
                </a:r>
                <a14:m>
                  <m:oMath xmlns:m="http://schemas.openxmlformats.org/officeDocument/2006/math">
                    <m:r>
                      <a:rPr lang="en-US" altLang="zh-CN" sz="2000" b="0" i="1" dirty="0" smtClean="0">
                        <a:latin typeface="Cambria Math" panose="02040503050406030204" pitchFamily="18" charset="0"/>
                      </a:rPr>
                      <m:t>𝑁</m:t>
                    </m:r>
                  </m:oMath>
                </a14:m>
                <a:r>
                  <a:rPr lang="zh-CN" altLang="en-US" sz="2000" dirty="0"/>
                  <a:t>次扩展</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𝑁</m:t>
                        </m:r>
                      </m:sup>
                    </m:sSup>
                  </m:oMath>
                </a14:m>
                <a:r>
                  <a:rPr lang="zh-CN" altLang="en-US" sz="2000" dirty="0"/>
                  <a:t>进行编码，存在一个</a:t>
                </a:r>
                <a14:m>
                  <m:oMath xmlns:m="http://schemas.openxmlformats.org/officeDocument/2006/math">
                    <m:r>
                      <a:rPr lang="en-US" altLang="zh-CN" sz="2000" b="0" i="1" smtClean="0">
                        <a:latin typeface="Cambria Math" panose="02040503050406030204" pitchFamily="18" charset="0"/>
                      </a:rPr>
                      <m:t>𝑟</m:t>
                    </m:r>
                  </m:oMath>
                </a14:m>
                <a:r>
                  <a:rPr lang="zh-CN" altLang="en-US" sz="2000" dirty="0"/>
                  <a:t>元唯一可译码，其每信源符号平均码长</a:t>
                </a:r>
                <a14:m>
                  <m:oMath xmlns:m="http://schemas.openxmlformats.org/officeDocument/2006/math">
                    <m:f>
                      <m:fPr>
                        <m:type m:val="lin"/>
                        <m:ctrlPr>
                          <a:rPr lang="zh-CN" altLang="en-US"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𝐿</m:t>
                                </m:r>
                              </m:e>
                            </m:acc>
                          </m:e>
                          <m:sub>
                            <m:r>
                              <a:rPr lang="en-US" altLang="zh-CN" sz="2000" b="0" i="1" smtClean="0">
                                <a:latin typeface="Cambria Math" panose="02040503050406030204" pitchFamily="18" charset="0"/>
                              </a:rPr>
                              <m:t>𝑁</m:t>
                            </m:r>
                          </m:sub>
                        </m:sSub>
                      </m:num>
                      <m:den>
                        <m:r>
                          <a:rPr lang="en-US" altLang="zh-CN" sz="2000" b="0" i="1" smtClean="0">
                            <a:latin typeface="Cambria Math" panose="02040503050406030204" pitchFamily="18" charset="0"/>
                          </a:rPr>
                          <m:t>𝑁</m:t>
                        </m:r>
                      </m:den>
                    </m:f>
                  </m:oMath>
                </a14:m>
                <a:r>
                  <a:rPr lang="zh-CN" altLang="en-US" sz="2000" dirty="0"/>
                  <a:t>满足</a:t>
                </a:r>
              </a:p>
            </p:txBody>
          </p:sp>
        </mc:Choice>
        <mc:Fallback xmlns="">
          <p:sp>
            <p:nvSpPr>
              <p:cNvPr id="9" name="文本框 8">
                <a:extLst>
                  <a:ext uri="{FF2B5EF4-FFF2-40B4-BE49-F238E27FC236}">
                    <a16:creationId xmlns:a16="http://schemas.microsoft.com/office/drawing/2014/main" id="{8CD3267D-2E42-4D21-ADA0-44F7145F1A2A}"/>
                  </a:ext>
                </a:extLst>
              </p:cNvPr>
              <p:cNvSpPr txBox="1">
                <a:spLocks noRot="1" noChangeAspect="1" noMove="1" noResize="1" noEditPoints="1" noAdjustHandles="1" noChangeArrowheads="1" noChangeShapeType="1" noTextEdit="1"/>
              </p:cNvSpPr>
              <p:nvPr/>
            </p:nvSpPr>
            <p:spPr>
              <a:xfrm>
                <a:off x="630122" y="4423264"/>
                <a:ext cx="10754369" cy="707886"/>
              </a:xfrm>
              <a:prstGeom prst="rect">
                <a:avLst/>
              </a:prstGeom>
              <a:blipFill>
                <a:blip r:embed="rId7"/>
                <a:stretch>
                  <a:fillRect t="-21552" b="-10258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287D8D5-5EC8-43D7-8EAC-DD5E9DFC4E5E}"/>
                  </a:ext>
                </a:extLst>
              </p:cNvPr>
              <p:cNvSpPr txBox="1"/>
              <p:nvPr/>
            </p:nvSpPr>
            <p:spPr>
              <a:xfrm>
                <a:off x="3996081" y="4880021"/>
                <a:ext cx="2687531" cy="67114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𝑟</m:t>
                              </m:r>
                            </m:e>
                          </m:func>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𝐿</m:t>
                                  </m:r>
                                </m:e>
                              </m:acc>
                            </m:e>
                            <m:sub>
                              <m:r>
                                <a:rPr lang="en-US" altLang="zh-CN" sz="2000" i="1">
                                  <a:latin typeface="Cambria Math" panose="02040503050406030204" pitchFamily="18" charset="0"/>
                                </a:rPr>
                                <m:t>𝑁</m:t>
                              </m:r>
                            </m:sub>
                          </m:sSub>
                        </m:num>
                        <m:den>
                          <m:r>
                            <a:rPr lang="en-US" altLang="zh-CN" sz="2000" b="0" i="1" smtClean="0">
                              <a:latin typeface="Cambria Math" panose="02040503050406030204" pitchFamily="18" charset="0"/>
                              <a:ea typeface="Cambria Math" panose="02040503050406030204" pitchFamily="18" charset="0"/>
                            </a:rPr>
                            <m:t>𝑁</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num>
                        <m:den>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𝑟</m:t>
                              </m:r>
                            </m:e>
                          </m:func>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r>
                        <a:rPr lang="en-US" altLang="zh-CN" sz="2000" b="0" i="1" smtClean="0">
                          <a:latin typeface="Cambria Math" panose="02040503050406030204" pitchFamily="18" charset="0"/>
                        </a:rPr>
                        <m:t>.</m:t>
                      </m:r>
                    </m:oMath>
                  </m:oMathPara>
                </a14:m>
                <a:endParaRPr lang="zh-CN" altLang="en-US" sz="2000" dirty="0"/>
              </a:p>
            </p:txBody>
          </p:sp>
        </mc:Choice>
        <mc:Fallback xmlns="">
          <p:sp>
            <p:nvSpPr>
              <p:cNvPr id="10" name="文本框 9">
                <a:extLst>
                  <a:ext uri="{FF2B5EF4-FFF2-40B4-BE49-F238E27FC236}">
                    <a16:creationId xmlns:a16="http://schemas.microsoft.com/office/drawing/2014/main" id="{B287D8D5-5EC8-43D7-8EAC-DD5E9DFC4E5E}"/>
                  </a:ext>
                </a:extLst>
              </p:cNvPr>
              <p:cNvSpPr txBox="1">
                <a:spLocks noRot="1" noChangeAspect="1" noMove="1" noResize="1" noEditPoints="1" noAdjustHandles="1" noChangeArrowheads="1" noChangeShapeType="1" noTextEdit="1"/>
              </p:cNvSpPr>
              <p:nvPr/>
            </p:nvSpPr>
            <p:spPr>
              <a:xfrm>
                <a:off x="3996081" y="4880021"/>
                <a:ext cx="2687531" cy="671146"/>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DBE4BBC-955C-42B8-82AC-6DAE7CC1E0A8}"/>
                  </a:ext>
                </a:extLst>
              </p:cNvPr>
              <p:cNvSpPr txBox="1"/>
              <p:nvPr/>
            </p:nvSpPr>
            <p:spPr>
              <a:xfrm>
                <a:off x="647709" y="5444013"/>
                <a:ext cx="10788749" cy="936538"/>
              </a:xfrm>
              <a:prstGeom prst="rect">
                <a:avLst/>
              </a:prstGeom>
              <a:noFill/>
              <a:ln>
                <a:noFill/>
              </a:ln>
            </p:spPr>
            <p:txBody>
              <a:bodyPr wrap="square" rtlCol="0" anchor="ctr" anchorCtr="1">
                <a:spAutoFit/>
              </a:bodyPr>
              <a:lstStyle/>
              <a:p>
                <a:r>
                  <a:rPr lang="zh-CN" altLang="en-US" sz="2000" b="1" dirty="0"/>
                  <a:t>证明：</a:t>
                </a:r>
                <a:r>
                  <a:rPr lang="zh-CN" altLang="en-US" sz="2000" dirty="0"/>
                  <a:t>存在</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𝑁</m:t>
                        </m:r>
                      </m:sup>
                    </m:sSup>
                  </m:oMath>
                </a14:m>
                <a:r>
                  <a:rPr lang="zh-CN" altLang="en-US" sz="2000" dirty="0"/>
                  <a:t>的一个</a:t>
                </a:r>
                <a14:m>
                  <m:oMath xmlns:m="http://schemas.openxmlformats.org/officeDocument/2006/math">
                    <m:r>
                      <a:rPr lang="en-US" altLang="zh-CN" sz="2000" i="1">
                        <a:latin typeface="Cambria Math" panose="02040503050406030204" pitchFamily="18" charset="0"/>
                      </a:rPr>
                      <m:t>𝑟</m:t>
                    </m:r>
                  </m:oMath>
                </a14:m>
                <a:r>
                  <a:rPr lang="zh-CN" altLang="en-US" sz="2000" dirty="0"/>
                  <a:t>元唯一可译码，其平均码长</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𝐿</m:t>
                            </m:r>
                          </m:e>
                        </m:acc>
                      </m:e>
                      <m:sub>
                        <m:r>
                          <a:rPr lang="en-US" altLang="zh-CN" sz="2000" i="1">
                            <a:latin typeface="Cambria Math" panose="02040503050406030204" pitchFamily="18" charset="0"/>
                          </a:rPr>
                          <m:t>𝑁</m:t>
                        </m:r>
                      </m:sub>
                    </m:sSub>
                  </m:oMath>
                </a14:m>
                <a:r>
                  <a:rPr lang="zh-CN" altLang="en-US" sz="2000" dirty="0"/>
                  <a:t>满足</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𝐻</m:t>
                        </m:r>
                        <m:r>
                          <a:rPr lang="en-US" altLang="zh-CN" sz="2000" i="1">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𝑁</m:t>
                            </m:r>
                          </m:sup>
                        </m:sSup>
                        <m:r>
                          <a:rPr lang="en-US" altLang="zh-CN" sz="2000" i="1">
                            <a:latin typeface="Cambria Math" panose="02040503050406030204" pitchFamily="18" charset="0"/>
                          </a:rPr>
                          <m:t>)</m:t>
                        </m:r>
                      </m:num>
                      <m:den>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𝑟</m:t>
                            </m:r>
                          </m:e>
                        </m:func>
                      </m:den>
                    </m:f>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𝐿</m:t>
                            </m:r>
                          </m:e>
                        </m:acc>
                      </m:e>
                      <m:sub>
                        <m:r>
                          <a:rPr lang="en-US" altLang="zh-CN" sz="2000" i="1">
                            <a:latin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𝑁</m:t>
                                </m:r>
                              </m:sup>
                            </m:sSup>
                          </m:e>
                        </m:d>
                      </m:num>
                      <m:den>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𝑟</m:t>
                            </m:r>
                          </m:e>
                        </m:func>
                      </m:den>
                    </m:f>
                    <m:r>
                      <a:rPr lang="en-US" altLang="zh-CN" sz="2000" i="1">
                        <a:latin typeface="Cambria Math" panose="02040503050406030204" pitchFamily="18" charset="0"/>
                      </a:rPr>
                      <m:t>+</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oMath>
                </a14:m>
                <a:r>
                  <a:rPr lang="zh-CN" altLang="en-US" sz="2000" dirty="0"/>
                  <a:t> 又由于</a:t>
                </a:r>
                <a14:m>
                  <m:oMath xmlns:m="http://schemas.openxmlformats.org/officeDocument/2006/math">
                    <m:r>
                      <a:rPr lang="en-US" altLang="zh-CN" sz="2000" b="0" i="1" smtClean="0">
                        <a:latin typeface="Cambria Math" panose="02040503050406030204" pitchFamily="18" charset="0"/>
                      </a:rPr>
                      <m:t>𝑠</m:t>
                    </m:r>
                  </m:oMath>
                </a14:m>
                <a:r>
                  <a:rPr lang="zh-CN" altLang="en-US" sz="2000" dirty="0"/>
                  <a:t>为离散无记忆信源，从而</a:t>
                </a: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𝑁</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oMath>
                </a14:m>
                <a:r>
                  <a:rPr lang="zh-CN" altLang="en-US" sz="2000" dirty="0"/>
                  <a:t>，由此可得需证不等式。</a:t>
                </a:r>
              </a:p>
            </p:txBody>
          </p:sp>
        </mc:Choice>
        <mc:Fallback xmlns="">
          <p:sp>
            <p:nvSpPr>
              <p:cNvPr id="11" name="文本框 10">
                <a:extLst>
                  <a:ext uri="{FF2B5EF4-FFF2-40B4-BE49-F238E27FC236}">
                    <a16:creationId xmlns:a16="http://schemas.microsoft.com/office/drawing/2014/main" id="{EDBE4BBC-955C-42B8-82AC-6DAE7CC1E0A8}"/>
                  </a:ext>
                </a:extLst>
              </p:cNvPr>
              <p:cNvSpPr txBox="1">
                <a:spLocks noRot="1" noChangeAspect="1" noMove="1" noResize="1" noEditPoints="1" noAdjustHandles="1" noChangeArrowheads="1" noChangeShapeType="1" noTextEdit="1"/>
              </p:cNvSpPr>
              <p:nvPr/>
            </p:nvSpPr>
            <p:spPr>
              <a:xfrm>
                <a:off x="647709" y="5444013"/>
                <a:ext cx="10788749" cy="936538"/>
              </a:xfrm>
              <a:prstGeom prst="rect">
                <a:avLst/>
              </a:prstGeom>
              <a:blipFill>
                <a:blip r:embed="rId9"/>
                <a:stretch>
                  <a:fillRect l="-226" r="-395" b="-974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16660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7E5695-0F2B-47D7-818E-51C80925E31F}"/>
              </a:ext>
            </a:extLst>
          </p:cNvPr>
          <p:cNvSpPr txBox="1"/>
          <p:nvPr/>
        </p:nvSpPr>
        <p:spPr>
          <a:xfrm>
            <a:off x="1197868" y="519063"/>
            <a:ext cx="3600400" cy="461665"/>
          </a:xfrm>
          <a:prstGeom prst="rect">
            <a:avLst/>
          </a:prstGeom>
          <a:noFill/>
          <a:ln>
            <a:noFill/>
          </a:ln>
        </p:spPr>
        <p:txBody>
          <a:bodyPr wrap="square" rtlCol="0" anchor="ctr" anchorCtr="1">
            <a:spAutoFit/>
          </a:bodyPr>
          <a:lstStyle/>
          <a:p>
            <a:r>
              <a:rPr lang="en-US" altLang="zh-CN" sz="2400" b="1" dirty="0">
                <a:latin typeface="宋体" panose="02010600030101010101" pitchFamily="2" charset="-122"/>
                <a:ea typeface="宋体" panose="02010600030101010101" pitchFamily="2" charset="-122"/>
              </a:rPr>
              <a:t>§5.4 </a:t>
            </a:r>
            <a:r>
              <a:rPr lang="zh-CN" altLang="en-US" sz="2400" b="1" dirty="0">
                <a:latin typeface="宋体" panose="02010600030101010101" pitchFamily="2" charset="-122"/>
                <a:ea typeface="宋体" panose="02010600030101010101" pitchFamily="2" charset="-122"/>
              </a:rPr>
              <a:t>变长码的编码方法</a:t>
            </a:r>
            <a:endParaRPr lang="zh-CN" altLang="en-US" sz="2400" b="1" dirty="0"/>
          </a:p>
        </p:txBody>
      </p:sp>
      <p:sp>
        <p:nvSpPr>
          <p:cNvPr id="3" name="文本框 2">
            <a:extLst>
              <a:ext uri="{FF2B5EF4-FFF2-40B4-BE49-F238E27FC236}">
                <a16:creationId xmlns:a16="http://schemas.microsoft.com/office/drawing/2014/main" id="{AF780412-45BD-4ED3-803D-1ADB1F5395D8}"/>
              </a:ext>
            </a:extLst>
          </p:cNvPr>
          <p:cNvSpPr txBox="1"/>
          <p:nvPr/>
        </p:nvSpPr>
        <p:spPr>
          <a:xfrm>
            <a:off x="621804" y="1192600"/>
            <a:ext cx="3744416"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§5.4.1 </a:t>
            </a:r>
            <a:r>
              <a:rPr lang="zh-CN" altLang="en-US" sz="2000" b="1" dirty="0">
                <a:latin typeface="宋体" panose="02010600030101010101" pitchFamily="2" charset="-122"/>
                <a:ea typeface="宋体" panose="02010600030101010101" pitchFamily="2" charset="-122"/>
              </a:rPr>
              <a:t>哈夫曼（</a:t>
            </a:r>
            <a:r>
              <a:rPr lang="en-US" altLang="zh-CN" sz="2000" b="1" dirty="0">
                <a:latin typeface="宋体" panose="02010600030101010101" pitchFamily="2" charset="-122"/>
                <a:ea typeface="宋体" panose="02010600030101010101" pitchFamily="2" charset="-122"/>
              </a:rPr>
              <a:t>Huffman</a:t>
            </a:r>
            <a:r>
              <a:rPr lang="zh-CN" altLang="en-US" sz="2000" b="1" dirty="0">
                <a:latin typeface="宋体" panose="02010600030101010101" pitchFamily="2" charset="-122"/>
                <a:ea typeface="宋体" panose="02010600030101010101" pitchFamily="2" charset="-122"/>
              </a:rPr>
              <a:t>）码</a:t>
            </a:r>
            <a:endParaRPr lang="zh-CN" altLang="en-US" sz="20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92C3EFF-1BA1-4766-A6C1-B6D117FFE201}"/>
                  </a:ext>
                </a:extLst>
              </p:cNvPr>
              <p:cNvSpPr txBox="1"/>
              <p:nvPr/>
            </p:nvSpPr>
            <p:spPr>
              <a:xfrm>
                <a:off x="964169" y="1777498"/>
                <a:ext cx="8093430" cy="3247043"/>
              </a:xfrm>
              <a:prstGeom prst="rect">
                <a:avLst/>
              </a:prstGeom>
              <a:noFill/>
              <a:ln>
                <a:noFill/>
              </a:ln>
            </p:spPr>
            <p:txBody>
              <a:bodyPr wrap="square" rtlCol="0" anchor="ctr" anchorCtr="1">
                <a:spAutoFit/>
              </a:bodyPr>
              <a:lstStyle/>
              <a:p>
                <a:pPr>
                  <a:spcAft>
                    <a:spcPts val="1200"/>
                  </a:spcAft>
                </a:pPr>
                <a:r>
                  <a:rPr lang="zh-CN" altLang="en-US" sz="2000" dirty="0"/>
                  <a:t>       设</a:t>
                </a:r>
                <a14:m>
                  <m:oMath xmlns:m="http://schemas.openxmlformats.org/officeDocument/2006/math">
                    <m:r>
                      <a:rPr lang="en-US" altLang="zh-CN" sz="2000" i="1" dirty="0">
                        <a:latin typeface="Cambria Math" panose="02040503050406030204" pitchFamily="18" charset="0"/>
                      </a:rPr>
                      <m:t>𝑟</m:t>
                    </m:r>
                    <m:r>
                      <a:rPr lang="en-US" altLang="zh-CN" sz="2000" i="1" dirty="0">
                        <a:latin typeface="Cambria Math" panose="02040503050406030204" pitchFamily="18" charset="0"/>
                        <a:ea typeface="Cambria Math" panose="02040503050406030204" pitchFamily="18" charset="0"/>
                      </a:rPr>
                      <m:t>≥2</m:t>
                    </m:r>
                  </m:oMath>
                </a14:m>
                <a:r>
                  <a:rPr lang="zh-CN" altLang="en-US" sz="2000" b="0" i="1" dirty="0">
                    <a:latin typeface="Cambria Math" panose="02040503050406030204" pitchFamily="18" charset="0"/>
                  </a:rPr>
                  <a:t>，</a:t>
                </a:r>
                <a14:m>
                  <m:oMath xmlns:m="http://schemas.openxmlformats.org/officeDocument/2006/math">
                    <m:r>
                      <a:rPr lang="en-US" altLang="zh-CN" sz="2000" i="1" dirty="0">
                        <a:latin typeface="Cambria Math" panose="02040503050406030204" pitchFamily="18" charset="0"/>
                      </a:rPr>
                      <m:t>2</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𝑘</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𝑟</m:t>
                    </m:r>
                    <m:r>
                      <a:rPr lang="zh-CN" altLang="en-US" sz="2000" i="1" dirty="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𝑟</m:t>
                    </m:r>
                  </m:oMath>
                </a14:m>
                <a:r>
                  <a:rPr lang="zh-CN" altLang="en-US" sz="2000" dirty="0"/>
                  <a:t>叉全树的子树</a:t>
                </a:r>
                <a14:m>
                  <m:oMath xmlns:m="http://schemas.openxmlformats.org/officeDocument/2006/math">
                    <m:r>
                      <a:rPr lang="en-US" altLang="zh-CN" sz="2000" b="0" i="1" smtClean="0">
                        <a:latin typeface="Cambria Math" panose="02040503050406030204" pitchFamily="18" charset="0"/>
                      </a:rPr>
                      <m:t>𝑇</m:t>
                    </m:r>
                  </m:oMath>
                </a14:m>
                <a:r>
                  <a:rPr lang="zh-CN" altLang="en-US" sz="2000" dirty="0"/>
                  <a:t>称为</a:t>
                </a:r>
                <a14:m>
                  <m:oMath xmlns:m="http://schemas.openxmlformats.org/officeDocument/2006/math">
                    <m:d>
                      <m:dPr>
                        <m:ctrlPr>
                          <a:rPr lang="en-US" altLang="zh-CN" sz="2000" b="0" i="1" dirty="0" smtClean="0">
                            <a:solidFill>
                              <a:srgbClr val="FF0000"/>
                            </a:solidFill>
                            <a:latin typeface="Cambria Math" panose="02040503050406030204" pitchFamily="18" charset="0"/>
                          </a:rPr>
                        </m:ctrlPr>
                      </m:dPr>
                      <m:e>
                        <m:r>
                          <a:rPr lang="en-US" altLang="zh-CN" sz="2000" b="0" i="1" dirty="0" smtClean="0">
                            <a:solidFill>
                              <a:srgbClr val="FF0000"/>
                            </a:solidFill>
                            <a:latin typeface="Cambria Math" panose="02040503050406030204" pitchFamily="18" charset="0"/>
                          </a:rPr>
                          <m:t>𝑟</m:t>
                        </m:r>
                        <m:r>
                          <a:rPr lang="en-US" altLang="zh-CN" sz="2000" b="0" i="1" dirty="0" smtClean="0">
                            <a:solidFill>
                              <a:srgbClr val="FF0000"/>
                            </a:solidFill>
                            <a:latin typeface="Cambria Math" panose="02040503050406030204" pitchFamily="18" charset="0"/>
                          </a:rPr>
                          <m:t>,</m:t>
                        </m:r>
                        <m:r>
                          <a:rPr lang="en-US" altLang="zh-CN" sz="2000" b="0" i="1" dirty="0" smtClean="0">
                            <a:solidFill>
                              <a:srgbClr val="FF0000"/>
                            </a:solidFill>
                            <a:latin typeface="Cambria Math" panose="02040503050406030204" pitchFamily="18" charset="0"/>
                          </a:rPr>
                          <m:t>𝑘</m:t>
                        </m:r>
                      </m:e>
                    </m:d>
                  </m:oMath>
                </a14:m>
                <a:r>
                  <a:rPr lang="en-US" altLang="zh-CN" sz="2000" dirty="0">
                    <a:solidFill>
                      <a:srgbClr val="FF0000"/>
                    </a:solidFill>
                  </a:rPr>
                  <a:t>-</a:t>
                </a:r>
                <a:r>
                  <a:rPr lang="zh-CN" altLang="en-US" sz="2000" dirty="0">
                    <a:solidFill>
                      <a:srgbClr val="FF0000"/>
                    </a:solidFill>
                  </a:rPr>
                  <a:t>哈夫曼树</a:t>
                </a:r>
                <a:r>
                  <a:rPr lang="zh-CN" altLang="en-US" sz="2000" dirty="0"/>
                  <a:t>，</a:t>
                </a:r>
                <a:r>
                  <a:rPr lang="zh-CN" altLang="en-US" sz="2000" dirty="0">
                    <a:solidFill>
                      <a:srgbClr val="00B0F0"/>
                    </a:solidFill>
                  </a:rPr>
                  <a:t>如果</a:t>
                </a:r>
                <a:r>
                  <a:rPr lang="zh-CN" altLang="en-US" sz="2000" dirty="0"/>
                  <a:t>：</a:t>
                </a:r>
                <a:r>
                  <a:rPr lang="en-US" altLang="zh-CN" sz="2000" dirty="0"/>
                  <a:t> </a:t>
                </a:r>
                <a14:m>
                  <m:oMath xmlns:m="http://schemas.openxmlformats.org/officeDocument/2006/math">
                    <m:r>
                      <a:rPr lang="en-US" altLang="zh-CN" sz="2000" i="1">
                        <a:latin typeface="Cambria Math" panose="02040503050406030204" pitchFamily="18" charset="0"/>
                      </a:rPr>
                      <m:t>𝑇</m:t>
                    </m:r>
                  </m:oMath>
                </a14:m>
                <a:r>
                  <a:rPr lang="zh-CN" altLang="en-US" sz="2000" dirty="0"/>
                  <a:t>包含树根，除去</a:t>
                </a:r>
                <a14:m>
                  <m:oMath xmlns:m="http://schemas.openxmlformats.org/officeDocument/2006/math">
                    <m:r>
                      <a:rPr lang="en-US" altLang="zh-CN" sz="2000" b="0" i="1" smtClean="0">
                        <a:latin typeface="Cambria Math" panose="02040503050406030204" pitchFamily="18" charset="0"/>
                      </a:rPr>
                      <m:t>𝑘</m:t>
                    </m:r>
                  </m:oMath>
                </a14:m>
                <a:r>
                  <a:rPr lang="zh-CN" altLang="en-US" sz="2000" dirty="0"/>
                  <a:t>个最高阶叶子节点的共同父节点</a:t>
                </a:r>
                <a14:m>
                  <m:oMath xmlns:m="http://schemas.openxmlformats.org/officeDocument/2006/math">
                    <m:r>
                      <a:rPr lang="en-US" altLang="zh-CN" sz="2000" b="0" i="1" smtClean="0">
                        <a:latin typeface="Cambria Math" panose="02040503050406030204" pitchFamily="18" charset="0"/>
                      </a:rPr>
                      <m:t>𝑢</m:t>
                    </m:r>
                  </m:oMath>
                </a14:m>
                <a:r>
                  <a:rPr lang="zh-CN" altLang="en-US" sz="2000" dirty="0"/>
                  <a:t>以外，其他非叶子节点的全部子节点均位于</a:t>
                </a:r>
                <a14:m>
                  <m:oMath xmlns:m="http://schemas.openxmlformats.org/officeDocument/2006/math">
                    <m:r>
                      <a:rPr lang="en-US" altLang="zh-CN" sz="2000" i="1">
                        <a:latin typeface="Cambria Math" panose="02040503050406030204" pitchFamily="18" charset="0"/>
                      </a:rPr>
                      <m:t>𝑇</m:t>
                    </m:r>
                  </m:oMath>
                </a14:m>
                <a:r>
                  <a:rPr lang="zh-CN" altLang="en-US" sz="2000" dirty="0"/>
                  <a:t>中。</a:t>
                </a:r>
                <a:endParaRPr lang="en-US" altLang="zh-CN" sz="2000" dirty="0"/>
              </a:p>
              <a:p>
                <a:pPr>
                  <a:spcAft>
                    <a:spcPts val="1200"/>
                  </a:spcAft>
                </a:pPr>
                <a:r>
                  <a:rPr lang="en-US" altLang="zh-CN" sz="2000" dirty="0"/>
                  <a:t>        </a:t>
                </a:r>
                <a:r>
                  <a:rPr lang="zh-CN" altLang="en-US" sz="2000" dirty="0"/>
                  <a:t>显然，若在</a:t>
                </a:r>
                <a14:m>
                  <m:oMath xmlns:m="http://schemas.openxmlformats.org/officeDocument/2006/math">
                    <m:r>
                      <a:rPr lang="en-US" altLang="zh-CN" sz="2000" i="1">
                        <a:latin typeface="Cambria Math" panose="02040503050406030204" pitchFamily="18" charset="0"/>
                      </a:rPr>
                      <m:t>𝑇</m:t>
                    </m:r>
                  </m:oMath>
                </a14:m>
                <a:r>
                  <a:rPr lang="zh-CN" altLang="en-US" sz="2000" dirty="0"/>
                  <a:t>中删除</a:t>
                </a:r>
                <a14:m>
                  <m:oMath xmlns:m="http://schemas.openxmlformats.org/officeDocument/2006/math">
                    <m:r>
                      <a:rPr lang="en-US" altLang="zh-CN" sz="2000" i="1">
                        <a:latin typeface="Cambria Math" panose="02040503050406030204" pitchFamily="18" charset="0"/>
                      </a:rPr>
                      <m:t>𝑢</m:t>
                    </m:r>
                  </m:oMath>
                </a14:m>
                <a:r>
                  <a:rPr lang="zh-CN" altLang="en-US" sz="2000" dirty="0"/>
                  <a:t>的全部子节点则得到的</a:t>
                </a:r>
                <a14:m>
                  <m:oMath xmlns:m="http://schemas.openxmlformats.org/officeDocument/2006/math">
                    <m:r>
                      <a:rPr lang="zh-CN" altLang="en-US" sz="2000" i="1" dirty="0">
                        <a:latin typeface="Cambria Math" panose="02040503050406030204" pitchFamily="18" charset="0"/>
                      </a:rPr>
                      <m:t>是一个</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𝑟</m:t>
                        </m:r>
                      </m:e>
                    </m:d>
                  </m:oMath>
                </a14:m>
                <a:r>
                  <a:rPr lang="en-US" altLang="zh-CN" sz="2000" dirty="0"/>
                  <a:t>-</a:t>
                </a:r>
                <a:r>
                  <a:rPr lang="zh-CN" altLang="en-US" sz="2000" dirty="0"/>
                  <a:t>哈夫曼树，叶子节点数减少了</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oMath>
                </a14:m>
                <a:r>
                  <a:rPr lang="en-US" altLang="zh-CN" sz="2000" dirty="0"/>
                  <a:t>.</a:t>
                </a:r>
              </a:p>
              <a:p>
                <a:r>
                  <a:rPr lang="en-US" altLang="zh-CN" sz="2000" dirty="0"/>
                  <a:t>       </a:t>
                </a:r>
                <a:r>
                  <a:rPr lang="zh-CN" altLang="en-US" sz="2000" dirty="0"/>
                  <a:t>因为若把</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e>
                    </m:d>
                  </m:oMath>
                </a14:m>
                <a:r>
                  <a:rPr lang="en-US" altLang="zh-CN" sz="2000" dirty="0"/>
                  <a:t>-</a:t>
                </a:r>
                <a:r>
                  <a:rPr lang="zh-CN" altLang="en-US" sz="2000" dirty="0"/>
                  <a:t>哈夫曼树中一个最高阶叶子节点及其兄弟节点都删除则仍然得到一个</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e>
                    </m:d>
                  </m:oMath>
                </a14:m>
                <a:r>
                  <a:rPr lang="en-US" altLang="zh-CN" sz="2000" dirty="0"/>
                  <a:t>-</a:t>
                </a:r>
                <a:r>
                  <a:rPr lang="zh-CN" altLang="en-US" sz="2000" dirty="0"/>
                  <a:t>哈夫曼树，但叶子节点数减少了</a:t>
                </a:r>
                <a14:m>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−1</m:t>
                    </m:r>
                  </m:oMath>
                </a14:m>
                <a:r>
                  <a:rPr lang="zh-CN" altLang="en-US" sz="2000" dirty="0"/>
                  <a:t>，于是利用归纳法可易知</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e>
                    </m:d>
                  </m:oMath>
                </a14:m>
                <a:r>
                  <a:rPr lang="en-US" altLang="zh-CN" sz="2000" dirty="0"/>
                  <a:t>-</a:t>
                </a:r>
                <a:r>
                  <a:rPr lang="zh-CN" altLang="en-US" sz="2000" dirty="0"/>
                  <a:t>哈夫曼树的叶子节点数形如</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oMath>
                </a14:m>
                <a:r>
                  <a:rPr lang="en-US" altLang="zh-CN" sz="2000" dirty="0"/>
                  <a:t>.  </a:t>
                </a:r>
              </a:p>
              <a:p>
                <a:pPr>
                  <a:spcBef>
                    <a:spcPts val="600"/>
                  </a:spcBef>
                </a:pPr>
                <a:r>
                  <a:rPr lang="en-US" altLang="zh-CN" sz="2000" dirty="0"/>
                  <a:t>       </a:t>
                </a:r>
                <a:r>
                  <a:rPr lang="zh-CN" altLang="en-US" sz="2000" dirty="0"/>
                  <a:t>因此，任何</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𝑘</m:t>
                        </m:r>
                      </m:e>
                    </m:d>
                  </m:oMath>
                </a14:m>
                <a:r>
                  <a:rPr lang="en-US" altLang="zh-CN" sz="2000" dirty="0"/>
                  <a:t>-</a:t>
                </a:r>
                <a:r>
                  <a:rPr lang="zh-CN" altLang="en-US" sz="2000" dirty="0"/>
                  <a:t>哈夫曼树的叶子节点数都形如</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𝑟</m:t>
                        </m:r>
                        <m:r>
                          <a:rPr lang="en-US" altLang="zh-CN" sz="2000" i="1">
                            <a:latin typeface="Cambria Math" panose="02040503050406030204" pitchFamily="18" charset="0"/>
                          </a:rPr>
                          <m:t>−1</m:t>
                        </m:r>
                      </m:e>
                    </m:d>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b="0" i="1" smtClean="0">
                        <a:latin typeface="Cambria Math" panose="02040503050406030204" pitchFamily="18" charset="0"/>
                      </a:rPr>
                      <m:t>𝑘</m:t>
                    </m:r>
                  </m:oMath>
                </a14:m>
                <a:r>
                  <a:rPr lang="en-US" altLang="zh-CN" sz="2000" dirty="0"/>
                  <a:t>.</a:t>
                </a:r>
                <a:endParaRPr lang="zh-CN" altLang="en-US" sz="2000" dirty="0"/>
              </a:p>
            </p:txBody>
          </p:sp>
        </mc:Choice>
        <mc:Fallback xmlns="">
          <p:sp>
            <p:nvSpPr>
              <p:cNvPr id="9" name="文本框 8">
                <a:extLst>
                  <a:ext uri="{FF2B5EF4-FFF2-40B4-BE49-F238E27FC236}">
                    <a16:creationId xmlns:a16="http://schemas.microsoft.com/office/drawing/2014/main" id="{692C3EFF-1BA1-4766-A6C1-B6D117FFE201}"/>
                  </a:ext>
                </a:extLst>
              </p:cNvPr>
              <p:cNvSpPr txBox="1">
                <a:spLocks noRot="1" noChangeAspect="1" noMove="1" noResize="1" noEditPoints="1" noAdjustHandles="1" noChangeArrowheads="1" noChangeShapeType="1" noTextEdit="1"/>
              </p:cNvSpPr>
              <p:nvPr/>
            </p:nvSpPr>
            <p:spPr>
              <a:xfrm>
                <a:off x="964169" y="1777498"/>
                <a:ext cx="8093430" cy="3247043"/>
              </a:xfrm>
              <a:prstGeom prst="rect">
                <a:avLst/>
              </a:prstGeom>
              <a:blipFill>
                <a:blip r:embed="rId2"/>
                <a:stretch>
                  <a:fillRect l="-2334" t="-940" r="-2410" b="-3008"/>
                </a:stretch>
              </a:blipFill>
              <a:ln>
                <a:noFill/>
              </a:ln>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F8D37F47-CDE6-42DE-AEC9-823EE8C4FB0A}"/>
              </a:ext>
            </a:extLst>
          </p:cNvPr>
          <p:cNvCxnSpPr>
            <a:cxnSpLocks/>
          </p:cNvCxnSpPr>
          <p:nvPr/>
        </p:nvCxnSpPr>
        <p:spPr>
          <a:xfrm flipH="1">
            <a:off x="9781589" y="2060848"/>
            <a:ext cx="417278" cy="493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3DF9A3E-ED8A-45DA-BF1F-0CB13D2A90F1}"/>
              </a:ext>
            </a:extLst>
          </p:cNvPr>
          <p:cNvCxnSpPr/>
          <p:nvPr/>
        </p:nvCxnSpPr>
        <p:spPr>
          <a:xfrm>
            <a:off x="10198868" y="2060848"/>
            <a:ext cx="0" cy="55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8E49F82-47DE-4F53-9609-2A3A48C53EA6}"/>
              </a:ext>
            </a:extLst>
          </p:cNvPr>
          <p:cNvCxnSpPr/>
          <p:nvPr/>
        </p:nvCxnSpPr>
        <p:spPr>
          <a:xfrm>
            <a:off x="10198868" y="2060848"/>
            <a:ext cx="432048" cy="519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6F325BF-3C4A-4667-B899-4B343F5026F5}"/>
              </a:ext>
            </a:extLst>
          </p:cNvPr>
          <p:cNvCxnSpPr>
            <a:cxnSpLocks/>
          </p:cNvCxnSpPr>
          <p:nvPr/>
        </p:nvCxnSpPr>
        <p:spPr>
          <a:xfrm flipH="1">
            <a:off x="9457553" y="2550065"/>
            <a:ext cx="319081" cy="31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B8C49A5-36B7-4A16-8157-36D12D421FC0}"/>
              </a:ext>
            </a:extLst>
          </p:cNvPr>
          <p:cNvCxnSpPr>
            <a:cxnSpLocks/>
          </p:cNvCxnSpPr>
          <p:nvPr/>
        </p:nvCxnSpPr>
        <p:spPr>
          <a:xfrm flipH="1">
            <a:off x="9672579" y="2556131"/>
            <a:ext cx="104055"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D588E3F-AD10-4ABA-A1B1-B33600123FAA}"/>
              </a:ext>
            </a:extLst>
          </p:cNvPr>
          <p:cNvCxnSpPr>
            <a:cxnSpLocks/>
          </p:cNvCxnSpPr>
          <p:nvPr/>
        </p:nvCxnSpPr>
        <p:spPr>
          <a:xfrm>
            <a:off x="9781588" y="2556131"/>
            <a:ext cx="201256"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A342CE5-985C-4A0C-A437-2CE21797904C}"/>
              </a:ext>
            </a:extLst>
          </p:cNvPr>
          <p:cNvCxnSpPr/>
          <p:nvPr/>
        </p:nvCxnSpPr>
        <p:spPr>
          <a:xfrm>
            <a:off x="10623096" y="2569017"/>
            <a:ext cx="72008" cy="319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451766A-C928-4E17-8AAA-8B781BCFB1D8}"/>
              </a:ext>
            </a:extLst>
          </p:cNvPr>
          <p:cNvCxnSpPr/>
          <p:nvPr/>
        </p:nvCxnSpPr>
        <p:spPr>
          <a:xfrm flipH="1">
            <a:off x="10486900" y="2562641"/>
            <a:ext cx="144016" cy="33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5914BA3-8945-4461-A100-F5D22B880134}"/>
              </a:ext>
            </a:extLst>
          </p:cNvPr>
          <p:cNvCxnSpPr>
            <a:cxnSpLocks/>
          </p:cNvCxnSpPr>
          <p:nvPr/>
        </p:nvCxnSpPr>
        <p:spPr>
          <a:xfrm>
            <a:off x="10630916" y="2580286"/>
            <a:ext cx="278219" cy="308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517AEA0-2B58-4146-9E53-A305525C66E7}"/>
              </a:ext>
            </a:extLst>
          </p:cNvPr>
          <p:cNvCxnSpPr>
            <a:cxnSpLocks/>
          </p:cNvCxnSpPr>
          <p:nvPr/>
        </p:nvCxnSpPr>
        <p:spPr>
          <a:xfrm>
            <a:off x="9672579" y="2882972"/>
            <a:ext cx="109008"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8E63C02-B4DB-472B-A97F-4D8816833430}"/>
              </a:ext>
            </a:extLst>
          </p:cNvPr>
          <p:cNvCxnSpPr/>
          <p:nvPr/>
        </p:nvCxnSpPr>
        <p:spPr>
          <a:xfrm flipH="1">
            <a:off x="9503369" y="2895084"/>
            <a:ext cx="169210" cy="29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C87BFF6-1143-4CE0-9941-F733EAA53453}"/>
              </a:ext>
            </a:extLst>
          </p:cNvPr>
          <p:cNvCxnSpPr/>
          <p:nvPr/>
        </p:nvCxnSpPr>
        <p:spPr>
          <a:xfrm>
            <a:off x="9672579" y="2882972"/>
            <a:ext cx="0" cy="31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6AE5819-54E9-4FD1-9D4F-593AF60A9EEB}"/>
              </a:ext>
            </a:extLst>
          </p:cNvPr>
          <p:cNvCxnSpPr/>
          <p:nvPr/>
        </p:nvCxnSpPr>
        <p:spPr>
          <a:xfrm>
            <a:off x="9982844" y="2882972"/>
            <a:ext cx="7384"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C0F86E3-CD09-45DF-8F70-3DE5FDE834CA}"/>
              </a:ext>
            </a:extLst>
          </p:cNvPr>
          <p:cNvCxnSpPr>
            <a:cxnSpLocks/>
          </p:cNvCxnSpPr>
          <p:nvPr/>
        </p:nvCxnSpPr>
        <p:spPr>
          <a:xfrm>
            <a:off x="9990228" y="2891166"/>
            <a:ext cx="136631"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7985DF8-4CE9-42B6-AB92-19364FD1CCEA}"/>
              </a:ext>
            </a:extLst>
          </p:cNvPr>
          <p:cNvCxnSpPr>
            <a:cxnSpLocks/>
          </p:cNvCxnSpPr>
          <p:nvPr/>
        </p:nvCxnSpPr>
        <p:spPr>
          <a:xfrm flipH="1">
            <a:off x="9901630" y="2867607"/>
            <a:ext cx="80521" cy="319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70953C13-F420-4504-A9D5-DA4BA7CC5108}"/>
              </a:ext>
            </a:extLst>
          </p:cNvPr>
          <p:cNvCxnSpPr/>
          <p:nvPr/>
        </p:nvCxnSpPr>
        <p:spPr>
          <a:xfrm flipH="1">
            <a:off x="10414892" y="2891166"/>
            <a:ext cx="72008"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5DE37B3-2838-42CB-80C2-09A07D334746}"/>
              </a:ext>
            </a:extLst>
          </p:cNvPr>
          <p:cNvCxnSpPr/>
          <p:nvPr/>
        </p:nvCxnSpPr>
        <p:spPr>
          <a:xfrm>
            <a:off x="10486900" y="2895084"/>
            <a:ext cx="32094" cy="288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EA6DCCC-C580-4406-9C60-E10F52DDEEA1}"/>
              </a:ext>
            </a:extLst>
          </p:cNvPr>
          <p:cNvCxnSpPr>
            <a:cxnSpLocks/>
          </p:cNvCxnSpPr>
          <p:nvPr/>
        </p:nvCxnSpPr>
        <p:spPr>
          <a:xfrm>
            <a:off x="10486900" y="2891166"/>
            <a:ext cx="136196" cy="279197"/>
          </a:xfrm>
          <a:prstGeom prst="line">
            <a:avLst/>
          </a:prstGeom>
          <a:ln>
            <a:solidFill>
              <a:srgbClr val="00B0F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15F6A9BB-C9E0-4F25-A518-749E1375BA2A}"/>
                  </a:ext>
                </a:extLst>
              </p:cNvPr>
              <p:cNvSpPr txBox="1"/>
              <p:nvPr/>
            </p:nvSpPr>
            <p:spPr>
              <a:xfrm>
                <a:off x="9542111" y="3462954"/>
                <a:ext cx="1386266" cy="307777"/>
              </a:xfrm>
              <a:prstGeom prst="rect">
                <a:avLst/>
              </a:prstGeom>
              <a:noFill/>
              <a:ln>
                <a:noFill/>
              </a:ln>
            </p:spPr>
            <p:txBody>
              <a:bodyPr wrap="square" rtlCol="0" anchor="ctr" anchorCtr="1">
                <a:spAutoFit/>
              </a:bodyPr>
              <a:lstStyle/>
              <a:p>
                <a14:m>
                  <m:oMath xmlns:m="http://schemas.openxmlformats.org/officeDocument/2006/math">
                    <m:r>
                      <a:rPr lang="en-US" altLang="zh-CN" sz="1400" b="0" i="1" smtClean="0">
                        <a:latin typeface="Cambria Math" panose="02040503050406030204" pitchFamily="18" charset="0"/>
                      </a:rPr>
                      <m:t>(3,2)</m:t>
                    </m:r>
                  </m:oMath>
                </a14:m>
                <a:r>
                  <a:rPr lang="en-US" altLang="zh-CN" sz="1400" dirty="0"/>
                  <a:t>-</a:t>
                </a:r>
                <a:r>
                  <a:rPr lang="zh-CN" altLang="en-US" sz="1400" dirty="0"/>
                  <a:t>哈夫曼树</a:t>
                </a:r>
              </a:p>
            </p:txBody>
          </p:sp>
        </mc:Choice>
        <mc:Fallback xmlns="">
          <p:sp>
            <p:nvSpPr>
              <p:cNvPr id="59" name="文本框 58">
                <a:extLst>
                  <a:ext uri="{FF2B5EF4-FFF2-40B4-BE49-F238E27FC236}">
                    <a16:creationId xmlns:a16="http://schemas.microsoft.com/office/drawing/2014/main" id="{15F6A9BB-C9E0-4F25-A518-749E1375BA2A}"/>
                  </a:ext>
                </a:extLst>
              </p:cNvPr>
              <p:cNvSpPr txBox="1">
                <a:spLocks noRot="1" noChangeAspect="1" noMove="1" noResize="1" noEditPoints="1" noAdjustHandles="1" noChangeArrowheads="1" noChangeShapeType="1" noTextEdit="1"/>
              </p:cNvSpPr>
              <p:nvPr/>
            </p:nvSpPr>
            <p:spPr>
              <a:xfrm>
                <a:off x="9542111" y="3462954"/>
                <a:ext cx="1386266" cy="307777"/>
              </a:xfrm>
              <a:prstGeom prst="rect">
                <a:avLst/>
              </a:prstGeom>
              <a:blipFill>
                <a:blip r:embed="rId3"/>
                <a:stretch>
                  <a:fillRect t="-3922" b="-196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938116CC-8814-4F6D-9F26-8CE0D9DC7D88}"/>
                  </a:ext>
                </a:extLst>
              </p:cNvPr>
              <p:cNvSpPr txBox="1"/>
              <p:nvPr/>
            </p:nvSpPr>
            <p:spPr>
              <a:xfrm>
                <a:off x="10382798" y="2765789"/>
                <a:ext cx="135357" cy="18466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𝑢</m:t>
                      </m:r>
                    </m:oMath>
                  </m:oMathPara>
                </a14:m>
                <a:endParaRPr lang="zh-CN" altLang="en-US" sz="1200" dirty="0"/>
              </a:p>
            </p:txBody>
          </p:sp>
        </mc:Choice>
        <mc:Fallback xmlns="">
          <p:sp>
            <p:nvSpPr>
              <p:cNvPr id="60" name="文本框 59">
                <a:extLst>
                  <a:ext uri="{FF2B5EF4-FFF2-40B4-BE49-F238E27FC236}">
                    <a16:creationId xmlns:a16="http://schemas.microsoft.com/office/drawing/2014/main" id="{938116CC-8814-4F6D-9F26-8CE0D9DC7D88}"/>
                  </a:ext>
                </a:extLst>
              </p:cNvPr>
              <p:cNvSpPr txBox="1">
                <a:spLocks noRot="1" noChangeAspect="1" noMove="1" noResize="1" noEditPoints="1" noAdjustHandles="1" noChangeArrowheads="1" noChangeShapeType="1" noTextEdit="1"/>
              </p:cNvSpPr>
              <p:nvPr/>
            </p:nvSpPr>
            <p:spPr>
              <a:xfrm>
                <a:off x="10382798" y="2765789"/>
                <a:ext cx="135357" cy="184666"/>
              </a:xfrm>
              <a:prstGeom prst="rect">
                <a:avLst/>
              </a:prstGeom>
              <a:blipFill>
                <a:blip r:embed="rId4"/>
                <a:stretch>
                  <a:fillRect l="-2727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8374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9"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AF181AF-30C3-4CBF-952C-7E6DDB983196}"/>
                  </a:ext>
                </a:extLst>
              </p:cNvPr>
              <p:cNvSpPr txBox="1"/>
              <p:nvPr/>
            </p:nvSpPr>
            <p:spPr>
              <a:xfrm>
                <a:off x="693812" y="2310408"/>
                <a:ext cx="7920880" cy="4016484"/>
              </a:xfrm>
              <a:prstGeom prst="rect">
                <a:avLst/>
              </a:prstGeom>
              <a:noFill/>
              <a:ln>
                <a:noFill/>
              </a:ln>
            </p:spPr>
            <p:txBody>
              <a:bodyPr wrap="square" rtlCol="0" anchor="ctr" anchorCtr="1">
                <a:spAutoFit/>
              </a:bodyPr>
              <a:lstStyle/>
              <a:p>
                <a:pPr>
                  <a:spcAft>
                    <a:spcPts val="600"/>
                  </a:spcAft>
                </a:pPr>
                <a:r>
                  <a:rPr lang="zh-CN" altLang="en-US" sz="2000" b="1" dirty="0"/>
                  <a:t>证明：</a:t>
                </a:r>
                <a:r>
                  <a:rPr lang="zh-CN" altLang="en-US" sz="2000" dirty="0"/>
                  <a:t>假定</a:t>
                </a:r>
                <a14:m>
                  <m:oMath xmlns:m="http://schemas.openxmlformats.org/officeDocument/2006/math">
                    <m:r>
                      <a:rPr lang="en-US" altLang="zh-CN" sz="2000" b="0" i="1" smtClean="0">
                        <a:latin typeface="Cambria Math" panose="02040503050406030204" pitchFamily="18" charset="0"/>
                      </a:rPr>
                      <m:t>𝑇</m:t>
                    </m:r>
                  </m:oMath>
                </a14:m>
                <a:r>
                  <a:rPr lang="zh-CN" altLang="en-US" sz="2000" dirty="0"/>
                  <a:t>为</a:t>
                </a:r>
                <a14:m>
                  <m:oMath xmlns:m="http://schemas.openxmlformats.org/officeDocument/2006/math">
                    <m:r>
                      <a:rPr lang="en-US" altLang="zh-CN" sz="2000" i="1">
                        <a:latin typeface="Cambria Math" panose="02040503050406030204" pitchFamily="18" charset="0"/>
                      </a:rPr>
                      <m:t>𝑠</m:t>
                    </m:r>
                  </m:oMath>
                </a14:m>
                <a:r>
                  <a:rPr lang="zh-CN" altLang="en-US" sz="2000" dirty="0"/>
                  <a:t>的某</a:t>
                </a:r>
                <a14:m>
                  <m:oMath xmlns:m="http://schemas.openxmlformats.org/officeDocument/2006/math">
                    <m:r>
                      <a:rPr lang="en-US" altLang="zh-CN" sz="2000" i="1" dirty="0">
                        <a:latin typeface="Cambria Math" panose="02040503050406030204" pitchFamily="18" charset="0"/>
                      </a:rPr>
                      <m:t>𝑟</m:t>
                    </m:r>
                  </m:oMath>
                </a14:m>
                <a:r>
                  <a:rPr lang="zh-CN" altLang="en-US" sz="2000" dirty="0"/>
                  <a:t>元最佳即时码的树图表示。由于</a:t>
                </a:r>
                <a:endParaRPr lang="en-US" altLang="zh-CN" sz="2000" dirty="0"/>
              </a:p>
              <a:p>
                <a:pPr marL="457200" indent="-457200">
                  <a:buFont typeface="+mj-ea"/>
                  <a:buAutoNum type="circleNumDbPlain"/>
                </a:pPr>
                <a:r>
                  <a:rPr lang="zh-CN" altLang="en-US" sz="2000" dirty="0"/>
                  <a:t>如果有叶子结点</a:t>
                </a:r>
                <a14:m>
                  <m:oMath xmlns:m="http://schemas.openxmlformats.org/officeDocument/2006/math">
                    <m:r>
                      <a:rPr lang="en-US" altLang="zh-CN" sz="2000" b="0" i="1" smtClean="0">
                        <a:latin typeface="Cambria Math" panose="02040503050406030204" pitchFamily="18" charset="0"/>
                      </a:rPr>
                      <m:t>𝑣</m:t>
                    </m:r>
                  </m:oMath>
                </a14:m>
                <a:r>
                  <a:rPr lang="zh-CN" altLang="en-US" sz="2000" dirty="0"/>
                  <a:t>其父节点</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𝑣</m:t>
                        </m:r>
                      </m:e>
                      <m:sup>
                        <m:r>
                          <a:rPr lang="en-US" altLang="zh-CN" sz="2000" b="0" i="1" smtClean="0">
                            <a:latin typeface="Cambria Math" panose="02040503050406030204" pitchFamily="18" charset="0"/>
                          </a:rPr>
                          <m:t>′</m:t>
                        </m:r>
                      </m:sup>
                    </m:sSup>
                  </m:oMath>
                </a14:m>
                <a:r>
                  <a:rPr lang="zh-CN" altLang="en-US" sz="2000" dirty="0"/>
                  <a:t>没有其他子节点在</a:t>
                </a:r>
                <a14:m>
                  <m:oMath xmlns:m="http://schemas.openxmlformats.org/officeDocument/2006/math">
                    <m:r>
                      <a:rPr lang="en-US" altLang="zh-CN" sz="2000" b="0" i="1" smtClean="0">
                        <a:latin typeface="Cambria Math" panose="02040503050406030204" pitchFamily="18" charset="0"/>
                      </a:rPr>
                      <m:t>𝑇</m:t>
                    </m:r>
                  </m:oMath>
                </a14:m>
                <a:r>
                  <a:rPr lang="zh-CN" altLang="en-US" sz="2000" dirty="0"/>
                  <a:t>中，则可通过删除</a:t>
                </a:r>
                <a14:m>
                  <m:oMath xmlns:m="http://schemas.openxmlformats.org/officeDocument/2006/math">
                    <m:r>
                      <a:rPr lang="en-US" altLang="zh-CN" sz="2000" b="0" i="1" smtClean="0">
                        <a:latin typeface="Cambria Math" panose="02040503050406030204" pitchFamily="18" charset="0"/>
                      </a:rPr>
                      <m:t>𝑣</m:t>
                    </m:r>
                  </m:oMath>
                </a14:m>
                <a:r>
                  <a:rPr lang="zh-CN" altLang="en-US" sz="2000" dirty="0"/>
                  <a:t>而将</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𝑣</m:t>
                        </m:r>
                      </m:e>
                      <m:sup>
                        <m:r>
                          <a:rPr lang="en-US" altLang="zh-CN" sz="2000" i="1">
                            <a:latin typeface="Cambria Math" panose="02040503050406030204" pitchFamily="18" charset="0"/>
                          </a:rPr>
                          <m:t>′</m:t>
                        </m:r>
                      </m:sup>
                    </m:sSup>
                  </m:oMath>
                </a14:m>
                <a:r>
                  <a:rPr lang="zh-CN" altLang="en-US" sz="2000" dirty="0"/>
                  <a:t>变成叶子结点，这样得到的即时码具有更短平均码长。</a:t>
                </a:r>
                <a:endParaRPr lang="en-US" altLang="zh-CN" sz="2000" dirty="0"/>
              </a:p>
              <a:p>
                <a:pPr marL="457200" indent="-457200">
                  <a:buFont typeface="+mj-ea"/>
                  <a:buAutoNum type="circleNumDbPlain"/>
                </a:pPr>
                <a:r>
                  <a:rPr lang="zh-CN" altLang="en-US" sz="2000" dirty="0"/>
                  <a:t>如果有非叶子节点</a:t>
                </a:r>
                <a14:m>
                  <m:oMath xmlns:m="http://schemas.openxmlformats.org/officeDocument/2006/math">
                    <m:r>
                      <a:rPr lang="en-US" altLang="zh-CN" sz="2000" b="0" i="1" smtClean="0">
                        <a:latin typeface="Cambria Math" panose="02040503050406030204" pitchFamily="18" charset="0"/>
                      </a:rPr>
                      <m:t>𝑢</m:t>
                    </m:r>
                  </m:oMath>
                </a14:m>
                <a:r>
                  <a:rPr lang="zh-CN" altLang="en-US" sz="2000" dirty="0"/>
                  <a:t>其子节点</a:t>
                </a:r>
                <a14:m>
                  <m:oMath xmlns:m="http://schemas.openxmlformats.org/officeDocument/2006/math">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i="1">
                            <a:latin typeface="Cambria Math" panose="02040503050406030204" pitchFamily="18" charset="0"/>
                          </a:rPr>
                          <m:t>′</m:t>
                        </m:r>
                      </m:sup>
                    </m:sSup>
                  </m:oMath>
                </a14:m>
                <a:r>
                  <a:rPr lang="zh-CN" altLang="en-US" sz="2000" dirty="0"/>
                  <a:t>不在</a:t>
                </a:r>
                <a14:m>
                  <m:oMath xmlns:m="http://schemas.openxmlformats.org/officeDocument/2006/math">
                    <m:r>
                      <a:rPr lang="en-US" altLang="zh-CN" sz="2000" i="1">
                        <a:latin typeface="Cambria Math" panose="02040503050406030204" pitchFamily="18" charset="0"/>
                      </a:rPr>
                      <m:t>𝑇</m:t>
                    </m:r>
                  </m:oMath>
                </a14:m>
                <a:r>
                  <a:rPr lang="zh-CN" altLang="en-US" sz="2000" dirty="0"/>
                  <a:t>中，则可通过添加</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oMath>
                </a14:m>
                <a:r>
                  <a:rPr lang="zh-CN" altLang="en-US" sz="2000" dirty="0"/>
                  <a:t>再删除一个最高阶的叶子结点得到一个具有更短平均码长的即时码（如果</a:t>
                </a:r>
                <a14:m>
                  <m:oMath xmlns:m="http://schemas.openxmlformats.org/officeDocument/2006/math">
                    <m:r>
                      <a:rPr lang="en-US" altLang="zh-CN" sz="2000" b="0" i="1" smtClean="0">
                        <a:latin typeface="Cambria Math" panose="02040503050406030204" pitchFamily="18" charset="0"/>
                      </a:rPr>
                      <m:t>𝑢</m:t>
                    </m:r>
                  </m:oMath>
                </a14:m>
                <a:r>
                  <a:rPr lang="zh-CN" altLang="en-US" sz="2000" dirty="0"/>
                  <a:t>在</a:t>
                </a:r>
                <a14:m>
                  <m:oMath xmlns:m="http://schemas.openxmlformats.org/officeDocument/2006/math">
                    <m:r>
                      <a:rPr lang="en-US" altLang="zh-CN" sz="2000" i="1">
                        <a:latin typeface="Cambria Math" panose="02040503050406030204" pitchFamily="18" charset="0"/>
                      </a:rPr>
                      <m:t>𝑇</m:t>
                    </m:r>
                  </m:oMath>
                </a14:m>
                <a:r>
                  <a:rPr lang="zh-CN" altLang="en-US" sz="2000" dirty="0"/>
                  <a:t>中的子节点也是最高阶节点，则所得码与原码的平均码长相同）。</a:t>
                </a:r>
                <a:endParaRPr lang="en-US" altLang="zh-CN" sz="2000" dirty="0"/>
              </a:p>
              <a:p>
                <a:pPr>
                  <a:spcBef>
                    <a:spcPts val="600"/>
                  </a:spcBef>
                </a:pPr>
                <a:r>
                  <a:rPr lang="zh-CN" altLang="en-US" sz="2000" dirty="0"/>
                  <a:t>因此可不妨设</a:t>
                </a:r>
                <a14:m>
                  <m:oMath xmlns:m="http://schemas.openxmlformats.org/officeDocument/2006/math">
                    <m:r>
                      <a:rPr lang="en-US" altLang="zh-CN" sz="2000" i="1">
                        <a:latin typeface="Cambria Math" panose="02040503050406030204" pitchFamily="18" charset="0"/>
                      </a:rPr>
                      <m:t>𝑇</m:t>
                    </m:r>
                  </m:oMath>
                </a14:m>
                <a:r>
                  <a:rPr lang="zh-CN" altLang="en-US" sz="2000" dirty="0"/>
                  <a:t>为一个哈夫曼树，且唯一可能有子节点</a:t>
                </a:r>
                <a14:m>
                  <m:oMath xmlns:m="http://schemas.openxmlformats.org/officeDocument/2006/math">
                    <m:r>
                      <a:rPr lang="zh-CN" altLang="en-US" sz="2000" i="1" dirty="0">
                        <a:latin typeface="Cambria Math" panose="02040503050406030204" pitchFamily="18" charset="0"/>
                      </a:rPr>
                      <m:t>不在</m:t>
                    </m:r>
                    <m:r>
                      <a:rPr lang="en-US" altLang="zh-CN" sz="2000" i="1">
                        <a:latin typeface="Cambria Math" panose="02040503050406030204" pitchFamily="18" charset="0"/>
                      </a:rPr>
                      <m:t>𝑇</m:t>
                    </m:r>
                  </m:oMath>
                </a14:m>
                <a:r>
                  <a:rPr lang="zh-CN" altLang="en-US" sz="2000" dirty="0"/>
                  <a:t>中的非叶子节点</a:t>
                </a:r>
                <a14:m>
                  <m:oMath xmlns:m="http://schemas.openxmlformats.org/officeDocument/2006/math">
                    <m:r>
                      <a:rPr lang="en-US" altLang="zh-CN" sz="2000" b="0" i="1" smtClean="0">
                        <a:latin typeface="Cambria Math" panose="02040503050406030204" pitchFamily="18" charset="0"/>
                      </a:rPr>
                      <m:t>𝑢</m:t>
                    </m:r>
                  </m:oMath>
                </a14:m>
                <a:r>
                  <a:rPr lang="zh-CN" altLang="en-US" sz="2000" dirty="0"/>
                  <a:t>的叶子子节点对应于</a:t>
                </a:r>
                <a14:m>
                  <m:oMath xmlns:m="http://schemas.openxmlformats.org/officeDocument/2006/math">
                    <m:r>
                      <a:rPr lang="en-US" altLang="zh-CN" sz="2000" i="1">
                        <a:latin typeface="Cambria Math" panose="02040503050406030204" pitchFamily="18" charset="0"/>
                      </a:rPr>
                      <m:t>𝐶</m:t>
                    </m:r>
                  </m:oMath>
                </a14:m>
                <a:r>
                  <a:rPr lang="zh-CN" altLang="en-US" sz="2000" dirty="0"/>
                  <a:t>中最后的那些码字。</a:t>
                </a:r>
                <a:endParaRPr lang="en-US" altLang="zh-CN" sz="2000" dirty="0"/>
              </a:p>
              <a:p>
                <a:pPr>
                  <a:spcBef>
                    <a:spcPts val="600"/>
                  </a:spcBef>
                </a:pPr>
                <a:r>
                  <a:rPr lang="en-US" altLang="zh-CN" sz="2000" dirty="0"/>
                  <a:t>       </a:t>
                </a:r>
                <a:r>
                  <a:rPr lang="zh-CN" altLang="en-US" sz="2000" dirty="0"/>
                  <a:t>因为若将</a:t>
                </a:r>
                <a14:m>
                  <m:oMath xmlns:m="http://schemas.openxmlformats.org/officeDocument/2006/math">
                    <m:r>
                      <a:rPr lang="en-US" altLang="zh-CN" sz="2000" b="0" i="1" smtClean="0">
                        <a:latin typeface="Cambria Math" panose="02040503050406030204" pitchFamily="18" charset="0"/>
                      </a:rPr>
                      <m:t>𝑢</m:t>
                    </m:r>
                  </m:oMath>
                </a14:m>
                <a:r>
                  <a:rPr lang="zh-CN" altLang="en-US" sz="2000" dirty="0"/>
                  <a:t>的子节点全部删除，则</a:t>
                </a:r>
                <a14:m>
                  <m:oMath xmlns:m="http://schemas.openxmlformats.org/officeDocument/2006/math">
                    <m:r>
                      <a:rPr lang="en-US" altLang="zh-CN" sz="2000" b="0" i="1" smtClean="0">
                        <a:latin typeface="Cambria Math" panose="02040503050406030204" pitchFamily="18" charset="0"/>
                      </a:rPr>
                      <m:t>𝑢</m:t>
                    </m:r>
                  </m:oMath>
                </a14:m>
                <a:r>
                  <a:rPr lang="zh-CN" altLang="en-US" sz="2000" dirty="0"/>
                  <a:t>变成叶子节点，而且叶子节点总数则变成形如</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𝑟</m:t>
                        </m:r>
                        <m:r>
                          <a:rPr lang="en-US" altLang="zh-CN" sz="2000" i="1">
                            <a:latin typeface="Cambria Math" panose="02040503050406030204" pitchFamily="18" charset="0"/>
                          </a:rPr>
                          <m:t>−1</m:t>
                        </m:r>
                      </m:e>
                    </m:d>
                    <m:r>
                      <a:rPr lang="en-US" altLang="zh-CN" sz="2000" i="1">
                        <a:latin typeface="Cambria Math" panose="02040503050406030204" pitchFamily="18" charset="0"/>
                      </a:rPr>
                      <m:t>𝑡</m:t>
                    </m:r>
                    <m:r>
                      <a:rPr lang="en-US" altLang="zh-CN" sz="2000" i="1">
                        <a:latin typeface="Cambria Math" panose="02040503050406030204" pitchFamily="18" charset="0"/>
                      </a:rPr>
                      <m:t>+1</m:t>
                    </m:r>
                  </m:oMath>
                </a14:m>
                <a:r>
                  <a:rPr lang="zh-CN" altLang="en-US" sz="2000" dirty="0"/>
                  <a:t>的整数，因此</a:t>
                </a:r>
                <a14:m>
                  <m:oMath xmlns:m="http://schemas.openxmlformats.org/officeDocument/2006/math">
                    <m:r>
                      <a:rPr lang="en-US" altLang="zh-CN" sz="2000" i="1" dirty="0">
                        <a:latin typeface="Cambria Math" panose="02040503050406030204" pitchFamily="18" charset="0"/>
                      </a:rPr>
                      <m:t>𝑇</m:t>
                    </m:r>
                    <m:r>
                      <m:rPr>
                        <m:nor/>
                      </m:rPr>
                      <a:rPr lang="zh-CN" altLang="en-US" sz="2000" dirty="0"/>
                      <m:t>中</m:t>
                    </m:r>
                    <m:r>
                      <a:rPr lang="zh-CN" altLang="en-US" sz="2000" i="1" dirty="0">
                        <a:latin typeface="Cambria Math" panose="02040503050406030204" pitchFamily="18" charset="0"/>
                      </a:rPr>
                      <m:t>以</m:t>
                    </m:r>
                    <m:r>
                      <a:rPr lang="en-US" altLang="zh-CN" sz="2000" b="0" i="1" smtClean="0">
                        <a:latin typeface="Cambria Math" panose="02040503050406030204" pitchFamily="18" charset="0"/>
                      </a:rPr>
                      <m:t>𝑢</m:t>
                    </m:r>
                    <m:r>
                      <a:rPr lang="zh-CN" altLang="en-US" sz="2000" i="1">
                        <a:latin typeface="Cambria Math" panose="02040503050406030204" pitchFamily="18" charset="0"/>
                      </a:rPr>
                      <m:t>为</m:t>
                    </m:r>
                  </m:oMath>
                </a14:m>
                <a:r>
                  <a:rPr lang="zh-CN" altLang="en-US" sz="2000" dirty="0"/>
                  <a:t>父节点的叶子节点数正好是</a:t>
                </a:r>
                <a14:m>
                  <m:oMath xmlns:m="http://schemas.openxmlformats.org/officeDocument/2006/math">
                    <m:r>
                      <a:rPr lang="en-US" altLang="zh-CN" sz="2000" b="0" i="1" smtClean="0">
                        <a:latin typeface="Cambria Math" panose="02040503050406030204" pitchFamily="18" charset="0"/>
                      </a:rPr>
                      <m:t>𝑘</m:t>
                    </m:r>
                    <m:r>
                      <a:rPr lang="zh-CN" altLang="en-US" sz="2000" i="1">
                        <a:latin typeface="Cambria Math" panose="02040503050406030204" pitchFamily="18" charset="0"/>
                      </a:rPr>
                      <m:t>，</m:t>
                    </m:r>
                  </m:oMath>
                </a14:m>
                <a:r>
                  <a:rPr lang="zh-CN" altLang="en-US" sz="2000" dirty="0"/>
                  <a:t>也就是说</a:t>
                </a:r>
                <a14:m>
                  <m:oMath xmlns:m="http://schemas.openxmlformats.org/officeDocument/2006/math">
                    <m:r>
                      <a:rPr lang="en-US" altLang="zh-CN" sz="2000" i="1">
                        <a:latin typeface="Cambria Math" panose="02040503050406030204" pitchFamily="18" charset="0"/>
                      </a:rPr>
                      <m:t>𝑇</m:t>
                    </m:r>
                  </m:oMath>
                </a14:m>
                <a:r>
                  <a:rPr lang="zh-CN" altLang="en-US" sz="2000" dirty="0"/>
                  <a:t>为一个</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e>
                    </m:d>
                  </m:oMath>
                </a14:m>
                <a:r>
                  <a:rPr lang="en-US" altLang="zh-CN" sz="2000" dirty="0"/>
                  <a:t>-</a:t>
                </a:r>
                <a:r>
                  <a:rPr lang="zh-CN" altLang="en-US" sz="2000" dirty="0"/>
                  <a:t>哈夫曼树。</a:t>
                </a:r>
                <a:endParaRPr lang="en-US" altLang="zh-CN" sz="2000" dirty="0"/>
              </a:p>
            </p:txBody>
          </p:sp>
        </mc:Choice>
        <mc:Fallback xmlns="">
          <p:sp>
            <p:nvSpPr>
              <p:cNvPr id="8" name="文本框 7">
                <a:extLst>
                  <a:ext uri="{FF2B5EF4-FFF2-40B4-BE49-F238E27FC236}">
                    <a16:creationId xmlns:a16="http://schemas.microsoft.com/office/drawing/2014/main" id="{6AF181AF-30C3-4CBF-952C-7E6DDB983196}"/>
                  </a:ext>
                </a:extLst>
              </p:cNvPr>
              <p:cNvSpPr txBox="1">
                <a:spLocks noRot="1" noChangeAspect="1" noMove="1" noResize="1" noEditPoints="1" noAdjustHandles="1" noChangeArrowheads="1" noChangeShapeType="1" noTextEdit="1"/>
              </p:cNvSpPr>
              <p:nvPr/>
            </p:nvSpPr>
            <p:spPr>
              <a:xfrm>
                <a:off x="693812" y="2310408"/>
                <a:ext cx="7920880" cy="4016484"/>
              </a:xfrm>
              <a:prstGeom prst="rect">
                <a:avLst/>
              </a:prstGeom>
              <a:blipFill>
                <a:blip r:embed="rId2"/>
                <a:stretch>
                  <a:fillRect l="-770" t="-607" r="-847" b="-227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31DA3DD-F87A-4B5B-AAF5-D6B17D10C553}"/>
                  </a:ext>
                </a:extLst>
              </p:cNvPr>
              <p:cNvSpPr txBox="1"/>
              <p:nvPr/>
            </p:nvSpPr>
            <p:spPr>
              <a:xfrm>
                <a:off x="763022" y="476672"/>
                <a:ext cx="10891808" cy="1005340"/>
              </a:xfrm>
              <a:prstGeom prst="rect">
                <a:avLst/>
              </a:prstGeom>
              <a:noFill/>
              <a:ln>
                <a:noFill/>
              </a:ln>
            </p:spPr>
            <p:txBody>
              <a:bodyPr wrap="square" rtlCol="0" anchor="ctr" anchorCtr="1">
                <a:spAutoFit/>
              </a:bodyPr>
              <a:lstStyle/>
              <a:p>
                <a:r>
                  <a:rPr lang="zh-CN" altLang="en-US" sz="2000" dirty="0"/>
                  <a:t>      考虑信源</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1</m:t>
                                  </m:r>
                                </m:sub>
                              </m:sSub>
                            </m:e>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m:t>
                                  </m:r>
                                </m:sub>
                              </m:sSub>
                            </m:e>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m:t>
                                    </m:r>
                                  </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𝑞</m:t>
                                        </m:r>
                                      </m:sub>
                                    </m:sSub>
                                  </m:e>
                                </m:mr>
                              </m:m>
                              <m:r>
                                <a:rPr lang="en-US" altLang="zh-CN" sz="2000" b="0" i="1" smtClean="0">
                                  <a:latin typeface="Cambria Math" panose="02040503050406030204" pitchFamily="18" charset="0"/>
                                  <a:ea typeface="Cambria Math" panose="02040503050406030204" pitchFamily="18" charset="0"/>
                                </a:rPr>
                                <m:t> </m:t>
                              </m:r>
                            </m:e>
                          </m:m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1</m:t>
                                  </m:r>
                                </m:sub>
                              </m:sSub>
                            </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2</m:t>
                                  </m:r>
                                </m:sub>
                              </m:sSub>
                            </m:e>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m:t>
                                    </m:r>
                                  </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𝑞</m:t>
                                        </m:r>
                                      </m:sub>
                                    </m:sSub>
                                  </m:e>
                                </m:mr>
                              </m:m>
                            </m:e>
                          </m:mr>
                        </m:m>
                      </m:e>
                    </m:d>
                  </m:oMath>
                </a14:m>
                <a:r>
                  <a:rPr lang="zh-CN" altLang="en-US" sz="2000" dirty="0"/>
                  <a:t>的</a:t>
                </a:r>
                <a14:m>
                  <m:oMath xmlns:m="http://schemas.openxmlformats.org/officeDocument/2006/math">
                    <m:r>
                      <a:rPr lang="en-US" altLang="zh-CN" sz="2000" b="0" i="1" dirty="0" smtClean="0">
                        <a:latin typeface="Cambria Math" panose="02040503050406030204" pitchFamily="18" charset="0"/>
                      </a:rPr>
                      <m:t>𝑟</m:t>
                    </m:r>
                  </m:oMath>
                </a14:m>
                <a:r>
                  <a:rPr lang="zh-CN" altLang="en-US" sz="2000" dirty="0"/>
                  <a:t>元最佳即时码的构造，其中</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𝑝</m:t>
                        </m:r>
                      </m:e>
                      <m:sub>
                        <m:r>
                          <a:rPr lang="en-US" altLang="zh-CN" sz="2000" i="1" dirty="0">
                            <a:latin typeface="Cambria Math" panose="02040503050406030204" pitchFamily="18" charset="0"/>
                            <a:ea typeface="Cambria Math" panose="02040503050406030204" pitchFamily="18" charset="0"/>
                          </a:rPr>
                          <m:t>𝑞</m:t>
                        </m:r>
                      </m:sub>
                    </m:sSub>
                  </m:oMath>
                </a14:m>
                <a:r>
                  <a:rPr lang="en-US" altLang="zh-CN" sz="2000" dirty="0"/>
                  <a:t>.  </a:t>
                </a:r>
                <a:r>
                  <a:rPr lang="zh-CN" altLang="en-US" sz="2000" dirty="0"/>
                  <a:t>设码符号集为</a:t>
                </a:r>
                <a14:m>
                  <m:oMath xmlns:m="http://schemas.openxmlformats.org/officeDocument/2006/math">
                    <m:r>
                      <a:rPr lang="en-US" altLang="zh-CN" sz="2000" i="1">
                        <a:latin typeface="Cambria Math" panose="02040503050406030204" pitchFamily="18" charset="0"/>
                      </a:rPr>
                      <m:t>𝑋</m:t>
                    </m:r>
                    <m:r>
                      <a:rPr lang="en-US" altLang="zh-CN" sz="2000" i="1">
                        <a:latin typeface="Cambria Math" panose="02040503050406030204" pitchFamily="18" charset="0"/>
                      </a:rPr>
                      <m:t>={0,1,⋯,</m:t>
                    </m:r>
                    <m:r>
                      <a:rPr lang="en-US" altLang="zh-CN" sz="2000" i="1">
                        <a:latin typeface="Cambria Math" panose="02040503050406030204" pitchFamily="18" charset="0"/>
                        <a:ea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𝑘</m:t>
                    </m:r>
                  </m:oMath>
                </a14:m>
                <a:r>
                  <a:rPr lang="zh-CN" altLang="en-US" sz="2000" dirty="0"/>
                  <a:t>为满足</a:t>
                </a:r>
                <a14:m>
                  <m:oMath xmlns:m="http://schemas.openxmlformats.org/officeDocument/2006/math">
                    <m:d>
                      <m:dPr>
                        <m:ctrlPr>
                          <a:rPr lang="en-US" altLang="zh-CN" sz="2000" i="1" dirty="0">
                            <a:latin typeface="Cambria Math" panose="02040503050406030204" pitchFamily="18" charset="0"/>
                          </a:rPr>
                        </m:ctrlPr>
                      </m:dPr>
                      <m:e>
                        <m:r>
                          <a:rPr lang="en-US" altLang="zh-CN" sz="2000" i="1">
                            <a:latin typeface="Cambria Math" panose="02040503050406030204" pitchFamily="18" charset="0"/>
                          </a:rPr>
                          <m:t>𝑟</m:t>
                        </m:r>
                        <m:r>
                          <a:rPr lang="en-US" altLang="zh-CN" sz="2000" i="1">
                            <a:latin typeface="Cambria Math" panose="02040503050406030204" pitchFamily="18" charset="0"/>
                          </a:rPr>
                          <m:t>−1</m:t>
                        </m:r>
                      </m:e>
                    </m:d>
                    <m:r>
                      <a:rPr lang="en-US" altLang="zh-CN" sz="2000" i="1">
                        <a:latin typeface="Cambria Math" panose="02040503050406030204" pitchFamily="18" charset="0"/>
                      </a:rPr>
                      <m:t>|(</m:t>
                    </m:r>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oMath>
                </a14:m>
                <a:r>
                  <a:rPr lang="zh-CN" altLang="en-US" sz="2000" dirty="0"/>
                  <a:t>和</a:t>
                </a:r>
                <a14:m>
                  <m:oMath xmlns:m="http://schemas.openxmlformats.org/officeDocument/2006/math">
                    <m:r>
                      <a:rPr lang="en-US" altLang="zh-CN" sz="2000" i="1" dirty="0">
                        <a:latin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𝑟</m:t>
                    </m:r>
                  </m:oMath>
                </a14:m>
                <a:r>
                  <a:rPr lang="zh-CN" altLang="en-US" sz="2000" dirty="0"/>
                  <a:t>的正整数，则</a:t>
                </a:r>
                <a14:m>
                  <m:oMath xmlns:m="http://schemas.openxmlformats.org/officeDocument/2006/math">
                    <m:r>
                      <a:rPr lang="zh-CN" altLang="en-US" sz="2000" i="1">
                        <a:latin typeface="Cambria Math" panose="02040503050406030204" pitchFamily="18" charset="0"/>
                      </a:rPr>
                      <m:t>有</m:t>
                    </m:r>
                  </m:oMath>
                </a14:m>
                <a:r>
                  <a:rPr lang="zh-CN" altLang="en-US" sz="2000" dirty="0"/>
                  <a:t>下面的引理。</a:t>
                </a:r>
              </a:p>
            </p:txBody>
          </p:sp>
        </mc:Choice>
        <mc:Fallback xmlns="">
          <p:sp>
            <p:nvSpPr>
              <p:cNvPr id="10" name="文本框 9">
                <a:extLst>
                  <a:ext uri="{FF2B5EF4-FFF2-40B4-BE49-F238E27FC236}">
                    <a16:creationId xmlns:a16="http://schemas.microsoft.com/office/drawing/2014/main" id="{C31DA3DD-F87A-4B5B-AAF5-D6B17D10C553}"/>
                  </a:ext>
                </a:extLst>
              </p:cNvPr>
              <p:cNvSpPr txBox="1">
                <a:spLocks noRot="1" noChangeAspect="1" noMove="1" noResize="1" noEditPoints="1" noAdjustHandles="1" noChangeArrowheads="1" noChangeShapeType="1" noTextEdit="1"/>
              </p:cNvSpPr>
              <p:nvPr/>
            </p:nvSpPr>
            <p:spPr>
              <a:xfrm>
                <a:off x="763022" y="476672"/>
                <a:ext cx="10891808" cy="1005340"/>
              </a:xfrm>
              <a:prstGeom prst="rect">
                <a:avLst/>
              </a:prstGeom>
              <a:blipFill>
                <a:blip r:embed="rId3"/>
                <a:stretch>
                  <a:fillRect l="-448" r="-560" b="-848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BF2B985-2959-4F73-98AD-BDC3945DACF3}"/>
                  </a:ext>
                </a:extLst>
              </p:cNvPr>
              <p:cNvSpPr txBox="1"/>
              <p:nvPr/>
            </p:nvSpPr>
            <p:spPr>
              <a:xfrm>
                <a:off x="600285" y="1482012"/>
                <a:ext cx="10988254" cy="755207"/>
              </a:xfrm>
              <a:prstGeom prst="rect">
                <a:avLst/>
              </a:prstGeom>
              <a:noFill/>
              <a:ln>
                <a:noFill/>
              </a:ln>
            </p:spPr>
            <p:txBody>
              <a:bodyPr wrap="square" rtlCol="0" anchor="ctr" anchorCtr="1">
                <a:spAutoFit/>
              </a:bodyPr>
              <a:lstStyle/>
              <a:p>
                <a:r>
                  <a:rPr lang="zh-CN" altLang="en-US" sz="2000" b="1" dirty="0"/>
                  <a:t>引理</a:t>
                </a:r>
                <a:r>
                  <a:rPr lang="en-US" altLang="zh-CN" sz="2000" b="1" dirty="0"/>
                  <a:t>8</a:t>
                </a:r>
                <a:r>
                  <a:rPr lang="zh-CN" altLang="en-US" sz="2000" b="1" dirty="0"/>
                  <a:t>：</a:t>
                </a:r>
                <a:r>
                  <a:rPr lang="zh-CN" altLang="en-US" sz="2000" dirty="0"/>
                  <a:t>存在</a:t>
                </a:r>
                <a14:m>
                  <m:oMath xmlns:m="http://schemas.openxmlformats.org/officeDocument/2006/math">
                    <m:r>
                      <a:rPr lang="en-US" altLang="zh-CN" sz="2000" b="0" i="1" smtClean="0">
                        <a:latin typeface="Cambria Math" panose="02040503050406030204" pitchFamily="18" charset="0"/>
                      </a:rPr>
                      <m:t>𝑠</m:t>
                    </m:r>
                  </m:oMath>
                </a14:m>
                <a:r>
                  <a:rPr lang="zh-CN" altLang="en-US" sz="2000" dirty="0"/>
                  <a:t>的</a:t>
                </a:r>
                <a14:m>
                  <m:oMath xmlns:m="http://schemas.openxmlformats.org/officeDocument/2006/math">
                    <m:r>
                      <m:rPr>
                        <m:nor/>
                      </m:rPr>
                      <a:rPr lang="zh-CN" altLang="en-US" sz="2000" dirty="0"/>
                      <m:t>一个</m:t>
                    </m:r>
                    <m:r>
                      <a:rPr lang="en-US" altLang="zh-CN" sz="2000" b="0" i="1" dirty="0" smtClean="0">
                        <a:latin typeface="Cambria Math" panose="02040503050406030204" pitchFamily="18" charset="0"/>
                      </a:rPr>
                      <m:t>𝑟</m:t>
                    </m:r>
                  </m:oMath>
                </a14:m>
                <a:r>
                  <a:rPr lang="zh-CN" altLang="en-US" sz="2000" dirty="0"/>
                  <a:t>元最佳即时码</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𝑐</m:t>
                        </m:r>
                      </m:e>
                      <m:sub>
                        <m:r>
                          <a:rPr lang="en-US" altLang="zh-CN" sz="2000" b="0" i="1" smtClean="0">
                            <a:latin typeface="Cambria Math" panose="02040503050406030204" pitchFamily="18" charset="0"/>
                            <a:ea typeface="Cambria Math" panose="02040503050406030204" pitchFamily="18" charset="0"/>
                          </a:rPr>
                          <m:t>𝑞</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，其树图表示</a:t>
                </a:r>
                <a14:m>
                  <m:oMath xmlns:m="http://schemas.openxmlformats.org/officeDocument/2006/math">
                    <m:r>
                      <a:rPr lang="en-US" altLang="zh-CN" sz="2000" i="1">
                        <a:latin typeface="Cambria Math" panose="02040503050406030204" pitchFamily="18" charset="0"/>
                      </a:rPr>
                      <m:t>𝑇</m:t>
                    </m:r>
                  </m:oMath>
                </a14:m>
                <a:r>
                  <a:rPr lang="zh-CN" altLang="en-US" sz="2000" dirty="0"/>
                  <a:t>为</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e>
                    </m:d>
                  </m:oMath>
                </a14:m>
                <a:r>
                  <a:rPr lang="en-US" altLang="zh-CN" sz="2000" dirty="0"/>
                  <a:t>-</a:t>
                </a:r>
                <a:r>
                  <a:rPr lang="zh-CN" altLang="en-US" sz="2000" dirty="0"/>
                  <a:t>哈夫曼树，且其中唯一可能有子节点</a:t>
                </a:r>
                <a14:m>
                  <m:oMath xmlns:m="http://schemas.openxmlformats.org/officeDocument/2006/math">
                    <m:r>
                      <a:rPr lang="zh-CN" altLang="en-US" sz="2000" i="1" dirty="0">
                        <a:latin typeface="Cambria Math" panose="02040503050406030204" pitchFamily="18" charset="0"/>
                      </a:rPr>
                      <m:t>不在</m:t>
                    </m:r>
                    <m:r>
                      <a:rPr lang="en-US" altLang="zh-CN" sz="2000" i="1">
                        <a:latin typeface="Cambria Math" panose="02040503050406030204" pitchFamily="18" charset="0"/>
                      </a:rPr>
                      <m:t>𝑇</m:t>
                    </m:r>
                  </m:oMath>
                </a14:m>
                <a:r>
                  <a:rPr lang="zh-CN" altLang="en-US" sz="2000" dirty="0"/>
                  <a:t>中的非叶子节点</a:t>
                </a:r>
                <a14:m>
                  <m:oMath xmlns:m="http://schemas.openxmlformats.org/officeDocument/2006/math">
                    <m:r>
                      <a:rPr lang="en-US" altLang="zh-CN" sz="2000" i="1">
                        <a:latin typeface="Cambria Math" panose="02040503050406030204" pitchFamily="18" charset="0"/>
                      </a:rPr>
                      <m:t>𝑢</m:t>
                    </m:r>
                  </m:oMath>
                </a14:m>
                <a:r>
                  <a:rPr lang="zh-CN" altLang="en-US" sz="2000" dirty="0"/>
                  <a:t>的叶子子节点对应于</a:t>
                </a:r>
                <a14:m>
                  <m:oMath xmlns:m="http://schemas.openxmlformats.org/officeDocument/2006/math">
                    <m:r>
                      <a:rPr lang="en-US" altLang="zh-CN" sz="2000" i="1">
                        <a:latin typeface="Cambria Math" panose="02040503050406030204" pitchFamily="18" charset="0"/>
                      </a:rPr>
                      <m:t>𝐶</m:t>
                    </m:r>
                  </m:oMath>
                </a14:m>
                <a:r>
                  <a:rPr lang="zh-CN" altLang="en-US" sz="2000" dirty="0"/>
                  <a:t>中最后的</a:t>
                </a:r>
                <a14:m>
                  <m:oMath xmlns:m="http://schemas.openxmlformats.org/officeDocument/2006/math">
                    <m:r>
                      <a:rPr lang="en-US" altLang="zh-CN" sz="2000" b="0" i="1" smtClean="0">
                        <a:latin typeface="Cambria Math" panose="02040503050406030204" pitchFamily="18" charset="0"/>
                      </a:rPr>
                      <m:t>𝑘</m:t>
                    </m:r>
                  </m:oMath>
                </a14:m>
                <a:r>
                  <a:rPr lang="zh-CN" altLang="en-US" sz="2000" dirty="0"/>
                  <a:t>个码字</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𝑞</m:t>
                        </m:r>
                      </m:sub>
                    </m:sSub>
                    <m:r>
                      <a:rPr lang="en-US" altLang="zh-CN" sz="2000" b="0" i="1" smtClean="0">
                        <a:latin typeface="Cambria Math" panose="02040503050406030204" pitchFamily="18" charset="0"/>
                        <a:ea typeface="Cambria Math" panose="02040503050406030204" pitchFamily="18" charset="0"/>
                      </a:rPr>
                      <m:t>.</m:t>
                    </m:r>
                  </m:oMath>
                </a14:m>
                <a:endParaRPr lang="zh-CN" altLang="en-US" sz="2000" dirty="0"/>
              </a:p>
            </p:txBody>
          </p:sp>
        </mc:Choice>
        <mc:Fallback xmlns="">
          <p:sp>
            <p:nvSpPr>
              <p:cNvPr id="11" name="文本框 10">
                <a:extLst>
                  <a:ext uri="{FF2B5EF4-FFF2-40B4-BE49-F238E27FC236}">
                    <a16:creationId xmlns:a16="http://schemas.microsoft.com/office/drawing/2014/main" id="{EBF2B985-2959-4F73-98AD-BDC3945DACF3}"/>
                  </a:ext>
                </a:extLst>
              </p:cNvPr>
              <p:cNvSpPr txBox="1">
                <a:spLocks noRot="1" noChangeAspect="1" noMove="1" noResize="1" noEditPoints="1" noAdjustHandles="1" noChangeArrowheads="1" noChangeShapeType="1" noTextEdit="1"/>
              </p:cNvSpPr>
              <p:nvPr/>
            </p:nvSpPr>
            <p:spPr>
              <a:xfrm>
                <a:off x="600285" y="1482012"/>
                <a:ext cx="10988254" cy="755207"/>
              </a:xfrm>
              <a:prstGeom prst="rect">
                <a:avLst/>
              </a:prstGeom>
              <a:blipFill>
                <a:blip r:embed="rId4"/>
                <a:stretch>
                  <a:fillRect l="-388" t="-6452" r="-555" b="-8871"/>
                </a:stretch>
              </a:blipFill>
              <a:ln>
                <a:noFill/>
              </a:ln>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24900C9F-8551-4301-8FDF-DD80A2A35A9A}"/>
              </a:ext>
            </a:extLst>
          </p:cNvPr>
          <p:cNvCxnSpPr>
            <a:cxnSpLocks/>
          </p:cNvCxnSpPr>
          <p:nvPr/>
        </p:nvCxnSpPr>
        <p:spPr>
          <a:xfrm flipH="1">
            <a:off x="9781589" y="2684934"/>
            <a:ext cx="417278" cy="493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2F77A3B-57DD-4B6C-982F-C3A5605B17D6}"/>
              </a:ext>
            </a:extLst>
          </p:cNvPr>
          <p:cNvCxnSpPr/>
          <p:nvPr/>
        </p:nvCxnSpPr>
        <p:spPr>
          <a:xfrm>
            <a:off x="10198868" y="2684934"/>
            <a:ext cx="0" cy="55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F86FA3C-88FA-4ABE-AE75-FD508CEACA4D}"/>
              </a:ext>
            </a:extLst>
          </p:cNvPr>
          <p:cNvCxnSpPr/>
          <p:nvPr/>
        </p:nvCxnSpPr>
        <p:spPr>
          <a:xfrm>
            <a:off x="10198868" y="2684934"/>
            <a:ext cx="432048" cy="519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70A7845-D38D-4D28-8A04-513FC0D115D5}"/>
              </a:ext>
            </a:extLst>
          </p:cNvPr>
          <p:cNvCxnSpPr>
            <a:cxnSpLocks/>
          </p:cNvCxnSpPr>
          <p:nvPr/>
        </p:nvCxnSpPr>
        <p:spPr>
          <a:xfrm flipH="1">
            <a:off x="9457553" y="3174151"/>
            <a:ext cx="319081" cy="31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840D7EC-804F-486F-9504-73390D5D1F5A}"/>
              </a:ext>
            </a:extLst>
          </p:cNvPr>
          <p:cNvCxnSpPr>
            <a:cxnSpLocks/>
          </p:cNvCxnSpPr>
          <p:nvPr/>
        </p:nvCxnSpPr>
        <p:spPr>
          <a:xfrm flipH="1">
            <a:off x="9672579" y="3180217"/>
            <a:ext cx="104055"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5A6815E-E040-45E0-BF66-D96186A3E186}"/>
              </a:ext>
            </a:extLst>
          </p:cNvPr>
          <p:cNvCxnSpPr>
            <a:cxnSpLocks/>
          </p:cNvCxnSpPr>
          <p:nvPr/>
        </p:nvCxnSpPr>
        <p:spPr>
          <a:xfrm>
            <a:off x="9781588" y="3180217"/>
            <a:ext cx="201256"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933AEED-CF1C-4626-A68D-94213BE4CE1B}"/>
              </a:ext>
            </a:extLst>
          </p:cNvPr>
          <p:cNvCxnSpPr/>
          <p:nvPr/>
        </p:nvCxnSpPr>
        <p:spPr>
          <a:xfrm>
            <a:off x="10623096" y="3193103"/>
            <a:ext cx="72008" cy="319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F065280-6A77-4CBB-B084-D1B2FA8A86A0}"/>
              </a:ext>
            </a:extLst>
          </p:cNvPr>
          <p:cNvCxnSpPr/>
          <p:nvPr/>
        </p:nvCxnSpPr>
        <p:spPr>
          <a:xfrm flipH="1">
            <a:off x="10486900" y="3186727"/>
            <a:ext cx="144016" cy="33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88DF3A8-D051-4ED7-8BE2-6D96F720BAB5}"/>
              </a:ext>
            </a:extLst>
          </p:cNvPr>
          <p:cNvCxnSpPr>
            <a:cxnSpLocks/>
          </p:cNvCxnSpPr>
          <p:nvPr/>
        </p:nvCxnSpPr>
        <p:spPr>
          <a:xfrm>
            <a:off x="10630916" y="3204372"/>
            <a:ext cx="278219" cy="308421"/>
          </a:xfrm>
          <a:prstGeom prst="line">
            <a:avLst/>
          </a:prstGeom>
          <a:ln>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533FF8B-5300-4D1A-81AA-468DF7E10570}"/>
              </a:ext>
            </a:extLst>
          </p:cNvPr>
          <p:cNvCxnSpPr>
            <a:cxnSpLocks/>
          </p:cNvCxnSpPr>
          <p:nvPr/>
        </p:nvCxnSpPr>
        <p:spPr>
          <a:xfrm>
            <a:off x="9672579" y="3507058"/>
            <a:ext cx="109008"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EFBA899-077F-4099-9DF9-15B2F07AED4A}"/>
              </a:ext>
            </a:extLst>
          </p:cNvPr>
          <p:cNvCxnSpPr/>
          <p:nvPr/>
        </p:nvCxnSpPr>
        <p:spPr>
          <a:xfrm flipH="1">
            <a:off x="9503369" y="3519170"/>
            <a:ext cx="169210" cy="29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3C9A15E-D27C-4030-B145-661D8A783B96}"/>
              </a:ext>
            </a:extLst>
          </p:cNvPr>
          <p:cNvCxnSpPr/>
          <p:nvPr/>
        </p:nvCxnSpPr>
        <p:spPr>
          <a:xfrm>
            <a:off x="9672579" y="3507058"/>
            <a:ext cx="0" cy="31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4DF794C-E9F6-4B9F-A73E-F49B3FC13267}"/>
              </a:ext>
            </a:extLst>
          </p:cNvPr>
          <p:cNvCxnSpPr/>
          <p:nvPr/>
        </p:nvCxnSpPr>
        <p:spPr>
          <a:xfrm>
            <a:off x="9982844" y="3507058"/>
            <a:ext cx="7384"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2E2B72B-C5B7-4D7B-9CB5-1F34A7ADBF71}"/>
              </a:ext>
            </a:extLst>
          </p:cNvPr>
          <p:cNvCxnSpPr>
            <a:cxnSpLocks/>
          </p:cNvCxnSpPr>
          <p:nvPr/>
        </p:nvCxnSpPr>
        <p:spPr>
          <a:xfrm>
            <a:off x="9990228" y="3515252"/>
            <a:ext cx="136631"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7D58E97-0031-4550-927E-626864AA1422}"/>
              </a:ext>
            </a:extLst>
          </p:cNvPr>
          <p:cNvCxnSpPr>
            <a:cxnSpLocks/>
          </p:cNvCxnSpPr>
          <p:nvPr/>
        </p:nvCxnSpPr>
        <p:spPr>
          <a:xfrm flipH="1">
            <a:off x="9901630" y="3491693"/>
            <a:ext cx="80521" cy="319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3BD10D-9A91-4A90-9844-2C61C9F032E9}"/>
              </a:ext>
            </a:extLst>
          </p:cNvPr>
          <p:cNvCxnSpPr/>
          <p:nvPr/>
        </p:nvCxnSpPr>
        <p:spPr>
          <a:xfrm flipH="1">
            <a:off x="10414892" y="3515252"/>
            <a:ext cx="72008"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7B9E818-445D-4B68-A17D-709BACFC496E}"/>
              </a:ext>
            </a:extLst>
          </p:cNvPr>
          <p:cNvCxnSpPr/>
          <p:nvPr/>
        </p:nvCxnSpPr>
        <p:spPr>
          <a:xfrm>
            <a:off x="10486900" y="3519170"/>
            <a:ext cx="32094" cy="288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AA88261-3553-46EB-8AEF-D84D1BF027AD}"/>
              </a:ext>
            </a:extLst>
          </p:cNvPr>
          <p:cNvCxnSpPr>
            <a:cxnSpLocks/>
          </p:cNvCxnSpPr>
          <p:nvPr/>
        </p:nvCxnSpPr>
        <p:spPr>
          <a:xfrm>
            <a:off x="10486900" y="3515252"/>
            <a:ext cx="167451" cy="292512"/>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E1A224F-ECC0-4FF6-8A73-DB2FB7C2C3D4}"/>
              </a:ext>
            </a:extLst>
          </p:cNvPr>
          <p:cNvCxnSpPr>
            <a:cxnSpLocks/>
          </p:cNvCxnSpPr>
          <p:nvPr/>
        </p:nvCxnSpPr>
        <p:spPr>
          <a:xfrm flipH="1">
            <a:off x="9789547" y="4620782"/>
            <a:ext cx="417278" cy="493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5B670CB-A962-4530-ADF0-A7213203565E}"/>
              </a:ext>
            </a:extLst>
          </p:cNvPr>
          <p:cNvCxnSpPr/>
          <p:nvPr/>
        </p:nvCxnSpPr>
        <p:spPr>
          <a:xfrm>
            <a:off x="10206826" y="4620782"/>
            <a:ext cx="0" cy="55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6503133-9EFF-4953-A49E-17D1B39AC4CD}"/>
              </a:ext>
            </a:extLst>
          </p:cNvPr>
          <p:cNvCxnSpPr/>
          <p:nvPr/>
        </p:nvCxnSpPr>
        <p:spPr>
          <a:xfrm>
            <a:off x="10206826" y="4620782"/>
            <a:ext cx="432048" cy="519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080EE5B-1473-4DBD-8173-5C308947707A}"/>
              </a:ext>
            </a:extLst>
          </p:cNvPr>
          <p:cNvCxnSpPr>
            <a:cxnSpLocks/>
          </p:cNvCxnSpPr>
          <p:nvPr/>
        </p:nvCxnSpPr>
        <p:spPr>
          <a:xfrm flipH="1">
            <a:off x="9465511" y="5109999"/>
            <a:ext cx="319081" cy="31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914DC24-CE9A-49B3-BE8D-1F7DFE36D534}"/>
              </a:ext>
            </a:extLst>
          </p:cNvPr>
          <p:cNvCxnSpPr>
            <a:cxnSpLocks/>
          </p:cNvCxnSpPr>
          <p:nvPr/>
        </p:nvCxnSpPr>
        <p:spPr>
          <a:xfrm flipH="1">
            <a:off x="9680537" y="5116065"/>
            <a:ext cx="104055"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AAE59D0-947C-4580-A4F0-E32A2761705F}"/>
              </a:ext>
            </a:extLst>
          </p:cNvPr>
          <p:cNvCxnSpPr>
            <a:cxnSpLocks/>
          </p:cNvCxnSpPr>
          <p:nvPr/>
        </p:nvCxnSpPr>
        <p:spPr>
          <a:xfrm>
            <a:off x="9789546" y="5116065"/>
            <a:ext cx="201256"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D396FA3-0DC1-4377-943A-933B74DF1F5D}"/>
              </a:ext>
            </a:extLst>
          </p:cNvPr>
          <p:cNvCxnSpPr/>
          <p:nvPr/>
        </p:nvCxnSpPr>
        <p:spPr>
          <a:xfrm>
            <a:off x="10631054" y="5128951"/>
            <a:ext cx="72008" cy="319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6AF51A0-5F68-4DDD-AC81-4B6195727C3F}"/>
              </a:ext>
            </a:extLst>
          </p:cNvPr>
          <p:cNvCxnSpPr/>
          <p:nvPr/>
        </p:nvCxnSpPr>
        <p:spPr>
          <a:xfrm flipH="1">
            <a:off x="10494858" y="5122575"/>
            <a:ext cx="144016" cy="33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B493365-15B9-4B63-8679-1BF7452AA51B}"/>
              </a:ext>
            </a:extLst>
          </p:cNvPr>
          <p:cNvCxnSpPr>
            <a:cxnSpLocks/>
          </p:cNvCxnSpPr>
          <p:nvPr/>
        </p:nvCxnSpPr>
        <p:spPr>
          <a:xfrm>
            <a:off x="10638874" y="5140220"/>
            <a:ext cx="278219" cy="308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AD34A7C-6D9B-475E-9693-1B6CF29233B4}"/>
              </a:ext>
            </a:extLst>
          </p:cNvPr>
          <p:cNvCxnSpPr>
            <a:cxnSpLocks/>
          </p:cNvCxnSpPr>
          <p:nvPr/>
        </p:nvCxnSpPr>
        <p:spPr>
          <a:xfrm>
            <a:off x="9680537" y="5442906"/>
            <a:ext cx="109008"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DEB4B4E-C5B3-48C4-AFA2-7B61FB977C84}"/>
              </a:ext>
            </a:extLst>
          </p:cNvPr>
          <p:cNvCxnSpPr/>
          <p:nvPr/>
        </p:nvCxnSpPr>
        <p:spPr>
          <a:xfrm flipH="1">
            <a:off x="9511327" y="5455018"/>
            <a:ext cx="169210" cy="29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1145111-419D-4F79-8E4C-86FD70C8488F}"/>
              </a:ext>
            </a:extLst>
          </p:cNvPr>
          <p:cNvCxnSpPr/>
          <p:nvPr/>
        </p:nvCxnSpPr>
        <p:spPr>
          <a:xfrm>
            <a:off x="9680537" y="5442906"/>
            <a:ext cx="0" cy="31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5444723-B5C8-4988-B21F-756725B75F86}"/>
              </a:ext>
            </a:extLst>
          </p:cNvPr>
          <p:cNvCxnSpPr/>
          <p:nvPr/>
        </p:nvCxnSpPr>
        <p:spPr>
          <a:xfrm>
            <a:off x="9990802" y="5442906"/>
            <a:ext cx="7384"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5033183-0DFF-4996-B3AB-5BA980100928}"/>
              </a:ext>
            </a:extLst>
          </p:cNvPr>
          <p:cNvCxnSpPr>
            <a:cxnSpLocks/>
          </p:cNvCxnSpPr>
          <p:nvPr/>
        </p:nvCxnSpPr>
        <p:spPr>
          <a:xfrm>
            <a:off x="9998186" y="5451100"/>
            <a:ext cx="136631"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63364BE-0B79-4954-8E56-6C399FEC66F4}"/>
              </a:ext>
            </a:extLst>
          </p:cNvPr>
          <p:cNvCxnSpPr>
            <a:cxnSpLocks/>
          </p:cNvCxnSpPr>
          <p:nvPr/>
        </p:nvCxnSpPr>
        <p:spPr>
          <a:xfrm flipH="1">
            <a:off x="9909588" y="5427541"/>
            <a:ext cx="80521" cy="319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3DBB840-8D0B-4B54-B785-1D88A02C99D7}"/>
              </a:ext>
            </a:extLst>
          </p:cNvPr>
          <p:cNvCxnSpPr/>
          <p:nvPr/>
        </p:nvCxnSpPr>
        <p:spPr>
          <a:xfrm flipH="1">
            <a:off x="10422850" y="5451100"/>
            <a:ext cx="72008"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1B52084E-CF21-46D8-8413-11DD5EBFF3AB}"/>
              </a:ext>
            </a:extLst>
          </p:cNvPr>
          <p:cNvCxnSpPr/>
          <p:nvPr/>
        </p:nvCxnSpPr>
        <p:spPr>
          <a:xfrm>
            <a:off x="10494858" y="5455018"/>
            <a:ext cx="32094" cy="288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E1547359-4BEC-4C3C-ACBA-54ECB812C288}"/>
              </a:ext>
            </a:extLst>
          </p:cNvPr>
          <p:cNvCxnSpPr>
            <a:cxnSpLocks/>
          </p:cNvCxnSpPr>
          <p:nvPr/>
        </p:nvCxnSpPr>
        <p:spPr>
          <a:xfrm>
            <a:off x="10494858" y="5451100"/>
            <a:ext cx="136196" cy="279197"/>
          </a:xfrm>
          <a:prstGeom prst="line">
            <a:avLst/>
          </a:prstGeom>
          <a:ln>
            <a:solidFill>
              <a:srgbClr val="00B0F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72B68CFA-95B3-4B42-BC61-E9A2D8F45578}"/>
                  </a:ext>
                </a:extLst>
              </p:cNvPr>
              <p:cNvSpPr txBox="1"/>
              <p:nvPr/>
            </p:nvSpPr>
            <p:spPr>
              <a:xfrm>
                <a:off x="10375548" y="5315658"/>
                <a:ext cx="135357" cy="18466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𝑢</m:t>
                      </m:r>
                    </m:oMath>
                  </m:oMathPara>
                </a14:m>
                <a:endParaRPr lang="zh-CN" altLang="en-US" sz="1200" dirty="0"/>
              </a:p>
            </p:txBody>
          </p:sp>
        </mc:Choice>
        <mc:Fallback xmlns="">
          <p:sp>
            <p:nvSpPr>
              <p:cNvPr id="49" name="文本框 48">
                <a:extLst>
                  <a:ext uri="{FF2B5EF4-FFF2-40B4-BE49-F238E27FC236}">
                    <a16:creationId xmlns:a16="http://schemas.microsoft.com/office/drawing/2014/main" id="{72B68CFA-95B3-4B42-BC61-E9A2D8F45578}"/>
                  </a:ext>
                </a:extLst>
              </p:cNvPr>
              <p:cNvSpPr txBox="1">
                <a:spLocks noRot="1" noChangeAspect="1" noMove="1" noResize="1" noEditPoints="1" noAdjustHandles="1" noChangeArrowheads="1" noChangeShapeType="1" noTextEdit="1"/>
              </p:cNvSpPr>
              <p:nvPr/>
            </p:nvSpPr>
            <p:spPr>
              <a:xfrm>
                <a:off x="10375548" y="5315658"/>
                <a:ext cx="135357" cy="184666"/>
              </a:xfrm>
              <a:prstGeom prst="rect">
                <a:avLst/>
              </a:prstGeom>
              <a:blipFill>
                <a:blip r:embed="rId5"/>
                <a:stretch>
                  <a:fillRect l="-27273" b="-333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7725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CFFDF99-7451-4936-9654-E19619B67A4C}"/>
                  </a:ext>
                </a:extLst>
              </p:cNvPr>
              <p:cNvSpPr txBox="1"/>
              <p:nvPr/>
            </p:nvSpPr>
            <p:spPr>
              <a:xfrm>
                <a:off x="1269876" y="578535"/>
                <a:ext cx="5544616" cy="423770"/>
              </a:xfrm>
              <a:prstGeom prst="rect">
                <a:avLst/>
              </a:prstGeom>
              <a:noFill/>
              <a:ln>
                <a:noFill/>
              </a:ln>
            </p:spPr>
            <p:txBody>
              <a:bodyPr wrap="square" rtlCol="0" anchor="ctr" anchorCtr="1">
                <a:spAutoFit/>
              </a:bodyPr>
              <a:lstStyle/>
              <a:p>
                <a:r>
                  <a:rPr lang="zh-CN" altLang="en-US" sz="2000" b="1" dirty="0"/>
                  <a:t>定理</a:t>
                </a:r>
                <a:r>
                  <a:rPr lang="en-US" altLang="zh-CN" sz="2000" b="1" dirty="0"/>
                  <a:t>25</a:t>
                </a:r>
                <a:r>
                  <a:rPr lang="zh-CN" altLang="en-US" sz="2000" b="1" dirty="0"/>
                  <a:t>：</a:t>
                </a:r>
                <a:r>
                  <a:rPr lang="zh-CN" altLang="en-US" sz="2000" dirty="0"/>
                  <a:t>若</a:t>
                </a:r>
                <a14:m>
                  <m:oMath xmlns:m="http://schemas.openxmlformats.org/officeDocument/2006/math">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𝑑</m:t>
                        </m:r>
                      </m:e>
                      <m:sub>
                        <m:r>
                          <a:rPr lang="en-US" altLang="zh-CN" sz="2000" b="0" i="1" smtClean="0">
                            <a:latin typeface="Cambria Math" panose="02040503050406030204" pitchFamily="18" charset="0"/>
                            <a:ea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𝑑</m:t>
                        </m:r>
                      </m:e>
                      <m:sub>
                        <m:r>
                          <a:rPr lang="en-US" altLang="zh-CN" sz="2000" b="0" i="1" smtClean="0">
                            <a:latin typeface="Cambria Math" panose="02040503050406030204" pitchFamily="18" charset="0"/>
                            <a:ea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是信源</a:t>
                </a:r>
                <a:endParaRPr lang="en-US" altLang="zh-CN" sz="2000" dirty="0"/>
              </a:p>
            </p:txBody>
          </p:sp>
        </mc:Choice>
        <mc:Fallback xmlns="">
          <p:sp>
            <p:nvSpPr>
              <p:cNvPr id="2" name="文本框 1">
                <a:extLst>
                  <a:ext uri="{FF2B5EF4-FFF2-40B4-BE49-F238E27FC236}">
                    <a16:creationId xmlns:a16="http://schemas.microsoft.com/office/drawing/2014/main" id="{8CFFDF99-7451-4936-9654-E19619B67A4C}"/>
                  </a:ext>
                </a:extLst>
              </p:cNvPr>
              <p:cNvSpPr txBox="1">
                <a:spLocks noRot="1" noChangeAspect="1" noMove="1" noResize="1" noEditPoints="1" noAdjustHandles="1" noChangeArrowheads="1" noChangeShapeType="1" noTextEdit="1"/>
              </p:cNvSpPr>
              <p:nvPr/>
            </p:nvSpPr>
            <p:spPr>
              <a:xfrm>
                <a:off x="1269876" y="578535"/>
                <a:ext cx="5544616" cy="423770"/>
              </a:xfrm>
              <a:prstGeom prst="rect">
                <a:avLst/>
              </a:prstGeom>
              <a:blipFill>
                <a:blip r:embed="rId2"/>
                <a:stretch>
                  <a:fillRect l="-110" t="-11594" r="-330" b="-1884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22461AE-E3DC-4D72-A6CD-CC64F611277F}"/>
                  </a:ext>
                </a:extLst>
              </p:cNvPr>
              <p:cNvSpPr txBox="1"/>
              <p:nvPr/>
            </p:nvSpPr>
            <p:spPr>
              <a:xfrm>
                <a:off x="2926060" y="1099642"/>
                <a:ext cx="4279698" cy="99084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1</m:t>
                                    </m:r>
                                  </m:sub>
                                </m:sSub>
                              </m:e>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m:t>
                                          </m:r>
                                        </m:sub>
                                      </m:sSub>
                                    </m:e>
                                    <m:e>
                                      <m:r>
                                        <a:rPr lang="en-US" altLang="zh-CN" sz="2000" b="0" i="1" smtClean="0">
                                          <a:latin typeface="Cambria Math" panose="02040503050406030204" pitchFamily="18" charset="0"/>
                                          <a:ea typeface="Cambria Math" panose="02040503050406030204" pitchFamily="18" charset="0"/>
                                        </a:rPr>
                                        <m:t>⋯</m:t>
                                      </m:r>
                                    </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sub>
                                      </m:sSub>
                                    </m:e>
                                  </m:mr>
                                </m:m>
                              </m:e>
                              <m:e>
                                <m:r>
                                  <a:rPr lang="en-US" altLang="zh-CN" sz="2000" b="0" i="1" smtClean="0">
                                    <a:latin typeface="Cambria Math" panose="02040503050406030204" pitchFamily="18" charset="0"/>
                                    <a:ea typeface="Cambria Math" panose="02040503050406030204" pitchFamily="18" charset="0"/>
                                  </a:rPr>
                                  <m:t>𝑢</m:t>
                                </m:r>
                              </m:e>
                            </m:m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1</m:t>
                                    </m:r>
                                  </m:sub>
                                </m:sSub>
                              </m:e>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2</m:t>
                                          </m:r>
                                        </m:sub>
                                      </m:sSub>
                                    </m:e>
                                    <m:e>
                                      <m:r>
                                        <a:rPr lang="en-US" altLang="zh-CN" sz="2000" b="0" i="1" smtClean="0">
                                          <a:latin typeface="Cambria Math" panose="02040503050406030204" pitchFamily="18" charset="0"/>
                                          <a:ea typeface="Cambria Math" panose="02040503050406030204" pitchFamily="18" charset="0"/>
                                        </a:rPr>
                                        <m:t>⋯</m:t>
                                      </m:r>
                                    </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sub>
                                      </m:sSub>
                                    </m:e>
                                  </m:mr>
                                </m:m>
                              </m:e>
                              <m:e>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p>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sub>
                                    </m:sSub>
                                  </m:e>
                                </m:nary>
                              </m:e>
                            </m:mr>
                          </m:m>
                        </m:e>
                      </m:d>
                    </m:oMath>
                  </m:oMathPara>
                </a14:m>
                <a:endParaRPr lang="zh-CN" altLang="en-US" sz="2000" dirty="0"/>
              </a:p>
            </p:txBody>
          </p:sp>
        </mc:Choice>
        <mc:Fallback xmlns="">
          <p:sp>
            <p:nvSpPr>
              <p:cNvPr id="3" name="文本框 2">
                <a:extLst>
                  <a:ext uri="{FF2B5EF4-FFF2-40B4-BE49-F238E27FC236}">
                    <a16:creationId xmlns:a16="http://schemas.microsoft.com/office/drawing/2014/main" id="{122461AE-E3DC-4D72-A6CD-CC64F611277F}"/>
                  </a:ext>
                </a:extLst>
              </p:cNvPr>
              <p:cNvSpPr txBox="1">
                <a:spLocks noRot="1" noChangeAspect="1" noMove="1" noResize="1" noEditPoints="1" noAdjustHandles="1" noChangeArrowheads="1" noChangeShapeType="1" noTextEdit="1"/>
              </p:cNvSpPr>
              <p:nvPr/>
            </p:nvSpPr>
            <p:spPr>
              <a:xfrm>
                <a:off x="2926060" y="1099642"/>
                <a:ext cx="4279698" cy="990849"/>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412973-4755-46FA-8090-FFB5DC8D6104}"/>
                  </a:ext>
                </a:extLst>
              </p:cNvPr>
              <p:cNvSpPr txBox="1"/>
              <p:nvPr/>
            </p:nvSpPr>
            <p:spPr>
              <a:xfrm>
                <a:off x="801824" y="2187828"/>
                <a:ext cx="10585176" cy="423770"/>
              </a:xfrm>
              <a:prstGeom prst="rect">
                <a:avLst/>
              </a:prstGeom>
              <a:noFill/>
              <a:ln>
                <a:noFill/>
              </a:ln>
            </p:spPr>
            <p:txBody>
              <a:bodyPr wrap="square" rtlCol="0" anchor="ctr" anchorCtr="1">
                <a:spAutoFit/>
              </a:bodyPr>
              <a:lstStyle/>
              <a:p>
                <a:r>
                  <a:rPr lang="zh-CN" altLang="en-US" sz="2000" dirty="0"/>
                  <a:t>的最佳</a:t>
                </a:r>
                <a14:m>
                  <m:oMath xmlns:m="http://schemas.openxmlformats.org/officeDocument/2006/math">
                    <m:r>
                      <a:rPr lang="en-US" altLang="zh-CN" sz="2000" b="0" i="1" smtClean="0">
                        <a:latin typeface="Cambria Math" panose="02040503050406030204" pitchFamily="18" charset="0"/>
                      </a:rPr>
                      <m:t>𝑟</m:t>
                    </m:r>
                  </m:oMath>
                </a14:m>
                <a:r>
                  <a:rPr lang="en-US" altLang="zh-CN" sz="2000" dirty="0"/>
                  <a:t>-</a:t>
                </a:r>
                <a:r>
                  <a:rPr lang="zh-CN" altLang="en-US" sz="2000" dirty="0"/>
                  <a:t>进即时码，则</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𝑑</m:t>
                        </m:r>
                      </m:e>
                      <m:sub>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𝑑</m:t>
                        </m:r>
                      </m:e>
                      <m:sub>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0,⋯,</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𝑑</m:t>
                        </m:r>
                      </m:e>
                      <m:sub>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oMath>
                </a14:m>
                <a:r>
                  <a:rPr lang="zh-CN" altLang="en-US" sz="2000" dirty="0"/>
                  <a:t>是</a:t>
                </a:r>
                <a14:m>
                  <m:oMath xmlns:m="http://schemas.openxmlformats.org/officeDocument/2006/math">
                    <m:r>
                      <a:rPr lang="en-US" altLang="zh-CN" sz="2000" b="0" i="1" dirty="0" smtClean="0">
                        <a:latin typeface="Cambria Math" panose="02040503050406030204" pitchFamily="18" charset="0"/>
                      </a:rPr>
                      <m:t>𝑠</m:t>
                    </m:r>
                  </m:oMath>
                </a14:m>
                <a:r>
                  <a:rPr lang="zh-CN" altLang="en-US" sz="2000" dirty="0"/>
                  <a:t>的最佳</a:t>
                </a:r>
                <a14:m>
                  <m:oMath xmlns:m="http://schemas.openxmlformats.org/officeDocument/2006/math">
                    <m:r>
                      <a:rPr lang="en-US" altLang="zh-CN" sz="2000" i="1">
                        <a:latin typeface="Cambria Math" panose="02040503050406030204" pitchFamily="18" charset="0"/>
                      </a:rPr>
                      <m:t>𝑟</m:t>
                    </m:r>
                  </m:oMath>
                </a14:m>
                <a:r>
                  <a:rPr lang="en-US" altLang="zh-CN" sz="2000" dirty="0"/>
                  <a:t>-</a:t>
                </a:r>
                <a:r>
                  <a:rPr lang="zh-CN" altLang="en-US" sz="2000" dirty="0"/>
                  <a:t>进即时码。</a:t>
                </a:r>
              </a:p>
            </p:txBody>
          </p:sp>
        </mc:Choice>
        <mc:Fallback xmlns="">
          <p:sp>
            <p:nvSpPr>
              <p:cNvPr id="4" name="文本框 3">
                <a:extLst>
                  <a:ext uri="{FF2B5EF4-FFF2-40B4-BE49-F238E27FC236}">
                    <a16:creationId xmlns:a16="http://schemas.microsoft.com/office/drawing/2014/main" id="{EF412973-4755-46FA-8090-FFB5DC8D6104}"/>
                  </a:ext>
                </a:extLst>
              </p:cNvPr>
              <p:cNvSpPr txBox="1">
                <a:spLocks noRot="1" noChangeAspect="1" noMove="1" noResize="1" noEditPoints="1" noAdjustHandles="1" noChangeArrowheads="1" noChangeShapeType="1" noTextEdit="1"/>
              </p:cNvSpPr>
              <p:nvPr/>
            </p:nvSpPr>
            <p:spPr>
              <a:xfrm>
                <a:off x="801824" y="2187828"/>
                <a:ext cx="10585176" cy="423770"/>
              </a:xfrm>
              <a:prstGeom prst="rect">
                <a:avLst/>
              </a:prstGeom>
              <a:blipFill>
                <a:blip r:embed="rId4"/>
                <a:stretch>
                  <a:fillRect l="-1843" t="-11594" r="-1728" b="-18841"/>
                </a:stretch>
              </a:blipFill>
              <a:ln>
                <a:noFill/>
              </a:ln>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80E60B2A-BBD2-4C73-A7B0-BF6BF7EC1243}"/>
              </a:ext>
            </a:extLst>
          </p:cNvPr>
          <p:cNvCxnSpPr>
            <a:cxnSpLocks/>
          </p:cNvCxnSpPr>
          <p:nvPr/>
        </p:nvCxnSpPr>
        <p:spPr>
          <a:xfrm flipH="1">
            <a:off x="9709581" y="2780928"/>
            <a:ext cx="417278" cy="493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30854B4-48B9-4E0F-B610-F39086F18D71}"/>
              </a:ext>
            </a:extLst>
          </p:cNvPr>
          <p:cNvCxnSpPr/>
          <p:nvPr/>
        </p:nvCxnSpPr>
        <p:spPr>
          <a:xfrm>
            <a:off x="10126860" y="2780928"/>
            <a:ext cx="0" cy="55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65D157E-B29C-483C-92B7-B036A375E40C}"/>
              </a:ext>
            </a:extLst>
          </p:cNvPr>
          <p:cNvCxnSpPr/>
          <p:nvPr/>
        </p:nvCxnSpPr>
        <p:spPr>
          <a:xfrm>
            <a:off x="10126860" y="2780928"/>
            <a:ext cx="432048" cy="519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88B776A-2D81-4809-A10D-411FC3121B81}"/>
              </a:ext>
            </a:extLst>
          </p:cNvPr>
          <p:cNvCxnSpPr>
            <a:cxnSpLocks/>
          </p:cNvCxnSpPr>
          <p:nvPr/>
        </p:nvCxnSpPr>
        <p:spPr>
          <a:xfrm flipH="1">
            <a:off x="9385545" y="3270145"/>
            <a:ext cx="319081" cy="31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9995614-C171-4C00-B599-80DF0DC1F53A}"/>
              </a:ext>
            </a:extLst>
          </p:cNvPr>
          <p:cNvCxnSpPr>
            <a:cxnSpLocks/>
          </p:cNvCxnSpPr>
          <p:nvPr/>
        </p:nvCxnSpPr>
        <p:spPr>
          <a:xfrm flipH="1">
            <a:off x="9600571" y="3276211"/>
            <a:ext cx="104055"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D803190-689D-43B0-8AAA-8EEC6FCE7358}"/>
              </a:ext>
            </a:extLst>
          </p:cNvPr>
          <p:cNvCxnSpPr>
            <a:cxnSpLocks/>
          </p:cNvCxnSpPr>
          <p:nvPr/>
        </p:nvCxnSpPr>
        <p:spPr>
          <a:xfrm>
            <a:off x="9709580" y="3276211"/>
            <a:ext cx="201256"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CDC1E29-DFDD-42D9-801D-82F5945CDDCF}"/>
              </a:ext>
            </a:extLst>
          </p:cNvPr>
          <p:cNvCxnSpPr/>
          <p:nvPr/>
        </p:nvCxnSpPr>
        <p:spPr>
          <a:xfrm>
            <a:off x="10551088" y="3289097"/>
            <a:ext cx="72008" cy="319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9CC7975-8B4A-404A-AEF2-98C5DE3603A6}"/>
              </a:ext>
            </a:extLst>
          </p:cNvPr>
          <p:cNvCxnSpPr/>
          <p:nvPr/>
        </p:nvCxnSpPr>
        <p:spPr>
          <a:xfrm flipH="1">
            <a:off x="10414892" y="3282721"/>
            <a:ext cx="144016" cy="33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8E28A45-39EB-488A-B73D-09B625F1FE90}"/>
              </a:ext>
            </a:extLst>
          </p:cNvPr>
          <p:cNvCxnSpPr>
            <a:cxnSpLocks/>
          </p:cNvCxnSpPr>
          <p:nvPr/>
        </p:nvCxnSpPr>
        <p:spPr>
          <a:xfrm>
            <a:off x="10558908" y="3300366"/>
            <a:ext cx="278219" cy="308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D89B098-8E61-430C-86D2-03CA24BBAABF}"/>
              </a:ext>
            </a:extLst>
          </p:cNvPr>
          <p:cNvCxnSpPr>
            <a:cxnSpLocks/>
          </p:cNvCxnSpPr>
          <p:nvPr/>
        </p:nvCxnSpPr>
        <p:spPr>
          <a:xfrm>
            <a:off x="9600571" y="3603052"/>
            <a:ext cx="109008"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020F4DE-2B33-4484-A540-C61BFC5039E2}"/>
              </a:ext>
            </a:extLst>
          </p:cNvPr>
          <p:cNvCxnSpPr/>
          <p:nvPr/>
        </p:nvCxnSpPr>
        <p:spPr>
          <a:xfrm flipH="1">
            <a:off x="9431361" y="3615164"/>
            <a:ext cx="169210" cy="29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53B25C9-6A4D-493D-B7F8-50CC37E99085}"/>
              </a:ext>
            </a:extLst>
          </p:cNvPr>
          <p:cNvCxnSpPr/>
          <p:nvPr/>
        </p:nvCxnSpPr>
        <p:spPr>
          <a:xfrm>
            <a:off x="9600571" y="3603052"/>
            <a:ext cx="0" cy="31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770E4A2-0D65-4D10-B21F-57572E0D4391}"/>
              </a:ext>
            </a:extLst>
          </p:cNvPr>
          <p:cNvCxnSpPr/>
          <p:nvPr/>
        </p:nvCxnSpPr>
        <p:spPr>
          <a:xfrm>
            <a:off x="9910836" y="3603052"/>
            <a:ext cx="7384"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1B672FA-EC5B-4107-A275-F0DC00A7DD4E}"/>
              </a:ext>
            </a:extLst>
          </p:cNvPr>
          <p:cNvCxnSpPr>
            <a:cxnSpLocks/>
          </p:cNvCxnSpPr>
          <p:nvPr/>
        </p:nvCxnSpPr>
        <p:spPr>
          <a:xfrm>
            <a:off x="9918220" y="3611246"/>
            <a:ext cx="136631"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11314F4-41BC-4206-A6C3-AF7AB9215724}"/>
              </a:ext>
            </a:extLst>
          </p:cNvPr>
          <p:cNvCxnSpPr>
            <a:cxnSpLocks/>
          </p:cNvCxnSpPr>
          <p:nvPr/>
        </p:nvCxnSpPr>
        <p:spPr>
          <a:xfrm flipH="1">
            <a:off x="9829622" y="3587687"/>
            <a:ext cx="80521" cy="3191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0CAC5EC-E9ED-4D97-85DD-2D01C78CC350}"/>
                  </a:ext>
                </a:extLst>
              </p:cNvPr>
              <p:cNvSpPr txBox="1"/>
              <p:nvPr/>
            </p:nvSpPr>
            <p:spPr>
              <a:xfrm>
                <a:off x="10295582" y="3475804"/>
                <a:ext cx="135357" cy="18466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𝑢</m:t>
                      </m:r>
                    </m:oMath>
                  </m:oMathPara>
                </a14:m>
                <a:endParaRPr lang="zh-CN" altLang="en-US" sz="1200" dirty="0"/>
              </a:p>
            </p:txBody>
          </p:sp>
        </mc:Choice>
        <mc:Fallback xmlns="">
          <p:sp>
            <p:nvSpPr>
              <p:cNvPr id="23" name="文本框 22">
                <a:extLst>
                  <a:ext uri="{FF2B5EF4-FFF2-40B4-BE49-F238E27FC236}">
                    <a16:creationId xmlns:a16="http://schemas.microsoft.com/office/drawing/2014/main" id="{E0CAC5EC-E9ED-4D97-85DD-2D01C78CC350}"/>
                  </a:ext>
                </a:extLst>
              </p:cNvPr>
              <p:cNvSpPr txBox="1">
                <a:spLocks noRot="1" noChangeAspect="1" noMove="1" noResize="1" noEditPoints="1" noAdjustHandles="1" noChangeArrowheads="1" noChangeShapeType="1" noTextEdit="1"/>
              </p:cNvSpPr>
              <p:nvPr/>
            </p:nvSpPr>
            <p:spPr>
              <a:xfrm>
                <a:off x="10295582" y="3475804"/>
                <a:ext cx="135357" cy="184666"/>
              </a:xfrm>
              <a:prstGeom prst="rect">
                <a:avLst/>
              </a:prstGeom>
              <a:blipFill>
                <a:blip r:embed="rId5"/>
                <a:stretch>
                  <a:fillRect l="-27273" b="-3333"/>
                </a:stretch>
              </a:blipFill>
              <a:ln>
                <a:noFill/>
              </a:ln>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1956F1E1-9FC8-4753-A3B1-F975EDBAA5F9}"/>
              </a:ext>
            </a:extLst>
          </p:cNvPr>
          <p:cNvCxnSpPr>
            <a:cxnSpLocks/>
          </p:cNvCxnSpPr>
          <p:nvPr/>
        </p:nvCxnSpPr>
        <p:spPr>
          <a:xfrm flipH="1">
            <a:off x="9789547" y="4620782"/>
            <a:ext cx="417278" cy="493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A9EEBDE-F94B-4746-8141-106296FE7B83}"/>
              </a:ext>
            </a:extLst>
          </p:cNvPr>
          <p:cNvCxnSpPr/>
          <p:nvPr/>
        </p:nvCxnSpPr>
        <p:spPr>
          <a:xfrm>
            <a:off x="10206826" y="4620782"/>
            <a:ext cx="0" cy="55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4D1D569-5080-4796-AE07-02AEFDE18755}"/>
              </a:ext>
            </a:extLst>
          </p:cNvPr>
          <p:cNvCxnSpPr/>
          <p:nvPr/>
        </p:nvCxnSpPr>
        <p:spPr>
          <a:xfrm>
            <a:off x="10206826" y="4620782"/>
            <a:ext cx="432048" cy="519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916C168-8C68-46C2-9932-3FA4301B58F6}"/>
              </a:ext>
            </a:extLst>
          </p:cNvPr>
          <p:cNvCxnSpPr>
            <a:cxnSpLocks/>
          </p:cNvCxnSpPr>
          <p:nvPr/>
        </p:nvCxnSpPr>
        <p:spPr>
          <a:xfrm flipH="1">
            <a:off x="9465511" y="5109999"/>
            <a:ext cx="319081" cy="31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C03C91C-0F87-45D4-8814-4CF6329F8FB9}"/>
              </a:ext>
            </a:extLst>
          </p:cNvPr>
          <p:cNvCxnSpPr>
            <a:cxnSpLocks/>
          </p:cNvCxnSpPr>
          <p:nvPr/>
        </p:nvCxnSpPr>
        <p:spPr>
          <a:xfrm flipH="1">
            <a:off x="9680537" y="5116065"/>
            <a:ext cx="104055"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1AEE25F-BC43-449F-B015-19ADDB631AE4}"/>
              </a:ext>
            </a:extLst>
          </p:cNvPr>
          <p:cNvCxnSpPr>
            <a:cxnSpLocks/>
          </p:cNvCxnSpPr>
          <p:nvPr/>
        </p:nvCxnSpPr>
        <p:spPr>
          <a:xfrm>
            <a:off x="9789546" y="5116065"/>
            <a:ext cx="201256" cy="32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D9A5D18-92DB-4D9D-9DA0-34A73A7945A0}"/>
              </a:ext>
            </a:extLst>
          </p:cNvPr>
          <p:cNvCxnSpPr/>
          <p:nvPr/>
        </p:nvCxnSpPr>
        <p:spPr>
          <a:xfrm>
            <a:off x="10631054" y="5128951"/>
            <a:ext cx="72008" cy="319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0754998-D651-47BE-8980-C6E573CA11A5}"/>
              </a:ext>
            </a:extLst>
          </p:cNvPr>
          <p:cNvCxnSpPr/>
          <p:nvPr/>
        </p:nvCxnSpPr>
        <p:spPr>
          <a:xfrm flipH="1">
            <a:off x="10494858" y="5122575"/>
            <a:ext cx="144016" cy="33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D1AC0F6-5BBC-43BC-BE30-189B6B0EE529}"/>
              </a:ext>
            </a:extLst>
          </p:cNvPr>
          <p:cNvCxnSpPr>
            <a:cxnSpLocks/>
          </p:cNvCxnSpPr>
          <p:nvPr/>
        </p:nvCxnSpPr>
        <p:spPr>
          <a:xfrm>
            <a:off x="10638874" y="5140220"/>
            <a:ext cx="278219" cy="308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F4C90CE-AF2F-4CDA-94A0-BAA27D20A35B}"/>
              </a:ext>
            </a:extLst>
          </p:cNvPr>
          <p:cNvCxnSpPr>
            <a:cxnSpLocks/>
          </p:cNvCxnSpPr>
          <p:nvPr/>
        </p:nvCxnSpPr>
        <p:spPr>
          <a:xfrm>
            <a:off x="9680537" y="5442906"/>
            <a:ext cx="109008"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43FB8DC-76F3-4B48-B5B6-23165C05823D}"/>
              </a:ext>
            </a:extLst>
          </p:cNvPr>
          <p:cNvCxnSpPr/>
          <p:nvPr/>
        </p:nvCxnSpPr>
        <p:spPr>
          <a:xfrm flipH="1">
            <a:off x="9511327" y="5455018"/>
            <a:ext cx="169210" cy="29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69F244-EF0A-43C8-8254-67CBEA788EC5}"/>
              </a:ext>
            </a:extLst>
          </p:cNvPr>
          <p:cNvCxnSpPr/>
          <p:nvPr/>
        </p:nvCxnSpPr>
        <p:spPr>
          <a:xfrm>
            <a:off x="9680537" y="5442906"/>
            <a:ext cx="0" cy="31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374C0AB-D1D2-4CAD-AD74-458C03C66FEF}"/>
              </a:ext>
            </a:extLst>
          </p:cNvPr>
          <p:cNvCxnSpPr/>
          <p:nvPr/>
        </p:nvCxnSpPr>
        <p:spPr>
          <a:xfrm>
            <a:off x="9990802" y="5442906"/>
            <a:ext cx="7384" cy="28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F2608D6-2528-4131-A9FC-6603ED21CBE0}"/>
              </a:ext>
            </a:extLst>
          </p:cNvPr>
          <p:cNvCxnSpPr>
            <a:cxnSpLocks/>
          </p:cNvCxnSpPr>
          <p:nvPr/>
        </p:nvCxnSpPr>
        <p:spPr>
          <a:xfrm>
            <a:off x="9998186" y="5451100"/>
            <a:ext cx="136631" cy="279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B7473B5-4BBC-4047-8768-584E79A971C4}"/>
              </a:ext>
            </a:extLst>
          </p:cNvPr>
          <p:cNvCxnSpPr>
            <a:cxnSpLocks/>
          </p:cNvCxnSpPr>
          <p:nvPr/>
        </p:nvCxnSpPr>
        <p:spPr>
          <a:xfrm flipH="1">
            <a:off x="9909588" y="5427541"/>
            <a:ext cx="80521" cy="319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622ACE8-090C-4671-868B-54BB80D4EDB6}"/>
              </a:ext>
            </a:extLst>
          </p:cNvPr>
          <p:cNvCxnSpPr>
            <a:cxnSpLocks/>
          </p:cNvCxnSpPr>
          <p:nvPr/>
        </p:nvCxnSpPr>
        <p:spPr>
          <a:xfrm flipH="1">
            <a:off x="10363260" y="5451100"/>
            <a:ext cx="131598" cy="304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C5625DB-36C8-4566-A12A-86B836CB9E8B}"/>
              </a:ext>
            </a:extLst>
          </p:cNvPr>
          <p:cNvCxnSpPr>
            <a:cxnSpLocks/>
          </p:cNvCxnSpPr>
          <p:nvPr/>
        </p:nvCxnSpPr>
        <p:spPr>
          <a:xfrm>
            <a:off x="10494858" y="5455018"/>
            <a:ext cx="144015" cy="30038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DF37147-7396-471C-B1B8-561F8098CDEF}"/>
                  </a:ext>
                </a:extLst>
              </p:cNvPr>
              <p:cNvSpPr txBox="1"/>
              <p:nvPr/>
            </p:nvSpPr>
            <p:spPr>
              <a:xfrm>
                <a:off x="10375548" y="5315658"/>
                <a:ext cx="135357" cy="18466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𝑢</m:t>
                      </m:r>
                    </m:oMath>
                  </m:oMathPara>
                </a14:m>
                <a:endParaRPr lang="zh-CN" altLang="en-US" sz="1200" dirty="0"/>
              </a:p>
            </p:txBody>
          </p:sp>
        </mc:Choice>
        <mc:Fallback xmlns="">
          <p:sp>
            <p:nvSpPr>
              <p:cNvPr id="42" name="文本框 41">
                <a:extLst>
                  <a:ext uri="{FF2B5EF4-FFF2-40B4-BE49-F238E27FC236}">
                    <a16:creationId xmlns:a16="http://schemas.microsoft.com/office/drawing/2014/main" id="{BDF37147-7396-471C-B1B8-561F8098CDEF}"/>
                  </a:ext>
                </a:extLst>
              </p:cNvPr>
              <p:cNvSpPr txBox="1">
                <a:spLocks noRot="1" noChangeAspect="1" noMove="1" noResize="1" noEditPoints="1" noAdjustHandles="1" noChangeArrowheads="1" noChangeShapeType="1" noTextEdit="1"/>
              </p:cNvSpPr>
              <p:nvPr/>
            </p:nvSpPr>
            <p:spPr>
              <a:xfrm>
                <a:off x="10375548" y="5315658"/>
                <a:ext cx="135357" cy="184666"/>
              </a:xfrm>
              <a:prstGeom prst="rect">
                <a:avLst/>
              </a:prstGeom>
              <a:blipFill>
                <a:blip r:embed="rId6"/>
                <a:stretch>
                  <a:fillRect l="-27273" b="-3333"/>
                </a:stretch>
              </a:blipFill>
              <a:ln>
                <a:noFill/>
              </a:ln>
            </p:spPr>
            <p:txBody>
              <a:bodyPr/>
              <a:lstStyle/>
              <a:p>
                <a:r>
                  <a:rPr lang="zh-CN" altLang="en-US">
                    <a:noFill/>
                  </a:rPr>
                  <a:t> </a:t>
                </a:r>
              </a:p>
            </p:txBody>
          </p:sp>
        </mc:Fallback>
      </mc:AlternateContent>
      <p:sp>
        <p:nvSpPr>
          <p:cNvPr id="44" name="左大括号 43">
            <a:extLst>
              <a:ext uri="{FF2B5EF4-FFF2-40B4-BE49-F238E27FC236}">
                <a16:creationId xmlns:a16="http://schemas.microsoft.com/office/drawing/2014/main" id="{B57F4022-E6EB-4658-8760-DA22979F9787}"/>
              </a:ext>
            </a:extLst>
          </p:cNvPr>
          <p:cNvSpPr/>
          <p:nvPr/>
        </p:nvSpPr>
        <p:spPr>
          <a:xfrm rot="16200000">
            <a:off x="10469995" y="5721968"/>
            <a:ext cx="57601" cy="2801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EEBD1B86-91C9-4F1D-A31D-83AB75BB3939}"/>
                  </a:ext>
                </a:extLst>
              </p:cNvPr>
              <p:cNvSpPr txBox="1"/>
              <p:nvPr/>
            </p:nvSpPr>
            <p:spPr>
              <a:xfrm>
                <a:off x="10399264" y="5915728"/>
                <a:ext cx="200191" cy="184666"/>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𝑘</m:t>
                      </m:r>
                    </m:oMath>
                  </m:oMathPara>
                </a14:m>
                <a:endParaRPr lang="zh-CN" altLang="en-US" sz="1200" dirty="0"/>
              </a:p>
            </p:txBody>
          </p:sp>
        </mc:Choice>
        <mc:Fallback xmlns="">
          <p:sp>
            <p:nvSpPr>
              <p:cNvPr id="45" name="文本框 44">
                <a:extLst>
                  <a:ext uri="{FF2B5EF4-FFF2-40B4-BE49-F238E27FC236}">
                    <a16:creationId xmlns:a16="http://schemas.microsoft.com/office/drawing/2014/main" id="{EEBD1B86-91C9-4F1D-A31D-83AB75BB3939}"/>
                  </a:ext>
                </a:extLst>
              </p:cNvPr>
              <p:cNvSpPr txBox="1">
                <a:spLocks noRot="1" noChangeAspect="1" noMove="1" noResize="1" noEditPoints="1" noAdjustHandles="1" noChangeArrowheads="1" noChangeShapeType="1" noTextEdit="1"/>
              </p:cNvSpPr>
              <p:nvPr/>
            </p:nvSpPr>
            <p:spPr>
              <a:xfrm>
                <a:off x="10399264" y="5915728"/>
                <a:ext cx="200191" cy="184666"/>
              </a:xfrm>
              <a:prstGeom prst="rect">
                <a:avLst/>
              </a:prstGeom>
              <a:blipFill>
                <a:blip r:embed="rId7"/>
                <a:stretch>
                  <a:fillRect l="-12121" b="-967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7B94CDE3-17E8-43A3-A3EC-E5B59EE92510}"/>
                  </a:ext>
                </a:extLst>
              </p:cNvPr>
              <p:cNvSpPr txBox="1"/>
              <p:nvPr/>
            </p:nvSpPr>
            <p:spPr>
              <a:xfrm>
                <a:off x="667625" y="2904371"/>
                <a:ext cx="8331689" cy="731547"/>
              </a:xfrm>
              <a:prstGeom prst="rect">
                <a:avLst/>
              </a:prstGeom>
              <a:noFill/>
              <a:ln>
                <a:noFill/>
              </a:ln>
            </p:spPr>
            <p:txBody>
              <a:bodyPr wrap="square" rtlCol="0" anchor="ctr" anchorCtr="1">
                <a:spAutoFit/>
              </a:bodyPr>
              <a:lstStyle/>
              <a:p>
                <a:r>
                  <a:rPr lang="zh-CN" altLang="en-US" sz="2000" b="1" dirty="0"/>
                  <a:t>证明：</a:t>
                </a:r>
                <a:r>
                  <a:rPr lang="zh-CN" altLang="en-US" sz="2000" dirty="0"/>
                  <a:t>若</a:t>
                </a:r>
                <a14:m>
                  <m:oMath xmlns:m="http://schemas.openxmlformats.org/officeDocument/2006/math">
                    <m:r>
                      <a:rPr lang="en-US" altLang="zh-CN" sz="2000" b="0" i="1" smtClean="0">
                        <a:latin typeface="Cambria Math" panose="02040503050406030204" pitchFamily="18" charset="0"/>
                      </a:rPr>
                      <m:t>𝐶</m:t>
                    </m:r>
                  </m:oMath>
                </a14:m>
                <a:r>
                  <a:rPr lang="zh-CN" altLang="en-US" sz="2000" dirty="0"/>
                  <a:t>不是</a:t>
                </a:r>
                <a14:m>
                  <m:oMath xmlns:m="http://schemas.openxmlformats.org/officeDocument/2006/math">
                    <m:r>
                      <a:rPr lang="en-US" altLang="zh-CN" sz="2000" b="0" i="1" dirty="0" smtClean="0">
                        <a:latin typeface="Cambria Math" panose="02040503050406030204" pitchFamily="18" charset="0"/>
                      </a:rPr>
                      <m:t>𝑠</m:t>
                    </m:r>
                  </m:oMath>
                </a14:m>
                <a:r>
                  <a:rPr lang="zh-CN" altLang="en-US" sz="2000" dirty="0"/>
                  <a:t>的最佳</a:t>
                </a:r>
                <a14:m>
                  <m:oMath xmlns:m="http://schemas.openxmlformats.org/officeDocument/2006/math">
                    <m:r>
                      <a:rPr lang="en-US" altLang="zh-CN" sz="2000" i="1">
                        <a:latin typeface="Cambria Math" panose="02040503050406030204" pitchFamily="18" charset="0"/>
                      </a:rPr>
                      <m:t>𝑟</m:t>
                    </m:r>
                  </m:oMath>
                </a14:m>
                <a:r>
                  <a:rPr lang="en-US" altLang="zh-CN" sz="2000" dirty="0"/>
                  <a:t>-</a:t>
                </a:r>
                <a:r>
                  <a:rPr lang="zh-CN" altLang="en-US" sz="2000" dirty="0"/>
                  <a:t>进即时码，则由引理</a:t>
                </a:r>
                <a:r>
                  <a:rPr lang="en-US" altLang="zh-CN" sz="2000" dirty="0"/>
                  <a:t>8</a:t>
                </a:r>
                <a:r>
                  <a:rPr lang="zh-CN" altLang="en-US" sz="2000" dirty="0"/>
                  <a:t>知存在</a:t>
                </a:r>
                <a14:m>
                  <m:oMath xmlns:m="http://schemas.openxmlformats.org/officeDocument/2006/math">
                    <m:r>
                      <a:rPr lang="en-US" altLang="zh-CN" sz="2000" i="1" dirty="0">
                        <a:latin typeface="Cambria Math" panose="02040503050406030204" pitchFamily="18" charset="0"/>
                      </a:rPr>
                      <m:t>𝑠</m:t>
                    </m:r>
                  </m:oMath>
                </a14:m>
                <a:r>
                  <a:rPr lang="zh-CN" altLang="en-US" sz="2000" dirty="0"/>
                  <a:t>的最佳</a:t>
                </a:r>
                <a14:m>
                  <m:oMath xmlns:m="http://schemas.openxmlformats.org/officeDocument/2006/math">
                    <m:r>
                      <a:rPr lang="en-US" altLang="zh-CN" sz="2000" i="1">
                        <a:latin typeface="Cambria Math" panose="02040503050406030204" pitchFamily="18" charset="0"/>
                      </a:rPr>
                      <m:t>𝑟</m:t>
                    </m:r>
                  </m:oMath>
                </a14:m>
                <a:r>
                  <a:rPr lang="en-US" altLang="zh-CN" sz="2000" dirty="0"/>
                  <a:t>-</a:t>
                </a:r>
                <a:r>
                  <a:rPr lang="zh-CN" altLang="en-US" sz="2000" dirty="0"/>
                  <a:t>进即时码</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𝐶</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𝑒</m:t>
                    </m:r>
                    <m:r>
                      <a:rPr lang="en-US" altLang="zh-CN" sz="2000" i="1">
                        <a:latin typeface="Cambria Math" panose="02040503050406030204" pitchFamily="18" charset="0"/>
                        <a:ea typeface="Cambria Math" panose="02040503050406030204" pitchFamily="18" charset="0"/>
                      </a:rPr>
                      <m:t>0,⋯,</m:t>
                    </m:r>
                    <m:r>
                      <a:rPr lang="en-US" altLang="zh-CN" sz="2000" i="1" smtClean="0">
                        <a:latin typeface="Cambria Math" panose="02040503050406030204" pitchFamily="18" charset="0"/>
                        <a:ea typeface="Cambria Math" panose="02040503050406030204" pitchFamily="18" charset="0"/>
                      </a:rPr>
                      <m:t>𝑒</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oMath>
                </a14:m>
                <a:r>
                  <a:rPr lang="zh-CN" altLang="en-US" sz="2000" dirty="0"/>
                  <a:t>，其树图表示为</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oMath>
                </a14:m>
                <a:r>
                  <a:rPr lang="en-US" altLang="zh-CN" sz="2000" dirty="0"/>
                  <a:t>-</a:t>
                </a:r>
                <a:r>
                  <a:rPr lang="zh-CN" altLang="en-US" sz="2000" dirty="0"/>
                  <a:t>哈夫曼树图。</a:t>
                </a:r>
              </a:p>
            </p:txBody>
          </p:sp>
        </mc:Choice>
        <mc:Fallback xmlns="">
          <p:sp>
            <p:nvSpPr>
              <p:cNvPr id="47" name="文本框 46">
                <a:extLst>
                  <a:ext uri="{FF2B5EF4-FFF2-40B4-BE49-F238E27FC236}">
                    <a16:creationId xmlns:a16="http://schemas.microsoft.com/office/drawing/2014/main" id="{7B94CDE3-17E8-43A3-A3EC-E5B59EE92510}"/>
                  </a:ext>
                </a:extLst>
              </p:cNvPr>
              <p:cNvSpPr txBox="1">
                <a:spLocks noRot="1" noChangeAspect="1" noMove="1" noResize="1" noEditPoints="1" noAdjustHandles="1" noChangeArrowheads="1" noChangeShapeType="1" noTextEdit="1"/>
              </p:cNvSpPr>
              <p:nvPr/>
            </p:nvSpPr>
            <p:spPr>
              <a:xfrm>
                <a:off x="667625" y="2904371"/>
                <a:ext cx="8331689" cy="731547"/>
              </a:xfrm>
              <a:prstGeom prst="rect">
                <a:avLst/>
              </a:prstGeom>
              <a:blipFill>
                <a:blip r:embed="rId8"/>
                <a:stretch>
                  <a:fillRect l="-439" t="-5000" r="-659" b="-108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3C4D66FF-FCB1-4D4B-B73C-D48AB2CFFB26}"/>
                  </a:ext>
                </a:extLst>
              </p:cNvPr>
              <p:cNvSpPr txBox="1"/>
              <p:nvPr/>
            </p:nvSpPr>
            <p:spPr>
              <a:xfrm>
                <a:off x="667625" y="3773474"/>
                <a:ext cx="8331687" cy="755207"/>
              </a:xfrm>
              <a:prstGeom prst="rect">
                <a:avLst/>
              </a:prstGeom>
              <a:noFill/>
              <a:ln>
                <a:noFill/>
              </a:ln>
            </p:spPr>
            <p:txBody>
              <a:bodyPr wrap="square" rtlCol="0" anchor="ctr" anchorCtr="1">
                <a:spAutoFit/>
              </a:bodyPr>
              <a:lstStyle/>
              <a:p>
                <a:r>
                  <a:rPr lang="zh-CN" altLang="en-US" sz="2000" dirty="0"/>
                  <a:t>令</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𝐷</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𝑒</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，则</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𝐷</m:t>
                        </m:r>
                      </m:e>
                      <m:sup>
                        <m:r>
                          <a:rPr lang="en-US" altLang="zh-CN" sz="2000" b="0" i="1" smtClean="0">
                            <a:latin typeface="Cambria Math" panose="02040503050406030204" pitchFamily="18" charset="0"/>
                          </a:rPr>
                          <m:t>′</m:t>
                        </m:r>
                      </m:sup>
                    </m:sSup>
                  </m:oMath>
                </a14:m>
                <a:r>
                  <a:rPr lang="zh-CN" altLang="en-US" sz="2000" dirty="0"/>
                  <a:t>是一个即时码，并且其中的码字依次对应信源</a:t>
                </a:r>
                <a14:m>
                  <m:oMath xmlns:m="http://schemas.openxmlformats.org/officeDocument/2006/math">
                    <m:r>
                      <a:rPr lang="en-US" altLang="zh-CN" sz="2000" b="0" i="1" smtClean="0">
                        <a:latin typeface="Cambria Math" panose="02040503050406030204" pitchFamily="18" charset="0"/>
                      </a:rPr>
                      <m:t>𝑦</m:t>
                    </m:r>
                  </m:oMath>
                </a14:m>
                <a:r>
                  <a:rPr lang="zh-CN" altLang="en-US" sz="2000" dirty="0"/>
                  <a:t>的信源字母</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𝑢</m:t>
                    </m:r>
                  </m:oMath>
                </a14:m>
                <a:r>
                  <a:rPr lang="zh-CN" altLang="en-US" sz="2000" dirty="0"/>
                  <a:t>时其平均码长为</a:t>
                </a:r>
              </a:p>
            </p:txBody>
          </p:sp>
        </mc:Choice>
        <mc:Fallback xmlns="">
          <p:sp>
            <p:nvSpPr>
              <p:cNvPr id="48" name="文本框 47">
                <a:extLst>
                  <a:ext uri="{FF2B5EF4-FFF2-40B4-BE49-F238E27FC236}">
                    <a16:creationId xmlns:a16="http://schemas.microsoft.com/office/drawing/2014/main" id="{3C4D66FF-FCB1-4D4B-B73C-D48AB2CFFB26}"/>
                  </a:ext>
                </a:extLst>
              </p:cNvPr>
              <p:cNvSpPr txBox="1">
                <a:spLocks noRot="1" noChangeAspect="1" noMove="1" noResize="1" noEditPoints="1" noAdjustHandles="1" noChangeArrowheads="1" noChangeShapeType="1" noTextEdit="1"/>
              </p:cNvSpPr>
              <p:nvPr/>
            </p:nvSpPr>
            <p:spPr>
              <a:xfrm>
                <a:off x="667625" y="3773474"/>
                <a:ext cx="8331687" cy="755207"/>
              </a:xfrm>
              <a:prstGeom prst="rect">
                <a:avLst/>
              </a:prstGeom>
              <a:blipFill>
                <a:blip r:embed="rId9"/>
                <a:stretch>
                  <a:fillRect l="-512" t="-6452" r="-732" b="-887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0B5F3162-FF4C-4E4A-A52A-ADD06FE69D9B}"/>
                  </a:ext>
                </a:extLst>
              </p:cNvPr>
              <p:cNvSpPr txBox="1"/>
              <p:nvPr/>
            </p:nvSpPr>
            <p:spPr>
              <a:xfrm>
                <a:off x="801824" y="4597128"/>
                <a:ext cx="5400600" cy="447495"/>
              </a:xfrm>
              <a:prstGeom prst="rect">
                <a:avLst/>
              </a:prstGeom>
              <a:noFill/>
              <a:ln>
                <a:noFill/>
              </a:ln>
            </p:spPr>
            <p:txBody>
              <a:bodyPr wrap="square" rtlCol="0" anchor="ctr" anchorCtr="1">
                <a:spAutoFit/>
              </a:bodyPr>
              <a:lstStyle/>
              <a:p>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𝐷</m:t>
                        </m:r>
                      </m:e>
                      <m:sup>
                        <m:r>
                          <a:rPr lang="en-US" altLang="zh-CN" sz="2000" b="0" i="1" smtClean="0">
                            <a:latin typeface="Cambria Math" panose="02040503050406030204" pitchFamily="18" charset="0"/>
                          </a:rPr>
                          <m:t>′</m:t>
                        </m:r>
                      </m:sup>
                    </m:sSup>
                  </m:oMath>
                </a14:m>
                <a:r>
                  <a:rPr lang="zh-CN" altLang="en-US" sz="2000" dirty="0"/>
                  <a:t>的平均码长</a:t>
                </a:r>
                <a14:m>
                  <m:oMath xmlns:m="http://schemas.openxmlformats.org/officeDocument/2006/math">
                    <m:r>
                      <a:rPr lang="en-US" altLang="zh-CN" sz="2000" b="0" i="0"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𝐶</m:t>
                        </m:r>
                      </m:e>
                      <m:sup>
                        <m:r>
                          <a:rPr lang="en-US" altLang="zh-CN" sz="2000" i="1">
                            <a:latin typeface="Cambria Math" panose="02040503050406030204" pitchFamily="18" charset="0"/>
                          </a:rPr>
                          <m:t>′</m:t>
                        </m:r>
                      </m:sup>
                    </m:sSup>
                  </m:oMath>
                </a14:m>
                <a:r>
                  <a:rPr lang="zh-CN" altLang="en-US" sz="2000" dirty="0"/>
                  <a:t>的平均码长</a:t>
                </a:r>
                <a14:m>
                  <m:oMath xmlns:m="http://schemas.openxmlformats.org/officeDocument/2006/math">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e>
                    </m:nary>
                  </m:oMath>
                </a14:m>
                <a:endParaRPr lang="zh-CN" altLang="en-US" sz="2000" dirty="0"/>
              </a:p>
            </p:txBody>
          </p:sp>
        </mc:Choice>
        <mc:Fallback xmlns="">
          <p:sp>
            <p:nvSpPr>
              <p:cNvPr id="49" name="文本框 48">
                <a:extLst>
                  <a:ext uri="{FF2B5EF4-FFF2-40B4-BE49-F238E27FC236}">
                    <a16:creationId xmlns:a16="http://schemas.microsoft.com/office/drawing/2014/main" id="{0B5F3162-FF4C-4E4A-A52A-ADD06FE69D9B}"/>
                  </a:ext>
                </a:extLst>
              </p:cNvPr>
              <p:cNvSpPr txBox="1">
                <a:spLocks noRot="1" noChangeAspect="1" noMove="1" noResize="1" noEditPoints="1" noAdjustHandles="1" noChangeArrowheads="1" noChangeShapeType="1" noTextEdit="1"/>
              </p:cNvSpPr>
              <p:nvPr/>
            </p:nvSpPr>
            <p:spPr>
              <a:xfrm>
                <a:off x="801824" y="4597128"/>
                <a:ext cx="5400600" cy="447495"/>
              </a:xfrm>
              <a:prstGeom prst="rect">
                <a:avLst/>
              </a:prstGeom>
              <a:blipFill>
                <a:blip r:embed="rId10"/>
                <a:stretch>
                  <a:fillRect t="-104054" b="-15675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C615E74-1070-4D43-8146-0671B663D665}"/>
                  </a:ext>
                </a:extLst>
              </p:cNvPr>
              <p:cNvSpPr txBox="1"/>
              <p:nvPr/>
            </p:nvSpPr>
            <p:spPr>
              <a:xfrm>
                <a:off x="1506022" y="5091910"/>
                <a:ext cx="5400600" cy="447495"/>
              </a:xfrm>
              <a:prstGeom prst="rect">
                <a:avLst/>
              </a:prstGeom>
              <a:noFill/>
              <a:ln>
                <a:noFill/>
              </a:ln>
            </p:spPr>
            <p:txBody>
              <a:bodyPr wrap="square" rtlCol="0" anchor="ctr" anchorCtr="1">
                <a:spAutoFit/>
              </a:bodyPr>
              <a:lstStyle/>
              <a:p>
                <a14:m>
                  <m:oMath xmlns:m="http://schemas.openxmlformats.org/officeDocument/2006/math">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𝐶</m:t>
                    </m:r>
                  </m:oMath>
                </a14:m>
                <a:r>
                  <a:rPr lang="zh-CN" altLang="en-US" sz="2000" dirty="0"/>
                  <a:t>的平均码长</a:t>
                </a:r>
                <a14:m>
                  <m:oMath xmlns:m="http://schemas.openxmlformats.org/officeDocument/2006/math">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e>
                    </m:nary>
                  </m:oMath>
                </a14:m>
                <a:endParaRPr lang="zh-CN" altLang="en-US" sz="2000" dirty="0"/>
              </a:p>
            </p:txBody>
          </p:sp>
        </mc:Choice>
        <mc:Fallback xmlns="">
          <p:sp>
            <p:nvSpPr>
              <p:cNvPr id="50" name="文本框 49">
                <a:extLst>
                  <a:ext uri="{FF2B5EF4-FFF2-40B4-BE49-F238E27FC236}">
                    <a16:creationId xmlns:a16="http://schemas.microsoft.com/office/drawing/2014/main" id="{0C615E74-1070-4D43-8146-0671B663D665}"/>
                  </a:ext>
                </a:extLst>
              </p:cNvPr>
              <p:cNvSpPr txBox="1">
                <a:spLocks noRot="1" noChangeAspect="1" noMove="1" noResize="1" noEditPoints="1" noAdjustHandles="1" noChangeArrowheads="1" noChangeShapeType="1" noTextEdit="1"/>
              </p:cNvSpPr>
              <p:nvPr/>
            </p:nvSpPr>
            <p:spPr>
              <a:xfrm>
                <a:off x="1506022" y="5091910"/>
                <a:ext cx="5400600" cy="447495"/>
              </a:xfrm>
              <a:prstGeom prst="rect">
                <a:avLst/>
              </a:prstGeom>
              <a:blipFill>
                <a:blip r:embed="rId11"/>
                <a:stretch>
                  <a:fillRect t="-102703" b="-1581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A7DF6DE4-845A-4C6B-98C3-438613FDA411}"/>
                  </a:ext>
                </a:extLst>
              </p:cNvPr>
              <p:cNvSpPr txBox="1"/>
              <p:nvPr/>
            </p:nvSpPr>
            <p:spPr>
              <a:xfrm>
                <a:off x="1413892" y="5555350"/>
                <a:ext cx="4392488" cy="400110"/>
              </a:xfrm>
              <a:prstGeom prst="rect">
                <a:avLst/>
              </a:prstGeom>
              <a:noFill/>
              <a:ln>
                <a:noFill/>
              </a:ln>
            </p:spPr>
            <p:txBody>
              <a:bodyPr wrap="square" rtlCol="0" anchor="ctr" anchorCtr="1">
                <a:spAutoFit/>
              </a:bodyPr>
              <a:lstStyle/>
              <a:p>
                <a14:m>
                  <m:oMath xmlns:m="http://schemas.openxmlformats.org/officeDocument/2006/math">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𝐷</m:t>
                    </m:r>
                  </m:oMath>
                </a14:m>
                <a:r>
                  <a:rPr lang="zh-CN" altLang="en-US" sz="2000" dirty="0"/>
                  <a:t>的平均码长</a:t>
                </a:r>
              </a:p>
            </p:txBody>
          </p:sp>
        </mc:Choice>
        <mc:Fallback xmlns="">
          <p:sp>
            <p:nvSpPr>
              <p:cNvPr id="51" name="文本框 50">
                <a:extLst>
                  <a:ext uri="{FF2B5EF4-FFF2-40B4-BE49-F238E27FC236}">
                    <a16:creationId xmlns:a16="http://schemas.microsoft.com/office/drawing/2014/main" id="{A7DF6DE4-845A-4C6B-98C3-438613FDA411}"/>
                  </a:ext>
                </a:extLst>
              </p:cNvPr>
              <p:cNvSpPr txBox="1">
                <a:spLocks noRot="1" noChangeAspect="1" noMove="1" noResize="1" noEditPoints="1" noAdjustHandles="1" noChangeArrowheads="1" noChangeShapeType="1" noTextEdit="1"/>
              </p:cNvSpPr>
              <p:nvPr/>
            </p:nvSpPr>
            <p:spPr>
              <a:xfrm>
                <a:off x="1413892" y="5555350"/>
                <a:ext cx="4392488" cy="400110"/>
              </a:xfrm>
              <a:prstGeom prst="rect">
                <a:avLst/>
              </a:prstGeom>
              <a:blipFill>
                <a:blip r:embed="rId12"/>
                <a:stretch>
                  <a:fillRect t="-10606"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09707984-81FA-4A6E-8B7E-9A92A2C26B28}"/>
                  </a:ext>
                </a:extLst>
              </p:cNvPr>
              <p:cNvSpPr txBox="1"/>
              <p:nvPr/>
            </p:nvSpPr>
            <p:spPr>
              <a:xfrm>
                <a:off x="909836" y="5971405"/>
                <a:ext cx="3636404" cy="400110"/>
              </a:xfrm>
              <a:prstGeom prst="rect">
                <a:avLst/>
              </a:prstGeom>
              <a:noFill/>
              <a:ln>
                <a:noFill/>
              </a:ln>
            </p:spPr>
            <p:txBody>
              <a:bodyPr wrap="square" rtlCol="0" anchor="ctr" anchorCtr="1">
                <a:spAutoFit/>
              </a:bodyPr>
              <a:lstStyle/>
              <a:p>
                <a:r>
                  <a:rPr lang="zh-CN" altLang="en-US" sz="2000" dirty="0"/>
                  <a:t>与</a:t>
                </a:r>
                <a14:m>
                  <m:oMath xmlns:m="http://schemas.openxmlformats.org/officeDocument/2006/math">
                    <m:r>
                      <a:rPr lang="en-US" altLang="zh-CN" sz="2000" b="0" i="1" smtClean="0">
                        <a:latin typeface="Cambria Math" panose="02040503050406030204" pitchFamily="18" charset="0"/>
                      </a:rPr>
                      <m:t>𝐷</m:t>
                    </m:r>
                  </m:oMath>
                </a14:m>
                <a:r>
                  <a:rPr lang="zh-CN" altLang="en-US" sz="2000" dirty="0"/>
                  <a:t>是</a:t>
                </a:r>
                <a14:m>
                  <m:oMath xmlns:m="http://schemas.openxmlformats.org/officeDocument/2006/math">
                    <m:r>
                      <a:rPr lang="en-US" altLang="zh-CN" sz="2000" b="0" i="1" dirty="0" smtClean="0">
                        <a:latin typeface="Cambria Math" panose="02040503050406030204" pitchFamily="18" charset="0"/>
                      </a:rPr>
                      <m:t>𝑦</m:t>
                    </m:r>
                  </m:oMath>
                </a14:m>
                <a:r>
                  <a:rPr lang="zh-CN" altLang="en-US" sz="2000" dirty="0"/>
                  <a:t>的</a:t>
                </a:r>
                <a14:m>
                  <m:oMath xmlns:m="http://schemas.openxmlformats.org/officeDocument/2006/math">
                    <m:r>
                      <a:rPr lang="en-US" altLang="zh-CN" sz="2000" b="0" i="1" smtClean="0">
                        <a:latin typeface="Cambria Math" panose="02040503050406030204" pitchFamily="18" charset="0"/>
                      </a:rPr>
                      <m:t>𝑟</m:t>
                    </m:r>
                  </m:oMath>
                </a14:m>
                <a:r>
                  <a:rPr lang="en-US" altLang="zh-CN" sz="2000" dirty="0"/>
                  <a:t>-</a:t>
                </a:r>
                <a:r>
                  <a:rPr lang="zh-CN" altLang="en-US" sz="2000" dirty="0"/>
                  <a:t>进最佳即时码矛盾。</a:t>
                </a:r>
              </a:p>
            </p:txBody>
          </p:sp>
        </mc:Choice>
        <mc:Fallback xmlns="">
          <p:sp>
            <p:nvSpPr>
              <p:cNvPr id="52" name="文本框 51">
                <a:extLst>
                  <a:ext uri="{FF2B5EF4-FFF2-40B4-BE49-F238E27FC236}">
                    <a16:creationId xmlns:a16="http://schemas.microsoft.com/office/drawing/2014/main" id="{09707984-81FA-4A6E-8B7E-9A92A2C26B28}"/>
                  </a:ext>
                </a:extLst>
              </p:cNvPr>
              <p:cNvSpPr txBox="1">
                <a:spLocks noRot="1" noChangeAspect="1" noMove="1" noResize="1" noEditPoints="1" noAdjustHandles="1" noChangeArrowheads="1" noChangeShapeType="1" noTextEdit="1"/>
              </p:cNvSpPr>
              <p:nvPr/>
            </p:nvSpPr>
            <p:spPr>
              <a:xfrm>
                <a:off x="909836" y="5971405"/>
                <a:ext cx="3636404" cy="400110"/>
              </a:xfrm>
              <a:prstGeom prst="rect">
                <a:avLst/>
              </a:prstGeom>
              <a:blipFill>
                <a:blip r:embed="rId13"/>
                <a:stretch>
                  <a:fillRect l="-5193" t="-12308" r="-5025" b="-2769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084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3" grpId="0"/>
      <p:bldP spid="42" grpId="0"/>
      <p:bldP spid="44" grpId="0" animBg="1"/>
      <p:bldP spid="45" grpId="0"/>
      <p:bldP spid="47" grpId="0"/>
      <p:bldP spid="48" grpId="0"/>
      <p:bldP spid="49" grpId="0"/>
      <p:bldP spid="50" grpId="0"/>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B51B6E9-F53E-4101-A2BE-53EBB52571B8}"/>
              </a:ext>
            </a:extLst>
          </p:cNvPr>
          <p:cNvSpPr txBox="1"/>
          <p:nvPr/>
        </p:nvSpPr>
        <p:spPr>
          <a:xfrm>
            <a:off x="1197868" y="620688"/>
            <a:ext cx="2808312" cy="400110"/>
          </a:xfrm>
          <a:prstGeom prst="rect">
            <a:avLst/>
          </a:prstGeom>
          <a:noFill/>
          <a:ln>
            <a:noFill/>
          </a:ln>
        </p:spPr>
        <p:txBody>
          <a:bodyPr wrap="square" rtlCol="0" anchor="ctr" anchorCtr="1">
            <a:spAutoFit/>
          </a:bodyPr>
          <a:lstStyle/>
          <a:p>
            <a:r>
              <a:rPr lang="zh-CN" altLang="en-US" sz="2000" b="1" dirty="0"/>
              <a:t>哈夫曼码编码方法：</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E52024-5307-49E9-8D6C-3DB3AD7E5A6D}"/>
                  </a:ext>
                </a:extLst>
              </p:cNvPr>
              <p:cNvSpPr txBox="1"/>
              <p:nvPr/>
            </p:nvSpPr>
            <p:spPr>
              <a:xfrm>
                <a:off x="837827" y="1268760"/>
                <a:ext cx="10513169" cy="2554545"/>
              </a:xfrm>
              <a:prstGeom prst="rect">
                <a:avLst/>
              </a:prstGeom>
              <a:noFill/>
              <a:ln>
                <a:noFill/>
              </a:ln>
            </p:spPr>
            <p:txBody>
              <a:bodyPr wrap="square" rtlCol="0" anchor="ctr" anchorCtr="1">
                <a:spAutoFit/>
              </a:bodyPr>
              <a:lstStyle/>
              <a:p>
                <a:pPr marL="457200" indent="-457200">
                  <a:spcBef>
                    <a:spcPts val="600"/>
                  </a:spcBef>
                  <a:spcAft>
                    <a:spcPts val="600"/>
                  </a:spcAft>
                  <a:buFont typeface="+mj-lt"/>
                  <a:buAutoNum type="alphaUcPeriod"/>
                </a:pPr>
                <a:r>
                  <a:rPr lang="zh-CN" altLang="en-US" sz="2000" dirty="0"/>
                  <a:t>准备：首先添加</a:t>
                </a:r>
                <a14:m>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oMath>
                </a14:m>
                <a:r>
                  <a:rPr lang="zh-CN" altLang="en-US" sz="2000" dirty="0"/>
                  <a:t>个零概率信源字符，此时信源字符的总数为</a:t>
                </a:r>
                <a14:m>
                  <m:oMath xmlns:m="http://schemas.openxmlformats.org/officeDocument/2006/math">
                    <m:r>
                      <a:rPr lang="en-US" altLang="zh-CN" sz="2000" b="0" i="1" smtClean="0">
                        <a:latin typeface="Cambria Math" panose="02040503050406030204" pitchFamily="18" charset="0"/>
                      </a:rPr>
                      <m:t>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+1</m:t>
                    </m:r>
                  </m:oMath>
                </a14:m>
                <a:r>
                  <a:rPr lang="zh-CN" altLang="en-US" sz="2000" dirty="0"/>
                  <a:t>的形式。</a:t>
                </a:r>
                <a:endParaRPr lang="en-US" altLang="zh-CN" sz="2000" dirty="0"/>
              </a:p>
              <a:p>
                <a:pPr marL="457200" indent="-457200">
                  <a:spcBef>
                    <a:spcPts val="600"/>
                  </a:spcBef>
                  <a:spcAft>
                    <a:spcPts val="600"/>
                  </a:spcAft>
                  <a:buFont typeface="+mj-lt"/>
                  <a:buAutoNum type="alphaUcPeriod"/>
                </a:pPr>
                <a:r>
                  <a:rPr lang="zh-CN" altLang="en-US" sz="2000" dirty="0"/>
                  <a:t>编号：</a:t>
                </a:r>
                <a:endParaRPr lang="en-US" altLang="zh-CN" sz="2000" dirty="0"/>
              </a:p>
              <a:p>
                <a:pPr marL="914400" lvl="1" indent="-457200">
                  <a:spcBef>
                    <a:spcPts val="600"/>
                  </a:spcBef>
                  <a:spcAft>
                    <a:spcPts val="600"/>
                  </a:spcAft>
                  <a:buFont typeface="+mj-ea"/>
                  <a:buAutoNum type="circleNumDbPlain"/>
                </a:pPr>
                <a:r>
                  <a:rPr lang="zh-CN" altLang="en-US" sz="2000" dirty="0"/>
                  <a:t>选取</a:t>
                </a:r>
                <a14:m>
                  <m:oMath xmlns:m="http://schemas.openxmlformats.org/officeDocument/2006/math">
                    <m:r>
                      <a:rPr lang="en-US" altLang="zh-CN" sz="2000" b="0" i="1" smtClean="0">
                        <a:latin typeface="Cambria Math" panose="02040503050406030204" pitchFamily="18" charset="0"/>
                      </a:rPr>
                      <m:t>𝑟</m:t>
                    </m:r>
                  </m:oMath>
                </a14:m>
                <a:r>
                  <a:rPr lang="zh-CN" altLang="en-US" sz="2000" dirty="0"/>
                  <a:t>个概率最小的信源字符，分别编号为</a:t>
                </a:r>
                <a14:m>
                  <m:oMath xmlns:m="http://schemas.openxmlformats.org/officeDocument/2006/math">
                    <m:r>
                      <a:rPr lang="en-US" altLang="zh-CN" sz="2000" b="0" i="1" smtClean="0">
                        <a:latin typeface="Cambria Math" panose="02040503050406030204" pitchFamily="18" charset="0"/>
                      </a:rPr>
                      <m:t>0,1,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−1.</m:t>
                    </m:r>
                  </m:oMath>
                </a14:m>
                <a:endParaRPr lang="en-US" altLang="zh-CN" sz="2000" b="0" dirty="0">
                  <a:ea typeface="Cambria Math" panose="02040503050406030204" pitchFamily="18" charset="0"/>
                </a:endParaRPr>
              </a:p>
              <a:p>
                <a:pPr marL="914400" lvl="1" indent="-457200">
                  <a:spcBef>
                    <a:spcPts val="600"/>
                  </a:spcBef>
                  <a:spcAft>
                    <a:spcPts val="600"/>
                  </a:spcAft>
                  <a:buFont typeface="+mj-ea"/>
                  <a:buAutoNum type="circleNumDbPlain"/>
                </a:pPr>
                <a:r>
                  <a:rPr lang="zh-CN" altLang="en-US" sz="2000" dirty="0"/>
                  <a:t>去掉所选的</a:t>
                </a:r>
                <a14:m>
                  <m:oMath xmlns:m="http://schemas.openxmlformats.org/officeDocument/2006/math">
                    <m:r>
                      <a:rPr lang="en-US" altLang="zh-CN" sz="2000" b="0" i="1" smtClean="0">
                        <a:latin typeface="Cambria Math" panose="02040503050406030204" pitchFamily="18" charset="0"/>
                      </a:rPr>
                      <m:t>𝑟</m:t>
                    </m:r>
                  </m:oMath>
                </a14:m>
                <a:r>
                  <a:rPr lang="zh-CN" altLang="en-US" sz="2000" dirty="0"/>
                  <a:t>个信源字符，再增加一个新的信源字符，其概率为所去掉的</a:t>
                </a:r>
                <a14:m>
                  <m:oMath xmlns:m="http://schemas.openxmlformats.org/officeDocument/2006/math">
                    <m:r>
                      <a:rPr lang="en-US" altLang="zh-CN" sz="2000" i="1">
                        <a:latin typeface="Cambria Math" panose="02040503050406030204" pitchFamily="18" charset="0"/>
                      </a:rPr>
                      <m:t>𝑟</m:t>
                    </m:r>
                  </m:oMath>
                </a14:m>
                <a:r>
                  <a:rPr lang="zh-CN" altLang="en-US" sz="2000" dirty="0"/>
                  <a:t>个信源字符对应的概率之和，再重复①直到只剩下一个概率为</a:t>
                </a:r>
                <a14:m>
                  <m:oMath xmlns:m="http://schemas.openxmlformats.org/officeDocument/2006/math">
                    <m:r>
                      <a:rPr lang="en-US" altLang="zh-CN" sz="2000" b="0" i="1" smtClean="0">
                        <a:latin typeface="Cambria Math" panose="02040503050406030204" pitchFamily="18" charset="0"/>
                      </a:rPr>
                      <m:t>1</m:t>
                    </m:r>
                  </m:oMath>
                </a14:m>
                <a:r>
                  <a:rPr lang="zh-CN" altLang="en-US" sz="2000" dirty="0"/>
                  <a:t>的信源字符。</a:t>
                </a:r>
                <a:endParaRPr lang="en-US" altLang="zh-CN" sz="2000" dirty="0"/>
              </a:p>
              <a:p>
                <a:pPr marL="457200" indent="-457200">
                  <a:spcBef>
                    <a:spcPts val="600"/>
                  </a:spcBef>
                  <a:spcAft>
                    <a:spcPts val="600"/>
                  </a:spcAft>
                  <a:buFont typeface="+mj-lt"/>
                  <a:buAutoNum type="alphaUcPeriod"/>
                </a:pPr>
                <a:r>
                  <a:rPr lang="zh-CN" altLang="en-US" sz="2000" dirty="0"/>
                  <a:t>输出：逆序写出各信源字符的编号序列，即得</a:t>
                </a:r>
                <a14:m>
                  <m:oMath xmlns:m="http://schemas.openxmlformats.org/officeDocument/2006/math">
                    <m:r>
                      <a:rPr lang="en-US" altLang="zh-CN" sz="2000" b="0" i="1" smtClean="0">
                        <a:latin typeface="Cambria Math" panose="02040503050406030204" pitchFamily="18" charset="0"/>
                      </a:rPr>
                      <m:t>𝑠</m:t>
                    </m:r>
                  </m:oMath>
                </a14:m>
                <a:r>
                  <a:rPr lang="zh-CN" altLang="en-US" sz="2000" dirty="0"/>
                  <a:t>的</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oMath>
                </a14:m>
                <a:r>
                  <a:rPr lang="en-US" altLang="zh-CN" sz="2000" dirty="0"/>
                  <a:t>-</a:t>
                </a:r>
                <a:r>
                  <a:rPr lang="zh-CN" altLang="en-US" sz="2000" dirty="0"/>
                  <a:t>哈夫曼码。</a:t>
                </a:r>
              </a:p>
            </p:txBody>
          </p:sp>
        </mc:Choice>
        <mc:Fallback xmlns="">
          <p:sp>
            <p:nvSpPr>
              <p:cNvPr id="3" name="文本框 2">
                <a:extLst>
                  <a:ext uri="{FF2B5EF4-FFF2-40B4-BE49-F238E27FC236}">
                    <a16:creationId xmlns:a16="http://schemas.microsoft.com/office/drawing/2014/main" id="{D9E52024-5307-49E9-8D6C-3DB3AD7E5A6D}"/>
                  </a:ext>
                </a:extLst>
              </p:cNvPr>
              <p:cNvSpPr txBox="1">
                <a:spLocks noRot="1" noChangeAspect="1" noMove="1" noResize="1" noEditPoints="1" noAdjustHandles="1" noChangeArrowheads="1" noChangeShapeType="1" noTextEdit="1"/>
              </p:cNvSpPr>
              <p:nvPr/>
            </p:nvSpPr>
            <p:spPr>
              <a:xfrm>
                <a:off x="837827" y="1268760"/>
                <a:ext cx="10513169" cy="2554545"/>
              </a:xfrm>
              <a:prstGeom prst="rect">
                <a:avLst/>
              </a:prstGeom>
              <a:blipFill>
                <a:blip r:embed="rId2"/>
                <a:stretch>
                  <a:fillRect l="-464" t="-1193" r="-754" b="-3819"/>
                </a:stretch>
              </a:blipFill>
              <a:ln>
                <a:noFill/>
              </a:ln>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11AEAD1E-965F-4CEA-870C-F8C8391B2F41}"/>
              </a:ext>
            </a:extLst>
          </p:cNvPr>
          <p:cNvCxnSpPr>
            <a:cxnSpLocks/>
          </p:cNvCxnSpPr>
          <p:nvPr/>
        </p:nvCxnSpPr>
        <p:spPr>
          <a:xfrm flipH="1" flipV="1">
            <a:off x="6742484" y="3284984"/>
            <a:ext cx="2445" cy="186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2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2D36B98-F005-42E1-A205-228F8B2314B0}"/>
                  </a:ext>
                </a:extLst>
              </p:cNvPr>
              <p:cNvSpPr txBox="1"/>
              <p:nvPr/>
            </p:nvSpPr>
            <p:spPr>
              <a:xfrm>
                <a:off x="1125860" y="620688"/>
                <a:ext cx="8856983" cy="653449"/>
              </a:xfrm>
              <a:prstGeom prst="rect">
                <a:avLst/>
              </a:prstGeom>
              <a:noFill/>
              <a:ln>
                <a:noFill/>
              </a:ln>
            </p:spPr>
            <p:txBody>
              <a:bodyPr wrap="square" rtlCol="0" anchor="ctr" anchorCtr="1">
                <a:spAutoFit/>
              </a:bodyPr>
              <a:lstStyle/>
              <a:p>
                <a:r>
                  <a:rPr lang="zh-CN" altLang="en-US" sz="2000" dirty="0"/>
                  <a:t>例：</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1</m:t>
                                  </m:r>
                                </m:sub>
                              </m:sSub>
                            </m:e>
                            <m:e>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2 </m:t>
                                  </m:r>
                                </m:sub>
                              </m:sSub>
                            </m:e>
                            <m:e>
                              <m:r>
                                <a:rPr lang="en-US" altLang="zh-CN" sz="2000" b="0" i="1" smtClean="0">
                                  <a:latin typeface="Cambria Math" panose="02040503050406030204" pitchFamily="18" charset="0"/>
                                  <a:ea typeface="Cambria Math" panose="02040503050406030204" pitchFamily="18" charset="0"/>
                                </a:rPr>
                                <m:t>     </m:t>
                              </m:r>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3</m:t>
                                        </m:r>
                                      </m:sub>
                                    </m:sSub>
                                    <m:r>
                                      <m:rPr>
                                        <m:brk m:alnAt="7"/>
                                      </m:rP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  </m:t>
                                    </m:r>
                                  </m:e>
                                  <m:e>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4</m:t>
                                        </m:r>
                                      </m:sub>
                                    </m:sSub>
                                    <m:r>
                                      <a:rPr lang="en-US" altLang="zh-CN" sz="2000" b="0" i="1" smtClean="0">
                                        <a:latin typeface="Cambria Math" panose="02040503050406030204" pitchFamily="18" charset="0"/>
                                        <a:ea typeface="Cambria Math" panose="02040503050406030204" pitchFamily="18" charset="0"/>
                                      </a:rPr>
                                      <m:t>      </m:t>
                                    </m:r>
                                  </m:e>
                                  <m:e>
                                    <m:r>
                                      <a:rPr lang="en-US" altLang="zh-CN" sz="2000" b="0" i="1" smtClean="0">
                                        <a:latin typeface="Cambria Math" panose="02040503050406030204" pitchFamily="18" charset="0"/>
                                        <a:ea typeface="Cambria Math" panose="02040503050406030204" pitchFamily="18" charset="0"/>
                                      </a:rPr>
                                      <m:t>   </m:t>
                                    </m:r>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5      </m:t>
                                              </m:r>
                                            </m:sub>
                                          </m:sSub>
                                          <m:r>
                                            <m:rPr>
                                              <m:brk m:alnAt="7"/>
                                            </m:rP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  </m:t>
                                          </m:r>
                                        </m:e>
                                        <m:e>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6    </m:t>
                                              </m:r>
                                            </m:sub>
                                          </m:sSub>
                                          <m:r>
                                            <a:rPr lang="en-US" altLang="zh-CN" sz="2000" b="0" i="1" smtClean="0">
                                              <a:latin typeface="Cambria Math" panose="02040503050406030204" pitchFamily="18" charset="0"/>
                                              <a:ea typeface="Cambria Math" panose="02040503050406030204" pitchFamily="18" charset="0"/>
                                            </a:rPr>
                                            <m:t>   </m:t>
                                          </m:r>
                                        </m:e>
                                        <m:e>
                                          <m:r>
                                            <a:rPr lang="en-US" altLang="zh-CN" sz="2000" b="0" i="1" smtClean="0">
                                              <a:latin typeface="Cambria Math" panose="02040503050406030204" pitchFamily="18" charset="0"/>
                                              <a:ea typeface="Cambria Math" panose="02040503050406030204" pitchFamily="18" charset="0"/>
                                            </a:rPr>
                                            <m:t> </m:t>
                                          </m:r>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7   </m:t>
                                                    </m:r>
                                                  </m:sub>
                                                </m:sSub>
                                                <m:r>
                                                  <m:rPr>
                                                    <m:brk m:alnAt="7"/>
                                                  </m:rP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   </m:t>
                                                </m:r>
                                              </m:e>
                                              <m:e>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8         </m:t>
                                                    </m:r>
                                                  </m:sub>
                                                </m:sSub>
                                              </m:e>
                                            </m:mr>
                                          </m:m>
                                        </m:e>
                                      </m:mr>
                                    </m:m>
                                  </m:e>
                                </m:mr>
                              </m:m>
                            </m:e>
                          </m:mr>
                          <m:mr>
                            <m:e>
                              <m:r>
                                <a:rPr lang="en-US" altLang="zh-CN" sz="2000" b="0" i="1" smtClean="0">
                                  <a:latin typeface="Cambria Math" panose="02040503050406030204" pitchFamily="18" charset="0"/>
                                  <a:ea typeface="Cambria Math" panose="02040503050406030204" pitchFamily="18" charset="0"/>
                                </a:rPr>
                                <m:t>  0.1</m:t>
                              </m:r>
                            </m:e>
                            <m:e>
                              <m:r>
                                <a:rPr lang="en-US" altLang="zh-CN" sz="2000" b="0" i="1" smtClean="0">
                                  <a:latin typeface="Cambria Math" panose="02040503050406030204" pitchFamily="18" charset="0"/>
                                  <a:ea typeface="Cambria Math" panose="02040503050406030204" pitchFamily="18" charset="0"/>
                                </a:rPr>
                                <m:t>0.2</m:t>
                              </m:r>
                            </m:e>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.2   </m:t>
                                    </m:r>
                                  </m:e>
                                  <m:e>
                                    <m:r>
                                      <a:rPr lang="en-US" altLang="zh-CN" sz="2000" b="0" i="1" smtClean="0">
                                        <a:latin typeface="Cambria Math" panose="02040503050406030204" pitchFamily="18" charset="0"/>
                                        <a:ea typeface="Cambria Math" panose="02040503050406030204" pitchFamily="18" charset="0"/>
                                      </a:rPr>
                                      <m:t>0.1   </m:t>
                                    </m:r>
                                  </m:e>
                                  <m:e>
                                    <m:r>
                                      <a:rPr lang="en-US" altLang="zh-CN" sz="2000" b="0" i="1" smtClean="0">
                                        <a:latin typeface="Cambria Math" panose="02040503050406030204" pitchFamily="18" charset="0"/>
                                        <a:ea typeface="Cambria Math" panose="02040503050406030204" pitchFamily="18" charset="0"/>
                                      </a:rPr>
                                      <m:t>  </m:t>
                                    </m:r>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.05</m:t>
                                          </m:r>
                                        </m:e>
                                        <m:e>
                                          <m:r>
                                            <a:rPr lang="en-US" altLang="zh-CN" sz="2000" b="0" i="1" smtClean="0">
                                              <a:latin typeface="Cambria Math" panose="02040503050406030204" pitchFamily="18" charset="0"/>
                                              <a:ea typeface="Cambria Math" panose="02040503050406030204" pitchFamily="18" charset="0"/>
                                            </a:rPr>
                                            <m:t>    0.15 </m:t>
                                          </m:r>
                                        </m:e>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 0.05</m:t>
                                                </m:r>
                                              </m:e>
                                              <m:e>
                                                <m:r>
                                                  <a:rPr lang="en-US" altLang="zh-CN" sz="2000" b="0" i="1" smtClean="0">
                                                    <a:latin typeface="Cambria Math" panose="02040503050406030204" pitchFamily="18" charset="0"/>
                                                    <a:ea typeface="Cambria Math" panose="02040503050406030204" pitchFamily="18" charset="0"/>
                                                  </a:rPr>
                                                  <m:t>    0.15</m:t>
                                                </m:r>
                                              </m:e>
                                            </m:mr>
                                          </m:m>
                                        </m:e>
                                      </m:mr>
                                    </m:m>
                                  </m:e>
                                </m:mr>
                              </m:m>
                              <m:r>
                                <a:rPr lang="en-US" altLang="zh-CN" sz="2000" b="0" i="1" smtClean="0">
                                  <a:latin typeface="Cambria Math" panose="02040503050406030204" pitchFamily="18" charset="0"/>
                                  <a:ea typeface="Cambria Math" panose="02040503050406030204" pitchFamily="18" charset="0"/>
                                </a:rPr>
                                <m:t>  </m:t>
                              </m:r>
                            </m:e>
                          </m:mr>
                        </m:m>
                      </m:e>
                    </m:d>
                    <m:m>
                      <m:mPr>
                        <m:mcs>
                          <m:mc>
                            <m:mcPr>
                              <m:count m:val="1"/>
                              <m:mcJc m:val="center"/>
                            </m:mcPr>
                          </m:mc>
                        </m:mcs>
                        <m:ctrlPr>
                          <a:rPr lang="en-US" altLang="zh-CN" sz="2000" b="0" i="1" smtClean="0">
                            <a:solidFill>
                              <a:srgbClr val="FF0000"/>
                            </a:solidFill>
                            <a:latin typeface="Cambria Math" panose="02040503050406030204" pitchFamily="18" charset="0"/>
                            <a:ea typeface="Cambria Math" panose="02040503050406030204" pitchFamily="18" charset="0"/>
                          </a:rPr>
                        </m:ctrlPr>
                      </m:mPr>
                      <m:mr>
                        <m:e>
                          <m:r>
                            <m:rPr>
                              <m:brk m:alnAt="7"/>
                            </m:rPr>
                            <a:rPr lang="en-US" altLang="zh-CN" sz="2000" b="0" i="1" smtClean="0">
                              <a:solidFill>
                                <a:srgbClr val="FF0000"/>
                              </a:solidFill>
                              <a:latin typeface="Cambria Math" panose="02040503050406030204" pitchFamily="18" charset="0"/>
                              <a:ea typeface="Cambria Math" panose="02040503050406030204" pitchFamily="18" charset="0"/>
                            </a:rPr>
                            <m:t> </m:t>
                          </m:r>
                          <m:r>
                            <a:rPr lang="en-US" altLang="zh-CN" sz="2000" b="0" i="1" smtClean="0">
                              <a:solidFill>
                                <a:srgbClr val="FF0000"/>
                              </a:solidFill>
                              <a:latin typeface="Cambria Math" panose="02040503050406030204" pitchFamily="18" charset="0"/>
                              <a:ea typeface="Cambria Math" panose="02040503050406030204" pitchFamily="18" charset="0"/>
                            </a:rPr>
                            <m:t> </m:t>
                          </m:r>
                          <m:r>
                            <a:rPr lang="en-US" altLang="zh-CN" sz="2000" b="0" i="1" smtClean="0">
                              <a:solidFill>
                                <a:srgbClr val="FF0000"/>
                              </a:solidFill>
                              <a:latin typeface="Cambria Math" panose="02040503050406030204" pitchFamily="18" charset="0"/>
                              <a:ea typeface="Cambria Math" panose="02040503050406030204" pitchFamily="18" charset="0"/>
                            </a:rPr>
                            <m:t>𝑣</m:t>
                          </m:r>
                        </m:e>
                      </m:mr>
                      <m:mr>
                        <m:e>
                          <m:r>
                            <a:rPr lang="en-US" altLang="zh-CN" sz="2000" b="0" i="1" smtClean="0">
                              <a:solidFill>
                                <a:srgbClr val="FF0000"/>
                              </a:solidFill>
                              <a:latin typeface="Cambria Math" panose="02040503050406030204" pitchFamily="18" charset="0"/>
                              <a:ea typeface="Cambria Math" panose="02040503050406030204" pitchFamily="18" charset="0"/>
                            </a:rPr>
                            <m:t>  0</m:t>
                          </m:r>
                        </m:e>
                      </m:mr>
                    </m:m>
                  </m:oMath>
                </a14:m>
                <a:endParaRPr lang="zh-CN" altLang="en-US" sz="2000" dirty="0"/>
              </a:p>
            </p:txBody>
          </p:sp>
        </mc:Choice>
        <mc:Fallback xmlns="">
          <p:sp>
            <p:nvSpPr>
              <p:cNvPr id="4" name="文本框 3">
                <a:extLst>
                  <a:ext uri="{FF2B5EF4-FFF2-40B4-BE49-F238E27FC236}">
                    <a16:creationId xmlns:a16="http://schemas.microsoft.com/office/drawing/2014/main" id="{F2D36B98-F005-42E1-A205-228F8B2314B0}"/>
                  </a:ext>
                </a:extLst>
              </p:cNvPr>
              <p:cNvSpPr txBox="1">
                <a:spLocks noRot="1" noChangeAspect="1" noMove="1" noResize="1" noEditPoints="1" noAdjustHandles="1" noChangeArrowheads="1" noChangeShapeType="1" noTextEdit="1"/>
              </p:cNvSpPr>
              <p:nvPr/>
            </p:nvSpPr>
            <p:spPr>
              <a:xfrm>
                <a:off x="1125860" y="620688"/>
                <a:ext cx="8856983" cy="653449"/>
              </a:xfrm>
              <a:prstGeom prst="rect">
                <a:avLst/>
              </a:prstGeom>
              <a:blipFill>
                <a:blip r:embed="rId2"/>
                <a:stretch>
                  <a:fillRect/>
                </a:stretch>
              </a:blipFill>
              <a:ln>
                <a:noFill/>
              </a:ln>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11AEAD1E-965F-4CEA-870C-F8C8391B2F41}"/>
              </a:ext>
            </a:extLst>
          </p:cNvPr>
          <p:cNvCxnSpPr>
            <a:cxnSpLocks/>
          </p:cNvCxnSpPr>
          <p:nvPr/>
        </p:nvCxnSpPr>
        <p:spPr>
          <a:xfrm flipH="1" flipV="1">
            <a:off x="7390556" y="274421"/>
            <a:ext cx="2445" cy="18655"/>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741606C-D524-415A-90E1-020F9FF99F55}"/>
              </a:ext>
            </a:extLst>
          </p:cNvPr>
          <p:cNvSpPr/>
          <p:nvPr/>
        </p:nvSpPr>
        <p:spPr>
          <a:xfrm>
            <a:off x="5725895" y="1336640"/>
            <a:ext cx="216024" cy="2160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a:t>
            </a:r>
            <a:endParaRPr lang="zh-CN" altLang="en-US" dirty="0"/>
          </a:p>
        </p:txBody>
      </p:sp>
      <p:sp>
        <p:nvSpPr>
          <p:cNvPr id="10" name="椭圆 9">
            <a:extLst>
              <a:ext uri="{FF2B5EF4-FFF2-40B4-BE49-F238E27FC236}">
                <a16:creationId xmlns:a16="http://schemas.microsoft.com/office/drawing/2014/main" id="{9C830761-F80E-42C6-953A-19947A845867}"/>
              </a:ext>
            </a:extLst>
          </p:cNvPr>
          <p:cNvSpPr/>
          <p:nvPr/>
        </p:nvSpPr>
        <p:spPr>
          <a:xfrm>
            <a:off x="7651062" y="1336640"/>
            <a:ext cx="216024" cy="2160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1</a:t>
            </a:r>
            <a:endParaRPr lang="zh-CN" altLang="en-US" dirty="0"/>
          </a:p>
        </p:txBody>
      </p:sp>
      <p:sp>
        <p:nvSpPr>
          <p:cNvPr id="11" name="椭圆 10">
            <a:extLst>
              <a:ext uri="{FF2B5EF4-FFF2-40B4-BE49-F238E27FC236}">
                <a16:creationId xmlns:a16="http://schemas.microsoft.com/office/drawing/2014/main" id="{81958737-102C-46B7-85B8-18EBCFE6E431}"/>
              </a:ext>
            </a:extLst>
          </p:cNvPr>
          <p:cNvSpPr/>
          <p:nvPr/>
        </p:nvSpPr>
        <p:spPr>
          <a:xfrm>
            <a:off x="9442784" y="1336640"/>
            <a:ext cx="216024" cy="2160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2</a:t>
            </a:r>
            <a:endParaRPr lang="zh-CN" altLang="en-US" dirty="0"/>
          </a:p>
        </p:txBody>
      </p:sp>
      <p:cxnSp>
        <p:nvCxnSpPr>
          <p:cNvPr id="13" name="直接连接符 12">
            <a:extLst>
              <a:ext uri="{FF2B5EF4-FFF2-40B4-BE49-F238E27FC236}">
                <a16:creationId xmlns:a16="http://schemas.microsoft.com/office/drawing/2014/main" id="{73D30BC3-133D-47EC-99C9-67099F9FC681}"/>
              </a:ext>
            </a:extLst>
          </p:cNvPr>
          <p:cNvCxnSpPr>
            <a:cxnSpLocks/>
            <a:stCxn id="9" idx="4"/>
          </p:cNvCxnSpPr>
          <p:nvPr/>
        </p:nvCxnSpPr>
        <p:spPr>
          <a:xfrm>
            <a:off x="5833907" y="1552664"/>
            <a:ext cx="0" cy="18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944A2E3-8BFC-4A51-A1D4-734C35829359}"/>
              </a:ext>
            </a:extLst>
          </p:cNvPr>
          <p:cNvCxnSpPr/>
          <p:nvPr/>
        </p:nvCxnSpPr>
        <p:spPr>
          <a:xfrm>
            <a:off x="5833907" y="1741634"/>
            <a:ext cx="37168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86B2AD3-27F8-4011-AD24-D427A12F984F}"/>
              </a:ext>
            </a:extLst>
          </p:cNvPr>
          <p:cNvCxnSpPr>
            <a:cxnSpLocks/>
            <a:stCxn id="11" idx="4"/>
          </p:cNvCxnSpPr>
          <p:nvPr/>
        </p:nvCxnSpPr>
        <p:spPr>
          <a:xfrm>
            <a:off x="9550796" y="1552664"/>
            <a:ext cx="0" cy="18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7211FEB-409B-4625-8E9D-6A90A30F18C5}"/>
              </a:ext>
            </a:extLst>
          </p:cNvPr>
          <p:cNvCxnSpPr>
            <a:cxnSpLocks/>
            <a:stCxn id="10" idx="4"/>
          </p:cNvCxnSpPr>
          <p:nvPr/>
        </p:nvCxnSpPr>
        <p:spPr>
          <a:xfrm>
            <a:off x="7759074" y="1552664"/>
            <a:ext cx="0" cy="1889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D5D6636-D55C-4218-9143-079403965DC7}"/>
                  </a:ext>
                </a:extLst>
              </p:cNvPr>
              <p:cNvSpPr txBox="1"/>
              <p:nvPr/>
            </p:nvSpPr>
            <p:spPr>
              <a:xfrm>
                <a:off x="7598773" y="1768688"/>
                <a:ext cx="368691"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m:t>
                      </m:r>
                    </m:oMath>
                  </m:oMathPara>
                </a14:m>
                <a:endParaRPr lang="zh-CN" altLang="en-US" dirty="0"/>
              </a:p>
            </p:txBody>
          </p:sp>
        </mc:Choice>
        <mc:Fallback xmlns="">
          <p:sp>
            <p:nvSpPr>
              <p:cNvPr id="23" name="文本框 22">
                <a:extLst>
                  <a:ext uri="{FF2B5EF4-FFF2-40B4-BE49-F238E27FC236}">
                    <a16:creationId xmlns:a16="http://schemas.microsoft.com/office/drawing/2014/main" id="{7D5D6636-D55C-4218-9143-079403965DC7}"/>
                  </a:ext>
                </a:extLst>
              </p:cNvPr>
              <p:cNvSpPr txBox="1">
                <a:spLocks noRot="1" noChangeAspect="1" noMove="1" noResize="1" noEditPoints="1" noAdjustHandles="1" noChangeArrowheads="1" noChangeShapeType="1" noTextEdit="1"/>
              </p:cNvSpPr>
              <p:nvPr/>
            </p:nvSpPr>
            <p:spPr>
              <a:xfrm>
                <a:off x="7598773" y="1768688"/>
                <a:ext cx="368691" cy="276999"/>
              </a:xfrm>
              <a:prstGeom prst="rect">
                <a:avLst/>
              </a:prstGeom>
              <a:blipFill>
                <a:blip r:embed="rId3"/>
                <a:stretch>
                  <a:fillRect l="-23333" r="-5000" b="-10870"/>
                </a:stretch>
              </a:blipFill>
              <a:ln>
                <a:noFill/>
              </a:ln>
            </p:spPr>
            <p:txBody>
              <a:bodyPr/>
              <a:lstStyle/>
              <a:p>
                <a:r>
                  <a:rPr lang="zh-CN" altLang="en-US">
                    <a:noFill/>
                  </a:rPr>
                  <a:t> </a:t>
                </a:r>
              </a:p>
            </p:txBody>
          </p:sp>
        </mc:Fallback>
      </mc:AlternateContent>
      <p:sp>
        <p:nvSpPr>
          <p:cNvPr id="24" name="椭圆 23">
            <a:extLst>
              <a:ext uri="{FF2B5EF4-FFF2-40B4-BE49-F238E27FC236}">
                <a16:creationId xmlns:a16="http://schemas.microsoft.com/office/drawing/2014/main" id="{1EAC7D3B-76AC-4AFC-8616-9C4CCF9EB679}"/>
              </a:ext>
            </a:extLst>
          </p:cNvPr>
          <p:cNvSpPr/>
          <p:nvPr/>
        </p:nvSpPr>
        <p:spPr>
          <a:xfrm>
            <a:off x="2514002" y="2027601"/>
            <a:ext cx="304052" cy="265107"/>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a:t>
            </a:r>
            <a:endParaRPr lang="zh-CN" altLang="en-US" dirty="0"/>
          </a:p>
        </p:txBody>
      </p:sp>
      <p:sp>
        <p:nvSpPr>
          <p:cNvPr id="25" name="椭圆 24">
            <a:extLst>
              <a:ext uri="{FF2B5EF4-FFF2-40B4-BE49-F238E27FC236}">
                <a16:creationId xmlns:a16="http://schemas.microsoft.com/office/drawing/2014/main" id="{5F5B6061-94CC-4A03-9748-2B1D15B291E0}"/>
              </a:ext>
            </a:extLst>
          </p:cNvPr>
          <p:cNvSpPr/>
          <p:nvPr/>
        </p:nvSpPr>
        <p:spPr>
          <a:xfrm>
            <a:off x="4779217" y="2045688"/>
            <a:ext cx="285216" cy="204574"/>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1</a:t>
            </a:r>
            <a:endParaRPr lang="zh-CN" altLang="en-US" dirty="0"/>
          </a:p>
        </p:txBody>
      </p:sp>
      <p:sp>
        <p:nvSpPr>
          <p:cNvPr id="26" name="椭圆 25">
            <a:extLst>
              <a:ext uri="{FF2B5EF4-FFF2-40B4-BE49-F238E27FC236}">
                <a16:creationId xmlns:a16="http://schemas.microsoft.com/office/drawing/2014/main" id="{740534E0-3819-41C0-9061-4AD1D9690016}"/>
              </a:ext>
            </a:extLst>
          </p:cNvPr>
          <p:cNvSpPr/>
          <p:nvPr/>
        </p:nvSpPr>
        <p:spPr>
          <a:xfrm>
            <a:off x="7620716" y="2072740"/>
            <a:ext cx="246368" cy="262417"/>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2</a:t>
            </a:r>
            <a:endParaRPr lang="zh-CN" altLang="en-US" dirty="0"/>
          </a:p>
        </p:txBody>
      </p:sp>
      <p:cxnSp>
        <p:nvCxnSpPr>
          <p:cNvPr id="32" name="直接连接符 31">
            <a:extLst>
              <a:ext uri="{FF2B5EF4-FFF2-40B4-BE49-F238E27FC236}">
                <a16:creationId xmlns:a16="http://schemas.microsoft.com/office/drawing/2014/main" id="{587503E7-4855-497D-96D7-8A2F23957951}"/>
              </a:ext>
            </a:extLst>
          </p:cNvPr>
          <p:cNvCxnSpPr>
            <a:cxnSpLocks/>
          </p:cNvCxnSpPr>
          <p:nvPr/>
        </p:nvCxnSpPr>
        <p:spPr>
          <a:xfrm flipH="1">
            <a:off x="7759073" y="2349739"/>
            <a:ext cx="1" cy="2289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AA15EBC-3961-4D72-8FD9-71B5383E71A2}"/>
              </a:ext>
            </a:extLst>
          </p:cNvPr>
          <p:cNvCxnSpPr>
            <a:cxnSpLocks/>
            <a:endCxn id="47" idx="0"/>
          </p:cNvCxnSpPr>
          <p:nvPr/>
        </p:nvCxnSpPr>
        <p:spPr>
          <a:xfrm>
            <a:off x="4931243" y="1274137"/>
            <a:ext cx="0" cy="13138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50403BB-66A7-4E03-B1F3-2958A604C065}"/>
              </a:ext>
            </a:extLst>
          </p:cNvPr>
          <p:cNvCxnSpPr>
            <a:cxnSpLocks/>
          </p:cNvCxnSpPr>
          <p:nvPr/>
        </p:nvCxnSpPr>
        <p:spPr>
          <a:xfrm flipH="1">
            <a:off x="2659726" y="2578677"/>
            <a:ext cx="5099349" cy="9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938070F-4B94-4CB2-8433-3D4E75F95A97}"/>
              </a:ext>
            </a:extLst>
          </p:cNvPr>
          <p:cNvCxnSpPr>
            <a:cxnSpLocks/>
          </p:cNvCxnSpPr>
          <p:nvPr/>
        </p:nvCxnSpPr>
        <p:spPr>
          <a:xfrm>
            <a:off x="2645417" y="1266515"/>
            <a:ext cx="0" cy="13214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24E41FCC-E87A-4128-BC44-4B564E47F4B1}"/>
                  </a:ext>
                </a:extLst>
              </p:cNvPr>
              <p:cNvSpPr txBox="1"/>
              <p:nvPr/>
            </p:nvSpPr>
            <p:spPr>
              <a:xfrm>
                <a:off x="4746897" y="2587964"/>
                <a:ext cx="368691"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0.3</m:t>
                      </m:r>
                    </m:oMath>
                  </m:oMathPara>
                </a14:m>
                <a:endParaRPr lang="zh-CN" altLang="en-US" dirty="0"/>
              </a:p>
            </p:txBody>
          </p:sp>
        </mc:Choice>
        <mc:Fallback xmlns="">
          <p:sp>
            <p:nvSpPr>
              <p:cNvPr id="47" name="文本框 46">
                <a:extLst>
                  <a:ext uri="{FF2B5EF4-FFF2-40B4-BE49-F238E27FC236}">
                    <a16:creationId xmlns:a16="http://schemas.microsoft.com/office/drawing/2014/main" id="{24E41FCC-E87A-4128-BC44-4B564E47F4B1}"/>
                  </a:ext>
                </a:extLst>
              </p:cNvPr>
              <p:cNvSpPr txBox="1">
                <a:spLocks noRot="1" noChangeAspect="1" noMove="1" noResize="1" noEditPoints="1" noAdjustHandles="1" noChangeArrowheads="1" noChangeShapeType="1" noTextEdit="1"/>
              </p:cNvSpPr>
              <p:nvPr/>
            </p:nvSpPr>
            <p:spPr>
              <a:xfrm>
                <a:off x="4746897" y="2587964"/>
                <a:ext cx="368691" cy="276999"/>
              </a:xfrm>
              <a:prstGeom prst="rect">
                <a:avLst/>
              </a:prstGeom>
              <a:blipFill>
                <a:blip r:embed="rId4"/>
                <a:stretch>
                  <a:fillRect l="-23333" r="-5000" b="-11111"/>
                </a:stretch>
              </a:blipFill>
              <a:ln>
                <a:noFill/>
              </a:ln>
            </p:spPr>
            <p:txBody>
              <a:bodyPr/>
              <a:lstStyle/>
              <a:p>
                <a:r>
                  <a:rPr lang="zh-CN" altLang="en-US">
                    <a:noFill/>
                  </a:rPr>
                  <a:t> </a:t>
                </a:r>
              </a:p>
            </p:txBody>
          </p:sp>
        </mc:Fallback>
      </mc:AlternateContent>
      <p:sp>
        <p:nvSpPr>
          <p:cNvPr id="31" name="椭圆 30">
            <a:extLst>
              <a:ext uri="{FF2B5EF4-FFF2-40B4-BE49-F238E27FC236}">
                <a16:creationId xmlns:a16="http://schemas.microsoft.com/office/drawing/2014/main" id="{6512CE94-15BA-4AA3-9C2D-4DE8EA4E9207}"/>
              </a:ext>
            </a:extLst>
          </p:cNvPr>
          <p:cNvSpPr/>
          <p:nvPr/>
        </p:nvSpPr>
        <p:spPr>
          <a:xfrm>
            <a:off x="3214092" y="2931136"/>
            <a:ext cx="254274" cy="247058"/>
          </a:xfrm>
          <a:prstGeom prst="ellipse">
            <a:avLst/>
          </a:prstGeom>
          <a:solidFill>
            <a:srgbClr val="00B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a:t>
            </a:r>
            <a:endParaRPr lang="zh-CN" altLang="en-US" dirty="0"/>
          </a:p>
        </p:txBody>
      </p:sp>
      <p:sp>
        <p:nvSpPr>
          <p:cNvPr id="33" name="椭圆 32">
            <a:extLst>
              <a:ext uri="{FF2B5EF4-FFF2-40B4-BE49-F238E27FC236}">
                <a16:creationId xmlns:a16="http://schemas.microsoft.com/office/drawing/2014/main" id="{6DA3401B-F8E6-479C-9D0D-F77474AF65D7}"/>
              </a:ext>
            </a:extLst>
          </p:cNvPr>
          <p:cNvSpPr/>
          <p:nvPr/>
        </p:nvSpPr>
        <p:spPr>
          <a:xfrm>
            <a:off x="6616470" y="2916380"/>
            <a:ext cx="252027" cy="247053"/>
          </a:xfrm>
          <a:prstGeom prst="ellipse">
            <a:avLst/>
          </a:prstGeom>
          <a:solidFill>
            <a:srgbClr val="00B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1</a:t>
            </a:r>
            <a:endParaRPr lang="zh-CN" altLang="en-US" dirty="0"/>
          </a:p>
        </p:txBody>
      </p:sp>
      <p:sp>
        <p:nvSpPr>
          <p:cNvPr id="45" name="椭圆 44">
            <a:extLst>
              <a:ext uri="{FF2B5EF4-FFF2-40B4-BE49-F238E27FC236}">
                <a16:creationId xmlns:a16="http://schemas.microsoft.com/office/drawing/2014/main" id="{5ADB198A-1416-483C-85F3-0B10C587C2FE}"/>
              </a:ext>
            </a:extLst>
          </p:cNvPr>
          <p:cNvSpPr/>
          <p:nvPr/>
        </p:nvSpPr>
        <p:spPr>
          <a:xfrm>
            <a:off x="8594446" y="2892477"/>
            <a:ext cx="252027" cy="247053"/>
          </a:xfrm>
          <a:prstGeom prst="ellipse">
            <a:avLst/>
          </a:prstGeom>
          <a:solidFill>
            <a:srgbClr val="00B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2</a:t>
            </a:r>
            <a:endParaRPr lang="zh-CN" altLang="en-US" dirty="0"/>
          </a:p>
        </p:txBody>
      </p:sp>
      <p:cxnSp>
        <p:nvCxnSpPr>
          <p:cNvPr id="43" name="直接连接符 42">
            <a:extLst>
              <a:ext uri="{FF2B5EF4-FFF2-40B4-BE49-F238E27FC236}">
                <a16:creationId xmlns:a16="http://schemas.microsoft.com/office/drawing/2014/main" id="{18F85D1F-4239-4029-88D2-33FA1EAD71B6}"/>
              </a:ext>
            </a:extLst>
          </p:cNvPr>
          <p:cNvCxnSpPr/>
          <p:nvPr/>
        </p:nvCxnSpPr>
        <p:spPr>
          <a:xfrm>
            <a:off x="8720459" y="1336640"/>
            <a:ext cx="0" cy="20923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CABF6A4-F138-466F-BBA0-B3CC4C5AADA8}"/>
              </a:ext>
            </a:extLst>
          </p:cNvPr>
          <p:cNvCxnSpPr/>
          <p:nvPr/>
        </p:nvCxnSpPr>
        <p:spPr>
          <a:xfrm>
            <a:off x="3341229" y="1274137"/>
            <a:ext cx="0" cy="215486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D9D4B31-9300-4CAA-8692-CA0E57AA2BC4}"/>
              </a:ext>
            </a:extLst>
          </p:cNvPr>
          <p:cNvCxnSpPr>
            <a:cxnSpLocks/>
          </p:cNvCxnSpPr>
          <p:nvPr/>
        </p:nvCxnSpPr>
        <p:spPr>
          <a:xfrm flipH="1">
            <a:off x="6742483" y="1274137"/>
            <a:ext cx="1" cy="213709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5642050-6E62-4BEB-9E9E-5BBD5C852326}"/>
              </a:ext>
            </a:extLst>
          </p:cNvPr>
          <p:cNvCxnSpPr>
            <a:cxnSpLocks/>
          </p:cNvCxnSpPr>
          <p:nvPr/>
        </p:nvCxnSpPr>
        <p:spPr>
          <a:xfrm flipV="1">
            <a:off x="3341229" y="3429000"/>
            <a:ext cx="5379230" cy="92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AEF7E4A1-26B2-467A-9F01-40F4DC17DC9D}"/>
                  </a:ext>
                </a:extLst>
              </p:cNvPr>
              <p:cNvSpPr txBox="1"/>
              <p:nvPr/>
            </p:nvSpPr>
            <p:spPr>
              <a:xfrm>
                <a:off x="6582182" y="3434926"/>
                <a:ext cx="320601" cy="276999"/>
              </a:xfrm>
              <a:prstGeom prst="rect">
                <a:avLst/>
              </a:prstGeom>
              <a:noFill/>
              <a:ln>
                <a:noFill/>
              </a:ln>
            </p:spPr>
            <p:txBody>
              <a:bodyPr wrap="none" lIns="0" tIns="0" rIns="0" bIns="0" rtlCol="0" anchor="ctr" anchorCtr="1">
                <a:spAutoFit/>
              </a:bodyPr>
              <a:lstStyle/>
              <a:p>
                <a14:m>
                  <m:oMath xmlns:m="http://schemas.openxmlformats.org/officeDocument/2006/math">
                    <m:r>
                      <a:rPr lang="en-US" altLang="zh-CN" i="1">
                        <a:latin typeface="Cambria Math" panose="02040503050406030204" pitchFamily="18" charset="0"/>
                      </a:rPr>
                      <m:t>0</m:t>
                    </m:r>
                  </m:oMath>
                </a14:m>
                <a:r>
                  <a:rPr lang="en-US" altLang="zh-CN" dirty="0"/>
                  <a:t>.5</a:t>
                </a:r>
                <a:endParaRPr lang="zh-CN" altLang="en-US" dirty="0"/>
              </a:p>
            </p:txBody>
          </p:sp>
        </mc:Choice>
        <mc:Fallback xmlns="">
          <p:sp>
            <p:nvSpPr>
              <p:cNvPr id="58" name="文本框 57">
                <a:extLst>
                  <a:ext uri="{FF2B5EF4-FFF2-40B4-BE49-F238E27FC236}">
                    <a16:creationId xmlns:a16="http://schemas.microsoft.com/office/drawing/2014/main" id="{AEF7E4A1-26B2-467A-9F01-40F4DC17DC9D}"/>
                  </a:ext>
                </a:extLst>
              </p:cNvPr>
              <p:cNvSpPr txBox="1">
                <a:spLocks noRot="1" noChangeAspect="1" noMove="1" noResize="1" noEditPoints="1" noAdjustHandles="1" noChangeArrowheads="1" noChangeShapeType="1" noTextEdit="1"/>
              </p:cNvSpPr>
              <p:nvPr/>
            </p:nvSpPr>
            <p:spPr>
              <a:xfrm>
                <a:off x="6582182" y="3434926"/>
                <a:ext cx="320601" cy="276999"/>
              </a:xfrm>
              <a:prstGeom prst="rect">
                <a:avLst/>
              </a:prstGeom>
              <a:blipFill>
                <a:blip r:embed="rId5"/>
                <a:stretch>
                  <a:fillRect l="-25000" t="-26087" r="-48077" b="-50000"/>
                </a:stretch>
              </a:blipFill>
              <a:ln>
                <a:noFill/>
              </a:ln>
            </p:spPr>
            <p:txBody>
              <a:bodyPr/>
              <a:lstStyle/>
              <a:p>
                <a:r>
                  <a:rPr lang="zh-CN" altLang="en-US">
                    <a:noFill/>
                  </a:rPr>
                  <a:t> </a:t>
                </a:r>
              </a:p>
            </p:txBody>
          </p:sp>
        </mc:Fallback>
      </mc:AlternateContent>
      <p:sp>
        <p:nvSpPr>
          <p:cNvPr id="59" name="椭圆 58">
            <a:extLst>
              <a:ext uri="{FF2B5EF4-FFF2-40B4-BE49-F238E27FC236}">
                <a16:creationId xmlns:a16="http://schemas.microsoft.com/office/drawing/2014/main" id="{BCB2322A-1754-43B9-892D-1D541C256772}"/>
              </a:ext>
            </a:extLst>
          </p:cNvPr>
          <p:cNvSpPr/>
          <p:nvPr/>
        </p:nvSpPr>
        <p:spPr>
          <a:xfrm>
            <a:off x="4078188" y="3861048"/>
            <a:ext cx="216024" cy="260171"/>
          </a:xfrm>
          <a:prstGeom prst="ellipse">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a:t>
            </a:r>
            <a:endParaRPr lang="zh-CN" altLang="en-US" dirty="0"/>
          </a:p>
        </p:txBody>
      </p:sp>
      <p:sp>
        <p:nvSpPr>
          <p:cNvPr id="60" name="椭圆 59">
            <a:extLst>
              <a:ext uri="{FF2B5EF4-FFF2-40B4-BE49-F238E27FC236}">
                <a16:creationId xmlns:a16="http://schemas.microsoft.com/office/drawing/2014/main" id="{C0E31E0C-3B9B-414D-98E8-9CC320E5ED30}"/>
              </a:ext>
            </a:extLst>
          </p:cNvPr>
          <p:cNvSpPr/>
          <p:nvPr/>
        </p:nvSpPr>
        <p:spPr>
          <a:xfrm>
            <a:off x="4823230" y="3872238"/>
            <a:ext cx="216024" cy="260171"/>
          </a:xfrm>
          <a:prstGeom prst="ellipse">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1</a:t>
            </a:r>
            <a:endParaRPr lang="zh-CN" altLang="en-US" dirty="0"/>
          </a:p>
        </p:txBody>
      </p:sp>
      <p:sp>
        <p:nvSpPr>
          <p:cNvPr id="61" name="椭圆 60">
            <a:extLst>
              <a:ext uri="{FF2B5EF4-FFF2-40B4-BE49-F238E27FC236}">
                <a16:creationId xmlns:a16="http://schemas.microsoft.com/office/drawing/2014/main" id="{37BEEFBA-361B-4F8F-9058-EBDFE070C30B}"/>
              </a:ext>
            </a:extLst>
          </p:cNvPr>
          <p:cNvSpPr/>
          <p:nvPr/>
        </p:nvSpPr>
        <p:spPr>
          <a:xfrm>
            <a:off x="6616470" y="3841191"/>
            <a:ext cx="216024" cy="260171"/>
          </a:xfrm>
          <a:prstGeom prst="ellipse">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2</a:t>
            </a:r>
            <a:endParaRPr lang="zh-CN" altLang="en-US" dirty="0"/>
          </a:p>
        </p:txBody>
      </p:sp>
      <p:cxnSp>
        <p:nvCxnSpPr>
          <p:cNvPr id="63" name="直接连接符 62">
            <a:extLst>
              <a:ext uri="{FF2B5EF4-FFF2-40B4-BE49-F238E27FC236}">
                <a16:creationId xmlns:a16="http://schemas.microsoft.com/office/drawing/2014/main" id="{8EFBC82D-A149-473D-9DB5-0CB65D2A58FD}"/>
              </a:ext>
            </a:extLst>
          </p:cNvPr>
          <p:cNvCxnSpPr>
            <a:cxnSpLocks/>
          </p:cNvCxnSpPr>
          <p:nvPr/>
        </p:nvCxnSpPr>
        <p:spPr>
          <a:xfrm>
            <a:off x="4186200" y="1242776"/>
            <a:ext cx="0" cy="331649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4AAE9024-E596-4094-A274-BDCF7A6E4AFA}"/>
              </a:ext>
            </a:extLst>
          </p:cNvPr>
          <p:cNvCxnSpPr>
            <a:cxnSpLocks/>
          </p:cNvCxnSpPr>
          <p:nvPr/>
        </p:nvCxnSpPr>
        <p:spPr>
          <a:xfrm>
            <a:off x="4931242" y="2892880"/>
            <a:ext cx="7112" cy="166639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315E98C-61F3-4545-AF3B-D75738980F2D}"/>
              </a:ext>
            </a:extLst>
          </p:cNvPr>
          <p:cNvCxnSpPr>
            <a:cxnSpLocks/>
          </p:cNvCxnSpPr>
          <p:nvPr/>
        </p:nvCxnSpPr>
        <p:spPr>
          <a:xfrm>
            <a:off x="6724482" y="4101362"/>
            <a:ext cx="0" cy="4658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2FD361E9-1724-4B22-BE0F-10040D26A3EE}"/>
              </a:ext>
            </a:extLst>
          </p:cNvPr>
          <p:cNvCxnSpPr>
            <a:cxnSpLocks/>
          </p:cNvCxnSpPr>
          <p:nvPr/>
        </p:nvCxnSpPr>
        <p:spPr>
          <a:xfrm>
            <a:off x="4186200" y="4567197"/>
            <a:ext cx="255628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ED311EC7-CF52-4C55-ADBD-8BD7A701C938}"/>
                  </a:ext>
                </a:extLst>
              </p:cNvPr>
              <p:cNvSpPr txBox="1"/>
              <p:nvPr/>
            </p:nvSpPr>
            <p:spPr>
              <a:xfrm>
                <a:off x="4840709" y="4617527"/>
                <a:ext cx="368691"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m:t>
                      </m:r>
                    </m:oMath>
                  </m:oMathPara>
                </a14:m>
                <a:endParaRPr lang="zh-CN" altLang="en-US" dirty="0"/>
              </a:p>
            </p:txBody>
          </p:sp>
        </mc:Choice>
        <mc:Fallback xmlns="">
          <p:sp>
            <p:nvSpPr>
              <p:cNvPr id="79" name="文本框 78">
                <a:extLst>
                  <a:ext uri="{FF2B5EF4-FFF2-40B4-BE49-F238E27FC236}">
                    <a16:creationId xmlns:a16="http://schemas.microsoft.com/office/drawing/2014/main" id="{ED311EC7-CF52-4C55-ADBD-8BD7A701C938}"/>
                  </a:ext>
                </a:extLst>
              </p:cNvPr>
              <p:cNvSpPr txBox="1">
                <a:spLocks noRot="1" noChangeAspect="1" noMove="1" noResize="1" noEditPoints="1" noAdjustHandles="1" noChangeArrowheads="1" noChangeShapeType="1" noTextEdit="1"/>
              </p:cNvSpPr>
              <p:nvPr/>
            </p:nvSpPr>
            <p:spPr>
              <a:xfrm>
                <a:off x="4840709" y="4617527"/>
                <a:ext cx="368691" cy="276999"/>
              </a:xfrm>
              <a:prstGeom prst="rect">
                <a:avLst/>
              </a:prstGeom>
              <a:blipFill>
                <a:blip r:embed="rId6"/>
                <a:stretch>
                  <a:fillRect l="-22951" r="-3279"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77FC8866-3B2C-4B8E-9025-E96BF9FA415F}"/>
                  </a:ext>
                </a:extLst>
              </p:cNvPr>
              <p:cNvSpPr txBox="1"/>
              <p:nvPr/>
            </p:nvSpPr>
            <p:spPr>
              <a:xfrm>
                <a:off x="1618146" y="5445760"/>
                <a:ext cx="7228327" cy="400110"/>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:11;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5</m:t>
                          </m:r>
                        </m:sub>
                      </m:sSub>
                      <m:r>
                        <a:rPr lang="en-US" altLang="zh-CN" sz="2000" b="0" i="1" smtClean="0">
                          <a:latin typeface="Cambria Math" panose="02040503050406030204" pitchFamily="18" charset="0"/>
                        </a:rPr>
                        <m:t>:120;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6</m:t>
                          </m:r>
                        </m:sub>
                      </m:sSub>
                      <m:r>
                        <a:rPr lang="en-US" altLang="zh-CN" sz="2000" b="0" i="1" smtClean="0">
                          <a:latin typeface="Cambria Math" panose="02040503050406030204" pitchFamily="18" charset="0"/>
                        </a:rPr>
                        <m:t>:21;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7</m:t>
                          </m:r>
                        </m:sub>
                      </m:sSub>
                      <m:r>
                        <a:rPr lang="en-US" altLang="zh-CN" sz="2000" b="0" i="1" smtClean="0">
                          <a:latin typeface="Cambria Math" panose="02040503050406030204" pitchFamily="18" charset="0"/>
                        </a:rPr>
                        <m:t>:121;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8</m:t>
                          </m:r>
                        </m:sub>
                      </m:sSub>
                      <m:r>
                        <a:rPr lang="en-US" altLang="zh-CN" sz="2000" b="0" i="1" smtClean="0">
                          <a:latin typeface="Cambria Math" panose="02040503050406030204" pitchFamily="18" charset="0"/>
                        </a:rPr>
                        <m:t>:22</m:t>
                      </m:r>
                    </m:oMath>
                  </m:oMathPara>
                </a14:m>
                <a:endParaRPr lang="zh-CN" altLang="en-US" sz="2000" dirty="0"/>
              </a:p>
            </p:txBody>
          </p:sp>
        </mc:Choice>
        <mc:Fallback xmlns="">
          <p:sp>
            <p:nvSpPr>
              <p:cNvPr id="80" name="文本框 79">
                <a:extLst>
                  <a:ext uri="{FF2B5EF4-FFF2-40B4-BE49-F238E27FC236}">
                    <a16:creationId xmlns:a16="http://schemas.microsoft.com/office/drawing/2014/main" id="{77FC8866-3B2C-4B8E-9025-E96BF9FA415F}"/>
                  </a:ext>
                </a:extLst>
              </p:cNvPr>
              <p:cNvSpPr txBox="1">
                <a:spLocks noRot="1" noChangeAspect="1" noMove="1" noResize="1" noEditPoints="1" noAdjustHandles="1" noChangeArrowheads="1" noChangeShapeType="1" noTextEdit="1"/>
              </p:cNvSpPr>
              <p:nvPr/>
            </p:nvSpPr>
            <p:spPr>
              <a:xfrm>
                <a:off x="1618146" y="5445760"/>
                <a:ext cx="7228327" cy="400110"/>
              </a:xfrm>
              <a:prstGeom prst="rect">
                <a:avLst/>
              </a:prstGeom>
              <a:blipFill>
                <a:blip r:embed="rId7"/>
                <a:stretch>
                  <a:fillRect l="-337" b="-4545"/>
                </a:stretch>
              </a:blipFill>
              <a:ln>
                <a:noFill/>
              </a:ln>
            </p:spPr>
            <p:txBody>
              <a:bodyPr/>
              <a:lstStyle/>
              <a:p>
                <a:r>
                  <a:rPr lang="zh-CN" altLang="en-US">
                    <a:noFill/>
                  </a:rPr>
                  <a:t> </a:t>
                </a:r>
              </a:p>
            </p:txBody>
          </p:sp>
        </mc:Fallback>
      </mc:AlternateContent>
      <p:sp>
        <p:nvSpPr>
          <p:cNvPr id="81" name="文本框 80">
            <a:extLst>
              <a:ext uri="{FF2B5EF4-FFF2-40B4-BE49-F238E27FC236}">
                <a16:creationId xmlns:a16="http://schemas.microsoft.com/office/drawing/2014/main" id="{6F59DAC4-5557-4DCD-82E5-6E1A778717E1}"/>
              </a:ext>
            </a:extLst>
          </p:cNvPr>
          <p:cNvSpPr txBox="1"/>
          <p:nvPr/>
        </p:nvSpPr>
        <p:spPr>
          <a:xfrm>
            <a:off x="981844" y="5911382"/>
            <a:ext cx="2808312" cy="400110"/>
          </a:xfrm>
          <a:prstGeom prst="rect">
            <a:avLst/>
          </a:prstGeom>
          <a:noFill/>
          <a:ln>
            <a:noFill/>
          </a:ln>
        </p:spPr>
        <p:txBody>
          <a:bodyPr wrap="square" rtlCol="0" anchor="ctr" anchorCtr="1">
            <a:spAutoFit/>
          </a:bodyPr>
          <a:lstStyle/>
          <a:p>
            <a:r>
              <a:rPr lang="zh-CN" altLang="en-US" sz="2000" dirty="0">
                <a:solidFill>
                  <a:srgbClr val="7030A0"/>
                </a:solidFill>
              </a:rPr>
              <a:t>哈夫曼码不是唯一的！</a:t>
            </a:r>
          </a:p>
        </p:txBody>
      </p:sp>
      <p:sp>
        <p:nvSpPr>
          <p:cNvPr id="82" name="文本框 81">
            <a:extLst>
              <a:ext uri="{FF2B5EF4-FFF2-40B4-BE49-F238E27FC236}">
                <a16:creationId xmlns:a16="http://schemas.microsoft.com/office/drawing/2014/main" id="{B60B1DB6-CE71-439A-985B-24B438652257}"/>
              </a:ext>
            </a:extLst>
          </p:cNvPr>
          <p:cNvSpPr txBox="1"/>
          <p:nvPr/>
        </p:nvSpPr>
        <p:spPr>
          <a:xfrm>
            <a:off x="1063060" y="5030140"/>
            <a:ext cx="1944214" cy="400110"/>
          </a:xfrm>
          <a:prstGeom prst="rect">
            <a:avLst/>
          </a:prstGeom>
          <a:noFill/>
          <a:ln>
            <a:noFill/>
          </a:ln>
        </p:spPr>
        <p:txBody>
          <a:bodyPr wrap="square" rtlCol="0" anchor="ctr" anchorCtr="1">
            <a:spAutoFit/>
          </a:bodyPr>
          <a:lstStyle/>
          <a:p>
            <a:r>
              <a:rPr lang="en-US" altLang="zh-CN" sz="2000" dirty="0"/>
              <a:t>3-</a:t>
            </a:r>
            <a:r>
              <a:rPr lang="zh-CN" altLang="en-US" sz="2000" dirty="0"/>
              <a:t>进哈夫曼码：</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C19242C-45CA-47E1-BF65-304FEB40CB16}"/>
                  </a:ext>
                </a:extLst>
              </p:cNvPr>
              <p:cNvSpPr txBox="1"/>
              <p:nvPr/>
            </p:nvSpPr>
            <p:spPr>
              <a:xfrm>
                <a:off x="8302773" y="1563607"/>
                <a:ext cx="3128975" cy="1200329"/>
              </a:xfrm>
              <a:prstGeom prst="rect">
                <a:avLst/>
              </a:prstGeom>
              <a:noFill/>
              <a:ln>
                <a:solidFill>
                  <a:schemeClr val="bg2"/>
                </a:solidFill>
              </a:ln>
            </p:spPr>
            <p:txBody>
              <a:bodyPr wrap="square" rtlCol="0" anchor="ctr" anchorCtr="1">
                <a:spAutoFit/>
              </a:bodyPr>
              <a:lstStyle/>
              <a:p>
                <a:r>
                  <a:rPr lang="zh-CN" altLang="en-US" b="0" dirty="0">
                    <a:solidFill>
                      <a:srgbClr val="FF0000"/>
                    </a:solidFill>
                  </a:rPr>
                  <a:t>考虑信源</a:t>
                </a:r>
                <a14:m>
                  <m:oMath xmlns:m="http://schemas.openxmlformats.org/officeDocument/2006/math">
                    <m:r>
                      <a:rPr lang="en-US" altLang="zh-CN" b="0" i="1" smtClean="0">
                        <a:solidFill>
                          <a:srgbClr val="FF0000"/>
                        </a:solidFill>
                        <a:latin typeface="Cambria Math" panose="02040503050406030204" pitchFamily="18" charset="0"/>
                      </a:rPr>
                      <m:t>𝑠</m:t>
                    </m:r>
                  </m:oMath>
                </a14:m>
                <a:r>
                  <a:rPr lang="zh-CN" altLang="en-US" b="0" dirty="0">
                    <a:solidFill>
                      <a:srgbClr val="FF0000"/>
                    </a:solidFill>
                  </a:rPr>
                  <a:t>的</a:t>
                </a:r>
                <a14:m>
                  <m:oMath xmlns:m="http://schemas.openxmlformats.org/officeDocument/2006/math">
                    <m:r>
                      <a:rPr lang="en-US" altLang="zh-CN" b="0" i="1" dirty="0" smtClean="0">
                        <a:solidFill>
                          <a:srgbClr val="FF0000"/>
                        </a:solidFill>
                        <a:latin typeface="Cambria Math" panose="02040503050406030204" pitchFamily="18" charset="0"/>
                      </a:rPr>
                      <m:t>𝑟</m:t>
                    </m:r>
                    <m:r>
                      <a:rPr lang="en-US" altLang="zh-CN" i="1" dirty="0">
                        <a:solidFill>
                          <a:srgbClr val="FF0000"/>
                        </a:solidFill>
                        <a:latin typeface="Cambria Math" panose="02040503050406030204" pitchFamily="18" charset="0"/>
                      </a:rPr>
                      <m:t>=</m:t>
                    </m:r>
                  </m:oMath>
                </a14:m>
                <a:r>
                  <a:rPr lang="en-US" altLang="zh-CN" b="0" dirty="0">
                    <a:solidFill>
                      <a:srgbClr val="FF0000"/>
                    </a:solidFill>
                  </a:rPr>
                  <a:t>3</a:t>
                </a:r>
                <a:r>
                  <a:rPr lang="zh-CN" altLang="en-US" b="0" dirty="0">
                    <a:solidFill>
                      <a:srgbClr val="FF0000"/>
                    </a:solidFill>
                  </a:rPr>
                  <a:t>进哈夫曼码，</a:t>
                </a:r>
                <a:r>
                  <a:rPr lang="zh-CN" altLang="en-US" dirty="0">
                    <a:solidFill>
                      <a:srgbClr val="FF0000"/>
                    </a:solidFill>
                  </a:rPr>
                  <a:t>因为</a:t>
                </a:r>
                <a14:m>
                  <m:oMath xmlns:m="http://schemas.openxmlformats.org/officeDocument/2006/math">
                    <m:r>
                      <a:rPr lang="en-US" altLang="zh-CN" b="0" i="1" smtClean="0">
                        <a:solidFill>
                          <a:srgbClr val="FF0000"/>
                        </a:solidFill>
                        <a:latin typeface="Cambria Math" panose="02040503050406030204" pitchFamily="18" charset="0"/>
                      </a:rPr>
                      <m:t>𝑞</m:t>
                    </m:r>
                    <m:r>
                      <a:rPr lang="en-US" altLang="zh-CN" b="0" i="1" smtClean="0">
                        <a:solidFill>
                          <a:srgbClr val="FF0000"/>
                        </a:solidFill>
                        <a:latin typeface="Cambria Math" panose="02040503050406030204" pitchFamily="18" charset="0"/>
                      </a:rPr>
                      <m:t>=8,</m:t>
                    </m:r>
                  </m:oMath>
                </a14:m>
                <a:r>
                  <a:rPr lang="zh-CN" altLang="en-US" dirty="0">
                    <a:solidFill>
                      <a:srgbClr val="FF0000"/>
                    </a:solidFill>
                  </a:rPr>
                  <a:t> 故</a:t>
                </a:r>
                <a14:m>
                  <m:oMath xmlns:m="http://schemas.openxmlformats.org/officeDocument/2006/math">
                    <m:r>
                      <a:rPr lang="en-US" altLang="zh-CN" b="0" i="1" dirty="0" smtClean="0">
                        <a:solidFill>
                          <a:srgbClr val="FF0000"/>
                        </a:solidFill>
                        <a:latin typeface="Cambria Math" panose="02040503050406030204" pitchFamily="18" charset="0"/>
                      </a:rPr>
                      <m:t>𝑘</m:t>
                    </m:r>
                    <m:r>
                      <a:rPr lang="en-US" altLang="zh-CN" b="0" i="1" dirty="0" smtClean="0">
                        <a:solidFill>
                          <a:srgbClr val="FF0000"/>
                        </a:solidFill>
                        <a:latin typeface="Cambria Math" panose="02040503050406030204" pitchFamily="18" charset="0"/>
                      </a:rPr>
                      <m:t>=2</m:t>
                    </m:r>
                  </m:oMath>
                </a14:m>
                <a:r>
                  <a:rPr lang="en-US" altLang="zh-CN" dirty="0">
                    <a:solidFill>
                      <a:srgbClr val="FF0000"/>
                    </a:solidFill>
                  </a:rPr>
                  <a:t>:</a:t>
                </a:r>
              </a:p>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𝑟</m:t>
                      </m:r>
                      <m:r>
                        <a:rPr lang="en-US" altLang="zh-CN" b="0" i="1" smtClean="0">
                          <a:solidFill>
                            <a:srgbClr val="FF0000"/>
                          </a:solidFill>
                          <a:latin typeface="Cambria Math" panose="02040503050406030204" pitchFamily="18" charset="0"/>
                        </a:rPr>
                        <m:t>−1)|</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𝑞</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 2≤</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𝑟</m:t>
                      </m:r>
                    </m:oMath>
                  </m:oMathPara>
                </a14:m>
                <a:endParaRPr lang="en-US" altLang="zh-CN" dirty="0">
                  <a:solidFill>
                    <a:srgbClr val="FF0000"/>
                  </a:solidFill>
                </a:endParaRPr>
              </a:p>
              <a:p>
                <a:r>
                  <a:rPr lang="zh-CN" altLang="en-US" dirty="0">
                    <a:solidFill>
                      <a:srgbClr val="FF0000"/>
                    </a:solidFill>
                  </a:rPr>
                  <a:t>添加</a:t>
                </a:r>
                <a14:m>
                  <m:oMath xmlns:m="http://schemas.openxmlformats.org/officeDocument/2006/math">
                    <m:r>
                      <a:rPr lang="en-US" altLang="zh-CN" b="0" i="1" smtClean="0">
                        <a:solidFill>
                          <a:srgbClr val="FF0000"/>
                        </a:solidFill>
                        <a:latin typeface="Cambria Math" panose="02040503050406030204" pitchFamily="18" charset="0"/>
                      </a:rPr>
                      <m:t>𝑟</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oMath>
                </a14:m>
                <a:r>
                  <a:rPr lang="zh-CN" altLang="en-US" dirty="0">
                    <a:solidFill>
                      <a:srgbClr val="FF0000"/>
                    </a:solidFill>
                  </a:rPr>
                  <a:t>个零概率字符。</a:t>
                </a:r>
              </a:p>
            </p:txBody>
          </p:sp>
        </mc:Choice>
        <mc:Fallback xmlns="">
          <p:sp>
            <p:nvSpPr>
              <p:cNvPr id="2" name="文本框 1">
                <a:extLst>
                  <a:ext uri="{FF2B5EF4-FFF2-40B4-BE49-F238E27FC236}">
                    <a16:creationId xmlns:a16="http://schemas.microsoft.com/office/drawing/2014/main" id="{5C19242C-45CA-47E1-BF65-304FEB40CB16}"/>
                  </a:ext>
                </a:extLst>
              </p:cNvPr>
              <p:cNvSpPr txBox="1">
                <a:spLocks noRot="1" noChangeAspect="1" noMove="1" noResize="1" noEditPoints="1" noAdjustHandles="1" noChangeArrowheads="1" noChangeShapeType="1" noTextEdit="1"/>
              </p:cNvSpPr>
              <p:nvPr/>
            </p:nvSpPr>
            <p:spPr>
              <a:xfrm>
                <a:off x="8302773" y="1563607"/>
                <a:ext cx="3128975" cy="1200329"/>
              </a:xfrm>
              <a:prstGeom prst="rect">
                <a:avLst/>
              </a:prstGeom>
              <a:blipFill>
                <a:blip r:embed="rId8"/>
                <a:stretch>
                  <a:fillRect l="-5049" t="-2513" r="-5049" b="-6030"/>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798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1" grpId="0" animBg="1"/>
      <p:bldP spid="23" grpId="0" animBg="1"/>
      <p:bldP spid="24" grpId="0" animBg="1"/>
      <p:bldP spid="25" grpId="0" animBg="1"/>
      <p:bldP spid="26" grpId="0" animBg="1"/>
      <p:bldP spid="47" grpId="0"/>
      <p:bldP spid="31" grpId="0" animBg="1"/>
      <p:bldP spid="33" grpId="0" animBg="1"/>
      <p:bldP spid="45" grpId="0" animBg="1"/>
      <p:bldP spid="58" grpId="0"/>
      <p:bldP spid="59" grpId="0" animBg="1"/>
      <p:bldP spid="60" grpId="0" animBg="1"/>
      <p:bldP spid="61" grpId="0" animBg="1"/>
      <p:bldP spid="79" grpId="0" animBg="1"/>
      <p:bldP spid="80" grpId="0"/>
      <p:bldP spid="81" grpId="0"/>
      <p:bldP spid="82" grpId="0"/>
      <p:bldP spid="2" grpId="0" animBg="1"/>
      <p:bldP spid="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62BC8E-1740-46E5-A6FC-38E378B62A5F}"/>
              </a:ext>
            </a:extLst>
          </p:cNvPr>
          <p:cNvSpPr/>
          <p:nvPr/>
        </p:nvSpPr>
        <p:spPr>
          <a:xfrm>
            <a:off x="1304817" y="346645"/>
            <a:ext cx="3031599" cy="400110"/>
          </a:xfrm>
          <a:prstGeom prst="rect">
            <a:avLst/>
          </a:prstGeom>
        </p:spPr>
        <p:txBody>
          <a:bodyPr wrap="none">
            <a:spAutoFit/>
          </a:bodyPr>
          <a:lstStyle/>
          <a:p>
            <a:r>
              <a:rPr lang="en-US" altLang="zh-CN" sz="2000" b="1" dirty="0">
                <a:latin typeface="宋体" panose="02010600030101010101" pitchFamily="2" charset="-122"/>
              </a:rPr>
              <a:t>§5.4.2 </a:t>
            </a:r>
            <a:r>
              <a:rPr lang="zh-CN" altLang="en-US" sz="2000" b="1" dirty="0">
                <a:latin typeface="宋体" panose="02010600030101010101" pitchFamily="2" charset="-122"/>
              </a:rPr>
              <a:t>法诺（</a:t>
            </a:r>
            <a:r>
              <a:rPr lang="en-US" altLang="zh-CN" sz="2000" b="1" dirty="0">
                <a:latin typeface="宋体" panose="02010600030101010101" pitchFamily="2" charset="-122"/>
              </a:rPr>
              <a:t>Fano</a:t>
            </a:r>
            <a:r>
              <a:rPr lang="zh-CN" altLang="en-US" sz="2000" b="1" dirty="0">
                <a:latin typeface="宋体" panose="02010600030101010101" pitchFamily="2" charset="-122"/>
              </a:rPr>
              <a:t>）码</a:t>
            </a:r>
            <a:endParaRPr lang="zh-CN" altLang="en-US" sz="2000" b="1" dirty="0"/>
          </a:p>
        </p:txBody>
      </p:sp>
      <p:sp>
        <p:nvSpPr>
          <p:cNvPr id="4" name="文本框 3">
            <a:extLst>
              <a:ext uri="{FF2B5EF4-FFF2-40B4-BE49-F238E27FC236}">
                <a16:creationId xmlns:a16="http://schemas.microsoft.com/office/drawing/2014/main" id="{D2F03B20-1053-47C0-BEFB-74F50364EE86}"/>
              </a:ext>
            </a:extLst>
          </p:cNvPr>
          <p:cNvSpPr txBox="1"/>
          <p:nvPr/>
        </p:nvSpPr>
        <p:spPr>
          <a:xfrm>
            <a:off x="1011067" y="745222"/>
            <a:ext cx="9758148" cy="400110"/>
          </a:xfrm>
          <a:prstGeom prst="rect">
            <a:avLst/>
          </a:prstGeom>
          <a:noFill/>
          <a:ln>
            <a:noFill/>
          </a:ln>
        </p:spPr>
        <p:txBody>
          <a:bodyPr wrap="square" rtlCol="0" anchor="ctr" anchorCtr="1">
            <a:spAutoFit/>
          </a:bodyPr>
          <a:lstStyle/>
          <a:p>
            <a:r>
              <a:rPr lang="zh-CN" altLang="en-US" sz="2000" dirty="0"/>
              <a:t>法诺码也是一种编码方法简单的即时码，但一般不是最佳码。其编码方法如下：</a:t>
            </a:r>
          </a:p>
        </p:txBody>
      </p:sp>
      <p:sp>
        <p:nvSpPr>
          <p:cNvPr id="6" name="文本框 5">
            <a:extLst>
              <a:ext uri="{FF2B5EF4-FFF2-40B4-BE49-F238E27FC236}">
                <a16:creationId xmlns:a16="http://schemas.microsoft.com/office/drawing/2014/main" id="{5DB78F53-801F-4E0F-B0F2-82484FF55C2C}"/>
              </a:ext>
            </a:extLst>
          </p:cNvPr>
          <p:cNvSpPr txBox="1"/>
          <p:nvPr/>
        </p:nvSpPr>
        <p:spPr>
          <a:xfrm>
            <a:off x="629350" y="1052736"/>
            <a:ext cx="10751168" cy="1938992"/>
          </a:xfrm>
          <a:prstGeom prst="rect">
            <a:avLst/>
          </a:prstGeom>
          <a:noFill/>
          <a:ln>
            <a:noFill/>
          </a:ln>
        </p:spPr>
        <p:txBody>
          <a:bodyPr wrap="square" rtlCol="0" anchor="ctr" anchorCtr="1">
            <a:spAutoFit/>
          </a:bodyPr>
          <a:lstStyle/>
          <a:p>
            <a:pPr marL="342900" indent="-342900">
              <a:buFont typeface="+mj-ea"/>
              <a:buAutoNum type="circleNumDbPlain"/>
            </a:pPr>
            <a:r>
              <a:rPr lang="zh-CN" altLang="en-US" sz="2000" dirty="0"/>
              <a:t>将信源符号按概率大小分成两个组（较大的放在一组，较小的放在另一组），使得两组的概率之和基本相等，然后分别编号</a:t>
            </a:r>
            <a:r>
              <a:rPr lang="en-US" altLang="zh-CN" sz="2000" dirty="0"/>
              <a:t>0</a:t>
            </a:r>
            <a:r>
              <a:rPr lang="zh-CN" altLang="en-US" sz="2000" dirty="0"/>
              <a:t>和</a:t>
            </a:r>
            <a:r>
              <a:rPr lang="en-US" altLang="zh-CN" sz="2000" dirty="0"/>
              <a:t>1.</a:t>
            </a:r>
          </a:p>
          <a:p>
            <a:pPr marL="342900" indent="-342900">
              <a:buFont typeface="+mj-ea"/>
              <a:buAutoNum type="circleNumDbPlain"/>
            </a:pPr>
            <a:r>
              <a:rPr lang="zh-CN" altLang="en-US" sz="2000" dirty="0"/>
              <a:t>将每一个小组中的信源符号都按概率大小分成两个组，使得两组的概率之和基本相等，并分别编号</a:t>
            </a:r>
            <a:r>
              <a:rPr lang="en-US" altLang="zh-CN" sz="2000" dirty="0"/>
              <a:t>0</a:t>
            </a:r>
            <a:r>
              <a:rPr lang="zh-CN" altLang="en-US" sz="2000" dirty="0"/>
              <a:t>和</a:t>
            </a:r>
            <a:r>
              <a:rPr lang="en-US" altLang="zh-CN" sz="2000" dirty="0"/>
              <a:t>1.</a:t>
            </a:r>
          </a:p>
          <a:p>
            <a:pPr marL="342900" indent="-342900">
              <a:buFont typeface="+mj-ea"/>
              <a:buAutoNum type="circleNumDbPlain"/>
            </a:pPr>
            <a:r>
              <a:rPr lang="zh-CN" altLang="en-US" sz="2000" dirty="0"/>
              <a:t>如此重复，直到每组都只剩下一个信源符号。</a:t>
            </a:r>
            <a:endParaRPr lang="en-US" altLang="zh-CN" sz="2000" dirty="0"/>
          </a:p>
          <a:p>
            <a:pPr marL="342900" indent="-342900">
              <a:buFont typeface="+mj-ea"/>
              <a:buAutoNum type="circleNumDbPlain"/>
            </a:pPr>
            <a:r>
              <a:rPr lang="zh-CN" altLang="en-US" sz="2000" dirty="0"/>
              <a:t>依次写出各信源符号对应的编号序列即得信源的法诺码。</a:t>
            </a:r>
          </a:p>
        </p:txBody>
      </p:sp>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81198CF6-ADFC-4C85-A56D-35F2286019F6}"/>
                  </a:ext>
                </a:extLst>
              </p:cNvPr>
              <p:cNvGraphicFramePr>
                <a:graphicFrameLocks noGrp="1"/>
              </p:cNvGraphicFramePr>
              <p:nvPr>
                <p:extLst>
                  <p:ext uri="{D42A27DB-BD31-4B8C-83A1-F6EECF244321}">
                    <p14:modId xmlns:p14="http://schemas.microsoft.com/office/powerpoint/2010/main" val="1089570249"/>
                  </p:ext>
                </p:extLst>
              </p:nvPr>
            </p:nvGraphicFramePr>
            <p:xfrm>
              <a:off x="1413892" y="3054923"/>
              <a:ext cx="9667815" cy="2955736"/>
            </p:xfrm>
            <a:graphic>
              <a:graphicData uri="http://schemas.openxmlformats.org/drawingml/2006/table">
                <a:tbl>
                  <a:tblPr firstRow="1" bandRow="1">
                    <a:tableStyleId>{5C22544A-7EE6-4342-B048-85BDC9FD1C3A}</a:tableStyleId>
                  </a:tblPr>
                  <a:tblGrid>
                    <a:gridCol w="1189749">
                      <a:extLst>
                        <a:ext uri="{9D8B030D-6E8A-4147-A177-3AD203B41FA5}">
                          <a16:colId xmlns:a16="http://schemas.microsoft.com/office/drawing/2014/main" val="218297774"/>
                        </a:ext>
                      </a:extLst>
                    </a:gridCol>
                    <a:gridCol w="898484">
                      <a:extLst>
                        <a:ext uri="{9D8B030D-6E8A-4147-A177-3AD203B41FA5}">
                          <a16:colId xmlns:a16="http://schemas.microsoft.com/office/drawing/2014/main" val="3765989872"/>
                        </a:ext>
                      </a:extLst>
                    </a:gridCol>
                    <a:gridCol w="1261756">
                      <a:extLst>
                        <a:ext uri="{9D8B030D-6E8A-4147-A177-3AD203B41FA5}">
                          <a16:colId xmlns:a16="http://schemas.microsoft.com/office/drawing/2014/main" val="3293593714"/>
                        </a:ext>
                      </a:extLst>
                    </a:gridCol>
                    <a:gridCol w="1296144">
                      <a:extLst>
                        <a:ext uri="{9D8B030D-6E8A-4147-A177-3AD203B41FA5}">
                          <a16:colId xmlns:a16="http://schemas.microsoft.com/office/drawing/2014/main" val="1020761588"/>
                        </a:ext>
                      </a:extLst>
                    </a:gridCol>
                    <a:gridCol w="1296144">
                      <a:extLst>
                        <a:ext uri="{9D8B030D-6E8A-4147-A177-3AD203B41FA5}">
                          <a16:colId xmlns:a16="http://schemas.microsoft.com/office/drawing/2014/main" val="565255064"/>
                        </a:ext>
                      </a:extLst>
                    </a:gridCol>
                    <a:gridCol w="1296144">
                      <a:extLst>
                        <a:ext uri="{9D8B030D-6E8A-4147-A177-3AD203B41FA5}">
                          <a16:colId xmlns:a16="http://schemas.microsoft.com/office/drawing/2014/main" val="541397310"/>
                        </a:ext>
                      </a:extLst>
                    </a:gridCol>
                    <a:gridCol w="1224136">
                      <a:extLst>
                        <a:ext uri="{9D8B030D-6E8A-4147-A177-3AD203B41FA5}">
                          <a16:colId xmlns:a16="http://schemas.microsoft.com/office/drawing/2014/main" val="4009349563"/>
                        </a:ext>
                      </a:extLst>
                    </a:gridCol>
                    <a:gridCol w="1205258">
                      <a:extLst>
                        <a:ext uri="{9D8B030D-6E8A-4147-A177-3AD203B41FA5}">
                          <a16:colId xmlns:a16="http://schemas.microsoft.com/office/drawing/2014/main" val="3507053358"/>
                        </a:ext>
                      </a:extLst>
                    </a:gridCol>
                  </a:tblGrid>
                  <a:tr h="369467">
                    <a:tc>
                      <a:txBody>
                        <a:bodyPr/>
                        <a:lstStyle/>
                        <a:p>
                          <a:r>
                            <a:rPr lang="zh-CN" altLang="en-US" dirty="0"/>
                            <a:t>信源符号</a:t>
                          </a:r>
                        </a:p>
                      </a:txBody>
                      <a:tcPr/>
                    </a:tc>
                    <a:tc>
                      <a:txBody>
                        <a:bodyPr/>
                        <a:lstStyle/>
                        <a:p>
                          <a:r>
                            <a:rPr lang="zh-CN" altLang="en-US" dirty="0"/>
                            <a:t> 概率</a:t>
                          </a:r>
                        </a:p>
                      </a:txBody>
                      <a:tcPr/>
                    </a:tc>
                    <a:tc>
                      <a:txBody>
                        <a:bodyPr/>
                        <a:lstStyle/>
                        <a:p>
                          <a:r>
                            <a:rPr lang="zh-CN" altLang="en-US" dirty="0"/>
                            <a:t>第</a:t>
                          </a:r>
                          <a:r>
                            <a:rPr lang="en-US" altLang="zh-CN" dirty="0"/>
                            <a:t>1</a:t>
                          </a:r>
                          <a:r>
                            <a:rPr lang="zh-CN" altLang="en-US" dirty="0"/>
                            <a:t>次分组</a:t>
                          </a:r>
                        </a:p>
                      </a:txBody>
                      <a:tcPr/>
                    </a:tc>
                    <a:tc>
                      <a:txBody>
                        <a:bodyPr/>
                        <a:lstStyle/>
                        <a:p>
                          <a:r>
                            <a:rPr lang="zh-CN" altLang="en-US" dirty="0"/>
                            <a:t>第</a:t>
                          </a:r>
                          <a:r>
                            <a:rPr lang="en-US" altLang="zh-CN" dirty="0"/>
                            <a:t>2</a:t>
                          </a:r>
                          <a:r>
                            <a:rPr lang="zh-CN" altLang="en-US" dirty="0"/>
                            <a:t>次分组</a:t>
                          </a:r>
                        </a:p>
                      </a:txBody>
                      <a:tcPr/>
                    </a:tc>
                    <a:tc>
                      <a:txBody>
                        <a:bodyPr/>
                        <a:lstStyle/>
                        <a:p>
                          <a:r>
                            <a:rPr lang="zh-CN" altLang="en-US" dirty="0"/>
                            <a:t>第</a:t>
                          </a:r>
                          <a:r>
                            <a:rPr lang="en-US" altLang="zh-CN" dirty="0"/>
                            <a:t>3</a:t>
                          </a:r>
                          <a:r>
                            <a:rPr lang="zh-CN" altLang="en-US" dirty="0"/>
                            <a:t>次分组</a:t>
                          </a:r>
                        </a:p>
                      </a:txBody>
                      <a:tcPr/>
                    </a:tc>
                    <a:tc>
                      <a:txBody>
                        <a:bodyPr/>
                        <a:lstStyle/>
                        <a:p>
                          <a:r>
                            <a:rPr lang="zh-CN" altLang="en-US" dirty="0"/>
                            <a:t>第</a:t>
                          </a:r>
                          <a:r>
                            <a:rPr lang="en-US" altLang="zh-CN" dirty="0"/>
                            <a:t>4</a:t>
                          </a:r>
                          <a:r>
                            <a:rPr lang="zh-CN" altLang="en-US" dirty="0"/>
                            <a:t>次分组</a:t>
                          </a:r>
                        </a:p>
                      </a:txBody>
                      <a:tcPr/>
                    </a:tc>
                    <a:tc>
                      <a:txBody>
                        <a:bodyPr/>
                        <a:lstStyle/>
                        <a:p>
                          <a:r>
                            <a:rPr lang="zh-CN" altLang="en-US" dirty="0"/>
                            <a:t>  </a:t>
                          </a:r>
                          <a:r>
                            <a:rPr lang="zh-CN" altLang="en-US" dirty="0">
                              <a:solidFill>
                                <a:schemeClr val="bg1"/>
                              </a:solidFill>
                            </a:rPr>
                            <a:t>二元码</a:t>
                          </a:r>
                        </a:p>
                      </a:txBody>
                      <a:tcPr/>
                    </a:tc>
                    <a:tc>
                      <a:txBody>
                        <a:bodyPr/>
                        <a:lstStyle/>
                        <a:p>
                          <a:r>
                            <a:rPr lang="zh-CN" altLang="en-US" dirty="0"/>
                            <a:t>  码字长</a:t>
                          </a:r>
                        </a:p>
                      </a:txBody>
                      <a:tcPr/>
                    </a:tc>
                    <a:extLst>
                      <a:ext uri="{0D108BD9-81ED-4DB2-BD59-A6C34878D82A}">
                        <a16:rowId xmlns:a16="http://schemas.microsoft.com/office/drawing/2014/main" val="3416272889"/>
                      </a:ext>
                    </a:extLst>
                  </a:tr>
                  <a:tr h="369467">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0.20</m:t>
                                </m:r>
                              </m:oMath>
                            </m:oMathPara>
                          </a14:m>
                          <a:endParaRPr lang="zh-CN" altLang="en-US" dirty="0"/>
                        </a:p>
                      </a:txBody>
                      <a:tcPr/>
                    </a:tc>
                    <a:tc rowSpan="3">
                      <a:txBody>
                        <a:bodyPr/>
                        <a:lstStyle/>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extLst>
                      <a:ext uri="{0D108BD9-81ED-4DB2-BD59-A6C34878D82A}">
                        <a16:rowId xmlns:a16="http://schemas.microsoft.com/office/drawing/2014/main" val="2832727859"/>
                      </a:ext>
                    </a:extLst>
                  </a:tr>
                  <a:tr h="369467">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0.19</m:t>
                                </m:r>
                              </m:oMath>
                            </m:oMathPara>
                          </a14:m>
                          <a:endParaRPr lang="zh-CN" altLang="en-US" dirty="0"/>
                        </a:p>
                      </a:txBody>
                      <a:tcPr/>
                    </a:tc>
                    <a:tc vMerge="1">
                      <a:txBody>
                        <a:bodyPr/>
                        <a:lstStyle/>
                        <a:p>
                          <a:endParaRPr lang="zh-CN" altLang="en-US" dirty="0"/>
                        </a:p>
                      </a:txBody>
                      <a:tcPr/>
                    </a:tc>
                    <a:tc rowSpan="2">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endParaRPr lang="zh-CN" altLang="en-US"/>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oMath>
                            </m:oMathPara>
                          </a14:m>
                          <a:endParaRPr lang="zh-CN" altLang="en-US" dirty="0"/>
                        </a:p>
                      </a:txBody>
                      <a:tcPr/>
                    </a:tc>
                    <a:extLst>
                      <a:ext uri="{0D108BD9-81ED-4DB2-BD59-A6C34878D82A}">
                        <a16:rowId xmlns:a16="http://schemas.microsoft.com/office/drawing/2014/main" val="1779412044"/>
                      </a:ext>
                    </a:extLst>
                  </a:tr>
                  <a:tr h="369467">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0.18</m:t>
                                </m:r>
                              </m:oMath>
                            </m:oMathPara>
                          </a14:m>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oMath>
                            </m:oMathPara>
                          </a14:m>
                          <a:endParaRPr lang="zh-CN" altLang="en-US" dirty="0"/>
                        </a:p>
                      </a:txBody>
                      <a:tcPr/>
                    </a:tc>
                    <a:extLst>
                      <a:ext uri="{0D108BD9-81ED-4DB2-BD59-A6C34878D82A}">
                        <a16:rowId xmlns:a16="http://schemas.microsoft.com/office/drawing/2014/main" val="4000999279"/>
                      </a:ext>
                    </a:extLst>
                  </a:tr>
                  <a:tr h="369467">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0.17</m:t>
                                </m:r>
                              </m:oMath>
                            </m:oMathPara>
                          </a14:m>
                          <a:endParaRPr lang="zh-CN" altLang="en-US" dirty="0"/>
                        </a:p>
                      </a:txBody>
                      <a:tcPr/>
                    </a:tc>
                    <a:tc rowSpan="4">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extLst>
                      <a:ext uri="{0D108BD9-81ED-4DB2-BD59-A6C34878D82A}">
                        <a16:rowId xmlns:a16="http://schemas.microsoft.com/office/drawing/2014/main" val="1756523242"/>
                      </a:ext>
                    </a:extLst>
                  </a:tr>
                  <a:tr h="369467">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0.15</m:t>
                                </m:r>
                              </m:oMath>
                            </m:oMathPara>
                          </a14:m>
                          <a:endParaRPr lang="zh-CN" altLang="en-US" dirty="0"/>
                        </a:p>
                      </a:txBody>
                      <a:tcPr/>
                    </a:tc>
                    <a:tc vMerge="1">
                      <a:txBody>
                        <a:bodyPr/>
                        <a:lstStyle/>
                        <a:p>
                          <a:endParaRPr lang="zh-CN" altLang="en-US" dirty="0"/>
                        </a:p>
                      </a:txBody>
                      <a:tcPr/>
                    </a:tc>
                    <a:tc rowSpan="3">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endParaRPr lang="zh-CN" altLang="en-US"/>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110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oMath>
                            </m:oMathPara>
                          </a14:m>
                          <a:endParaRPr lang="zh-CN" altLang="en-US" dirty="0"/>
                        </a:p>
                      </a:txBody>
                      <a:tcPr/>
                    </a:tc>
                    <a:extLst>
                      <a:ext uri="{0D108BD9-81ED-4DB2-BD59-A6C34878D82A}">
                        <a16:rowId xmlns:a16="http://schemas.microsoft.com/office/drawing/2014/main" val="725011069"/>
                      </a:ext>
                    </a:extLst>
                  </a:tr>
                  <a:tr h="369467">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0.10</m:t>
                                </m:r>
                              </m:oMath>
                            </m:oMathPara>
                          </a14:m>
                          <a:endParaRPr lang="zh-CN" altLang="en-US" dirty="0"/>
                        </a:p>
                      </a:txBody>
                      <a:tcPr/>
                    </a:tc>
                    <a:tc vMerge="1">
                      <a:txBody>
                        <a:bodyPr/>
                        <a:lstStyle/>
                        <a:p>
                          <a:endParaRPr lang="zh-CN" altLang="en-US" dirty="0"/>
                        </a:p>
                      </a:txBody>
                      <a:tcPr/>
                    </a:tc>
                    <a:tc vMerge="1">
                      <a:txBody>
                        <a:bodyPr/>
                        <a:lstStyle/>
                        <a:p>
                          <a:endParaRPr lang="zh-CN" altLang="en-US" dirty="0"/>
                        </a:p>
                      </a:txBody>
                      <a:tcPr/>
                    </a:tc>
                    <a:tc rowSpan="2">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1110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m:t>
                                </m:r>
                              </m:oMath>
                            </m:oMathPara>
                          </a14:m>
                          <a:endParaRPr lang="zh-CN" altLang="en-US" dirty="0"/>
                        </a:p>
                      </a:txBody>
                      <a:tcPr/>
                    </a:tc>
                    <a:extLst>
                      <a:ext uri="{0D108BD9-81ED-4DB2-BD59-A6C34878D82A}">
                        <a16:rowId xmlns:a16="http://schemas.microsoft.com/office/drawing/2014/main" val="3121649606"/>
                      </a:ext>
                    </a:extLst>
                  </a:tr>
                  <a:tr h="369467">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0.01</m:t>
                                </m:r>
                              </m:oMath>
                            </m:oMathPara>
                          </a14:m>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1111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m:t>
                                </m:r>
                              </m:oMath>
                            </m:oMathPara>
                          </a14:m>
                          <a:endParaRPr lang="zh-CN" altLang="en-US" dirty="0"/>
                        </a:p>
                      </a:txBody>
                      <a:tcPr/>
                    </a:tc>
                    <a:extLst>
                      <a:ext uri="{0D108BD9-81ED-4DB2-BD59-A6C34878D82A}">
                        <a16:rowId xmlns:a16="http://schemas.microsoft.com/office/drawing/2014/main" val="3574964761"/>
                      </a:ext>
                    </a:extLst>
                  </a:tr>
                </a:tbl>
              </a:graphicData>
            </a:graphic>
          </p:graphicFrame>
        </mc:Choice>
        <mc:Fallback xmlns="">
          <p:graphicFrame>
            <p:nvGraphicFramePr>
              <p:cNvPr id="7" name="表格 6">
                <a:extLst>
                  <a:ext uri="{FF2B5EF4-FFF2-40B4-BE49-F238E27FC236}">
                    <a16:creationId xmlns:a16="http://schemas.microsoft.com/office/drawing/2014/main" id="{81198CF6-ADFC-4C85-A56D-35F2286019F6}"/>
                  </a:ext>
                </a:extLst>
              </p:cNvPr>
              <p:cNvGraphicFramePr>
                <a:graphicFrameLocks noGrp="1"/>
              </p:cNvGraphicFramePr>
              <p:nvPr>
                <p:extLst>
                  <p:ext uri="{D42A27DB-BD31-4B8C-83A1-F6EECF244321}">
                    <p14:modId xmlns:p14="http://schemas.microsoft.com/office/powerpoint/2010/main" val="1089570249"/>
                  </p:ext>
                </p:extLst>
              </p:nvPr>
            </p:nvGraphicFramePr>
            <p:xfrm>
              <a:off x="1413892" y="3054923"/>
              <a:ext cx="9667815" cy="2955736"/>
            </p:xfrm>
            <a:graphic>
              <a:graphicData uri="http://schemas.openxmlformats.org/drawingml/2006/table">
                <a:tbl>
                  <a:tblPr firstRow="1" bandRow="1">
                    <a:tableStyleId>{5C22544A-7EE6-4342-B048-85BDC9FD1C3A}</a:tableStyleId>
                  </a:tblPr>
                  <a:tblGrid>
                    <a:gridCol w="1189749">
                      <a:extLst>
                        <a:ext uri="{9D8B030D-6E8A-4147-A177-3AD203B41FA5}">
                          <a16:colId xmlns:a16="http://schemas.microsoft.com/office/drawing/2014/main" val="218297774"/>
                        </a:ext>
                      </a:extLst>
                    </a:gridCol>
                    <a:gridCol w="898484">
                      <a:extLst>
                        <a:ext uri="{9D8B030D-6E8A-4147-A177-3AD203B41FA5}">
                          <a16:colId xmlns:a16="http://schemas.microsoft.com/office/drawing/2014/main" val="3765989872"/>
                        </a:ext>
                      </a:extLst>
                    </a:gridCol>
                    <a:gridCol w="1261756">
                      <a:extLst>
                        <a:ext uri="{9D8B030D-6E8A-4147-A177-3AD203B41FA5}">
                          <a16:colId xmlns:a16="http://schemas.microsoft.com/office/drawing/2014/main" val="3293593714"/>
                        </a:ext>
                      </a:extLst>
                    </a:gridCol>
                    <a:gridCol w="1296144">
                      <a:extLst>
                        <a:ext uri="{9D8B030D-6E8A-4147-A177-3AD203B41FA5}">
                          <a16:colId xmlns:a16="http://schemas.microsoft.com/office/drawing/2014/main" val="1020761588"/>
                        </a:ext>
                      </a:extLst>
                    </a:gridCol>
                    <a:gridCol w="1296144">
                      <a:extLst>
                        <a:ext uri="{9D8B030D-6E8A-4147-A177-3AD203B41FA5}">
                          <a16:colId xmlns:a16="http://schemas.microsoft.com/office/drawing/2014/main" val="565255064"/>
                        </a:ext>
                      </a:extLst>
                    </a:gridCol>
                    <a:gridCol w="1296144">
                      <a:extLst>
                        <a:ext uri="{9D8B030D-6E8A-4147-A177-3AD203B41FA5}">
                          <a16:colId xmlns:a16="http://schemas.microsoft.com/office/drawing/2014/main" val="541397310"/>
                        </a:ext>
                      </a:extLst>
                    </a:gridCol>
                    <a:gridCol w="1224136">
                      <a:extLst>
                        <a:ext uri="{9D8B030D-6E8A-4147-A177-3AD203B41FA5}">
                          <a16:colId xmlns:a16="http://schemas.microsoft.com/office/drawing/2014/main" val="4009349563"/>
                        </a:ext>
                      </a:extLst>
                    </a:gridCol>
                    <a:gridCol w="1205258">
                      <a:extLst>
                        <a:ext uri="{9D8B030D-6E8A-4147-A177-3AD203B41FA5}">
                          <a16:colId xmlns:a16="http://schemas.microsoft.com/office/drawing/2014/main" val="3507053358"/>
                        </a:ext>
                      </a:extLst>
                    </a:gridCol>
                  </a:tblGrid>
                  <a:tr h="369467">
                    <a:tc>
                      <a:txBody>
                        <a:bodyPr/>
                        <a:lstStyle/>
                        <a:p>
                          <a:r>
                            <a:rPr lang="zh-CN" altLang="en-US" dirty="0"/>
                            <a:t>信源符号</a:t>
                          </a:r>
                        </a:p>
                      </a:txBody>
                      <a:tcPr/>
                    </a:tc>
                    <a:tc>
                      <a:txBody>
                        <a:bodyPr/>
                        <a:lstStyle/>
                        <a:p>
                          <a:r>
                            <a:rPr lang="zh-CN" altLang="en-US" dirty="0"/>
                            <a:t> 概率</a:t>
                          </a:r>
                        </a:p>
                      </a:txBody>
                      <a:tcPr/>
                    </a:tc>
                    <a:tc>
                      <a:txBody>
                        <a:bodyPr/>
                        <a:lstStyle/>
                        <a:p>
                          <a:r>
                            <a:rPr lang="zh-CN" altLang="en-US" dirty="0"/>
                            <a:t>第</a:t>
                          </a:r>
                          <a:r>
                            <a:rPr lang="en-US" altLang="zh-CN" dirty="0"/>
                            <a:t>1</a:t>
                          </a:r>
                          <a:r>
                            <a:rPr lang="zh-CN" altLang="en-US" dirty="0"/>
                            <a:t>次分组</a:t>
                          </a:r>
                        </a:p>
                      </a:txBody>
                      <a:tcPr/>
                    </a:tc>
                    <a:tc>
                      <a:txBody>
                        <a:bodyPr/>
                        <a:lstStyle/>
                        <a:p>
                          <a:r>
                            <a:rPr lang="zh-CN" altLang="en-US" dirty="0"/>
                            <a:t>第</a:t>
                          </a:r>
                          <a:r>
                            <a:rPr lang="en-US" altLang="zh-CN" dirty="0"/>
                            <a:t>2</a:t>
                          </a:r>
                          <a:r>
                            <a:rPr lang="zh-CN" altLang="en-US" dirty="0"/>
                            <a:t>次分组</a:t>
                          </a:r>
                        </a:p>
                      </a:txBody>
                      <a:tcPr/>
                    </a:tc>
                    <a:tc>
                      <a:txBody>
                        <a:bodyPr/>
                        <a:lstStyle/>
                        <a:p>
                          <a:r>
                            <a:rPr lang="zh-CN" altLang="en-US" dirty="0"/>
                            <a:t>第</a:t>
                          </a:r>
                          <a:r>
                            <a:rPr lang="en-US" altLang="zh-CN" dirty="0"/>
                            <a:t>3</a:t>
                          </a:r>
                          <a:r>
                            <a:rPr lang="zh-CN" altLang="en-US" dirty="0"/>
                            <a:t>次分组</a:t>
                          </a:r>
                        </a:p>
                      </a:txBody>
                      <a:tcPr/>
                    </a:tc>
                    <a:tc>
                      <a:txBody>
                        <a:bodyPr/>
                        <a:lstStyle/>
                        <a:p>
                          <a:r>
                            <a:rPr lang="zh-CN" altLang="en-US" dirty="0"/>
                            <a:t>第</a:t>
                          </a:r>
                          <a:r>
                            <a:rPr lang="en-US" altLang="zh-CN" dirty="0"/>
                            <a:t>4</a:t>
                          </a:r>
                          <a:r>
                            <a:rPr lang="zh-CN" altLang="en-US" dirty="0"/>
                            <a:t>次分组</a:t>
                          </a:r>
                        </a:p>
                      </a:txBody>
                      <a:tcPr/>
                    </a:tc>
                    <a:tc>
                      <a:txBody>
                        <a:bodyPr/>
                        <a:lstStyle/>
                        <a:p>
                          <a:r>
                            <a:rPr lang="zh-CN" altLang="en-US" dirty="0"/>
                            <a:t>  </a:t>
                          </a:r>
                          <a:r>
                            <a:rPr lang="zh-CN" altLang="en-US" dirty="0">
                              <a:solidFill>
                                <a:schemeClr val="bg1"/>
                              </a:solidFill>
                            </a:rPr>
                            <a:t>二元码</a:t>
                          </a:r>
                        </a:p>
                      </a:txBody>
                      <a:tcPr/>
                    </a:tc>
                    <a:tc>
                      <a:txBody>
                        <a:bodyPr/>
                        <a:lstStyle/>
                        <a:p>
                          <a:r>
                            <a:rPr lang="zh-CN" altLang="en-US" dirty="0"/>
                            <a:t>  码字长</a:t>
                          </a:r>
                        </a:p>
                      </a:txBody>
                      <a:tcPr/>
                    </a:tc>
                    <a:extLst>
                      <a:ext uri="{0D108BD9-81ED-4DB2-BD59-A6C34878D82A}">
                        <a16:rowId xmlns:a16="http://schemas.microsoft.com/office/drawing/2014/main" val="3416272889"/>
                      </a:ext>
                    </a:extLst>
                  </a:tr>
                  <a:tr h="369467">
                    <a:tc>
                      <a:txBody>
                        <a:bodyPr/>
                        <a:lstStyle/>
                        <a:p>
                          <a:endParaRPr lang="zh-CN"/>
                        </a:p>
                      </a:txBody>
                      <a:tcPr>
                        <a:blipFill>
                          <a:blip r:embed="rId2"/>
                          <a:stretch>
                            <a:fillRect l="-513" t="-111475" r="-716410" b="-600000"/>
                          </a:stretch>
                        </a:blipFill>
                      </a:tcPr>
                    </a:tc>
                    <a:tc>
                      <a:txBody>
                        <a:bodyPr/>
                        <a:lstStyle/>
                        <a:p>
                          <a:endParaRPr lang="zh-CN"/>
                        </a:p>
                      </a:txBody>
                      <a:tcPr>
                        <a:blipFill>
                          <a:blip r:embed="rId2"/>
                          <a:stretch>
                            <a:fillRect l="-132432" t="-111475" r="-843919" b="-600000"/>
                          </a:stretch>
                        </a:blipFill>
                      </a:tcPr>
                    </a:tc>
                    <a:tc rowSpan="3">
                      <a:txBody>
                        <a:bodyPr/>
                        <a:lstStyle/>
                        <a:p>
                          <a:endParaRPr lang="zh-CN"/>
                        </a:p>
                      </a:txBody>
                      <a:tcPr anchor="ctr">
                        <a:blipFill>
                          <a:blip r:embed="rId2"/>
                          <a:stretch>
                            <a:fillRect l="-166184" t="-37363" r="-503382" b="-134615"/>
                          </a:stretch>
                        </a:blipFill>
                      </a:tcPr>
                    </a:tc>
                    <a:tc>
                      <a:txBody>
                        <a:bodyPr/>
                        <a:lstStyle/>
                        <a:p>
                          <a:endParaRPr lang="zh-CN"/>
                        </a:p>
                      </a:txBody>
                      <a:tcPr>
                        <a:blipFill>
                          <a:blip r:embed="rId2"/>
                          <a:stretch>
                            <a:fillRect l="-258685" t="-111475" r="-389202" b="-600000"/>
                          </a:stretch>
                        </a:blipFill>
                      </a:tcPr>
                    </a:tc>
                    <a:tc>
                      <a:txBody>
                        <a:bodyPr/>
                        <a:lstStyle/>
                        <a:p>
                          <a:endParaRPr lang="zh-CN" altLang="en-US"/>
                        </a:p>
                      </a:txBody>
                      <a:tcPr/>
                    </a:tc>
                    <a:tc>
                      <a:txBody>
                        <a:bodyPr/>
                        <a:lstStyle/>
                        <a:p>
                          <a:endParaRPr lang="zh-CN" altLang="en-US"/>
                        </a:p>
                      </a:txBody>
                      <a:tcPr/>
                    </a:tc>
                    <a:tc>
                      <a:txBody>
                        <a:bodyPr/>
                        <a:lstStyle/>
                        <a:p>
                          <a:endParaRPr lang="zh-CN"/>
                        </a:p>
                      </a:txBody>
                      <a:tcPr>
                        <a:blipFill>
                          <a:blip r:embed="rId2"/>
                          <a:stretch>
                            <a:fillRect l="-591542" t="-111475" r="-100995" b="-600000"/>
                          </a:stretch>
                        </a:blipFill>
                      </a:tcPr>
                    </a:tc>
                    <a:tc>
                      <a:txBody>
                        <a:bodyPr/>
                        <a:lstStyle/>
                        <a:p>
                          <a:endParaRPr lang="zh-CN"/>
                        </a:p>
                      </a:txBody>
                      <a:tcPr>
                        <a:blipFill>
                          <a:blip r:embed="rId2"/>
                          <a:stretch>
                            <a:fillRect l="-702020" t="-111475" r="-2525" b="-600000"/>
                          </a:stretch>
                        </a:blipFill>
                      </a:tcPr>
                    </a:tc>
                    <a:extLst>
                      <a:ext uri="{0D108BD9-81ED-4DB2-BD59-A6C34878D82A}">
                        <a16:rowId xmlns:a16="http://schemas.microsoft.com/office/drawing/2014/main" val="2832727859"/>
                      </a:ext>
                    </a:extLst>
                  </a:tr>
                  <a:tr h="369467">
                    <a:tc>
                      <a:txBody>
                        <a:bodyPr/>
                        <a:lstStyle/>
                        <a:p>
                          <a:endParaRPr lang="zh-CN"/>
                        </a:p>
                      </a:txBody>
                      <a:tcPr>
                        <a:blipFill>
                          <a:blip r:embed="rId2"/>
                          <a:stretch>
                            <a:fillRect l="-513" t="-215000" r="-716410" b="-510000"/>
                          </a:stretch>
                        </a:blipFill>
                      </a:tcPr>
                    </a:tc>
                    <a:tc>
                      <a:txBody>
                        <a:bodyPr/>
                        <a:lstStyle/>
                        <a:p>
                          <a:endParaRPr lang="zh-CN"/>
                        </a:p>
                      </a:txBody>
                      <a:tcPr>
                        <a:blipFill>
                          <a:blip r:embed="rId2"/>
                          <a:stretch>
                            <a:fillRect l="-132432" t="-215000" r="-843919" b="-510000"/>
                          </a:stretch>
                        </a:blipFill>
                      </a:tcPr>
                    </a:tc>
                    <a:tc vMerge="1">
                      <a:txBody>
                        <a:bodyPr/>
                        <a:lstStyle/>
                        <a:p>
                          <a:endParaRPr lang="zh-CN" altLang="en-US" dirty="0"/>
                        </a:p>
                      </a:txBody>
                      <a:tcPr/>
                    </a:tc>
                    <a:tc rowSpan="2">
                      <a:txBody>
                        <a:bodyPr/>
                        <a:lstStyle/>
                        <a:p>
                          <a:endParaRPr lang="zh-CN"/>
                        </a:p>
                      </a:txBody>
                      <a:tcPr anchor="ctr">
                        <a:blipFill>
                          <a:blip r:embed="rId2"/>
                          <a:stretch>
                            <a:fillRect l="-258685" t="-106612" r="-389202" b="-202479"/>
                          </a:stretch>
                        </a:blipFill>
                      </a:tcPr>
                    </a:tc>
                    <a:tc>
                      <a:txBody>
                        <a:bodyPr/>
                        <a:lstStyle/>
                        <a:p>
                          <a:endParaRPr lang="zh-CN"/>
                        </a:p>
                      </a:txBody>
                      <a:tcPr>
                        <a:blipFill>
                          <a:blip r:embed="rId2"/>
                          <a:stretch>
                            <a:fillRect l="-360377" t="-215000" r="-291038" b="-510000"/>
                          </a:stretch>
                        </a:blipFill>
                      </a:tcPr>
                    </a:tc>
                    <a:tc>
                      <a:txBody>
                        <a:bodyPr/>
                        <a:lstStyle/>
                        <a:p>
                          <a:endParaRPr lang="zh-CN" altLang="en-US"/>
                        </a:p>
                      </a:txBody>
                      <a:tcPr/>
                    </a:tc>
                    <a:tc>
                      <a:txBody>
                        <a:bodyPr/>
                        <a:lstStyle/>
                        <a:p>
                          <a:endParaRPr lang="zh-CN"/>
                        </a:p>
                      </a:txBody>
                      <a:tcPr>
                        <a:blipFill>
                          <a:blip r:embed="rId2"/>
                          <a:stretch>
                            <a:fillRect l="-591542" t="-215000" r="-100995" b="-510000"/>
                          </a:stretch>
                        </a:blipFill>
                      </a:tcPr>
                    </a:tc>
                    <a:tc>
                      <a:txBody>
                        <a:bodyPr/>
                        <a:lstStyle/>
                        <a:p>
                          <a:endParaRPr lang="zh-CN"/>
                        </a:p>
                      </a:txBody>
                      <a:tcPr>
                        <a:blipFill>
                          <a:blip r:embed="rId2"/>
                          <a:stretch>
                            <a:fillRect l="-702020" t="-215000" r="-2525" b="-510000"/>
                          </a:stretch>
                        </a:blipFill>
                      </a:tcPr>
                    </a:tc>
                    <a:extLst>
                      <a:ext uri="{0D108BD9-81ED-4DB2-BD59-A6C34878D82A}">
                        <a16:rowId xmlns:a16="http://schemas.microsoft.com/office/drawing/2014/main" val="1779412044"/>
                      </a:ext>
                    </a:extLst>
                  </a:tr>
                  <a:tr h="369467">
                    <a:tc>
                      <a:txBody>
                        <a:bodyPr/>
                        <a:lstStyle/>
                        <a:p>
                          <a:endParaRPr lang="zh-CN"/>
                        </a:p>
                      </a:txBody>
                      <a:tcPr>
                        <a:blipFill>
                          <a:blip r:embed="rId2"/>
                          <a:stretch>
                            <a:fillRect l="-513" t="-309836" r="-716410" b="-401639"/>
                          </a:stretch>
                        </a:blipFill>
                      </a:tcPr>
                    </a:tc>
                    <a:tc>
                      <a:txBody>
                        <a:bodyPr/>
                        <a:lstStyle/>
                        <a:p>
                          <a:endParaRPr lang="zh-CN"/>
                        </a:p>
                      </a:txBody>
                      <a:tcPr>
                        <a:blipFill>
                          <a:blip r:embed="rId2"/>
                          <a:stretch>
                            <a:fillRect l="-132432" t="-309836" r="-843919" b="-401639"/>
                          </a:stretch>
                        </a:blipFill>
                      </a:tcPr>
                    </a:tc>
                    <a:tc vMerge="1">
                      <a:txBody>
                        <a:bodyPr/>
                        <a:lstStyle/>
                        <a:p>
                          <a:endParaRPr lang="zh-CN" altLang="en-US" dirty="0"/>
                        </a:p>
                      </a:txBody>
                      <a:tcPr/>
                    </a:tc>
                    <a:tc vMerge="1">
                      <a:txBody>
                        <a:bodyPr/>
                        <a:lstStyle/>
                        <a:p>
                          <a:endParaRPr lang="zh-CN" altLang="en-US" dirty="0"/>
                        </a:p>
                      </a:txBody>
                      <a:tcPr/>
                    </a:tc>
                    <a:tc>
                      <a:txBody>
                        <a:bodyPr/>
                        <a:lstStyle/>
                        <a:p>
                          <a:endParaRPr lang="zh-CN"/>
                        </a:p>
                      </a:txBody>
                      <a:tcPr>
                        <a:blipFill>
                          <a:blip r:embed="rId2"/>
                          <a:stretch>
                            <a:fillRect l="-360377" t="-309836" r="-291038" b="-401639"/>
                          </a:stretch>
                        </a:blipFill>
                      </a:tcPr>
                    </a:tc>
                    <a:tc>
                      <a:txBody>
                        <a:bodyPr/>
                        <a:lstStyle/>
                        <a:p>
                          <a:endParaRPr lang="zh-CN" altLang="en-US" dirty="0"/>
                        </a:p>
                      </a:txBody>
                      <a:tcPr/>
                    </a:tc>
                    <a:tc>
                      <a:txBody>
                        <a:bodyPr/>
                        <a:lstStyle/>
                        <a:p>
                          <a:endParaRPr lang="zh-CN"/>
                        </a:p>
                      </a:txBody>
                      <a:tcPr>
                        <a:blipFill>
                          <a:blip r:embed="rId2"/>
                          <a:stretch>
                            <a:fillRect l="-591542" t="-309836" r="-100995" b="-401639"/>
                          </a:stretch>
                        </a:blipFill>
                      </a:tcPr>
                    </a:tc>
                    <a:tc>
                      <a:txBody>
                        <a:bodyPr/>
                        <a:lstStyle/>
                        <a:p>
                          <a:endParaRPr lang="zh-CN"/>
                        </a:p>
                      </a:txBody>
                      <a:tcPr>
                        <a:blipFill>
                          <a:blip r:embed="rId2"/>
                          <a:stretch>
                            <a:fillRect l="-702020" t="-309836" r="-2525" b="-401639"/>
                          </a:stretch>
                        </a:blipFill>
                      </a:tcPr>
                    </a:tc>
                    <a:extLst>
                      <a:ext uri="{0D108BD9-81ED-4DB2-BD59-A6C34878D82A}">
                        <a16:rowId xmlns:a16="http://schemas.microsoft.com/office/drawing/2014/main" val="4000999279"/>
                      </a:ext>
                    </a:extLst>
                  </a:tr>
                  <a:tr h="369467">
                    <a:tc>
                      <a:txBody>
                        <a:bodyPr/>
                        <a:lstStyle/>
                        <a:p>
                          <a:endParaRPr lang="zh-CN"/>
                        </a:p>
                      </a:txBody>
                      <a:tcPr>
                        <a:blipFill>
                          <a:blip r:embed="rId2"/>
                          <a:stretch>
                            <a:fillRect l="-513" t="-409836" r="-716410" b="-301639"/>
                          </a:stretch>
                        </a:blipFill>
                      </a:tcPr>
                    </a:tc>
                    <a:tc>
                      <a:txBody>
                        <a:bodyPr/>
                        <a:lstStyle/>
                        <a:p>
                          <a:endParaRPr lang="zh-CN"/>
                        </a:p>
                      </a:txBody>
                      <a:tcPr>
                        <a:blipFill>
                          <a:blip r:embed="rId2"/>
                          <a:stretch>
                            <a:fillRect l="-132432" t="-409836" r="-843919" b="-301639"/>
                          </a:stretch>
                        </a:blipFill>
                      </a:tcPr>
                    </a:tc>
                    <a:tc rowSpan="4">
                      <a:txBody>
                        <a:bodyPr/>
                        <a:lstStyle/>
                        <a:p>
                          <a:endParaRPr lang="zh-CN"/>
                        </a:p>
                      </a:txBody>
                      <a:tcPr anchor="ctr">
                        <a:blipFill>
                          <a:blip r:embed="rId2"/>
                          <a:stretch>
                            <a:fillRect l="-166184" t="-102881" r="-503382" b="-823"/>
                          </a:stretch>
                        </a:blipFill>
                      </a:tcPr>
                    </a:tc>
                    <a:tc>
                      <a:txBody>
                        <a:bodyPr/>
                        <a:lstStyle/>
                        <a:p>
                          <a:endParaRPr lang="zh-CN"/>
                        </a:p>
                      </a:txBody>
                      <a:tcPr>
                        <a:blipFill>
                          <a:blip r:embed="rId2"/>
                          <a:stretch>
                            <a:fillRect l="-258685" t="-409836" r="-389202" b="-301639"/>
                          </a:stretch>
                        </a:blipFill>
                      </a:tcPr>
                    </a:tc>
                    <a:tc>
                      <a:txBody>
                        <a:bodyPr/>
                        <a:lstStyle/>
                        <a:p>
                          <a:endParaRPr lang="zh-CN" altLang="en-US"/>
                        </a:p>
                      </a:txBody>
                      <a:tcPr/>
                    </a:tc>
                    <a:tc>
                      <a:txBody>
                        <a:bodyPr/>
                        <a:lstStyle/>
                        <a:p>
                          <a:endParaRPr lang="zh-CN" altLang="en-US"/>
                        </a:p>
                      </a:txBody>
                      <a:tcPr/>
                    </a:tc>
                    <a:tc>
                      <a:txBody>
                        <a:bodyPr/>
                        <a:lstStyle/>
                        <a:p>
                          <a:endParaRPr lang="zh-CN"/>
                        </a:p>
                      </a:txBody>
                      <a:tcPr>
                        <a:blipFill>
                          <a:blip r:embed="rId2"/>
                          <a:stretch>
                            <a:fillRect l="-591542" t="-409836" r="-100995" b="-301639"/>
                          </a:stretch>
                        </a:blipFill>
                      </a:tcPr>
                    </a:tc>
                    <a:tc>
                      <a:txBody>
                        <a:bodyPr/>
                        <a:lstStyle/>
                        <a:p>
                          <a:endParaRPr lang="zh-CN"/>
                        </a:p>
                      </a:txBody>
                      <a:tcPr>
                        <a:blipFill>
                          <a:blip r:embed="rId2"/>
                          <a:stretch>
                            <a:fillRect l="-702020" t="-409836" r="-2525" b="-301639"/>
                          </a:stretch>
                        </a:blipFill>
                      </a:tcPr>
                    </a:tc>
                    <a:extLst>
                      <a:ext uri="{0D108BD9-81ED-4DB2-BD59-A6C34878D82A}">
                        <a16:rowId xmlns:a16="http://schemas.microsoft.com/office/drawing/2014/main" val="1756523242"/>
                      </a:ext>
                    </a:extLst>
                  </a:tr>
                  <a:tr h="369467">
                    <a:tc>
                      <a:txBody>
                        <a:bodyPr/>
                        <a:lstStyle/>
                        <a:p>
                          <a:endParaRPr lang="zh-CN"/>
                        </a:p>
                      </a:txBody>
                      <a:tcPr>
                        <a:blipFill>
                          <a:blip r:embed="rId2"/>
                          <a:stretch>
                            <a:fillRect l="-513" t="-509836" r="-716410" b="-201639"/>
                          </a:stretch>
                        </a:blipFill>
                      </a:tcPr>
                    </a:tc>
                    <a:tc>
                      <a:txBody>
                        <a:bodyPr/>
                        <a:lstStyle/>
                        <a:p>
                          <a:endParaRPr lang="zh-CN"/>
                        </a:p>
                      </a:txBody>
                      <a:tcPr>
                        <a:blipFill>
                          <a:blip r:embed="rId2"/>
                          <a:stretch>
                            <a:fillRect l="-132432" t="-509836" r="-843919" b="-201639"/>
                          </a:stretch>
                        </a:blipFill>
                      </a:tcPr>
                    </a:tc>
                    <a:tc vMerge="1">
                      <a:txBody>
                        <a:bodyPr/>
                        <a:lstStyle/>
                        <a:p>
                          <a:endParaRPr lang="zh-CN" altLang="en-US" dirty="0"/>
                        </a:p>
                      </a:txBody>
                      <a:tcPr/>
                    </a:tc>
                    <a:tc rowSpan="3">
                      <a:txBody>
                        <a:bodyPr/>
                        <a:lstStyle/>
                        <a:p>
                          <a:endParaRPr lang="zh-CN"/>
                        </a:p>
                      </a:txBody>
                      <a:tcPr anchor="ctr">
                        <a:blipFill>
                          <a:blip r:embed="rId2"/>
                          <a:stretch>
                            <a:fillRect l="-258685" t="-170879" r="-389202" b="-1099"/>
                          </a:stretch>
                        </a:blipFill>
                      </a:tcPr>
                    </a:tc>
                    <a:tc>
                      <a:txBody>
                        <a:bodyPr/>
                        <a:lstStyle/>
                        <a:p>
                          <a:endParaRPr lang="zh-CN"/>
                        </a:p>
                      </a:txBody>
                      <a:tcPr>
                        <a:blipFill>
                          <a:blip r:embed="rId2"/>
                          <a:stretch>
                            <a:fillRect l="-360377" t="-509836" r="-291038" b="-201639"/>
                          </a:stretch>
                        </a:blipFill>
                      </a:tcPr>
                    </a:tc>
                    <a:tc>
                      <a:txBody>
                        <a:bodyPr/>
                        <a:lstStyle/>
                        <a:p>
                          <a:endParaRPr lang="zh-CN" altLang="en-US"/>
                        </a:p>
                      </a:txBody>
                      <a:tcPr/>
                    </a:tc>
                    <a:tc>
                      <a:txBody>
                        <a:bodyPr/>
                        <a:lstStyle/>
                        <a:p>
                          <a:endParaRPr lang="zh-CN"/>
                        </a:p>
                      </a:txBody>
                      <a:tcPr>
                        <a:blipFill>
                          <a:blip r:embed="rId2"/>
                          <a:stretch>
                            <a:fillRect l="-591542" t="-509836" r="-100995" b="-201639"/>
                          </a:stretch>
                        </a:blipFill>
                      </a:tcPr>
                    </a:tc>
                    <a:tc>
                      <a:txBody>
                        <a:bodyPr/>
                        <a:lstStyle/>
                        <a:p>
                          <a:endParaRPr lang="zh-CN"/>
                        </a:p>
                      </a:txBody>
                      <a:tcPr>
                        <a:blipFill>
                          <a:blip r:embed="rId2"/>
                          <a:stretch>
                            <a:fillRect l="-702020" t="-509836" r="-2525" b="-201639"/>
                          </a:stretch>
                        </a:blipFill>
                      </a:tcPr>
                    </a:tc>
                    <a:extLst>
                      <a:ext uri="{0D108BD9-81ED-4DB2-BD59-A6C34878D82A}">
                        <a16:rowId xmlns:a16="http://schemas.microsoft.com/office/drawing/2014/main" val="725011069"/>
                      </a:ext>
                    </a:extLst>
                  </a:tr>
                  <a:tr h="369467">
                    <a:tc>
                      <a:txBody>
                        <a:bodyPr/>
                        <a:lstStyle/>
                        <a:p>
                          <a:endParaRPr lang="zh-CN"/>
                        </a:p>
                      </a:txBody>
                      <a:tcPr>
                        <a:blipFill>
                          <a:blip r:embed="rId2"/>
                          <a:stretch>
                            <a:fillRect l="-513" t="-620000" r="-716410" b="-105000"/>
                          </a:stretch>
                        </a:blipFill>
                      </a:tcPr>
                    </a:tc>
                    <a:tc>
                      <a:txBody>
                        <a:bodyPr/>
                        <a:lstStyle/>
                        <a:p>
                          <a:endParaRPr lang="zh-CN"/>
                        </a:p>
                      </a:txBody>
                      <a:tcPr>
                        <a:blipFill>
                          <a:blip r:embed="rId2"/>
                          <a:stretch>
                            <a:fillRect l="-132432" t="-620000" r="-843919" b="-105000"/>
                          </a:stretch>
                        </a:blipFill>
                      </a:tcPr>
                    </a:tc>
                    <a:tc vMerge="1">
                      <a:txBody>
                        <a:bodyPr/>
                        <a:lstStyle/>
                        <a:p>
                          <a:endParaRPr lang="zh-CN" altLang="en-US" dirty="0"/>
                        </a:p>
                      </a:txBody>
                      <a:tcPr/>
                    </a:tc>
                    <a:tc vMerge="1">
                      <a:txBody>
                        <a:bodyPr/>
                        <a:lstStyle/>
                        <a:p>
                          <a:endParaRPr lang="zh-CN" altLang="en-US" dirty="0"/>
                        </a:p>
                      </a:txBody>
                      <a:tcPr/>
                    </a:tc>
                    <a:tc rowSpan="2">
                      <a:txBody>
                        <a:bodyPr/>
                        <a:lstStyle/>
                        <a:p>
                          <a:endParaRPr lang="zh-CN"/>
                        </a:p>
                      </a:txBody>
                      <a:tcPr anchor="ctr">
                        <a:blipFill>
                          <a:blip r:embed="rId2"/>
                          <a:stretch>
                            <a:fillRect l="-360377" t="-307438" r="-291038" b="-1653"/>
                          </a:stretch>
                        </a:blipFill>
                      </a:tcPr>
                    </a:tc>
                    <a:tc>
                      <a:txBody>
                        <a:bodyPr/>
                        <a:lstStyle/>
                        <a:p>
                          <a:endParaRPr lang="zh-CN"/>
                        </a:p>
                      </a:txBody>
                      <a:tcPr>
                        <a:blipFill>
                          <a:blip r:embed="rId2"/>
                          <a:stretch>
                            <a:fillRect l="-458216" t="-620000" r="-189671" b="-105000"/>
                          </a:stretch>
                        </a:blipFill>
                      </a:tcPr>
                    </a:tc>
                    <a:tc>
                      <a:txBody>
                        <a:bodyPr/>
                        <a:lstStyle/>
                        <a:p>
                          <a:endParaRPr lang="zh-CN"/>
                        </a:p>
                      </a:txBody>
                      <a:tcPr>
                        <a:blipFill>
                          <a:blip r:embed="rId2"/>
                          <a:stretch>
                            <a:fillRect l="-591542" t="-620000" r="-100995" b="-105000"/>
                          </a:stretch>
                        </a:blipFill>
                      </a:tcPr>
                    </a:tc>
                    <a:tc>
                      <a:txBody>
                        <a:bodyPr/>
                        <a:lstStyle/>
                        <a:p>
                          <a:endParaRPr lang="zh-CN"/>
                        </a:p>
                      </a:txBody>
                      <a:tcPr>
                        <a:blipFill>
                          <a:blip r:embed="rId2"/>
                          <a:stretch>
                            <a:fillRect l="-702020" t="-620000" r="-2525" b="-105000"/>
                          </a:stretch>
                        </a:blipFill>
                      </a:tcPr>
                    </a:tc>
                    <a:extLst>
                      <a:ext uri="{0D108BD9-81ED-4DB2-BD59-A6C34878D82A}">
                        <a16:rowId xmlns:a16="http://schemas.microsoft.com/office/drawing/2014/main" val="3121649606"/>
                      </a:ext>
                    </a:extLst>
                  </a:tr>
                  <a:tr h="369467">
                    <a:tc>
                      <a:txBody>
                        <a:bodyPr/>
                        <a:lstStyle/>
                        <a:p>
                          <a:endParaRPr lang="zh-CN"/>
                        </a:p>
                      </a:txBody>
                      <a:tcPr>
                        <a:blipFill>
                          <a:blip r:embed="rId2"/>
                          <a:stretch>
                            <a:fillRect l="-513" t="-708197" r="-716410" b="-3279"/>
                          </a:stretch>
                        </a:blipFill>
                      </a:tcPr>
                    </a:tc>
                    <a:tc>
                      <a:txBody>
                        <a:bodyPr/>
                        <a:lstStyle/>
                        <a:p>
                          <a:endParaRPr lang="zh-CN"/>
                        </a:p>
                      </a:txBody>
                      <a:tcPr>
                        <a:blipFill>
                          <a:blip r:embed="rId2"/>
                          <a:stretch>
                            <a:fillRect l="-132432" t="-708197" r="-843919" b="-3279"/>
                          </a:stretch>
                        </a:blipFill>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endParaRPr lang="zh-CN"/>
                        </a:p>
                      </a:txBody>
                      <a:tcPr>
                        <a:blipFill>
                          <a:blip r:embed="rId2"/>
                          <a:stretch>
                            <a:fillRect l="-458216" t="-708197" r="-189671" b="-3279"/>
                          </a:stretch>
                        </a:blipFill>
                      </a:tcPr>
                    </a:tc>
                    <a:tc>
                      <a:txBody>
                        <a:bodyPr/>
                        <a:lstStyle/>
                        <a:p>
                          <a:endParaRPr lang="zh-CN"/>
                        </a:p>
                      </a:txBody>
                      <a:tcPr>
                        <a:blipFill>
                          <a:blip r:embed="rId2"/>
                          <a:stretch>
                            <a:fillRect l="-591542" t="-708197" r="-100995" b="-3279"/>
                          </a:stretch>
                        </a:blipFill>
                      </a:tcPr>
                    </a:tc>
                    <a:tc>
                      <a:txBody>
                        <a:bodyPr/>
                        <a:lstStyle/>
                        <a:p>
                          <a:endParaRPr lang="zh-CN"/>
                        </a:p>
                      </a:txBody>
                      <a:tcPr>
                        <a:blipFill>
                          <a:blip r:embed="rId2"/>
                          <a:stretch>
                            <a:fillRect l="-702020" t="-708197" r="-2525" b="-3279"/>
                          </a:stretch>
                        </a:blipFill>
                      </a:tcPr>
                    </a:tc>
                    <a:extLst>
                      <a:ext uri="{0D108BD9-81ED-4DB2-BD59-A6C34878D82A}">
                        <a16:rowId xmlns:a16="http://schemas.microsoft.com/office/drawing/2014/main" val="3574964761"/>
                      </a:ext>
                    </a:extLst>
                  </a:tr>
                </a:tbl>
              </a:graphicData>
            </a:graphic>
          </p:graphicFrame>
        </mc:Fallback>
      </mc:AlternateContent>
      <p:sp>
        <p:nvSpPr>
          <p:cNvPr id="8" name="文本框 7">
            <a:extLst>
              <a:ext uri="{FF2B5EF4-FFF2-40B4-BE49-F238E27FC236}">
                <a16:creationId xmlns:a16="http://schemas.microsoft.com/office/drawing/2014/main" id="{ADA5A38A-A2D8-45FF-967D-853D50624F7E}"/>
              </a:ext>
            </a:extLst>
          </p:cNvPr>
          <p:cNvSpPr txBox="1"/>
          <p:nvPr/>
        </p:nvSpPr>
        <p:spPr>
          <a:xfrm>
            <a:off x="776558" y="3028890"/>
            <a:ext cx="538997" cy="400110"/>
          </a:xfrm>
          <a:prstGeom prst="rect">
            <a:avLst/>
          </a:prstGeom>
          <a:noFill/>
          <a:ln>
            <a:noFill/>
          </a:ln>
        </p:spPr>
        <p:txBody>
          <a:bodyPr wrap="square" rtlCol="0" anchor="ctr" anchorCtr="1">
            <a:spAutoFit/>
          </a:bodyPr>
          <a:lstStyle/>
          <a:p>
            <a:r>
              <a:rPr lang="zh-CN" altLang="en-US" sz="2000" b="1" dirty="0"/>
              <a:t>例：</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D38AED8-307D-4D11-94EA-1FF7DFCD3D79}"/>
                  </a:ext>
                </a:extLst>
              </p:cNvPr>
              <p:cNvSpPr txBox="1"/>
              <p:nvPr/>
            </p:nvSpPr>
            <p:spPr>
              <a:xfrm>
                <a:off x="776558" y="6000440"/>
                <a:ext cx="8568952" cy="646331"/>
              </a:xfrm>
              <a:prstGeom prst="rect">
                <a:avLst/>
              </a:prstGeom>
              <a:noFill/>
              <a:ln>
                <a:noFill/>
              </a:ln>
            </p:spPr>
            <p:txBody>
              <a:bodyPr wrap="square" rtlCol="0" anchor="ctr" anchorCtr="1">
                <a:spAutoFit/>
              </a:bodyPr>
              <a:lstStyle/>
              <a:p>
                <a:r>
                  <a:rPr lang="zh-CN" altLang="en-US" dirty="0">
                    <a:solidFill>
                      <a:srgbClr val="FF0000"/>
                    </a:solidFill>
                  </a:rPr>
                  <a:t>其平均码长</a:t>
                </a:r>
                <a14:m>
                  <m:oMath xmlns:m="http://schemas.openxmlformats.org/officeDocument/2006/math">
                    <m:r>
                      <a:rPr lang="zh-CN" altLang="en-US" i="1">
                        <a:solidFill>
                          <a:srgbClr val="FF0000"/>
                        </a:solidFill>
                        <a:latin typeface="Cambria Math" panose="02040503050406030204" pitchFamily="18" charset="0"/>
                      </a:rPr>
                      <m:t>为</m:t>
                    </m:r>
                    <m:r>
                      <a:rPr lang="en-US" altLang="zh-CN" b="0" i="1" smtClean="0">
                        <a:solidFill>
                          <a:srgbClr val="FF0000"/>
                        </a:solidFill>
                        <a:latin typeface="Cambria Math" panose="02040503050406030204" pitchFamily="18" charset="0"/>
                      </a:rPr>
                      <m:t>2.74</m:t>
                    </m:r>
                  </m:oMath>
                </a14:m>
                <a:r>
                  <a:rPr lang="zh-CN" altLang="en-US" dirty="0">
                    <a:solidFill>
                      <a:srgbClr val="FF0000"/>
                    </a:solidFill>
                  </a:rPr>
                  <a:t>码符号</a:t>
                </a:r>
                <a:r>
                  <a:rPr lang="en-US" altLang="zh-CN" dirty="0">
                    <a:solidFill>
                      <a:srgbClr val="FF0000"/>
                    </a:solidFill>
                  </a:rPr>
                  <a:t>/</a:t>
                </a:r>
                <a:r>
                  <a:rPr lang="zh-CN" altLang="en-US" dirty="0">
                    <a:solidFill>
                      <a:srgbClr val="FF0000"/>
                    </a:solidFill>
                  </a:rPr>
                  <a:t>信源符号，紧致码的平平均码长</a:t>
                </a:r>
                <a14:m>
                  <m:oMath xmlns:m="http://schemas.openxmlformats.org/officeDocument/2006/math">
                    <m:r>
                      <a:rPr lang="zh-CN" altLang="en-US" i="1">
                        <a:solidFill>
                          <a:srgbClr val="FF0000"/>
                        </a:solidFill>
                        <a:latin typeface="Cambria Math" panose="02040503050406030204" pitchFamily="18" charset="0"/>
                      </a:rPr>
                      <m:t>为</m:t>
                    </m:r>
                    <m:r>
                      <a:rPr lang="en-US" altLang="zh-CN" i="1">
                        <a:solidFill>
                          <a:srgbClr val="FF0000"/>
                        </a:solidFill>
                        <a:latin typeface="Cambria Math" panose="02040503050406030204" pitchFamily="18" charset="0"/>
                      </a:rPr>
                      <m:t>2.7</m:t>
                    </m:r>
                    <m:r>
                      <a:rPr lang="en-US" altLang="zh-CN" b="0" i="1" smtClean="0">
                        <a:solidFill>
                          <a:srgbClr val="FF0000"/>
                        </a:solidFill>
                        <a:latin typeface="Cambria Math" panose="02040503050406030204" pitchFamily="18" charset="0"/>
                      </a:rPr>
                      <m:t>2</m:t>
                    </m:r>
                  </m:oMath>
                </a14:m>
                <a:r>
                  <a:rPr lang="zh-CN" altLang="en-US" dirty="0">
                    <a:solidFill>
                      <a:srgbClr val="FF0000"/>
                    </a:solidFill>
                  </a:rPr>
                  <a:t>码符号</a:t>
                </a:r>
                <a:r>
                  <a:rPr lang="en-US" altLang="zh-CN" dirty="0">
                    <a:solidFill>
                      <a:srgbClr val="FF0000"/>
                    </a:solidFill>
                  </a:rPr>
                  <a:t>/</a:t>
                </a:r>
                <a:r>
                  <a:rPr lang="zh-CN" altLang="en-US" dirty="0">
                    <a:solidFill>
                      <a:srgbClr val="FF0000"/>
                    </a:solidFill>
                  </a:rPr>
                  <a:t>信源符号，信源熵为</a:t>
                </a:r>
                <a14:m>
                  <m:oMath xmlns:m="http://schemas.openxmlformats.org/officeDocument/2006/math">
                    <m:r>
                      <a:rPr lang="en-US" altLang="zh-CN" b="0" i="1" smtClean="0">
                        <a:solidFill>
                          <a:srgbClr val="FF0000"/>
                        </a:solidFill>
                        <a:latin typeface="Cambria Math" panose="02040503050406030204" pitchFamily="18" charset="0"/>
                      </a:rPr>
                      <m:t>𝐻</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𝑠</m:t>
                        </m:r>
                      </m:e>
                    </m:d>
                    <m:r>
                      <a:rPr lang="en-US" altLang="zh-CN" b="0" i="1" smtClean="0">
                        <a:solidFill>
                          <a:srgbClr val="FF0000"/>
                        </a:solidFill>
                        <a:latin typeface="Cambria Math" panose="02040503050406030204" pitchFamily="18" charset="0"/>
                      </a:rPr>
                      <m:t>=2.61</m:t>
                    </m:r>
                  </m:oMath>
                </a14:m>
                <a:r>
                  <a:rPr lang="zh-CN" altLang="en-US" dirty="0">
                    <a:solidFill>
                      <a:srgbClr val="FF0000"/>
                    </a:solidFill>
                  </a:rPr>
                  <a:t>比特</a:t>
                </a:r>
              </a:p>
            </p:txBody>
          </p:sp>
        </mc:Choice>
        <mc:Fallback xmlns="">
          <p:sp>
            <p:nvSpPr>
              <p:cNvPr id="9" name="文本框 8">
                <a:extLst>
                  <a:ext uri="{FF2B5EF4-FFF2-40B4-BE49-F238E27FC236}">
                    <a16:creationId xmlns:a16="http://schemas.microsoft.com/office/drawing/2014/main" id="{5D38AED8-307D-4D11-94EA-1FF7DFCD3D79}"/>
                  </a:ext>
                </a:extLst>
              </p:cNvPr>
              <p:cNvSpPr txBox="1">
                <a:spLocks noRot="1" noChangeAspect="1" noMove="1" noResize="1" noEditPoints="1" noAdjustHandles="1" noChangeArrowheads="1" noChangeShapeType="1" noTextEdit="1"/>
              </p:cNvSpPr>
              <p:nvPr/>
            </p:nvSpPr>
            <p:spPr>
              <a:xfrm>
                <a:off x="776558" y="6000440"/>
                <a:ext cx="8568952" cy="646331"/>
              </a:xfrm>
              <a:prstGeom prst="rect">
                <a:avLst/>
              </a:prstGeom>
              <a:blipFill>
                <a:blip r:embed="rId3"/>
                <a:stretch>
                  <a:fillRect l="-498" t="-6604" r="-711" b="-13208"/>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23966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AA67D5-26D6-4BF5-A415-0FCBA60B4FF9}"/>
              </a:ext>
            </a:extLst>
          </p:cNvPr>
          <p:cNvSpPr/>
          <p:nvPr/>
        </p:nvSpPr>
        <p:spPr>
          <a:xfrm>
            <a:off x="1354792" y="548680"/>
            <a:ext cx="7047122" cy="400110"/>
          </a:xfrm>
          <a:prstGeom prst="rect">
            <a:avLst/>
          </a:prstGeom>
        </p:spPr>
        <p:txBody>
          <a:bodyPr wrap="none">
            <a:spAutoFit/>
          </a:bodyPr>
          <a:lstStyle/>
          <a:p>
            <a:r>
              <a:rPr lang="en-US" altLang="zh-CN" sz="2000" b="1" dirty="0">
                <a:latin typeface="宋体" panose="02010600030101010101" pitchFamily="2" charset="-122"/>
              </a:rPr>
              <a:t>§5.4.3 </a:t>
            </a:r>
            <a:r>
              <a:rPr lang="zh-CN" altLang="en-US" sz="2000" b="1" dirty="0">
                <a:latin typeface="宋体" panose="02010600030101010101" pitchFamily="2" charset="-122"/>
              </a:rPr>
              <a:t>香农</a:t>
            </a:r>
            <a:r>
              <a:rPr lang="en-US" altLang="zh-CN" sz="2000" b="1" dirty="0">
                <a:latin typeface="宋体" panose="02010600030101010101" pitchFamily="2" charset="-122"/>
              </a:rPr>
              <a:t>-</a:t>
            </a:r>
            <a:r>
              <a:rPr lang="zh-CN" altLang="en-US" sz="2000" b="1" dirty="0">
                <a:latin typeface="宋体" panose="02010600030101010101" pitchFamily="2" charset="-122"/>
              </a:rPr>
              <a:t>法诺</a:t>
            </a:r>
            <a:r>
              <a:rPr lang="en-US" altLang="zh-CN" sz="2000" b="1" dirty="0">
                <a:latin typeface="宋体" panose="02010600030101010101" pitchFamily="2" charset="-122"/>
              </a:rPr>
              <a:t>-</a:t>
            </a:r>
            <a:r>
              <a:rPr lang="zh-CN" altLang="en-US" sz="2000" b="1" dirty="0">
                <a:latin typeface="宋体" panose="02010600030101010101" pitchFamily="2" charset="-122"/>
              </a:rPr>
              <a:t>埃利斯（</a:t>
            </a:r>
            <a:r>
              <a:rPr lang="en-US" altLang="zh-CN" sz="2000" b="1" dirty="0">
                <a:latin typeface="宋体" panose="02010600030101010101" pitchFamily="2" charset="-122"/>
              </a:rPr>
              <a:t>Shannon-Fano-Elias</a:t>
            </a:r>
            <a:r>
              <a:rPr lang="zh-CN" altLang="en-US" sz="2000" b="1" dirty="0">
                <a:latin typeface="宋体" panose="02010600030101010101" pitchFamily="2" charset="-122"/>
              </a:rPr>
              <a:t>，</a:t>
            </a:r>
            <a:r>
              <a:rPr lang="en-US" altLang="zh-CN" sz="2000" b="1" dirty="0">
                <a:latin typeface="宋体" panose="02010600030101010101" pitchFamily="2" charset="-122"/>
              </a:rPr>
              <a:t>SFE</a:t>
            </a:r>
            <a:r>
              <a:rPr lang="zh-CN" altLang="en-US" sz="2000" b="1" dirty="0">
                <a:latin typeface="宋体" panose="02010600030101010101" pitchFamily="2" charset="-122"/>
              </a:rPr>
              <a:t>）码</a:t>
            </a:r>
            <a:endParaRPr lang="zh-CN" altLang="en-US" sz="20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38D515-55F8-4087-8349-6683CE9823EF}"/>
                  </a:ext>
                </a:extLst>
              </p:cNvPr>
              <p:cNvSpPr txBox="1"/>
              <p:nvPr/>
            </p:nvSpPr>
            <p:spPr>
              <a:xfrm>
                <a:off x="1012670" y="1124744"/>
                <a:ext cx="7385998" cy="673902"/>
              </a:xfrm>
              <a:prstGeom prst="rect">
                <a:avLst/>
              </a:prstGeom>
              <a:noFill/>
              <a:ln>
                <a:noFill/>
              </a:ln>
            </p:spPr>
            <p:txBody>
              <a:bodyPr wrap="square" rtlCol="0" anchor="ctr" anchorCtr="1">
                <a:spAutoFit/>
              </a:bodyPr>
              <a:lstStyle/>
              <a:p>
                <a:r>
                  <a:rPr lang="zh-CN" altLang="en-US" sz="2000" b="0" dirty="0">
                    <a:ea typeface="Cambria Math" panose="02040503050406030204" pitchFamily="18" charset="0"/>
                  </a:rPr>
                  <a:t>设有离散</a:t>
                </a:r>
                <a14:m>
                  <m:oMath xmlns:m="http://schemas.openxmlformats.org/officeDocument/2006/math">
                    <m:r>
                      <a:rPr lang="zh-CN" altLang="en-US" sz="2000" i="1" dirty="0">
                        <a:latin typeface="Cambria Math" panose="02040503050406030204" pitchFamily="18" charset="0"/>
                        <a:ea typeface="Cambria Math" panose="02040503050406030204" pitchFamily="18" charset="0"/>
                      </a:rPr>
                      <m:t>信源</m:t>
                    </m:r>
                    <m:r>
                      <a:rPr lang="en-US" altLang="zh-CN" sz="2000" b="0" i="1" smtClean="0">
                        <a:latin typeface="Cambria Math" panose="02040503050406030204" pitchFamily="18" charset="0"/>
                        <a:ea typeface="Cambria Math" panose="02040503050406030204" pitchFamily="18" charset="0"/>
                      </a:rPr>
                      <m:t>𝑠</m:t>
                    </m:r>
                    <m:r>
                      <a:rPr lang="en-US" altLang="zh-CN" sz="2000" i="1" smtClean="0">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ea typeface="Cambria Math" panose="02040503050406030204" pitchFamily="18" charset="0"/>
                              </a:rPr>
                            </m:ctrlPr>
                          </m:mPr>
                          <m:m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1</m:t>
                                  </m:r>
                                </m:sub>
                              </m:sSub>
                            </m:e>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2</m:t>
                                  </m:r>
                                </m:sub>
                              </m:sSub>
                            </m:e>
                            <m:e>
                              <m:m>
                                <m:mPr>
                                  <m:mcs>
                                    <m:mc>
                                      <m:mcPr>
                                        <m:count m:val="2"/>
                                        <m:mcJc m:val="center"/>
                                      </m:mcPr>
                                    </m:mc>
                                  </m:mcs>
                                  <m:ctrlPr>
                                    <a:rPr lang="en-US" altLang="zh-CN" sz="2000" i="1">
                                      <a:latin typeface="Cambria Math" panose="02040503050406030204" pitchFamily="18" charset="0"/>
                                      <a:ea typeface="Cambria Math" panose="02040503050406030204" pitchFamily="18" charset="0"/>
                                    </a:rPr>
                                  </m:ctrlPr>
                                </m:mPr>
                                <m:mr>
                                  <m:e>
                                    <m:r>
                                      <m:rPr>
                                        <m:brk m:alnAt="7"/>
                                      </m:rPr>
                                      <a:rPr lang="en-US" altLang="zh-CN" sz="2000" i="1">
                                        <a:latin typeface="Cambria Math" panose="02040503050406030204" pitchFamily="18" charset="0"/>
                                        <a:ea typeface="Cambria Math" panose="02040503050406030204" pitchFamily="18" charset="0"/>
                                      </a:rPr>
                                      <m:t>⋯</m:t>
                                    </m:r>
                                  </m:e>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𝑞</m:t>
                                        </m:r>
                                      </m:sub>
                                    </m:sSub>
                                  </m:e>
                                </m:mr>
                              </m:m>
                              <m:r>
                                <a:rPr lang="en-US" altLang="zh-CN" sz="2000" i="1">
                                  <a:latin typeface="Cambria Math" panose="02040503050406030204" pitchFamily="18" charset="0"/>
                                  <a:ea typeface="Cambria Math" panose="02040503050406030204" pitchFamily="18" charset="0"/>
                                </a:rPr>
                                <m:t> </m:t>
                              </m:r>
                            </m:e>
                          </m:mr>
                          <m:m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1</m:t>
                                  </m:r>
                                </m:sub>
                              </m:sSub>
                            </m:e>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2</m:t>
                                  </m:r>
                                </m:sub>
                              </m:sSub>
                            </m:e>
                            <m:e>
                              <m:m>
                                <m:mPr>
                                  <m:mcs>
                                    <m:mc>
                                      <m:mcPr>
                                        <m:count m:val="2"/>
                                        <m:mcJc m:val="center"/>
                                      </m:mcPr>
                                    </m:mc>
                                  </m:mcs>
                                  <m:ctrlPr>
                                    <a:rPr lang="en-US" altLang="zh-CN" sz="2000" i="1">
                                      <a:latin typeface="Cambria Math" panose="02040503050406030204" pitchFamily="18" charset="0"/>
                                      <a:ea typeface="Cambria Math" panose="02040503050406030204" pitchFamily="18" charset="0"/>
                                    </a:rPr>
                                  </m:ctrlPr>
                                </m:mPr>
                                <m:mr>
                                  <m:e>
                                    <m:r>
                                      <m:rPr>
                                        <m:brk m:alnAt="7"/>
                                      </m:rPr>
                                      <a:rPr lang="en-US" altLang="zh-CN" sz="2000" i="1">
                                        <a:latin typeface="Cambria Math" panose="02040503050406030204" pitchFamily="18" charset="0"/>
                                        <a:ea typeface="Cambria Math" panose="02040503050406030204" pitchFamily="18" charset="0"/>
                                      </a:rPr>
                                      <m:t>⋯</m:t>
                                    </m:r>
                                  </m:e>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𝑞</m:t>
                                        </m:r>
                                      </m:sub>
                                    </m:sSub>
                                  </m:e>
                                </m:mr>
                              </m:m>
                            </m:e>
                          </m:mr>
                        </m:m>
                      </m:e>
                    </m:d>
                  </m:oMath>
                </a14:m>
                <a:r>
                  <a:rPr lang="zh-CN" altLang="en-US"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𝑝</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&gt;0</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=1,2,⋯,</m:t>
                    </m:r>
                    <m:r>
                      <a:rPr lang="en-US" altLang="zh-CN" sz="2000" b="0" i="1" dirty="0" smtClean="0">
                        <a:latin typeface="Cambria Math" panose="02040503050406030204" pitchFamily="18" charset="0"/>
                        <a:ea typeface="Cambria Math" panose="02040503050406030204" pitchFamily="18" charset="0"/>
                      </a:rPr>
                      <m:t>𝑞</m:t>
                    </m:r>
                  </m:oMath>
                </a14:m>
                <a:r>
                  <a:rPr lang="en-US" altLang="zh-CN" sz="2000" dirty="0"/>
                  <a:t>. </a:t>
                </a:r>
                <a:r>
                  <a:rPr lang="zh-CN" altLang="en-US" sz="2000" dirty="0"/>
                  <a:t>令</a:t>
                </a:r>
              </a:p>
            </p:txBody>
          </p:sp>
        </mc:Choice>
        <mc:Fallback xmlns="">
          <p:sp>
            <p:nvSpPr>
              <p:cNvPr id="3" name="文本框 2">
                <a:extLst>
                  <a:ext uri="{FF2B5EF4-FFF2-40B4-BE49-F238E27FC236}">
                    <a16:creationId xmlns:a16="http://schemas.microsoft.com/office/drawing/2014/main" id="{6938D515-55F8-4087-8349-6683CE9823EF}"/>
                  </a:ext>
                </a:extLst>
              </p:cNvPr>
              <p:cNvSpPr txBox="1">
                <a:spLocks noRot="1" noChangeAspect="1" noMove="1" noResize="1" noEditPoints="1" noAdjustHandles="1" noChangeArrowheads="1" noChangeShapeType="1" noTextEdit="1"/>
              </p:cNvSpPr>
              <p:nvPr/>
            </p:nvSpPr>
            <p:spPr>
              <a:xfrm>
                <a:off x="1012670" y="1124744"/>
                <a:ext cx="7385998" cy="673902"/>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F1025B6-FCE3-42FF-8635-29CEA079F17E}"/>
                  </a:ext>
                </a:extLst>
              </p:cNvPr>
              <p:cNvSpPr txBox="1"/>
              <p:nvPr/>
            </p:nvSpPr>
            <p:spPr>
              <a:xfrm>
                <a:off x="1244451" y="1798646"/>
                <a:ext cx="7200800" cy="87408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𝑗</m:t>
                          </m: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e>
                      </m:nary>
                      <m:r>
                        <a:rPr lang="en-US" altLang="zh-CN" sz="2000" b="0" i="1" smtClean="0">
                          <a:latin typeface="Cambria Math" panose="02040503050406030204" pitchFamily="18" charset="0"/>
                        </a:rPr>
                        <m:t>,  </m:t>
                      </m:r>
                      <m:acc>
                        <m:accPr>
                          <m:chr m:val="̅"/>
                          <m:ctrlPr>
                            <a:rPr lang="en-US" altLang="zh-CN" sz="2000" b="0" i="1" smtClean="0">
                              <a:latin typeface="Cambria Math" panose="02040503050406030204" pitchFamily="18" charset="0"/>
                            </a:rPr>
                          </m:ctrlPr>
                        </m:acc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𝑗</m:t>
                              </m:r>
                            </m:sub>
                          </m:sSub>
                        </m:e>
                      </m:ac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oMath>
                  </m:oMathPara>
                </a14:m>
                <a:endParaRPr lang="zh-CN" altLang="en-US" sz="2000" dirty="0"/>
              </a:p>
            </p:txBody>
          </p:sp>
        </mc:Choice>
        <mc:Fallback xmlns="">
          <p:sp>
            <p:nvSpPr>
              <p:cNvPr id="4" name="文本框 3">
                <a:extLst>
                  <a:ext uri="{FF2B5EF4-FFF2-40B4-BE49-F238E27FC236}">
                    <a16:creationId xmlns:a16="http://schemas.microsoft.com/office/drawing/2014/main" id="{5F1025B6-FCE3-42FF-8635-29CEA079F17E}"/>
                  </a:ext>
                </a:extLst>
              </p:cNvPr>
              <p:cNvSpPr txBox="1">
                <a:spLocks noRot="1" noChangeAspect="1" noMove="1" noResize="1" noEditPoints="1" noAdjustHandles="1" noChangeArrowheads="1" noChangeShapeType="1" noTextEdit="1"/>
              </p:cNvSpPr>
              <p:nvPr/>
            </p:nvSpPr>
            <p:spPr>
              <a:xfrm>
                <a:off x="1244451" y="1798646"/>
                <a:ext cx="7200800" cy="87408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C0A978E-8AFC-4958-9D0E-35663954D1A2}"/>
                  </a:ext>
                </a:extLst>
              </p:cNvPr>
              <p:cNvSpPr txBox="1"/>
              <p:nvPr/>
            </p:nvSpPr>
            <p:spPr>
              <a:xfrm>
                <a:off x="593995" y="2617136"/>
                <a:ext cx="10945216" cy="768928"/>
              </a:xfrm>
              <a:prstGeom prst="rect">
                <a:avLst/>
              </a:prstGeom>
              <a:noFill/>
              <a:ln>
                <a:noFill/>
              </a:ln>
            </p:spPr>
            <p:txBody>
              <a:bodyPr wrap="square" rtlCol="0" anchor="ctr" anchorCtr="1">
                <a:spAutoFit/>
              </a:bodyPr>
              <a:lstStyle/>
              <a:p>
                <a:r>
                  <a:rPr lang="zh-CN" altLang="en-US" sz="2000" dirty="0"/>
                  <a:t>则</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=0&lt;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⋯&lt;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𝐹</m:t>
                        </m:r>
                      </m:e>
                      <m:sub>
                        <m:r>
                          <a:rPr lang="en-US" altLang="zh-CN" sz="2000" b="0" i="1" smtClean="0">
                            <a:latin typeface="Cambria Math" panose="02040503050406030204" pitchFamily="18" charset="0"/>
                            <a:ea typeface="Cambria Math" panose="02040503050406030204" pitchFamily="18" charset="0"/>
                          </a:rPr>
                          <m:t>𝑞</m:t>
                        </m:r>
                      </m:sub>
                    </m:sSub>
                    <m:r>
                      <a:rPr lang="en-US" altLang="zh-CN" sz="2000" b="0" i="1" smtClean="0">
                        <a:latin typeface="Cambria Math" panose="02040503050406030204" pitchFamily="18" charset="0"/>
                        <a:ea typeface="Cambria Math" panose="02040503050406030204" pitchFamily="18" charset="0"/>
                      </a:rPr>
                      <m:t>&lt;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𝐹</m:t>
                        </m:r>
                      </m:e>
                      <m:sub>
                        <m:r>
                          <a:rPr lang="en-US" altLang="zh-CN" sz="2000" b="0" i="1" smtClean="0">
                            <a:latin typeface="Cambria Math" panose="02040503050406030204" pitchFamily="18" charset="0"/>
                            <a:ea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=1</m:t>
                    </m:r>
                  </m:oMath>
                </a14:m>
                <a:r>
                  <a:rPr lang="zh-CN" altLang="en-US" sz="2000" dirty="0"/>
                  <a:t>，而</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oMath>
                </a14:m>
                <a:r>
                  <a:rPr lang="zh-CN" altLang="en-US" sz="2000" dirty="0"/>
                  <a:t>是区间</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a14:m>
                <a:r>
                  <a:rPr lang="zh-CN" altLang="en-US" sz="2000" dirty="0"/>
                  <a:t>的中点，</a:t>
                </a:r>
                <a:r>
                  <a:rPr lang="en-US" altLang="zh-CN" sz="2000" i="1" dirty="0"/>
                  <a:t> j</a:t>
                </a:r>
                <a14:m>
                  <m:oMath xmlns:m="http://schemas.openxmlformats.org/officeDocument/2006/math">
                    <m:r>
                      <a:rPr lang="en-US" altLang="zh-CN" sz="2000" i="1" dirty="0">
                        <a:latin typeface="Cambria Math" panose="02040503050406030204" pitchFamily="18" charset="0"/>
                      </a:rPr>
                      <m:t>=1,2,⋯,</m:t>
                    </m:r>
                    <m:r>
                      <a:rPr lang="en-US" altLang="zh-CN" sz="2000" i="1" dirty="0">
                        <a:latin typeface="Cambria Math" panose="02040503050406030204" pitchFamily="18" charset="0"/>
                        <a:ea typeface="Cambria Math" panose="02040503050406030204" pitchFamily="18" charset="0"/>
                      </a:rPr>
                      <m:t>𝑞</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oMath>
                </a14:m>
                <a:r>
                  <a:rPr lang="zh-CN" altLang="en-US" sz="2000" dirty="0"/>
                  <a:t>称为</a:t>
                </a:r>
                <a:r>
                  <a:rPr lang="zh-CN" altLang="en-US" sz="2000" dirty="0">
                    <a:solidFill>
                      <a:srgbClr val="C00000"/>
                    </a:solidFill>
                  </a:rPr>
                  <a:t>累积分布函数</a:t>
                </a:r>
                <a:r>
                  <a:rPr lang="en-US" altLang="zh-CN" sz="2000" dirty="0"/>
                  <a:t> </a:t>
                </a:r>
                <a:r>
                  <a:rPr lang="zh-CN" altLang="en-US" sz="2000" dirty="0"/>
                  <a:t>，</a:t>
                </a:r>
                <a:r>
                  <a:rPr lang="en-US" altLang="zh-CN" sz="2000" dirty="0"/>
                  <a:t>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oMath>
                </a14:m>
                <a:r>
                  <a:rPr lang="zh-CN" altLang="en-US" sz="2000" dirty="0"/>
                  <a:t>称为</a:t>
                </a:r>
                <a:r>
                  <a:rPr lang="zh-CN" altLang="en-US" sz="2000" dirty="0">
                    <a:solidFill>
                      <a:srgbClr val="C00000"/>
                    </a:solidFill>
                  </a:rPr>
                  <a:t>修正的累积分布函数</a:t>
                </a:r>
                <a:r>
                  <a:rPr lang="zh-CN" altLang="en-US" sz="2000" dirty="0"/>
                  <a:t>。</a:t>
                </a:r>
              </a:p>
            </p:txBody>
          </p:sp>
        </mc:Choice>
        <mc:Fallback xmlns="">
          <p:sp>
            <p:nvSpPr>
              <p:cNvPr id="5" name="文本框 4">
                <a:extLst>
                  <a:ext uri="{FF2B5EF4-FFF2-40B4-BE49-F238E27FC236}">
                    <a16:creationId xmlns:a16="http://schemas.microsoft.com/office/drawing/2014/main" id="{3C0A978E-8AFC-4958-9D0E-35663954D1A2}"/>
                  </a:ext>
                </a:extLst>
              </p:cNvPr>
              <p:cNvSpPr txBox="1">
                <a:spLocks noRot="1" noChangeAspect="1" noMove="1" noResize="1" noEditPoints="1" noAdjustHandles="1" noChangeArrowheads="1" noChangeShapeType="1" noTextEdit="1"/>
              </p:cNvSpPr>
              <p:nvPr/>
            </p:nvSpPr>
            <p:spPr>
              <a:xfrm>
                <a:off x="593995" y="2617136"/>
                <a:ext cx="10945216" cy="768928"/>
              </a:xfrm>
              <a:prstGeom prst="rect">
                <a:avLst/>
              </a:prstGeom>
              <a:blipFill>
                <a:blip r:embed="rId4"/>
                <a:stretch>
                  <a:fillRect t="-5556" b="-873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B3A25CB-B8AF-4377-BA47-F186E44F99A2}"/>
                  </a:ext>
                </a:extLst>
              </p:cNvPr>
              <p:cNvSpPr txBox="1"/>
              <p:nvPr/>
            </p:nvSpPr>
            <p:spPr>
              <a:xfrm>
                <a:off x="593995" y="3505865"/>
                <a:ext cx="10801200" cy="430631"/>
              </a:xfrm>
              <a:prstGeom prst="rect">
                <a:avLst/>
              </a:prstGeom>
              <a:noFill/>
              <a:ln>
                <a:noFill/>
              </a:ln>
            </p:spPr>
            <p:txBody>
              <a:bodyPr wrap="square" rtlCol="0" anchor="ctr" anchorCtr="1">
                <a:spAutoFit/>
              </a:bodyPr>
              <a:lstStyle/>
              <a:p>
                <a:r>
                  <a:rPr lang="zh-CN" altLang="en-US" sz="2000" dirty="0"/>
                  <a:t>设</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𝑞</m:t>
                        </m:r>
                      </m:sub>
                    </m:sSub>
                  </m:oMath>
                </a14:m>
                <a:r>
                  <a:rPr lang="zh-CN" altLang="en-US" sz="2000" dirty="0"/>
                  <a:t>为待定的正整数，记</a:t>
                </a:r>
                <a14:m>
                  <m:oMath xmlns:m="http://schemas.openxmlformats.org/officeDocument/2006/math">
                    <m:acc>
                      <m:accPr>
                        <m:chr m:val="̅"/>
                        <m:ctrlPr>
                          <a:rPr lang="zh-CN" altLang="en-US" sz="2000" i="1" smtClean="0">
                            <a:latin typeface="Cambria Math" panose="02040503050406030204" pitchFamily="18" charset="0"/>
                          </a:rPr>
                        </m:ctrlPr>
                      </m:acc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𝑗</m:t>
                            </m:r>
                          </m:sub>
                        </m:sSub>
                      </m:e>
                    </m:acc>
                  </m:oMath>
                </a14:m>
                <a:r>
                  <a:rPr lang="zh-CN" altLang="en-US" sz="2000" dirty="0"/>
                  <a:t>的二进小数表示的前</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𝑗</m:t>
                        </m:r>
                      </m:sub>
                    </m:sSub>
                  </m:oMath>
                </a14:m>
                <a:r>
                  <a:rPr lang="zh-CN" altLang="en-US" sz="2000" dirty="0"/>
                  <a:t>位为</a:t>
                </a:r>
                <a14:m>
                  <m:oMath xmlns:m="http://schemas.openxmlformats.org/officeDocument/2006/math">
                    <m:r>
                      <a:rPr lang="en-US" altLang="zh-CN" sz="2000" i="1">
                        <a:latin typeface="Cambria Math" panose="02040503050406030204" pitchFamily="18" charset="0"/>
                      </a:rPr>
                      <m:t>0</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𝑗</m:t>
                        </m:r>
                      </m:sub>
                    </m:sSub>
                  </m:oMath>
                </a14:m>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 </m:t>
                    </m:r>
                  </m:oMath>
                </a14:m>
                <a:r>
                  <a:rPr lang="zh-CN" altLang="en-US" sz="2000" dirty="0"/>
                  <a:t>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 </m:t>
                    </m:r>
                  </m:oMath>
                </a14:m>
                <a:r>
                  <a:rPr lang="zh-CN" altLang="en-US" sz="2000" dirty="0"/>
                  <a:t>长的</a:t>
                </a:r>
                <a:r>
                  <a:rPr lang="en-US" altLang="zh-CN" sz="2000" dirty="0"/>
                  <a:t>0-1</a:t>
                </a:r>
                <a:r>
                  <a:rPr lang="zh-CN" altLang="en-US" sz="2000" dirty="0"/>
                  <a:t>序列），则</a:t>
                </a:r>
              </a:p>
            </p:txBody>
          </p:sp>
        </mc:Choice>
        <mc:Fallback xmlns="">
          <p:sp>
            <p:nvSpPr>
              <p:cNvPr id="6" name="文本框 5">
                <a:extLst>
                  <a:ext uri="{FF2B5EF4-FFF2-40B4-BE49-F238E27FC236}">
                    <a16:creationId xmlns:a16="http://schemas.microsoft.com/office/drawing/2014/main" id="{2B3A25CB-B8AF-4377-BA47-F186E44F99A2}"/>
                  </a:ext>
                </a:extLst>
              </p:cNvPr>
              <p:cNvSpPr txBox="1">
                <a:spLocks noRot="1" noChangeAspect="1" noMove="1" noResize="1" noEditPoints="1" noAdjustHandles="1" noChangeArrowheads="1" noChangeShapeType="1" noTextEdit="1"/>
              </p:cNvSpPr>
              <p:nvPr/>
            </p:nvSpPr>
            <p:spPr>
              <a:xfrm>
                <a:off x="593995" y="3505865"/>
                <a:ext cx="10801200" cy="430631"/>
              </a:xfrm>
              <a:prstGeom prst="rect">
                <a:avLst/>
              </a:prstGeom>
              <a:blipFill>
                <a:blip r:embed="rId5"/>
                <a:stretch>
                  <a:fillRect t="-9859" r="-113" b="-1690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C8740A5-A4B0-44BF-B700-53339AC1685D}"/>
                  </a:ext>
                </a:extLst>
              </p:cNvPr>
              <p:cNvSpPr txBox="1"/>
              <p:nvPr/>
            </p:nvSpPr>
            <p:spPr>
              <a:xfrm>
                <a:off x="2566020" y="3966760"/>
                <a:ext cx="5366854" cy="61606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m:t>
                      </m:r>
                      <m:acc>
                        <m:accPr>
                          <m:chr m:val="̅"/>
                          <m:ctrlPr>
                            <a:rPr lang="zh-CN" altLang="en-US" sz="2000" i="1" smtClean="0">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b="0" i="1" smtClean="0">
                          <a:latin typeface="Cambria Math" panose="02040503050406030204" pitchFamily="18" charset="0"/>
                        </a:rPr>
                        <m:t>−</m:t>
                      </m:r>
                      <m:r>
                        <a:rPr lang="en-US" altLang="zh-CN" sz="2000" i="1">
                          <a:latin typeface="Cambria Math" panose="02040503050406030204" pitchFamily="18" charset="0"/>
                        </a:rPr>
                        <m:t>0.</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=0.</m:t>
                      </m:r>
                      <m:limLow>
                        <m:limLowPr>
                          <m:ctrlPr>
                            <a:rPr lang="en-US" altLang="zh-CN" sz="2000" b="0" i="1" smtClean="0">
                              <a:latin typeface="Cambria Math" panose="02040503050406030204" pitchFamily="18" charset="0"/>
                            </a:rPr>
                          </m:ctrlPr>
                        </m:limLowPr>
                        <m:e>
                          <m:groupChr>
                            <m:groupChrPr>
                              <m:chr m:val="⏟"/>
                              <m:ctrlPr>
                                <a:rPr lang="en-US" altLang="zh-CN" sz="2000" b="0" i="1" smtClean="0">
                                  <a:latin typeface="Cambria Math" panose="02040503050406030204" pitchFamily="18" charset="0"/>
                                </a:rPr>
                              </m:ctrlPr>
                            </m:groupChrPr>
                            <m:e>
                              <m:r>
                                <a:rPr lang="en-US" altLang="zh-CN" sz="2000" i="1">
                                  <a:latin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⋯0</m:t>
                              </m:r>
                            </m:e>
                          </m:groupChr>
                        </m:e>
                        <m:li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lim>
                      </m:limLow>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⋯&lt;</m:t>
                      </m:r>
                      <m:r>
                        <a:rPr lang="en-US" altLang="zh-CN" sz="2000" i="1">
                          <a:latin typeface="Cambria Math" panose="02040503050406030204" pitchFamily="18" charset="0"/>
                        </a:rPr>
                        <m:t>0.</m:t>
                      </m:r>
                      <m:limLow>
                        <m:limLowPr>
                          <m:ctrlPr>
                            <a:rPr lang="en-US" altLang="zh-CN" sz="2000" i="1">
                              <a:latin typeface="Cambria Math" panose="02040503050406030204" pitchFamily="18" charset="0"/>
                            </a:rPr>
                          </m:ctrlPr>
                        </m:limLowPr>
                        <m:e>
                          <m:groupChr>
                            <m:groupChrPr>
                              <m:chr m:val="⏟"/>
                              <m:ctrlPr>
                                <a:rPr lang="en-US" altLang="zh-CN" sz="2000" i="1">
                                  <a:latin typeface="Cambria Math" panose="02040503050406030204" pitchFamily="18" charset="0"/>
                                </a:rPr>
                              </m:ctrlPr>
                            </m:groupChrPr>
                            <m:e>
                              <m:r>
                                <a:rPr lang="en-US" altLang="zh-CN" sz="2000" i="1">
                                  <a:latin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⋯0</m:t>
                              </m:r>
                            </m:e>
                          </m:groupChr>
                        </m:e>
                        <m:li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−1</m:t>
                          </m:r>
                        </m:lim>
                      </m:limLow>
                      <m:r>
                        <a:rPr lang="en-US" altLang="zh-CN" sz="2000" b="0" i="1" smtClean="0">
                          <a:latin typeface="Cambria Math" panose="02040503050406030204" pitchFamily="18" charset="0"/>
                        </a:rPr>
                        <m:t>1=</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sup>
                      </m:sSup>
                    </m:oMath>
                  </m:oMathPara>
                </a14:m>
                <a:endParaRPr lang="zh-CN" altLang="en-US" sz="2000" dirty="0"/>
              </a:p>
            </p:txBody>
          </p:sp>
        </mc:Choice>
        <mc:Fallback xmlns="">
          <p:sp>
            <p:nvSpPr>
              <p:cNvPr id="7" name="文本框 6">
                <a:extLst>
                  <a:ext uri="{FF2B5EF4-FFF2-40B4-BE49-F238E27FC236}">
                    <a16:creationId xmlns:a16="http://schemas.microsoft.com/office/drawing/2014/main" id="{4C8740A5-A4B0-44BF-B700-53339AC1685D}"/>
                  </a:ext>
                </a:extLst>
              </p:cNvPr>
              <p:cNvSpPr txBox="1">
                <a:spLocks noRot="1" noChangeAspect="1" noMove="1" noResize="1" noEditPoints="1" noAdjustHandles="1" noChangeArrowheads="1" noChangeShapeType="1" noTextEdit="1"/>
              </p:cNvSpPr>
              <p:nvPr/>
            </p:nvSpPr>
            <p:spPr>
              <a:xfrm>
                <a:off x="2566020" y="3966760"/>
                <a:ext cx="5366854" cy="616066"/>
              </a:xfrm>
              <a:prstGeom prst="rect">
                <a:avLst/>
              </a:prstGeom>
              <a:blipFill>
                <a:blip r:embed="rId6"/>
                <a:stretch>
                  <a:fillRect l="-1136" t="-990" b="-1089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989FB77-F0AD-40F9-BD39-3C0CB729EDD0}"/>
                  </a:ext>
                </a:extLst>
              </p:cNvPr>
              <p:cNvSpPr txBox="1"/>
              <p:nvPr/>
            </p:nvSpPr>
            <p:spPr>
              <a:xfrm>
                <a:off x="4083816" y="4733404"/>
                <a:ext cx="2342436" cy="35368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sup>
                      </m:sSup>
                      <m:r>
                        <a:rPr lang="en-US" altLang="zh-CN" sz="2000" b="0" i="1" smtClean="0">
                          <a:latin typeface="Cambria Math" panose="02040503050406030204" pitchFamily="18" charset="0"/>
                        </a:rPr>
                        <m:t>&lt;</m:t>
                      </m:r>
                      <m:r>
                        <a:rPr lang="en-US" altLang="zh-CN" sz="2000" i="1">
                          <a:latin typeface="Cambria Math" panose="02040503050406030204" pitchFamily="18" charset="0"/>
                        </a:rPr>
                        <m:t>0.</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𝑗</m:t>
                          </m:r>
                        </m:sub>
                      </m:sSub>
                      <m:r>
                        <a:rPr lang="en-US" altLang="zh-CN" sz="2000" i="1" smtClean="0">
                          <a:latin typeface="Cambria Math" panose="02040503050406030204" pitchFamily="18" charset="0"/>
                          <a:ea typeface="Cambria Math" panose="02040503050406030204" pitchFamily="18" charset="0"/>
                        </a:rPr>
                        <m:t>≤</m:t>
                      </m:r>
                      <m:acc>
                        <m:accPr>
                          <m:chr m:val="̅"/>
                          <m:ctrlPr>
                            <a:rPr lang="zh-CN" altLang="en-US"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oMath>
                  </m:oMathPara>
                </a14:m>
                <a:endParaRPr lang="zh-CN" altLang="en-US" sz="2000" dirty="0"/>
              </a:p>
            </p:txBody>
          </p:sp>
        </mc:Choice>
        <mc:Fallback xmlns="">
          <p:sp>
            <p:nvSpPr>
              <p:cNvPr id="8" name="文本框 7">
                <a:extLst>
                  <a:ext uri="{FF2B5EF4-FFF2-40B4-BE49-F238E27FC236}">
                    <a16:creationId xmlns:a16="http://schemas.microsoft.com/office/drawing/2014/main" id="{E989FB77-F0AD-40F9-BD39-3C0CB729EDD0}"/>
                  </a:ext>
                </a:extLst>
              </p:cNvPr>
              <p:cNvSpPr txBox="1">
                <a:spLocks noRot="1" noChangeAspect="1" noMove="1" noResize="1" noEditPoints="1" noAdjustHandles="1" noChangeArrowheads="1" noChangeShapeType="1" noTextEdit="1"/>
              </p:cNvSpPr>
              <p:nvPr/>
            </p:nvSpPr>
            <p:spPr>
              <a:xfrm>
                <a:off x="4083816" y="4733404"/>
                <a:ext cx="2342436" cy="353687"/>
              </a:xfrm>
              <a:prstGeom prst="rect">
                <a:avLst/>
              </a:prstGeom>
              <a:blipFill>
                <a:blip r:embed="rId7"/>
                <a:stretch>
                  <a:fillRect l="-3125" r="-15104" b="-2586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625D070-6044-47D0-BF61-6E956C2AFCBC}"/>
                  </a:ext>
                </a:extLst>
              </p:cNvPr>
              <p:cNvSpPr txBox="1"/>
              <p:nvPr/>
            </p:nvSpPr>
            <p:spPr>
              <a:xfrm>
                <a:off x="693812" y="5087091"/>
                <a:ext cx="2880320" cy="400110"/>
              </a:xfrm>
              <a:prstGeom prst="rect">
                <a:avLst/>
              </a:prstGeom>
              <a:noFill/>
              <a:ln>
                <a:noFill/>
              </a:ln>
            </p:spPr>
            <p:txBody>
              <a:bodyPr wrap="square" rtlCol="0" anchor="ctr" anchorCtr="1">
                <a:spAutoFit/>
              </a:bodyPr>
              <a:lstStyle/>
              <a:p>
                <a:r>
                  <a:rPr lang="zh-CN" altLang="en-US" sz="2000" dirty="0"/>
                  <a:t>对于任何的</a:t>
                </a:r>
                <a:r>
                  <a:rPr lang="en-US" altLang="zh-CN" sz="2000" dirty="0"/>
                  <a:t>0-1</a:t>
                </a:r>
                <a:r>
                  <a:rPr lang="zh-CN" altLang="en-US" sz="2000" dirty="0"/>
                  <a:t>序列</a:t>
                </a:r>
                <a14:m>
                  <m:oMath xmlns:m="http://schemas.openxmlformats.org/officeDocument/2006/math">
                    <m:r>
                      <a:rPr lang="en-US" altLang="zh-CN" sz="2000" b="0" i="1" smtClean="0">
                        <a:latin typeface="Cambria Math" panose="02040503050406030204" pitchFamily="18" charset="0"/>
                      </a:rPr>
                      <m:t>h</m:t>
                    </m:r>
                    <m:r>
                      <a:rPr lang="zh-CN" altLang="en-US" sz="2000" i="1">
                        <a:latin typeface="Cambria Math" panose="02040503050406030204" pitchFamily="18" charset="0"/>
                      </a:rPr>
                      <m:t>，</m:t>
                    </m:r>
                  </m:oMath>
                </a14:m>
                <a:endParaRPr lang="zh-CN" altLang="en-US" sz="2000" dirty="0"/>
              </a:p>
            </p:txBody>
          </p:sp>
        </mc:Choice>
        <mc:Fallback xmlns="">
          <p:sp>
            <p:nvSpPr>
              <p:cNvPr id="9" name="文本框 8">
                <a:extLst>
                  <a:ext uri="{FF2B5EF4-FFF2-40B4-BE49-F238E27FC236}">
                    <a16:creationId xmlns:a16="http://schemas.microsoft.com/office/drawing/2014/main" id="{6625D070-6044-47D0-BF61-6E956C2AFCBC}"/>
                  </a:ext>
                </a:extLst>
              </p:cNvPr>
              <p:cNvSpPr txBox="1">
                <a:spLocks noRot="1" noChangeAspect="1" noMove="1" noResize="1" noEditPoints="1" noAdjustHandles="1" noChangeArrowheads="1" noChangeShapeType="1" noTextEdit="1"/>
              </p:cNvSpPr>
              <p:nvPr/>
            </p:nvSpPr>
            <p:spPr>
              <a:xfrm>
                <a:off x="693812" y="5087091"/>
                <a:ext cx="2880320" cy="400110"/>
              </a:xfrm>
              <a:prstGeom prst="rect">
                <a:avLst/>
              </a:prstGeom>
              <a:blipFill>
                <a:blip r:embed="rId8"/>
                <a:stretch>
                  <a:fillRect t="-10606" b="-27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E1AE0B8-2A1E-46E5-A368-6C4BB346051F}"/>
                  </a:ext>
                </a:extLst>
              </p:cNvPr>
              <p:cNvSpPr/>
              <p:nvPr/>
            </p:nvSpPr>
            <p:spPr>
              <a:xfrm>
                <a:off x="3782124" y="5661248"/>
                <a:ext cx="3418885" cy="4460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sup>
                      </m:sSup>
                      <m:r>
                        <a:rPr lang="en-US" altLang="zh-CN" sz="2000" i="1">
                          <a:latin typeface="Cambria Math" panose="02040503050406030204" pitchFamily="18" charset="0"/>
                        </a:rPr>
                        <m:t>&lt;0.</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&lt;</m:t>
                      </m:r>
                      <m:acc>
                        <m:accPr>
                          <m:chr m:val="̅"/>
                          <m:ctrlPr>
                            <a:rPr lang="zh-CN" altLang="en-US"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sup>
                      </m:sSup>
                    </m:oMath>
                  </m:oMathPara>
                </a14:m>
                <a:endParaRPr lang="zh-CN" altLang="en-US" sz="2000" dirty="0"/>
              </a:p>
            </p:txBody>
          </p:sp>
        </mc:Choice>
        <mc:Fallback xmlns="">
          <p:sp>
            <p:nvSpPr>
              <p:cNvPr id="10" name="矩形 9">
                <a:extLst>
                  <a:ext uri="{FF2B5EF4-FFF2-40B4-BE49-F238E27FC236}">
                    <a16:creationId xmlns:a16="http://schemas.microsoft.com/office/drawing/2014/main" id="{8E1AE0B8-2A1E-46E5-A368-6C4BB346051F}"/>
                  </a:ext>
                </a:extLst>
              </p:cNvPr>
              <p:cNvSpPr>
                <a:spLocks noRot="1" noChangeAspect="1" noMove="1" noResize="1" noEditPoints="1" noAdjustHandles="1" noChangeArrowheads="1" noChangeShapeType="1" noTextEdit="1"/>
              </p:cNvSpPr>
              <p:nvPr/>
            </p:nvSpPr>
            <p:spPr>
              <a:xfrm>
                <a:off x="3782124" y="5661248"/>
                <a:ext cx="3418885" cy="446020"/>
              </a:xfrm>
              <a:prstGeom prst="rect">
                <a:avLst/>
              </a:prstGeom>
              <a:blipFill>
                <a:blip r:embed="rId9"/>
                <a:stretch>
                  <a:fillRect b="-8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9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D1FECBB-723F-4676-A0C8-03556DFCCDF9}"/>
                  </a:ext>
                </a:extLst>
              </p:cNvPr>
              <p:cNvSpPr txBox="1"/>
              <p:nvPr/>
            </p:nvSpPr>
            <p:spPr>
              <a:xfrm>
                <a:off x="1269876" y="476672"/>
                <a:ext cx="3096344" cy="659861"/>
              </a:xfrm>
              <a:prstGeom prst="rect">
                <a:avLst/>
              </a:prstGeom>
              <a:noFill/>
              <a:ln>
                <a:noFill/>
              </a:ln>
            </p:spPr>
            <p:txBody>
              <a:bodyPr wrap="square" rtlCol="0" anchor="ctr" anchorCtr="1">
                <a:spAutoFit/>
              </a:bodyPr>
              <a:lstStyle/>
              <a:p>
                <a:r>
                  <a:rPr lang="zh-CN" altLang="en-US" sz="2000" dirty="0"/>
                  <a:t>若取</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den>
                            </m:f>
                          </m:e>
                        </m:func>
                      </m:e>
                    </m:d>
                    <m:r>
                      <a:rPr lang="en-US" altLang="zh-CN" sz="2000" b="0" i="1" smtClean="0">
                        <a:latin typeface="Cambria Math" panose="02040503050406030204" pitchFamily="18" charset="0"/>
                      </a:rPr>
                      <m:t>+1</m:t>
                    </m:r>
                  </m:oMath>
                </a14:m>
                <a:r>
                  <a:rPr lang="zh-CN" altLang="en-US" sz="2000" dirty="0"/>
                  <a:t>，则</a:t>
                </a:r>
              </a:p>
            </p:txBody>
          </p:sp>
        </mc:Choice>
        <mc:Fallback xmlns="">
          <p:sp>
            <p:nvSpPr>
              <p:cNvPr id="2" name="文本框 1">
                <a:extLst>
                  <a:ext uri="{FF2B5EF4-FFF2-40B4-BE49-F238E27FC236}">
                    <a16:creationId xmlns:a16="http://schemas.microsoft.com/office/drawing/2014/main" id="{1D1FECBB-723F-4676-A0C8-03556DFCCDF9}"/>
                  </a:ext>
                </a:extLst>
              </p:cNvPr>
              <p:cNvSpPr txBox="1">
                <a:spLocks noRot="1" noChangeAspect="1" noMove="1" noResize="1" noEditPoints="1" noAdjustHandles="1" noChangeArrowheads="1" noChangeShapeType="1" noTextEdit="1"/>
              </p:cNvSpPr>
              <p:nvPr/>
            </p:nvSpPr>
            <p:spPr>
              <a:xfrm>
                <a:off x="1269876" y="476672"/>
                <a:ext cx="3096344" cy="659861"/>
              </a:xfrm>
              <a:prstGeom prst="rect">
                <a:avLst/>
              </a:prstGeom>
              <a:blipFill>
                <a:blip r:embed="rId2"/>
                <a:stretch>
                  <a:fillRect l="-984" r="-11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BD2ADB7-0575-4314-84F1-5FB2B26F9D92}"/>
                  </a:ext>
                </a:extLst>
              </p:cNvPr>
              <p:cNvSpPr txBox="1"/>
              <p:nvPr/>
            </p:nvSpPr>
            <p:spPr>
              <a:xfrm>
                <a:off x="3790156" y="1136533"/>
                <a:ext cx="2475165" cy="79637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sup>
                      </m:sSup>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2∙</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𝑗</m:t>
                                          </m:r>
                                        </m:sub>
                                      </m:sSub>
                                    </m:den>
                                  </m:f>
                                </m:e>
                              </m:func>
                            </m:sup>
                          </m:sSup>
                        </m:den>
                      </m:f>
                      <m:r>
                        <a:rPr lang="en-US" altLang="zh-CN" sz="2000" i="1">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𝑗</m:t>
                              </m:r>
                            </m:sub>
                          </m:sSub>
                        </m:num>
                        <m:den>
                          <m:r>
                            <a:rPr lang="en-US" altLang="zh-CN" sz="2000" b="0" i="1" smtClean="0">
                              <a:latin typeface="Cambria Math" panose="02040503050406030204" pitchFamily="18" charset="0"/>
                              <a:ea typeface="Cambria Math" panose="02040503050406030204" pitchFamily="18" charset="0"/>
                            </a:rPr>
                            <m:t>2</m:t>
                          </m:r>
                        </m:den>
                      </m:f>
                    </m:oMath>
                  </m:oMathPara>
                </a14:m>
                <a:endParaRPr lang="zh-CN" altLang="en-US" sz="2000" dirty="0"/>
              </a:p>
            </p:txBody>
          </p:sp>
        </mc:Choice>
        <mc:Fallback xmlns="">
          <p:sp>
            <p:nvSpPr>
              <p:cNvPr id="3" name="文本框 2">
                <a:extLst>
                  <a:ext uri="{FF2B5EF4-FFF2-40B4-BE49-F238E27FC236}">
                    <a16:creationId xmlns:a16="http://schemas.microsoft.com/office/drawing/2014/main" id="{EBD2ADB7-0575-4314-84F1-5FB2B26F9D92}"/>
                  </a:ext>
                </a:extLst>
              </p:cNvPr>
              <p:cNvSpPr txBox="1">
                <a:spLocks noRot="1" noChangeAspect="1" noMove="1" noResize="1" noEditPoints="1" noAdjustHandles="1" noChangeArrowheads="1" noChangeShapeType="1" noTextEdit="1"/>
              </p:cNvSpPr>
              <p:nvPr/>
            </p:nvSpPr>
            <p:spPr>
              <a:xfrm>
                <a:off x="3790156" y="1136533"/>
                <a:ext cx="2475165" cy="796372"/>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5458C0-41F6-4389-8A4C-B785EE718EB1}"/>
                  </a:ext>
                </a:extLst>
              </p:cNvPr>
              <p:cNvSpPr/>
              <p:nvPr/>
            </p:nvSpPr>
            <p:spPr>
              <a:xfrm>
                <a:off x="621804" y="1988840"/>
                <a:ext cx="3262432" cy="400110"/>
              </a:xfrm>
              <a:prstGeom prst="rect">
                <a:avLst/>
              </a:prstGeom>
            </p:spPr>
            <p:txBody>
              <a:bodyPr wrap="none">
                <a:spAutoFit/>
              </a:bodyPr>
              <a:lstStyle/>
              <a:p>
                <a:r>
                  <a:rPr lang="zh-CN" altLang="en-US" sz="2000" dirty="0"/>
                  <a:t>于是对于任何的</a:t>
                </a:r>
                <a:r>
                  <a:rPr lang="en-US" altLang="zh-CN" sz="2000" dirty="0"/>
                  <a:t>0-1</a:t>
                </a:r>
                <a:r>
                  <a:rPr lang="zh-CN" altLang="en-US" sz="2000" dirty="0"/>
                  <a:t>序列</a:t>
                </a:r>
                <a14:m>
                  <m:oMath xmlns:m="http://schemas.openxmlformats.org/officeDocument/2006/math">
                    <m:r>
                      <a:rPr lang="en-US" altLang="zh-CN" sz="2000" i="1">
                        <a:latin typeface="Cambria Math" panose="02040503050406030204" pitchFamily="18" charset="0"/>
                      </a:rPr>
                      <m:t>h</m:t>
                    </m:r>
                    <m:r>
                      <a:rPr lang="zh-CN" altLang="en-US" sz="2000" i="1">
                        <a:latin typeface="Cambria Math" panose="02040503050406030204" pitchFamily="18" charset="0"/>
                      </a:rPr>
                      <m:t>，</m:t>
                    </m:r>
                  </m:oMath>
                </a14:m>
                <a:endParaRPr lang="zh-CN" altLang="en-US" sz="2000" dirty="0"/>
              </a:p>
            </p:txBody>
          </p:sp>
        </mc:Choice>
        <mc:Fallback xmlns="">
          <p:sp>
            <p:nvSpPr>
              <p:cNvPr id="4" name="矩形 3">
                <a:extLst>
                  <a:ext uri="{FF2B5EF4-FFF2-40B4-BE49-F238E27FC236}">
                    <a16:creationId xmlns:a16="http://schemas.microsoft.com/office/drawing/2014/main" id="{995458C0-41F6-4389-8A4C-B785EE718EB1}"/>
                  </a:ext>
                </a:extLst>
              </p:cNvPr>
              <p:cNvSpPr>
                <a:spLocks noRot="1" noChangeAspect="1" noMove="1" noResize="1" noEditPoints="1" noAdjustHandles="1" noChangeArrowheads="1" noChangeShapeType="1" noTextEdit="1"/>
              </p:cNvSpPr>
              <p:nvPr/>
            </p:nvSpPr>
            <p:spPr>
              <a:xfrm>
                <a:off x="621804" y="1988840"/>
                <a:ext cx="3262432" cy="400110"/>
              </a:xfrm>
              <a:prstGeom prst="rect">
                <a:avLst/>
              </a:prstGeom>
              <a:blipFill>
                <a:blip r:embed="rId4"/>
                <a:stretch>
                  <a:fillRect l="-1869" t="-1060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BA73B52-B47C-4189-9424-DD41ED4304BD}"/>
                  </a:ext>
                </a:extLst>
              </p:cNvPr>
              <p:cNvSpPr/>
              <p:nvPr/>
            </p:nvSpPr>
            <p:spPr>
              <a:xfrm>
                <a:off x="2262953" y="2498787"/>
                <a:ext cx="6937861" cy="6263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acc>
                        <m:accPr>
                          <m:chr m:val="̅"/>
                          <m:ctrlPr>
                            <a:rPr lang="zh-CN" altLang="en-US" sz="2000" i="1" smtClean="0">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i="1">
                          <a:latin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𝑗</m:t>
                              </m:r>
                            </m:sub>
                          </m:sSub>
                        </m:num>
                        <m:den>
                          <m:r>
                            <a:rPr lang="en-US" altLang="zh-CN" sz="2000" i="1">
                              <a:latin typeface="Cambria Math" panose="02040503050406030204" pitchFamily="18" charset="0"/>
                              <a:ea typeface="Cambria Math" panose="02040503050406030204" pitchFamily="18" charset="0"/>
                            </a:rPr>
                            <m:t>2</m:t>
                          </m:r>
                        </m:den>
                      </m:f>
                      <m:r>
                        <a:rPr lang="zh-CN" altLang="en-US" sz="2000" i="1" smtClean="0">
                          <a:latin typeface="Cambria Math" panose="02040503050406030204" pitchFamily="18" charset="0"/>
                        </a:rPr>
                        <m:t>≤</m:t>
                      </m:r>
                      <m:acc>
                        <m:accPr>
                          <m:chr m:val="̅"/>
                          <m:ctrlPr>
                            <a:rPr lang="zh-CN" altLang="en-US"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sup>
                      </m:sSup>
                      <m:r>
                        <a:rPr lang="en-US" altLang="zh-CN" sz="2000" i="1">
                          <a:latin typeface="Cambria Math" panose="02040503050406030204" pitchFamily="18" charset="0"/>
                        </a:rPr>
                        <m:t>&lt;0.</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h</m:t>
                      </m:r>
                      <m:r>
                        <a:rPr lang="en-US" altLang="zh-CN" sz="2000" i="1">
                          <a:latin typeface="Cambria Math" panose="02040503050406030204" pitchFamily="18" charset="0"/>
                        </a:rPr>
                        <m:t>&lt;</m:t>
                      </m:r>
                      <m:acc>
                        <m:accPr>
                          <m:chr m:val="̅"/>
                          <m:ctrlPr>
                            <a:rPr lang="zh-CN" altLang="en-US"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𝑗</m:t>
                              </m:r>
                            </m:sub>
                          </m:sSub>
                        </m:sup>
                      </m:sSup>
                      <m:r>
                        <a:rPr lang="en-US" altLang="zh-CN" sz="2000" i="1" smtClean="0">
                          <a:latin typeface="Cambria Math" panose="02040503050406030204" pitchFamily="18" charset="0"/>
                          <a:ea typeface="Cambria Math" panose="02040503050406030204" pitchFamily="18" charset="0"/>
                        </a:rPr>
                        <m:t>≤</m:t>
                      </m:r>
                      <m:acc>
                        <m:accPr>
                          <m:chr m:val="̅"/>
                          <m:ctrlPr>
                            <a:rPr lang="zh-CN" altLang="en-US"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𝑗</m:t>
                              </m:r>
                            </m:sub>
                          </m:sSub>
                        </m:e>
                      </m:acc>
                      <m:r>
                        <a:rPr lang="en-US" altLang="zh-CN" sz="2000" i="1">
                          <a:latin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𝑗</m:t>
                              </m:r>
                            </m:sub>
                          </m:sSub>
                        </m:num>
                        <m:den>
                          <m:r>
                            <a:rPr lang="en-US" altLang="zh-CN" sz="2000" i="1">
                              <a:latin typeface="Cambria Math" panose="02040503050406030204" pitchFamily="18" charset="0"/>
                              <a:ea typeface="Cambria Math" panose="02040503050406030204" pitchFamily="18" charset="0"/>
                            </a:rPr>
                            <m:t>2</m:t>
                          </m:r>
                        </m:den>
                      </m:f>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𝐹</m:t>
                          </m:r>
                        </m:e>
                        <m:sub>
                          <m: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+1</m:t>
                          </m:r>
                        </m:sub>
                      </m:sSub>
                    </m:oMath>
                  </m:oMathPara>
                </a14:m>
                <a:endParaRPr lang="zh-CN" altLang="en-US" sz="2000" dirty="0"/>
              </a:p>
            </p:txBody>
          </p:sp>
        </mc:Choice>
        <mc:Fallback xmlns="">
          <p:sp>
            <p:nvSpPr>
              <p:cNvPr id="5" name="矩形 4">
                <a:extLst>
                  <a:ext uri="{FF2B5EF4-FFF2-40B4-BE49-F238E27FC236}">
                    <a16:creationId xmlns:a16="http://schemas.microsoft.com/office/drawing/2014/main" id="{0BA73B52-B47C-4189-9424-DD41ED4304BD}"/>
                  </a:ext>
                </a:extLst>
              </p:cNvPr>
              <p:cNvSpPr>
                <a:spLocks noRot="1" noChangeAspect="1" noMove="1" noResize="1" noEditPoints="1" noAdjustHandles="1" noChangeArrowheads="1" noChangeShapeType="1" noTextEdit="1"/>
              </p:cNvSpPr>
              <p:nvPr/>
            </p:nvSpPr>
            <p:spPr>
              <a:xfrm>
                <a:off x="2262953" y="2498787"/>
                <a:ext cx="6937861" cy="6263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69D4F6C-E287-4704-81BA-C6171583D7AA}"/>
                  </a:ext>
                </a:extLst>
              </p:cNvPr>
              <p:cNvSpPr txBox="1"/>
              <p:nvPr/>
            </p:nvSpPr>
            <p:spPr>
              <a:xfrm>
                <a:off x="630098" y="3270045"/>
                <a:ext cx="8136904" cy="424796"/>
              </a:xfrm>
              <a:prstGeom prst="rect">
                <a:avLst/>
              </a:prstGeom>
              <a:noFill/>
              <a:ln>
                <a:noFill/>
              </a:ln>
            </p:spPr>
            <p:txBody>
              <a:bodyPr wrap="square" rtlCol="0" anchor="ctr" anchorCtr="1">
                <a:spAutoFit/>
              </a:bodyPr>
              <a:lstStyle/>
              <a:p>
                <a:r>
                  <a:rPr lang="zh-CN" altLang="en-US" sz="2000" dirty="0"/>
                  <a:t>因此，</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𝑗</m:t>
                        </m:r>
                      </m:sub>
                    </m:sSub>
                  </m:oMath>
                </a14:m>
                <a:r>
                  <a:rPr lang="zh-CN" altLang="en-US" sz="2000" dirty="0"/>
                  <a:t>不是任何其他序列</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sub>
                    </m:sSub>
                  </m:oMath>
                </a14:m>
                <a:r>
                  <a:rPr lang="zh-CN" altLang="en-US" sz="2000" dirty="0"/>
                  <a:t>的前缀，从而</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𝑓</m:t>
                        </m:r>
                      </m:e>
                      <m:sub>
                        <m:r>
                          <a:rPr lang="en-US" altLang="zh-CN" sz="2000" b="0" i="1" smtClean="0">
                            <a:latin typeface="Cambria Math" panose="02040503050406030204" pitchFamily="18" charset="0"/>
                            <a:ea typeface="Cambria Math" panose="02040503050406030204" pitchFamily="18" charset="0"/>
                          </a:rPr>
                          <m:t>𝑞</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是一个即时码。</a:t>
                </a:r>
              </a:p>
            </p:txBody>
          </p:sp>
        </mc:Choice>
        <mc:Fallback xmlns="">
          <p:sp>
            <p:nvSpPr>
              <p:cNvPr id="6" name="文本框 5">
                <a:extLst>
                  <a:ext uri="{FF2B5EF4-FFF2-40B4-BE49-F238E27FC236}">
                    <a16:creationId xmlns:a16="http://schemas.microsoft.com/office/drawing/2014/main" id="{669D4F6C-E287-4704-81BA-C6171583D7AA}"/>
                  </a:ext>
                </a:extLst>
              </p:cNvPr>
              <p:cNvSpPr txBox="1">
                <a:spLocks noRot="1" noChangeAspect="1" noMove="1" noResize="1" noEditPoints="1" noAdjustHandles="1" noChangeArrowheads="1" noChangeShapeType="1" noTextEdit="1"/>
              </p:cNvSpPr>
              <p:nvPr/>
            </p:nvSpPr>
            <p:spPr>
              <a:xfrm>
                <a:off x="630098" y="3270045"/>
                <a:ext cx="8136904" cy="424796"/>
              </a:xfrm>
              <a:prstGeom prst="rect">
                <a:avLst/>
              </a:prstGeom>
              <a:blipFill>
                <a:blip r:embed="rId6"/>
                <a:stretch>
                  <a:fillRect l="-225" t="-11429" r="-449" b="-15714"/>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72E8155-822D-4A91-863B-FE901BFC74FA}"/>
              </a:ext>
            </a:extLst>
          </p:cNvPr>
          <p:cNvSpPr txBox="1"/>
          <p:nvPr/>
        </p:nvSpPr>
        <p:spPr>
          <a:xfrm>
            <a:off x="477788" y="3839774"/>
            <a:ext cx="3101194" cy="400110"/>
          </a:xfrm>
          <a:prstGeom prst="rect">
            <a:avLst/>
          </a:prstGeom>
          <a:noFill/>
          <a:ln>
            <a:noFill/>
          </a:ln>
        </p:spPr>
        <p:txBody>
          <a:bodyPr wrap="square" rtlCol="0" anchor="ctr" anchorCtr="1">
            <a:spAutoFit/>
          </a:bodyPr>
          <a:lstStyle/>
          <a:p>
            <a:r>
              <a:rPr lang="zh-CN" altLang="en-US" sz="2000" dirty="0"/>
              <a:t>而该码的平均码长满足</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B01A206-D76A-4B93-BAC9-16C216457E6F}"/>
                  </a:ext>
                </a:extLst>
              </p:cNvPr>
              <p:cNvSpPr txBox="1"/>
              <p:nvPr/>
            </p:nvSpPr>
            <p:spPr>
              <a:xfrm>
                <a:off x="3358108" y="4261115"/>
                <a:ext cx="5326395"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𝐿</m:t>
                          </m:r>
                        </m:e>
                      </m:acc>
                      <m:r>
                        <a:rPr lang="en-US" altLang="zh-CN" sz="2000" b="0" i="0"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𝑞</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𝑗</m:t>
                              </m:r>
                            </m:sub>
                          </m:sSub>
                        </m:e>
                      </m:nary>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𝑞</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d>
                            <m:dPr>
                              <m:ctrlPr>
                                <a:rPr lang="en-US" altLang="zh-CN" sz="2000" b="0" i="1" smtClean="0">
                                  <a:latin typeface="Cambria Math" panose="02040503050406030204" pitchFamily="18" charset="0"/>
                                </a:rPr>
                              </m:ctrlPr>
                            </m:dPr>
                            <m:e>
                              <m:d>
                                <m:dPr>
                                  <m:begChr m:val="⌈"/>
                                  <m:endChr m:val="⌉"/>
                                  <m:ctrlPr>
                                    <a:rPr lang="en-US" altLang="zh-CN" sz="2000" i="1">
                                      <a:latin typeface="Cambria Math" panose="02040503050406030204" pitchFamily="18" charset="0"/>
                                    </a:rPr>
                                  </m:ctrlPr>
                                </m:dPr>
                                <m:e>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𝑗</m:t>
                                              </m:r>
                                            </m:sub>
                                          </m:sSub>
                                        </m:den>
                                      </m:f>
                                    </m:e>
                                  </m:func>
                                </m:e>
                              </m:d>
                              <m:r>
                                <a:rPr lang="en-US" altLang="zh-CN" sz="2000" i="1">
                                  <a:latin typeface="Cambria Math" panose="02040503050406030204" pitchFamily="18" charset="0"/>
                                </a:rPr>
                                <m:t>+1</m:t>
                              </m:r>
                            </m:e>
                          </m:d>
                        </m:e>
                      </m:nary>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𝑠</m:t>
                          </m:r>
                        </m:e>
                      </m:d>
                      <m:r>
                        <a:rPr lang="en-US" altLang="zh-CN" sz="2000" b="0" i="1" smtClean="0">
                          <a:latin typeface="Cambria Math" panose="02040503050406030204" pitchFamily="18" charset="0"/>
                          <a:ea typeface="Cambria Math" panose="02040503050406030204" pitchFamily="18" charset="0"/>
                        </a:rPr>
                        <m:t>+2</m:t>
                      </m:r>
                    </m:oMath>
                  </m:oMathPara>
                </a14:m>
                <a:endParaRPr lang="zh-CN" altLang="en-US" sz="2000" dirty="0"/>
              </a:p>
            </p:txBody>
          </p:sp>
        </mc:Choice>
        <mc:Fallback xmlns="">
          <p:sp>
            <p:nvSpPr>
              <p:cNvPr id="8" name="文本框 7">
                <a:extLst>
                  <a:ext uri="{FF2B5EF4-FFF2-40B4-BE49-F238E27FC236}">
                    <a16:creationId xmlns:a16="http://schemas.microsoft.com/office/drawing/2014/main" id="{DB01A206-D76A-4B93-BAC9-16C216457E6F}"/>
                  </a:ext>
                </a:extLst>
              </p:cNvPr>
              <p:cNvSpPr txBox="1">
                <a:spLocks noRot="1" noChangeAspect="1" noMove="1" noResize="1" noEditPoints="1" noAdjustHandles="1" noChangeArrowheads="1" noChangeShapeType="1" noTextEdit="1"/>
              </p:cNvSpPr>
              <p:nvPr/>
            </p:nvSpPr>
            <p:spPr>
              <a:xfrm>
                <a:off x="3358108" y="4261115"/>
                <a:ext cx="5326395" cy="875111"/>
              </a:xfrm>
              <a:prstGeom prst="rect">
                <a:avLst/>
              </a:prstGeom>
              <a:blipFill>
                <a:blip r:embed="rId7"/>
                <a:stretch>
                  <a:fillRect/>
                </a:stretch>
              </a:blipFill>
              <a:ln>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FD8A43B2-5ECF-4782-8FB7-5990F6FC3165}"/>
              </a:ext>
            </a:extLst>
          </p:cNvPr>
          <p:cNvSpPr txBox="1"/>
          <p:nvPr/>
        </p:nvSpPr>
        <p:spPr>
          <a:xfrm>
            <a:off x="600078" y="5336765"/>
            <a:ext cx="4557659" cy="707886"/>
          </a:xfrm>
          <a:prstGeom prst="rect">
            <a:avLst/>
          </a:prstGeom>
          <a:noFill/>
          <a:ln>
            <a:noFill/>
          </a:ln>
        </p:spPr>
        <p:txBody>
          <a:bodyPr wrap="square" rtlCol="0" anchor="ctr" anchorCtr="1">
            <a:spAutoFit/>
          </a:bodyPr>
          <a:lstStyle/>
          <a:p>
            <a:r>
              <a:rPr lang="zh-CN" altLang="en-US" sz="2000" dirty="0">
                <a:solidFill>
                  <a:srgbClr val="FF0000"/>
                </a:solidFill>
              </a:rPr>
              <a:t>不是最佳，但不需要根据概率排序。</a:t>
            </a:r>
            <a:endParaRPr lang="en-US" altLang="zh-CN" sz="2000" dirty="0">
              <a:solidFill>
                <a:srgbClr val="FF0000"/>
              </a:solidFill>
            </a:endParaRPr>
          </a:p>
          <a:p>
            <a:r>
              <a:rPr lang="zh-CN" altLang="en-US" sz="2000" dirty="0">
                <a:solidFill>
                  <a:srgbClr val="FF0000"/>
                </a:solidFill>
              </a:rPr>
              <a:t>便于推广应用于扩展信源的编码。</a:t>
            </a:r>
          </a:p>
        </p:txBody>
      </p:sp>
    </p:spTree>
    <p:extLst>
      <p:ext uri="{BB962C8B-B14F-4D97-AF65-F5344CB8AC3E}">
        <p14:creationId xmlns:p14="http://schemas.microsoft.com/office/powerpoint/2010/main" val="143491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EEFF7EF-9D5E-462B-947D-E0854AC156B9}"/>
                  </a:ext>
                </a:extLst>
              </p:cNvPr>
              <p:cNvSpPr txBox="1"/>
              <p:nvPr/>
            </p:nvSpPr>
            <p:spPr>
              <a:xfrm>
                <a:off x="1341884" y="548680"/>
                <a:ext cx="8208912" cy="665118"/>
              </a:xfrm>
              <a:prstGeom prst="rect">
                <a:avLst/>
              </a:prstGeom>
              <a:noFill/>
              <a:ln>
                <a:noFill/>
              </a:ln>
            </p:spPr>
            <p:txBody>
              <a:bodyPr wrap="square" rtlCol="0" anchor="ctr" anchorCtr="1">
                <a:spAutoFit/>
              </a:bodyPr>
              <a:lstStyle/>
              <a:p>
                <a:r>
                  <a:rPr lang="zh-CN" altLang="en-US" sz="2000" dirty="0"/>
                  <a:t>例：考虑信源</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sz="200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1</m:t>
                                    </m:r>
                                  </m:e>
                                </m:mr>
                                <m:mr>
                                  <m:e>
                                    <m:f>
                                      <m:fPr>
                                        <m:type m:val="skw"/>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4</m:t>
                                        </m:r>
                                      </m:den>
                                    </m:f>
                                  </m:e>
                                </m:mr>
                              </m:m>
                            </m:e>
                            <m:e>
                              <m:m>
                                <m:mPr>
                                  <m:mcs>
                                    <m:mc>
                                      <m:mcPr>
                                        <m:count m:val="1"/>
                                        <m:mcJc m:val="center"/>
                                      </m:mcPr>
                                    </m:mc>
                                  </m:mcs>
                                  <m:ctrlPr>
                                    <a:rPr lang="en-US" altLang="zh-CN" sz="200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2</m:t>
                                    </m:r>
                                  </m:e>
                                </m:mr>
                                <m:mr>
                                  <m:e>
                                    <m:f>
                                      <m:fPr>
                                        <m:type m:val="skw"/>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2</m:t>
                                        </m:r>
                                      </m:den>
                                    </m:f>
                                  </m:e>
                                </m:mr>
                              </m:m>
                            </m:e>
                            <m:e>
                              <m:m>
                                <m:mPr>
                                  <m:mcs>
                                    <m:mc>
                                      <m:mcPr>
                                        <m:count m:val="3"/>
                                        <m:mcJc m:val="center"/>
                                      </m:mcPr>
                                    </m:mc>
                                  </m:mcs>
                                  <m:ctrlPr>
                                    <a:rPr lang="en-US" altLang="zh-CN" sz="200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sz="200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3</m:t>
                                          </m:r>
                                        </m:e>
                                      </m:mr>
                                      <m:mr>
                                        <m:e>
                                          <m:f>
                                            <m:fPr>
                                              <m:type m:val="skw"/>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8</m:t>
                                              </m:r>
                                            </m:den>
                                          </m:f>
                                        </m:e>
                                      </m:mr>
                                    </m:m>
                                  </m:e>
                                  <m:e>
                                    <m:m>
                                      <m:mPr>
                                        <m:mcs>
                                          <m:mc>
                                            <m:mcPr>
                                              <m:count m:val="1"/>
                                              <m:mcJc m:val="center"/>
                                            </m:mcPr>
                                          </m:mc>
                                        </m:mcs>
                                        <m:ctrlPr>
                                          <a:rPr lang="en-US" altLang="zh-CN" sz="200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4</m:t>
                                          </m:r>
                                        </m:e>
                                      </m:mr>
                                      <m:mr>
                                        <m:e>
                                          <m:f>
                                            <m:fPr>
                                              <m:type m:val="skw"/>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16</m:t>
                                              </m:r>
                                            </m:den>
                                          </m:f>
                                        </m:e>
                                      </m:mr>
                                    </m:m>
                                  </m:e>
                                  <m:e>
                                    <m:m>
                                      <m:mPr>
                                        <m:mcs>
                                          <m:mc>
                                            <m:mcPr>
                                              <m:count m:val="1"/>
                                              <m:mcJc m:val="center"/>
                                            </m:mcPr>
                                          </m:mc>
                                        </m:mcs>
                                        <m:ctrlPr>
                                          <a:rPr lang="en-US" altLang="zh-CN" sz="200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5</m:t>
                                          </m:r>
                                        </m:e>
                                      </m:mr>
                                      <m:mr>
                                        <m:e>
                                          <m:f>
                                            <m:fPr>
                                              <m:type m:val="skw"/>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16</m:t>
                                              </m:r>
                                            </m:den>
                                          </m:f>
                                        </m:e>
                                      </m:mr>
                                    </m:m>
                                  </m:e>
                                </m:mr>
                              </m:m>
                            </m:e>
                          </m:mr>
                        </m:m>
                      </m:e>
                    </m:d>
                  </m:oMath>
                </a14:m>
                <a:r>
                  <a:rPr lang="zh-CN" altLang="en-US" sz="2000" dirty="0"/>
                  <a:t>的香农</a:t>
                </a:r>
                <a:r>
                  <a:rPr lang="en-US" altLang="zh-CN" sz="2000" dirty="0"/>
                  <a:t>-</a:t>
                </a:r>
                <a:r>
                  <a:rPr lang="zh-CN" altLang="en-US" sz="2000" dirty="0"/>
                  <a:t>法诺</a:t>
                </a:r>
                <a:r>
                  <a:rPr lang="en-US" altLang="zh-CN" sz="2000" dirty="0"/>
                  <a:t>-</a:t>
                </a:r>
                <a:r>
                  <a:rPr lang="zh-CN" altLang="en-US" sz="2000" dirty="0"/>
                  <a:t>埃利斯码。</a:t>
                </a:r>
              </a:p>
            </p:txBody>
          </p:sp>
        </mc:Choice>
        <mc:Fallback xmlns="">
          <p:sp>
            <p:nvSpPr>
              <p:cNvPr id="2" name="文本框 1">
                <a:extLst>
                  <a:ext uri="{FF2B5EF4-FFF2-40B4-BE49-F238E27FC236}">
                    <a16:creationId xmlns:a16="http://schemas.microsoft.com/office/drawing/2014/main" id="{1EEFF7EF-9D5E-462B-947D-E0854AC156B9}"/>
                  </a:ext>
                </a:extLst>
              </p:cNvPr>
              <p:cNvSpPr txBox="1">
                <a:spLocks noRot="1" noChangeAspect="1" noMove="1" noResize="1" noEditPoints="1" noAdjustHandles="1" noChangeArrowheads="1" noChangeShapeType="1" noTextEdit="1"/>
              </p:cNvSpPr>
              <p:nvPr/>
            </p:nvSpPr>
            <p:spPr>
              <a:xfrm>
                <a:off x="1341884" y="548680"/>
                <a:ext cx="8208912" cy="665118"/>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3B9C3101-C835-4EB3-991A-D18FB9B22127}"/>
                  </a:ext>
                </a:extLst>
              </p:cNvPr>
              <p:cNvGraphicFramePr>
                <a:graphicFrameLocks noGrp="1"/>
              </p:cNvGraphicFramePr>
              <p:nvPr>
                <p:extLst>
                  <p:ext uri="{D42A27DB-BD31-4B8C-83A1-F6EECF244321}">
                    <p14:modId xmlns:p14="http://schemas.microsoft.com/office/powerpoint/2010/main" val="386325735"/>
                  </p:ext>
                </p:extLst>
              </p:nvPr>
            </p:nvGraphicFramePr>
            <p:xfrm>
              <a:off x="981844" y="1556792"/>
              <a:ext cx="8125884" cy="2649096"/>
            </p:xfrm>
            <a:graphic>
              <a:graphicData uri="http://schemas.openxmlformats.org/drawingml/2006/table">
                <a:tbl>
                  <a:tblPr firstRow="1" bandRow="1">
                    <a:tableStyleId>{5C22544A-7EE6-4342-B048-85BDC9FD1C3A}</a:tableStyleId>
                  </a:tblPr>
                  <a:tblGrid>
                    <a:gridCol w="1354314">
                      <a:extLst>
                        <a:ext uri="{9D8B030D-6E8A-4147-A177-3AD203B41FA5}">
                          <a16:colId xmlns:a16="http://schemas.microsoft.com/office/drawing/2014/main" val="388311418"/>
                        </a:ext>
                      </a:extLst>
                    </a:gridCol>
                    <a:gridCol w="1354314">
                      <a:extLst>
                        <a:ext uri="{9D8B030D-6E8A-4147-A177-3AD203B41FA5}">
                          <a16:colId xmlns:a16="http://schemas.microsoft.com/office/drawing/2014/main" val="1037535687"/>
                        </a:ext>
                      </a:extLst>
                    </a:gridCol>
                    <a:gridCol w="1354314">
                      <a:extLst>
                        <a:ext uri="{9D8B030D-6E8A-4147-A177-3AD203B41FA5}">
                          <a16:colId xmlns:a16="http://schemas.microsoft.com/office/drawing/2014/main" val="1817325904"/>
                        </a:ext>
                      </a:extLst>
                    </a:gridCol>
                    <a:gridCol w="2046718">
                      <a:extLst>
                        <a:ext uri="{9D8B030D-6E8A-4147-A177-3AD203B41FA5}">
                          <a16:colId xmlns:a16="http://schemas.microsoft.com/office/drawing/2014/main" val="700210812"/>
                        </a:ext>
                      </a:extLst>
                    </a:gridCol>
                    <a:gridCol w="661910">
                      <a:extLst>
                        <a:ext uri="{9D8B030D-6E8A-4147-A177-3AD203B41FA5}">
                          <a16:colId xmlns:a16="http://schemas.microsoft.com/office/drawing/2014/main" val="1830318709"/>
                        </a:ext>
                      </a:extLst>
                    </a:gridCol>
                    <a:gridCol w="1354314">
                      <a:extLst>
                        <a:ext uri="{9D8B030D-6E8A-4147-A177-3AD203B41FA5}">
                          <a16:colId xmlns:a16="http://schemas.microsoft.com/office/drawing/2014/main" val="162189498"/>
                        </a:ext>
                      </a:extLst>
                    </a:gridCol>
                  </a:tblGrid>
                  <a:tr h="370840">
                    <a:tc>
                      <a:txBody>
                        <a:bodyPr/>
                        <a:lstStyle/>
                        <a:p>
                          <a:r>
                            <a:rPr lang="zh-CN" altLang="en-US" dirty="0"/>
                            <a:t>  信源符号</a:t>
                          </a:r>
                        </a:p>
                      </a:txBody>
                      <a:tcPr/>
                    </a:tc>
                    <a:tc>
                      <a:txBody>
                        <a:bodyPr/>
                        <a:lstStyle/>
                        <a:p>
                          <a:r>
                            <a:rPr lang="zh-CN" altLang="en-US" dirty="0"/>
                            <a:t>     概率</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𝒋</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𝒋</m:t>
                                        </m:r>
                                      </m:sub>
                                    </m:sSub>
                                  </m:e>
                                </m:acc>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𝒋</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1" i="1" smtClean="0">
                                        <a:latin typeface="Cambria Math" panose="02040503050406030204" pitchFamily="18" charset="0"/>
                                      </a:rPr>
                                      <m:t>𝒋</m:t>
                                    </m:r>
                                  </m:sub>
                                </m:sSub>
                              </m:oMath>
                            </m:oMathPara>
                          </a14:m>
                          <a:endParaRPr lang="zh-CN" altLang="en-US" dirty="0"/>
                        </a:p>
                      </a:txBody>
                      <a:tcPr/>
                    </a:tc>
                    <a:extLst>
                      <a:ext uri="{0D108BD9-81ED-4DB2-BD59-A6C34878D82A}">
                        <a16:rowId xmlns:a16="http://schemas.microsoft.com/office/drawing/2014/main" val="194462033"/>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altLang="zh-CN" sz="1800" i="1" smtClean="0">
                                        <a:latin typeface="Cambria Math" panose="02040503050406030204" pitchFamily="18" charset="0"/>
                                        <a:ea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1</m:t>
                                    </m:r>
                                  </m:num>
                                  <m:den>
                                    <m:r>
                                      <a:rPr lang="en-US" altLang="zh-CN" sz="1800" i="1">
                                        <a:latin typeface="Cambria Math" panose="02040503050406030204" pitchFamily="18" charset="0"/>
                                        <a:ea typeface="Cambria Math" panose="02040503050406030204" pitchFamily="18" charset="0"/>
                                      </a:rPr>
                                      <m:t>4</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0" smtClean="0">
                                    <a:latin typeface="Cambria Math" panose="02040503050406030204" pitchFamily="18" charset="0"/>
                                  </a:rPr>
                                  <m:t>=0.001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001</m:t>
                                </m:r>
                              </m:oMath>
                            </m:oMathPara>
                          </a14:m>
                          <a:endParaRPr lang="zh-CN" altLang="en-US" dirty="0"/>
                        </a:p>
                      </a:txBody>
                      <a:tcPr/>
                    </a:tc>
                    <a:extLst>
                      <a:ext uri="{0D108BD9-81ED-4DB2-BD59-A6C34878D82A}">
                        <a16:rowId xmlns:a16="http://schemas.microsoft.com/office/drawing/2014/main" val="3354400685"/>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altLang="zh-CN" sz="1800" i="1" smtClean="0">
                                        <a:latin typeface="Cambria Math" panose="02040503050406030204" pitchFamily="18" charset="0"/>
                                        <a:ea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1</m:t>
                                    </m:r>
                                  </m:num>
                                  <m:den>
                                    <m:r>
                                      <a:rPr lang="en-US" altLang="zh-CN" sz="1800" i="1">
                                        <a:latin typeface="Cambria Math" panose="02040503050406030204" pitchFamily="18" charset="0"/>
                                        <a:ea typeface="Cambria Math" panose="02040503050406030204" pitchFamily="18" charset="0"/>
                                      </a:rPr>
                                      <m:t>2</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2=0.1</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m:t>
                                </m:r>
                              </m:oMath>
                            </m:oMathPara>
                          </a14:m>
                          <a:endParaRPr lang="zh-CN" altLang="en-US" dirty="0"/>
                        </a:p>
                      </a:txBody>
                      <a:tcPr/>
                    </a:tc>
                    <a:extLst>
                      <a:ext uri="{0D108BD9-81ED-4DB2-BD59-A6C34878D82A}">
                        <a16:rowId xmlns:a16="http://schemas.microsoft.com/office/drawing/2014/main" val="3530288062"/>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altLang="zh-CN" sz="1800" i="1" smtClean="0">
                                        <a:latin typeface="Cambria Math" panose="02040503050406030204" pitchFamily="18" charset="0"/>
                                        <a:ea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1</m:t>
                                    </m:r>
                                  </m:num>
                                  <m:den>
                                    <m:r>
                                      <a:rPr lang="en-US" altLang="zh-CN" sz="1800" i="1">
                                        <a:latin typeface="Cambria Math" panose="02040503050406030204" pitchFamily="18" charset="0"/>
                                        <a:ea typeface="Cambria Math" panose="02040503050406030204" pitchFamily="18" charset="0"/>
                                      </a:rPr>
                                      <m:t>8</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zh-CN" altLang="en-US"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13</m:t>
                                    </m:r>
                                  </m:num>
                                  <m:den>
                                    <m:r>
                                      <a:rPr lang="en-US" altLang="zh-CN" b="0" i="1" smtClean="0">
                                        <a:latin typeface="Cambria Math" panose="02040503050406030204" pitchFamily="18" charset="0"/>
                                      </a:rPr>
                                      <m:t>16=0.1101</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1101</m:t>
                                </m:r>
                              </m:oMath>
                            </m:oMathPara>
                          </a14:m>
                          <a:endParaRPr lang="zh-CN" altLang="en-US" dirty="0"/>
                        </a:p>
                      </a:txBody>
                      <a:tcPr/>
                    </a:tc>
                    <a:extLst>
                      <a:ext uri="{0D108BD9-81ED-4DB2-BD59-A6C34878D82A}">
                        <a16:rowId xmlns:a16="http://schemas.microsoft.com/office/drawing/2014/main" val="3831405065"/>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altLang="zh-CN" sz="1800" i="1" smtClean="0">
                                        <a:latin typeface="Cambria Math" panose="02040503050406030204" pitchFamily="18" charset="0"/>
                                        <a:ea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1</m:t>
                                    </m:r>
                                  </m:num>
                                  <m:den>
                                    <m:r>
                                      <a:rPr lang="en-US" altLang="zh-CN" sz="1800" i="1">
                                        <a:latin typeface="Cambria Math" panose="02040503050406030204" pitchFamily="18" charset="0"/>
                                        <a:ea typeface="Cambria Math" panose="02040503050406030204" pitchFamily="18" charset="0"/>
                                      </a:rPr>
                                      <m:t>16</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zh-CN" altLang="en-US"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8</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29</m:t>
                                    </m:r>
                                  </m:num>
                                  <m:den>
                                    <m:r>
                                      <a:rPr lang="en-US" altLang="zh-CN" b="0" i="1" smtClean="0">
                                        <a:latin typeface="Cambria Math" panose="02040503050406030204" pitchFamily="18" charset="0"/>
                                      </a:rPr>
                                      <m:t>32=0.11101</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5</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11101</m:t>
                                </m:r>
                              </m:oMath>
                            </m:oMathPara>
                          </a14:m>
                          <a:endParaRPr lang="zh-CN" altLang="en-US" dirty="0"/>
                        </a:p>
                      </a:txBody>
                      <a:tcPr/>
                    </a:tc>
                    <a:extLst>
                      <a:ext uri="{0D108BD9-81ED-4DB2-BD59-A6C34878D82A}">
                        <a16:rowId xmlns:a16="http://schemas.microsoft.com/office/drawing/2014/main" val="1873139846"/>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5</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altLang="zh-CN" sz="1800" i="1" smtClean="0">
                                        <a:latin typeface="Cambria Math" panose="02040503050406030204" pitchFamily="18" charset="0"/>
                                        <a:ea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1</m:t>
                                    </m:r>
                                  </m:num>
                                  <m:den>
                                    <m:r>
                                      <a:rPr lang="en-US" altLang="zh-CN" sz="1800" i="1">
                                        <a:latin typeface="Cambria Math" panose="02040503050406030204" pitchFamily="18" charset="0"/>
                                        <a:ea typeface="Cambria Math" panose="02040503050406030204" pitchFamily="18" charset="0"/>
                                      </a:rPr>
                                      <m:t>16</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zh-CN" altLang="en-US" i="1" smtClean="0">
                                        <a:latin typeface="Cambria Math" panose="02040503050406030204" pitchFamily="18" charset="0"/>
                                      </a:rPr>
                                    </m:ctrlPr>
                                  </m:fPr>
                                  <m:num>
                                    <m:r>
                                      <a:rPr lang="en-US" altLang="zh-CN" b="0" i="1" smtClean="0">
                                        <a:latin typeface="Cambria Math" panose="02040503050406030204" pitchFamily="18" charset="0"/>
                                      </a:rPr>
                                      <m:t>15</m:t>
                                    </m:r>
                                  </m:num>
                                  <m:den>
                                    <m:r>
                                      <a:rPr lang="en-US" altLang="zh-CN" b="0" i="1" smtClean="0">
                                        <a:latin typeface="Cambria Math" panose="02040503050406030204" pitchFamily="18" charset="0"/>
                                      </a:rPr>
                                      <m:t>16</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31</m:t>
                                    </m:r>
                                  </m:num>
                                  <m:den>
                                    <m:r>
                                      <a:rPr lang="en-US" altLang="zh-CN" b="0" i="1" smtClean="0">
                                        <a:latin typeface="Cambria Math" panose="02040503050406030204" pitchFamily="18" charset="0"/>
                                      </a:rPr>
                                      <m:t>32</m:t>
                                    </m:r>
                                  </m:den>
                                </m:f>
                                <m:r>
                                  <a:rPr lang="en-US" altLang="zh-CN" b="0" i="1" smtClean="0">
                                    <a:latin typeface="Cambria Math" panose="02040503050406030204" pitchFamily="18" charset="0"/>
                                  </a:rPr>
                                  <m:t>=0.11111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5</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11111</m:t>
                                </m:r>
                              </m:oMath>
                            </m:oMathPara>
                          </a14:m>
                          <a:endParaRPr lang="zh-CN" altLang="en-US" dirty="0"/>
                        </a:p>
                      </a:txBody>
                      <a:tcPr/>
                    </a:tc>
                    <a:extLst>
                      <a:ext uri="{0D108BD9-81ED-4DB2-BD59-A6C34878D82A}">
                        <a16:rowId xmlns:a16="http://schemas.microsoft.com/office/drawing/2014/main" val="2377915481"/>
                      </a:ext>
                    </a:extLst>
                  </a:tr>
                </a:tbl>
              </a:graphicData>
            </a:graphic>
          </p:graphicFrame>
        </mc:Choice>
        <mc:Fallback xmlns="">
          <p:graphicFrame>
            <p:nvGraphicFramePr>
              <p:cNvPr id="3" name="表格 2">
                <a:extLst>
                  <a:ext uri="{FF2B5EF4-FFF2-40B4-BE49-F238E27FC236}">
                    <a16:creationId xmlns:a16="http://schemas.microsoft.com/office/drawing/2014/main" id="{3B9C3101-C835-4EB3-991A-D18FB9B22127}"/>
                  </a:ext>
                </a:extLst>
              </p:cNvPr>
              <p:cNvGraphicFramePr>
                <a:graphicFrameLocks noGrp="1"/>
              </p:cNvGraphicFramePr>
              <p:nvPr>
                <p:extLst>
                  <p:ext uri="{D42A27DB-BD31-4B8C-83A1-F6EECF244321}">
                    <p14:modId xmlns:p14="http://schemas.microsoft.com/office/powerpoint/2010/main" val="386325735"/>
                  </p:ext>
                </p:extLst>
              </p:nvPr>
            </p:nvGraphicFramePr>
            <p:xfrm>
              <a:off x="981844" y="1556792"/>
              <a:ext cx="8125884" cy="2649096"/>
            </p:xfrm>
            <a:graphic>
              <a:graphicData uri="http://schemas.openxmlformats.org/drawingml/2006/table">
                <a:tbl>
                  <a:tblPr firstRow="1" bandRow="1">
                    <a:tableStyleId>{5C22544A-7EE6-4342-B048-85BDC9FD1C3A}</a:tableStyleId>
                  </a:tblPr>
                  <a:tblGrid>
                    <a:gridCol w="1354314">
                      <a:extLst>
                        <a:ext uri="{9D8B030D-6E8A-4147-A177-3AD203B41FA5}">
                          <a16:colId xmlns:a16="http://schemas.microsoft.com/office/drawing/2014/main" val="388311418"/>
                        </a:ext>
                      </a:extLst>
                    </a:gridCol>
                    <a:gridCol w="1354314">
                      <a:extLst>
                        <a:ext uri="{9D8B030D-6E8A-4147-A177-3AD203B41FA5}">
                          <a16:colId xmlns:a16="http://schemas.microsoft.com/office/drawing/2014/main" val="1037535687"/>
                        </a:ext>
                      </a:extLst>
                    </a:gridCol>
                    <a:gridCol w="1354314">
                      <a:extLst>
                        <a:ext uri="{9D8B030D-6E8A-4147-A177-3AD203B41FA5}">
                          <a16:colId xmlns:a16="http://schemas.microsoft.com/office/drawing/2014/main" val="1817325904"/>
                        </a:ext>
                      </a:extLst>
                    </a:gridCol>
                    <a:gridCol w="2046718">
                      <a:extLst>
                        <a:ext uri="{9D8B030D-6E8A-4147-A177-3AD203B41FA5}">
                          <a16:colId xmlns:a16="http://schemas.microsoft.com/office/drawing/2014/main" val="700210812"/>
                        </a:ext>
                      </a:extLst>
                    </a:gridCol>
                    <a:gridCol w="661910">
                      <a:extLst>
                        <a:ext uri="{9D8B030D-6E8A-4147-A177-3AD203B41FA5}">
                          <a16:colId xmlns:a16="http://schemas.microsoft.com/office/drawing/2014/main" val="1830318709"/>
                        </a:ext>
                      </a:extLst>
                    </a:gridCol>
                    <a:gridCol w="1354314">
                      <a:extLst>
                        <a:ext uri="{9D8B030D-6E8A-4147-A177-3AD203B41FA5}">
                          <a16:colId xmlns:a16="http://schemas.microsoft.com/office/drawing/2014/main" val="162189498"/>
                        </a:ext>
                      </a:extLst>
                    </a:gridCol>
                  </a:tblGrid>
                  <a:tr h="396812">
                    <a:tc>
                      <a:txBody>
                        <a:bodyPr/>
                        <a:lstStyle/>
                        <a:p>
                          <a:r>
                            <a:rPr lang="zh-CN" altLang="en-US" dirty="0"/>
                            <a:t>  信源符号</a:t>
                          </a:r>
                        </a:p>
                      </a:txBody>
                      <a:tcPr/>
                    </a:tc>
                    <a:tc>
                      <a:txBody>
                        <a:bodyPr/>
                        <a:lstStyle/>
                        <a:p>
                          <a:r>
                            <a:rPr lang="zh-CN" altLang="en-US" dirty="0"/>
                            <a:t>     概率</a:t>
                          </a:r>
                        </a:p>
                      </a:txBody>
                      <a:tcPr/>
                    </a:tc>
                    <a:tc>
                      <a:txBody>
                        <a:bodyPr/>
                        <a:lstStyle/>
                        <a:p>
                          <a:endParaRPr lang="zh-CN"/>
                        </a:p>
                      </a:txBody>
                      <a:tcPr>
                        <a:blipFill>
                          <a:blip r:embed="rId3"/>
                          <a:stretch>
                            <a:fillRect l="-200901" t="-36923" r="-302252" b="-783077"/>
                          </a:stretch>
                        </a:blipFill>
                      </a:tcPr>
                    </a:tc>
                    <a:tc>
                      <a:txBody>
                        <a:bodyPr/>
                        <a:lstStyle/>
                        <a:p>
                          <a:endParaRPr lang="zh-CN"/>
                        </a:p>
                      </a:txBody>
                      <a:tcPr>
                        <a:blipFill>
                          <a:blip r:embed="rId3"/>
                          <a:stretch>
                            <a:fillRect l="-198810" t="-36923" r="-99702" b="-783077"/>
                          </a:stretch>
                        </a:blipFill>
                      </a:tcPr>
                    </a:tc>
                    <a:tc>
                      <a:txBody>
                        <a:bodyPr/>
                        <a:lstStyle/>
                        <a:p>
                          <a:endParaRPr lang="zh-CN"/>
                        </a:p>
                      </a:txBody>
                      <a:tcPr>
                        <a:blipFill>
                          <a:blip r:embed="rId3"/>
                          <a:stretch>
                            <a:fillRect l="-921101" t="-36923" r="-207339" b="-783077"/>
                          </a:stretch>
                        </a:blipFill>
                      </a:tcPr>
                    </a:tc>
                    <a:tc>
                      <a:txBody>
                        <a:bodyPr/>
                        <a:lstStyle/>
                        <a:p>
                          <a:endParaRPr lang="zh-CN"/>
                        </a:p>
                      </a:txBody>
                      <a:tcPr>
                        <a:blipFill>
                          <a:blip r:embed="rId3"/>
                          <a:stretch>
                            <a:fillRect l="-501351" t="-36923" r="-1802" b="-783077"/>
                          </a:stretch>
                        </a:blipFill>
                      </a:tcPr>
                    </a:tc>
                    <a:extLst>
                      <a:ext uri="{0D108BD9-81ED-4DB2-BD59-A6C34878D82A}">
                        <a16:rowId xmlns:a16="http://schemas.microsoft.com/office/drawing/2014/main" val="194462033"/>
                      </a:ext>
                    </a:extLst>
                  </a:tr>
                  <a:tr h="447104">
                    <a:tc>
                      <a:txBody>
                        <a:bodyPr/>
                        <a:lstStyle/>
                        <a:p>
                          <a:endParaRPr lang="zh-CN"/>
                        </a:p>
                      </a:txBody>
                      <a:tcPr>
                        <a:blipFill>
                          <a:blip r:embed="rId3"/>
                          <a:stretch>
                            <a:fillRect l="-450" t="-120270" r="-502703" b="-587838"/>
                          </a:stretch>
                        </a:blipFill>
                      </a:tcPr>
                    </a:tc>
                    <a:tc>
                      <a:txBody>
                        <a:bodyPr/>
                        <a:lstStyle/>
                        <a:p>
                          <a:endParaRPr lang="zh-CN"/>
                        </a:p>
                      </a:txBody>
                      <a:tcPr>
                        <a:blipFill>
                          <a:blip r:embed="rId3"/>
                          <a:stretch>
                            <a:fillRect l="-100000" t="-120270" r="-400448" b="-587838"/>
                          </a:stretch>
                        </a:blipFill>
                      </a:tcPr>
                    </a:tc>
                    <a:tc>
                      <a:txBody>
                        <a:bodyPr/>
                        <a:lstStyle/>
                        <a:p>
                          <a:endParaRPr lang="zh-CN"/>
                        </a:p>
                      </a:txBody>
                      <a:tcPr>
                        <a:blipFill>
                          <a:blip r:embed="rId3"/>
                          <a:stretch>
                            <a:fillRect l="-200901" t="-120270" r="-302252" b="-587838"/>
                          </a:stretch>
                        </a:blipFill>
                      </a:tcPr>
                    </a:tc>
                    <a:tc>
                      <a:txBody>
                        <a:bodyPr/>
                        <a:lstStyle/>
                        <a:p>
                          <a:endParaRPr lang="zh-CN"/>
                        </a:p>
                      </a:txBody>
                      <a:tcPr>
                        <a:blipFill>
                          <a:blip r:embed="rId3"/>
                          <a:stretch>
                            <a:fillRect l="-198810" t="-120270" r="-99702" b="-587838"/>
                          </a:stretch>
                        </a:blipFill>
                      </a:tcPr>
                    </a:tc>
                    <a:tc>
                      <a:txBody>
                        <a:bodyPr/>
                        <a:lstStyle/>
                        <a:p>
                          <a:endParaRPr lang="zh-CN"/>
                        </a:p>
                      </a:txBody>
                      <a:tcPr>
                        <a:blipFill>
                          <a:blip r:embed="rId3"/>
                          <a:stretch>
                            <a:fillRect l="-921101" t="-120270" r="-207339" b="-587838"/>
                          </a:stretch>
                        </a:blipFill>
                      </a:tcPr>
                    </a:tc>
                    <a:tc>
                      <a:txBody>
                        <a:bodyPr/>
                        <a:lstStyle/>
                        <a:p>
                          <a:endParaRPr lang="zh-CN"/>
                        </a:p>
                      </a:txBody>
                      <a:tcPr>
                        <a:blipFill>
                          <a:blip r:embed="rId3"/>
                          <a:stretch>
                            <a:fillRect l="-501351" t="-120270" r="-1802" b="-587838"/>
                          </a:stretch>
                        </a:blipFill>
                      </a:tcPr>
                    </a:tc>
                    <a:extLst>
                      <a:ext uri="{0D108BD9-81ED-4DB2-BD59-A6C34878D82A}">
                        <a16:rowId xmlns:a16="http://schemas.microsoft.com/office/drawing/2014/main" val="3354400685"/>
                      </a:ext>
                    </a:extLst>
                  </a:tr>
                  <a:tr h="448120">
                    <a:tc>
                      <a:txBody>
                        <a:bodyPr/>
                        <a:lstStyle/>
                        <a:p>
                          <a:endParaRPr lang="zh-CN"/>
                        </a:p>
                      </a:txBody>
                      <a:tcPr>
                        <a:blipFill>
                          <a:blip r:embed="rId3"/>
                          <a:stretch>
                            <a:fillRect l="-450" t="-223288" r="-502703" b="-495890"/>
                          </a:stretch>
                        </a:blipFill>
                      </a:tcPr>
                    </a:tc>
                    <a:tc>
                      <a:txBody>
                        <a:bodyPr/>
                        <a:lstStyle/>
                        <a:p>
                          <a:endParaRPr lang="zh-CN"/>
                        </a:p>
                      </a:txBody>
                      <a:tcPr>
                        <a:blipFill>
                          <a:blip r:embed="rId3"/>
                          <a:stretch>
                            <a:fillRect l="-100000" t="-223288" r="-400448" b="-495890"/>
                          </a:stretch>
                        </a:blipFill>
                      </a:tcPr>
                    </a:tc>
                    <a:tc>
                      <a:txBody>
                        <a:bodyPr/>
                        <a:lstStyle/>
                        <a:p>
                          <a:endParaRPr lang="zh-CN"/>
                        </a:p>
                      </a:txBody>
                      <a:tcPr>
                        <a:blipFill>
                          <a:blip r:embed="rId3"/>
                          <a:stretch>
                            <a:fillRect l="-200901" t="-223288" r="-302252" b="-495890"/>
                          </a:stretch>
                        </a:blipFill>
                      </a:tcPr>
                    </a:tc>
                    <a:tc>
                      <a:txBody>
                        <a:bodyPr/>
                        <a:lstStyle/>
                        <a:p>
                          <a:endParaRPr lang="zh-CN"/>
                        </a:p>
                      </a:txBody>
                      <a:tcPr>
                        <a:blipFill>
                          <a:blip r:embed="rId3"/>
                          <a:stretch>
                            <a:fillRect l="-198810" t="-223288" r="-99702" b="-495890"/>
                          </a:stretch>
                        </a:blipFill>
                      </a:tcPr>
                    </a:tc>
                    <a:tc>
                      <a:txBody>
                        <a:bodyPr/>
                        <a:lstStyle/>
                        <a:p>
                          <a:endParaRPr lang="zh-CN"/>
                        </a:p>
                      </a:txBody>
                      <a:tcPr>
                        <a:blipFill>
                          <a:blip r:embed="rId3"/>
                          <a:stretch>
                            <a:fillRect l="-921101" t="-223288" r="-207339" b="-495890"/>
                          </a:stretch>
                        </a:blipFill>
                      </a:tcPr>
                    </a:tc>
                    <a:tc>
                      <a:txBody>
                        <a:bodyPr/>
                        <a:lstStyle/>
                        <a:p>
                          <a:endParaRPr lang="zh-CN"/>
                        </a:p>
                      </a:txBody>
                      <a:tcPr>
                        <a:blipFill>
                          <a:blip r:embed="rId3"/>
                          <a:stretch>
                            <a:fillRect l="-501351" t="-223288" r="-1802" b="-495890"/>
                          </a:stretch>
                        </a:blipFill>
                      </a:tcPr>
                    </a:tc>
                    <a:extLst>
                      <a:ext uri="{0D108BD9-81ED-4DB2-BD59-A6C34878D82A}">
                        <a16:rowId xmlns:a16="http://schemas.microsoft.com/office/drawing/2014/main" val="3530288062"/>
                      </a:ext>
                    </a:extLst>
                  </a:tr>
                  <a:tr h="449898">
                    <a:tc>
                      <a:txBody>
                        <a:bodyPr/>
                        <a:lstStyle/>
                        <a:p>
                          <a:endParaRPr lang="zh-CN"/>
                        </a:p>
                      </a:txBody>
                      <a:tcPr>
                        <a:blipFill>
                          <a:blip r:embed="rId3"/>
                          <a:stretch>
                            <a:fillRect l="-450" t="-318919" r="-502703" b="-389189"/>
                          </a:stretch>
                        </a:blipFill>
                      </a:tcPr>
                    </a:tc>
                    <a:tc>
                      <a:txBody>
                        <a:bodyPr/>
                        <a:lstStyle/>
                        <a:p>
                          <a:endParaRPr lang="zh-CN"/>
                        </a:p>
                      </a:txBody>
                      <a:tcPr>
                        <a:blipFill>
                          <a:blip r:embed="rId3"/>
                          <a:stretch>
                            <a:fillRect l="-100000" t="-318919" r="-400448" b="-389189"/>
                          </a:stretch>
                        </a:blipFill>
                      </a:tcPr>
                    </a:tc>
                    <a:tc>
                      <a:txBody>
                        <a:bodyPr/>
                        <a:lstStyle/>
                        <a:p>
                          <a:endParaRPr lang="zh-CN"/>
                        </a:p>
                      </a:txBody>
                      <a:tcPr>
                        <a:blipFill>
                          <a:blip r:embed="rId3"/>
                          <a:stretch>
                            <a:fillRect l="-200901" t="-318919" r="-302252" b="-389189"/>
                          </a:stretch>
                        </a:blipFill>
                      </a:tcPr>
                    </a:tc>
                    <a:tc>
                      <a:txBody>
                        <a:bodyPr/>
                        <a:lstStyle/>
                        <a:p>
                          <a:endParaRPr lang="zh-CN"/>
                        </a:p>
                      </a:txBody>
                      <a:tcPr>
                        <a:blipFill>
                          <a:blip r:embed="rId3"/>
                          <a:stretch>
                            <a:fillRect l="-198810" t="-318919" r="-99702" b="-389189"/>
                          </a:stretch>
                        </a:blipFill>
                      </a:tcPr>
                    </a:tc>
                    <a:tc>
                      <a:txBody>
                        <a:bodyPr/>
                        <a:lstStyle/>
                        <a:p>
                          <a:endParaRPr lang="zh-CN"/>
                        </a:p>
                      </a:txBody>
                      <a:tcPr>
                        <a:blipFill>
                          <a:blip r:embed="rId3"/>
                          <a:stretch>
                            <a:fillRect l="-921101" t="-318919" r="-207339" b="-389189"/>
                          </a:stretch>
                        </a:blipFill>
                      </a:tcPr>
                    </a:tc>
                    <a:tc>
                      <a:txBody>
                        <a:bodyPr/>
                        <a:lstStyle/>
                        <a:p>
                          <a:endParaRPr lang="zh-CN"/>
                        </a:p>
                      </a:txBody>
                      <a:tcPr>
                        <a:blipFill>
                          <a:blip r:embed="rId3"/>
                          <a:stretch>
                            <a:fillRect l="-501351" t="-318919" r="-1802" b="-389189"/>
                          </a:stretch>
                        </a:blipFill>
                      </a:tcPr>
                    </a:tc>
                    <a:extLst>
                      <a:ext uri="{0D108BD9-81ED-4DB2-BD59-A6C34878D82A}">
                        <a16:rowId xmlns:a16="http://schemas.microsoft.com/office/drawing/2014/main" val="3831405065"/>
                      </a:ext>
                    </a:extLst>
                  </a:tr>
                  <a:tr h="449898">
                    <a:tc>
                      <a:txBody>
                        <a:bodyPr/>
                        <a:lstStyle/>
                        <a:p>
                          <a:endParaRPr lang="zh-CN"/>
                        </a:p>
                      </a:txBody>
                      <a:tcPr>
                        <a:blipFill>
                          <a:blip r:embed="rId3"/>
                          <a:stretch>
                            <a:fillRect l="-450" t="-418919" r="-502703" b="-289189"/>
                          </a:stretch>
                        </a:blipFill>
                      </a:tcPr>
                    </a:tc>
                    <a:tc>
                      <a:txBody>
                        <a:bodyPr/>
                        <a:lstStyle/>
                        <a:p>
                          <a:endParaRPr lang="zh-CN"/>
                        </a:p>
                      </a:txBody>
                      <a:tcPr>
                        <a:blipFill>
                          <a:blip r:embed="rId3"/>
                          <a:stretch>
                            <a:fillRect l="-100000" t="-418919" r="-400448" b="-289189"/>
                          </a:stretch>
                        </a:blipFill>
                      </a:tcPr>
                    </a:tc>
                    <a:tc>
                      <a:txBody>
                        <a:bodyPr/>
                        <a:lstStyle/>
                        <a:p>
                          <a:endParaRPr lang="zh-CN"/>
                        </a:p>
                      </a:txBody>
                      <a:tcPr>
                        <a:blipFill>
                          <a:blip r:embed="rId3"/>
                          <a:stretch>
                            <a:fillRect l="-200901" t="-418919" r="-302252" b="-289189"/>
                          </a:stretch>
                        </a:blipFill>
                      </a:tcPr>
                    </a:tc>
                    <a:tc>
                      <a:txBody>
                        <a:bodyPr/>
                        <a:lstStyle/>
                        <a:p>
                          <a:endParaRPr lang="zh-CN"/>
                        </a:p>
                      </a:txBody>
                      <a:tcPr>
                        <a:blipFill>
                          <a:blip r:embed="rId3"/>
                          <a:stretch>
                            <a:fillRect l="-198810" t="-418919" r="-99702" b="-289189"/>
                          </a:stretch>
                        </a:blipFill>
                      </a:tcPr>
                    </a:tc>
                    <a:tc>
                      <a:txBody>
                        <a:bodyPr/>
                        <a:lstStyle/>
                        <a:p>
                          <a:endParaRPr lang="zh-CN"/>
                        </a:p>
                      </a:txBody>
                      <a:tcPr>
                        <a:blipFill>
                          <a:blip r:embed="rId3"/>
                          <a:stretch>
                            <a:fillRect l="-921101" t="-418919" r="-207339" b="-289189"/>
                          </a:stretch>
                        </a:blipFill>
                      </a:tcPr>
                    </a:tc>
                    <a:tc>
                      <a:txBody>
                        <a:bodyPr/>
                        <a:lstStyle/>
                        <a:p>
                          <a:endParaRPr lang="zh-CN"/>
                        </a:p>
                      </a:txBody>
                      <a:tcPr>
                        <a:blipFill>
                          <a:blip r:embed="rId3"/>
                          <a:stretch>
                            <a:fillRect l="-501351" t="-418919" r="-1802" b="-289189"/>
                          </a:stretch>
                        </a:blipFill>
                      </a:tcPr>
                    </a:tc>
                    <a:extLst>
                      <a:ext uri="{0D108BD9-81ED-4DB2-BD59-A6C34878D82A}">
                        <a16:rowId xmlns:a16="http://schemas.microsoft.com/office/drawing/2014/main" val="1873139846"/>
                      </a:ext>
                    </a:extLst>
                  </a:tr>
                  <a:tr h="457264">
                    <a:tc>
                      <a:txBody>
                        <a:bodyPr/>
                        <a:lstStyle/>
                        <a:p>
                          <a:endParaRPr lang="zh-CN"/>
                        </a:p>
                      </a:txBody>
                      <a:tcPr>
                        <a:blipFill>
                          <a:blip r:embed="rId3"/>
                          <a:stretch>
                            <a:fillRect l="-450" t="-512000" r="-502703" b="-185333"/>
                          </a:stretch>
                        </a:blipFill>
                      </a:tcPr>
                    </a:tc>
                    <a:tc>
                      <a:txBody>
                        <a:bodyPr/>
                        <a:lstStyle/>
                        <a:p>
                          <a:endParaRPr lang="zh-CN"/>
                        </a:p>
                      </a:txBody>
                      <a:tcPr>
                        <a:blipFill>
                          <a:blip r:embed="rId3"/>
                          <a:stretch>
                            <a:fillRect l="-100000" t="-512000" r="-400448" b="-185333"/>
                          </a:stretch>
                        </a:blipFill>
                      </a:tcPr>
                    </a:tc>
                    <a:tc>
                      <a:txBody>
                        <a:bodyPr/>
                        <a:lstStyle/>
                        <a:p>
                          <a:endParaRPr lang="zh-CN"/>
                        </a:p>
                      </a:txBody>
                      <a:tcPr>
                        <a:blipFill>
                          <a:blip r:embed="rId3"/>
                          <a:stretch>
                            <a:fillRect l="-200901" t="-512000" r="-302252" b="-185333"/>
                          </a:stretch>
                        </a:blipFill>
                      </a:tcPr>
                    </a:tc>
                    <a:tc>
                      <a:txBody>
                        <a:bodyPr/>
                        <a:lstStyle/>
                        <a:p>
                          <a:endParaRPr lang="zh-CN"/>
                        </a:p>
                      </a:txBody>
                      <a:tcPr>
                        <a:blipFill>
                          <a:blip r:embed="rId3"/>
                          <a:stretch>
                            <a:fillRect l="-198810" t="-512000" r="-99702" b="-185333"/>
                          </a:stretch>
                        </a:blipFill>
                      </a:tcPr>
                    </a:tc>
                    <a:tc>
                      <a:txBody>
                        <a:bodyPr/>
                        <a:lstStyle/>
                        <a:p>
                          <a:endParaRPr lang="zh-CN"/>
                        </a:p>
                      </a:txBody>
                      <a:tcPr>
                        <a:blipFill>
                          <a:blip r:embed="rId3"/>
                          <a:stretch>
                            <a:fillRect l="-921101" t="-512000" r="-207339" b="-185333"/>
                          </a:stretch>
                        </a:blipFill>
                      </a:tcPr>
                    </a:tc>
                    <a:tc>
                      <a:txBody>
                        <a:bodyPr/>
                        <a:lstStyle/>
                        <a:p>
                          <a:endParaRPr lang="zh-CN"/>
                        </a:p>
                      </a:txBody>
                      <a:tcPr>
                        <a:blipFill>
                          <a:blip r:embed="rId3"/>
                          <a:stretch>
                            <a:fillRect l="-501351" t="-512000" r="-1802" b="-185333"/>
                          </a:stretch>
                        </a:blipFill>
                      </a:tcPr>
                    </a:tc>
                    <a:extLst>
                      <a:ext uri="{0D108BD9-81ED-4DB2-BD59-A6C34878D82A}">
                        <a16:rowId xmlns:a16="http://schemas.microsoft.com/office/drawing/2014/main" val="2377915481"/>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F46680B-7E90-4764-98DE-CC69539F0332}"/>
                  </a:ext>
                </a:extLst>
              </p:cNvPr>
              <p:cNvSpPr/>
              <p:nvPr/>
            </p:nvSpPr>
            <p:spPr>
              <a:xfrm>
                <a:off x="9406780" y="1772816"/>
                <a:ext cx="1942903" cy="1939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𝐹</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nary>
                        <m:naryPr>
                          <m:chr m:val="∑"/>
                          <m:supHide m:val="on"/>
                          <m:ctrlPr>
                            <a:rPr lang="en-US" altLang="zh-CN" i="1">
                              <a:solidFill>
                                <a:srgbClr val="FF0000"/>
                              </a:solidFill>
                              <a:latin typeface="Cambria Math" panose="02040503050406030204" pitchFamily="18" charset="0"/>
                            </a:rPr>
                          </m:ctrlPr>
                        </m:naryPr>
                        <m:sub>
                          <m:r>
                            <m:rPr>
                              <m:brk m:alnAt="7"/>
                            </m:rPr>
                            <a:rPr lang="en-US" altLang="zh-CN" i="1">
                              <a:solidFill>
                                <a:srgbClr val="FF0000"/>
                              </a:solidFill>
                              <a:latin typeface="Cambria Math" panose="02040503050406030204" pitchFamily="18" charset="0"/>
                            </a:rPr>
                            <m:t>1</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𝑖</m:t>
                          </m:r>
                          <m:r>
                            <a:rPr lang="en-US" altLang="zh-CN" i="1">
                              <a:solidFill>
                                <a:srgbClr val="FF0000"/>
                              </a:solidFill>
                              <a:latin typeface="Cambria Math" panose="02040503050406030204" pitchFamily="18" charset="0"/>
                              <a:ea typeface="Cambria Math" panose="02040503050406030204" pitchFamily="18" charset="0"/>
                            </a:rPr>
                            <m:t>&lt;</m:t>
                          </m:r>
                          <m:r>
                            <a:rPr lang="en-US" altLang="zh-CN" i="1">
                              <a:solidFill>
                                <a:srgbClr val="FF0000"/>
                              </a:solidFill>
                              <a:latin typeface="Cambria Math" panose="02040503050406030204" pitchFamily="18" charset="0"/>
                              <a:ea typeface="Cambria Math" panose="02040503050406030204" pitchFamily="18" charset="0"/>
                            </a:rPr>
                            <m:t>𝑗</m:t>
                          </m:r>
                        </m:sub>
                        <m:sup/>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𝑖</m:t>
                              </m:r>
                            </m:sub>
                          </m:sSub>
                        </m:e>
                      </m:nary>
                      <m:r>
                        <a:rPr lang="en-US" altLang="zh-CN" i="1">
                          <a:solidFill>
                            <a:srgbClr val="FF0000"/>
                          </a:solidFill>
                          <a:latin typeface="Cambria Math" panose="02040503050406030204" pitchFamily="18" charset="0"/>
                        </a:rPr>
                        <m:t>,  </m:t>
                      </m:r>
                    </m:oMath>
                  </m:oMathPara>
                </a14:m>
                <a:endParaRPr lang="en-US" altLang="zh-CN"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altLang="zh-CN" i="1">
                              <a:solidFill>
                                <a:srgbClr val="FF0000"/>
                              </a:solidFill>
                              <a:latin typeface="Cambria Math" panose="02040503050406030204" pitchFamily="18" charset="0"/>
                            </a:rPr>
                          </m:ctrlPr>
                        </m:acc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𝐹</m:t>
                              </m:r>
                            </m:e>
                            <m:sub>
                              <m:r>
                                <a:rPr lang="en-US" altLang="zh-CN" i="1">
                                  <a:solidFill>
                                    <a:srgbClr val="FF0000"/>
                                  </a:solidFill>
                                  <a:latin typeface="Cambria Math" panose="02040503050406030204" pitchFamily="18" charset="0"/>
                                </a:rPr>
                                <m:t>𝑗</m:t>
                              </m:r>
                            </m:sub>
                          </m:sSub>
                        </m:e>
                      </m:acc>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𝐹</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1</m:t>
                          </m:r>
                        </m:num>
                        <m:den>
                          <m:r>
                            <a:rPr lang="en-US" altLang="zh-CN" i="1">
                              <a:solidFill>
                                <a:srgbClr val="FF0000"/>
                              </a:solidFill>
                              <a:latin typeface="Cambria Math" panose="02040503050406030204" pitchFamily="18" charset="0"/>
                            </a:rPr>
                            <m:t>2</m:t>
                          </m:r>
                        </m:den>
                      </m:f>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𝑗</m:t>
                          </m:r>
                        </m:sub>
                      </m:sSub>
                      <m:r>
                        <a:rPr lang="en-US" altLang="zh-CN" b="0" i="0"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   </m:t>
                      </m:r>
                    </m:oMath>
                  </m:oMathPara>
                </a14:m>
                <a:endParaRPr lang="en-US" altLang="zh-CN" b="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𝑙</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d>
                        <m:dPr>
                          <m:begChr m:val="⌈"/>
                          <m:endChr m:val="⌉"/>
                          <m:ctrlPr>
                            <a:rPr lang="en-US" altLang="zh-CN" i="1">
                              <a:solidFill>
                                <a:srgbClr val="FF0000"/>
                              </a:solidFill>
                              <a:latin typeface="Cambria Math" panose="02040503050406030204" pitchFamily="18" charset="0"/>
                            </a:rPr>
                          </m:ctrlPr>
                        </m:dPr>
                        <m:e>
                          <m:func>
                            <m:funcPr>
                              <m:ctrlPr>
                                <a:rPr lang="en-US" altLang="zh-CN" i="1">
                                  <a:solidFill>
                                    <a:srgbClr val="FF0000"/>
                                  </a:solidFill>
                                  <a:latin typeface="Cambria Math" panose="02040503050406030204" pitchFamily="18" charset="0"/>
                                </a:rPr>
                              </m:ctrlPr>
                            </m:funcPr>
                            <m:fName>
                              <m:sSub>
                                <m:sSubPr>
                                  <m:ctrlPr>
                                    <a:rPr lang="en-US" altLang="zh-CN" i="1">
                                      <a:solidFill>
                                        <a:srgbClr val="FF0000"/>
                                      </a:solidFill>
                                      <a:latin typeface="Cambria Math" panose="02040503050406030204" pitchFamily="18" charset="0"/>
                                    </a:rPr>
                                  </m:ctrlPr>
                                </m:sSubPr>
                                <m:e>
                                  <m:r>
                                    <m:rPr>
                                      <m:sty m:val="p"/>
                                    </m:rPr>
                                    <a:rPr lang="en-US" altLang="zh-CN">
                                      <a:solidFill>
                                        <a:srgbClr val="FF0000"/>
                                      </a:solidFill>
                                      <a:latin typeface="Cambria Math" panose="02040503050406030204" pitchFamily="18" charset="0"/>
                                    </a:rPr>
                                    <m:t>log</m:t>
                                  </m:r>
                                </m:e>
                                <m:sub>
                                  <m:r>
                                    <a:rPr lang="en-US" altLang="zh-CN" i="1">
                                      <a:solidFill>
                                        <a:srgbClr val="FF0000"/>
                                      </a:solidFill>
                                      <a:latin typeface="Cambria Math" panose="02040503050406030204" pitchFamily="18" charset="0"/>
                                    </a:rPr>
                                    <m:t>2</m:t>
                                  </m:r>
                                </m:sub>
                              </m:sSub>
                            </m:fName>
                            <m:e>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1</m:t>
                                  </m:r>
                                </m:num>
                                <m:den>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𝑗</m:t>
                                      </m:r>
                                    </m:sub>
                                  </m:sSub>
                                </m:den>
                              </m:f>
                            </m:e>
                          </m:func>
                        </m:e>
                      </m:d>
                      <m:r>
                        <a:rPr lang="en-US" altLang="zh-CN" i="1">
                          <a:solidFill>
                            <a:srgbClr val="FF0000"/>
                          </a:solidFill>
                          <a:latin typeface="Cambria Math" panose="02040503050406030204" pitchFamily="18" charset="0"/>
                        </a:rPr>
                        <m:t>+1</m:t>
                      </m:r>
                    </m:oMath>
                  </m:oMathPara>
                </a14:m>
                <a:endParaRPr lang="zh-CN" altLang="en-US" dirty="0">
                  <a:solidFill>
                    <a:srgbClr val="FF0000"/>
                  </a:solidFill>
                </a:endParaRPr>
              </a:p>
            </p:txBody>
          </p:sp>
        </mc:Choice>
        <mc:Fallback xmlns="">
          <p:sp>
            <p:nvSpPr>
              <p:cNvPr id="4" name="矩形 3">
                <a:extLst>
                  <a:ext uri="{FF2B5EF4-FFF2-40B4-BE49-F238E27FC236}">
                    <a16:creationId xmlns:a16="http://schemas.microsoft.com/office/drawing/2014/main" id="{7F46680B-7E90-4764-98DE-CC69539F0332}"/>
                  </a:ext>
                </a:extLst>
              </p:cNvPr>
              <p:cNvSpPr>
                <a:spLocks noRot="1" noChangeAspect="1" noMove="1" noResize="1" noEditPoints="1" noAdjustHandles="1" noChangeArrowheads="1" noChangeShapeType="1" noTextEdit="1"/>
              </p:cNvSpPr>
              <p:nvPr/>
            </p:nvSpPr>
            <p:spPr>
              <a:xfrm>
                <a:off x="9406780" y="1772816"/>
                <a:ext cx="1942903" cy="19397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CFE9EEC-E95B-4875-82CA-B0329D291BD7}"/>
                  </a:ext>
                </a:extLst>
              </p:cNvPr>
              <p:cNvSpPr txBox="1"/>
              <p:nvPr/>
            </p:nvSpPr>
            <p:spPr>
              <a:xfrm>
                <a:off x="798030" y="4437112"/>
                <a:ext cx="4396391" cy="1015663"/>
              </a:xfrm>
              <a:prstGeom prst="rect">
                <a:avLst/>
              </a:prstGeom>
              <a:noFill/>
              <a:ln>
                <a:noFill/>
              </a:ln>
            </p:spPr>
            <p:txBody>
              <a:bodyPr wrap="square" rtlCol="0" anchor="ctr" anchorCtr="1">
                <a:spAutoFit/>
              </a:bodyPr>
              <a:lstStyle/>
              <a:p>
                <a:r>
                  <a:rPr lang="zh-CN" altLang="en-US" sz="2000" dirty="0"/>
                  <a:t>平均码长</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𝐿</m:t>
                        </m:r>
                      </m:e>
                    </m:acc>
                    <m:r>
                      <a:rPr lang="en-US" altLang="zh-CN" sz="2000" b="0" i="1" smtClean="0">
                        <a:latin typeface="Cambria Math" panose="02040503050406030204" pitchFamily="18" charset="0"/>
                      </a:rPr>
                      <m:t>=2.875</m:t>
                    </m:r>
                  </m:oMath>
                </a14:m>
                <a:r>
                  <a:rPr lang="zh-CN" altLang="en-US" sz="2000" dirty="0"/>
                  <a:t>码符号</a:t>
                </a:r>
                <a:r>
                  <a:rPr lang="en-US" altLang="zh-CN" sz="2000" dirty="0"/>
                  <a:t>/</a:t>
                </a:r>
                <a:r>
                  <a:rPr lang="zh-CN" altLang="en-US" sz="2000" dirty="0"/>
                  <a:t>信源符号</a:t>
                </a:r>
                <a:endParaRPr lang="en-US" altLang="zh-CN" sz="2000" dirty="0"/>
              </a:p>
              <a:p>
                <a:r>
                  <a:rPr lang="zh-CN" altLang="en-US" sz="2000" dirty="0"/>
                  <a:t>信源熵</a:t>
                </a: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=1.875</m:t>
                    </m:r>
                  </m:oMath>
                </a14:m>
                <a:r>
                  <a:rPr lang="zh-CN" altLang="en-US" sz="2000" dirty="0"/>
                  <a:t>比特</a:t>
                </a:r>
                <a:endParaRPr lang="en-US" altLang="zh-CN" sz="2000" dirty="0"/>
              </a:p>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𝐿</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+1</m:t>
                      </m:r>
                    </m:oMath>
                  </m:oMathPara>
                </a14:m>
                <a:endParaRPr lang="zh-CN" altLang="en-US" sz="2000" dirty="0"/>
              </a:p>
            </p:txBody>
          </p:sp>
        </mc:Choice>
        <mc:Fallback xmlns="">
          <p:sp>
            <p:nvSpPr>
              <p:cNvPr id="5" name="文本框 4">
                <a:extLst>
                  <a:ext uri="{FF2B5EF4-FFF2-40B4-BE49-F238E27FC236}">
                    <a16:creationId xmlns:a16="http://schemas.microsoft.com/office/drawing/2014/main" id="{4CFE9EEC-E95B-4875-82CA-B0329D291BD7}"/>
                  </a:ext>
                </a:extLst>
              </p:cNvPr>
              <p:cNvSpPr txBox="1">
                <a:spLocks noRot="1" noChangeAspect="1" noMove="1" noResize="1" noEditPoints="1" noAdjustHandles="1" noChangeArrowheads="1" noChangeShapeType="1" noTextEdit="1"/>
              </p:cNvSpPr>
              <p:nvPr/>
            </p:nvSpPr>
            <p:spPr>
              <a:xfrm>
                <a:off x="798030" y="4437112"/>
                <a:ext cx="4396391" cy="1015663"/>
              </a:xfrm>
              <a:prstGeom prst="rect">
                <a:avLst/>
              </a:prstGeom>
              <a:blipFill>
                <a:blip r:embed="rId5"/>
                <a:stretch>
                  <a:fillRect t="-42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D7BCCFE-A087-4413-AB76-9799AA74CA4C}"/>
                  </a:ext>
                </a:extLst>
              </p:cNvPr>
              <p:cNvSpPr txBox="1"/>
              <p:nvPr/>
            </p:nvSpPr>
            <p:spPr>
              <a:xfrm>
                <a:off x="549796" y="5589240"/>
                <a:ext cx="7776864" cy="400110"/>
              </a:xfrm>
              <a:prstGeom prst="rect">
                <a:avLst/>
              </a:prstGeom>
              <a:noFill/>
              <a:ln>
                <a:noFill/>
              </a:ln>
            </p:spPr>
            <p:txBody>
              <a:bodyPr wrap="square" rtlCol="0" anchor="ctr" anchorCtr="1">
                <a:spAutoFit/>
              </a:bodyPr>
              <a:lstStyle/>
              <a:p>
                <a:r>
                  <a:rPr lang="en-US" altLang="zh-CN" sz="2000" dirty="0">
                    <a:solidFill>
                      <a:srgbClr val="FF0000"/>
                    </a:solidFill>
                  </a:rPr>
                  <a:t>2-</a:t>
                </a:r>
                <a:r>
                  <a:rPr lang="zh-CN" altLang="en-US" sz="2000" dirty="0">
                    <a:solidFill>
                      <a:srgbClr val="FF0000"/>
                    </a:solidFill>
                  </a:rPr>
                  <a:t>进哈夫曼码：</a:t>
                </a:r>
                <a14:m>
                  <m:oMath xmlns:m="http://schemas.openxmlformats.org/officeDocument/2006/math">
                    <m:r>
                      <a:rPr lang="en-US" altLang="zh-CN" sz="2000" b="0" i="1" smtClean="0">
                        <a:solidFill>
                          <a:srgbClr val="FF0000"/>
                        </a:solidFill>
                        <a:latin typeface="Cambria Math" panose="02040503050406030204" pitchFamily="18" charset="0"/>
                      </a:rPr>
                      <m:t>{10,0,110,1110,1111}</m:t>
                    </m:r>
                    <m:r>
                      <a:rPr lang="zh-CN" altLang="en-US" sz="2000" i="1">
                        <a:solidFill>
                          <a:srgbClr val="FF0000"/>
                        </a:solidFill>
                        <a:latin typeface="Cambria Math" panose="02040503050406030204" pitchFamily="18" charset="0"/>
                      </a:rPr>
                      <m:t>的</m:t>
                    </m:r>
                    <m:r>
                      <m:rPr>
                        <m:nor/>
                      </m:rPr>
                      <a:rPr lang="zh-CN" altLang="en-US" sz="2000" dirty="0">
                        <a:solidFill>
                          <a:srgbClr val="FF0000"/>
                        </a:solidFill>
                      </a:rPr>
                      <m:t>平均码长</m:t>
                    </m:r>
                    <m:r>
                      <a:rPr lang="zh-CN" altLang="en-US" sz="2000" i="1" dirty="0" smtClean="0">
                        <a:solidFill>
                          <a:srgbClr val="FF0000"/>
                        </a:solidFill>
                        <a:latin typeface="Cambria Math" panose="02040503050406030204" pitchFamily="18" charset="0"/>
                      </a:rPr>
                      <m:t>为</m:t>
                    </m:r>
                    <m:r>
                      <a:rPr lang="en-US" altLang="zh-CN" sz="2000" b="0" i="1" smtClean="0">
                        <a:solidFill>
                          <a:srgbClr val="FF0000"/>
                        </a:solidFill>
                        <a:latin typeface="Cambria Math" panose="02040503050406030204" pitchFamily="18" charset="0"/>
                      </a:rPr>
                      <m:t>1</m:t>
                    </m:r>
                    <m:r>
                      <a:rPr lang="en-US" altLang="zh-CN" sz="2000" i="1">
                        <a:solidFill>
                          <a:srgbClr val="FF0000"/>
                        </a:solidFill>
                        <a:latin typeface="Cambria Math" panose="02040503050406030204" pitchFamily="18" charset="0"/>
                      </a:rPr>
                      <m:t>.875</m:t>
                    </m:r>
                    <m:r>
                      <m:rPr>
                        <m:nor/>
                      </m:rPr>
                      <a:rPr lang="zh-CN" altLang="en-US" sz="2000" dirty="0">
                        <a:solidFill>
                          <a:srgbClr val="FF0000"/>
                        </a:solidFill>
                      </a:rPr>
                      <m:t>比特</m:t>
                    </m:r>
                  </m:oMath>
                </a14:m>
                <a:endParaRPr lang="en-US" altLang="zh-CN" sz="2000" dirty="0">
                  <a:solidFill>
                    <a:srgbClr val="FF0000"/>
                  </a:solidFill>
                </a:endParaRPr>
              </a:p>
            </p:txBody>
          </p:sp>
        </mc:Choice>
        <mc:Fallback xmlns="">
          <p:sp>
            <p:nvSpPr>
              <p:cNvPr id="6" name="文本框 5">
                <a:extLst>
                  <a:ext uri="{FF2B5EF4-FFF2-40B4-BE49-F238E27FC236}">
                    <a16:creationId xmlns:a16="http://schemas.microsoft.com/office/drawing/2014/main" id="{9D7BCCFE-A087-4413-AB76-9799AA74CA4C}"/>
                  </a:ext>
                </a:extLst>
              </p:cNvPr>
              <p:cNvSpPr txBox="1">
                <a:spLocks noRot="1" noChangeAspect="1" noMove="1" noResize="1" noEditPoints="1" noAdjustHandles="1" noChangeArrowheads="1" noChangeShapeType="1" noTextEdit="1"/>
              </p:cNvSpPr>
              <p:nvPr/>
            </p:nvSpPr>
            <p:spPr>
              <a:xfrm>
                <a:off x="549796" y="5589240"/>
                <a:ext cx="7776864" cy="400110"/>
              </a:xfrm>
              <a:prstGeom prst="rect">
                <a:avLst/>
              </a:prstGeom>
              <a:blipFill>
                <a:blip r:embed="rId6"/>
                <a:stretch>
                  <a:fillRect t="-10606" b="-25758"/>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72917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D3C02D-5B87-4355-8080-4A4731561AEA}"/>
              </a:ext>
            </a:extLst>
          </p:cNvPr>
          <p:cNvSpPr txBox="1"/>
          <p:nvPr/>
        </p:nvSpPr>
        <p:spPr>
          <a:xfrm>
            <a:off x="765820" y="713231"/>
            <a:ext cx="10873207" cy="707886"/>
          </a:xfrm>
          <a:prstGeom prst="rect">
            <a:avLst/>
          </a:prstGeom>
          <a:noFill/>
          <a:ln>
            <a:noFill/>
          </a:ln>
        </p:spPr>
        <p:txBody>
          <a:bodyPr wrap="square" rtlCol="0" anchor="ctr" anchorCtr="1">
            <a:spAutoFit/>
          </a:bodyPr>
          <a:lstStyle/>
          <a:p>
            <a:r>
              <a:rPr lang="zh-CN" altLang="en-US" sz="2000" dirty="0"/>
              <a:t>       如果任何有限长的码元序列都至多有一种方式可以分解为码字序列，则称这种编码为</a:t>
            </a:r>
            <a:r>
              <a:rPr lang="zh-CN" altLang="en-US" sz="2000" dirty="0">
                <a:solidFill>
                  <a:srgbClr val="C00000"/>
                </a:solidFill>
              </a:rPr>
              <a:t>唯一可译码</a:t>
            </a:r>
            <a:r>
              <a:rPr lang="zh-CN" altLang="en-US" sz="2000" dirty="0"/>
              <a:t>。唯一可译性也是对信源编码的基本要求之一。</a:t>
            </a:r>
          </a:p>
        </p:txBody>
      </p:sp>
      <p:sp>
        <p:nvSpPr>
          <p:cNvPr id="3" name="文本框 2">
            <a:extLst>
              <a:ext uri="{FF2B5EF4-FFF2-40B4-BE49-F238E27FC236}">
                <a16:creationId xmlns:a16="http://schemas.microsoft.com/office/drawing/2014/main" id="{83546A96-1167-4F9A-9E31-E99818C49E26}"/>
              </a:ext>
            </a:extLst>
          </p:cNvPr>
          <p:cNvSpPr txBox="1"/>
          <p:nvPr/>
        </p:nvSpPr>
        <p:spPr>
          <a:xfrm>
            <a:off x="1153345" y="1503576"/>
            <a:ext cx="7416824" cy="400110"/>
          </a:xfrm>
          <a:prstGeom prst="rect">
            <a:avLst/>
          </a:prstGeom>
          <a:noFill/>
          <a:ln>
            <a:noFill/>
          </a:ln>
        </p:spPr>
        <p:txBody>
          <a:bodyPr wrap="square" rtlCol="0" anchor="ctr" anchorCtr="1">
            <a:spAutoFit/>
          </a:bodyPr>
          <a:lstStyle/>
          <a:p>
            <a:r>
              <a:rPr lang="zh-CN" altLang="en-US" sz="2000" dirty="0"/>
              <a:t>如果所有码字的长度都一样，则称之为</a:t>
            </a:r>
            <a:r>
              <a:rPr lang="zh-CN" altLang="en-US" sz="2000" dirty="0">
                <a:solidFill>
                  <a:srgbClr val="C00000"/>
                </a:solidFill>
              </a:rPr>
              <a:t>定长码，</a:t>
            </a:r>
            <a:r>
              <a:rPr lang="zh-CN" altLang="en-US" sz="2000" dirty="0"/>
              <a:t>否则称为</a:t>
            </a:r>
            <a:r>
              <a:rPr lang="zh-CN" altLang="en-US" sz="2000" dirty="0">
                <a:solidFill>
                  <a:srgbClr val="C00000"/>
                </a:solidFill>
              </a:rPr>
              <a:t>变长码</a:t>
            </a:r>
            <a:r>
              <a:rPr lang="zh-CN" altLang="en-US" sz="2000" dirty="0"/>
              <a:t>。</a:t>
            </a:r>
          </a:p>
        </p:txBody>
      </p:sp>
      <p:sp>
        <p:nvSpPr>
          <p:cNvPr id="4" name="文本框 3">
            <a:extLst>
              <a:ext uri="{FF2B5EF4-FFF2-40B4-BE49-F238E27FC236}">
                <a16:creationId xmlns:a16="http://schemas.microsoft.com/office/drawing/2014/main" id="{C89647D2-4C9C-47D5-96E1-1230272B56A4}"/>
              </a:ext>
            </a:extLst>
          </p:cNvPr>
          <p:cNvSpPr txBox="1"/>
          <p:nvPr/>
        </p:nvSpPr>
        <p:spPr>
          <a:xfrm>
            <a:off x="693812" y="1903686"/>
            <a:ext cx="6480720" cy="707886"/>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非奇异的定长码都是唯一可译码。</a:t>
            </a:r>
            <a:endParaRPr lang="en-US" altLang="zh-CN" sz="2000" dirty="0"/>
          </a:p>
          <a:p>
            <a:pPr marL="285750" indent="-285750">
              <a:buFont typeface="Wingdings" panose="05000000000000000000" pitchFamily="2" charset="2"/>
              <a:buChar char="Ø"/>
            </a:pPr>
            <a:r>
              <a:rPr lang="zh-CN" altLang="en-US" sz="2000" dirty="0"/>
              <a:t>相比于定长码，变长码一般可以有更高的编码效率。</a:t>
            </a:r>
          </a:p>
        </p:txBody>
      </p:sp>
      <p:sp>
        <p:nvSpPr>
          <p:cNvPr id="6" name="文本框 5">
            <a:extLst>
              <a:ext uri="{FF2B5EF4-FFF2-40B4-BE49-F238E27FC236}">
                <a16:creationId xmlns:a16="http://schemas.microsoft.com/office/drawing/2014/main" id="{B4DCF3A2-3DF6-4EF3-8A8D-53D85E92662C}"/>
              </a:ext>
            </a:extLst>
          </p:cNvPr>
          <p:cNvSpPr txBox="1"/>
          <p:nvPr/>
        </p:nvSpPr>
        <p:spPr>
          <a:xfrm>
            <a:off x="1028751" y="2708860"/>
            <a:ext cx="10441160" cy="400110"/>
          </a:xfrm>
          <a:prstGeom prst="rect">
            <a:avLst/>
          </a:prstGeom>
          <a:noFill/>
          <a:ln>
            <a:noFill/>
          </a:ln>
        </p:spPr>
        <p:txBody>
          <a:bodyPr wrap="square" rtlCol="0" anchor="ctr" anchorCtr="1">
            <a:spAutoFit/>
          </a:bodyPr>
          <a:lstStyle/>
          <a:p>
            <a:r>
              <a:rPr lang="zh-CN" altLang="en-US" sz="2000" dirty="0"/>
              <a:t>如果无需考虑后续码元即可从已知码元序列中译出码字序列，则称这样的编码方案为</a:t>
            </a:r>
            <a:r>
              <a:rPr lang="zh-CN" altLang="en-US" sz="2000" dirty="0">
                <a:solidFill>
                  <a:srgbClr val="C00000"/>
                </a:solidFill>
              </a:rPr>
              <a:t>即时码</a:t>
            </a:r>
            <a:r>
              <a:rPr lang="zh-CN" altLang="en-US" sz="2000" dirty="0"/>
              <a:t>。</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07151E-F1FE-44A6-A9F3-BFF76A8F6F27}"/>
                  </a:ext>
                </a:extLst>
              </p:cNvPr>
              <p:cNvSpPr txBox="1"/>
              <p:nvPr/>
            </p:nvSpPr>
            <p:spPr>
              <a:xfrm>
                <a:off x="864806" y="3641386"/>
                <a:ext cx="10769050" cy="612219"/>
              </a:xfrm>
              <a:prstGeom prst="rect">
                <a:avLst/>
              </a:prstGeom>
              <a:noFill/>
              <a:ln>
                <a:noFill/>
              </a:ln>
            </p:spPr>
            <p:txBody>
              <a:bodyPr wrap="square" rtlCol="0" anchor="ctr" anchorCtr="1">
                <a:spAutoFit/>
              </a:bodyPr>
              <a:lstStyle/>
              <a:p>
                <a:r>
                  <a:rPr lang="zh-CN" altLang="en-US" sz="2000" dirty="0"/>
                  <a:t>例如，</a:t>
                </a:r>
                <a14:m>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2</m:t>
                                  </m:r>
                                </m:sub>
                              </m:sSub>
                            </m:e>
                            <m:e>
                              <m:m>
                                <m:mPr>
                                  <m:mcs>
                                    <m:mc>
                                      <m:mcPr>
                                        <m:count m:val="2"/>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3</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4</m:t>
                                        </m:r>
                                      </m:sub>
                                    </m:sSub>
                                  </m:e>
                                </m:mr>
                              </m:m>
                            </m:e>
                          </m:mr>
                          <m:mr>
                            <m:e>
                              <m:r>
                                <a:rPr lang="en-US" altLang="zh-CN" sz="2000" i="1">
                                  <a:latin typeface="Cambria Math" panose="02040503050406030204" pitchFamily="18" charset="0"/>
                                </a:rPr>
                                <m:t>0</m:t>
                              </m:r>
                            </m:e>
                            <m:e>
                              <m:r>
                                <a:rPr lang="en-US" altLang="zh-CN" sz="2000" i="1">
                                  <a:latin typeface="Cambria Math" panose="02040503050406030204" pitchFamily="18" charset="0"/>
                                </a:rPr>
                                <m:t>10</m:t>
                              </m:r>
                            </m:e>
                            <m:e>
                              <m:m>
                                <m:mPr>
                                  <m:mcs>
                                    <m:mc>
                                      <m:mcPr>
                                        <m:count m:val="2"/>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0</m:t>
                                    </m:r>
                                    <m:r>
                                      <a:rPr lang="en-US" altLang="zh-CN" sz="2000" i="1">
                                        <a:latin typeface="Cambria Math" panose="02040503050406030204" pitchFamily="18" charset="0"/>
                                      </a:rPr>
                                      <m:t>0</m:t>
                                    </m:r>
                                  </m:e>
                                  <m:e>
                                    <m:r>
                                      <a:rPr lang="en-US" altLang="zh-CN" sz="2000" i="1">
                                        <a:latin typeface="Cambria Math" panose="02040503050406030204" pitchFamily="18" charset="0"/>
                                      </a:rPr>
                                      <m:t>01</m:t>
                                    </m:r>
                                  </m:e>
                                </m:mr>
                              </m:m>
                            </m:e>
                          </m:mr>
                        </m:m>
                      </m:e>
                    </m:d>
                  </m:oMath>
                </a14:m>
                <a:r>
                  <a:rPr lang="zh-CN" altLang="en-US" sz="2000" dirty="0"/>
                  <a:t> 非奇异但非唯一可译，</a:t>
                </a:r>
                <a:r>
                  <a:rPr lang="en-US" altLang="zh-CN" sz="2000" dirty="0"/>
                  <a:t> </a:t>
                </a:r>
                <a14:m>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2</m:t>
                                  </m:r>
                                </m:sub>
                              </m:sSub>
                            </m:e>
                            <m:e>
                              <m:m>
                                <m:mPr>
                                  <m:mcs>
                                    <m:mc>
                                      <m:mcPr>
                                        <m:count m:val="2"/>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   </m:t>
                                    </m:r>
                                  </m:e>
                                  <m:e>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 </m:t>
                                    </m:r>
                                  </m:e>
                                </m:mr>
                              </m:m>
                              <m:r>
                                <a:rPr lang="en-US" altLang="zh-CN" sz="2000" i="1">
                                  <a:latin typeface="Cambria Math" panose="02040503050406030204" pitchFamily="18" charset="0"/>
                                </a:rPr>
                                <m:t> </m:t>
                              </m:r>
                            </m:e>
                          </m:mr>
                          <m:mr>
                            <m:e>
                              <m:r>
                                <a:rPr lang="en-US" altLang="zh-CN" sz="2000" i="1">
                                  <a:latin typeface="Cambria Math" panose="02040503050406030204" pitchFamily="18" charset="0"/>
                                </a:rPr>
                                <m:t>1</m:t>
                              </m:r>
                            </m:e>
                            <m:e>
                              <m:r>
                                <a:rPr lang="en-US" altLang="zh-CN" sz="2000" i="1">
                                  <a:latin typeface="Cambria Math" panose="02040503050406030204" pitchFamily="18" charset="0"/>
                                </a:rPr>
                                <m:t>10</m:t>
                              </m:r>
                            </m:e>
                            <m:e>
                              <m:r>
                                <a:rPr lang="en-US" altLang="zh-CN" sz="2000" i="1">
                                  <a:latin typeface="Cambria Math" panose="02040503050406030204" pitchFamily="18" charset="0"/>
                                </a:rPr>
                                <m:t>1</m:t>
                              </m:r>
                              <m:m>
                                <m:mPr>
                                  <m:mcs>
                                    <m:mc>
                                      <m:mcPr>
                                        <m:count m:val="2"/>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0</m:t>
                                    </m:r>
                                    <m:r>
                                      <a:rPr lang="en-US" altLang="zh-CN" sz="2000" i="1">
                                        <a:latin typeface="Cambria Math" panose="02040503050406030204" pitchFamily="18" charset="0"/>
                                      </a:rPr>
                                      <m:t>0</m:t>
                                    </m:r>
                                  </m:e>
                                  <m:e>
                                    <m:r>
                                      <a:rPr lang="en-US" altLang="zh-CN" sz="2000" i="1">
                                        <a:latin typeface="Cambria Math" panose="02040503050406030204" pitchFamily="18" charset="0"/>
                                      </a:rPr>
                                      <m:t>1000</m:t>
                                    </m:r>
                                  </m:e>
                                </m:mr>
                              </m:m>
                            </m:e>
                          </m:mr>
                        </m:m>
                      </m:e>
                    </m:d>
                  </m:oMath>
                </a14:m>
                <a:r>
                  <a:rPr lang="zh-CN" altLang="en-US" sz="2000" dirty="0"/>
                  <a:t> 唯一可译但非即时码。</a:t>
                </a:r>
              </a:p>
            </p:txBody>
          </p:sp>
        </mc:Choice>
        <mc:Fallback xmlns="">
          <p:sp>
            <p:nvSpPr>
              <p:cNvPr id="8" name="文本框 7">
                <a:extLst>
                  <a:ext uri="{FF2B5EF4-FFF2-40B4-BE49-F238E27FC236}">
                    <a16:creationId xmlns:a16="http://schemas.microsoft.com/office/drawing/2014/main" id="{7007151E-F1FE-44A6-A9F3-BFF76A8F6F27}"/>
                  </a:ext>
                </a:extLst>
              </p:cNvPr>
              <p:cNvSpPr txBox="1">
                <a:spLocks noRot="1" noChangeAspect="1" noMove="1" noResize="1" noEditPoints="1" noAdjustHandles="1" noChangeArrowheads="1" noChangeShapeType="1" noTextEdit="1"/>
              </p:cNvSpPr>
              <p:nvPr/>
            </p:nvSpPr>
            <p:spPr>
              <a:xfrm>
                <a:off x="864806" y="3641386"/>
                <a:ext cx="10769050" cy="612219"/>
              </a:xfrm>
              <a:prstGeom prst="rect">
                <a:avLst/>
              </a:prstGeom>
              <a:blipFill>
                <a:blip r:embed="rId2"/>
                <a:stretch>
                  <a:fillRect l="-1755" r="-1755"/>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D235DC9-A05E-4D0E-A25C-479782021CBE}"/>
              </a:ext>
            </a:extLst>
          </p:cNvPr>
          <p:cNvSpPr txBox="1"/>
          <p:nvPr/>
        </p:nvSpPr>
        <p:spPr>
          <a:xfrm>
            <a:off x="837828" y="3158817"/>
            <a:ext cx="5256584" cy="400110"/>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即时码可以提高时效性，尽可能降低</a:t>
            </a:r>
            <a:r>
              <a:rPr lang="zh-CN" altLang="en-US" sz="2000" dirty="0">
                <a:solidFill>
                  <a:srgbClr val="C00000"/>
                </a:solidFill>
              </a:rPr>
              <a:t>时延</a:t>
            </a:r>
            <a:r>
              <a:rPr lang="zh-CN" altLang="en-US" sz="2000" dirty="0"/>
              <a:t>。</a:t>
            </a:r>
          </a:p>
        </p:txBody>
      </p:sp>
      <p:sp>
        <p:nvSpPr>
          <p:cNvPr id="12" name="文本框 11">
            <a:extLst>
              <a:ext uri="{FF2B5EF4-FFF2-40B4-BE49-F238E27FC236}">
                <a16:creationId xmlns:a16="http://schemas.microsoft.com/office/drawing/2014/main" id="{452430A4-8708-4E23-BC91-DCC5CAD0B13D}"/>
              </a:ext>
            </a:extLst>
          </p:cNvPr>
          <p:cNvSpPr txBox="1"/>
          <p:nvPr/>
        </p:nvSpPr>
        <p:spPr>
          <a:xfrm>
            <a:off x="720897" y="4373003"/>
            <a:ext cx="7632848" cy="400110"/>
          </a:xfrm>
          <a:prstGeom prst="rect">
            <a:avLst/>
          </a:prstGeom>
          <a:noFill/>
          <a:ln>
            <a:noFill/>
          </a:ln>
        </p:spPr>
        <p:txBody>
          <a:bodyPr wrap="square" rtlCol="0" anchor="ctr" anchorCtr="1">
            <a:spAutoFit/>
          </a:bodyPr>
          <a:lstStyle/>
          <a:p>
            <a:r>
              <a:rPr lang="zh-CN" altLang="en-US" sz="2000" b="1" dirty="0"/>
              <a:t>定理</a:t>
            </a:r>
            <a:r>
              <a:rPr lang="en-US" altLang="zh-CN" sz="2000" b="1" dirty="0"/>
              <a:t>19</a:t>
            </a:r>
            <a:r>
              <a:rPr lang="zh-CN" altLang="en-US" sz="2000" b="1" dirty="0"/>
              <a:t>：</a:t>
            </a:r>
            <a:r>
              <a:rPr lang="zh-CN" altLang="en-US" sz="2000" dirty="0"/>
              <a:t>一个码是即时码当且仅当任一码字都不是其他码字的前缀。</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CE627E8-7B31-432D-A66A-2198F955537B}"/>
                  </a:ext>
                </a:extLst>
              </p:cNvPr>
              <p:cNvSpPr txBox="1"/>
              <p:nvPr/>
            </p:nvSpPr>
            <p:spPr>
              <a:xfrm>
                <a:off x="693812" y="4892512"/>
                <a:ext cx="10873208" cy="1117294"/>
              </a:xfrm>
              <a:prstGeom prst="rect">
                <a:avLst/>
              </a:prstGeom>
              <a:noFill/>
              <a:ln>
                <a:noFill/>
              </a:ln>
            </p:spPr>
            <p:txBody>
              <a:bodyPr wrap="square" rtlCol="0" anchor="ctr" anchorCtr="1">
                <a:spAutoFit/>
              </a:bodyPr>
              <a:lstStyle/>
              <a:p>
                <a:pPr>
                  <a:spcAft>
                    <a:spcPts val="600"/>
                  </a:spcAft>
                </a:pPr>
                <a:r>
                  <a:rPr lang="zh-CN" altLang="en-US" sz="2000" b="1" dirty="0"/>
                  <a:t>证明：</a:t>
                </a:r>
                <a:r>
                  <a:rPr lang="zh-CN" altLang="en-US" sz="2000" dirty="0"/>
                  <a:t>“</a:t>
                </a:r>
                <a14:m>
                  <m:oMath xmlns:m="http://schemas.openxmlformats.org/officeDocument/2006/math">
                    <m:r>
                      <a:rPr lang="zh-CN" altLang="en-US" sz="2000" i="1" smtClean="0">
                        <a:latin typeface="Cambria Math" panose="02040503050406030204" pitchFamily="18" charset="0"/>
                      </a:rPr>
                      <m:t>⟹</m:t>
                    </m:r>
                  </m:oMath>
                </a14:m>
                <a:r>
                  <a:rPr lang="zh-CN" altLang="en-US" sz="2000" dirty="0"/>
                  <a:t>”：若</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oMath>
                </a14:m>
                <a:r>
                  <a:rPr lang="zh-CN" altLang="en-US" sz="2000" dirty="0"/>
                  <a:t>是</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𝑤</m:t>
                        </m:r>
                      </m:e>
                      <m:sub>
                        <m:r>
                          <a:rPr lang="en-US" altLang="zh-CN" sz="2000" b="0" i="1" dirty="0" smtClean="0">
                            <a:latin typeface="Cambria Math" panose="02040503050406030204" pitchFamily="18" charset="0"/>
                          </a:rPr>
                          <m:t>𝑗</m:t>
                        </m:r>
                      </m:sub>
                    </m:sSub>
                  </m:oMath>
                </a14:m>
                <a:r>
                  <a:rPr lang="zh-CN" altLang="en-US" sz="2000" dirty="0"/>
                  <a:t>的前缀，则在接收到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oMath>
                </a14:m>
                <a:r>
                  <a:rPr lang="zh-CN" altLang="en-US" sz="2000" dirty="0"/>
                  <a:t>之后并不能立即判断它就是第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个码字还是第</a:t>
                </a:r>
                <a14:m>
                  <m:oMath xmlns:m="http://schemas.openxmlformats.org/officeDocument/2006/math">
                    <m:r>
                      <a:rPr lang="en-US" altLang="zh-CN" sz="2000" b="0" i="1" smtClean="0">
                        <a:latin typeface="Cambria Math" panose="02040503050406030204" pitchFamily="18" charset="0"/>
                      </a:rPr>
                      <m:t>𝑗</m:t>
                    </m:r>
                  </m:oMath>
                </a14:m>
                <a:r>
                  <a:rPr lang="zh-CN" altLang="en-US" sz="2000" dirty="0"/>
                  <a:t>个码字的前面部分。</a:t>
                </a:r>
                <a:endParaRPr lang="en-US" altLang="zh-CN" sz="2000" dirty="0"/>
              </a:p>
              <a:p>
                <a:r>
                  <a:rPr lang="zh-CN" altLang="en-US" sz="2000" dirty="0"/>
                  <a:t>“</a:t>
                </a:r>
                <a14:m>
                  <m:oMath xmlns:m="http://schemas.openxmlformats.org/officeDocument/2006/math">
                    <m:r>
                      <a:rPr lang="zh-CN" altLang="en-US" sz="2000" i="1" smtClean="0">
                        <a:latin typeface="Cambria Math" panose="02040503050406030204" pitchFamily="18" charset="0"/>
                      </a:rPr>
                      <m:t>⟸</m:t>
                    </m:r>
                  </m:oMath>
                </a14:m>
                <a:r>
                  <a:rPr lang="zh-CN" altLang="en-US" sz="2000" dirty="0"/>
                  <a:t>”：接收到一个完整的码字对应的码元序列可即刻译出相应码字，无需等待后续码元。</a:t>
                </a:r>
              </a:p>
            </p:txBody>
          </p:sp>
        </mc:Choice>
        <mc:Fallback xmlns="">
          <p:sp>
            <p:nvSpPr>
              <p:cNvPr id="13" name="文本框 12">
                <a:extLst>
                  <a:ext uri="{FF2B5EF4-FFF2-40B4-BE49-F238E27FC236}">
                    <a16:creationId xmlns:a16="http://schemas.microsoft.com/office/drawing/2014/main" id="{1CE627E8-7B31-432D-A66A-2198F955537B}"/>
                  </a:ext>
                </a:extLst>
              </p:cNvPr>
              <p:cNvSpPr txBox="1">
                <a:spLocks noRot="1" noChangeAspect="1" noMove="1" noResize="1" noEditPoints="1" noAdjustHandles="1" noChangeArrowheads="1" noChangeShapeType="1" noTextEdit="1"/>
              </p:cNvSpPr>
              <p:nvPr/>
            </p:nvSpPr>
            <p:spPr>
              <a:xfrm>
                <a:off x="693812" y="4892512"/>
                <a:ext cx="10873208" cy="1117294"/>
              </a:xfrm>
              <a:prstGeom prst="rect">
                <a:avLst/>
              </a:prstGeom>
              <a:blipFill>
                <a:blip r:embed="rId3"/>
                <a:stretch>
                  <a:fillRect l="-505" t="-4372" r="-729" b="-8197"/>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8511E71-9E13-41F6-BC15-FF8C71287DE7}"/>
              </a:ext>
            </a:extLst>
          </p:cNvPr>
          <p:cNvSpPr txBox="1"/>
          <p:nvPr/>
        </p:nvSpPr>
        <p:spPr>
          <a:xfrm>
            <a:off x="706597" y="6109501"/>
            <a:ext cx="2808312" cy="400110"/>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即时码又称</a:t>
            </a:r>
            <a:r>
              <a:rPr lang="zh-CN" altLang="en-US" sz="2000" dirty="0">
                <a:solidFill>
                  <a:srgbClr val="FF0000"/>
                </a:solidFill>
              </a:rPr>
              <a:t>前缀码</a:t>
            </a:r>
            <a:r>
              <a:rPr lang="zh-CN" altLang="en-US" sz="2000" dirty="0"/>
              <a:t>。</a:t>
            </a:r>
          </a:p>
        </p:txBody>
      </p:sp>
    </p:spTree>
    <p:extLst>
      <p:ext uri="{BB962C8B-B14F-4D97-AF65-F5344CB8AC3E}">
        <p14:creationId xmlns:p14="http://schemas.microsoft.com/office/powerpoint/2010/main" val="216993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8" grpId="0" animBg="1"/>
      <p:bldP spid="10" grpId="0" animBg="1"/>
      <p:bldP spid="12" grpId="0" animBg="1"/>
      <p:bldP spid="13"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EA9E87B-4DF3-49A8-91B4-69721C56E8BE}"/>
              </a:ext>
            </a:extLst>
          </p:cNvPr>
          <p:cNvSpPr txBox="1"/>
          <p:nvPr/>
        </p:nvSpPr>
        <p:spPr>
          <a:xfrm>
            <a:off x="1341884" y="547899"/>
            <a:ext cx="3960440"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§5.4.4 </a:t>
            </a:r>
            <a:r>
              <a:rPr lang="zh-CN" altLang="en-US" sz="2000" b="1" dirty="0">
                <a:latin typeface="宋体" panose="02010600030101010101" pitchFamily="2" charset="-122"/>
                <a:ea typeface="宋体" panose="02010600030101010101" pitchFamily="2" charset="-122"/>
              </a:rPr>
              <a:t>二进区间与修正的</a:t>
            </a:r>
            <a:r>
              <a:rPr lang="en-US" altLang="zh-CN" sz="2000" b="1" dirty="0">
                <a:latin typeface="宋体" panose="02010600030101010101" pitchFamily="2" charset="-122"/>
                <a:ea typeface="宋体" panose="02010600030101010101" pitchFamily="2" charset="-122"/>
              </a:rPr>
              <a:t>SFE</a:t>
            </a:r>
            <a:r>
              <a:rPr lang="zh-CN" altLang="en-US" sz="2000" b="1" dirty="0">
                <a:latin typeface="宋体" panose="02010600030101010101" pitchFamily="2" charset="-122"/>
                <a:ea typeface="宋体" panose="02010600030101010101" pitchFamily="2" charset="-122"/>
              </a:rPr>
              <a:t>码</a:t>
            </a:r>
            <a:endParaRPr lang="zh-CN" altLang="en-US" sz="2000"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5BE58C4-3DE1-4CC4-9FA9-889FE8158BC4}"/>
                  </a:ext>
                </a:extLst>
              </p:cNvPr>
              <p:cNvSpPr txBox="1"/>
              <p:nvPr/>
            </p:nvSpPr>
            <p:spPr>
              <a:xfrm>
                <a:off x="738394" y="1029066"/>
                <a:ext cx="10837204" cy="1872436"/>
              </a:xfrm>
              <a:prstGeom prst="rect">
                <a:avLst/>
              </a:prstGeom>
              <a:noFill/>
              <a:ln>
                <a:noFill/>
              </a:ln>
            </p:spPr>
            <p:txBody>
              <a:bodyPr wrap="square" rtlCol="0" anchor="ctr" anchorCtr="1">
                <a:spAutoFit/>
              </a:bodyPr>
              <a:lstStyle/>
              <a:p>
                <a:pPr marL="342900" indent="-342900">
                  <a:spcBef>
                    <a:spcPts val="600"/>
                  </a:spcBef>
                  <a:buFont typeface="Wingdings" panose="05000000000000000000" pitchFamily="2" charset="2"/>
                  <a:buChar char="Ø"/>
                </a:pPr>
                <a:r>
                  <a:rPr lang="zh-CN" altLang="en-US" sz="2000" dirty="0"/>
                  <a:t>以</a:t>
                </a:r>
                <a14:m>
                  <m:oMath xmlns:m="http://schemas.openxmlformats.org/officeDocument/2006/math">
                    <m:r>
                      <a:rPr lang="en-US" altLang="zh-CN" sz="2000" b="0" i="1" smtClean="0">
                        <a:latin typeface="Cambria Math" panose="02040503050406030204" pitchFamily="18" charset="0"/>
                      </a:rPr>
                      <m:t>𝑖</m:t>
                    </m:r>
                  </m:oMath>
                </a14:m>
                <a:r>
                  <a:rPr lang="zh-CN" altLang="en-US" sz="2000" dirty="0"/>
                  <a:t>长</a:t>
                </a:r>
                <a:r>
                  <a:rPr lang="en-US" altLang="zh-CN" sz="2000" dirty="0"/>
                  <a:t>0-1</a:t>
                </a:r>
                <a:r>
                  <a:rPr lang="zh-CN" altLang="en-US" sz="2000" dirty="0"/>
                  <a:t>序列</a:t>
                </a:r>
                <a14:m>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1</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𝑏</m:t>
                        </m:r>
                      </m:e>
                      <m:sub>
                        <m:r>
                          <a:rPr lang="en-US" altLang="zh-CN" sz="2000" b="0" i="1" smtClean="0">
                            <a:latin typeface="Cambria Math" panose="02040503050406030204" pitchFamily="18" charset="0"/>
                            <a:ea typeface="Cambria Math" panose="02040503050406030204" pitchFamily="18" charset="0"/>
                          </a:rPr>
                          <m:t>𝑖</m:t>
                        </m:r>
                      </m:sub>
                    </m:sSub>
                  </m:oMath>
                </a14:m>
                <a:r>
                  <a:rPr lang="zh-CN" altLang="en-US" sz="2000" dirty="0"/>
                  <a:t>表示长度为</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p>
                    </m:sSup>
                  </m:oMath>
                </a14:m>
                <a:r>
                  <a:rPr lang="zh-CN" altLang="en-US" sz="2000" dirty="0"/>
                  <a:t>的区间</a:t>
                </a:r>
                <a14:m>
                  <m:oMath xmlns:m="http://schemas.openxmlformats.org/officeDocument/2006/math">
                    <m:r>
                      <a:rPr lang="en-US" altLang="zh-CN" sz="2000" b="0" i="1" smtClean="0">
                        <a:latin typeface="Cambria Math" panose="02040503050406030204" pitchFamily="18" charset="0"/>
                      </a:rPr>
                      <m:t> [0.</m:t>
                    </m:r>
                    <m:r>
                      <a:rPr lang="en-US" altLang="zh-CN" sz="2000" b="0" i="1" smtClean="0">
                        <a:latin typeface="Cambria Math" panose="02040503050406030204" pitchFamily="18" charset="0"/>
                      </a:rPr>
                      <m:t>𝑏</m:t>
                    </m:r>
                    <m:r>
                      <a:rPr lang="en-US" altLang="zh-CN" sz="2000" b="0" i="0"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0.</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sup>
                    </m:sSup>
                    <m:r>
                      <a:rPr lang="en-US" altLang="zh-CN" sz="2000" b="0" i="1" smtClean="0">
                        <a:latin typeface="Cambria Math" panose="02040503050406030204" pitchFamily="18" charset="0"/>
                        <a:ea typeface="Cambria Math" panose="02040503050406030204" pitchFamily="18" charset="0"/>
                      </a:rPr>
                      <m:t>)</m:t>
                    </m:r>
                  </m:oMath>
                </a14:m>
                <a:r>
                  <a:rPr lang="zh-CN" altLang="en-US" sz="2000" dirty="0"/>
                  <a:t>，并且称之为一个</a:t>
                </a:r>
                <a:r>
                  <a:rPr lang="zh-CN" altLang="en-US" sz="2000" b="1" dirty="0">
                    <a:solidFill>
                      <a:srgbClr val="FF0000"/>
                    </a:solidFill>
                  </a:rPr>
                  <a:t>二进区间</a:t>
                </a:r>
                <a:r>
                  <a:rPr lang="zh-CN" altLang="en-US" sz="2000" dirty="0"/>
                  <a:t>。</a:t>
                </a:r>
                <a:endParaRPr lang="en-US" altLang="zh-CN" sz="2000" dirty="0"/>
              </a:p>
              <a:p>
                <a:pPr marL="342900" indent="-342900">
                  <a:spcBef>
                    <a:spcPts val="600"/>
                  </a:spcBef>
                  <a:buFont typeface="Wingdings" panose="05000000000000000000" pitchFamily="2" charset="2"/>
                  <a:buChar char="Ø"/>
                </a:pPr>
                <a:r>
                  <a:rPr lang="zh-CN" altLang="en-US" sz="2000" dirty="0"/>
                  <a:t>一个非负小数</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m:t>
                    </m:r>
                    <m:d>
                      <m:dPr>
                        <m:beg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0,1</m:t>
                        </m:r>
                      </m:e>
                    </m:d>
                  </m:oMath>
                </a14:m>
                <a:r>
                  <a:rPr lang="zh-CN" altLang="en-US" sz="2000" dirty="0"/>
                  <a:t>包含于</a:t>
                </a:r>
                <a14:m>
                  <m:oMath xmlns:m="http://schemas.openxmlformats.org/officeDocument/2006/math">
                    <m:r>
                      <a:rPr lang="zh-CN" altLang="en-US" sz="2000" b="0" i="1" dirty="0">
                        <a:latin typeface="Cambria Math" panose="02040503050406030204" pitchFamily="18" charset="0"/>
                      </a:rPr>
                      <m:t>二进</m:t>
                    </m:r>
                  </m:oMath>
                </a14:m>
                <a:r>
                  <a:rPr lang="zh-CN" altLang="en-US" sz="2000" dirty="0"/>
                  <a:t>区间</a:t>
                </a:r>
                <a14:m>
                  <m:oMath xmlns:m="http://schemas.openxmlformats.org/officeDocument/2006/math">
                    <m:r>
                      <a:rPr lang="en-US" altLang="zh-CN" sz="2000" b="0" i="1" dirty="0" smtClean="0">
                        <a:latin typeface="Cambria Math" panose="02040503050406030204" pitchFamily="18" charset="0"/>
                      </a:rPr>
                      <m:t>𝑏</m:t>
                    </m:r>
                  </m:oMath>
                </a14:m>
                <a:r>
                  <a:rPr lang="zh-CN" altLang="en-US" sz="2000" dirty="0"/>
                  <a:t>当且仅当</a:t>
                </a:r>
                <a14:m>
                  <m:oMath xmlns:m="http://schemas.openxmlformats.org/officeDocument/2006/math">
                    <m:r>
                      <a:rPr lang="en-US" altLang="zh-CN" sz="2000" b="0" i="1" dirty="0" smtClean="0">
                        <a:latin typeface="Cambria Math" panose="02040503050406030204" pitchFamily="18" charset="0"/>
                      </a:rPr>
                      <m:t>𝑟</m:t>
                    </m:r>
                  </m:oMath>
                </a14:m>
                <a:r>
                  <a:rPr lang="zh-CN" altLang="en-US" sz="2000" dirty="0"/>
                  <a:t>的二进展开形如</a:t>
                </a:r>
                <a14:m>
                  <m:oMath xmlns:m="http://schemas.openxmlformats.org/officeDocument/2006/math">
                    <m:r>
                      <a:rPr lang="en-US" altLang="zh-CN" sz="2000" i="1">
                        <a:latin typeface="Cambria Math" panose="02040503050406030204" pitchFamily="18" charset="0"/>
                      </a:rPr>
                      <m:t>0.</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h</m:t>
                    </m:r>
                  </m:oMath>
                </a14:m>
                <a:r>
                  <a:rPr lang="zh-CN" altLang="en-US" sz="2000" dirty="0"/>
                  <a:t>，其中</a:t>
                </a:r>
                <a14:m>
                  <m:oMath xmlns:m="http://schemas.openxmlformats.org/officeDocument/2006/math">
                    <m:r>
                      <a:rPr lang="en-US" altLang="zh-CN" sz="2000" b="0" i="1" smtClean="0">
                        <a:latin typeface="Cambria Math" panose="02040503050406030204" pitchFamily="18" charset="0"/>
                      </a:rPr>
                      <m:t>h</m:t>
                    </m:r>
                  </m:oMath>
                </a14:m>
                <a:r>
                  <a:rPr lang="zh-CN" altLang="en-US" sz="2000" dirty="0"/>
                  <a:t>为任意（有限长或无限长）的</a:t>
                </a:r>
                <a:r>
                  <a:rPr lang="en-US" altLang="zh-CN" sz="2000" dirty="0"/>
                  <a:t>0-1</a:t>
                </a:r>
                <a:r>
                  <a:rPr lang="zh-CN" altLang="en-US" sz="2000" dirty="0"/>
                  <a:t>序列。</a:t>
                </a:r>
                <a:endParaRPr lang="en-US" altLang="zh-CN" sz="2000" dirty="0"/>
              </a:p>
              <a:p>
                <a:pPr marL="342900" indent="-342900">
                  <a:spcBef>
                    <a:spcPts val="600"/>
                  </a:spcBef>
                  <a:buFont typeface="Wingdings" panose="05000000000000000000" pitchFamily="2" charset="2"/>
                  <a:buChar char="Ø"/>
                </a:pPr>
                <a:r>
                  <a:rPr lang="zh-CN" altLang="en-US" sz="2000" dirty="0"/>
                  <a:t>两个二进区间</a:t>
                </a:r>
                <a14:m>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𝑏</m:t>
                        </m:r>
                      </m:e>
                      <m:sup>
                        <m:r>
                          <a:rPr lang="en-US" altLang="zh-CN" sz="2000" b="0" i="1" smtClean="0">
                            <a:latin typeface="Cambria Math" panose="02040503050406030204" pitchFamily="18" charset="0"/>
                          </a:rPr>
                          <m:t>′</m:t>
                        </m:r>
                      </m:sup>
                    </m:sSup>
                  </m:oMath>
                </a14:m>
                <a:r>
                  <a:rPr lang="zh-CN" altLang="en-US" sz="2000" dirty="0"/>
                  <a:t>相交当且仅当</a:t>
                </a:r>
                <a14:m>
                  <m:oMath xmlns:m="http://schemas.openxmlformats.org/officeDocument/2006/math">
                    <m:r>
                      <a:rPr lang="en-US" altLang="zh-CN" sz="2000" i="1">
                        <a:latin typeface="Cambria Math" panose="02040503050406030204" pitchFamily="18" charset="0"/>
                      </a:rPr>
                      <m:t>𝑏</m:t>
                    </m:r>
                    <m:r>
                      <a:rPr lang="zh-CN" altLang="en-US" sz="2000" i="1" smtClean="0">
                        <a:latin typeface="Cambria Math" panose="02040503050406030204" pitchFamily="18" charset="0"/>
                      </a:rPr>
                      <m:t>是</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𝑏</m:t>
                        </m:r>
                      </m:e>
                      <m:sup>
                        <m:r>
                          <a:rPr lang="en-US" altLang="zh-CN" sz="2000" i="1">
                            <a:latin typeface="Cambria Math" panose="02040503050406030204" pitchFamily="18" charset="0"/>
                          </a:rPr>
                          <m:t>′</m:t>
                        </m:r>
                      </m:sup>
                    </m:sSup>
                  </m:oMath>
                </a14:m>
                <a:r>
                  <a:rPr lang="zh-CN" altLang="en-US" sz="2000" dirty="0"/>
                  <a:t>的前缀或者</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𝑏</m:t>
                        </m:r>
                      </m:e>
                      <m:sup>
                        <m:r>
                          <a:rPr lang="en-US" altLang="zh-CN" sz="2000" b="0" i="1" smtClean="0">
                            <a:latin typeface="Cambria Math" panose="02040503050406030204" pitchFamily="18" charset="0"/>
                          </a:rPr>
                          <m:t>′</m:t>
                        </m:r>
                      </m:sup>
                    </m:sSup>
                  </m:oMath>
                </a14:m>
                <a:r>
                  <a:rPr lang="zh-CN" altLang="en-US" sz="2000" dirty="0"/>
                  <a:t>是</a:t>
                </a:r>
                <a14:m>
                  <m:oMath xmlns:m="http://schemas.openxmlformats.org/officeDocument/2006/math">
                    <m:r>
                      <a:rPr lang="en-US" altLang="zh-CN" sz="2000" b="0" i="1" dirty="0" smtClean="0">
                        <a:latin typeface="Cambria Math" panose="02040503050406030204" pitchFamily="18" charset="0"/>
                      </a:rPr>
                      <m:t>𝑏</m:t>
                    </m:r>
                  </m:oMath>
                </a14:m>
                <a:r>
                  <a:rPr lang="zh-CN" altLang="en-US" sz="2000" dirty="0"/>
                  <a:t>的前缀。</a:t>
                </a:r>
                <a:endParaRPr lang="en-US" altLang="zh-CN" sz="2000" dirty="0"/>
              </a:p>
              <a:p>
                <a:pPr marL="342900" indent="-342900">
                  <a:spcBef>
                    <a:spcPts val="600"/>
                  </a:spcBef>
                  <a:buFont typeface="Wingdings" panose="05000000000000000000" pitchFamily="2" charset="2"/>
                  <a:buChar char="Ø"/>
                </a:pPr>
                <a:r>
                  <a:rPr lang="zh-CN" altLang="en-US" sz="2000" dirty="0"/>
                  <a:t>若区间</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r>
                      <a:rPr lang="en-US" altLang="zh-CN" sz="2000" i="1">
                        <a:latin typeface="Cambria Math" panose="02040503050406030204" pitchFamily="18" charset="0"/>
                      </a:rPr>
                      <m:t>𝐵</m:t>
                    </m:r>
                    <m:r>
                      <a:rPr lang="en-US" altLang="zh-CN" sz="2000" i="1">
                        <a:latin typeface="Cambria Math" panose="02040503050406030204" pitchFamily="18" charset="0"/>
                      </a:rPr>
                      <m:t>)</m:t>
                    </m:r>
                  </m:oMath>
                </a14:m>
                <a:r>
                  <a:rPr lang="zh-CN" altLang="en-US" sz="2000" dirty="0"/>
                  <a:t>中</a:t>
                </a:r>
                <a:r>
                  <a:rPr lang="zh-CN" altLang="en-US" sz="2000" b="1" dirty="0">
                    <a:solidFill>
                      <a:srgbClr val="C00000"/>
                    </a:solidFill>
                  </a:rPr>
                  <a:t>最长的二进区间</a:t>
                </a:r>
                <a:r>
                  <a:rPr lang="zh-CN" altLang="en-US" sz="2000" dirty="0"/>
                  <a:t>为</a:t>
                </a:r>
                <a14:m>
                  <m:oMath xmlns:m="http://schemas.openxmlformats.org/officeDocument/2006/math">
                    <m:r>
                      <a:rPr lang="en-US" altLang="zh-CN" sz="2000" i="1">
                        <a:latin typeface="Cambria Math" panose="02040503050406030204" pitchFamily="18" charset="0"/>
                      </a:rPr>
                      <m:t>𝐸</m:t>
                    </m:r>
                    <m:r>
                      <a:rPr lang="zh-CN" altLang="en-US" sz="2000" i="1">
                        <a:latin typeface="Cambria Math" panose="02040503050406030204" pitchFamily="18" charset="0"/>
                      </a:rPr>
                      <m:t>，序列</m:t>
                    </m:r>
                    <m:r>
                      <a:rPr lang="en-US" altLang="zh-CN" sz="2000" i="1">
                        <a:latin typeface="Cambria Math" panose="02040503050406030204" pitchFamily="18" charset="0"/>
                      </a:rPr>
                      <m:t>𝐸</m:t>
                    </m:r>
                  </m:oMath>
                </a14:m>
                <a:r>
                  <a:rPr lang="zh-CN" altLang="en-US" sz="2000" dirty="0"/>
                  <a:t>的长度为</a:t>
                </a:r>
                <a14:m>
                  <m:oMath xmlns:m="http://schemas.openxmlformats.org/officeDocument/2006/math">
                    <m:r>
                      <a:rPr lang="en-US" altLang="zh-CN" sz="2000" i="1">
                        <a:latin typeface="Cambria Math" panose="02040503050406030204" pitchFamily="18" charset="0"/>
                      </a:rPr>
                      <m:t>𝑙</m:t>
                    </m:r>
                    <m:r>
                      <a:rPr lang="zh-CN" altLang="en-US" sz="2000" i="1">
                        <a:latin typeface="Cambria Math" panose="02040503050406030204" pitchFamily="18" charset="0"/>
                      </a:rPr>
                      <m:t>，</m:t>
                    </m:r>
                  </m:oMath>
                </a14:m>
                <a:r>
                  <a:rPr lang="zh-CN" altLang="en-US" sz="2000" dirty="0"/>
                  <a:t>对应的区间长度</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r>
                      <a:rPr lang="en-US" altLang="zh-CN" sz="2000" i="1">
                        <a:latin typeface="Cambria Math" panose="02040503050406030204" pitchFamily="18" charset="0"/>
                      </a:rPr>
                      <m:t>𝐴</m:t>
                    </m:r>
                  </m:oMath>
                </a14:m>
                <a:r>
                  <a:rPr lang="zh-CN" altLang="en-US" sz="2000" dirty="0"/>
                  <a:t>的最大值为</a:t>
                </a:r>
                <a14:m>
                  <m:oMath xmlns:m="http://schemas.openxmlformats.org/officeDocument/2006/math">
                    <m:r>
                      <a:rPr lang="en-US" altLang="zh-CN" sz="2000" i="1">
                        <a:latin typeface="Cambria Math" panose="02040503050406030204" pitchFamily="18" charset="0"/>
                      </a:rPr>
                      <m:t>𝑚𝑎𝑥</m:t>
                    </m:r>
                  </m:oMath>
                </a14:m>
                <a:r>
                  <a:rPr lang="en-US" altLang="zh-CN" sz="2000" dirty="0"/>
                  <a:t>. </a:t>
                </a:r>
                <a:endParaRPr lang="zh-CN" altLang="en-US" sz="2000" dirty="0"/>
              </a:p>
            </p:txBody>
          </p:sp>
        </mc:Choice>
        <mc:Fallback xmlns="">
          <p:sp>
            <p:nvSpPr>
              <p:cNvPr id="4" name="文本框 3">
                <a:extLst>
                  <a:ext uri="{FF2B5EF4-FFF2-40B4-BE49-F238E27FC236}">
                    <a16:creationId xmlns:a16="http://schemas.microsoft.com/office/drawing/2014/main" id="{D5BE58C4-3DE1-4CC4-9FA9-889FE8158BC4}"/>
                  </a:ext>
                </a:extLst>
              </p:cNvPr>
              <p:cNvSpPr txBox="1">
                <a:spLocks noRot="1" noChangeAspect="1" noMove="1" noResize="1" noEditPoints="1" noAdjustHandles="1" noChangeArrowheads="1" noChangeShapeType="1" noTextEdit="1"/>
              </p:cNvSpPr>
              <p:nvPr/>
            </p:nvSpPr>
            <p:spPr>
              <a:xfrm>
                <a:off x="738394" y="1029066"/>
                <a:ext cx="10837204" cy="1872436"/>
              </a:xfrm>
              <a:prstGeom prst="rect">
                <a:avLst/>
              </a:prstGeom>
              <a:blipFill>
                <a:blip r:embed="rId2"/>
                <a:stretch>
                  <a:fillRect l="-844" t="-1629" r="-1575" b="-52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E67E3B6E-5FD7-49F0-B7FE-C292B92185AE}"/>
                  </a:ext>
                </a:extLst>
              </p:cNvPr>
              <p:cNvGraphicFramePr>
                <a:graphicFrameLocks noGrp="1"/>
              </p:cNvGraphicFramePr>
              <p:nvPr>
                <p:extLst>
                  <p:ext uri="{D42A27DB-BD31-4B8C-83A1-F6EECF244321}">
                    <p14:modId xmlns:p14="http://schemas.microsoft.com/office/powerpoint/2010/main" val="890510284"/>
                  </p:ext>
                </p:extLst>
              </p:nvPr>
            </p:nvGraphicFramePr>
            <p:xfrm>
              <a:off x="1125860" y="2885572"/>
              <a:ext cx="10081120" cy="1489521"/>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601305742"/>
                        </a:ext>
                      </a:extLst>
                    </a:gridCol>
                    <a:gridCol w="2016224">
                      <a:extLst>
                        <a:ext uri="{9D8B030D-6E8A-4147-A177-3AD203B41FA5}">
                          <a16:colId xmlns:a16="http://schemas.microsoft.com/office/drawing/2014/main" val="2245864524"/>
                        </a:ext>
                      </a:extLst>
                    </a:gridCol>
                    <a:gridCol w="1656184">
                      <a:extLst>
                        <a:ext uri="{9D8B030D-6E8A-4147-A177-3AD203B41FA5}">
                          <a16:colId xmlns:a16="http://schemas.microsoft.com/office/drawing/2014/main" val="3537386191"/>
                        </a:ext>
                      </a:extLst>
                    </a:gridCol>
                    <a:gridCol w="1584176">
                      <a:extLst>
                        <a:ext uri="{9D8B030D-6E8A-4147-A177-3AD203B41FA5}">
                          <a16:colId xmlns:a16="http://schemas.microsoft.com/office/drawing/2014/main" val="516666243"/>
                        </a:ext>
                      </a:extLst>
                    </a:gridCol>
                    <a:gridCol w="2808312">
                      <a:extLst>
                        <a:ext uri="{9D8B030D-6E8A-4147-A177-3AD203B41FA5}">
                          <a16:colId xmlns:a16="http://schemas.microsoft.com/office/drawing/2014/main" val="1773914385"/>
                        </a:ext>
                      </a:extLst>
                    </a:gridCol>
                  </a:tblGrid>
                  <a:tr h="254504">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𝑩</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𝑬</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𝒍</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𝒎𝒂𝒙</m:t>
                                </m:r>
                              </m:oMath>
                            </m:oMathPara>
                          </a14:m>
                          <a:endParaRPr lang="zh-CN" altLang="en-US" dirty="0"/>
                        </a:p>
                      </a:txBody>
                      <a:tcPr/>
                    </a:tc>
                    <a:extLst>
                      <a:ext uri="{0D108BD9-81ED-4DB2-BD59-A6C34878D82A}">
                        <a16:rowId xmlns:a16="http://schemas.microsoft.com/office/drawing/2014/main" val="3125535066"/>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01</m:t>
                                    </m:r>
                                  </m:e>
                                  <m:sup>
                                    <m:r>
                                      <a:rPr lang="en-US" altLang="zh-CN" b="0" i="1" smtClean="0">
                                        <a:latin typeface="Cambria Math" panose="02040503050406030204" pitchFamily="18" charset="0"/>
                                      </a:rPr>
                                      <m:t>𝑘</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𝑦</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01</m:t>
                                    </m:r>
                                  </m:e>
                                  <m:sup>
                                    <m:r>
                                      <a:rPr lang="en-US" altLang="zh-CN" b="0" i="1" smtClean="0">
                                        <a:latin typeface="Cambria Math" panose="02040503050406030204" pitchFamily="18" charset="0"/>
                                      </a:rPr>
                                      <m:t>𝑘</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p>
                                </m:sSup>
                              </m:oMath>
                            </m:oMathPara>
                          </a14:m>
                          <a:endParaRPr lang="zh-CN" altLang="en-US" dirty="0"/>
                        </a:p>
                      </a:txBody>
                      <a:tcPr/>
                    </a:tc>
                    <a:extLst>
                      <a:ext uri="{0D108BD9-81ED-4DB2-BD59-A6C34878D82A}">
                        <a16:rowId xmlns:a16="http://schemas.microsoft.com/office/drawing/2014/main" val="2288394561"/>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𝑎</m:t>
                                </m:r>
                                <m:r>
                                  <a:rPr lang="en-US" altLang="zh-CN" b="0" i="1" smtClean="0">
                                    <a:latin typeface="Cambria Math" panose="02040503050406030204" pitchFamily="18" charset="0"/>
                                  </a:rPr>
                                  <m:t>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0</m:t>
                                </m:r>
                                <m:r>
                                  <a:rPr lang="en-US" altLang="zh-CN" b="0" i="1" smtClean="0">
                                    <a:latin typeface="Cambria Math" panose="02040503050406030204" pitchFamily="18" charset="0"/>
                                  </a:rPr>
                                  <m:t>𝑥</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𝑦</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+2</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p>
                                </m:sSup>
                              </m:oMath>
                            </m:oMathPara>
                          </a14:m>
                          <a:endParaRPr lang="zh-CN" altLang="en-US" dirty="0"/>
                        </a:p>
                      </a:txBody>
                      <a:tcPr/>
                    </a:tc>
                    <a:extLst>
                      <a:ext uri="{0D108BD9-81ED-4DB2-BD59-A6C34878D82A}">
                        <a16:rowId xmlns:a16="http://schemas.microsoft.com/office/drawing/2014/main" val="3024016119"/>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𝑎</m:t>
                                </m:r>
                                <m:r>
                                  <a:rPr lang="en-US" altLang="zh-CN" b="0" i="1" smtClean="0">
                                    <a:latin typeface="Cambria Math" panose="02040503050406030204" pitchFamily="18" charset="0"/>
                                  </a:rPr>
                                  <m:t>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𝑦</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𝑦</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0"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+2</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11=3</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sup>
                                </m:sSup>
                              </m:oMath>
                            </m:oMathPara>
                          </a14:m>
                          <a:endParaRPr lang="zh-CN" altLang="en-US" dirty="0"/>
                        </a:p>
                      </a:txBody>
                      <a:tcPr/>
                    </a:tc>
                    <a:extLst>
                      <a:ext uri="{0D108BD9-81ED-4DB2-BD59-A6C34878D82A}">
                        <a16:rowId xmlns:a16="http://schemas.microsoft.com/office/drawing/2014/main" val="3223606058"/>
                      </a:ext>
                    </a:extLst>
                  </a:tr>
                </a:tbl>
              </a:graphicData>
            </a:graphic>
          </p:graphicFrame>
        </mc:Choice>
        <mc:Fallback xmlns="">
          <p:graphicFrame>
            <p:nvGraphicFramePr>
              <p:cNvPr id="8" name="表格 7">
                <a:extLst>
                  <a:ext uri="{FF2B5EF4-FFF2-40B4-BE49-F238E27FC236}">
                    <a16:creationId xmlns:a16="http://schemas.microsoft.com/office/drawing/2014/main" id="{E67E3B6E-5FD7-49F0-B7FE-C292B92185AE}"/>
                  </a:ext>
                </a:extLst>
              </p:cNvPr>
              <p:cNvGraphicFramePr>
                <a:graphicFrameLocks noGrp="1"/>
              </p:cNvGraphicFramePr>
              <p:nvPr>
                <p:extLst>
                  <p:ext uri="{D42A27DB-BD31-4B8C-83A1-F6EECF244321}">
                    <p14:modId xmlns:p14="http://schemas.microsoft.com/office/powerpoint/2010/main" val="890510284"/>
                  </p:ext>
                </p:extLst>
              </p:nvPr>
            </p:nvGraphicFramePr>
            <p:xfrm>
              <a:off x="1125860" y="2885572"/>
              <a:ext cx="10081120" cy="1489521"/>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601305742"/>
                        </a:ext>
                      </a:extLst>
                    </a:gridCol>
                    <a:gridCol w="2016224">
                      <a:extLst>
                        <a:ext uri="{9D8B030D-6E8A-4147-A177-3AD203B41FA5}">
                          <a16:colId xmlns:a16="http://schemas.microsoft.com/office/drawing/2014/main" val="2245864524"/>
                        </a:ext>
                      </a:extLst>
                    </a:gridCol>
                    <a:gridCol w="1656184">
                      <a:extLst>
                        <a:ext uri="{9D8B030D-6E8A-4147-A177-3AD203B41FA5}">
                          <a16:colId xmlns:a16="http://schemas.microsoft.com/office/drawing/2014/main" val="3537386191"/>
                        </a:ext>
                      </a:extLst>
                    </a:gridCol>
                    <a:gridCol w="1584176">
                      <a:extLst>
                        <a:ext uri="{9D8B030D-6E8A-4147-A177-3AD203B41FA5}">
                          <a16:colId xmlns:a16="http://schemas.microsoft.com/office/drawing/2014/main" val="516666243"/>
                        </a:ext>
                      </a:extLst>
                    </a:gridCol>
                    <a:gridCol w="2808312">
                      <a:extLst>
                        <a:ext uri="{9D8B030D-6E8A-4147-A177-3AD203B41FA5}">
                          <a16:colId xmlns:a16="http://schemas.microsoft.com/office/drawing/2014/main" val="1773914385"/>
                        </a:ext>
                      </a:extLst>
                    </a:gridCol>
                  </a:tblGrid>
                  <a:tr h="365760">
                    <a:tc>
                      <a:txBody>
                        <a:bodyPr/>
                        <a:lstStyle/>
                        <a:p>
                          <a:endParaRPr lang="zh-CN"/>
                        </a:p>
                      </a:txBody>
                      <a:tcPr>
                        <a:blipFill>
                          <a:blip r:embed="rId3"/>
                          <a:stretch>
                            <a:fillRect l="-302" t="-1667" r="-401208" b="-323333"/>
                          </a:stretch>
                        </a:blipFill>
                      </a:tcPr>
                    </a:tc>
                    <a:tc>
                      <a:txBody>
                        <a:bodyPr/>
                        <a:lstStyle/>
                        <a:p>
                          <a:endParaRPr lang="zh-CN"/>
                        </a:p>
                      </a:txBody>
                      <a:tcPr>
                        <a:blipFill>
                          <a:blip r:embed="rId3"/>
                          <a:stretch>
                            <a:fillRect l="-100302" t="-1667" r="-301208" b="-323333"/>
                          </a:stretch>
                        </a:blipFill>
                      </a:tcPr>
                    </a:tc>
                    <a:tc>
                      <a:txBody>
                        <a:bodyPr/>
                        <a:lstStyle/>
                        <a:p>
                          <a:endParaRPr lang="zh-CN"/>
                        </a:p>
                      </a:txBody>
                      <a:tcPr>
                        <a:blipFill>
                          <a:blip r:embed="rId3"/>
                          <a:stretch>
                            <a:fillRect l="-243750" t="-1667" r="-266544" b="-323333"/>
                          </a:stretch>
                        </a:blipFill>
                      </a:tcPr>
                    </a:tc>
                    <a:tc>
                      <a:txBody>
                        <a:bodyPr/>
                        <a:lstStyle/>
                        <a:p>
                          <a:endParaRPr lang="zh-CN"/>
                        </a:p>
                      </a:txBody>
                      <a:tcPr>
                        <a:blipFill>
                          <a:blip r:embed="rId3"/>
                          <a:stretch>
                            <a:fillRect l="-359615" t="-1667" r="-178846" b="-323333"/>
                          </a:stretch>
                        </a:blipFill>
                      </a:tcPr>
                    </a:tc>
                    <a:tc>
                      <a:txBody>
                        <a:bodyPr/>
                        <a:lstStyle/>
                        <a:p>
                          <a:endParaRPr lang="zh-CN"/>
                        </a:p>
                      </a:txBody>
                      <a:tcPr>
                        <a:blipFill>
                          <a:blip r:embed="rId3"/>
                          <a:stretch>
                            <a:fillRect l="-259219" t="-1667" r="-868" b="-323333"/>
                          </a:stretch>
                        </a:blipFill>
                      </a:tcPr>
                    </a:tc>
                    <a:extLst>
                      <a:ext uri="{0D108BD9-81ED-4DB2-BD59-A6C34878D82A}">
                        <a16:rowId xmlns:a16="http://schemas.microsoft.com/office/drawing/2014/main" val="3125535066"/>
                      </a:ext>
                    </a:extLst>
                  </a:tr>
                  <a:tr h="374587">
                    <a:tc>
                      <a:txBody>
                        <a:bodyPr/>
                        <a:lstStyle/>
                        <a:p>
                          <a:endParaRPr lang="zh-CN"/>
                        </a:p>
                      </a:txBody>
                      <a:tcPr>
                        <a:blipFill>
                          <a:blip r:embed="rId3"/>
                          <a:stretch>
                            <a:fillRect l="-302" t="-98387" r="-401208" b="-212903"/>
                          </a:stretch>
                        </a:blipFill>
                      </a:tcPr>
                    </a:tc>
                    <a:tc>
                      <a:txBody>
                        <a:bodyPr/>
                        <a:lstStyle/>
                        <a:p>
                          <a:endParaRPr lang="zh-CN"/>
                        </a:p>
                      </a:txBody>
                      <a:tcPr>
                        <a:blipFill>
                          <a:blip r:embed="rId3"/>
                          <a:stretch>
                            <a:fillRect l="-100302" t="-98387" r="-301208" b="-212903"/>
                          </a:stretch>
                        </a:blipFill>
                      </a:tcPr>
                    </a:tc>
                    <a:tc>
                      <a:txBody>
                        <a:bodyPr/>
                        <a:lstStyle/>
                        <a:p>
                          <a:endParaRPr lang="zh-CN"/>
                        </a:p>
                      </a:txBody>
                      <a:tcPr>
                        <a:blipFill>
                          <a:blip r:embed="rId3"/>
                          <a:stretch>
                            <a:fillRect l="-243750" t="-98387" r="-266544" b="-212903"/>
                          </a:stretch>
                        </a:blipFill>
                      </a:tcPr>
                    </a:tc>
                    <a:tc>
                      <a:txBody>
                        <a:bodyPr/>
                        <a:lstStyle/>
                        <a:p>
                          <a:endParaRPr lang="zh-CN"/>
                        </a:p>
                      </a:txBody>
                      <a:tcPr>
                        <a:blipFill>
                          <a:blip r:embed="rId3"/>
                          <a:stretch>
                            <a:fillRect l="-359615" t="-98387" r="-178846" b="-212903"/>
                          </a:stretch>
                        </a:blipFill>
                      </a:tcPr>
                    </a:tc>
                    <a:tc>
                      <a:txBody>
                        <a:bodyPr/>
                        <a:lstStyle/>
                        <a:p>
                          <a:endParaRPr lang="zh-CN"/>
                        </a:p>
                      </a:txBody>
                      <a:tcPr>
                        <a:blipFill>
                          <a:blip r:embed="rId3"/>
                          <a:stretch>
                            <a:fillRect l="-259219" t="-98387" r="-868" b="-212903"/>
                          </a:stretch>
                        </a:blipFill>
                      </a:tcPr>
                    </a:tc>
                    <a:extLst>
                      <a:ext uri="{0D108BD9-81ED-4DB2-BD59-A6C34878D82A}">
                        <a16:rowId xmlns:a16="http://schemas.microsoft.com/office/drawing/2014/main" val="2288394561"/>
                      </a:ext>
                    </a:extLst>
                  </a:tr>
                  <a:tr h="374587">
                    <a:tc>
                      <a:txBody>
                        <a:bodyPr/>
                        <a:lstStyle/>
                        <a:p>
                          <a:endParaRPr lang="zh-CN"/>
                        </a:p>
                      </a:txBody>
                      <a:tcPr>
                        <a:blipFill>
                          <a:blip r:embed="rId3"/>
                          <a:stretch>
                            <a:fillRect l="-302" t="-201639" r="-401208" b="-116393"/>
                          </a:stretch>
                        </a:blipFill>
                      </a:tcPr>
                    </a:tc>
                    <a:tc>
                      <a:txBody>
                        <a:bodyPr/>
                        <a:lstStyle/>
                        <a:p>
                          <a:endParaRPr lang="zh-CN"/>
                        </a:p>
                      </a:txBody>
                      <a:tcPr>
                        <a:blipFill>
                          <a:blip r:embed="rId3"/>
                          <a:stretch>
                            <a:fillRect l="-100302" t="-201639" r="-301208" b="-116393"/>
                          </a:stretch>
                        </a:blipFill>
                      </a:tcPr>
                    </a:tc>
                    <a:tc>
                      <a:txBody>
                        <a:bodyPr/>
                        <a:lstStyle/>
                        <a:p>
                          <a:endParaRPr lang="zh-CN"/>
                        </a:p>
                      </a:txBody>
                      <a:tcPr>
                        <a:blipFill>
                          <a:blip r:embed="rId3"/>
                          <a:stretch>
                            <a:fillRect l="-243750" t="-201639" r="-266544" b="-116393"/>
                          </a:stretch>
                        </a:blipFill>
                      </a:tcPr>
                    </a:tc>
                    <a:tc>
                      <a:txBody>
                        <a:bodyPr/>
                        <a:lstStyle/>
                        <a:p>
                          <a:endParaRPr lang="zh-CN"/>
                        </a:p>
                      </a:txBody>
                      <a:tcPr>
                        <a:blipFill>
                          <a:blip r:embed="rId3"/>
                          <a:stretch>
                            <a:fillRect l="-359615" t="-201639" r="-178846" b="-116393"/>
                          </a:stretch>
                        </a:blipFill>
                      </a:tcPr>
                    </a:tc>
                    <a:tc>
                      <a:txBody>
                        <a:bodyPr/>
                        <a:lstStyle/>
                        <a:p>
                          <a:endParaRPr lang="zh-CN"/>
                        </a:p>
                      </a:txBody>
                      <a:tcPr>
                        <a:blipFill>
                          <a:blip r:embed="rId3"/>
                          <a:stretch>
                            <a:fillRect l="-259219" t="-201639" r="-868" b="-116393"/>
                          </a:stretch>
                        </a:blipFill>
                      </a:tcPr>
                    </a:tc>
                    <a:extLst>
                      <a:ext uri="{0D108BD9-81ED-4DB2-BD59-A6C34878D82A}">
                        <a16:rowId xmlns:a16="http://schemas.microsoft.com/office/drawing/2014/main" val="3024016119"/>
                      </a:ext>
                    </a:extLst>
                  </a:tr>
                  <a:tr h="374587">
                    <a:tc>
                      <a:txBody>
                        <a:bodyPr/>
                        <a:lstStyle/>
                        <a:p>
                          <a:endParaRPr lang="zh-CN"/>
                        </a:p>
                      </a:txBody>
                      <a:tcPr>
                        <a:blipFill>
                          <a:blip r:embed="rId3"/>
                          <a:stretch>
                            <a:fillRect l="-302" t="-296774" r="-401208" b="-14516"/>
                          </a:stretch>
                        </a:blipFill>
                      </a:tcPr>
                    </a:tc>
                    <a:tc>
                      <a:txBody>
                        <a:bodyPr/>
                        <a:lstStyle/>
                        <a:p>
                          <a:endParaRPr lang="zh-CN"/>
                        </a:p>
                      </a:txBody>
                      <a:tcPr>
                        <a:blipFill>
                          <a:blip r:embed="rId3"/>
                          <a:stretch>
                            <a:fillRect l="-100302" t="-296774" r="-301208" b="-14516"/>
                          </a:stretch>
                        </a:blipFill>
                      </a:tcPr>
                    </a:tc>
                    <a:tc>
                      <a:txBody>
                        <a:bodyPr/>
                        <a:lstStyle/>
                        <a:p>
                          <a:endParaRPr lang="zh-CN"/>
                        </a:p>
                      </a:txBody>
                      <a:tcPr>
                        <a:blipFill>
                          <a:blip r:embed="rId3"/>
                          <a:stretch>
                            <a:fillRect l="-243750" t="-296774" r="-266544" b="-14516"/>
                          </a:stretch>
                        </a:blipFill>
                      </a:tcPr>
                    </a:tc>
                    <a:tc>
                      <a:txBody>
                        <a:bodyPr/>
                        <a:lstStyle/>
                        <a:p>
                          <a:endParaRPr lang="zh-CN"/>
                        </a:p>
                      </a:txBody>
                      <a:tcPr>
                        <a:blipFill>
                          <a:blip r:embed="rId3"/>
                          <a:stretch>
                            <a:fillRect l="-359615" t="-296774" r="-178846" b="-14516"/>
                          </a:stretch>
                        </a:blipFill>
                      </a:tcPr>
                    </a:tc>
                    <a:tc>
                      <a:txBody>
                        <a:bodyPr/>
                        <a:lstStyle/>
                        <a:p>
                          <a:endParaRPr lang="zh-CN"/>
                        </a:p>
                      </a:txBody>
                      <a:tcPr>
                        <a:blipFill>
                          <a:blip r:embed="rId3"/>
                          <a:stretch>
                            <a:fillRect l="-259219" t="-296774" r="-868" b="-14516"/>
                          </a:stretch>
                        </a:blipFill>
                      </a:tcPr>
                    </a:tc>
                    <a:extLst>
                      <a:ext uri="{0D108BD9-81ED-4DB2-BD59-A6C34878D82A}">
                        <a16:rowId xmlns:a16="http://schemas.microsoft.com/office/drawing/2014/main" val="3223606058"/>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F73184A-504D-4688-A230-D9F80BCA4AE5}"/>
                  </a:ext>
                </a:extLst>
              </p:cNvPr>
              <p:cNvSpPr txBox="1"/>
              <p:nvPr/>
            </p:nvSpPr>
            <p:spPr>
              <a:xfrm>
                <a:off x="982173" y="5223273"/>
                <a:ext cx="8327471" cy="732573"/>
              </a:xfrm>
              <a:prstGeom prst="rect">
                <a:avLst/>
              </a:prstGeom>
              <a:noFill/>
              <a:ln>
                <a:noFill/>
              </a:ln>
            </p:spPr>
            <p:txBody>
              <a:bodyPr wrap="square" rtlCol="0" anchor="ctr" anchorCtr="1">
                <a:spAutoFit/>
              </a:bodyPr>
              <a:lstStyle/>
              <a:p>
                <a:r>
                  <a:rPr lang="zh-CN" altLang="en-US" sz="2000" b="1" dirty="0">
                    <a:solidFill>
                      <a:srgbClr val="C00000"/>
                    </a:solidFill>
                  </a:rPr>
                  <a:t>修正的</a:t>
                </a:r>
                <a:r>
                  <a:rPr lang="en-US" altLang="zh-CN" sz="2000" b="1" dirty="0">
                    <a:solidFill>
                      <a:srgbClr val="C00000"/>
                    </a:solidFill>
                  </a:rPr>
                  <a:t>SFE</a:t>
                </a:r>
                <a:r>
                  <a:rPr lang="zh-CN" altLang="en-US" sz="2000" b="1" dirty="0">
                    <a:solidFill>
                      <a:srgbClr val="C00000"/>
                    </a:solidFill>
                  </a:rPr>
                  <a:t>码：</a:t>
                </a:r>
                <a:endParaRPr lang="en-US" altLang="zh-CN" sz="2000" b="1" dirty="0">
                  <a:solidFill>
                    <a:srgbClr val="C00000"/>
                  </a:solidFill>
                </a:endParaRPr>
              </a:p>
              <a:p>
                <a:r>
                  <a:rPr lang="zh-CN" altLang="en-US" sz="2000" dirty="0">
                    <a:solidFill>
                      <a:srgbClr val="C00000"/>
                    </a:solidFill>
                  </a:rPr>
                  <a:t>       </a:t>
                </a:r>
                <a:r>
                  <a:rPr lang="zh-CN" altLang="en-US" sz="2000" dirty="0">
                    <a:solidFill>
                      <a:srgbClr val="002060"/>
                    </a:solidFill>
                  </a:rPr>
                  <a:t>将第</a:t>
                </a:r>
                <a14:m>
                  <m:oMath xmlns:m="http://schemas.openxmlformats.org/officeDocument/2006/math">
                    <m:r>
                      <a:rPr lang="en-US" altLang="zh-CN" sz="2000" b="0" i="1" smtClean="0">
                        <a:solidFill>
                          <a:srgbClr val="002060"/>
                        </a:solidFill>
                        <a:latin typeface="Cambria Math" panose="02040503050406030204" pitchFamily="18" charset="0"/>
                      </a:rPr>
                      <m:t>𝑗</m:t>
                    </m:r>
                  </m:oMath>
                </a14:m>
                <a:r>
                  <a:rPr lang="zh-CN" altLang="en-US" sz="2000" dirty="0">
                    <a:solidFill>
                      <a:srgbClr val="002060"/>
                    </a:solidFill>
                  </a:rPr>
                  <a:t>个信源字符</a:t>
                </a:r>
                <a14:m>
                  <m:oMath xmlns:m="http://schemas.openxmlformats.org/officeDocument/2006/math">
                    <m:sSub>
                      <m:sSubPr>
                        <m:ctrlPr>
                          <a:rPr lang="en-US" altLang="zh-CN" sz="200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𝑠</m:t>
                        </m:r>
                      </m:e>
                      <m:sub>
                        <m:r>
                          <a:rPr lang="en-US" altLang="zh-CN" sz="2000" b="0" i="1" smtClean="0">
                            <a:solidFill>
                              <a:srgbClr val="002060"/>
                            </a:solidFill>
                            <a:latin typeface="Cambria Math" panose="02040503050406030204" pitchFamily="18" charset="0"/>
                          </a:rPr>
                          <m:t>𝑗</m:t>
                        </m:r>
                      </m:sub>
                    </m:sSub>
                  </m:oMath>
                </a14:m>
                <a:r>
                  <a:rPr lang="zh-CN" altLang="en-US" sz="2000" dirty="0">
                    <a:solidFill>
                      <a:srgbClr val="002060"/>
                    </a:solidFill>
                  </a:rPr>
                  <a:t>编码成区间</a:t>
                </a:r>
                <a14:m>
                  <m:oMath xmlns:m="http://schemas.openxmlformats.org/officeDocument/2006/math">
                    <m:r>
                      <a:rPr lang="en-US" altLang="zh-CN" sz="2000" b="0" i="1" smtClean="0">
                        <a:solidFill>
                          <a:srgbClr val="002060"/>
                        </a:solidFill>
                        <a:latin typeface="Cambria Math" panose="02040503050406030204" pitchFamily="18" charset="0"/>
                      </a:rPr>
                      <m:t>[</m:t>
                    </m:r>
                    <m:sSub>
                      <m:sSubPr>
                        <m:ctrlPr>
                          <a:rPr lang="en-US" altLang="zh-CN" sz="2000" b="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𝐹</m:t>
                        </m:r>
                      </m:e>
                      <m:sub>
                        <m:r>
                          <a:rPr lang="en-US" altLang="zh-CN" sz="2000" b="0" i="1" smtClean="0">
                            <a:solidFill>
                              <a:srgbClr val="002060"/>
                            </a:solidFill>
                            <a:latin typeface="Cambria Math" panose="02040503050406030204" pitchFamily="18" charset="0"/>
                          </a:rPr>
                          <m:t>𝑗</m:t>
                        </m:r>
                      </m:sub>
                    </m:sSub>
                    <m:r>
                      <a:rPr lang="en-US" altLang="zh-CN" sz="2000" b="0" i="1" smtClean="0">
                        <a:solidFill>
                          <a:srgbClr val="002060"/>
                        </a:solidFill>
                        <a:latin typeface="Cambria Math" panose="02040503050406030204" pitchFamily="18" charset="0"/>
                      </a:rPr>
                      <m:t>,</m:t>
                    </m:r>
                    <m:sSub>
                      <m:sSubPr>
                        <m:ctrlPr>
                          <a:rPr lang="en-US" altLang="zh-CN" sz="2000" b="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𝐹</m:t>
                        </m:r>
                      </m:e>
                      <m:sub>
                        <m:r>
                          <a:rPr lang="en-US" altLang="zh-CN" sz="2000" b="0" i="1" smtClean="0">
                            <a:solidFill>
                              <a:srgbClr val="002060"/>
                            </a:solidFill>
                            <a:latin typeface="Cambria Math" panose="02040503050406030204" pitchFamily="18" charset="0"/>
                          </a:rPr>
                          <m:t>𝑗</m:t>
                        </m:r>
                        <m:r>
                          <a:rPr lang="en-US" altLang="zh-CN" sz="2000" b="0" i="1" smtClean="0">
                            <a:solidFill>
                              <a:srgbClr val="002060"/>
                            </a:solidFill>
                            <a:latin typeface="Cambria Math" panose="02040503050406030204" pitchFamily="18" charset="0"/>
                          </a:rPr>
                          <m:t>+1</m:t>
                        </m:r>
                      </m:sub>
                    </m:sSub>
                    <m:r>
                      <a:rPr lang="en-US" altLang="zh-CN" sz="2000" b="0" i="1" smtClean="0">
                        <a:solidFill>
                          <a:srgbClr val="002060"/>
                        </a:solidFill>
                        <a:latin typeface="Cambria Math" panose="02040503050406030204" pitchFamily="18" charset="0"/>
                      </a:rPr>
                      <m:t>)</m:t>
                    </m:r>
                  </m:oMath>
                </a14:m>
                <a:r>
                  <a:rPr lang="zh-CN" altLang="en-US" sz="2000" dirty="0">
                    <a:solidFill>
                      <a:srgbClr val="002060"/>
                    </a:solidFill>
                  </a:rPr>
                  <a:t>中的一个最长的二进子区间</a:t>
                </a:r>
                <a:r>
                  <a:rPr lang="zh-CN" altLang="en-US" sz="2000" dirty="0">
                    <a:solidFill>
                      <a:srgbClr val="0070C0"/>
                    </a:solidFill>
                  </a:rPr>
                  <a:t>。</a:t>
                </a:r>
              </a:p>
            </p:txBody>
          </p:sp>
        </mc:Choice>
        <mc:Fallback xmlns="">
          <p:sp>
            <p:nvSpPr>
              <p:cNvPr id="10" name="文本框 9">
                <a:extLst>
                  <a:ext uri="{FF2B5EF4-FFF2-40B4-BE49-F238E27FC236}">
                    <a16:creationId xmlns:a16="http://schemas.microsoft.com/office/drawing/2014/main" id="{9F73184A-504D-4688-A230-D9F80BCA4AE5}"/>
                  </a:ext>
                </a:extLst>
              </p:cNvPr>
              <p:cNvSpPr txBox="1">
                <a:spLocks noRot="1" noChangeAspect="1" noMove="1" noResize="1" noEditPoints="1" noAdjustHandles="1" noChangeArrowheads="1" noChangeShapeType="1" noTextEdit="1"/>
              </p:cNvSpPr>
              <p:nvPr/>
            </p:nvSpPr>
            <p:spPr>
              <a:xfrm>
                <a:off x="982173" y="5223273"/>
                <a:ext cx="8327471" cy="732573"/>
              </a:xfrm>
              <a:prstGeom prst="rect">
                <a:avLst/>
              </a:prstGeom>
              <a:blipFill>
                <a:blip r:embed="rId4"/>
                <a:stretch>
                  <a:fillRect l="-366" t="-5833" r="-659" b="-8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EF8F3D-8D6F-4FF7-BB3F-9EC9EF0D6320}"/>
                  </a:ext>
                </a:extLst>
              </p:cNvPr>
              <p:cNvSpPr txBox="1"/>
              <p:nvPr/>
            </p:nvSpPr>
            <p:spPr>
              <a:xfrm>
                <a:off x="613227" y="5909991"/>
                <a:ext cx="7777918" cy="40011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修正的</a:t>
                </a:r>
                <a:r>
                  <a:rPr lang="en-US" altLang="zh-CN" sz="2000" dirty="0"/>
                  <a:t>SFE</a:t>
                </a:r>
                <a:r>
                  <a:rPr lang="zh-CN" altLang="en-US" sz="2000" dirty="0"/>
                  <a:t>码是也即时码，平均码长一般小于</a:t>
                </a:r>
                <a14:m>
                  <m:oMath xmlns:m="http://schemas.openxmlformats.org/officeDocument/2006/math">
                    <m:r>
                      <m:rPr>
                        <m:sty m:val="p"/>
                      </m:rPr>
                      <a:rPr lang="en-US" altLang="zh-CN" sz="2000" b="0" i="1" dirty="0" smtClean="0">
                        <a:latin typeface="Cambria Math" panose="02040503050406030204" pitchFamily="18" charset="0"/>
                      </a:rPr>
                      <m:t>SF</m:t>
                    </m:r>
                    <m:r>
                      <m:rPr>
                        <m:sty m:val="p"/>
                      </m:rPr>
                      <a:rPr lang="en-US" altLang="zh-CN" sz="2000" i="1" dirty="0">
                        <a:latin typeface="Cambria Math" panose="02040503050406030204" pitchFamily="18" charset="0"/>
                      </a:rPr>
                      <m:t>E</m:t>
                    </m:r>
                    <m:r>
                      <a:rPr lang="zh-CN" altLang="en-US" sz="2000" i="1" dirty="0">
                        <a:latin typeface="Cambria Math" panose="02040503050406030204" pitchFamily="18" charset="0"/>
                      </a:rPr>
                      <m:t>码</m:t>
                    </m:r>
                  </m:oMath>
                </a14:m>
                <a:r>
                  <a:rPr lang="zh-CN" altLang="en-US" sz="2000" dirty="0"/>
                  <a:t>的平均码长。</a:t>
                </a:r>
              </a:p>
            </p:txBody>
          </p:sp>
        </mc:Choice>
        <mc:Fallback xmlns="">
          <p:sp>
            <p:nvSpPr>
              <p:cNvPr id="11" name="文本框 10">
                <a:extLst>
                  <a:ext uri="{FF2B5EF4-FFF2-40B4-BE49-F238E27FC236}">
                    <a16:creationId xmlns:a16="http://schemas.microsoft.com/office/drawing/2014/main" id="{31EF8F3D-8D6F-4FF7-BB3F-9EC9EF0D6320}"/>
                  </a:ext>
                </a:extLst>
              </p:cNvPr>
              <p:cNvSpPr txBox="1">
                <a:spLocks noRot="1" noChangeAspect="1" noMove="1" noResize="1" noEditPoints="1" noAdjustHandles="1" noChangeArrowheads="1" noChangeShapeType="1" noTextEdit="1"/>
              </p:cNvSpPr>
              <p:nvPr/>
            </p:nvSpPr>
            <p:spPr>
              <a:xfrm>
                <a:off x="613227" y="5909991"/>
                <a:ext cx="7777918" cy="400110"/>
              </a:xfrm>
              <a:prstGeom prst="rect">
                <a:avLst/>
              </a:prstGeom>
              <a:blipFill>
                <a:blip r:embed="rId5"/>
                <a:stretch>
                  <a:fillRect l="-78" t="-10606" r="-392" b="-27273"/>
                </a:stretch>
              </a:blipFill>
              <a:ln>
                <a:noFill/>
              </a:ln>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8228BD5-7D61-40E8-9501-C16C3A6ED55D}"/>
              </a:ext>
            </a:extLst>
          </p:cNvPr>
          <p:cNvSpPr txBox="1"/>
          <p:nvPr/>
        </p:nvSpPr>
        <p:spPr>
          <a:xfrm>
            <a:off x="9406780" y="4758008"/>
            <a:ext cx="2168818" cy="1631216"/>
          </a:xfrm>
          <a:prstGeom prst="rect">
            <a:avLst/>
          </a:prstGeom>
          <a:noFill/>
          <a:ln>
            <a:solidFill>
              <a:schemeClr val="bg2"/>
            </a:solidFill>
          </a:ln>
        </p:spPr>
        <p:txBody>
          <a:bodyPr wrap="square" rtlCol="0" anchor="ctr" anchorCtr="1">
            <a:spAutoFit/>
          </a:bodyPr>
          <a:lstStyle/>
          <a:p>
            <a:r>
              <a:rPr lang="zh-CN" altLang="en-US" sz="2000" dirty="0">
                <a:solidFill>
                  <a:srgbClr val="0070C0"/>
                </a:solidFill>
              </a:rPr>
              <a:t>进一步的改进：将每一个二进区间都尽量</a:t>
            </a:r>
            <a:r>
              <a:rPr lang="zh-CN" altLang="en-US" sz="2000" dirty="0">
                <a:solidFill>
                  <a:srgbClr val="00B050"/>
                </a:solidFill>
              </a:rPr>
              <a:t>替换成</a:t>
            </a:r>
            <a:r>
              <a:rPr lang="zh-CN" altLang="en-US" sz="2000" dirty="0">
                <a:solidFill>
                  <a:srgbClr val="C00000"/>
                </a:solidFill>
              </a:rPr>
              <a:t>更长的</a:t>
            </a:r>
            <a:r>
              <a:rPr lang="zh-CN" altLang="en-US" sz="2000" dirty="0">
                <a:solidFill>
                  <a:srgbClr val="7030A0"/>
                </a:solidFill>
              </a:rPr>
              <a:t>互不相交</a:t>
            </a:r>
            <a:r>
              <a:rPr lang="zh-CN" altLang="en-US" sz="2000" dirty="0">
                <a:solidFill>
                  <a:srgbClr val="0070C0"/>
                </a:solidFill>
              </a:rPr>
              <a:t>的二进区间。</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DD96BD7-20C4-4AE7-AF52-D8D9C5FCDE72}"/>
                  </a:ext>
                </a:extLst>
              </p:cNvPr>
              <p:cNvSpPr txBox="1"/>
              <p:nvPr/>
            </p:nvSpPr>
            <p:spPr>
              <a:xfrm>
                <a:off x="998797" y="4375093"/>
                <a:ext cx="7361432" cy="400110"/>
              </a:xfrm>
              <a:prstGeom prst="rect">
                <a:avLst/>
              </a:prstGeom>
              <a:noFill/>
              <a:ln>
                <a:noFill/>
              </a:ln>
            </p:spPr>
            <p:txBody>
              <a:bodyPr wrap="square" rtlCol="0" anchor="ctr" anchorCtr="1">
                <a:spAutoFit/>
              </a:bodyPr>
              <a:lstStyle/>
              <a:p>
                <a:r>
                  <a:rPr lang="zh-CN" altLang="en-US" sz="2000" dirty="0"/>
                  <a:t>其中</a:t>
                </a:r>
                <a14:m>
                  <m:oMath xmlns:m="http://schemas.openxmlformats.org/officeDocument/2006/math">
                    <m:r>
                      <a:rPr lang="en-US" altLang="zh-CN" sz="2000" i="1">
                        <a:latin typeface="Cambria Math" panose="02040503050406030204" pitchFamily="18" charset="0"/>
                      </a:rPr>
                      <m:t>𝑎</m:t>
                    </m:r>
                  </m:oMath>
                </a14:m>
                <a:r>
                  <a:rPr lang="zh-CN" altLang="en-US" sz="2000" dirty="0"/>
                  <a:t>为</a:t>
                </a:r>
                <a14:m>
                  <m:oMath xmlns:m="http://schemas.openxmlformats.org/officeDocument/2006/math">
                    <m:r>
                      <a:rPr lang="en-US" altLang="zh-CN" sz="2000" i="1" dirty="0">
                        <a:latin typeface="Cambria Math" panose="02040503050406030204" pitchFamily="18" charset="0"/>
                      </a:rPr>
                      <m:t>𝑗</m:t>
                    </m:r>
                  </m:oMath>
                </a14:m>
                <a:r>
                  <a:rPr lang="zh-CN" altLang="en-US" sz="2000" dirty="0"/>
                  <a:t>长</a:t>
                </a:r>
                <a:r>
                  <a:rPr lang="en-US" altLang="zh-CN" sz="2000" dirty="0"/>
                  <a:t>0-1</a:t>
                </a:r>
                <a:r>
                  <a:rPr lang="zh-CN" altLang="en-US" sz="2000" dirty="0"/>
                  <a:t>序列，</a:t>
                </a:r>
                <a14:m>
                  <m:oMath xmlns:m="http://schemas.openxmlformats.org/officeDocument/2006/math">
                    <m:r>
                      <a:rPr lang="en-US" altLang="zh-CN" sz="2000" i="1" dirty="0">
                        <a:latin typeface="Cambria Math" panose="02040503050406030204" pitchFamily="18" charset="0"/>
                      </a:rPr>
                      <m:t>𝑥</m:t>
                    </m:r>
                  </m:oMath>
                </a14:m>
                <a:r>
                  <a:rPr lang="zh-CN" altLang="en-US" sz="2000" dirty="0"/>
                  <a:t>为非零</a:t>
                </a:r>
                <a:r>
                  <a:rPr lang="en-US" altLang="zh-CN" sz="2000" dirty="0"/>
                  <a:t>0-1</a:t>
                </a:r>
                <a:r>
                  <a:rPr lang="zh-CN" altLang="en-US" sz="2000" dirty="0"/>
                  <a:t>序列，</a:t>
                </a:r>
                <a14:m>
                  <m:oMath xmlns:m="http://schemas.openxmlformats.org/officeDocument/2006/math">
                    <m:r>
                      <a:rPr lang="en-US" altLang="zh-CN" sz="2000" i="1">
                        <a:latin typeface="Cambria Math" panose="02040503050406030204" pitchFamily="18" charset="0"/>
                      </a:rPr>
                      <m:t>𝑦</m:t>
                    </m:r>
                  </m:oMath>
                </a14:m>
                <a:r>
                  <a:rPr lang="zh-CN" altLang="en-US" sz="2000" dirty="0"/>
                  <a:t>为任意</a:t>
                </a:r>
                <a:r>
                  <a:rPr lang="en-US" altLang="zh-CN" sz="2000" dirty="0"/>
                  <a:t>0-1</a:t>
                </a:r>
                <a:r>
                  <a:rPr lang="zh-CN" altLang="en-US" sz="2000" dirty="0"/>
                  <a:t>序列，</a:t>
                </a:r>
                <a14:m>
                  <m:oMath xmlns:m="http://schemas.openxmlformats.org/officeDocument/2006/math">
                    <m:r>
                      <a:rPr lang="en-US" altLang="zh-CN" sz="2000" i="1">
                        <a:latin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r>
                      <a:rPr lang="en-US" altLang="zh-CN" sz="2000">
                        <a:latin typeface="Cambria Math" panose="02040503050406030204" pitchFamily="18" charset="0"/>
                        <a:ea typeface="Cambria Math" panose="02040503050406030204" pitchFamily="18" charset="0"/>
                      </a:rPr>
                      <m:t>0.</m:t>
                    </m:r>
                  </m:oMath>
                </a14:m>
                <a:endParaRPr lang="zh-CN" altLang="en-US" sz="2000" dirty="0"/>
              </a:p>
            </p:txBody>
          </p:sp>
        </mc:Choice>
        <mc:Fallback xmlns="">
          <p:sp>
            <p:nvSpPr>
              <p:cNvPr id="5" name="文本框 4">
                <a:extLst>
                  <a:ext uri="{FF2B5EF4-FFF2-40B4-BE49-F238E27FC236}">
                    <a16:creationId xmlns:a16="http://schemas.microsoft.com/office/drawing/2014/main" id="{9DD96BD7-20C4-4AE7-AF52-D8D9C5FCDE72}"/>
                  </a:ext>
                </a:extLst>
              </p:cNvPr>
              <p:cNvSpPr txBox="1">
                <a:spLocks noRot="1" noChangeAspect="1" noMove="1" noResize="1" noEditPoints="1" noAdjustHandles="1" noChangeArrowheads="1" noChangeShapeType="1" noTextEdit="1"/>
              </p:cNvSpPr>
              <p:nvPr/>
            </p:nvSpPr>
            <p:spPr>
              <a:xfrm>
                <a:off x="998797" y="4375093"/>
                <a:ext cx="7361432" cy="400110"/>
              </a:xfrm>
              <a:prstGeom prst="rect">
                <a:avLst/>
              </a:prstGeom>
              <a:blipFill>
                <a:blip r:embed="rId6"/>
                <a:stretch>
                  <a:fillRect l="-580" t="-10769"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E3B73B8-714C-4017-92F7-E02E21EE9F45}"/>
                  </a:ext>
                </a:extLst>
              </p:cNvPr>
              <p:cNvSpPr txBox="1"/>
              <p:nvPr/>
            </p:nvSpPr>
            <p:spPr>
              <a:xfrm>
                <a:off x="613227" y="4798477"/>
                <a:ext cx="7893877" cy="42479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en-US" altLang="zh-CN" sz="2000" dirty="0">
                    <a:solidFill>
                      <a:srgbClr val="00B050"/>
                    </a:solidFill>
                  </a:rPr>
                  <a:t>SFE</a:t>
                </a:r>
                <a:r>
                  <a:rPr lang="zh-CN" altLang="en-US" sz="2000" dirty="0">
                    <a:solidFill>
                      <a:srgbClr val="00B050"/>
                    </a:solidFill>
                  </a:rPr>
                  <a:t>码将第</a:t>
                </a:r>
                <a14:m>
                  <m:oMath xmlns:m="http://schemas.openxmlformats.org/officeDocument/2006/math">
                    <m:r>
                      <a:rPr lang="en-US" altLang="zh-CN" sz="2000" b="0" i="1" smtClean="0">
                        <a:solidFill>
                          <a:srgbClr val="00B050"/>
                        </a:solidFill>
                        <a:latin typeface="Cambria Math" panose="02040503050406030204" pitchFamily="18" charset="0"/>
                      </a:rPr>
                      <m:t>𝑗</m:t>
                    </m:r>
                  </m:oMath>
                </a14:m>
                <a:r>
                  <a:rPr lang="zh-CN" altLang="en-US" sz="2000" dirty="0">
                    <a:solidFill>
                      <a:srgbClr val="00B050"/>
                    </a:solidFill>
                  </a:rPr>
                  <a:t>个信源字符</a:t>
                </a:r>
                <a14:m>
                  <m:oMath xmlns:m="http://schemas.openxmlformats.org/officeDocument/2006/math">
                    <m:sSub>
                      <m:sSubPr>
                        <m:ctrlPr>
                          <a:rPr lang="en-US" altLang="zh-CN" sz="2000" i="1" smtClean="0">
                            <a:solidFill>
                              <a:srgbClr val="00B050"/>
                            </a:solidFill>
                            <a:latin typeface="Cambria Math" panose="02040503050406030204" pitchFamily="18" charset="0"/>
                          </a:rPr>
                        </m:ctrlPr>
                      </m:sSubPr>
                      <m:e>
                        <m:r>
                          <a:rPr lang="en-US" altLang="zh-CN" sz="2000" b="0" i="1" smtClean="0">
                            <a:solidFill>
                              <a:srgbClr val="00B050"/>
                            </a:solidFill>
                            <a:latin typeface="Cambria Math" panose="02040503050406030204" pitchFamily="18" charset="0"/>
                          </a:rPr>
                          <m:t>𝑠</m:t>
                        </m:r>
                      </m:e>
                      <m:sub>
                        <m:r>
                          <a:rPr lang="en-US" altLang="zh-CN" sz="2000" b="0" i="1" smtClean="0">
                            <a:solidFill>
                              <a:srgbClr val="00B050"/>
                            </a:solidFill>
                            <a:latin typeface="Cambria Math" panose="02040503050406030204" pitchFamily="18" charset="0"/>
                          </a:rPr>
                          <m:t>𝑗</m:t>
                        </m:r>
                      </m:sub>
                    </m:sSub>
                  </m:oMath>
                </a14:m>
                <a:r>
                  <a:rPr lang="zh-CN" altLang="en-US" sz="2000" dirty="0">
                    <a:solidFill>
                      <a:srgbClr val="00B050"/>
                    </a:solidFill>
                  </a:rPr>
                  <a:t>编码成区间</a:t>
                </a:r>
                <a14:m>
                  <m:oMath xmlns:m="http://schemas.openxmlformats.org/officeDocument/2006/math">
                    <m:r>
                      <a:rPr lang="en-US" altLang="zh-CN" sz="2000" b="0" i="1" smtClean="0">
                        <a:solidFill>
                          <a:srgbClr val="00B050"/>
                        </a:solidFill>
                        <a:latin typeface="Cambria Math" panose="02040503050406030204" pitchFamily="18" charset="0"/>
                      </a:rPr>
                      <m:t>[</m:t>
                    </m:r>
                    <m:sSub>
                      <m:sSubPr>
                        <m:ctrlPr>
                          <a:rPr lang="en-US" altLang="zh-CN" sz="2000" b="0" i="1" smtClean="0">
                            <a:solidFill>
                              <a:srgbClr val="00B050"/>
                            </a:solidFill>
                            <a:latin typeface="Cambria Math" panose="02040503050406030204" pitchFamily="18" charset="0"/>
                          </a:rPr>
                        </m:ctrlPr>
                      </m:sSubPr>
                      <m:e>
                        <m:r>
                          <a:rPr lang="en-US" altLang="zh-CN" sz="2000" b="0" i="1" smtClean="0">
                            <a:solidFill>
                              <a:srgbClr val="00B050"/>
                            </a:solidFill>
                            <a:latin typeface="Cambria Math" panose="02040503050406030204" pitchFamily="18" charset="0"/>
                          </a:rPr>
                          <m:t>𝐹</m:t>
                        </m:r>
                      </m:e>
                      <m:sub>
                        <m:r>
                          <a:rPr lang="en-US" altLang="zh-CN" sz="2000" b="0" i="1" smtClean="0">
                            <a:solidFill>
                              <a:srgbClr val="00B050"/>
                            </a:solidFill>
                            <a:latin typeface="Cambria Math" panose="02040503050406030204" pitchFamily="18" charset="0"/>
                          </a:rPr>
                          <m:t>𝑗</m:t>
                        </m:r>
                      </m:sub>
                    </m:sSub>
                    <m:r>
                      <a:rPr lang="en-US" altLang="zh-CN" sz="2000" b="0" i="1" smtClean="0">
                        <a:solidFill>
                          <a:srgbClr val="00B050"/>
                        </a:solidFill>
                        <a:latin typeface="Cambria Math" panose="02040503050406030204" pitchFamily="18" charset="0"/>
                      </a:rPr>
                      <m:t>,</m:t>
                    </m:r>
                    <m:sSub>
                      <m:sSubPr>
                        <m:ctrlPr>
                          <a:rPr lang="en-US" altLang="zh-CN" sz="2000" b="0" i="1" smtClean="0">
                            <a:solidFill>
                              <a:srgbClr val="00B050"/>
                            </a:solidFill>
                            <a:latin typeface="Cambria Math" panose="02040503050406030204" pitchFamily="18" charset="0"/>
                          </a:rPr>
                        </m:ctrlPr>
                      </m:sSubPr>
                      <m:e>
                        <m:r>
                          <a:rPr lang="en-US" altLang="zh-CN" sz="2000" b="0" i="1" smtClean="0">
                            <a:solidFill>
                              <a:srgbClr val="00B050"/>
                            </a:solidFill>
                            <a:latin typeface="Cambria Math" panose="02040503050406030204" pitchFamily="18" charset="0"/>
                          </a:rPr>
                          <m:t>𝐹</m:t>
                        </m:r>
                      </m:e>
                      <m:sub>
                        <m:r>
                          <a:rPr lang="en-US" altLang="zh-CN" sz="2000" b="0" i="1" smtClean="0">
                            <a:solidFill>
                              <a:srgbClr val="00B050"/>
                            </a:solidFill>
                            <a:latin typeface="Cambria Math" panose="02040503050406030204" pitchFamily="18" charset="0"/>
                          </a:rPr>
                          <m:t>𝑗</m:t>
                        </m:r>
                        <m:r>
                          <a:rPr lang="en-US" altLang="zh-CN" sz="2000" b="0" i="1" smtClean="0">
                            <a:solidFill>
                              <a:srgbClr val="00B050"/>
                            </a:solidFill>
                            <a:latin typeface="Cambria Math" panose="02040503050406030204" pitchFamily="18" charset="0"/>
                          </a:rPr>
                          <m:t>+1</m:t>
                        </m:r>
                      </m:sub>
                    </m:sSub>
                    <m:r>
                      <a:rPr lang="en-US" altLang="zh-CN" sz="2000" b="0" i="1" smtClean="0">
                        <a:solidFill>
                          <a:srgbClr val="00B050"/>
                        </a:solidFill>
                        <a:latin typeface="Cambria Math" panose="02040503050406030204" pitchFamily="18" charset="0"/>
                      </a:rPr>
                      <m:t>)</m:t>
                    </m:r>
                  </m:oMath>
                </a14:m>
                <a:r>
                  <a:rPr lang="zh-CN" altLang="en-US" sz="2000" dirty="0">
                    <a:solidFill>
                      <a:srgbClr val="00B050"/>
                    </a:solidFill>
                  </a:rPr>
                  <a:t>中的一个二进区间。</a:t>
                </a:r>
              </a:p>
            </p:txBody>
          </p:sp>
        </mc:Choice>
        <mc:Fallback xmlns="">
          <p:sp>
            <p:nvSpPr>
              <p:cNvPr id="13" name="文本框 12">
                <a:extLst>
                  <a:ext uri="{FF2B5EF4-FFF2-40B4-BE49-F238E27FC236}">
                    <a16:creationId xmlns:a16="http://schemas.microsoft.com/office/drawing/2014/main" id="{DE3B73B8-714C-4017-92F7-E02E21EE9F45}"/>
                  </a:ext>
                </a:extLst>
              </p:cNvPr>
              <p:cNvSpPr txBox="1">
                <a:spLocks noRot="1" noChangeAspect="1" noMove="1" noResize="1" noEditPoints="1" noAdjustHandles="1" noChangeArrowheads="1" noChangeShapeType="1" noTextEdit="1"/>
              </p:cNvSpPr>
              <p:nvPr/>
            </p:nvSpPr>
            <p:spPr>
              <a:xfrm>
                <a:off x="613227" y="4798477"/>
                <a:ext cx="7893877" cy="424796"/>
              </a:xfrm>
              <a:prstGeom prst="rect">
                <a:avLst/>
              </a:prstGeom>
              <a:blipFill>
                <a:blip r:embed="rId7"/>
                <a:stretch>
                  <a:fillRect t="-11429" r="-77" b="-1714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06629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5"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AF4E3C-EE04-4FEF-AD4E-10372F54CA0D}"/>
              </a:ext>
            </a:extLst>
          </p:cNvPr>
          <p:cNvSpPr txBox="1"/>
          <p:nvPr/>
        </p:nvSpPr>
        <p:spPr>
          <a:xfrm>
            <a:off x="1269876" y="548680"/>
            <a:ext cx="4968552"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§5.4.5 </a:t>
            </a:r>
            <a:r>
              <a:rPr lang="zh-CN" altLang="en-US" sz="2000" b="1" dirty="0">
                <a:latin typeface="宋体" panose="02010600030101010101" pitchFamily="2" charset="-122"/>
                <a:ea typeface="宋体" panose="02010600030101010101" pitchFamily="2" charset="-122"/>
              </a:rPr>
              <a:t>前述几种变长编码方法的优缺点</a:t>
            </a:r>
            <a:endParaRPr lang="zh-CN" altLang="en-US" sz="2000" b="1" dirty="0"/>
          </a:p>
        </p:txBody>
      </p:sp>
      <p:sp>
        <p:nvSpPr>
          <p:cNvPr id="3" name="文本框 2">
            <a:extLst>
              <a:ext uri="{FF2B5EF4-FFF2-40B4-BE49-F238E27FC236}">
                <a16:creationId xmlns:a16="http://schemas.microsoft.com/office/drawing/2014/main" id="{D36EADE5-9030-4EC4-B968-4B407A4B5176}"/>
              </a:ext>
            </a:extLst>
          </p:cNvPr>
          <p:cNvSpPr txBox="1"/>
          <p:nvPr/>
        </p:nvSpPr>
        <p:spPr>
          <a:xfrm>
            <a:off x="693812" y="1189925"/>
            <a:ext cx="10801200" cy="4478149"/>
          </a:xfrm>
          <a:prstGeom prst="rect">
            <a:avLst/>
          </a:prstGeom>
          <a:noFill/>
          <a:ln>
            <a:noFill/>
          </a:ln>
        </p:spPr>
        <p:txBody>
          <a:bodyPr wrap="square" rtlCol="0" anchor="ctr" anchorCtr="1">
            <a:spAutoFit/>
          </a:bodyPr>
          <a:lstStyle/>
          <a:p>
            <a:pPr marL="285750" indent="-285750">
              <a:spcBef>
                <a:spcPts val="600"/>
              </a:spcBef>
              <a:buFont typeface="Wingdings" panose="05000000000000000000" pitchFamily="2" charset="2"/>
              <a:buChar char="Ø"/>
            </a:pPr>
            <a:r>
              <a:rPr lang="zh-CN" altLang="en-US" sz="2000" dirty="0"/>
              <a:t>这些编码方法都是有效的无失真信源编码方法，已应用于文件传真、语声处理和图像处理的数据压缩。</a:t>
            </a:r>
            <a:endParaRPr lang="en-US" altLang="zh-CN" sz="2000" dirty="0"/>
          </a:p>
          <a:p>
            <a:pPr marL="285750" indent="-285750">
              <a:spcBef>
                <a:spcPts val="600"/>
              </a:spcBef>
              <a:buFont typeface="Wingdings" panose="05000000000000000000" pitchFamily="2" charset="2"/>
              <a:buChar char="Ø"/>
            </a:pPr>
            <a:r>
              <a:rPr lang="zh-CN" altLang="en-US" sz="2000" dirty="0"/>
              <a:t>哈夫曼码是最佳即时码，但信源字符较多（比如扩展信源）时编码复杂度较大。</a:t>
            </a:r>
            <a:endParaRPr lang="en-US" altLang="zh-CN" sz="2000" dirty="0"/>
          </a:p>
          <a:p>
            <a:pPr marL="285750" indent="-285750">
              <a:spcBef>
                <a:spcPts val="600"/>
              </a:spcBef>
              <a:buFont typeface="Wingdings" panose="05000000000000000000" pitchFamily="2" charset="2"/>
              <a:buChar char="Ø"/>
            </a:pPr>
            <a:r>
              <a:rPr lang="zh-CN" altLang="en-US" sz="2000" dirty="0"/>
              <a:t>要求信源是无记忆的，而实际的信源多是有记忆的，信源符号之间是相关的。</a:t>
            </a:r>
            <a:endParaRPr lang="en-US" altLang="zh-CN" sz="2000" dirty="0"/>
          </a:p>
          <a:p>
            <a:pPr marL="285750" indent="-285750">
              <a:spcBef>
                <a:spcPts val="600"/>
              </a:spcBef>
              <a:buFont typeface="Wingdings" panose="05000000000000000000" pitchFamily="2" charset="2"/>
              <a:buChar char="Ø"/>
            </a:pPr>
            <a:r>
              <a:rPr lang="zh-CN" altLang="en-US" sz="2000" dirty="0"/>
              <a:t>一般信源符号的产生和码符号的传输都是匀速进行的。由于各码字的长度不同，需要将编好的码字在缓冲寄存器中暂存。如果缓冲寄存器的容量有限，则可能出现寄存器溢出（由于连续出现较长的码字导致编码结果无处存放）或取空（连续出现较短的码字导致没有足够的码符号来维持正常的传输速度）的现象。所以变长码一般应用于有限长的信息传输，而且可能经常产生时延。</a:t>
            </a:r>
            <a:endParaRPr lang="en-US" altLang="zh-CN" sz="2000" dirty="0"/>
          </a:p>
          <a:p>
            <a:pPr marL="285750" indent="-285750">
              <a:spcBef>
                <a:spcPts val="600"/>
              </a:spcBef>
              <a:buFont typeface="Wingdings" panose="05000000000000000000" pitchFamily="2" charset="2"/>
              <a:buChar char="Ø"/>
            </a:pPr>
            <a:r>
              <a:rPr lang="zh-CN" altLang="en-US" sz="2000" dirty="0"/>
              <a:t>容易产生差错扩散。一个码字由于一个或少数几个码元的错误可能被误译为别的码字，并且导致此后的一系列码字的译码错误。为解决这个问题，常常需要结合纠错编码，但这需要以在一定程度上降低传输效率为代价。</a:t>
            </a:r>
            <a:endParaRPr lang="en-US" altLang="zh-CN" sz="2000" dirty="0"/>
          </a:p>
          <a:p>
            <a:pPr marL="285750" indent="-285750">
              <a:spcBef>
                <a:spcPts val="600"/>
              </a:spcBef>
              <a:buFont typeface="Wingdings" panose="05000000000000000000" pitchFamily="2" charset="2"/>
              <a:buChar char="Ø"/>
            </a:pPr>
            <a:r>
              <a:rPr lang="zh-CN" altLang="en-US" sz="2000" dirty="0"/>
              <a:t>需要预先知道信源的统计规律。</a:t>
            </a:r>
            <a:endParaRPr lang="en-US" altLang="zh-CN" sz="2000" dirty="0"/>
          </a:p>
        </p:txBody>
      </p:sp>
    </p:spTree>
    <p:extLst>
      <p:ext uri="{BB962C8B-B14F-4D97-AF65-F5344CB8AC3E}">
        <p14:creationId xmlns:p14="http://schemas.microsoft.com/office/powerpoint/2010/main" val="114817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B524A3C-282C-4100-8AAC-81087931DB14}"/>
              </a:ext>
            </a:extLst>
          </p:cNvPr>
          <p:cNvSpPr txBox="1"/>
          <p:nvPr/>
        </p:nvSpPr>
        <p:spPr>
          <a:xfrm>
            <a:off x="1197868" y="519063"/>
            <a:ext cx="5040560" cy="461665"/>
          </a:xfrm>
          <a:prstGeom prst="rect">
            <a:avLst/>
          </a:prstGeom>
          <a:noFill/>
          <a:ln>
            <a:noFill/>
          </a:ln>
        </p:spPr>
        <p:txBody>
          <a:bodyPr wrap="square" rtlCol="0" anchor="ctr" anchorCtr="1">
            <a:spAutoFit/>
          </a:bodyPr>
          <a:lstStyle/>
          <a:p>
            <a:r>
              <a:rPr lang="en-US" altLang="zh-CN" sz="2400" b="1" dirty="0">
                <a:latin typeface="宋体" panose="02010600030101010101" pitchFamily="2" charset="-122"/>
                <a:ea typeface="宋体" panose="02010600030101010101" pitchFamily="2" charset="-122"/>
              </a:rPr>
              <a:t>§5.5 </a:t>
            </a:r>
            <a:r>
              <a:rPr lang="zh-CN" altLang="en-US" sz="2400" b="1" dirty="0">
                <a:latin typeface="宋体" panose="02010600030101010101" pitchFamily="2" charset="-122"/>
                <a:ea typeface="宋体" panose="02010600030101010101" pitchFamily="2" charset="-122"/>
              </a:rPr>
              <a:t>实用的无失真信源编码方法</a:t>
            </a:r>
            <a:endParaRPr lang="zh-CN" altLang="en-US" sz="2400" b="1" dirty="0"/>
          </a:p>
        </p:txBody>
      </p:sp>
      <p:sp>
        <p:nvSpPr>
          <p:cNvPr id="3" name="文本框 2">
            <a:extLst>
              <a:ext uri="{FF2B5EF4-FFF2-40B4-BE49-F238E27FC236}">
                <a16:creationId xmlns:a16="http://schemas.microsoft.com/office/drawing/2014/main" id="{AD1EAD25-A693-4846-806D-1F24D762561A}"/>
              </a:ext>
            </a:extLst>
          </p:cNvPr>
          <p:cNvSpPr txBox="1"/>
          <p:nvPr/>
        </p:nvSpPr>
        <p:spPr>
          <a:xfrm>
            <a:off x="621804" y="1124744"/>
            <a:ext cx="2448272"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§5.5.1 </a:t>
            </a:r>
            <a:r>
              <a:rPr lang="zh-CN" altLang="en-US" sz="2000" b="1" dirty="0">
                <a:latin typeface="宋体" panose="02010600030101010101" pitchFamily="2" charset="-122"/>
                <a:ea typeface="宋体" panose="02010600030101010101" pitchFamily="2" charset="-122"/>
              </a:rPr>
              <a:t>游程编码</a:t>
            </a:r>
            <a:endParaRPr lang="zh-CN" altLang="en-US" sz="2000" b="1" dirty="0"/>
          </a:p>
        </p:txBody>
      </p:sp>
      <p:sp>
        <p:nvSpPr>
          <p:cNvPr id="4" name="文本框 3">
            <a:extLst>
              <a:ext uri="{FF2B5EF4-FFF2-40B4-BE49-F238E27FC236}">
                <a16:creationId xmlns:a16="http://schemas.microsoft.com/office/drawing/2014/main" id="{DBBDD986-89F3-474A-9F95-81B9CEC685D7}"/>
              </a:ext>
            </a:extLst>
          </p:cNvPr>
          <p:cNvSpPr txBox="1"/>
          <p:nvPr/>
        </p:nvSpPr>
        <p:spPr>
          <a:xfrm>
            <a:off x="819826" y="1491843"/>
            <a:ext cx="10729192" cy="400110"/>
          </a:xfrm>
          <a:prstGeom prst="rect">
            <a:avLst/>
          </a:prstGeom>
          <a:noFill/>
          <a:ln>
            <a:noFill/>
          </a:ln>
        </p:spPr>
        <p:txBody>
          <a:bodyPr wrap="square" rtlCol="0" anchor="ctr" anchorCtr="1">
            <a:spAutoFit/>
          </a:bodyPr>
          <a:lstStyle/>
          <a:p>
            <a:r>
              <a:rPr lang="zh-CN" altLang="en-US" sz="2000" dirty="0"/>
              <a:t>有些信源的信源符号数较少，但经常出现相同的信源符号连续出现的情况，比如二值图像文件。</a:t>
            </a:r>
          </a:p>
        </p:txBody>
      </p:sp>
      <p:sp>
        <p:nvSpPr>
          <p:cNvPr id="5" name="文本框 4">
            <a:extLst>
              <a:ext uri="{FF2B5EF4-FFF2-40B4-BE49-F238E27FC236}">
                <a16:creationId xmlns:a16="http://schemas.microsoft.com/office/drawing/2014/main" id="{7A37D027-4B65-4F7D-8A16-3E0E3131CDCF}"/>
              </a:ext>
            </a:extLst>
          </p:cNvPr>
          <p:cNvSpPr txBox="1"/>
          <p:nvPr/>
        </p:nvSpPr>
        <p:spPr>
          <a:xfrm>
            <a:off x="639502" y="1891953"/>
            <a:ext cx="6301308" cy="400110"/>
          </a:xfrm>
          <a:prstGeom prst="rect">
            <a:avLst/>
          </a:prstGeom>
          <a:noFill/>
          <a:ln>
            <a:noFill/>
          </a:ln>
        </p:spPr>
        <p:txBody>
          <a:bodyPr wrap="square" rtlCol="0" anchor="ctr" anchorCtr="1">
            <a:spAutoFit/>
          </a:bodyPr>
          <a:lstStyle/>
          <a:p>
            <a:r>
              <a:rPr lang="zh-CN" altLang="en-US" sz="2000" dirty="0"/>
              <a:t>通常把一个符号及其重复次数称为一个游程，编码为</a:t>
            </a:r>
          </a:p>
        </p:txBody>
      </p:sp>
      <p:sp>
        <p:nvSpPr>
          <p:cNvPr id="6" name="矩形 5">
            <a:extLst>
              <a:ext uri="{FF2B5EF4-FFF2-40B4-BE49-F238E27FC236}">
                <a16:creationId xmlns:a16="http://schemas.microsoft.com/office/drawing/2014/main" id="{AAA7E92D-685C-44EE-951B-DF3598292444}"/>
              </a:ext>
            </a:extLst>
          </p:cNvPr>
          <p:cNvSpPr/>
          <p:nvPr/>
        </p:nvSpPr>
        <p:spPr>
          <a:xfrm>
            <a:off x="2706466" y="2312935"/>
            <a:ext cx="1152128" cy="4001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符号码</a:t>
            </a:r>
          </a:p>
        </p:txBody>
      </p:sp>
      <p:sp>
        <p:nvSpPr>
          <p:cNvPr id="7" name="矩形 6">
            <a:extLst>
              <a:ext uri="{FF2B5EF4-FFF2-40B4-BE49-F238E27FC236}">
                <a16:creationId xmlns:a16="http://schemas.microsoft.com/office/drawing/2014/main" id="{222C3A45-7050-4F70-BF69-A335F4EA83C2}"/>
              </a:ext>
            </a:extLst>
          </p:cNvPr>
          <p:cNvSpPr/>
          <p:nvPr/>
        </p:nvSpPr>
        <p:spPr>
          <a:xfrm>
            <a:off x="3858594" y="2312935"/>
            <a:ext cx="1008112" cy="4001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标识码</a:t>
            </a:r>
          </a:p>
        </p:txBody>
      </p:sp>
      <p:sp>
        <p:nvSpPr>
          <p:cNvPr id="8" name="矩形 7">
            <a:extLst>
              <a:ext uri="{FF2B5EF4-FFF2-40B4-BE49-F238E27FC236}">
                <a16:creationId xmlns:a16="http://schemas.microsoft.com/office/drawing/2014/main" id="{1F1A0D38-03EE-4742-B6CF-A192E7071FF0}"/>
              </a:ext>
            </a:extLst>
          </p:cNvPr>
          <p:cNvSpPr/>
          <p:nvPr/>
        </p:nvSpPr>
        <p:spPr>
          <a:xfrm>
            <a:off x="4866707" y="2312935"/>
            <a:ext cx="1296144" cy="4001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游程长度</a:t>
            </a:r>
          </a:p>
        </p:txBody>
      </p:sp>
      <p:sp>
        <p:nvSpPr>
          <p:cNvPr id="9" name="文本框 8">
            <a:extLst>
              <a:ext uri="{FF2B5EF4-FFF2-40B4-BE49-F238E27FC236}">
                <a16:creationId xmlns:a16="http://schemas.microsoft.com/office/drawing/2014/main" id="{4D8BFA44-2FFC-4DCD-A708-671CD1771C7C}"/>
              </a:ext>
            </a:extLst>
          </p:cNvPr>
          <p:cNvSpPr txBox="1"/>
          <p:nvPr/>
        </p:nvSpPr>
        <p:spPr>
          <a:xfrm>
            <a:off x="567494" y="2704363"/>
            <a:ext cx="11053836" cy="400110"/>
          </a:xfrm>
          <a:prstGeom prst="rect">
            <a:avLst/>
          </a:prstGeom>
          <a:noFill/>
          <a:ln>
            <a:noFill/>
          </a:ln>
        </p:spPr>
        <p:txBody>
          <a:bodyPr wrap="square" rtlCol="0" anchor="ctr" anchorCtr="1">
            <a:spAutoFit/>
          </a:bodyPr>
          <a:lstStyle/>
          <a:p>
            <a:r>
              <a:rPr lang="zh-CN" altLang="en-US" sz="2000" dirty="0"/>
              <a:t>比如将</a:t>
            </a:r>
            <a:r>
              <a:rPr lang="en-US" altLang="zh-CN" sz="2000" dirty="0"/>
              <a:t>BBBBBBBBBBXXXXXXXXXAAAAAAUUUUUUUUUUUUU</a:t>
            </a:r>
            <a:r>
              <a:rPr lang="zh-CN" altLang="en-US" sz="2000" dirty="0"/>
              <a:t>游程编码为</a:t>
            </a:r>
            <a:r>
              <a:rPr lang="en-US" altLang="zh-CN" sz="2000" dirty="0"/>
              <a:t>B#10X#9A#6U#13.</a:t>
            </a:r>
            <a:endParaRPr lang="zh-CN" altLang="en-US" sz="2000" dirty="0"/>
          </a:p>
        </p:txBody>
      </p:sp>
      <p:sp>
        <p:nvSpPr>
          <p:cNvPr id="10" name="文本框 9">
            <a:extLst>
              <a:ext uri="{FF2B5EF4-FFF2-40B4-BE49-F238E27FC236}">
                <a16:creationId xmlns:a16="http://schemas.microsoft.com/office/drawing/2014/main" id="{C5B80434-5CC6-42CD-BE0D-92C5899785EB}"/>
              </a:ext>
            </a:extLst>
          </p:cNvPr>
          <p:cNvSpPr txBox="1"/>
          <p:nvPr/>
        </p:nvSpPr>
        <p:spPr>
          <a:xfrm>
            <a:off x="781569" y="3082377"/>
            <a:ext cx="4500500" cy="369332"/>
          </a:xfrm>
          <a:prstGeom prst="rect">
            <a:avLst/>
          </a:prstGeom>
          <a:noFill/>
          <a:ln>
            <a:noFill/>
          </a:ln>
        </p:spPr>
        <p:txBody>
          <a:bodyPr wrap="square" rtlCol="0" anchor="ctr" anchorCtr="1">
            <a:spAutoFit/>
          </a:bodyPr>
          <a:lstStyle/>
          <a:p>
            <a:r>
              <a:rPr lang="zh-CN" altLang="en-US" dirty="0"/>
              <a:t>对于黑白二值文件来说，可以进一步改进：</a:t>
            </a:r>
          </a:p>
        </p:txBody>
      </p:sp>
      <p:sp>
        <p:nvSpPr>
          <p:cNvPr id="11" name="文本框 10">
            <a:extLst>
              <a:ext uri="{FF2B5EF4-FFF2-40B4-BE49-F238E27FC236}">
                <a16:creationId xmlns:a16="http://schemas.microsoft.com/office/drawing/2014/main" id="{FDBA0EFB-BC2F-4987-A451-150F8AFB45E5}"/>
              </a:ext>
            </a:extLst>
          </p:cNvPr>
          <p:cNvSpPr txBox="1"/>
          <p:nvPr/>
        </p:nvSpPr>
        <p:spPr>
          <a:xfrm>
            <a:off x="768159" y="3482487"/>
            <a:ext cx="10333148" cy="923330"/>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dirty="0"/>
              <a:t>黑白游程一定交替出现，还可以假定第一个游程是白游程（长度可为</a:t>
            </a:r>
            <a:r>
              <a:rPr lang="en-US" altLang="zh-CN" dirty="0"/>
              <a:t>0</a:t>
            </a:r>
            <a:r>
              <a:rPr lang="zh-CN" altLang="en-US" dirty="0"/>
              <a:t>），这样就可省略符号码和标识符，只需对游程长度进行编码。</a:t>
            </a:r>
            <a:endParaRPr lang="en-US" altLang="zh-CN" dirty="0"/>
          </a:p>
          <a:p>
            <a:pPr marL="285750" indent="-285750">
              <a:buFont typeface="Wingdings" panose="05000000000000000000" pitchFamily="2" charset="2"/>
              <a:buChar char="Ø"/>
            </a:pPr>
            <a:r>
              <a:rPr lang="zh-CN" altLang="en-US" dirty="0"/>
              <a:t>不同长度的游程出现的概率不同，可以对各游程采用哈夫曼码进一步编码。</a:t>
            </a:r>
          </a:p>
        </p:txBody>
      </p:sp>
      <p:sp>
        <p:nvSpPr>
          <p:cNvPr id="12" name="文本框 11">
            <a:extLst>
              <a:ext uri="{FF2B5EF4-FFF2-40B4-BE49-F238E27FC236}">
                <a16:creationId xmlns:a16="http://schemas.microsoft.com/office/drawing/2014/main" id="{BFFF25F7-8E70-43D6-9B39-DDD75C34A223}"/>
              </a:ext>
            </a:extLst>
          </p:cNvPr>
          <p:cNvSpPr txBox="1"/>
          <p:nvPr/>
        </p:nvSpPr>
        <p:spPr>
          <a:xfrm>
            <a:off x="838157" y="4425505"/>
            <a:ext cx="5274586" cy="369332"/>
          </a:xfrm>
          <a:prstGeom prst="rect">
            <a:avLst/>
          </a:prstGeom>
          <a:noFill/>
          <a:ln>
            <a:noFill/>
          </a:ln>
        </p:spPr>
        <p:txBody>
          <a:bodyPr wrap="square" rtlCol="0" anchor="ctr" anchorCtr="1">
            <a:spAutoFit/>
          </a:bodyPr>
          <a:lstStyle/>
          <a:p>
            <a:r>
              <a:rPr lang="zh-CN" altLang="en-US" dirty="0"/>
              <a:t>修正的哈夫曼编码（</a:t>
            </a:r>
            <a:r>
              <a:rPr lang="en-US" altLang="zh-CN" dirty="0"/>
              <a:t>Modified Huffman</a:t>
            </a:r>
            <a:r>
              <a:rPr lang="zh-CN" altLang="en-US" dirty="0"/>
              <a:t>，</a:t>
            </a:r>
            <a:r>
              <a:rPr lang="en-US" altLang="zh-CN" dirty="0"/>
              <a:t>MH</a:t>
            </a:r>
            <a:r>
              <a:rPr lang="zh-CN" altLang="en-US" dirty="0"/>
              <a:t>）：</a:t>
            </a:r>
          </a:p>
        </p:txBody>
      </p:sp>
      <p:sp>
        <p:nvSpPr>
          <p:cNvPr id="13" name="文本框 12">
            <a:extLst>
              <a:ext uri="{FF2B5EF4-FFF2-40B4-BE49-F238E27FC236}">
                <a16:creationId xmlns:a16="http://schemas.microsoft.com/office/drawing/2014/main" id="{017C6F72-17A3-4E20-BDF1-18EBAFD5DC36}"/>
              </a:ext>
            </a:extLst>
          </p:cNvPr>
          <p:cNvSpPr txBox="1"/>
          <p:nvPr/>
        </p:nvSpPr>
        <p:spPr>
          <a:xfrm>
            <a:off x="768159" y="4750714"/>
            <a:ext cx="10475568" cy="1477328"/>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dirty="0"/>
              <a:t>游程长度在</a:t>
            </a:r>
            <a:r>
              <a:rPr lang="en-US" altLang="zh-CN" dirty="0"/>
              <a:t>0~63</a:t>
            </a:r>
            <a:r>
              <a:rPr lang="zh-CN" altLang="en-US" dirty="0"/>
              <a:t>时，以结尾码为码字（见</a:t>
            </a:r>
            <a:r>
              <a:rPr lang="en-US" altLang="zh-CN" dirty="0"/>
              <a:t>p101</a:t>
            </a:r>
            <a:r>
              <a:rPr lang="zh-CN" altLang="en-US" dirty="0"/>
              <a:t>表</a:t>
            </a:r>
            <a:r>
              <a:rPr lang="en-US" altLang="zh-CN" dirty="0"/>
              <a:t>5.15</a:t>
            </a:r>
            <a:r>
              <a:rPr lang="zh-CN" altLang="en-US" dirty="0"/>
              <a:t>）。</a:t>
            </a:r>
            <a:endParaRPr lang="en-US" altLang="zh-CN" dirty="0"/>
          </a:p>
          <a:p>
            <a:pPr marL="285750" indent="-285750">
              <a:buFont typeface="Wingdings" panose="05000000000000000000" pitchFamily="2" charset="2"/>
              <a:buChar char="Ø"/>
            </a:pPr>
            <a:r>
              <a:rPr lang="zh-CN" altLang="en-US" dirty="0"/>
              <a:t>游程程长度</a:t>
            </a:r>
            <a:r>
              <a:rPr lang="en-US" altLang="zh-CN" dirty="0"/>
              <a:t>64~1728</a:t>
            </a:r>
            <a:r>
              <a:rPr lang="zh-CN" altLang="en-US" dirty="0"/>
              <a:t>时，以组合基干码（对应于游程长度除以</a:t>
            </a:r>
            <a:r>
              <a:rPr lang="en-US" altLang="zh-CN" dirty="0"/>
              <a:t>64</a:t>
            </a:r>
            <a:r>
              <a:rPr lang="zh-CN" altLang="en-US" dirty="0"/>
              <a:t>的商，见</a:t>
            </a:r>
            <a:r>
              <a:rPr lang="en-US" altLang="zh-CN" dirty="0"/>
              <a:t>p102</a:t>
            </a:r>
            <a:r>
              <a:rPr lang="zh-CN" altLang="en-US" dirty="0"/>
              <a:t>表</a:t>
            </a:r>
            <a:r>
              <a:rPr lang="en-US" altLang="zh-CN" dirty="0"/>
              <a:t>5.16</a:t>
            </a:r>
            <a:r>
              <a:rPr lang="zh-CN" altLang="en-US" dirty="0"/>
              <a:t>）加上结尾码（对应于游程长度除以</a:t>
            </a:r>
            <a:r>
              <a:rPr lang="en-US" altLang="zh-CN" dirty="0"/>
              <a:t>64</a:t>
            </a:r>
            <a:r>
              <a:rPr lang="zh-CN" altLang="en-US" dirty="0"/>
              <a:t>的余数）。</a:t>
            </a:r>
            <a:endParaRPr lang="en-US" altLang="zh-CN" dirty="0"/>
          </a:p>
          <a:p>
            <a:pPr marL="285750" indent="-285750">
              <a:buFont typeface="Wingdings" panose="05000000000000000000" pitchFamily="2" charset="2"/>
              <a:buChar char="Ø"/>
            </a:pPr>
            <a:r>
              <a:rPr lang="zh-CN" altLang="en-US" dirty="0"/>
              <a:t>每一行的第一个游程规定为白游程，每一行用一个结束码（</a:t>
            </a:r>
            <a:r>
              <a:rPr lang="en-US" altLang="zh-CN" dirty="0"/>
              <a:t>000000000001, EOL</a:t>
            </a:r>
            <a:r>
              <a:rPr lang="zh-CN" altLang="en-US" dirty="0"/>
              <a:t>）终止。</a:t>
            </a:r>
            <a:endParaRPr lang="en-US" altLang="zh-CN" dirty="0"/>
          </a:p>
          <a:p>
            <a:pPr marL="285750" indent="-285750">
              <a:buFont typeface="Wingdings" panose="05000000000000000000" pitchFamily="2" charset="2"/>
              <a:buChar char="Ø"/>
            </a:pPr>
            <a:r>
              <a:rPr lang="zh-CN" altLang="en-US" dirty="0"/>
              <a:t>每一页数据之前加一个结束码，每一页末尾加</a:t>
            </a:r>
            <a:r>
              <a:rPr lang="en-US" altLang="zh-CN" dirty="0"/>
              <a:t>6</a:t>
            </a:r>
            <a:r>
              <a:rPr lang="zh-CN" altLang="en-US" dirty="0"/>
              <a:t>个结束码。</a:t>
            </a:r>
          </a:p>
        </p:txBody>
      </p:sp>
      <p:sp>
        <p:nvSpPr>
          <p:cNvPr id="14" name="文本框 13">
            <a:extLst>
              <a:ext uri="{FF2B5EF4-FFF2-40B4-BE49-F238E27FC236}">
                <a16:creationId xmlns:a16="http://schemas.microsoft.com/office/drawing/2014/main" id="{B47612BB-0124-4F59-A7B8-793F94820E8D}"/>
              </a:ext>
            </a:extLst>
          </p:cNvPr>
          <p:cNvSpPr txBox="1"/>
          <p:nvPr/>
        </p:nvSpPr>
        <p:spPr>
          <a:xfrm>
            <a:off x="663351" y="6228042"/>
            <a:ext cx="2447943" cy="369332"/>
          </a:xfrm>
          <a:prstGeom prst="rect">
            <a:avLst/>
          </a:prstGeom>
          <a:noFill/>
          <a:ln>
            <a:noFill/>
          </a:ln>
        </p:spPr>
        <p:txBody>
          <a:bodyPr wrap="square" rtlCol="0" anchor="ctr" anchorCtr="1">
            <a:spAutoFit/>
          </a:bodyPr>
          <a:lstStyle/>
          <a:p>
            <a:r>
              <a:rPr lang="zh-CN" altLang="en-US" b="1" dirty="0"/>
              <a:t>例</a:t>
            </a:r>
            <a:r>
              <a:rPr lang="zh-CN" altLang="en-US" dirty="0"/>
              <a:t>：见</a:t>
            </a:r>
            <a:r>
              <a:rPr lang="en-US" altLang="zh-CN" dirty="0"/>
              <a:t>P101</a:t>
            </a:r>
            <a:r>
              <a:rPr lang="zh-CN" altLang="en-US" dirty="0"/>
              <a:t>例</a:t>
            </a:r>
            <a:r>
              <a:rPr lang="en-US" altLang="zh-CN" dirty="0"/>
              <a:t>5.10.</a:t>
            </a:r>
            <a:endParaRPr lang="zh-CN" altLang="en-US" dirty="0"/>
          </a:p>
        </p:txBody>
      </p:sp>
    </p:spTree>
    <p:extLst>
      <p:ext uri="{BB962C8B-B14F-4D97-AF65-F5344CB8AC3E}">
        <p14:creationId xmlns:p14="http://schemas.microsoft.com/office/powerpoint/2010/main" val="237978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animBg="1"/>
      <p:bldP spid="8" grpId="0" animBg="1"/>
      <p:bldP spid="9" grpId="0"/>
      <p:bldP spid="10"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F9406B5-2D3D-4B79-826F-D980E826BA50}"/>
              </a:ext>
            </a:extLst>
          </p:cNvPr>
          <p:cNvSpPr txBox="1"/>
          <p:nvPr/>
        </p:nvSpPr>
        <p:spPr>
          <a:xfrm>
            <a:off x="1279069" y="395681"/>
            <a:ext cx="2257977"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§5.5.2 </a:t>
            </a:r>
            <a:r>
              <a:rPr lang="zh-CN" altLang="en-US" sz="2000" b="1" dirty="0">
                <a:latin typeface="宋体" panose="02010600030101010101" pitchFamily="2" charset="-122"/>
                <a:ea typeface="宋体" panose="02010600030101010101" pitchFamily="2" charset="-122"/>
              </a:rPr>
              <a:t>算术编码</a:t>
            </a:r>
            <a:endParaRPr lang="zh-CN" altLang="en-US" sz="2000" b="1"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3249A79-5AA7-4689-90D7-FCFFD338AF63}"/>
                  </a:ext>
                </a:extLst>
              </p:cNvPr>
              <p:cNvSpPr txBox="1"/>
              <p:nvPr/>
            </p:nvSpPr>
            <p:spPr>
              <a:xfrm>
                <a:off x="1261991" y="725097"/>
                <a:ext cx="9793088" cy="689869"/>
              </a:xfrm>
              <a:prstGeom prst="rect">
                <a:avLst/>
              </a:prstGeom>
              <a:noFill/>
              <a:ln>
                <a:noFill/>
              </a:ln>
            </p:spPr>
            <p:txBody>
              <a:bodyPr wrap="square" rtlCol="0" anchor="ctr" anchorCtr="1">
                <a:spAutoFit/>
              </a:bodyPr>
              <a:lstStyle/>
              <a:p>
                <a:r>
                  <a:rPr lang="zh-CN" altLang="en-US" sz="2000" dirty="0"/>
                  <a:t>设有信源</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1</m:t>
                                        </m:r>
                                      </m:sub>
                                    </m:sSub>
                                  </m:e>
                                </m:mr>
                                <m:mr>
                                  <m:e>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e>
                                </m:mr>
                              </m:m>
                            </m:e>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m:t>
                                        </m:r>
                                      </m:sub>
                                    </m:sSub>
                                  </m:e>
                                </m:mr>
                                <m:mr>
                                  <m:e>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m:t>
                                          </m:r>
                                        </m:e>
                                      </m:mr>
                                      <m:mr>
                                        <m:e>
                                          <m:r>
                                            <a:rPr lang="en-US" altLang="zh-CN" sz="2000" b="0" i="1" smtClean="0">
                                              <a:latin typeface="Cambria Math" panose="02040503050406030204" pitchFamily="18" charset="0"/>
                                              <a:ea typeface="Cambria Math" panose="02040503050406030204" pitchFamily="18" charset="0"/>
                                            </a:rPr>
                                            <m:t>⋯</m:t>
                                          </m:r>
                                        </m:e>
                                      </m:mr>
                                    </m:m>
                                  </m:e>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𝑞</m:t>
                                              </m:r>
                                            </m:sub>
                                          </m:sSub>
                                        </m:e>
                                      </m:mr>
                                      <m:mr>
                                        <m:e>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𝑞</m:t>
                                              </m:r>
                                            </m:sub>
                                          </m:sSub>
                                          <m:r>
                                            <a:rPr lang="en-US" altLang="zh-CN" sz="2000" b="0" i="1" smtClean="0">
                                              <a:latin typeface="Cambria Math" panose="02040503050406030204" pitchFamily="18" charset="0"/>
                                              <a:ea typeface="Cambria Math" panose="02040503050406030204" pitchFamily="18" charset="0"/>
                                            </a:rPr>
                                            <m:t>)</m:t>
                                          </m:r>
                                        </m:e>
                                      </m:mr>
                                    </m:m>
                                  </m:e>
                                </m:mr>
                              </m:m>
                            </m:e>
                          </m:mr>
                        </m:m>
                      </m:e>
                    </m:d>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𝑋</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𝑠</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𝑠</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𝑠</m:t>
                        </m:r>
                      </m:e>
                      <m:sub>
                        <m:r>
                          <a:rPr lang="en-US" altLang="zh-CN" sz="2000" b="0" i="1" dirty="0" smtClean="0">
                            <a:latin typeface="Cambria Math" panose="02040503050406030204" pitchFamily="18" charset="0"/>
                            <a:ea typeface="Cambria Math" panose="02040503050406030204" pitchFamily="18" charset="0"/>
                          </a:rPr>
                          <m:t>𝑞</m:t>
                        </m:r>
                      </m:sub>
                    </m:sSub>
                    <m:r>
                      <a:rPr lang="en-US" altLang="zh-CN" sz="2000" b="0" i="1" dirty="0" smtClean="0">
                        <a:latin typeface="Cambria Math" panose="02040503050406030204" pitchFamily="18" charset="0"/>
                        <a:ea typeface="Cambria Math" panose="02040503050406030204" pitchFamily="18" charset="0"/>
                      </a:rPr>
                      <m:t>}</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𝑝</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𝑠</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)&gt;0</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=1,2,⋯,</m:t>
                    </m:r>
                    <m:r>
                      <a:rPr lang="en-US" altLang="zh-CN" sz="2000" b="0" i="1" dirty="0" smtClean="0">
                        <a:latin typeface="Cambria Math" panose="02040503050406030204" pitchFamily="18" charset="0"/>
                        <a:ea typeface="Cambria Math" panose="02040503050406030204" pitchFamily="18" charset="0"/>
                      </a:rPr>
                      <m:t>𝑞</m:t>
                    </m:r>
                  </m:oMath>
                </a14:m>
                <a:r>
                  <a:rPr lang="en-US" altLang="zh-CN" sz="2000" dirty="0"/>
                  <a:t>.</a:t>
                </a:r>
                <a:endParaRPr lang="zh-CN" altLang="en-US" sz="2000" dirty="0"/>
              </a:p>
            </p:txBody>
          </p:sp>
        </mc:Choice>
        <mc:Fallback xmlns="">
          <p:sp>
            <p:nvSpPr>
              <p:cNvPr id="7" name="文本框 6">
                <a:extLst>
                  <a:ext uri="{FF2B5EF4-FFF2-40B4-BE49-F238E27FC236}">
                    <a16:creationId xmlns:a16="http://schemas.microsoft.com/office/drawing/2014/main" id="{73249A79-5AA7-4689-90D7-FCFFD338AF63}"/>
                  </a:ext>
                </a:extLst>
              </p:cNvPr>
              <p:cNvSpPr txBox="1">
                <a:spLocks noRot="1" noChangeAspect="1" noMove="1" noResize="1" noEditPoints="1" noAdjustHandles="1" noChangeArrowheads="1" noChangeShapeType="1" noTextEdit="1"/>
              </p:cNvSpPr>
              <p:nvPr/>
            </p:nvSpPr>
            <p:spPr>
              <a:xfrm>
                <a:off x="1261991" y="725097"/>
                <a:ext cx="9793088" cy="689869"/>
              </a:xfrm>
              <a:prstGeom prst="rect">
                <a:avLst/>
              </a:prstGeom>
              <a:blipFill>
                <a:blip r:embed="rId2"/>
                <a:stretch>
                  <a:fillRect l="-436" r="-62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B84636-2DC1-420B-873C-EEC1EB849772}"/>
                  </a:ext>
                </a:extLst>
              </p:cNvPr>
              <p:cNvSpPr txBox="1"/>
              <p:nvPr/>
            </p:nvSpPr>
            <p:spPr>
              <a:xfrm>
                <a:off x="696505" y="1316013"/>
                <a:ext cx="5112568" cy="1495153"/>
              </a:xfrm>
              <a:prstGeom prst="rect">
                <a:avLst/>
              </a:prstGeom>
              <a:noFill/>
              <a:ln>
                <a:noFill/>
              </a:ln>
            </p:spPr>
            <p:txBody>
              <a:bodyPr wrap="square" rtlCol="0" anchor="ctr" anchorCtr="1">
                <a:spAutoFit/>
              </a:bodyPr>
              <a:lstStyle/>
              <a:p>
                <a14:m>
                  <m:oMath xmlns:m="http://schemas.openxmlformats.org/officeDocument/2006/math">
                    <m:r>
                      <a:rPr lang="en-US" altLang="zh-CN" sz="2000" b="0" i="1" smtClean="0">
                        <a:latin typeface="Cambria Math" panose="02040503050406030204" pitchFamily="18" charset="0"/>
                      </a:rPr>
                      <m:t>𝑠</m:t>
                    </m:r>
                  </m:oMath>
                </a14:m>
                <a:r>
                  <a:rPr lang="zh-CN" altLang="en-US" sz="2000" dirty="0"/>
                  <a:t>的累积分布函数亦可表示为</a:t>
                </a:r>
                <a14:m>
                  <m:oMath xmlns:m="http://schemas.openxmlformats.org/officeDocument/2006/math">
                    <m:r>
                      <a:rPr lang="en-US" altLang="zh-CN" sz="2000" b="0" i="1" smtClean="0">
                        <a:latin typeface="Cambria Math" panose="02040503050406030204" pitchFamily="18" charset="0"/>
                      </a:rPr>
                      <m:t>𝑋</m:t>
                    </m:r>
                  </m:oMath>
                </a14:m>
                <a:r>
                  <a:rPr lang="zh-CN" altLang="en-US" sz="2000" dirty="0"/>
                  <a:t>上的函数</a:t>
                </a:r>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oMath>
                </a14:m>
                <a:endParaRPr lang="en-US" altLang="zh-C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𝑗</m:t>
                          </m:r>
                        </m:sub>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e>
                          </m:d>
                        </m:e>
                      </m:nary>
                      <m:r>
                        <a:rPr lang="en-US" altLang="zh-CN" sz="2000" b="0" i="1" smtClean="0">
                          <a:latin typeface="Cambria Math" panose="02040503050406030204" pitchFamily="18" charset="0"/>
                        </a:rPr>
                        <m:t>.</m:t>
                      </m:r>
                    </m:oMath>
                  </m:oMathPara>
                </a14:m>
                <a:endParaRPr lang="en-US" altLang="zh-CN" sz="2000" dirty="0"/>
              </a:p>
              <a:p>
                <a:r>
                  <a:rPr lang="zh-CN" altLang="en-US" sz="2000" dirty="0"/>
                  <a:t>下面考虑将</a:t>
                </a:r>
                <a14:m>
                  <m:oMath xmlns:m="http://schemas.openxmlformats.org/officeDocument/2006/math">
                    <m:r>
                      <a:rPr lang="en-US" altLang="zh-CN" sz="2000" b="0" i="1" smtClean="0">
                        <a:latin typeface="Cambria Math" panose="02040503050406030204" pitchFamily="18" charset="0"/>
                      </a:rPr>
                      <m:t>𝐹</m:t>
                    </m:r>
                  </m:oMath>
                </a14:m>
                <a:r>
                  <a:rPr lang="zh-CN" altLang="en-US" sz="2000" dirty="0"/>
                  <a:t>扩充定义到</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𝑘</m:t>
                        </m:r>
                      </m:sup>
                    </m:sSup>
                  </m:oMath>
                </a14:m>
                <a:r>
                  <a:rPr lang="zh-CN" altLang="en-US" sz="2000" dirty="0"/>
                  <a:t>上。</a:t>
                </a:r>
              </a:p>
            </p:txBody>
          </p:sp>
        </mc:Choice>
        <mc:Fallback xmlns="">
          <p:sp>
            <p:nvSpPr>
              <p:cNvPr id="8" name="文本框 7">
                <a:extLst>
                  <a:ext uri="{FF2B5EF4-FFF2-40B4-BE49-F238E27FC236}">
                    <a16:creationId xmlns:a16="http://schemas.microsoft.com/office/drawing/2014/main" id="{03B84636-2DC1-420B-873C-EEC1EB849772}"/>
                  </a:ext>
                </a:extLst>
              </p:cNvPr>
              <p:cNvSpPr txBox="1">
                <a:spLocks noRot="1" noChangeAspect="1" noMove="1" noResize="1" noEditPoints="1" noAdjustHandles="1" noChangeArrowheads="1" noChangeShapeType="1" noTextEdit="1"/>
              </p:cNvSpPr>
              <p:nvPr/>
            </p:nvSpPr>
            <p:spPr>
              <a:xfrm>
                <a:off x="696505" y="1316013"/>
                <a:ext cx="5112568" cy="1495153"/>
              </a:xfrm>
              <a:prstGeom prst="rect">
                <a:avLst/>
              </a:prstGeom>
              <a:blipFill>
                <a:blip r:embed="rId3"/>
                <a:stretch>
                  <a:fillRect t="-2449" b="-612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29BF6A5-A333-4079-A6D1-95F7C0777A6F}"/>
                  </a:ext>
                </a:extLst>
              </p:cNvPr>
              <p:cNvSpPr txBox="1"/>
              <p:nvPr/>
            </p:nvSpPr>
            <p:spPr>
              <a:xfrm>
                <a:off x="843095" y="2744610"/>
                <a:ext cx="8856984" cy="410112"/>
              </a:xfrm>
              <a:prstGeom prst="rect">
                <a:avLst/>
              </a:prstGeom>
              <a:noFill/>
              <a:ln>
                <a:noFill/>
              </a:ln>
            </p:spPr>
            <p:txBody>
              <a:bodyPr wrap="square" rtlCol="0" anchor="ctr" anchorCtr="1">
                <a:spAutoFit/>
              </a:bodyPr>
              <a:lstStyle/>
              <a:p>
                <a:r>
                  <a:rPr lang="zh-CN" altLang="en-US" sz="2000" dirty="0"/>
                  <a:t>对于信源字母序列</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𝑘</m:t>
                            </m:r>
                          </m:sub>
                        </m:sSub>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𝑘</m:t>
                        </m:r>
                      </m:sup>
                    </m:sSup>
                  </m:oMath>
                </a14:m>
                <a:r>
                  <a:rPr lang="zh-CN" altLang="en-US" sz="2000" dirty="0"/>
                  <a:t>，令</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sup>
                    </m:sSup>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𝑖</m:t>
                            </m:r>
                          </m:sub>
                        </m:sSub>
                      </m:e>
                    </m:d>
                  </m:oMath>
                </a14:m>
                <a:r>
                  <a:rPr lang="zh-CN" altLang="en-US" sz="2000" dirty="0"/>
                  <a:t>，</a:t>
                </a:r>
                <a14:m>
                  <m:oMath xmlns:m="http://schemas.openxmlformats.org/officeDocument/2006/math">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𝑖</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𝑘</m:t>
                    </m:r>
                  </m:oMath>
                </a14:m>
                <a:r>
                  <a:rPr lang="en-US" altLang="zh-CN" sz="2000" dirty="0"/>
                  <a:t>.</a:t>
                </a:r>
                <a:endParaRPr lang="zh-CN" altLang="en-US" sz="2000" dirty="0"/>
              </a:p>
            </p:txBody>
          </p:sp>
        </mc:Choice>
        <mc:Fallback xmlns="">
          <p:sp>
            <p:nvSpPr>
              <p:cNvPr id="9" name="文本框 8">
                <a:extLst>
                  <a:ext uri="{FF2B5EF4-FFF2-40B4-BE49-F238E27FC236}">
                    <a16:creationId xmlns:a16="http://schemas.microsoft.com/office/drawing/2014/main" id="{929BF6A5-A333-4079-A6D1-95F7C0777A6F}"/>
                  </a:ext>
                </a:extLst>
              </p:cNvPr>
              <p:cNvSpPr txBox="1">
                <a:spLocks noRot="1" noChangeAspect="1" noMove="1" noResize="1" noEditPoints="1" noAdjustHandles="1" noChangeArrowheads="1" noChangeShapeType="1" noTextEdit="1"/>
              </p:cNvSpPr>
              <p:nvPr/>
            </p:nvSpPr>
            <p:spPr>
              <a:xfrm>
                <a:off x="843095" y="2744610"/>
                <a:ext cx="8856984" cy="410112"/>
              </a:xfrm>
              <a:prstGeom prst="rect">
                <a:avLst/>
              </a:prstGeom>
              <a:blipFill>
                <a:blip r:embed="rId4"/>
                <a:stretch>
                  <a:fillRect t="-8824" r="-275" b="-25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34C4017-4818-4608-BD7E-7F641EEA9E98}"/>
                  </a:ext>
                </a:extLst>
              </p:cNvPr>
              <p:cNvSpPr txBox="1"/>
              <p:nvPr/>
            </p:nvSpPr>
            <p:spPr>
              <a:xfrm>
                <a:off x="2205980" y="3179539"/>
                <a:ext cx="6377708" cy="34740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sup>
                          </m:sSup>
                        </m:e>
                      </m:d>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e>
                      </m:d>
                      <m:r>
                        <a:rPr lang="zh-CN" altLang="en-US" sz="2000" i="1">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p>
                          </m:sSup>
                        </m:e>
                      </m:d>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10" name="文本框 9">
                <a:extLst>
                  <a:ext uri="{FF2B5EF4-FFF2-40B4-BE49-F238E27FC236}">
                    <a16:creationId xmlns:a16="http://schemas.microsoft.com/office/drawing/2014/main" id="{A34C4017-4818-4608-BD7E-7F641EEA9E98}"/>
                  </a:ext>
                </a:extLst>
              </p:cNvPr>
              <p:cNvSpPr txBox="1">
                <a:spLocks noRot="1" noChangeAspect="1" noMove="1" noResize="1" noEditPoints="1" noAdjustHandles="1" noChangeArrowheads="1" noChangeShapeType="1" noTextEdit="1"/>
              </p:cNvSpPr>
              <p:nvPr/>
            </p:nvSpPr>
            <p:spPr>
              <a:xfrm>
                <a:off x="2205980" y="3179539"/>
                <a:ext cx="6377708" cy="347403"/>
              </a:xfrm>
              <a:prstGeom prst="rect">
                <a:avLst/>
              </a:prstGeom>
              <a:blipFill>
                <a:blip r:embed="rId5"/>
                <a:stretch>
                  <a:fillRect l="-860" b="-1754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717B6A9-3F05-45DE-9BAE-0BDD2C532146}"/>
                  </a:ext>
                </a:extLst>
              </p:cNvPr>
              <p:cNvSpPr txBox="1"/>
              <p:nvPr/>
            </p:nvSpPr>
            <p:spPr>
              <a:xfrm>
                <a:off x="843095" y="3544351"/>
                <a:ext cx="8280920" cy="419346"/>
              </a:xfrm>
              <a:prstGeom prst="rect">
                <a:avLst/>
              </a:prstGeom>
              <a:noFill/>
              <a:ln>
                <a:noFill/>
              </a:ln>
            </p:spPr>
            <p:txBody>
              <a:bodyPr wrap="square" rtlCol="0" anchor="ctr" anchorCtr="1">
                <a:spAutoFit/>
              </a:bodyPr>
              <a:lstStyle/>
              <a:p>
                <a:r>
                  <a:rPr lang="zh-CN" altLang="en-US" sz="2000" dirty="0"/>
                  <a:t>则</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𝑘</m:t>
                        </m:r>
                      </m:sup>
                    </m:sSup>
                  </m:oMath>
                </a14:m>
                <a:r>
                  <a:rPr lang="zh-CN" altLang="en-US" sz="2000" dirty="0"/>
                  <a:t>中的序列把区间</a:t>
                </a:r>
                <a14:m>
                  <m:oMath xmlns:m="http://schemas.openxmlformats.org/officeDocument/2006/math">
                    <m:r>
                      <a:rPr lang="en-US" altLang="zh-CN" sz="2000" b="0" i="1" smtClean="0">
                        <a:latin typeface="Cambria Math" panose="02040503050406030204" pitchFamily="18" charset="0"/>
                      </a:rPr>
                      <m:t>[0,1)</m:t>
                    </m:r>
                  </m:oMath>
                </a14:m>
                <a:r>
                  <a:rPr lang="zh-CN" altLang="en-US" sz="2000" dirty="0"/>
                  <a:t>划分为子区间的集合</a:t>
                </a:r>
                <a14:m>
                  <m:oMath xmlns:m="http://schemas.openxmlformats.org/officeDocument/2006/math">
                    <m:sSub>
                      <m:sSubPr>
                        <m:ctrlPr>
                          <a:rPr lang="en-US" altLang="zh-CN" sz="2000" i="1" smtClean="0">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e>
                        </m:d>
                      </m:e>
                      <m:sub>
                        <m:r>
                          <a:rPr lang="en-US" altLang="zh-CN" sz="2000" b="0" i="1" smtClean="0">
                            <a:latin typeface="Cambria Math" panose="02040503050406030204" pitchFamily="18" charset="0"/>
                          </a:rPr>
                          <m:t>𝑢</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𝑘</m:t>
                            </m:r>
                          </m:sup>
                        </m:sSup>
                      </m:sub>
                    </m:sSub>
                  </m:oMath>
                </a14:m>
                <a:r>
                  <a:rPr lang="en-US" altLang="zh-CN" sz="2000" dirty="0"/>
                  <a:t>:</a:t>
                </a:r>
                <a:endParaRPr lang="zh-CN" altLang="en-US" sz="2000" dirty="0"/>
              </a:p>
            </p:txBody>
          </p:sp>
        </mc:Choice>
        <mc:Fallback xmlns="">
          <p:sp>
            <p:nvSpPr>
              <p:cNvPr id="11" name="文本框 10">
                <a:extLst>
                  <a:ext uri="{FF2B5EF4-FFF2-40B4-BE49-F238E27FC236}">
                    <a16:creationId xmlns:a16="http://schemas.microsoft.com/office/drawing/2014/main" id="{D717B6A9-3F05-45DE-9BAE-0BDD2C532146}"/>
                  </a:ext>
                </a:extLst>
              </p:cNvPr>
              <p:cNvSpPr txBox="1">
                <a:spLocks noRot="1" noChangeAspect="1" noMove="1" noResize="1" noEditPoints="1" noAdjustHandles="1" noChangeArrowheads="1" noChangeShapeType="1" noTextEdit="1"/>
              </p:cNvSpPr>
              <p:nvPr/>
            </p:nvSpPr>
            <p:spPr>
              <a:xfrm>
                <a:off x="843095" y="3544351"/>
                <a:ext cx="8280920" cy="419346"/>
              </a:xfrm>
              <a:prstGeom prst="rect">
                <a:avLst/>
              </a:prstGeom>
              <a:blipFill>
                <a:blip r:embed="rId6"/>
                <a:stretch>
                  <a:fillRect l="-589" t="-11594" r="-736" b="-202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8C4371D-40B6-4259-8128-D76E8CD1CB85}"/>
                  </a:ext>
                </a:extLst>
              </p:cNvPr>
              <p:cNvSpPr txBox="1"/>
              <p:nvPr/>
            </p:nvSpPr>
            <p:spPr>
              <a:xfrm>
                <a:off x="1290983" y="3836504"/>
                <a:ext cx="9361040" cy="1165384"/>
              </a:xfrm>
              <a:prstGeom prst="rect">
                <a:avLst/>
              </a:prstGeom>
              <a:noFill/>
              <a:ln>
                <a:noFill/>
              </a:ln>
            </p:spPr>
            <p:txBody>
              <a:bodyPr wrap="square" rtlCol="0" anchor="ctr" anchorCtr="1">
                <a:spAutoFit/>
              </a:bodyPr>
              <a:lstStyle/>
              <a:p>
                <a:pPr marL="457200" indent="-457200">
                  <a:buFont typeface="+mj-lt"/>
                  <a:buAutoNum type="alphaLcParenR"/>
                </a:pPr>
                <a:r>
                  <a:rPr lang="zh-CN" altLang="en-US" sz="2000" dirty="0"/>
                  <a:t>不同的</a:t>
                </a:r>
                <a14:m>
                  <m:oMath xmlns:m="http://schemas.openxmlformats.org/officeDocument/2006/math">
                    <m:r>
                      <a:rPr lang="en-US" altLang="zh-CN" sz="2000" i="1" smtClean="0">
                        <a:latin typeface="Cambria Math" panose="02040503050406030204" pitchFamily="18" charset="0"/>
                      </a:rPr>
                      <m:t>[</m:t>
                    </m:r>
                    <m:r>
                      <a:rPr lang="en-US" altLang="zh-CN" sz="2000" i="1" smtClean="0">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b="0" i="1" smtClean="0">
                        <a:latin typeface="Cambria Math" panose="02040503050406030204" pitchFamily="18" charset="0"/>
                      </a:rPr>
                      <m:t>)</m:t>
                    </m:r>
                  </m:oMath>
                </a14:m>
                <a:r>
                  <a:rPr lang="zh-CN" altLang="en-US" sz="2000" dirty="0"/>
                  <a:t>互不相交。</a:t>
                </a:r>
                <a:endParaRPr lang="en-US" altLang="zh-CN" sz="2000" dirty="0"/>
              </a:p>
              <a:p>
                <a:pPr marL="457200" indent="-457200">
                  <a:buFont typeface="+mj-lt"/>
                  <a:buAutoNum type="alphaLcParenR"/>
                </a:pPr>
                <a:r>
                  <a:rPr lang="zh-CN" altLang="en-US" sz="2000" dirty="0"/>
                  <a:t> </a:t>
                </a:r>
                <a14:m>
                  <m:oMath xmlns:m="http://schemas.openxmlformats.org/officeDocument/2006/math">
                    <m:nary>
                      <m:naryPr>
                        <m:chr m:val="⋃"/>
                        <m:supHide m:val="on"/>
                        <m:ctrlPr>
                          <a:rPr lang="zh-CN" altLang="en-US" sz="200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𝑢</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𝑘</m:t>
                            </m:r>
                          </m:sup>
                        </m:sSup>
                      </m:sub>
                      <m:sup/>
                      <m:e>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e>
                    </m:nary>
                    <m:r>
                      <a:rPr lang="en-US" altLang="zh-CN" sz="2000" b="0" i="1" smtClean="0">
                        <a:latin typeface="Cambria Math" panose="02040503050406030204" pitchFamily="18" charset="0"/>
                      </a:rPr>
                      <m:t>=[0,1)</m:t>
                    </m:r>
                  </m:oMath>
                </a14:m>
                <a:r>
                  <a:rPr lang="en-US" altLang="zh-CN" sz="2000" dirty="0"/>
                  <a:t>.</a:t>
                </a:r>
              </a:p>
              <a:p>
                <a:pPr marL="457200" indent="-457200">
                  <a:buFont typeface="+mj-lt"/>
                  <a:buAutoNum type="alphaLcParenR"/>
                </a:pPr>
                <a:r>
                  <a:rPr lang="zh-CN" altLang="en-US" sz="2000" dirty="0"/>
                  <a:t>集合</a:t>
                </a:r>
                <a14:m>
                  <m:oMath xmlns:m="http://schemas.openxmlformats.org/officeDocument/2006/math">
                    <m:sSub>
                      <m:sSubPr>
                        <m:ctrlPr>
                          <a:rPr lang="en-US" altLang="zh-CN" sz="2000" i="1">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𝑗</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𝑗</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𝑗</m:t>
                                    </m:r>
                                  </m:sub>
                                </m:sSub>
                              </m:e>
                            </m:d>
                            <m:r>
                              <a:rPr lang="en-US" altLang="zh-CN" sz="2000" i="1">
                                <a:latin typeface="Cambria Math" panose="02040503050406030204" pitchFamily="18" charset="0"/>
                              </a:rPr>
                              <m:t>)</m:t>
                            </m:r>
                          </m:e>
                        </m:d>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𝑞</m:t>
                        </m:r>
                      </m:sub>
                    </m:sSub>
                  </m:oMath>
                </a14:m>
                <a:r>
                  <a:rPr lang="zh-CN" altLang="en-US" sz="2000" dirty="0"/>
                  <a:t>是</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𝑢</m:t>
                        </m:r>
                      </m:e>
                    </m:d>
                    <m:r>
                      <a:rPr lang="en-US" altLang="zh-CN" sz="2000" i="1">
                        <a:latin typeface="Cambria Math" panose="02040503050406030204" pitchFamily="18" charset="0"/>
                      </a:rPr>
                      <m:t>)</m:t>
                    </m:r>
                  </m:oMath>
                </a14:m>
                <a:r>
                  <a:rPr lang="zh-CN" altLang="en-US" sz="2000" dirty="0"/>
                  <a:t>的一个划分。</a:t>
                </a:r>
                <a:endParaRPr lang="en-US" altLang="zh-CN" sz="2000" dirty="0"/>
              </a:p>
            </p:txBody>
          </p:sp>
        </mc:Choice>
        <mc:Fallback xmlns="">
          <p:sp>
            <p:nvSpPr>
              <p:cNvPr id="12" name="文本框 11">
                <a:extLst>
                  <a:ext uri="{FF2B5EF4-FFF2-40B4-BE49-F238E27FC236}">
                    <a16:creationId xmlns:a16="http://schemas.microsoft.com/office/drawing/2014/main" id="{88C4371D-40B6-4259-8128-D76E8CD1CB85}"/>
                  </a:ext>
                </a:extLst>
              </p:cNvPr>
              <p:cNvSpPr txBox="1">
                <a:spLocks noRot="1" noChangeAspect="1" noMove="1" noResize="1" noEditPoints="1" noAdjustHandles="1" noChangeArrowheads="1" noChangeShapeType="1" noTextEdit="1"/>
              </p:cNvSpPr>
              <p:nvPr/>
            </p:nvSpPr>
            <p:spPr>
              <a:xfrm>
                <a:off x="1290983" y="3836504"/>
                <a:ext cx="9361040" cy="1165384"/>
              </a:xfrm>
              <a:prstGeom prst="rect">
                <a:avLst/>
              </a:prstGeom>
              <a:blipFill>
                <a:blip r:embed="rId7"/>
                <a:stretch>
                  <a:fillRect l="-391" t="-3646" r="-586" b="-989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03E67CE-020F-4104-81D3-F1EB3FBB2373}"/>
                  </a:ext>
                </a:extLst>
              </p:cNvPr>
              <p:cNvSpPr txBox="1"/>
              <p:nvPr/>
            </p:nvSpPr>
            <p:spPr>
              <a:xfrm>
                <a:off x="693813" y="4867268"/>
                <a:ext cx="5616624" cy="707886"/>
              </a:xfrm>
              <a:prstGeom prst="rect">
                <a:avLst/>
              </a:prstGeom>
              <a:noFill/>
              <a:ln>
                <a:noFill/>
              </a:ln>
            </p:spPr>
            <p:txBody>
              <a:bodyPr wrap="square" rtlCol="0" anchor="ctr" anchorCtr="1">
                <a:spAutoFit/>
              </a:bodyPr>
              <a:lstStyle/>
              <a:p>
                <a:r>
                  <a:rPr lang="zh-CN" altLang="en-US" sz="2000" dirty="0">
                    <a:solidFill>
                      <a:srgbClr val="C00000"/>
                    </a:solidFill>
                  </a:rPr>
                  <a:t>只需证明</a:t>
                </a:r>
                <a:r>
                  <a:rPr lang="en-US" altLang="zh-CN" sz="2000" dirty="0">
                    <a:solidFill>
                      <a:srgbClr val="C00000"/>
                    </a:solidFill>
                  </a:rPr>
                  <a:t>c): </a:t>
                </a:r>
              </a:p>
              <a:p>
                <a:r>
                  <a:rPr lang="en-US" altLang="zh-CN" sz="2000" dirty="0">
                    <a:solidFill>
                      <a:srgbClr val="C00000"/>
                    </a:solidFill>
                  </a:rPr>
                  <a:t>             </a:t>
                </a:r>
                <a:r>
                  <a:rPr lang="en-US" altLang="zh-CN" sz="2000" dirty="0"/>
                  <a:t> </a:t>
                </a:r>
                <a14:m>
                  <m:oMath xmlns:m="http://schemas.openxmlformats.org/officeDocument/2006/math">
                    <m:r>
                      <a:rPr lang="en-US" altLang="zh-CN" sz="2000" b="0" i="1" smtClean="0">
                        <a:solidFill>
                          <a:srgbClr val="00B0F0"/>
                        </a:solidFill>
                        <a:latin typeface="Cambria Math" panose="02040503050406030204" pitchFamily="18" charset="0"/>
                      </a:rPr>
                      <m:t>𝐹</m:t>
                    </m:r>
                    <m:d>
                      <m:dPr>
                        <m:ctrlPr>
                          <a:rPr lang="en-US" altLang="zh-CN" sz="2000" i="1">
                            <a:solidFill>
                              <a:srgbClr val="00B0F0"/>
                            </a:solidFill>
                            <a:latin typeface="Cambria Math" panose="02040503050406030204" pitchFamily="18" charset="0"/>
                          </a:rPr>
                        </m:ctrlPr>
                      </m:dPr>
                      <m:e>
                        <m:r>
                          <a:rPr lang="en-US" altLang="zh-CN" sz="2000" i="1">
                            <a:solidFill>
                              <a:srgbClr val="00B0F0"/>
                            </a:solidFill>
                            <a:latin typeface="Cambria Math" panose="02040503050406030204" pitchFamily="18" charset="0"/>
                          </a:rPr>
                          <m:t>𝑢</m:t>
                        </m:r>
                        <m:r>
                          <a:rPr lang="en-US" altLang="zh-CN" sz="2000" i="1">
                            <a:solidFill>
                              <a:srgbClr val="00B0F0"/>
                            </a:solidFill>
                            <a:latin typeface="Cambria Math" panose="02040503050406030204" pitchFamily="18" charset="0"/>
                            <a:ea typeface="Cambria Math" panose="02040503050406030204" pitchFamily="18" charset="0"/>
                          </a:rPr>
                          <m:t>∘</m:t>
                        </m:r>
                        <m:sSub>
                          <m:sSubPr>
                            <m:ctrlPr>
                              <a:rPr lang="en-US" altLang="zh-CN" sz="2000" i="1">
                                <a:solidFill>
                                  <a:srgbClr val="00B0F0"/>
                                </a:solidFill>
                                <a:latin typeface="Cambria Math" panose="02040503050406030204" pitchFamily="18" charset="0"/>
                                <a:ea typeface="Cambria Math" panose="02040503050406030204" pitchFamily="18" charset="0"/>
                              </a:rPr>
                            </m:ctrlPr>
                          </m:sSubPr>
                          <m:e>
                            <m:r>
                              <a:rPr lang="en-US" altLang="zh-CN" sz="2000" i="1">
                                <a:solidFill>
                                  <a:srgbClr val="00B0F0"/>
                                </a:solidFill>
                                <a:latin typeface="Cambria Math" panose="02040503050406030204" pitchFamily="18" charset="0"/>
                                <a:ea typeface="Cambria Math" panose="02040503050406030204" pitchFamily="18" charset="0"/>
                              </a:rPr>
                              <m:t>𝑠</m:t>
                            </m:r>
                          </m:e>
                          <m:sub>
                            <m:r>
                              <a:rPr lang="en-US" altLang="zh-CN" sz="2000" i="1">
                                <a:solidFill>
                                  <a:srgbClr val="00B0F0"/>
                                </a:solidFill>
                                <a:latin typeface="Cambria Math" panose="02040503050406030204" pitchFamily="18" charset="0"/>
                                <a:ea typeface="Cambria Math" panose="02040503050406030204" pitchFamily="18" charset="0"/>
                              </a:rPr>
                              <m:t>1</m:t>
                            </m:r>
                          </m:sub>
                        </m:sSub>
                      </m:e>
                    </m:d>
                    <m:r>
                      <a:rPr lang="en-US" altLang="zh-CN" sz="2000" i="1">
                        <a:solidFill>
                          <a:srgbClr val="00B0F0"/>
                        </a:solidFill>
                        <a:latin typeface="Cambria Math" panose="02040503050406030204" pitchFamily="18" charset="0"/>
                        <a:ea typeface="Cambria Math" panose="02040503050406030204" pitchFamily="18" charset="0"/>
                      </a:rPr>
                      <m:t>=</m:t>
                    </m:r>
                    <m:r>
                      <a:rPr lang="en-US" altLang="zh-CN" sz="2000" i="1">
                        <a:solidFill>
                          <a:srgbClr val="00B0F0"/>
                        </a:solidFill>
                        <a:latin typeface="Cambria Math" panose="02040503050406030204" pitchFamily="18" charset="0"/>
                        <a:ea typeface="Cambria Math" panose="02040503050406030204" pitchFamily="18" charset="0"/>
                      </a:rPr>
                      <m:t>𝐹</m:t>
                    </m:r>
                    <m:d>
                      <m:dPr>
                        <m:ctrlPr>
                          <a:rPr lang="en-US" altLang="zh-CN" sz="2000" i="1">
                            <a:solidFill>
                              <a:srgbClr val="00B0F0"/>
                            </a:solidFill>
                            <a:latin typeface="Cambria Math" panose="02040503050406030204" pitchFamily="18" charset="0"/>
                            <a:ea typeface="Cambria Math" panose="02040503050406030204" pitchFamily="18" charset="0"/>
                          </a:rPr>
                        </m:ctrlPr>
                      </m:dPr>
                      <m:e>
                        <m:r>
                          <a:rPr lang="en-US" altLang="zh-CN" sz="2000" i="1">
                            <a:solidFill>
                              <a:srgbClr val="00B0F0"/>
                            </a:solidFill>
                            <a:latin typeface="Cambria Math" panose="02040503050406030204" pitchFamily="18" charset="0"/>
                            <a:ea typeface="Cambria Math" panose="02040503050406030204" pitchFamily="18" charset="0"/>
                          </a:rPr>
                          <m:t>𝑢</m:t>
                        </m:r>
                      </m:e>
                    </m:d>
                    <m:r>
                      <a:rPr lang="en-US" altLang="zh-CN" sz="2000" i="1">
                        <a:solidFill>
                          <a:srgbClr val="00B0F0"/>
                        </a:solidFill>
                        <a:latin typeface="Cambria Math" panose="02040503050406030204" pitchFamily="18" charset="0"/>
                        <a:ea typeface="Cambria Math" panose="02040503050406030204" pitchFamily="18" charset="0"/>
                      </a:rPr>
                      <m:t>+</m:t>
                    </m:r>
                    <m:r>
                      <a:rPr lang="en-US" altLang="zh-CN" sz="2000" i="1">
                        <a:solidFill>
                          <a:srgbClr val="00B0F0"/>
                        </a:solidFill>
                        <a:latin typeface="Cambria Math" panose="02040503050406030204" pitchFamily="18" charset="0"/>
                        <a:ea typeface="Cambria Math" panose="02040503050406030204" pitchFamily="18" charset="0"/>
                      </a:rPr>
                      <m:t>𝑝</m:t>
                    </m:r>
                    <m:d>
                      <m:dPr>
                        <m:ctrlPr>
                          <a:rPr lang="en-US" altLang="zh-CN" sz="2000" i="1">
                            <a:solidFill>
                              <a:srgbClr val="00B0F0"/>
                            </a:solidFill>
                            <a:latin typeface="Cambria Math" panose="02040503050406030204" pitchFamily="18" charset="0"/>
                            <a:ea typeface="Cambria Math" panose="02040503050406030204" pitchFamily="18" charset="0"/>
                          </a:rPr>
                        </m:ctrlPr>
                      </m:dPr>
                      <m:e>
                        <m:r>
                          <a:rPr lang="en-US" altLang="zh-CN" sz="2000" i="1">
                            <a:solidFill>
                              <a:srgbClr val="00B0F0"/>
                            </a:solidFill>
                            <a:latin typeface="Cambria Math" panose="02040503050406030204" pitchFamily="18" charset="0"/>
                            <a:ea typeface="Cambria Math" panose="02040503050406030204" pitchFamily="18" charset="0"/>
                          </a:rPr>
                          <m:t>𝑢</m:t>
                        </m:r>
                      </m:e>
                    </m:d>
                    <m:r>
                      <a:rPr lang="en-US" altLang="zh-CN" sz="2000" i="1">
                        <a:solidFill>
                          <a:srgbClr val="00B0F0"/>
                        </a:solidFill>
                        <a:latin typeface="Cambria Math" panose="02040503050406030204" pitchFamily="18" charset="0"/>
                        <a:ea typeface="Cambria Math" panose="02040503050406030204" pitchFamily="18" charset="0"/>
                      </a:rPr>
                      <m:t>𝐹</m:t>
                    </m:r>
                    <m:d>
                      <m:dPr>
                        <m:ctrlPr>
                          <a:rPr lang="en-US" altLang="zh-CN" sz="2000" i="1">
                            <a:solidFill>
                              <a:srgbClr val="00B0F0"/>
                            </a:solidFill>
                            <a:latin typeface="Cambria Math" panose="02040503050406030204" pitchFamily="18" charset="0"/>
                            <a:ea typeface="Cambria Math" panose="02040503050406030204" pitchFamily="18" charset="0"/>
                          </a:rPr>
                        </m:ctrlPr>
                      </m:dPr>
                      <m:e>
                        <m:sSub>
                          <m:sSubPr>
                            <m:ctrlPr>
                              <a:rPr lang="en-US" altLang="zh-CN" sz="2000" i="1">
                                <a:solidFill>
                                  <a:srgbClr val="00B0F0"/>
                                </a:solidFill>
                                <a:latin typeface="Cambria Math" panose="02040503050406030204" pitchFamily="18" charset="0"/>
                                <a:ea typeface="Cambria Math" panose="02040503050406030204" pitchFamily="18" charset="0"/>
                              </a:rPr>
                            </m:ctrlPr>
                          </m:sSubPr>
                          <m:e>
                            <m:r>
                              <a:rPr lang="en-US" altLang="zh-CN" sz="2000" i="1">
                                <a:solidFill>
                                  <a:srgbClr val="00B0F0"/>
                                </a:solidFill>
                                <a:latin typeface="Cambria Math" panose="02040503050406030204" pitchFamily="18" charset="0"/>
                                <a:ea typeface="Cambria Math" panose="02040503050406030204" pitchFamily="18" charset="0"/>
                              </a:rPr>
                              <m:t>𝑠</m:t>
                            </m:r>
                          </m:e>
                          <m:sub>
                            <m:r>
                              <a:rPr lang="en-US" altLang="zh-CN" sz="2000" i="1">
                                <a:solidFill>
                                  <a:srgbClr val="00B0F0"/>
                                </a:solidFill>
                                <a:latin typeface="Cambria Math" panose="02040503050406030204" pitchFamily="18" charset="0"/>
                                <a:ea typeface="Cambria Math" panose="02040503050406030204" pitchFamily="18" charset="0"/>
                              </a:rPr>
                              <m:t>1</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𝐹</m:t>
                    </m:r>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𝑢</m:t>
                    </m:r>
                    <m:r>
                      <a:rPr lang="en-US" altLang="zh-CN" sz="2000" b="0" i="1" smtClean="0">
                        <a:solidFill>
                          <a:srgbClr val="00B0F0"/>
                        </a:solidFill>
                        <a:latin typeface="Cambria Math" panose="02040503050406030204" pitchFamily="18" charset="0"/>
                        <a:ea typeface="Cambria Math" panose="02040503050406030204" pitchFamily="18" charset="0"/>
                      </a:rPr>
                      <m:t>)</m:t>
                    </m:r>
                  </m:oMath>
                </a14:m>
                <a:r>
                  <a:rPr lang="en-US" altLang="zh-CN" sz="2000" dirty="0">
                    <a:solidFill>
                      <a:srgbClr val="00B0F0"/>
                    </a:solidFill>
                  </a:rPr>
                  <a:t>,</a:t>
                </a:r>
                <a:endParaRPr lang="zh-CN" altLang="en-US" sz="2000" dirty="0"/>
              </a:p>
            </p:txBody>
          </p:sp>
        </mc:Choice>
        <mc:Fallback xmlns="">
          <p:sp>
            <p:nvSpPr>
              <p:cNvPr id="13" name="文本框 12">
                <a:extLst>
                  <a:ext uri="{FF2B5EF4-FFF2-40B4-BE49-F238E27FC236}">
                    <a16:creationId xmlns:a16="http://schemas.microsoft.com/office/drawing/2014/main" id="{B03E67CE-020F-4104-81D3-F1EB3FBB2373}"/>
                  </a:ext>
                </a:extLst>
              </p:cNvPr>
              <p:cNvSpPr txBox="1">
                <a:spLocks noRot="1" noChangeAspect="1" noMove="1" noResize="1" noEditPoints="1" noAdjustHandles="1" noChangeArrowheads="1" noChangeShapeType="1" noTextEdit="1"/>
              </p:cNvSpPr>
              <p:nvPr/>
            </p:nvSpPr>
            <p:spPr>
              <a:xfrm>
                <a:off x="693813" y="4867268"/>
                <a:ext cx="5616624" cy="707886"/>
              </a:xfrm>
              <a:prstGeom prst="rect">
                <a:avLst/>
              </a:prstGeom>
              <a:blipFill>
                <a:blip r:embed="rId8"/>
                <a:stretch>
                  <a:fillRect t="-5983" b="-1453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EAE4FBF-6FF2-4C81-A83B-310182E14CB2}"/>
                  </a:ext>
                </a:extLst>
              </p:cNvPr>
              <p:cNvSpPr txBox="1"/>
              <p:nvPr/>
            </p:nvSpPr>
            <p:spPr>
              <a:xfrm>
                <a:off x="1557908" y="5575154"/>
                <a:ext cx="9937104" cy="460639"/>
              </a:xfrm>
              <a:prstGeom prst="rect">
                <a:avLst/>
              </a:prstGeom>
              <a:noFill/>
              <a:ln>
                <a:noFill/>
              </a:ln>
            </p:spPr>
            <p:txBody>
              <a:bodyPr wrap="square" lIns="0" tIns="0" rIns="0" bIns="0" rtlCol="0" anchor="ctr" anchorCtr="1">
                <a:spAutoFit/>
              </a:bodyPr>
              <a:lstStyle/>
              <a:p>
                <a14:m>
                  <m:oMath xmlns:m="http://schemas.openxmlformats.org/officeDocument/2006/math">
                    <m:r>
                      <a:rPr lang="en-US" altLang="zh-CN" sz="2000" i="1" smtClean="0">
                        <a:solidFill>
                          <a:srgbClr val="00B0F0"/>
                        </a:solidFill>
                        <a:latin typeface="Cambria Math" panose="02040503050406030204" pitchFamily="18" charset="0"/>
                      </a:rPr>
                      <m:t>𝐹</m:t>
                    </m:r>
                    <m:d>
                      <m:dPr>
                        <m:ctrlPr>
                          <a:rPr lang="en-US" altLang="zh-CN" sz="2000" i="1">
                            <a:solidFill>
                              <a:srgbClr val="00B0F0"/>
                            </a:solidFill>
                            <a:latin typeface="Cambria Math" panose="02040503050406030204" pitchFamily="18" charset="0"/>
                          </a:rPr>
                        </m:ctrlPr>
                      </m:dPr>
                      <m:e>
                        <m:r>
                          <a:rPr lang="en-US" altLang="zh-CN" sz="2000" i="1">
                            <a:solidFill>
                              <a:srgbClr val="00B0F0"/>
                            </a:solidFill>
                            <a:latin typeface="Cambria Math" panose="02040503050406030204" pitchFamily="18" charset="0"/>
                          </a:rPr>
                          <m:t>𝑢</m:t>
                        </m:r>
                        <m:r>
                          <a:rPr lang="en-US" altLang="zh-CN" sz="2000" i="1">
                            <a:solidFill>
                              <a:srgbClr val="00B0F0"/>
                            </a:solidFill>
                            <a:latin typeface="Cambria Math" panose="02040503050406030204" pitchFamily="18" charset="0"/>
                            <a:ea typeface="Cambria Math" panose="02040503050406030204" pitchFamily="18" charset="0"/>
                          </a:rPr>
                          <m:t>∘</m:t>
                        </m:r>
                        <m:sSub>
                          <m:sSubPr>
                            <m:ctrlPr>
                              <a:rPr lang="en-US" altLang="zh-CN" sz="2000" i="1">
                                <a:solidFill>
                                  <a:srgbClr val="00B0F0"/>
                                </a:solidFill>
                                <a:latin typeface="Cambria Math" panose="02040503050406030204" pitchFamily="18" charset="0"/>
                                <a:ea typeface="Cambria Math" panose="02040503050406030204" pitchFamily="18" charset="0"/>
                              </a:rPr>
                            </m:ctrlPr>
                          </m:sSubPr>
                          <m:e>
                            <m:r>
                              <a:rPr lang="en-US" altLang="zh-CN" sz="2000" i="1">
                                <a:solidFill>
                                  <a:srgbClr val="00B0F0"/>
                                </a:solidFill>
                                <a:latin typeface="Cambria Math" panose="02040503050406030204" pitchFamily="18" charset="0"/>
                                <a:ea typeface="Cambria Math" panose="02040503050406030204" pitchFamily="18" charset="0"/>
                              </a:rPr>
                              <m:t>𝑠</m:t>
                            </m:r>
                          </m:e>
                          <m:sub>
                            <m:r>
                              <a:rPr lang="en-US" altLang="zh-CN" sz="2000" i="1">
                                <a:solidFill>
                                  <a:srgbClr val="00B0F0"/>
                                </a:solidFill>
                                <a:latin typeface="Cambria Math" panose="02040503050406030204" pitchFamily="18" charset="0"/>
                                <a:ea typeface="Cambria Math" panose="02040503050406030204" pitchFamily="18" charset="0"/>
                              </a:rPr>
                              <m:t>𝑗</m:t>
                            </m:r>
                            <m:r>
                              <a:rPr lang="en-US" altLang="zh-CN" sz="2000" b="0" i="1" smtClean="0">
                                <a:solidFill>
                                  <a:srgbClr val="00B0F0"/>
                                </a:solidFill>
                                <a:latin typeface="Cambria Math" panose="02040503050406030204" pitchFamily="18" charset="0"/>
                                <a:ea typeface="Cambria Math" panose="02040503050406030204" pitchFamily="18" charset="0"/>
                              </a:rPr>
                              <m:t>+1</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𝐹</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e>
                    </m:d>
                    <m:r>
                      <a:rPr lang="en-US" altLang="zh-CN" sz="2000" b="0" i="1" smtClean="0">
                        <a:solidFill>
                          <a:srgbClr val="00B0F0"/>
                        </a:solidFill>
                        <a:latin typeface="Cambria Math" panose="02040503050406030204" pitchFamily="18" charset="0"/>
                        <a:ea typeface="Cambria Math" panose="02040503050406030204" pitchFamily="18" charset="0"/>
                      </a:rPr>
                      <m:t>𝐹</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ea typeface="Cambria Math" panose="02040503050406030204" pitchFamily="18" charset="0"/>
                              </a:rPr>
                            </m:ctrlPr>
                          </m:sSubPr>
                          <m:e>
                            <m:r>
                              <a:rPr lang="en-US" altLang="zh-CN" sz="2000" b="0" i="1" smtClean="0">
                                <a:solidFill>
                                  <a:srgbClr val="00B0F0"/>
                                </a:solidFill>
                                <a:latin typeface="Cambria Math" panose="02040503050406030204" pitchFamily="18" charset="0"/>
                                <a:ea typeface="Cambria Math" panose="02040503050406030204" pitchFamily="18" charset="0"/>
                              </a:rPr>
                              <m:t>𝑠</m:t>
                            </m:r>
                          </m:e>
                          <m:sub>
                            <m:r>
                              <a:rPr lang="en-US" altLang="zh-CN" sz="2000" b="0" i="1" smtClean="0">
                                <a:solidFill>
                                  <a:srgbClr val="00B0F0"/>
                                </a:solidFill>
                                <a:latin typeface="Cambria Math" panose="02040503050406030204" pitchFamily="18" charset="0"/>
                                <a:ea typeface="Cambria Math" panose="02040503050406030204" pitchFamily="18" charset="0"/>
                              </a:rPr>
                              <m:t>𝑗</m:t>
                            </m:r>
                            <m:r>
                              <a:rPr lang="en-US" altLang="zh-CN" sz="2000" b="0" i="1" smtClean="0">
                                <a:solidFill>
                                  <a:srgbClr val="00B0F0"/>
                                </a:solidFill>
                                <a:latin typeface="Cambria Math" panose="02040503050406030204" pitchFamily="18" charset="0"/>
                                <a:ea typeface="Cambria Math" panose="02040503050406030204" pitchFamily="18" charset="0"/>
                              </a:rPr>
                              <m:t>+1</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𝐹</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e>
                    </m:d>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𝐹</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ea typeface="Cambria Math" panose="02040503050406030204" pitchFamily="18" charset="0"/>
                                  </a:rPr>
                                </m:ctrlPr>
                              </m:sSubPr>
                              <m:e>
                                <m:r>
                                  <a:rPr lang="en-US" altLang="zh-CN" sz="2000" b="0" i="1" smtClean="0">
                                    <a:solidFill>
                                      <a:srgbClr val="00B0F0"/>
                                    </a:solidFill>
                                    <a:latin typeface="Cambria Math" panose="02040503050406030204" pitchFamily="18" charset="0"/>
                                    <a:ea typeface="Cambria Math" panose="02040503050406030204" pitchFamily="18" charset="0"/>
                                  </a:rPr>
                                  <m:t>𝑠</m:t>
                                </m:r>
                              </m:e>
                              <m:sub>
                                <m:r>
                                  <a:rPr lang="en-US" altLang="zh-CN" sz="2000" b="0" i="1" smtClean="0">
                                    <a:solidFill>
                                      <a:srgbClr val="00B0F0"/>
                                    </a:solidFill>
                                    <a:latin typeface="Cambria Math" panose="02040503050406030204" pitchFamily="18" charset="0"/>
                                    <a:ea typeface="Cambria Math" panose="02040503050406030204" pitchFamily="18" charset="0"/>
                                  </a:rPr>
                                  <m:t>𝑗</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ea typeface="Cambria Math" panose="02040503050406030204" pitchFamily="18" charset="0"/>
                                  </a:rPr>
                                </m:ctrlPr>
                              </m:sSubPr>
                              <m:e>
                                <m:r>
                                  <a:rPr lang="en-US" altLang="zh-CN" sz="2000" b="0" i="1" smtClean="0">
                                    <a:solidFill>
                                      <a:srgbClr val="00B0F0"/>
                                    </a:solidFill>
                                    <a:latin typeface="Cambria Math" panose="02040503050406030204" pitchFamily="18" charset="0"/>
                                    <a:ea typeface="Cambria Math" panose="02040503050406030204" pitchFamily="18" charset="0"/>
                                  </a:rPr>
                                  <m:t>𝑠</m:t>
                                </m:r>
                              </m:e>
                              <m:sub>
                                <m:r>
                                  <a:rPr lang="en-US" altLang="zh-CN" sz="2000" b="0" i="1" smtClean="0">
                                    <a:solidFill>
                                      <a:srgbClr val="00B0F0"/>
                                    </a:solidFill>
                                    <a:latin typeface="Cambria Math" panose="02040503050406030204" pitchFamily="18" charset="0"/>
                                    <a:ea typeface="Cambria Math" panose="02040503050406030204" pitchFamily="18" charset="0"/>
                                  </a:rPr>
                                  <m:t>𝑗</m:t>
                                </m:r>
                              </m:sub>
                            </m:sSub>
                          </m:e>
                        </m:d>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𝐹</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r>
                          <a:rPr lang="en-US" altLang="zh-CN" sz="2000" b="0" i="1" smtClean="0">
                            <a:solidFill>
                              <a:srgbClr val="00B0F0"/>
                            </a:solidFill>
                            <a:latin typeface="Cambria Math" panose="02040503050406030204" pitchFamily="18" charset="0"/>
                            <a:ea typeface="Cambria Math" panose="02040503050406030204" pitchFamily="18" charset="0"/>
                          </a:rPr>
                          <m:t>∘</m:t>
                        </m:r>
                        <m:sSub>
                          <m:sSubPr>
                            <m:ctrlPr>
                              <a:rPr lang="en-US" altLang="zh-CN" sz="2000" b="0" i="1" smtClean="0">
                                <a:solidFill>
                                  <a:srgbClr val="00B0F0"/>
                                </a:solidFill>
                                <a:latin typeface="Cambria Math" panose="02040503050406030204" pitchFamily="18" charset="0"/>
                                <a:ea typeface="Cambria Math" panose="02040503050406030204" pitchFamily="18" charset="0"/>
                              </a:rPr>
                            </m:ctrlPr>
                          </m:sSubPr>
                          <m:e>
                            <m:r>
                              <a:rPr lang="en-US" altLang="zh-CN" sz="2000" b="0" i="1" smtClean="0">
                                <a:solidFill>
                                  <a:srgbClr val="00B0F0"/>
                                </a:solidFill>
                                <a:latin typeface="Cambria Math" panose="02040503050406030204" pitchFamily="18" charset="0"/>
                                <a:ea typeface="Cambria Math" panose="02040503050406030204" pitchFamily="18" charset="0"/>
                              </a:rPr>
                              <m:t>𝑠</m:t>
                            </m:r>
                          </m:e>
                          <m:sub>
                            <m:r>
                              <a:rPr lang="en-US" altLang="zh-CN" sz="2000" b="0" i="1" smtClean="0">
                                <a:solidFill>
                                  <a:srgbClr val="00B0F0"/>
                                </a:solidFill>
                                <a:latin typeface="Cambria Math" panose="02040503050406030204" pitchFamily="18" charset="0"/>
                                <a:ea typeface="Cambria Math" panose="02040503050406030204" pitchFamily="18" charset="0"/>
                              </a:rPr>
                              <m:t>𝑗</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i="1">
                            <a:solidFill>
                              <a:srgbClr val="00B0F0"/>
                            </a:solidFill>
                            <a:latin typeface="Cambria Math" panose="02040503050406030204" pitchFamily="18" charset="0"/>
                            <a:ea typeface="Cambria Math" panose="02040503050406030204" pitchFamily="18" charset="0"/>
                          </a:rPr>
                        </m:ctrlPr>
                      </m:dPr>
                      <m:e>
                        <m:r>
                          <a:rPr lang="en-US" altLang="zh-CN" sz="2000" i="1">
                            <a:solidFill>
                              <a:srgbClr val="00B0F0"/>
                            </a:solidFill>
                            <a:latin typeface="Cambria Math" panose="02040503050406030204" pitchFamily="18" charset="0"/>
                            <a:ea typeface="Cambria Math" panose="02040503050406030204" pitchFamily="18" charset="0"/>
                          </a:rPr>
                          <m:t>𝑢</m:t>
                        </m:r>
                        <m:r>
                          <a:rPr lang="en-US" altLang="zh-CN" sz="2000" i="1">
                            <a:solidFill>
                              <a:srgbClr val="00B0F0"/>
                            </a:solidFill>
                            <a:latin typeface="Cambria Math" panose="02040503050406030204" pitchFamily="18" charset="0"/>
                            <a:ea typeface="Cambria Math" panose="02040503050406030204" pitchFamily="18" charset="0"/>
                          </a:rPr>
                          <m:t>∘</m:t>
                        </m:r>
                        <m:sSub>
                          <m:sSubPr>
                            <m:ctrlPr>
                              <a:rPr lang="en-US" altLang="zh-CN" sz="2000" i="1">
                                <a:solidFill>
                                  <a:srgbClr val="00B0F0"/>
                                </a:solidFill>
                                <a:latin typeface="Cambria Math" panose="02040503050406030204" pitchFamily="18" charset="0"/>
                                <a:ea typeface="Cambria Math" panose="02040503050406030204" pitchFamily="18" charset="0"/>
                              </a:rPr>
                            </m:ctrlPr>
                          </m:sSubPr>
                          <m:e>
                            <m:r>
                              <a:rPr lang="en-US" altLang="zh-CN" sz="2000" i="1">
                                <a:solidFill>
                                  <a:srgbClr val="00B0F0"/>
                                </a:solidFill>
                                <a:latin typeface="Cambria Math" panose="02040503050406030204" pitchFamily="18" charset="0"/>
                                <a:ea typeface="Cambria Math" panose="02040503050406030204" pitchFamily="18" charset="0"/>
                              </a:rPr>
                              <m:t>𝑠</m:t>
                            </m:r>
                          </m:e>
                          <m:sub>
                            <m:r>
                              <a:rPr lang="en-US" altLang="zh-CN" sz="2000" i="1">
                                <a:solidFill>
                                  <a:srgbClr val="00B0F0"/>
                                </a:solidFill>
                                <a:latin typeface="Cambria Math" panose="02040503050406030204" pitchFamily="18" charset="0"/>
                                <a:ea typeface="Cambria Math" panose="02040503050406030204" pitchFamily="18" charset="0"/>
                              </a:rPr>
                              <m:t>𝑗</m:t>
                            </m:r>
                          </m:sub>
                        </m:sSub>
                      </m:e>
                    </m:d>
                  </m:oMath>
                </a14:m>
                <a:r>
                  <a:rPr lang="en-US" altLang="zh-CN" sz="2000" dirty="0">
                    <a:solidFill>
                      <a:srgbClr val="00B0F0"/>
                    </a:solidFill>
                  </a:rPr>
                  <a:t>,</a:t>
                </a:r>
                <a:endParaRPr lang="zh-CN" altLang="en-US" sz="2000" dirty="0">
                  <a:solidFill>
                    <a:srgbClr val="00B0F0"/>
                  </a:solidFill>
                </a:endParaRPr>
              </a:p>
            </p:txBody>
          </p:sp>
        </mc:Choice>
        <mc:Fallback xmlns="">
          <p:sp>
            <p:nvSpPr>
              <p:cNvPr id="14" name="文本框 13">
                <a:extLst>
                  <a:ext uri="{FF2B5EF4-FFF2-40B4-BE49-F238E27FC236}">
                    <a16:creationId xmlns:a16="http://schemas.microsoft.com/office/drawing/2014/main" id="{7EAE4FBF-6FF2-4C81-A83B-310182E14CB2}"/>
                  </a:ext>
                </a:extLst>
              </p:cNvPr>
              <p:cNvSpPr txBox="1">
                <a:spLocks noRot="1" noChangeAspect="1" noMove="1" noResize="1" noEditPoints="1" noAdjustHandles="1" noChangeArrowheads="1" noChangeShapeType="1" noTextEdit="1"/>
              </p:cNvSpPr>
              <p:nvPr/>
            </p:nvSpPr>
            <p:spPr>
              <a:xfrm>
                <a:off x="1557908" y="5575154"/>
                <a:ext cx="9937104" cy="460639"/>
              </a:xfrm>
              <a:prstGeom prst="rect">
                <a:avLst/>
              </a:prstGeom>
              <a:blipFill>
                <a:blip r:embed="rId9"/>
                <a:stretch>
                  <a:fillRect t="-2667" r="-491" b="-14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634B607-61C1-4B29-B45C-33021EAFC690}"/>
                  </a:ext>
                </a:extLst>
              </p:cNvPr>
              <p:cNvSpPr txBox="1"/>
              <p:nvPr/>
            </p:nvSpPr>
            <p:spPr>
              <a:xfrm>
                <a:off x="1928392" y="6072209"/>
                <a:ext cx="7761362" cy="35355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B0F0"/>
                          </a:solidFill>
                          <a:latin typeface="Cambria Math" panose="02040503050406030204" pitchFamily="18" charset="0"/>
                        </a:rPr>
                        <m:t>𝐹</m:t>
                      </m:r>
                      <m:d>
                        <m:dPr>
                          <m:ctrlPr>
                            <a:rPr lang="en-US" altLang="zh-CN" sz="2000" b="0" i="1" smtClean="0">
                              <a:solidFill>
                                <a:srgbClr val="00B0F0"/>
                              </a:solidFill>
                              <a:latin typeface="Cambria Math" panose="02040503050406030204" pitchFamily="18" charset="0"/>
                            </a:rPr>
                          </m:ctrlPr>
                        </m:dPr>
                        <m:e>
                          <m:r>
                            <a:rPr lang="en-US" altLang="zh-CN" sz="2000" b="0" i="1" smtClean="0">
                              <a:solidFill>
                                <a:srgbClr val="00B0F0"/>
                              </a:solidFill>
                              <a:latin typeface="Cambria Math" panose="02040503050406030204" pitchFamily="18" charset="0"/>
                            </a:rPr>
                            <m:t>𝑢</m:t>
                          </m:r>
                          <m:r>
                            <a:rPr lang="en-US" altLang="zh-CN" sz="2000" b="0" i="1" smtClean="0">
                              <a:solidFill>
                                <a:srgbClr val="00B0F0"/>
                              </a:solidFill>
                              <a:latin typeface="Cambria Math" panose="02040503050406030204" pitchFamily="18" charset="0"/>
                              <a:ea typeface="Cambria Math" panose="02040503050406030204" pitchFamily="18" charset="0"/>
                            </a:rPr>
                            <m:t>∘</m:t>
                          </m:r>
                          <m:sSub>
                            <m:sSubPr>
                              <m:ctrlPr>
                                <a:rPr lang="en-US" altLang="zh-CN" sz="2000" b="0" i="1" smtClean="0">
                                  <a:solidFill>
                                    <a:srgbClr val="00B0F0"/>
                                  </a:solidFill>
                                  <a:latin typeface="Cambria Math" panose="02040503050406030204" pitchFamily="18" charset="0"/>
                                  <a:ea typeface="Cambria Math" panose="02040503050406030204" pitchFamily="18" charset="0"/>
                                </a:rPr>
                              </m:ctrlPr>
                            </m:sSubPr>
                            <m:e>
                              <m:r>
                                <a:rPr lang="en-US" altLang="zh-CN" sz="2000" b="0" i="1" smtClean="0">
                                  <a:solidFill>
                                    <a:srgbClr val="00B0F0"/>
                                  </a:solidFill>
                                  <a:latin typeface="Cambria Math" panose="02040503050406030204" pitchFamily="18" charset="0"/>
                                  <a:ea typeface="Cambria Math" panose="02040503050406030204" pitchFamily="18" charset="0"/>
                                </a:rPr>
                                <m:t>𝑠</m:t>
                              </m:r>
                            </m:e>
                            <m:sub>
                              <m:r>
                                <a:rPr lang="en-US" altLang="zh-CN" sz="2000" b="0" i="1" smtClean="0">
                                  <a:solidFill>
                                    <a:srgbClr val="00B0F0"/>
                                  </a:solidFill>
                                  <a:latin typeface="Cambria Math" panose="02040503050406030204" pitchFamily="18" charset="0"/>
                                  <a:ea typeface="Cambria Math" panose="02040503050406030204" pitchFamily="18" charset="0"/>
                                </a:rPr>
                                <m:t>𝑞</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i="1">
                              <a:solidFill>
                                <a:srgbClr val="00B0F0"/>
                              </a:solidFill>
                              <a:latin typeface="Cambria Math" panose="02040503050406030204" pitchFamily="18" charset="0"/>
                            </a:rPr>
                          </m:ctrlPr>
                        </m:dPr>
                        <m:e>
                          <m:r>
                            <a:rPr lang="en-US" altLang="zh-CN" sz="2000" i="1">
                              <a:solidFill>
                                <a:srgbClr val="00B0F0"/>
                              </a:solidFill>
                              <a:latin typeface="Cambria Math" panose="02040503050406030204" pitchFamily="18" charset="0"/>
                            </a:rPr>
                            <m:t>𝑢</m:t>
                          </m:r>
                          <m:r>
                            <a:rPr lang="en-US" altLang="zh-CN" sz="2000" i="1">
                              <a:solidFill>
                                <a:srgbClr val="00B0F0"/>
                              </a:solidFill>
                              <a:latin typeface="Cambria Math" panose="02040503050406030204" pitchFamily="18" charset="0"/>
                              <a:ea typeface="Cambria Math" panose="02040503050406030204" pitchFamily="18" charset="0"/>
                            </a:rPr>
                            <m:t>∘</m:t>
                          </m:r>
                          <m:sSub>
                            <m:sSubPr>
                              <m:ctrlPr>
                                <a:rPr lang="en-US" altLang="zh-CN" sz="2000" i="1">
                                  <a:solidFill>
                                    <a:srgbClr val="00B0F0"/>
                                  </a:solidFill>
                                  <a:latin typeface="Cambria Math" panose="02040503050406030204" pitchFamily="18" charset="0"/>
                                  <a:ea typeface="Cambria Math" panose="02040503050406030204" pitchFamily="18" charset="0"/>
                                </a:rPr>
                              </m:ctrlPr>
                            </m:sSubPr>
                            <m:e>
                              <m:r>
                                <a:rPr lang="en-US" altLang="zh-CN" sz="2000" i="1">
                                  <a:solidFill>
                                    <a:srgbClr val="00B0F0"/>
                                  </a:solidFill>
                                  <a:latin typeface="Cambria Math" panose="02040503050406030204" pitchFamily="18" charset="0"/>
                                  <a:ea typeface="Cambria Math" panose="02040503050406030204" pitchFamily="18" charset="0"/>
                                </a:rPr>
                                <m:t>𝑠</m:t>
                              </m:r>
                            </m:e>
                            <m:sub>
                              <m:r>
                                <a:rPr lang="en-US" altLang="zh-CN" sz="2000" i="1">
                                  <a:solidFill>
                                    <a:srgbClr val="00B0F0"/>
                                  </a:solidFill>
                                  <a:latin typeface="Cambria Math" panose="02040503050406030204" pitchFamily="18" charset="0"/>
                                  <a:ea typeface="Cambria Math" panose="02040503050406030204" pitchFamily="18" charset="0"/>
                                </a:rPr>
                                <m:t>𝑞</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i="1">
                          <a:solidFill>
                            <a:srgbClr val="00B0F0"/>
                          </a:solidFill>
                          <a:latin typeface="Cambria Math" panose="02040503050406030204" pitchFamily="18" charset="0"/>
                          <a:ea typeface="Cambria Math" panose="02040503050406030204" pitchFamily="18" charset="0"/>
                        </a:rPr>
                        <m:t>𝐹</m:t>
                      </m:r>
                      <m:d>
                        <m:dPr>
                          <m:ctrlPr>
                            <a:rPr lang="en-US" altLang="zh-CN" sz="2000" i="1">
                              <a:solidFill>
                                <a:srgbClr val="00B0F0"/>
                              </a:solidFill>
                              <a:latin typeface="Cambria Math" panose="02040503050406030204" pitchFamily="18" charset="0"/>
                              <a:ea typeface="Cambria Math" panose="02040503050406030204" pitchFamily="18" charset="0"/>
                            </a:rPr>
                          </m:ctrlPr>
                        </m:dPr>
                        <m:e>
                          <m:r>
                            <a:rPr lang="en-US" altLang="zh-CN" sz="2000" i="1">
                              <a:solidFill>
                                <a:srgbClr val="00B0F0"/>
                              </a:solidFill>
                              <a:latin typeface="Cambria Math" panose="02040503050406030204" pitchFamily="18" charset="0"/>
                              <a:ea typeface="Cambria Math" panose="02040503050406030204" pitchFamily="18" charset="0"/>
                            </a:rPr>
                            <m:t>𝑢</m:t>
                          </m:r>
                        </m:e>
                      </m:d>
                      <m:r>
                        <a:rPr lang="en-US" altLang="zh-CN" sz="2000" i="1">
                          <a:solidFill>
                            <a:srgbClr val="00B0F0"/>
                          </a:solidFill>
                          <a:latin typeface="Cambria Math" panose="02040503050406030204" pitchFamily="18" charset="0"/>
                          <a:ea typeface="Cambria Math" panose="02040503050406030204" pitchFamily="18" charset="0"/>
                        </a:rPr>
                        <m:t>+</m:t>
                      </m:r>
                      <m:r>
                        <a:rPr lang="en-US" altLang="zh-CN" sz="2000" i="1">
                          <a:solidFill>
                            <a:srgbClr val="00B0F0"/>
                          </a:solidFill>
                          <a:latin typeface="Cambria Math" panose="02040503050406030204" pitchFamily="18" charset="0"/>
                          <a:ea typeface="Cambria Math" panose="02040503050406030204" pitchFamily="18" charset="0"/>
                        </a:rPr>
                        <m:t>𝑝</m:t>
                      </m:r>
                      <m:d>
                        <m:dPr>
                          <m:ctrlPr>
                            <a:rPr lang="en-US" altLang="zh-CN" sz="2000" i="1">
                              <a:solidFill>
                                <a:srgbClr val="00B0F0"/>
                              </a:solidFill>
                              <a:latin typeface="Cambria Math" panose="02040503050406030204" pitchFamily="18" charset="0"/>
                              <a:ea typeface="Cambria Math" panose="02040503050406030204" pitchFamily="18" charset="0"/>
                            </a:rPr>
                          </m:ctrlPr>
                        </m:dPr>
                        <m:e>
                          <m:r>
                            <a:rPr lang="en-US" altLang="zh-CN" sz="2000" i="1">
                              <a:solidFill>
                                <a:srgbClr val="00B0F0"/>
                              </a:solidFill>
                              <a:latin typeface="Cambria Math" panose="02040503050406030204" pitchFamily="18" charset="0"/>
                              <a:ea typeface="Cambria Math" panose="02040503050406030204" pitchFamily="18" charset="0"/>
                            </a:rPr>
                            <m:t>𝑢</m:t>
                          </m:r>
                        </m:e>
                      </m:d>
                      <m:r>
                        <a:rPr lang="en-US" altLang="zh-CN" sz="2000" i="1">
                          <a:solidFill>
                            <a:srgbClr val="00B0F0"/>
                          </a:solidFill>
                          <a:latin typeface="Cambria Math" panose="02040503050406030204" pitchFamily="18" charset="0"/>
                          <a:ea typeface="Cambria Math" panose="02040503050406030204" pitchFamily="18" charset="0"/>
                        </a:rPr>
                        <m:t>𝐹</m:t>
                      </m:r>
                      <m:d>
                        <m:dPr>
                          <m:ctrlPr>
                            <a:rPr lang="en-US" altLang="zh-CN" sz="2000" i="1">
                              <a:solidFill>
                                <a:srgbClr val="00B0F0"/>
                              </a:solidFill>
                              <a:latin typeface="Cambria Math" panose="02040503050406030204" pitchFamily="18" charset="0"/>
                              <a:ea typeface="Cambria Math" panose="02040503050406030204" pitchFamily="18" charset="0"/>
                            </a:rPr>
                          </m:ctrlPr>
                        </m:dPr>
                        <m:e>
                          <m:sSub>
                            <m:sSubPr>
                              <m:ctrlPr>
                                <a:rPr lang="en-US" altLang="zh-CN" sz="2000" i="1">
                                  <a:solidFill>
                                    <a:srgbClr val="00B0F0"/>
                                  </a:solidFill>
                                  <a:latin typeface="Cambria Math" panose="02040503050406030204" pitchFamily="18" charset="0"/>
                                  <a:ea typeface="Cambria Math" panose="02040503050406030204" pitchFamily="18" charset="0"/>
                                </a:rPr>
                              </m:ctrlPr>
                            </m:sSubPr>
                            <m:e>
                              <m:r>
                                <a:rPr lang="en-US" altLang="zh-CN" sz="2000" i="1">
                                  <a:solidFill>
                                    <a:srgbClr val="00B0F0"/>
                                  </a:solidFill>
                                  <a:latin typeface="Cambria Math" panose="02040503050406030204" pitchFamily="18" charset="0"/>
                                  <a:ea typeface="Cambria Math" panose="02040503050406030204" pitchFamily="18" charset="0"/>
                                </a:rPr>
                                <m:t>𝑠</m:t>
                              </m:r>
                            </m:e>
                            <m:sub>
                              <m:r>
                                <a:rPr lang="en-US" altLang="zh-CN" sz="2000" b="0" i="1" smtClean="0">
                                  <a:solidFill>
                                    <a:srgbClr val="00B0F0"/>
                                  </a:solidFill>
                                  <a:latin typeface="Cambria Math" panose="02040503050406030204" pitchFamily="18" charset="0"/>
                                  <a:ea typeface="Cambria Math" panose="02040503050406030204" pitchFamily="18" charset="0"/>
                                </a:rPr>
                                <m:t>𝑞</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e>
                      </m:d>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ea typeface="Cambria Math" panose="02040503050406030204" pitchFamily="18" charset="0"/>
                                </a:rPr>
                              </m:ctrlPr>
                            </m:sSubPr>
                            <m:e>
                              <m:r>
                                <a:rPr lang="en-US" altLang="zh-CN" sz="2000" b="0" i="1" smtClean="0">
                                  <a:solidFill>
                                    <a:srgbClr val="00B0F0"/>
                                  </a:solidFill>
                                  <a:latin typeface="Cambria Math" panose="02040503050406030204" pitchFamily="18" charset="0"/>
                                  <a:ea typeface="Cambria Math" panose="02040503050406030204" pitchFamily="18" charset="0"/>
                                </a:rPr>
                                <m:t>𝑠</m:t>
                              </m:r>
                            </m:e>
                            <m:sub>
                              <m:r>
                                <a:rPr lang="en-US" altLang="zh-CN" sz="2000" b="0" i="1" smtClean="0">
                                  <a:solidFill>
                                    <a:srgbClr val="00B0F0"/>
                                  </a:solidFill>
                                  <a:latin typeface="Cambria Math" panose="02040503050406030204" pitchFamily="18" charset="0"/>
                                  <a:ea typeface="Cambria Math" panose="02040503050406030204" pitchFamily="18" charset="0"/>
                                </a:rPr>
                                <m:t>𝑞</m:t>
                              </m:r>
                            </m:sub>
                          </m:sSub>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𝐹</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e>
                      </m:d>
                      <m:r>
                        <a:rPr lang="en-US" altLang="zh-CN" sz="2000" b="0" i="1" smtClean="0">
                          <a:solidFill>
                            <a:srgbClr val="00B0F0"/>
                          </a:solidFill>
                          <a:latin typeface="Cambria Math" panose="02040503050406030204" pitchFamily="18" charset="0"/>
                          <a:ea typeface="Cambria Math" panose="02040503050406030204" pitchFamily="18" charset="0"/>
                        </a:rPr>
                        <m:t>+</m:t>
                      </m:r>
                      <m:r>
                        <a:rPr lang="en-US" altLang="zh-CN" sz="2000" b="0" i="1" smtClean="0">
                          <a:solidFill>
                            <a:srgbClr val="00B0F0"/>
                          </a:solidFill>
                          <a:latin typeface="Cambria Math" panose="02040503050406030204" pitchFamily="18" charset="0"/>
                          <a:ea typeface="Cambria Math" panose="02040503050406030204" pitchFamily="18" charset="0"/>
                        </a:rPr>
                        <m:t>𝑝</m:t>
                      </m:r>
                      <m:d>
                        <m:dPr>
                          <m:ctrlPr>
                            <a:rPr lang="en-US" altLang="zh-CN" sz="2000" b="0" i="1" smtClean="0">
                              <a:solidFill>
                                <a:srgbClr val="00B0F0"/>
                              </a:solidFill>
                              <a:latin typeface="Cambria Math" panose="02040503050406030204" pitchFamily="18" charset="0"/>
                              <a:ea typeface="Cambria Math" panose="02040503050406030204" pitchFamily="18" charset="0"/>
                            </a:rPr>
                          </m:ctrlPr>
                        </m:dPr>
                        <m:e>
                          <m:r>
                            <a:rPr lang="en-US" altLang="zh-CN" sz="2000" b="0" i="1" smtClean="0">
                              <a:solidFill>
                                <a:srgbClr val="00B0F0"/>
                              </a:solidFill>
                              <a:latin typeface="Cambria Math" panose="02040503050406030204" pitchFamily="18" charset="0"/>
                              <a:ea typeface="Cambria Math" panose="02040503050406030204" pitchFamily="18" charset="0"/>
                            </a:rPr>
                            <m:t>𝑢</m:t>
                          </m:r>
                        </m:e>
                      </m:d>
                      <m:r>
                        <a:rPr lang="en-US" altLang="zh-CN" sz="2000" b="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000" i="1" dirty="0"/>
              </a:p>
            </p:txBody>
          </p:sp>
        </mc:Choice>
        <mc:Fallback xmlns="">
          <p:sp>
            <p:nvSpPr>
              <p:cNvPr id="15" name="文本框 14">
                <a:extLst>
                  <a:ext uri="{FF2B5EF4-FFF2-40B4-BE49-F238E27FC236}">
                    <a16:creationId xmlns:a16="http://schemas.microsoft.com/office/drawing/2014/main" id="{3634B607-61C1-4B29-B45C-33021EAFC690}"/>
                  </a:ext>
                </a:extLst>
              </p:cNvPr>
              <p:cNvSpPr txBox="1">
                <a:spLocks noRot="1" noChangeAspect="1" noMove="1" noResize="1" noEditPoints="1" noAdjustHandles="1" noChangeArrowheads="1" noChangeShapeType="1" noTextEdit="1"/>
              </p:cNvSpPr>
              <p:nvPr/>
            </p:nvSpPr>
            <p:spPr>
              <a:xfrm>
                <a:off x="1928392" y="6072209"/>
                <a:ext cx="7761362" cy="353558"/>
              </a:xfrm>
              <a:prstGeom prst="rect">
                <a:avLst/>
              </a:prstGeom>
              <a:blipFill>
                <a:blip r:embed="rId10"/>
                <a:stretch>
                  <a:fillRect l="-1413" b="-1896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9244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AB976B9-DDAB-4204-889D-E940D50F925F}"/>
                  </a:ext>
                </a:extLst>
              </p:cNvPr>
              <p:cNvSpPr txBox="1"/>
              <p:nvPr/>
            </p:nvSpPr>
            <p:spPr>
              <a:xfrm>
                <a:off x="909836" y="548520"/>
                <a:ext cx="10657184" cy="1332609"/>
              </a:xfrm>
              <a:prstGeom prst="rect">
                <a:avLst/>
              </a:prstGeom>
              <a:noFill/>
              <a:ln>
                <a:noFill/>
              </a:ln>
            </p:spPr>
            <p:txBody>
              <a:bodyPr wrap="square" rtlCol="0" anchor="ctr" anchorCtr="1">
                <a:spAutoFit/>
              </a:bodyPr>
              <a:lstStyle/>
              <a:p>
                <a:r>
                  <a:rPr lang="zh-CN" altLang="en-US" sz="2000" dirty="0"/>
                  <a:t>       对</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𝑘</m:t>
                        </m:r>
                      </m:sup>
                    </m:sSup>
                    <m:r>
                      <a:rPr lang="zh-CN" altLang="en-US" sz="2000" i="1">
                        <a:latin typeface="Cambria Math" panose="02040503050406030204" pitchFamily="18" charset="0"/>
                        <a:ea typeface="Cambria Math" panose="02040503050406030204" pitchFamily="18" charset="0"/>
                      </a:rPr>
                      <m:t>，</m:t>
                    </m:r>
                  </m:oMath>
                </a14:m>
                <a:r>
                  <a:rPr lang="zh-CN" altLang="en-US" sz="2000" dirty="0"/>
                  <a:t>令</a:t>
                </a:r>
                <a14:m>
                  <m:oMath xmlns:m="http://schemas.openxmlformats.org/officeDocument/2006/math">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𝑛</m:t>
                        </m:r>
                      </m:e>
                      <m:sub>
                        <m:r>
                          <a:rPr lang="en-US" altLang="zh-CN" sz="2000" b="0" i="1" dirty="0" smtClean="0">
                            <a:latin typeface="Cambria Math" panose="02040503050406030204" pitchFamily="18" charset="0"/>
                          </a:rPr>
                          <m:t>𝑢</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func>
                          <m:funcPr>
                            <m:ctrlPr>
                              <a:rPr lang="en-US" altLang="zh-CN" sz="2000" b="0" i="1" dirty="0" smtClean="0">
                                <a:latin typeface="Cambria Math" panose="02040503050406030204" pitchFamily="18" charset="0"/>
                              </a:rPr>
                            </m:ctrlPr>
                          </m:funcPr>
                          <m:fName>
                            <m:sSub>
                              <m:sSubPr>
                                <m:ctrlPr>
                                  <a:rPr lang="en-US" altLang="zh-CN" sz="2000" b="0" i="1" dirty="0" smtClean="0">
                                    <a:latin typeface="Cambria Math" panose="02040503050406030204" pitchFamily="18" charset="0"/>
                                  </a:rPr>
                                </m:ctrlPr>
                              </m:sSubPr>
                              <m:e>
                                <m:r>
                                  <m:rPr>
                                    <m:sty m:val="p"/>
                                  </m:rPr>
                                  <a:rPr lang="en-US" altLang="zh-CN" sz="2000" b="0" i="0" dirty="0" smtClean="0">
                                    <a:latin typeface="Cambria Math" panose="02040503050406030204" pitchFamily="18" charset="0"/>
                                  </a:rPr>
                                  <m:t>log</m:t>
                                </m:r>
                              </m:e>
                              <m:sub>
                                <m:r>
                                  <a:rPr lang="en-US" altLang="zh-CN" sz="2000" b="0" i="1" dirty="0" smtClean="0">
                                    <a:latin typeface="Cambria Math" panose="02040503050406030204" pitchFamily="18" charset="0"/>
                                  </a:rPr>
                                  <m:t>2</m:t>
                                </m:r>
                              </m:sub>
                            </m:sSub>
                          </m:fName>
                          <m:e>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1</m:t>
                                </m:r>
                              </m:num>
                              <m:den>
                                <m:r>
                                  <a:rPr lang="en-US" altLang="zh-CN" sz="2000" b="0" i="1" dirty="0" smtClean="0">
                                    <a:latin typeface="Cambria Math" panose="02040503050406030204" pitchFamily="18" charset="0"/>
                                  </a:rPr>
                                  <m:t>𝑝</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𝑢</m:t>
                                </m:r>
                                <m:r>
                                  <a:rPr lang="en-US" altLang="zh-CN" sz="2000" b="0" i="1" dirty="0" smtClean="0">
                                    <a:latin typeface="Cambria Math" panose="02040503050406030204" pitchFamily="18" charset="0"/>
                                  </a:rPr>
                                  <m:t>)</m:t>
                                </m:r>
                              </m:den>
                            </m:f>
                          </m:e>
                        </m:func>
                      </m:e>
                    </m:d>
                    <m:r>
                      <a:rPr lang="en-US" altLang="zh-CN" sz="2000" b="0" i="1" dirty="0" smtClean="0">
                        <a:latin typeface="Cambria Math" panose="02040503050406030204" pitchFamily="18" charset="0"/>
                      </a:rPr>
                      <m:t>+1</m:t>
                    </m:r>
                  </m:oMath>
                </a14:m>
                <a:r>
                  <a:rPr lang="zh-CN" altLang="en-US" sz="2000" dirty="0"/>
                  <a:t>，将</a:t>
                </a:r>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oMath>
                </a14:m>
                <a:r>
                  <a:rPr lang="zh-CN" altLang="en-US" sz="2000" dirty="0"/>
                  <a:t>写成二进小数，向上截取</a:t>
                </a:r>
                <a14:m>
                  <m:oMath xmlns:m="http://schemas.openxmlformats.org/officeDocument/2006/math">
                    <m:r>
                      <a:rPr lang="en-US" altLang="zh-CN" sz="2000" b="0" i="1" smtClean="0">
                        <a:latin typeface="Cambria Math" panose="02040503050406030204" pitchFamily="18" charset="0"/>
                      </a:rPr>
                      <m:t>𝑛</m:t>
                    </m:r>
                    <m:r>
                      <a:rPr lang="zh-CN" altLang="en-US" sz="2000" i="1">
                        <a:latin typeface="Cambria Math" panose="02040503050406030204" pitchFamily="18" charset="0"/>
                      </a:rPr>
                      <m:t>位</m:t>
                    </m:r>
                  </m:oMath>
                </a14:m>
                <a:r>
                  <a:rPr lang="zh-CN" altLang="en-US" sz="2000" dirty="0"/>
                  <a:t>：保留小数点后</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位，若有尾数则进位到第</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位。记为</a:t>
                </a:r>
                <a14:m>
                  <m:oMath xmlns:m="http://schemas.openxmlformats.org/officeDocument/2006/math">
                    <m:sSub>
                      <m:sSubPr>
                        <m:ctrlPr>
                          <a:rPr lang="en-US" altLang="zh-CN" sz="2000" b="0" i="1" smtClean="0">
                            <a:latin typeface="Cambria Math" panose="02040503050406030204" pitchFamily="18" charset="0"/>
                          </a:rPr>
                        </m:ctrlPr>
                      </m:sSub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e>
                        </m:d>
                      </m:e>
                      <m:sub>
                        <m:r>
                          <a:rPr lang="en-US" altLang="zh-CN" sz="2000" b="0" i="1" smtClean="0">
                            <a:latin typeface="Cambria Math" panose="02040503050406030204" pitchFamily="18" charset="0"/>
                          </a:rPr>
                          <m:t>𝑛</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𝑢</m:t>
                        </m:r>
                      </m:sub>
                    </m:sSub>
                  </m:oMath>
                </a14:m>
                <a:r>
                  <a:rPr lang="zh-CN" altLang="en-US" sz="2000" dirty="0"/>
                  <a:t>，其中</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𝑓</m:t>
                        </m:r>
                      </m:e>
                      <m:sub>
                        <m:r>
                          <a:rPr lang="en-US" altLang="zh-CN" sz="2000" b="0" i="1" dirty="0" smtClean="0">
                            <a:latin typeface="Cambria Math" panose="02040503050406030204" pitchFamily="18" charset="0"/>
                          </a:rPr>
                          <m:t>𝑢</m:t>
                        </m:r>
                      </m:sub>
                    </m:sSub>
                  </m:oMath>
                </a14:m>
                <a:r>
                  <a:rPr lang="zh-CN" altLang="en-US" sz="2000" dirty="0"/>
                  <a:t>为</a:t>
                </a:r>
                <a14:m>
                  <m:oMath xmlns:m="http://schemas.openxmlformats.org/officeDocument/2006/math">
                    <m:r>
                      <a:rPr lang="en-US" altLang="zh-CN" sz="2000" b="0" i="1" dirty="0" smtClean="0">
                        <a:latin typeface="Cambria Math" panose="02040503050406030204" pitchFamily="18" charset="0"/>
                      </a:rPr>
                      <m:t>𝑛</m:t>
                    </m:r>
                  </m:oMath>
                </a14:m>
                <a:r>
                  <a:rPr lang="zh-CN" altLang="en-US" sz="2000" dirty="0"/>
                  <a:t>长</a:t>
                </a:r>
                <a:r>
                  <a:rPr lang="en-US" altLang="zh-CN" sz="2000" dirty="0"/>
                  <a:t>0-1</a:t>
                </a:r>
                <a:r>
                  <a:rPr lang="zh-CN" altLang="en-US" sz="2000" dirty="0"/>
                  <a:t>序列。</a:t>
                </a:r>
                <a:endParaRPr lang="en-US" altLang="zh-CN" sz="2000" dirty="0"/>
              </a:p>
              <a:p>
                <a:pPr>
                  <a:spcBef>
                    <a:spcPts val="600"/>
                  </a:spcBef>
                </a:pPr>
                <a:r>
                  <a:rPr lang="en-US" altLang="zh-CN" sz="2000" dirty="0"/>
                  <a:t>        </a:t>
                </a:r>
                <a:r>
                  <a:rPr lang="zh-CN" altLang="en-US" sz="2000" dirty="0"/>
                  <a:t>则对任何</a:t>
                </a:r>
                <a:r>
                  <a:rPr lang="en-US" altLang="zh-CN" sz="2000" dirty="0"/>
                  <a:t>0-1</a:t>
                </a:r>
                <a:r>
                  <a:rPr lang="zh-CN" altLang="en-US" sz="2000" dirty="0"/>
                  <a:t>序列</a:t>
                </a:r>
                <a14:m>
                  <m:oMath xmlns:m="http://schemas.openxmlformats.org/officeDocument/2006/math">
                    <m:r>
                      <a:rPr lang="en-US" altLang="zh-CN" sz="2000" b="0" i="1" smtClean="0">
                        <a:latin typeface="Cambria Math" panose="02040503050406030204" pitchFamily="18" charset="0"/>
                      </a:rPr>
                      <m:t>h</m:t>
                    </m:r>
                  </m:oMath>
                </a14:m>
                <a:r>
                  <a:rPr lang="zh-CN" altLang="en-US" sz="2000" dirty="0"/>
                  <a:t>有</a:t>
                </a:r>
              </a:p>
            </p:txBody>
          </p:sp>
        </mc:Choice>
        <mc:Fallback xmlns="">
          <p:sp>
            <p:nvSpPr>
              <p:cNvPr id="2" name="文本框 1">
                <a:extLst>
                  <a:ext uri="{FF2B5EF4-FFF2-40B4-BE49-F238E27FC236}">
                    <a16:creationId xmlns:a16="http://schemas.microsoft.com/office/drawing/2014/main" id="{3AB976B9-DDAB-4204-889D-E940D50F925F}"/>
                  </a:ext>
                </a:extLst>
              </p:cNvPr>
              <p:cNvSpPr txBox="1">
                <a:spLocks noRot="1" noChangeAspect="1" noMove="1" noResize="1" noEditPoints="1" noAdjustHandles="1" noChangeArrowheads="1" noChangeShapeType="1" noTextEdit="1"/>
              </p:cNvSpPr>
              <p:nvPr/>
            </p:nvSpPr>
            <p:spPr>
              <a:xfrm>
                <a:off x="909836" y="548520"/>
                <a:ext cx="10657184" cy="1332609"/>
              </a:xfrm>
              <a:prstGeom prst="rect">
                <a:avLst/>
              </a:prstGeom>
              <a:blipFill>
                <a:blip r:embed="rId2"/>
                <a:stretch>
                  <a:fillRect l="-172" r="-458" b="-77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C24B592-50A3-4A83-81E0-9F51AB35A5C1}"/>
                  </a:ext>
                </a:extLst>
              </p:cNvPr>
              <p:cNvSpPr txBox="1"/>
              <p:nvPr/>
            </p:nvSpPr>
            <p:spPr>
              <a:xfrm>
                <a:off x="919924" y="1801173"/>
                <a:ext cx="10682027" cy="50462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𝐹</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e>
                          </m:d>
                        </m:e>
                        <m:sub>
                          <m:r>
                            <a:rPr lang="en-US" altLang="zh-CN" sz="2000" i="1">
                              <a:latin typeface="Cambria Math" panose="02040503050406030204" pitchFamily="18" charset="0"/>
                            </a:rPr>
                            <m:t>𝑛</m:t>
                          </m:r>
                        </m:sub>
                      </m:sSub>
                      <m:r>
                        <a:rPr lang="en-US" altLang="zh-CN" sz="2000" i="1">
                          <a:latin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𝑢</m:t>
                          </m:r>
                        </m:sub>
                      </m:sSub>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&lt;</m:t>
                      </m:r>
                      <m:sSub>
                        <m:sSubPr>
                          <m:ctrlPr>
                            <a:rPr lang="en-US" altLang="zh-CN" sz="2000" i="1">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e>
                          </m:d>
                        </m:e>
                        <m:sub>
                          <m:r>
                            <a:rPr lang="en-US" altLang="zh-CN" sz="2000" i="1">
                              <a:latin typeface="Cambria Math" panose="02040503050406030204" pitchFamily="18" charset="0"/>
                            </a:rPr>
                            <m:t>𝑛</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e>
                      </m:d>
                      <m:r>
                        <a:rPr lang="en-US" altLang="zh-CN" sz="2000" b="0" i="1" smtClean="0">
                          <a:latin typeface="Cambria Math" panose="02040503050406030204" pitchFamily="18" charset="0"/>
                        </a:rPr>
                        <m:t>+2</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sup>
                      </m:sSup>
                      <m:r>
                        <a:rPr lang="en-US" altLang="zh-CN" sz="2000" b="0" i="0"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m:t>
                          </m:r>
                          <m:d>
                            <m:dPr>
                              <m:begChr m:val="⌈"/>
                              <m:endChr m:val="⌉"/>
                              <m:ctrlPr>
                                <a:rPr lang="en-US" altLang="zh-CN" sz="2000" i="1" dirty="0">
                                  <a:latin typeface="Cambria Math" panose="02040503050406030204" pitchFamily="18" charset="0"/>
                                </a:rPr>
                              </m:ctrlPr>
                            </m:dPr>
                            <m:e>
                              <m:func>
                                <m:funcPr>
                                  <m:ctrlPr>
                                    <a:rPr lang="en-US" altLang="zh-CN" sz="2000" i="1" dirty="0">
                                      <a:latin typeface="Cambria Math" panose="02040503050406030204" pitchFamily="18" charset="0"/>
                                    </a:rPr>
                                  </m:ctrlPr>
                                </m:funcPr>
                                <m:fName>
                                  <m:sSub>
                                    <m:sSubPr>
                                      <m:ctrlPr>
                                        <a:rPr lang="en-US"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log</m:t>
                                      </m:r>
                                    </m:e>
                                    <m:sub>
                                      <m:r>
                                        <a:rPr lang="en-US" altLang="zh-CN" sz="2000" i="1" dirty="0">
                                          <a:latin typeface="Cambria Math" panose="02040503050406030204" pitchFamily="18" charset="0"/>
                                        </a:rPr>
                                        <m:t>2</m:t>
                                      </m:r>
                                    </m:sub>
                                  </m:sSub>
                                </m:fName>
                                <m:e>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1</m:t>
                                      </m:r>
                                    </m:num>
                                    <m:den>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𝑢</m:t>
                                          </m:r>
                                        </m:e>
                                      </m:d>
                                    </m:den>
                                  </m:f>
                                </m:e>
                              </m:func>
                            </m:e>
                          </m:d>
                        </m:sup>
                      </m:s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𝐹</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𝑢</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𝑢</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3" name="文本框 2">
                <a:extLst>
                  <a:ext uri="{FF2B5EF4-FFF2-40B4-BE49-F238E27FC236}">
                    <a16:creationId xmlns:a16="http://schemas.microsoft.com/office/drawing/2014/main" id="{BC24B592-50A3-4A83-81E0-9F51AB35A5C1}"/>
                  </a:ext>
                </a:extLst>
              </p:cNvPr>
              <p:cNvSpPr txBox="1">
                <a:spLocks noRot="1" noChangeAspect="1" noMove="1" noResize="1" noEditPoints="1" noAdjustHandles="1" noChangeArrowheads="1" noChangeShapeType="1" noTextEdit="1"/>
              </p:cNvSpPr>
              <p:nvPr/>
            </p:nvSpPr>
            <p:spPr>
              <a:xfrm>
                <a:off x="919924" y="1801173"/>
                <a:ext cx="10682027" cy="504625"/>
              </a:xfrm>
              <a:prstGeom prst="rect">
                <a:avLst/>
              </a:prstGeom>
              <a:blipFill>
                <a:blip r:embed="rId3"/>
                <a:stretch>
                  <a:fillRect b="-120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9B8C88E-8169-4D2C-9B67-0D602173CB62}"/>
                  </a:ext>
                </a:extLst>
              </p:cNvPr>
              <p:cNvSpPr txBox="1"/>
              <p:nvPr/>
            </p:nvSpPr>
            <p:spPr>
              <a:xfrm>
                <a:off x="623900" y="2558313"/>
                <a:ext cx="9613656" cy="405624"/>
              </a:xfrm>
              <a:prstGeom prst="rect">
                <a:avLst/>
              </a:prstGeom>
              <a:noFill/>
              <a:ln>
                <a:noFill/>
              </a:ln>
            </p:spPr>
            <p:txBody>
              <a:bodyPr wrap="square" rtlCol="0" anchor="ctr" anchorCtr="1">
                <a:spAutoFit/>
              </a:bodyPr>
              <a:lstStyle/>
              <a:p>
                <a:r>
                  <a:rPr lang="zh-CN" altLang="en-US" sz="2000" dirty="0"/>
                  <a:t>于是，若将</a:t>
                </a:r>
                <a14:m>
                  <m:oMath xmlns:m="http://schemas.openxmlformats.org/officeDocument/2006/math">
                    <m:r>
                      <a:rPr lang="en-US" altLang="zh-CN" sz="2000" i="1">
                        <a:latin typeface="Cambria Math" panose="02040503050406030204" pitchFamily="18" charset="0"/>
                      </a:rPr>
                      <m:t>𝑢</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𝑋</m:t>
                        </m:r>
                      </m:e>
                      <m:sup>
                        <m:r>
                          <a:rPr lang="en-US" altLang="zh-CN" sz="2000" i="1">
                            <a:latin typeface="Cambria Math" panose="02040503050406030204" pitchFamily="18" charset="0"/>
                            <a:ea typeface="Cambria Math" panose="02040503050406030204" pitchFamily="18" charset="0"/>
                          </a:rPr>
                          <m:t>𝑘</m:t>
                        </m:r>
                      </m:sup>
                    </m:sSup>
                  </m:oMath>
                </a14:m>
                <a:r>
                  <a:rPr lang="zh-CN" altLang="en-US" sz="2000" dirty="0"/>
                  <a:t>编码为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𝑢</m:t>
                        </m:r>
                      </m:sub>
                    </m:sSub>
                  </m:oMath>
                </a14:m>
                <a:r>
                  <a:rPr lang="zh-CN" altLang="en-US" sz="2000" dirty="0"/>
                  <a:t>，则得扩展信源</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𝑘</m:t>
                        </m:r>
                      </m:sup>
                    </m:sSup>
                  </m:oMath>
                </a14:m>
                <a:r>
                  <a:rPr lang="zh-CN" altLang="en-US" sz="2000" dirty="0"/>
                  <a:t>的一个</a:t>
                </a:r>
                <a:r>
                  <a:rPr lang="en-US" altLang="zh-CN" sz="2000" dirty="0"/>
                  <a:t>2</a:t>
                </a:r>
                <a:r>
                  <a:rPr lang="zh-CN" altLang="en-US" sz="2000" dirty="0"/>
                  <a:t>元即时码，其平均码长</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𝐿</m:t>
                        </m:r>
                      </m:e>
                    </m:acc>
                  </m:oMath>
                </a14:m>
                <a:r>
                  <a:rPr lang="zh-CN" altLang="en-US" sz="2000" dirty="0"/>
                  <a:t>满足</a:t>
                </a:r>
              </a:p>
            </p:txBody>
          </p:sp>
        </mc:Choice>
        <mc:Fallback xmlns="">
          <p:sp>
            <p:nvSpPr>
              <p:cNvPr id="4" name="文本框 3">
                <a:extLst>
                  <a:ext uri="{FF2B5EF4-FFF2-40B4-BE49-F238E27FC236}">
                    <a16:creationId xmlns:a16="http://schemas.microsoft.com/office/drawing/2014/main" id="{F9B8C88E-8169-4D2C-9B67-0D602173CB62}"/>
                  </a:ext>
                </a:extLst>
              </p:cNvPr>
              <p:cNvSpPr txBox="1">
                <a:spLocks noRot="1" noChangeAspect="1" noMove="1" noResize="1" noEditPoints="1" noAdjustHandles="1" noChangeArrowheads="1" noChangeShapeType="1" noTextEdit="1"/>
              </p:cNvSpPr>
              <p:nvPr/>
            </p:nvSpPr>
            <p:spPr>
              <a:xfrm>
                <a:off x="623900" y="2558313"/>
                <a:ext cx="9613656" cy="405624"/>
              </a:xfrm>
              <a:prstGeom prst="rect">
                <a:avLst/>
              </a:prstGeom>
              <a:blipFill>
                <a:blip r:embed="rId4"/>
                <a:stretch>
                  <a:fillRect t="-10606" b="-27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C14A55A-D1D3-45CF-95EE-F9DE180A7A5E}"/>
                  </a:ext>
                </a:extLst>
              </p:cNvPr>
              <p:cNvSpPr txBox="1"/>
              <p:nvPr/>
            </p:nvSpPr>
            <p:spPr>
              <a:xfrm>
                <a:off x="3142084" y="3376701"/>
                <a:ext cx="5032981" cy="620170"/>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num>
                        <m:den>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log</m:t>
                              </m:r>
                            </m:fName>
                            <m:e>
                              <m:r>
                                <a:rPr lang="en-US" altLang="zh-CN" b="0" i="1" smtClean="0">
                                  <a:latin typeface="Cambria Math" panose="02040503050406030204" pitchFamily="18" charset="0"/>
                                </a:rPr>
                                <m:t>2</m:t>
                              </m:r>
                            </m:e>
                          </m:func>
                        </m:den>
                      </m:f>
                      <m:r>
                        <a:rPr lang="en-US" altLang="zh-CN" i="1">
                          <a:latin typeface="Cambria Math" panose="02040503050406030204" pitchFamily="18" charset="0"/>
                          <a:ea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𝐿</m:t>
                          </m:r>
                        </m:e>
                      </m:acc>
                      <m:r>
                        <a:rPr lang="en-US" altLang="zh-CN"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𝐻</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𝑘</m:t>
                                  </m:r>
                                </m:sup>
                              </m:sSup>
                            </m:e>
                          </m:d>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2</m:t>
                              </m:r>
                            </m:e>
                          </m:func>
                        </m:den>
                      </m:f>
                      <m:r>
                        <a:rPr lang="en-US" altLang="zh-CN" b="0" i="0" smtClean="0">
                          <a:latin typeface="Cambria Math" panose="02040503050406030204" pitchFamily="18" charset="0"/>
                        </a:rPr>
                        <m:t>+2,  </m:t>
                      </m:r>
                      <m:f>
                        <m:fPr>
                          <m:ctrlPr>
                            <a:rPr lang="en-US" altLang="zh-CN" i="1" smtClean="0">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𝐻</m:t>
                          </m:r>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𝑠</m:t>
                          </m:r>
                          <m:r>
                            <a:rPr lang="en-US" altLang="zh-CN" i="1">
                              <a:solidFill>
                                <a:srgbClr val="C00000"/>
                              </a:solidFill>
                              <a:latin typeface="Cambria Math" panose="02040503050406030204" pitchFamily="18" charset="0"/>
                            </a:rPr>
                            <m:t>)</m:t>
                          </m:r>
                        </m:num>
                        <m:den>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log</m:t>
                              </m:r>
                            </m:fName>
                            <m:e>
                              <m:r>
                                <a:rPr lang="en-US" altLang="zh-CN" i="1">
                                  <a:solidFill>
                                    <a:srgbClr val="C00000"/>
                                  </a:solidFill>
                                  <a:latin typeface="Cambria Math" panose="02040503050406030204" pitchFamily="18" charset="0"/>
                                </a:rPr>
                                <m:t>2</m:t>
                              </m:r>
                            </m:e>
                          </m:func>
                        </m:den>
                      </m:f>
                      <m:r>
                        <a:rPr lang="en-US" altLang="zh-CN" i="1">
                          <a:latin typeface="Cambria Math" panose="02040503050406030204" pitchFamily="18" charset="0"/>
                          <a:ea typeface="Cambria Math" panose="02040503050406030204" pitchFamily="18" charset="0"/>
                        </a:rPr>
                        <m:t>≤</m:t>
                      </m:r>
                      <m:f>
                        <m:fPr>
                          <m:ctrlPr>
                            <a:rPr lang="en-US" altLang="zh-CN" i="1" smtClean="0">
                              <a:solidFill>
                                <a:srgbClr val="00B0F0"/>
                              </a:solidFill>
                              <a:latin typeface="Cambria Math" panose="02040503050406030204" pitchFamily="18" charset="0"/>
                              <a:ea typeface="Cambria Math" panose="02040503050406030204" pitchFamily="18" charset="0"/>
                            </a:rPr>
                          </m:ctrlPr>
                        </m:fPr>
                        <m:num>
                          <m:acc>
                            <m:accPr>
                              <m:chr m:val="̅"/>
                              <m:ctrlPr>
                                <a:rPr lang="en-US" altLang="zh-CN" i="1">
                                  <a:solidFill>
                                    <a:srgbClr val="00B0F0"/>
                                  </a:solidFill>
                                  <a:latin typeface="Cambria Math" panose="02040503050406030204" pitchFamily="18" charset="0"/>
                                  <a:ea typeface="Cambria Math" panose="02040503050406030204" pitchFamily="18" charset="0"/>
                                </a:rPr>
                              </m:ctrlPr>
                            </m:accPr>
                            <m:e>
                              <m:r>
                                <a:rPr lang="en-US" altLang="zh-CN" i="1">
                                  <a:solidFill>
                                    <a:srgbClr val="00B0F0"/>
                                  </a:solidFill>
                                  <a:latin typeface="Cambria Math" panose="02040503050406030204" pitchFamily="18" charset="0"/>
                                  <a:ea typeface="Cambria Math" panose="02040503050406030204" pitchFamily="18" charset="0"/>
                                </a:rPr>
                                <m:t>𝐿</m:t>
                              </m:r>
                            </m:e>
                          </m:acc>
                        </m:num>
                        <m:den>
                          <m:r>
                            <a:rPr lang="en-US" altLang="zh-CN" b="0" i="1" smtClean="0">
                              <a:solidFill>
                                <a:srgbClr val="00B0F0"/>
                              </a:solidFill>
                              <a:latin typeface="Cambria Math" panose="02040503050406030204" pitchFamily="18" charset="0"/>
                              <a:ea typeface="Cambria Math" panose="02040503050406030204" pitchFamily="18" charset="0"/>
                            </a:rPr>
                            <m:t>𝑘</m:t>
                          </m:r>
                        </m:den>
                      </m:f>
                      <m:r>
                        <a:rPr lang="en-US" altLang="zh-CN" i="1">
                          <a:latin typeface="Cambria Math" panose="02040503050406030204" pitchFamily="18" charset="0"/>
                          <a:ea typeface="Cambria Math" panose="02040503050406030204" pitchFamily="18" charset="0"/>
                        </a:rPr>
                        <m:t>≤</m:t>
                      </m:r>
                      <m:f>
                        <m:fPr>
                          <m:ctrlPr>
                            <a:rPr lang="en-US" altLang="zh-CN" i="1" smtClean="0">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𝐻</m:t>
                          </m:r>
                          <m:d>
                            <m:dPr>
                              <m:ctrlPr>
                                <a:rPr lang="en-US" altLang="zh-CN" i="1">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𝑠</m:t>
                              </m:r>
                            </m:e>
                          </m:d>
                        </m:num>
                        <m:den>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log</m:t>
                              </m:r>
                            </m:fName>
                            <m:e>
                              <m:r>
                                <a:rPr lang="en-US" altLang="zh-CN" i="1">
                                  <a:solidFill>
                                    <a:srgbClr val="C00000"/>
                                  </a:solidFill>
                                  <a:latin typeface="Cambria Math" panose="02040503050406030204" pitchFamily="18" charset="0"/>
                                </a:rPr>
                                <m:t>2</m:t>
                              </m:r>
                            </m:e>
                          </m:func>
                        </m:den>
                      </m:f>
                      <m:r>
                        <a:rPr lang="en-US" altLang="zh-CN">
                          <a:latin typeface="Cambria Math" panose="02040503050406030204" pitchFamily="18" charset="0"/>
                        </a:rPr>
                        <m:t>+</m:t>
                      </m:r>
                      <m:f>
                        <m:fPr>
                          <m:ctrlPr>
                            <a:rPr lang="en-US" altLang="zh-CN" i="1" smtClean="0">
                              <a:solidFill>
                                <a:srgbClr val="FFC000"/>
                              </a:solidFill>
                              <a:latin typeface="Cambria Math" panose="02040503050406030204" pitchFamily="18" charset="0"/>
                            </a:rPr>
                          </m:ctrlPr>
                        </m:fPr>
                        <m:num>
                          <m:r>
                            <a:rPr lang="en-US" altLang="zh-CN" b="0" i="1" smtClean="0">
                              <a:solidFill>
                                <a:srgbClr val="FFC000"/>
                              </a:solidFill>
                              <a:latin typeface="Cambria Math" panose="02040503050406030204" pitchFamily="18" charset="0"/>
                            </a:rPr>
                            <m:t>2</m:t>
                          </m:r>
                        </m:num>
                        <m:den>
                          <m:r>
                            <a:rPr lang="en-US" altLang="zh-CN" b="0" i="1" smtClean="0">
                              <a:solidFill>
                                <a:srgbClr val="FFC000"/>
                              </a:solidFill>
                              <a:latin typeface="Cambria Math" panose="02040503050406030204" pitchFamily="18" charset="0"/>
                            </a:rPr>
                            <m:t>𝑘</m:t>
                          </m:r>
                        </m:den>
                      </m:f>
                    </m:oMath>
                  </m:oMathPara>
                </a14:m>
                <a:endParaRPr lang="zh-CN" altLang="en-US" dirty="0"/>
              </a:p>
            </p:txBody>
          </p:sp>
        </mc:Choice>
        <mc:Fallback xmlns="">
          <p:sp>
            <p:nvSpPr>
              <p:cNvPr id="5" name="文本框 4">
                <a:extLst>
                  <a:ext uri="{FF2B5EF4-FFF2-40B4-BE49-F238E27FC236}">
                    <a16:creationId xmlns:a16="http://schemas.microsoft.com/office/drawing/2014/main" id="{DC14A55A-D1D3-45CF-95EE-F9DE180A7A5E}"/>
                  </a:ext>
                </a:extLst>
              </p:cNvPr>
              <p:cNvSpPr txBox="1">
                <a:spLocks noRot="1" noChangeAspect="1" noMove="1" noResize="1" noEditPoints="1" noAdjustHandles="1" noChangeArrowheads="1" noChangeShapeType="1" noTextEdit="1"/>
              </p:cNvSpPr>
              <p:nvPr/>
            </p:nvSpPr>
            <p:spPr>
              <a:xfrm>
                <a:off x="3142084" y="3376701"/>
                <a:ext cx="5032981" cy="620170"/>
              </a:xfrm>
              <a:prstGeom prst="rect">
                <a:avLst/>
              </a:prstGeom>
              <a:blipFill>
                <a:blip r:embed="rId5"/>
                <a:stretch>
                  <a:fillRect/>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3619874-C6BF-4D65-A32B-F6DB9E781D0B}"/>
              </a:ext>
            </a:extLst>
          </p:cNvPr>
          <p:cNvSpPr txBox="1"/>
          <p:nvPr/>
        </p:nvSpPr>
        <p:spPr>
          <a:xfrm>
            <a:off x="8758708" y="4230839"/>
            <a:ext cx="1728192" cy="707886"/>
          </a:xfrm>
          <a:prstGeom prst="rect">
            <a:avLst/>
          </a:prstGeom>
          <a:noFill/>
          <a:ln>
            <a:solidFill>
              <a:schemeClr val="bg2"/>
            </a:solidFill>
          </a:ln>
        </p:spPr>
        <p:txBody>
          <a:bodyPr wrap="square" rtlCol="0" anchor="ctr" anchorCtr="1">
            <a:spAutoFit/>
          </a:bodyPr>
          <a:lstStyle/>
          <a:p>
            <a:r>
              <a:rPr lang="zh-CN" altLang="en-US" sz="2000" dirty="0">
                <a:solidFill>
                  <a:srgbClr val="00B0F0"/>
                </a:solidFill>
              </a:rPr>
              <a:t>每信源字母平均码符号数</a:t>
            </a:r>
          </a:p>
        </p:txBody>
      </p:sp>
      <p:cxnSp>
        <p:nvCxnSpPr>
          <p:cNvPr id="8" name="直接箭头连接符 7">
            <a:extLst>
              <a:ext uri="{FF2B5EF4-FFF2-40B4-BE49-F238E27FC236}">
                <a16:creationId xmlns:a16="http://schemas.microsoft.com/office/drawing/2014/main" id="{77E79769-07C4-46A1-BDBF-B2F9A9B3D89B}"/>
              </a:ext>
            </a:extLst>
          </p:cNvPr>
          <p:cNvCxnSpPr>
            <a:cxnSpLocks/>
            <a:stCxn id="6" idx="1"/>
          </p:cNvCxnSpPr>
          <p:nvPr/>
        </p:nvCxnSpPr>
        <p:spPr>
          <a:xfrm flipH="1" flipV="1">
            <a:off x="6958508" y="3929867"/>
            <a:ext cx="1800200" cy="65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092A324-5D8D-441B-A538-62B94F50BC4B}"/>
              </a:ext>
            </a:extLst>
          </p:cNvPr>
          <p:cNvSpPr txBox="1"/>
          <p:nvPr/>
        </p:nvSpPr>
        <p:spPr>
          <a:xfrm>
            <a:off x="765820" y="5063718"/>
            <a:ext cx="8352928" cy="40011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对扩展信源进行编码时，不使用紧致码编码效率也能接近</a:t>
            </a:r>
            <a:r>
              <a:rPr lang="zh-CN" altLang="en-US" sz="2000" dirty="0">
                <a:solidFill>
                  <a:srgbClr val="C00000"/>
                </a:solidFill>
              </a:rPr>
              <a:t>理论极限</a:t>
            </a:r>
            <a:r>
              <a:rPr lang="zh-CN" altLang="en-US" sz="2000" dirty="0"/>
              <a:t>。</a:t>
            </a:r>
          </a:p>
        </p:txBody>
      </p:sp>
    </p:spTree>
    <p:extLst>
      <p:ext uri="{BB962C8B-B14F-4D97-AF65-F5344CB8AC3E}">
        <p14:creationId xmlns:p14="http://schemas.microsoft.com/office/powerpoint/2010/main" val="125158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AC8F684-2D21-418F-8D4A-84AF40CF4785}"/>
                  </a:ext>
                </a:extLst>
              </p:cNvPr>
              <p:cNvSpPr txBox="1"/>
              <p:nvPr/>
            </p:nvSpPr>
            <p:spPr>
              <a:xfrm>
                <a:off x="1171071" y="462064"/>
                <a:ext cx="10009110" cy="599588"/>
              </a:xfrm>
              <a:prstGeom prst="rect">
                <a:avLst/>
              </a:prstGeom>
              <a:noFill/>
              <a:ln>
                <a:noFill/>
              </a:ln>
            </p:spPr>
            <p:txBody>
              <a:bodyPr wrap="square" rtlCol="0" anchor="ctr" anchorCtr="1">
                <a:spAutoFit/>
              </a:bodyPr>
              <a:lstStyle/>
              <a:p>
                <a:r>
                  <a:rPr lang="zh-CN" altLang="en-US" sz="2000" dirty="0"/>
                  <a:t>例：设</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1</m:t>
                                        </m:r>
                                      </m:sub>
                                    </m:sSub>
                                  </m:e>
                                </m:mr>
                                <m:mr>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r>
                                          <a:rPr lang="en-US" altLang="zh-CN" sz="2000" b="0" i="1" smtClean="0">
                                            <a:latin typeface="Cambria Math" panose="02040503050406030204" pitchFamily="18" charset="0"/>
                                            <a:ea typeface="Cambria Math" panose="02040503050406030204" pitchFamily="18" charset="0"/>
                                          </a:rPr>
                                          <m:t>−1</m:t>
                                        </m:r>
                                      </m:sup>
                                    </m:sSup>
                                  </m:e>
                                </m:mr>
                              </m:m>
                            </m:e>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m:t>
                                              </m:r>
                                            </m:sub>
                                          </m:sSub>
                                        </m:e>
                                      </m:mr>
                                      <m:mr>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r>
                                                <a:rPr lang="en-US" altLang="zh-CN" sz="2000" b="0" i="1" smtClean="0">
                                                  <a:latin typeface="Cambria Math" panose="02040503050406030204" pitchFamily="18" charset="0"/>
                                                  <a:ea typeface="Cambria Math" panose="02040503050406030204" pitchFamily="18" charset="0"/>
                                                </a:rPr>
                                                <m:t>−2</m:t>
                                              </m:r>
                                            </m:sup>
                                          </m:sSup>
                                        </m:e>
                                      </m:mr>
                                    </m:m>
                                  </m:e>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3</m:t>
                                              </m:r>
                                            </m:sub>
                                          </m:sSub>
                                        </m:e>
                                      </m:mr>
                                      <m:mr>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r>
                                                <a:rPr lang="en-US" altLang="zh-CN" sz="2000" b="0" i="1" smtClean="0">
                                                  <a:latin typeface="Cambria Math" panose="02040503050406030204" pitchFamily="18" charset="0"/>
                                                  <a:ea typeface="Cambria Math" panose="02040503050406030204" pitchFamily="18" charset="0"/>
                                                </a:rPr>
                                                <m:t>−3</m:t>
                                              </m:r>
                                            </m:sup>
                                          </m:sSup>
                                        </m:e>
                                      </m:mr>
                                    </m:m>
                                  </m:e>
                                  <m:e>
                                    <m:m>
                                      <m:mPr>
                                        <m:mcs>
                                          <m:mc>
                                            <m:mcPr>
                                              <m:count m:val="1"/>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4</m:t>
                                              </m:r>
                                            </m:sub>
                                          </m:sSub>
                                        </m:e>
                                      </m:mr>
                                      <m:mr>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2</m:t>
                                              </m:r>
                                            </m:e>
                                            <m:sup>
                                              <m:r>
                                                <a:rPr lang="en-US" altLang="zh-CN" sz="2000" b="0" i="1" smtClean="0">
                                                  <a:latin typeface="Cambria Math" panose="02040503050406030204" pitchFamily="18" charset="0"/>
                                                  <a:ea typeface="Cambria Math" panose="02040503050406030204" pitchFamily="18" charset="0"/>
                                                </a:rPr>
                                                <m:t>−3</m:t>
                                              </m:r>
                                            </m:sup>
                                          </m:sSup>
                                        </m:e>
                                      </m:mr>
                                    </m:m>
                                  </m:e>
                                </m:mr>
                              </m:m>
                            </m:e>
                          </m:mr>
                        </m:m>
                      </m:e>
                    </m:d>
                  </m:oMath>
                </a14:m>
                <a:r>
                  <a:rPr lang="zh-CN" altLang="en-US" sz="2000" dirty="0"/>
                  <a:t>，考虑序列</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b="0" i="1" smtClean="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b="0" i="1" smtClean="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b="0" i="1" smtClean="0">
                            <a:latin typeface="Cambria Math" panose="02040503050406030204" pitchFamily="18" charset="0"/>
                          </a:rPr>
                          <m:t>3</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b="0" i="1" smtClean="0">
                            <a:latin typeface="Cambria Math" panose="02040503050406030204" pitchFamily="18" charset="0"/>
                          </a:rPr>
                          <m:t>4</m:t>
                        </m:r>
                      </m:sub>
                    </m:sSub>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8</m:t>
                        </m:r>
                      </m:sup>
                    </m:sSup>
                  </m:oMath>
                </a14:m>
                <a:r>
                  <a:rPr lang="zh-CN" altLang="en-US" sz="2000" dirty="0"/>
                  <a:t>对应的码字。</a:t>
                </a:r>
              </a:p>
            </p:txBody>
          </p:sp>
        </mc:Choice>
        <mc:Fallback xmlns="">
          <p:sp>
            <p:nvSpPr>
              <p:cNvPr id="2" name="文本框 1">
                <a:extLst>
                  <a:ext uri="{FF2B5EF4-FFF2-40B4-BE49-F238E27FC236}">
                    <a16:creationId xmlns:a16="http://schemas.microsoft.com/office/drawing/2014/main" id="{BAC8F684-2D21-418F-8D4A-84AF40CF4785}"/>
                  </a:ext>
                </a:extLst>
              </p:cNvPr>
              <p:cNvSpPr txBox="1">
                <a:spLocks noRot="1" noChangeAspect="1" noMove="1" noResize="1" noEditPoints="1" noAdjustHandles="1" noChangeArrowheads="1" noChangeShapeType="1" noTextEdit="1"/>
              </p:cNvSpPr>
              <p:nvPr/>
            </p:nvSpPr>
            <p:spPr>
              <a:xfrm>
                <a:off x="1171071" y="462064"/>
                <a:ext cx="10009110" cy="599588"/>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7734F2EE-FFDE-485A-88FB-A7A96EE63F0B}"/>
                  </a:ext>
                </a:extLst>
              </p:cNvPr>
              <p:cNvGraphicFramePr>
                <a:graphicFrameLocks noGrp="1"/>
              </p:cNvGraphicFramePr>
              <p:nvPr>
                <p:extLst>
                  <p:ext uri="{D42A27DB-BD31-4B8C-83A1-F6EECF244321}">
                    <p14:modId xmlns:p14="http://schemas.microsoft.com/office/powerpoint/2010/main" val="3454747194"/>
                  </p:ext>
                </p:extLst>
              </p:nvPr>
            </p:nvGraphicFramePr>
            <p:xfrm>
              <a:off x="1089857" y="1170879"/>
              <a:ext cx="10009110" cy="3339465"/>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3352818788"/>
                        </a:ext>
                      </a:extLst>
                    </a:gridCol>
                    <a:gridCol w="1080120">
                      <a:extLst>
                        <a:ext uri="{9D8B030D-6E8A-4147-A177-3AD203B41FA5}">
                          <a16:colId xmlns:a16="http://schemas.microsoft.com/office/drawing/2014/main" val="3304430029"/>
                        </a:ext>
                      </a:extLst>
                    </a:gridCol>
                    <a:gridCol w="1584176">
                      <a:extLst>
                        <a:ext uri="{9D8B030D-6E8A-4147-A177-3AD203B41FA5}">
                          <a16:colId xmlns:a16="http://schemas.microsoft.com/office/drawing/2014/main" val="186346752"/>
                        </a:ext>
                      </a:extLst>
                    </a:gridCol>
                    <a:gridCol w="1656184">
                      <a:extLst>
                        <a:ext uri="{9D8B030D-6E8A-4147-A177-3AD203B41FA5}">
                          <a16:colId xmlns:a16="http://schemas.microsoft.com/office/drawing/2014/main" val="3285457493"/>
                        </a:ext>
                      </a:extLst>
                    </a:gridCol>
                    <a:gridCol w="1080120">
                      <a:extLst>
                        <a:ext uri="{9D8B030D-6E8A-4147-A177-3AD203B41FA5}">
                          <a16:colId xmlns:a16="http://schemas.microsoft.com/office/drawing/2014/main" val="4204366961"/>
                        </a:ext>
                      </a:extLst>
                    </a:gridCol>
                    <a:gridCol w="4032446">
                      <a:extLst>
                        <a:ext uri="{9D8B030D-6E8A-4147-A177-3AD203B41FA5}">
                          <a16:colId xmlns:a16="http://schemas.microsoft.com/office/drawing/2014/main" val="1352389238"/>
                        </a:ext>
                      </a:extLst>
                    </a:gridCol>
                  </a:tblGrid>
                  <a:tr h="370840">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𝒊</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𝒖</m:t>
                                    </m:r>
                                  </m:e>
                                  <m:sup>
                                    <m:r>
                                      <a:rPr lang="en-US" altLang="zh-CN" b="1" i="1" smtClean="0">
                                        <a:latin typeface="Cambria Math" panose="02040503050406030204" pitchFamily="18" charset="0"/>
                                      </a:rPr>
                                      <m:t>𝒊</m:t>
                                    </m:r>
                                  </m:sup>
                                </m:sSup>
                                <m:r>
                                  <a:rPr lang="en-US" altLang="zh-CN" b="1"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𝒖</m:t>
                                    </m:r>
                                  </m:e>
                                  <m:sup>
                                    <m:r>
                                      <a:rPr lang="en-US" altLang="zh-CN" b="1" i="1" smtClean="0">
                                        <a:latin typeface="Cambria Math" panose="02040503050406030204" pitchFamily="18" charset="0"/>
                                      </a:rPr>
                                      <m:t>𝒊</m:t>
                                    </m:r>
                                  </m:sup>
                                </m:sSup>
                                <m:r>
                                  <a:rPr lang="en-US" altLang="zh-CN" b="1"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𝒏</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𝒖</m:t>
                                    </m:r>
                                    <m:r>
                                      <a:rPr lang="en-US" altLang="zh-CN" b="1" i="1" smtClean="0">
                                        <a:latin typeface="Cambria Math" panose="02040503050406030204" pitchFamily="18" charset="0"/>
                                      </a:rPr>
                                      <m:t>)</m:t>
                                    </m:r>
                                  </m:e>
                                  <m:sup>
                                    <m:r>
                                      <a:rPr lang="en-US" altLang="zh-CN" b="1" i="1" smtClean="0">
                                        <a:latin typeface="Cambria Math" panose="02040503050406030204" pitchFamily="18" charset="0"/>
                                      </a:rPr>
                                      <m:t>𝒊</m:t>
                                    </m:r>
                                  </m:sup>
                                </m:sSup>
                              </m:oMath>
                            </m:oMathPara>
                          </a14:m>
                          <a:endParaRPr lang="zh-CN" altLang="en-US" dirty="0"/>
                        </a:p>
                      </a:txBody>
                      <a:tcPr/>
                    </a:tc>
                    <a:tc>
                      <a:txBody>
                        <a:bodyPr/>
                        <a:lstStyle/>
                        <a:p>
                          <a:pPr algn="l"/>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𝒇</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𝒖</m:t>
                                    </m:r>
                                  </m:e>
                                  <m:sup>
                                    <m:r>
                                      <a:rPr lang="en-US" altLang="zh-CN" b="1" i="1" smtClean="0">
                                        <a:latin typeface="Cambria Math" panose="02040503050406030204" pitchFamily="18" charset="0"/>
                                      </a:rPr>
                                      <m:t>𝒊</m:t>
                                    </m:r>
                                  </m:sup>
                                </m:sSup>
                                <m:r>
                                  <a:rPr lang="en-US" altLang="zh-CN" b="1"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1332484774"/>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3</m:t>
                                </m:r>
                              </m:oMath>
                            </m:oMathPara>
                          </a14:m>
                          <a:endParaRPr lang="zh-CN" altLang="en-US" dirty="0">
                            <a:solidFill>
                              <a:srgbClr val="00B05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100</m:t>
                                </m:r>
                              </m:oMath>
                            </m:oMathPara>
                          </a14:m>
                          <a:endParaRPr lang="zh-CN" altLang="en-US" dirty="0">
                            <a:solidFill>
                              <a:srgbClr val="00B050"/>
                            </a:solidFill>
                          </a:endParaRPr>
                        </a:p>
                      </a:txBody>
                      <a:tcPr/>
                    </a:tc>
                    <a:extLst>
                      <a:ext uri="{0D108BD9-81ED-4DB2-BD59-A6C34878D82A}">
                        <a16:rowId xmlns:a16="http://schemas.microsoft.com/office/drawing/2014/main" val="1254519017"/>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−3</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4</m:t>
                                </m:r>
                              </m:oMath>
                            </m:oMathPara>
                          </a14:m>
                          <a:endParaRPr lang="zh-CN" altLang="en-US" dirty="0">
                            <a:solidFill>
                              <a:srgbClr val="00B05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1000</m:t>
                                </m:r>
                              </m:oMath>
                            </m:oMathPara>
                          </a14:m>
                          <a:endParaRPr lang="zh-CN" altLang="en-US" dirty="0">
                            <a:solidFill>
                              <a:srgbClr val="00B050"/>
                            </a:solidFill>
                          </a:endParaRPr>
                        </a:p>
                      </a:txBody>
                      <a:tcPr/>
                    </a:tc>
                    <a:extLst>
                      <a:ext uri="{0D108BD9-81ED-4DB2-BD59-A6C34878D82A}">
                        <a16:rowId xmlns:a16="http://schemas.microsoft.com/office/drawing/2014/main" val="1956858555"/>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2</m:t>
                                    </m:r>
                                  </m:e>
                                  <m:sup>
                                    <m:r>
                                      <a:rPr lang="en-US" altLang="zh-CN" sz="1800" b="0" i="1" smtClean="0">
                                        <a:latin typeface="Cambria Math" panose="02040503050406030204" pitchFamily="18" charset="0"/>
                                        <a:ea typeface="Cambria Math" panose="02040503050406030204" pitchFamily="18" charset="0"/>
                                      </a:rPr>
                                      <m:t>−4</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5</m:t>
                                </m:r>
                              </m:oMath>
                            </m:oMathPara>
                          </a14:m>
                          <a:endParaRPr lang="zh-CN" altLang="en-US" dirty="0">
                            <a:solidFill>
                              <a:srgbClr val="00B05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10000</m:t>
                                </m:r>
                              </m:oMath>
                            </m:oMathPara>
                          </a14:m>
                          <a:endParaRPr lang="zh-CN" altLang="en-US" dirty="0">
                            <a:solidFill>
                              <a:srgbClr val="00B050"/>
                            </a:solidFill>
                          </a:endParaRPr>
                        </a:p>
                      </a:txBody>
                      <a:tcPr/>
                    </a:tc>
                    <a:extLst>
                      <a:ext uri="{0D108BD9-81ED-4DB2-BD59-A6C34878D82A}">
                        <a16:rowId xmlns:a16="http://schemas.microsoft.com/office/drawing/2014/main" val="1254046140"/>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2</m:t>
                                    </m:r>
                                  </m:e>
                                  <m:sup>
                                    <m:r>
                                      <a:rPr lang="en-US" altLang="zh-CN" sz="1800" b="0" i="1" smtClean="0">
                                        <a:latin typeface="Cambria Math" panose="02040503050406030204" pitchFamily="18" charset="0"/>
                                        <a:ea typeface="Cambria Math" panose="02040503050406030204" pitchFamily="18" charset="0"/>
                                      </a:rPr>
                                      <m:t>−7</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35</m:t>
                                    </m:r>
                                  </m:num>
                                  <m:den>
                                    <m:r>
                                      <a:rPr lang="en-US" altLang="zh-CN" b="0" i="1" smtClean="0">
                                        <a:latin typeface="Cambria Math" panose="02040503050406030204" pitchFamily="18" charset="0"/>
                                      </a:rPr>
                                      <m:t>64</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8</m:t>
                                </m:r>
                              </m:oMath>
                            </m:oMathPara>
                          </a14:m>
                          <a:endParaRPr lang="zh-CN" altLang="en-US" dirty="0">
                            <a:solidFill>
                              <a:srgbClr val="00B05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10001100</m:t>
                                </m:r>
                              </m:oMath>
                            </m:oMathPara>
                          </a14:m>
                          <a:endParaRPr lang="zh-CN" altLang="en-US" dirty="0">
                            <a:solidFill>
                              <a:srgbClr val="00B050"/>
                            </a:solidFill>
                          </a:endParaRPr>
                        </a:p>
                      </a:txBody>
                      <a:tcPr/>
                    </a:tc>
                    <a:extLst>
                      <a:ext uri="{0D108BD9-81ED-4DB2-BD59-A6C34878D82A}">
                        <a16:rowId xmlns:a16="http://schemas.microsoft.com/office/drawing/2014/main" val="1749975548"/>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5</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2</m:t>
                                    </m:r>
                                  </m:e>
                                  <m:sup>
                                    <m:r>
                                      <a:rPr lang="en-US" altLang="zh-CN" sz="1800" b="0" i="1" smtClean="0">
                                        <a:latin typeface="Cambria Math" panose="02040503050406030204" pitchFamily="18" charset="0"/>
                                        <a:ea typeface="Cambria Math" panose="02040503050406030204" pitchFamily="18" charset="0"/>
                                      </a:rPr>
                                      <m:t>−10</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567</m:t>
                                    </m:r>
                                  </m:num>
                                  <m:den>
                                    <m:r>
                                      <a:rPr lang="en-US" altLang="zh-CN" b="0" i="1" smtClean="0">
                                        <a:latin typeface="Cambria Math" panose="02040503050406030204" pitchFamily="18" charset="0"/>
                                      </a:rPr>
                                      <m:t>1024</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11</m:t>
                                </m:r>
                              </m:oMath>
                            </m:oMathPara>
                          </a14:m>
                          <a:endParaRPr lang="zh-CN" altLang="en-US" dirty="0">
                            <a:solidFill>
                              <a:srgbClr val="00B05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10001101110</m:t>
                                </m:r>
                              </m:oMath>
                            </m:oMathPara>
                          </a14:m>
                          <a:endParaRPr lang="zh-CN" altLang="en-US" dirty="0">
                            <a:solidFill>
                              <a:srgbClr val="00B050"/>
                            </a:solidFill>
                          </a:endParaRPr>
                        </a:p>
                      </a:txBody>
                      <a:tcPr/>
                    </a:tc>
                    <a:extLst>
                      <a:ext uri="{0D108BD9-81ED-4DB2-BD59-A6C34878D82A}">
                        <a16:rowId xmlns:a16="http://schemas.microsoft.com/office/drawing/2014/main" val="3048177839"/>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6</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2</m:t>
                                    </m:r>
                                  </m:e>
                                  <m:sup>
                                    <m:r>
                                      <a:rPr lang="en-US" altLang="zh-CN" sz="1800" b="0" i="1" smtClean="0">
                                        <a:latin typeface="Cambria Math" panose="02040503050406030204" pitchFamily="18" charset="0"/>
                                        <a:ea typeface="Cambria Math" panose="02040503050406030204" pitchFamily="18" charset="0"/>
                                      </a:rPr>
                                      <m:t>−11</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567</m:t>
                                    </m:r>
                                  </m:num>
                                  <m:den>
                                    <m:r>
                                      <a:rPr lang="en-US" altLang="zh-CN" b="0" i="1" smtClean="0">
                                        <a:latin typeface="Cambria Math" panose="02040503050406030204" pitchFamily="18" charset="0"/>
                                      </a:rPr>
                                      <m:t>1024</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12</m:t>
                                </m:r>
                              </m:oMath>
                            </m:oMathPara>
                          </a14:m>
                          <a:endParaRPr lang="zh-CN" altLang="en-US" dirty="0">
                            <a:solidFill>
                              <a:srgbClr val="00B05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100011011100</m:t>
                                </m:r>
                              </m:oMath>
                            </m:oMathPara>
                          </a14:m>
                          <a:endParaRPr lang="zh-CN" altLang="en-US" dirty="0">
                            <a:solidFill>
                              <a:srgbClr val="00B050"/>
                            </a:solidFill>
                          </a:endParaRPr>
                        </a:p>
                      </a:txBody>
                      <a:tcPr/>
                    </a:tc>
                    <a:extLst>
                      <a:ext uri="{0D108BD9-81ED-4DB2-BD59-A6C34878D82A}">
                        <a16:rowId xmlns:a16="http://schemas.microsoft.com/office/drawing/2014/main" val="505016659"/>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7</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2</m:t>
                                    </m:r>
                                  </m:e>
                                  <m:sup>
                                    <m:r>
                                      <a:rPr lang="en-US" altLang="zh-CN" sz="1800" b="0" i="1" smtClean="0">
                                        <a:latin typeface="Cambria Math" panose="02040503050406030204" pitchFamily="18" charset="0"/>
                                        <a:ea typeface="Cambria Math" panose="02040503050406030204" pitchFamily="18" charset="0"/>
                                      </a:rPr>
                                      <m:t>−13</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2269</m:t>
                                    </m:r>
                                  </m:num>
                                  <m:den>
                                    <m:r>
                                      <a:rPr lang="en-US" altLang="zh-CN" b="0" i="1" smtClean="0">
                                        <a:latin typeface="Cambria Math" panose="02040503050406030204" pitchFamily="18" charset="0"/>
                                      </a:rPr>
                                      <m:t>4096</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14</m:t>
                                </m:r>
                              </m:oMath>
                            </m:oMathPara>
                          </a14:m>
                          <a:endParaRPr lang="zh-CN" altLang="en-US" dirty="0">
                            <a:solidFill>
                              <a:srgbClr val="00B05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10001101110100</m:t>
                                </m:r>
                              </m:oMath>
                            </m:oMathPara>
                          </a14:m>
                          <a:endParaRPr lang="zh-CN" altLang="en-US" dirty="0">
                            <a:solidFill>
                              <a:srgbClr val="00B050"/>
                            </a:solidFill>
                          </a:endParaRPr>
                        </a:p>
                      </a:txBody>
                      <a:tcPr/>
                    </a:tc>
                    <a:extLst>
                      <a:ext uri="{0D108BD9-81ED-4DB2-BD59-A6C34878D82A}">
                        <a16:rowId xmlns:a16="http://schemas.microsoft.com/office/drawing/2014/main" val="3798436888"/>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8</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𝑠</m:t>
                                    </m:r>
                                  </m:e>
                                  <m:sub>
                                    <m:r>
                                      <a:rPr lang="en-US" altLang="zh-CN" sz="1800" b="0" i="1" smtClean="0">
                                        <a:latin typeface="Cambria Math" panose="02040503050406030204" pitchFamily="18" charset="0"/>
                                        <a:ea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2</m:t>
                                    </m:r>
                                  </m:e>
                                  <m:sup>
                                    <m:r>
                                      <a:rPr lang="en-US" altLang="zh-CN" sz="1800" b="0" i="1" smtClean="0">
                                        <a:latin typeface="Cambria Math" panose="02040503050406030204" pitchFamily="18" charset="0"/>
                                        <a:ea typeface="Cambria Math" panose="02040503050406030204" pitchFamily="18" charset="0"/>
                                      </a:rPr>
                                      <m:t>−14</m:t>
                                    </m:r>
                                  </m:sup>
                                </m:s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r>
                                      <a:rPr lang="en-US" altLang="zh-CN" b="0" i="1" smtClean="0">
                                        <a:latin typeface="Cambria Math" panose="02040503050406030204" pitchFamily="18" charset="0"/>
                                      </a:rPr>
                                      <m:t>2269</m:t>
                                    </m:r>
                                  </m:num>
                                  <m:den>
                                    <m:r>
                                      <a:rPr lang="en-US" altLang="zh-CN" b="0" i="1" smtClean="0">
                                        <a:latin typeface="Cambria Math" panose="02040503050406030204" pitchFamily="18" charset="0"/>
                                      </a:rPr>
                                      <m:t>4096</m:t>
                                    </m:r>
                                  </m:den>
                                </m:f>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15</m:t>
                                </m:r>
                              </m:oMath>
                            </m:oMathPara>
                          </a14:m>
                          <a:endParaRPr lang="zh-CN" altLang="en-US" dirty="0">
                            <a:solidFill>
                              <a:srgbClr val="C00000"/>
                            </a:solidFill>
                          </a:endParaRPr>
                        </a:p>
                      </a:txBody>
                      <a:tcPr/>
                    </a:tc>
                    <a:tc>
                      <a:txBody>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100011011101000</m:t>
                                </m:r>
                              </m:oMath>
                            </m:oMathPara>
                          </a14:m>
                          <a:endParaRPr lang="zh-CN" altLang="en-US" dirty="0">
                            <a:solidFill>
                              <a:srgbClr val="C00000"/>
                            </a:solidFill>
                          </a:endParaRPr>
                        </a:p>
                      </a:txBody>
                      <a:tcPr/>
                    </a:tc>
                    <a:extLst>
                      <a:ext uri="{0D108BD9-81ED-4DB2-BD59-A6C34878D82A}">
                        <a16:rowId xmlns:a16="http://schemas.microsoft.com/office/drawing/2014/main" val="1020624578"/>
                      </a:ext>
                    </a:extLst>
                  </a:tr>
                </a:tbl>
              </a:graphicData>
            </a:graphic>
          </p:graphicFrame>
        </mc:Choice>
        <mc:Fallback xmlns="">
          <p:graphicFrame>
            <p:nvGraphicFramePr>
              <p:cNvPr id="3" name="表格 2">
                <a:extLst>
                  <a:ext uri="{FF2B5EF4-FFF2-40B4-BE49-F238E27FC236}">
                    <a16:creationId xmlns:a16="http://schemas.microsoft.com/office/drawing/2014/main" id="{7734F2EE-FFDE-485A-88FB-A7A96EE63F0B}"/>
                  </a:ext>
                </a:extLst>
              </p:cNvPr>
              <p:cNvGraphicFramePr>
                <a:graphicFrameLocks noGrp="1"/>
              </p:cNvGraphicFramePr>
              <p:nvPr>
                <p:extLst>
                  <p:ext uri="{D42A27DB-BD31-4B8C-83A1-F6EECF244321}">
                    <p14:modId xmlns:p14="http://schemas.microsoft.com/office/powerpoint/2010/main" val="3454747194"/>
                  </p:ext>
                </p:extLst>
              </p:nvPr>
            </p:nvGraphicFramePr>
            <p:xfrm>
              <a:off x="1089857" y="1170879"/>
              <a:ext cx="10009110" cy="3339465"/>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3352818788"/>
                        </a:ext>
                      </a:extLst>
                    </a:gridCol>
                    <a:gridCol w="1080120">
                      <a:extLst>
                        <a:ext uri="{9D8B030D-6E8A-4147-A177-3AD203B41FA5}">
                          <a16:colId xmlns:a16="http://schemas.microsoft.com/office/drawing/2014/main" val="3304430029"/>
                        </a:ext>
                      </a:extLst>
                    </a:gridCol>
                    <a:gridCol w="1584176">
                      <a:extLst>
                        <a:ext uri="{9D8B030D-6E8A-4147-A177-3AD203B41FA5}">
                          <a16:colId xmlns:a16="http://schemas.microsoft.com/office/drawing/2014/main" val="186346752"/>
                        </a:ext>
                      </a:extLst>
                    </a:gridCol>
                    <a:gridCol w="1656184">
                      <a:extLst>
                        <a:ext uri="{9D8B030D-6E8A-4147-A177-3AD203B41FA5}">
                          <a16:colId xmlns:a16="http://schemas.microsoft.com/office/drawing/2014/main" val="3285457493"/>
                        </a:ext>
                      </a:extLst>
                    </a:gridCol>
                    <a:gridCol w="1080120">
                      <a:extLst>
                        <a:ext uri="{9D8B030D-6E8A-4147-A177-3AD203B41FA5}">
                          <a16:colId xmlns:a16="http://schemas.microsoft.com/office/drawing/2014/main" val="4204366961"/>
                        </a:ext>
                      </a:extLst>
                    </a:gridCol>
                    <a:gridCol w="4032446">
                      <a:extLst>
                        <a:ext uri="{9D8B030D-6E8A-4147-A177-3AD203B41FA5}">
                          <a16:colId xmlns:a16="http://schemas.microsoft.com/office/drawing/2014/main" val="1352389238"/>
                        </a:ext>
                      </a:extLst>
                    </a:gridCol>
                  </a:tblGrid>
                  <a:tr h="372745">
                    <a:tc>
                      <a:txBody>
                        <a:bodyPr/>
                        <a:lstStyle/>
                        <a:p>
                          <a:endParaRPr lang="zh-CN" altLang="en-US" dirty="0"/>
                        </a:p>
                      </a:txBody>
                      <a:tcPr/>
                    </a:tc>
                    <a:tc>
                      <a:txBody>
                        <a:bodyPr/>
                        <a:lstStyle/>
                        <a:p>
                          <a:endParaRPr lang="zh-CN"/>
                        </a:p>
                      </a:txBody>
                      <a:tcPr>
                        <a:blipFill>
                          <a:blip r:embed="rId3"/>
                          <a:stretch>
                            <a:fillRect l="-54237" t="-1639" r="-776836" b="-977049"/>
                          </a:stretch>
                        </a:blipFill>
                      </a:tcPr>
                    </a:tc>
                    <a:tc>
                      <a:txBody>
                        <a:bodyPr/>
                        <a:lstStyle/>
                        <a:p>
                          <a:endParaRPr lang="zh-CN"/>
                        </a:p>
                      </a:txBody>
                      <a:tcPr>
                        <a:blipFill>
                          <a:blip r:embed="rId3"/>
                          <a:stretch>
                            <a:fillRect l="-105000" t="-1639" r="-428846" b="-977049"/>
                          </a:stretch>
                        </a:blipFill>
                      </a:tcPr>
                    </a:tc>
                    <a:tc>
                      <a:txBody>
                        <a:bodyPr/>
                        <a:lstStyle/>
                        <a:p>
                          <a:endParaRPr lang="zh-CN"/>
                        </a:p>
                      </a:txBody>
                      <a:tcPr>
                        <a:blipFill>
                          <a:blip r:embed="rId3"/>
                          <a:stretch>
                            <a:fillRect l="-195956" t="-1639" r="-309926" b="-977049"/>
                          </a:stretch>
                        </a:blipFill>
                      </a:tcPr>
                    </a:tc>
                    <a:tc>
                      <a:txBody>
                        <a:bodyPr/>
                        <a:lstStyle/>
                        <a:p>
                          <a:endParaRPr lang="zh-CN"/>
                        </a:p>
                      </a:txBody>
                      <a:tcPr>
                        <a:blipFill>
                          <a:blip r:embed="rId3"/>
                          <a:stretch>
                            <a:fillRect l="-454802" t="-1639" r="-376271" b="-977049"/>
                          </a:stretch>
                        </a:blipFill>
                      </a:tcPr>
                    </a:tc>
                    <a:tc>
                      <a:txBody>
                        <a:bodyPr/>
                        <a:lstStyle/>
                        <a:p>
                          <a:endParaRPr lang="zh-CN"/>
                        </a:p>
                      </a:txBody>
                      <a:tcPr>
                        <a:blipFill>
                          <a:blip r:embed="rId3"/>
                          <a:stretch>
                            <a:fillRect l="-148338" t="-1639" r="-604" b="-977049"/>
                          </a:stretch>
                        </a:blipFill>
                      </a:tcPr>
                    </a:tc>
                    <a:extLst>
                      <a:ext uri="{0D108BD9-81ED-4DB2-BD59-A6C34878D82A}">
                        <a16:rowId xmlns:a16="http://schemas.microsoft.com/office/drawing/2014/main" val="1332484774"/>
                      </a:ext>
                    </a:extLst>
                  </a:tr>
                  <a:tr h="370840">
                    <a:tc>
                      <a:txBody>
                        <a:bodyPr/>
                        <a:lstStyle/>
                        <a:p>
                          <a:endParaRPr lang="zh-CN"/>
                        </a:p>
                      </a:txBody>
                      <a:tcPr>
                        <a:blipFill>
                          <a:blip r:embed="rId3"/>
                          <a:stretch>
                            <a:fillRect l="-1053" t="-101639" r="-1633684" b="-877049"/>
                          </a:stretch>
                        </a:blipFill>
                      </a:tcPr>
                    </a:tc>
                    <a:tc>
                      <a:txBody>
                        <a:bodyPr/>
                        <a:lstStyle/>
                        <a:p>
                          <a:endParaRPr lang="zh-CN"/>
                        </a:p>
                      </a:txBody>
                      <a:tcPr>
                        <a:blipFill>
                          <a:blip r:embed="rId3"/>
                          <a:stretch>
                            <a:fillRect l="-54237" t="-101639" r="-776836" b="-877049"/>
                          </a:stretch>
                        </a:blipFill>
                      </a:tcPr>
                    </a:tc>
                    <a:tc>
                      <a:txBody>
                        <a:bodyPr/>
                        <a:lstStyle/>
                        <a:p>
                          <a:endParaRPr lang="zh-CN"/>
                        </a:p>
                      </a:txBody>
                      <a:tcPr>
                        <a:blipFill>
                          <a:blip r:embed="rId3"/>
                          <a:stretch>
                            <a:fillRect l="-105000" t="-101639" r="-428846" b="-877049"/>
                          </a:stretch>
                        </a:blipFill>
                      </a:tcPr>
                    </a:tc>
                    <a:tc>
                      <a:txBody>
                        <a:bodyPr/>
                        <a:lstStyle/>
                        <a:p>
                          <a:endParaRPr lang="zh-CN"/>
                        </a:p>
                      </a:txBody>
                      <a:tcPr>
                        <a:blipFill>
                          <a:blip r:embed="rId3"/>
                          <a:stretch>
                            <a:fillRect l="-195956" t="-101639" r="-309926" b="-877049"/>
                          </a:stretch>
                        </a:blipFill>
                      </a:tcPr>
                    </a:tc>
                    <a:tc>
                      <a:txBody>
                        <a:bodyPr/>
                        <a:lstStyle/>
                        <a:p>
                          <a:endParaRPr lang="zh-CN"/>
                        </a:p>
                      </a:txBody>
                      <a:tcPr>
                        <a:blipFill>
                          <a:blip r:embed="rId3"/>
                          <a:stretch>
                            <a:fillRect l="-454802" t="-101639" r="-376271" b="-877049"/>
                          </a:stretch>
                        </a:blipFill>
                      </a:tcPr>
                    </a:tc>
                    <a:tc>
                      <a:txBody>
                        <a:bodyPr/>
                        <a:lstStyle/>
                        <a:p>
                          <a:endParaRPr lang="zh-CN"/>
                        </a:p>
                      </a:txBody>
                      <a:tcPr>
                        <a:blipFill>
                          <a:blip r:embed="rId3"/>
                          <a:stretch>
                            <a:fillRect l="-148338" t="-101639" r="-604" b="-877049"/>
                          </a:stretch>
                        </a:blipFill>
                      </a:tcPr>
                    </a:tc>
                    <a:extLst>
                      <a:ext uri="{0D108BD9-81ED-4DB2-BD59-A6C34878D82A}">
                        <a16:rowId xmlns:a16="http://schemas.microsoft.com/office/drawing/2014/main" val="1254519017"/>
                      </a:ext>
                    </a:extLst>
                  </a:tr>
                  <a:tr h="370840">
                    <a:tc>
                      <a:txBody>
                        <a:bodyPr/>
                        <a:lstStyle/>
                        <a:p>
                          <a:endParaRPr lang="zh-CN"/>
                        </a:p>
                      </a:txBody>
                      <a:tcPr>
                        <a:blipFill>
                          <a:blip r:embed="rId3"/>
                          <a:stretch>
                            <a:fillRect l="-1053" t="-201639" r="-1633684" b="-777049"/>
                          </a:stretch>
                        </a:blipFill>
                      </a:tcPr>
                    </a:tc>
                    <a:tc>
                      <a:txBody>
                        <a:bodyPr/>
                        <a:lstStyle/>
                        <a:p>
                          <a:endParaRPr lang="zh-CN"/>
                        </a:p>
                      </a:txBody>
                      <a:tcPr>
                        <a:blipFill>
                          <a:blip r:embed="rId3"/>
                          <a:stretch>
                            <a:fillRect l="-54237" t="-201639" r="-776836" b="-777049"/>
                          </a:stretch>
                        </a:blipFill>
                      </a:tcPr>
                    </a:tc>
                    <a:tc>
                      <a:txBody>
                        <a:bodyPr/>
                        <a:lstStyle/>
                        <a:p>
                          <a:endParaRPr lang="zh-CN"/>
                        </a:p>
                      </a:txBody>
                      <a:tcPr>
                        <a:blipFill>
                          <a:blip r:embed="rId3"/>
                          <a:stretch>
                            <a:fillRect l="-105000" t="-201639" r="-428846" b="-777049"/>
                          </a:stretch>
                        </a:blipFill>
                      </a:tcPr>
                    </a:tc>
                    <a:tc>
                      <a:txBody>
                        <a:bodyPr/>
                        <a:lstStyle/>
                        <a:p>
                          <a:endParaRPr lang="zh-CN"/>
                        </a:p>
                      </a:txBody>
                      <a:tcPr>
                        <a:blipFill>
                          <a:blip r:embed="rId3"/>
                          <a:stretch>
                            <a:fillRect l="-195956" t="-201639" r="-309926" b="-777049"/>
                          </a:stretch>
                        </a:blipFill>
                      </a:tcPr>
                    </a:tc>
                    <a:tc>
                      <a:txBody>
                        <a:bodyPr/>
                        <a:lstStyle/>
                        <a:p>
                          <a:endParaRPr lang="zh-CN"/>
                        </a:p>
                      </a:txBody>
                      <a:tcPr>
                        <a:blipFill>
                          <a:blip r:embed="rId3"/>
                          <a:stretch>
                            <a:fillRect l="-454802" t="-201639" r="-376271" b="-777049"/>
                          </a:stretch>
                        </a:blipFill>
                      </a:tcPr>
                    </a:tc>
                    <a:tc>
                      <a:txBody>
                        <a:bodyPr/>
                        <a:lstStyle/>
                        <a:p>
                          <a:endParaRPr lang="zh-CN"/>
                        </a:p>
                      </a:txBody>
                      <a:tcPr>
                        <a:blipFill>
                          <a:blip r:embed="rId3"/>
                          <a:stretch>
                            <a:fillRect l="-148338" t="-201639" r="-604" b="-777049"/>
                          </a:stretch>
                        </a:blipFill>
                      </a:tcPr>
                    </a:tc>
                    <a:extLst>
                      <a:ext uri="{0D108BD9-81ED-4DB2-BD59-A6C34878D82A}">
                        <a16:rowId xmlns:a16="http://schemas.microsoft.com/office/drawing/2014/main" val="1956858555"/>
                      </a:ext>
                    </a:extLst>
                  </a:tr>
                  <a:tr h="370840">
                    <a:tc>
                      <a:txBody>
                        <a:bodyPr/>
                        <a:lstStyle/>
                        <a:p>
                          <a:endParaRPr lang="zh-CN"/>
                        </a:p>
                      </a:txBody>
                      <a:tcPr>
                        <a:blipFill>
                          <a:blip r:embed="rId3"/>
                          <a:stretch>
                            <a:fillRect l="-1053" t="-301639" r="-1633684" b="-677049"/>
                          </a:stretch>
                        </a:blipFill>
                      </a:tcPr>
                    </a:tc>
                    <a:tc>
                      <a:txBody>
                        <a:bodyPr/>
                        <a:lstStyle/>
                        <a:p>
                          <a:endParaRPr lang="zh-CN"/>
                        </a:p>
                      </a:txBody>
                      <a:tcPr>
                        <a:blipFill>
                          <a:blip r:embed="rId3"/>
                          <a:stretch>
                            <a:fillRect l="-54237" t="-301639" r="-776836" b="-677049"/>
                          </a:stretch>
                        </a:blipFill>
                      </a:tcPr>
                    </a:tc>
                    <a:tc>
                      <a:txBody>
                        <a:bodyPr/>
                        <a:lstStyle/>
                        <a:p>
                          <a:endParaRPr lang="zh-CN"/>
                        </a:p>
                      </a:txBody>
                      <a:tcPr>
                        <a:blipFill>
                          <a:blip r:embed="rId3"/>
                          <a:stretch>
                            <a:fillRect l="-105000" t="-301639" r="-428846" b="-677049"/>
                          </a:stretch>
                        </a:blipFill>
                      </a:tcPr>
                    </a:tc>
                    <a:tc>
                      <a:txBody>
                        <a:bodyPr/>
                        <a:lstStyle/>
                        <a:p>
                          <a:endParaRPr lang="zh-CN"/>
                        </a:p>
                      </a:txBody>
                      <a:tcPr>
                        <a:blipFill>
                          <a:blip r:embed="rId3"/>
                          <a:stretch>
                            <a:fillRect l="-195956" t="-301639" r="-309926" b="-677049"/>
                          </a:stretch>
                        </a:blipFill>
                      </a:tcPr>
                    </a:tc>
                    <a:tc>
                      <a:txBody>
                        <a:bodyPr/>
                        <a:lstStyle/>
                        <a:p>
                          <a:endParaRPr lang="zh-CN"/>
                        </a:p>
                      </a:txBody>
                      <a:tcPr>
                        <a:blipFill>
                          <a:blip r:embed="rId3"/>
                          <a:stretch>
                            <a:fillRect l="-454802" t="-301639" r="-376271" b="-677049"/>
                          </a:stretch>
                        </a:blipFill>
                      </a:tcPr>
                    </a:tc>
                    <a:tc>
                      <a:txBody>
                        <a:bodyPr/>
                        <a:lstStyle/>
                        <a:p>
                          <a:endParaRPr lang="zh-CN"/>
                        </a:p>
                      </a:txBody>
                      <a:tcPr>
                        <a:blipFill>
                          <a:blip r:embed="rId3"/>
                          <a:stretch>
                            <a:fillRect l="-148338" t="-301639" r="-604" b="-677049"/>
                          </a:stretch>
                        </a:blipFill>
                      </a:tcPr>
                    </a:tc>
                    <a:extLst>
                      <a:ext uri="{0D108BD9-81ED-4DB2-BD59-A6C34878D82A}">
                        <a16:rowId xmlns:a16="http://schemas.microsoft.com/office/drawing/2014/main" val="1254046140"/>
                      </a:ext>
                    </a:extLst>
                  </a:tr>
                  <a:tr h="370840">
                    <a:tc>
                      <a:txBody>
                        <a:bodyPr/>
                        <a:lstStyle/>
                        <a:p>
                          <a:endParaRPr lang="zh-CN"/>
                        </a:p>
                      </a:txBody>
                      <a:tcPr>
                        <a:blipFill>
                          <a:blip r:embed="rId3"/>
                          <a:stretch>
                            <a:fillRect l="-1053" t="-401639" r="-1633684" b="-577049"/>
                          </a:stretch>
                        </a:blipFill>
                      </a:tcPr>
                    </a:tc>
                    <a:tc>
                      <a:txBody>
                        <a:bodyPr/>
                        <a:lstStyle/>
                        <a:p>
                          <a:endParaRPr lang="zh-CN"/>
                        </a:p>
                      </a:txBody>
                      <a:tcPr>
                        <a:blipFill>
                          <a:blip r:embed="rId3"/>
                          <a:stretch>
                            <a:fillRect l="-54237" t="-401639" r="-776836" b="-577049"/>
                          </a:stretch>
                        </a:blipFill>
                      </a:tcPr>
                    </a:tc>
                    <a:tc>
                      <a:txBody>
                        <a:bodyPr/>
                        <a:lstStyle/>
                        <a:p>
                          <a:endParaRPr lang="zh-CN"/>
                        </a:p>
                      </a:txBody>
                      <a:tcPr>
                        <a:blipFill>
                          <a:blip r:embed="rId3"/>
                          <a:stretch>
                            <a:fillRect l="-105000" t="-401639" r="-428846" b="-577049"/>
                          </a:stretch>
                        </a:blipFill>
                      </a:tcPr>
                    </a:tc>
                    <a:tc>
                      <a:txBody>
                        <a:bodyPr/>
                        <a:lstStyle/>
                        <a:p>
                          <a:endParaRPr lang="zh-CN"/>
                        </a:p>
                      </a:txBody>
                      <a:tcPr>
                        <a:blipFill>
                          <a:blip r:embed="rId3"/>
                          <a:stretch>
                            <a:fillRect l="-195956" t="-401639" r="-309926" b="-577049"/>
                          </a:stretch>
                        </a:blipFill>
                      </a:tcPr>
                    </a:tc>
                    <a:tc>
                      <a:txBody>
                        <a:bodyPr/>
                        <a:lstStyle/>
                        <a:p>
                          <a:endParaRPr lang="zh-CN"/>
                        </a:p>
                      </a:txBody>
                      <a:tcPr>
                        <a:blipFill>
                          <a:blip r:embed="rId3"/>
                          <a:stretch>
                            <a:fillRect l="-454802" t="-401639" r="-376271" b="-577049"/>
                          </a:stretch>
                        </a:blipFill>
                      </a:tcPr>
                    </a:tc>
                    <a:tc>
                      <a:txBody>
                        <a:bodyPr/>
                        <a:lstStyle/>
                        <a:p>
                          <a:endParaRPr lang="zh-CN"/>
                        </a:p>
                      </a:txBody>
                      <a:tcPr>
                        <a:blipFill>
                          <a:blip r:embed="rId3"/>
                          <a:stretch>
                            <a:fillRect l="-148338" t="-401639" r="-604" b="-577049"/>
                          </a:stretch>
                        </a:blipFill>
                      </a:tcPr>
                    </a:tc>
                    <a:extLst>
                      <a:ext uri="{0D108BD9-81ED-4DB2-BD59-A6C34878D82A}">
                        <a16:rowId xmlns:a16="http://schemas.microsoft.com/office/drawing/2014/main" val="1749975548"/>
                      </a:ext>
                    </a:extLst>
                  </a:tr>
                  <a:tr h="370840">
                    <a:tc>
                      <a:txBody>
                        <a:bodyPr/>
                        <a:lstStyle/>
                        <a:p>
                          <a:endParaRPr lang="zh-CN"/>
                        </a:p>
                      </a:txBody>
                      <a:tcPr>
                        <a:blipFill>
                          <a:blip r:embed="rId3"/>
                          <a:stretch>
                            <a:fillRect l="-1053" t="-510000" r="-1633684" b="-486667"/>
                          </a:stretch>
                        </a:blipFill>
                      </a:tcPr>
                    </a:tc>
                    <a:tc>
                      <a:txBody>
                        <a:bodyPr/>
                        <a:lstStyle/>
                        <a:p>
                          <a:endParaRPr lang="zh-CN"/>
                        </a:p>
                      </a:txBody>
                      <a:tcPr>
                        <a:blipFill>
                          <a:blip r:embed="rId3"/>
                          <a:stretch>
                            <a:fillRect l="-54237" t="-510000" r="-776836" b="-486667"/>
                          </a:stretch>
                        </a:blipFill>
                      </a:tcPr>
                    </a:tc>
                    <a:tc>
                      <a:txBody>
                        <a:bodyPr/>
                        <a:lstStyle/>
                        <a:p>
                          <a:endParaRPr lang="zh-CN"/>
                        </a:p>
                      </a:txBody>
                      <a:tcPr>
                        <a:blipFill>
                          <a:blip r:embed="rId3"/>
                          <a:stretch>
                            <a:fillRect l="-105000" t="-510000" r="-428846" b="-486667"/>
                          </a:stretch>
                        </a:blipFill>
                      </a:tcPr>
                    </a:tc>
                    <a:tc>
                      <a:txBody>
                        <a:bodyPr/>
                        <a:lstStyle/>
                        <a:p>
                          <a:endParaRPr lang="zh-CN"/>
                        </a:p>
                      </a:txBody>
                      <a:tcPr>
                        <a:blipFill>
                          <a:blip r:embed="rId3"/>
                          <a:stretch>
                            <a:fillRect l="-195956" t="-510000" r="-309926" b="-486667"/>
                          </a:stretch>
                        </a:blipFill>
                      </a:tcPr>
                    </a:tc>
                    <a:tc>
                      <a:txBody>
                        <a:bodyPr/>
                        <a:lstStyle/>
                        <a:p>
                          <a:endParaRPr lang="zh-CN"/>
                        </a:p>
                      </a:txBody>
                      <a:tcPr>
                        <a:blipFill>
                          <a:blip r:embed="rId3"/>
                          <a:stretch>
                            <a:fillRect l="-454802" t="-510000" r="-376271" b="-486667"/>
                          </a:stretch>
                        </a:blipFill>
                      </a:tcPr>
                    </a:tc>
                    <a:tc>
                      <a:txBody>
                        <a:bodyPr/>
                        <a:lstStyle/>
                        <a:p>
                          <a:endParaRPr lang="zh-CN"/>
                        </a:p>
                      </a:txBody>
                      <a:tcPr>
                        <a:blipFill>
                          <a:blip r:embed="rId3"/>
                          <a:stretch>
                            <a:fillRect l="-148338" t="-510000" r="-604" b="-486667"/>
                          </a:stretch>
                        </a:blipFill>
                      </a:tcPr>
                    </a:tc>
                    <a:extLst>
                      <a:ext uri="{0D108BD9-81ED-4DB2-BD59-A6C34878D82A}">
                        <a16:rowId xmlns:a16="http://schemas.microsoft.com/office/drawing/2014/main" val="3048177839"/>
                      </a:ext>
                    </a:extLst>
                  </a:tr>
                  <a:tr h="370840">
                    <a:tc>
                      <a:txBody>
                        <a:bodyPr/>
                        <a:lstStyle/>
                        <a:p>
                          <a:endParaRPr lang="zh-CN"/>
                        </a:p>
                      </a:txBody>
                      <a:tcPr>
                        <a:blipFill>
                          <a:blip r:embed="rId3"/>
                          <a:stretch>
                            <a:fillRect l="-1053" t="-600000" r="-1633684" b="-378689"/>
                          </a:stretch>
                        </a:blipFill>
                      </a:tcPr>
                    </a:tc>
                    <a:tc>
                      <a:txBody>
                        <a:bodyPr/>
                        <a:lstStyle/>
                        <a:p>
                          <a:endParaRPr lang="zh-CN"/>
                        </a:p>
                      </a:txBody>
                      <a:tcPr>
                        <a:blipFill>
                          <a:blip r:embed="rId3"/>
                          <a:stretch>
                            <a:fillRect l="-54237" t="-600000" r="-776836" b="-378689"/>
                          </a:stretch>
                        </a:blipFill>
                      </a:tcPr>
                    </a:tc>
                    <a:tc>
                      <a:txBody>
                        <a:bodyPr/>
                        <a:lstStyle/>
                        <a:p>
                          <a:endParaRPr lang="zh-CN"/>
                        </a:p>
                      </a:txBody>
                      <a:tcPr>
                        <a:blipFill>
                          <a:blip r:embed="rId3"/>
                          <a:stretch>
                            <a:fillRect l="-105000" t="-600000" r="-428846" b="-378689"/>
                          </a:stretch>
                        </a:blipFill>
                      </a:tcPr>
                    </a:tc>
                    <a:tc>
                      <a:txBody>
                        <a:bodyPr/>
                        <a:lstStyle/>
                        <a:p>
                          <a:endParaRPr lang="zh-CN"/>
                        </a:p>
                      </a:txBody>
                      <a:tcPr>
                        <a:blipFill>
                          <a:blip r:embed="rId3"/>
                          <a:stretch>
                            <a:fillRect l="-195956" t="-600000" r="-309926" b="-378689"/>
                          </a:stretch>
                        </a:blipFill>
                      </a:tcPr>
                    </a:tc>
                    <a:tc>
                      <a:txBody>
                        <a:bodyPr/>
                        <a:lstStyle/>
                        <a:p>
                          <a:endParaRPr lang="zh-CN"/>
                        </a:p>
                      </a:txBody>
                      <a:tcPr>
                        <a:blipFill>
                          <a:blip r:embed="rId3"/>
                          <a:stretch>
                            <a:fillRect l="-454802" t="-600000" r="-376271" b="-378689"/>
                          </a:stretch>
                        </a:blipFill>
                      </a:tcPr>
                    </a:tc>
                    <a:tc>
                      <a:txBody>
                        <a:bodyPr/>
                        <a:lstStyle/>
                        <a:p>
                          <a:endParaRPr lang="zh-CN"/>
                        </a:p>
                      </a:txBody>
                      <a:tcPr>
                        <a:blipFill>
                          <a:blip r:embed="rId3"/>
                          <a:stretch>
                            <a:fillRect l="-148338" t="-600000" r="-604" b="-378689"/>
                          </a:stretch>
                        </a:blipFill>
                      </a:tcPr>
                    </a:tc>
                    <a:extLst>
                      <a:ext uri="{0D108BD9-81ED-4DB2-BD59-A6C34878D82A}">
                        <a16:rowId xmlns:a16="http://schemas.microsoft.com/office/drawing/2014/main" val="505016659"/>
                      </a:ext>
                    </a:extLst>
                  </a:tr>
                  <a:tr h="370840">
                    <a:tc>
                      <a:txBody>
                        <a:bodyPr/>
                        <a:lstStyle/>
                        <a:p>
                          <a:endParaRPr lang="zh-CN"/>
                        </a:p>
                      </a:txBody>
                      <a:tcPr>
                        <a:blipFill>
                          <a:blip r:embed="rId3"/>
                          <a:stretch>
                            <a:fillRect l="-1053" t="-700000" r="-1633684" b="-278689"/>
                          </a:stretch>
                        </a:blipFill>
                      </a:tcPr>
                    </a:tc>
                    <a:tc>
                      <a:txBody>
                        <a:bodyPr/>
                        <a:lstStyle/>
                        <a:p>
                          <a:endParaRPr lang="zh-CN"/>
                        </a:p>
                      </a:txBody>
                      <a:tcPr>
                        <a:blipFill>
                          <a:blip r:embed="rId3"/>
                          <a:stretch>
                            <a:fillRect l="-54237" t="-700000" r="-776836" b="-278689"/>
                          </a:stretch>
                        </a:blipFill>
                      </a:tcPr>
                    </a:tc>
                    <a:tc>
                      <a:txBody>
                        <a:bodyPr/>
                        <a:lstStyle/>
                        <a:p>
                          <a:endParaRPr lang="zh-CN"/>
                        </a:p>
                      </a:txBody>
                      <a:tcPr>
                        <a:blipFill>
                          <a:blip r:embed="rId3"/>
                          <a:stretch>
                            <a:fillRect l="-105000" t="-700000" r="-428846" b="-278689"/>
                          </a:stretch>
                        </a:blipFill>
                      </a:tcPr>
                    </a:tc>
                    <a:tc>
                      <a:txBody>
                        <a:bodyPr/>
                        <a:lstStyle/>
                        <a:p>
                          <a:endParaRPr lang="zh-CN"/>
                        </a:p>
                      </a:txBody>
                      <a:tcPr>
                        <a:blipFill>
                          <a:blip r:embed="rId3"/>
                          <a:stretch>
                            <a:fillRect l="-195956" t="-700000" r="-309926" b="-278689"/>
                          </a:stretch>
                        </a:blipFill>
                      </a:tcPr>
                    </a:tc>
                    <a:tc>
                      <a:txBody>
                        <a:bodyPr/>
                        <a:lstStyle/>
                        <a:p>
                          <a:endParaRPr lang="zh-CN"/>
                        </a:p>
                      </a:txBody>
                      <a:tcPr>
                        <a:blipFill>
                          <a:blip r:embed="rId3"/>
                          <a:stretch>
                            <a:fillRect l="-454802" t="-700000" r="-376271" b="-278689"/>
                          </a:stretch>
                        </a:blipFill>
                      </a:tcPr>
                    </a:tc>
                    <a:tc>
                      <a:txBody>
                        <a:bodyPr/>
                        <a:lstStyle/>
                        <a:p>
                          <a:endParaRPr lang="zh-CN"/>
                        </a:p>
                      </a:txBody>
                      <a:tcPr>
                        <a:blipFill>
                          <a:blip r:embed="rId3"/>
                          <a:stretch>
                            <a:fillRect l="-148338" t="-700000" r="-604" b="-278689"/>
                          </a:stretch>
                        </a:blipFill>
                      </a:tcPr>
                    </a:tc>
                    <a:extLst>
                      <a:ext uri="{0D108BD9-81ED-4DB2-BD59-A6C34878D82A}">
                        <a16:rowId xmlns:a16="http://schemas.microsoft.com/office/drawing/2014/main" val="3798436888"/>
                      </a:ext>
                    </a:extLst>
                  </a:tr>
                  <a:tr h="370840">
                    <a:tc>
                      <a:txBody>
                        <a:bodyPr/>
                        <a:lstStyle/>
                        <a:p>
                          <a:endParaRPr lang="zh-CN"/>
                        </a:p>
                      </a:txBody>
                      <a:tcPr>
                        <a:blipFill>
                          <a:blip r:embed="rId3"/>
                          <a:stretch>
                            <a:fillRect l="-1053" t="-800000" r="-1633684" b="-178689"/>
                          </a:stretch>
                        </a:blipFill>
                      </a:tcPr>
                    </a:tc>
                    <a:tc>
                      <a:txBody>
                        <a:bodyPr/>
                        <a:lstStyle/>
                        <a:p>
                          <a:endParaRPr lang="zh-CN"/>
                        </a:p>
                      </a:txBody>
                      <a:tcPr>
                        <a:blipFill>
                          <a:blip r:embed="rId3"/>
                          <a:stretch>
                            <a:fillRect l="-54237" t="-800000" r="-776836" b="-178689"/>
                          </a:stretch>
                        </a:blipFill>
                      </a:tcPr>
                    </a:tc>
                    <a:tc>
                      <a:txBody>
                        <a:bodyPr/>
                        <a:lstStyle/>
                        <a:p>
                          <a:endParaRPr lang="zh-CN"/>
                        </a:p>
                      </a:txBody>
                      <a:tcPr>
                        <a:blipFill>
                          <a:blip r:embed="rId3"/>
                          <a:stretch>
                            <a:fillRect l="-105000" t="-800000" r="-428846" b="-178689"/>
                          </a:stretch>
                        </a:blipFill>
                      </a:tcPr>
                    </a:tc>
                    <a:tc>
                      <a:txBody>
                        <a:bodyPr/>
                        <a:lstStyle/>
                        <a:p>
                          <a:endParaRPr lang="zh-CN"/>
                        </a:p>
                      </a:txBody>
                      <a:tcPr>
                        <a:blipFill>
                          <a:blip r:embed="rId3"/>
                          <a:stretch>
                            <a:fillRect l="-195956" t="-800000" r="-309926" b="-178689"/>
                          </a:stretch>
                        </a:blipFill>
                      </a:tcPr>
                    </a:tc>
                    <a:tc>
                      <a:txBody>
                        <a:bodyPr/>
                        <a:lstStyle/>
                        <a:p>
                          <a:endParaRPr lang="zh-CN"/>
                        </a:p>
                      </a:txBody>
                      <a:tcPr>
                        <a:blipFill>
                          <a:blip r:embed="rId3"/>
                          <a:stretch>
                            <a:fillRect l="-454802" t="-800000" r="-376271" b="-178689"/>
                          </a:stretch>
                        </a:blipFill>
                      </a:tcPr>
                    </a:tc>
                    <a:tc>
                      <a:txBody>
                        <a:bodyPr/>
                        <a:lstStyle/>
                        <a:p>
                          <a:endParaRPr lang="zh-CN"/>
                        </a:p>
                      </a:txBody>
                      <a:tcPr>
                        <a:blipFill>
                          <a:blip r:embed="rId3"/>
                          <a:stretch>
                            <a:fillRect l="-148338" t="-800000" r="-604" b="-178689"/>
                          </a:stretch>
                        </a:blipFill>
                      </a:tcPr>
                    </a:tc>
                    <a:extLst>
                      <a:ext uri="{0D108BD9-81ED-4DB2-BD59-A6C34878D82A}">
                        <a16:rowId xmlns:a16="http://schemas.microsoft.com/office/drawing/2014/main" val="1020624578"/>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12CFCB4-A149-43A6-A7B9-F19355EF664D}"/>
                  </a:ext>
                </a:extLst>
              </p:cNvPr>
              <p:cNvSpPr txBox="1"/>
              <p:nvPr/>
            </p:nvSpPr>
            <p:spPr>
              <a:xfrm>
                <a:off x="765820" y="4591881"/>
                <a:ext cx="10225136" cy="1486561"/>
              </a:xfrm>
              <a:prstGeom prst="rect">
                <a:avLst/>
              </a:prstGeom>
              <a:noFill/>
              <a:ln>
                <a:noFill/>
              </a:ln>
            </p:spPr>
            <p:txBody>
              <a:bodyPr wrap="square" rtlCol="0" anchor="ctr" anchorCtr="1">
                <a:spAutoFit/>
              </a:bodyPr>
              <a:lstStyle/>
              <a:p>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r>
                      <a:rPr lang="en-US" altLang="zh-CN" b="0" i="0"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i="1" dirty="0"/>
                  <a:t>,</a:t>
                </a:r>
              </a:p>
              <a:p>
                <a14:m>
                  <m:oMath xmlns:m="http://schemas.openxmlformats.org/officeDocument/2006/math">
                    <m:r>
                      <a:rPr lang="en-US" altLang="zh-CN" b="0" i="1" dirty="0" smtClean="0">
                        <a:latin typeface="Cambria Math" panose="02040503050406030204" pitchFamily="18" charset="0"/>
                      </a:rPr>
                      <m:t>𝐹</m:t>
                    </m:r>
                    <m:d>
                      <m:dPr>
                        <m:ctrlPr>
                          <a:rPr lang="en-US" altLang="zh-CN" b="0"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e>
                    </m:d>
                    <m:r>
                      <a:rPr lang="en-US" altLang="zh-CN" b="0" i="1" smtClean="0">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−4</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oMath>
                </a14:m>
                <a:r>
                  <a:rPr lang="en-US" altLang="zh-CN" i="1" dirty="0"/>
                  <a:t>,</a:t>
                </a:r>
              </a:p>
              <a:p>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−5</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m:rPr>
                        <m:nor/>
                      </m:rPr>
                      <a:rPr lang="en-US" altLang="zh-CN" b="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−7</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−3</m:t>
                            </m:r>
                          </m:sup>
                        </m:sSup>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−5</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m:rPr>
                        <m:nor/>
                      </m:rPr>
                      <a:rPr lang="en-US" altLang="zh-CN">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−10</m:t>
                        </m:r>
                      </m:sup>
                    </m:sSup>
                  </m:oMath>
                </a14:m>
                <a:r>
                  <a:rPr lang="en-US" altLang="zh-CN" i="1" dirty="0"/>
                  <a:t>,</a:t>
                </a:r>
              </a:p>
              <a:p>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4</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4</m:t>
                            </m:r>
                          </m:sub>
                        </m:sSub>
                      </m:e>
                    </m:d>
                  </m:oMath>
                </a14:m>
                <a:r>
                  <a:rPr lang="en-US" altLang="zh-CN" i="1" dirty="0"/>
                  <a:t>,</a:t>
                </a:r>
              </a:p>
              <a:p>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4</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−5</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m:rPr>
                        <m:nor/>
                      </m:rP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−8</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−9</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−10</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−12</m:t>
                        </m:r>
                      </m:sup>
                    </m:sSup>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4</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e>
                    </m:d>
                  </m:oMath>
                </a14:m>
                <a:r>
                  <a:rPr lang="en-US" altLang="zh-CN" i="1" dirty="0"/>
                  <a:t>.</a:t>
                </a:r>
              </a:p>
            </p:txBody>
          </p:sp>
        </mc:Choice>
        <mc:Fallback xmlns="">
          <p:sp>
            <p:nvSpPr>
              <p:cNvPr id="4" name="文本框 3">
                <a:extLst>
                  <a:ext uri="{FF2B5EF4-FFF2-40B4-BE49-F238E27FC236}">
                    <a16:creationId xmlns:a16="http://schemas.microsoft.com/office/drawing/2014/main" id="{212CFCB4-A149-43A6-A7B9-F19355EF664D}"/>
                  </a:ext>
                </a:extLst>
              </p:cNvPr>
              <p:cNvSpPr txBox="1">
                <a:spLocks noRot="1" noChangeAspect="1" noMove="1" noResize="1" noEditPoints="1" noAdjustHandles="1" noChangeArrowheads="1" noChangeShapeType="1" noTextEdit="1"/>
              </p:cNvSpPr>
              <p:nvPr/>
            </p:nvSpPr>
            <p:spPr>
              <a:xfrm>
                <a:off x="765820" y="4591881"/>
                <a:ext cx="10225136" cy="1486561"/>
              </a:xfrm>
              <a:prstGeom prst="rect">
                <a:avLst/>
              </a:prstGeom>
              <a:blipFill>
                <a:blip r:embed="rId4"/>
                <a:stretch>
                  <a:fillRect t="-1639" b="-5738"/>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E2E732E-CE25-4F6F-A673-5667FB412A55}"/>
              </a:ext>
            </a:extLst>
          </p:cNvPr>
          <p:cNvSpPr txBox="1"/>
          <p:nvPr/>
        </p:nvSpPr>
        <p:spPr>
          <a:xfrm>
            <a:off x="5734372" y="6193570"/>
            <a:ext cx="5256584" cy="369332"/>
          </a:xfrm>
          <a:prstGeom prst="rect">
            <a:avLst/>
          </a:prstGeom>
          <a:noFill/>
          <a:ln>
            <a:noFill/>
          </a:ln>
        </p:spPr>
        <p:txBody>
          <a:bodyPr wrap="square" rtlCol="0" anchor="ctr" anchorCtr="1">
            <a:spAutoFit/>
          </a:bodyPr>
          <a:lstStyle/>
          <a:p>
            <a:r>
              <a:rPr lang="zh-CN" altLang="en-US" dirty="0">
                <a:solidFill>
                  <a:srgbClr val="00B050"/>
                </a:solidFill>
              </a:rPr>
              <a:t>绿色部分可以不列出，它们不是实际使用的码字。</a:t>
            </a:r>
          </a:p>
        </p:txBody>
      </p:sp>
    </p:spTree>
    <p:extLst>
      <p:ext uri="{BB962C8B-B14F-4D97-AF65-F5344CB8AC3E}">
        <p14:creationId xmlns:p14="http://schemas.microsoft.com/office/powerpoint/2010/main" val="229650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250773-4D75-45DB-AF86-9F8979ADE78D}"/>
              </a:ext>
            </a:extLst>
          </p:cNvPr>
          <p:cNvSpPr/>
          <p:nvPr/>
        </p:nvSpPr>
        <p:spPr>
          <a:xfrm>
            <a:off x="1413892" y="548680"/>
            <a:ext cx="2249334" cy="400110"/>
          </a:xfrm>
          <a:prstGeom prst="rect">
            <a:avLst/>
          </a:prstGeom>
        </p:spPr>
        <p:txBody>
          <a:bodyPr wrap="none">
            <a:spAutoFit/>
          </a:bodyPr>
          <a:lstStyle/>
          <a:p>
            <a:r>
              <a:rPr lang="zh-CN" altLang="en-US" sz="2000" b="1" dirty="0">
                <a:latin typeface="宋体" panose="02010600030101010101" pitchFamily="2" charset="-122"/>
              </a:rPr>
              <a:t>算术编码的译码：</a:t>
            </a:r>
            <a:endParaRPr lang="zh-CN" altLang="en-US" sz="20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CBE371F-34B7-4549-9E19-D097E9C2CAB8}"/>
                  </a:ext>
                </a:extLst>
              </p:cNvPr>
              <p:cNvSpPr txBox="1"/>
              <p:nvPr/>
            </p:nvSpPr>
            <p:spPr>
              <a:xfrm>
                <a:off x="1197868" y="1052736"/>
                <a:ext cx="9289032" cy="405624"/>
              </a:xfrm>
              <a:prstGeom prst="rect">
                <a:avLst/>
              </a:prstGeom>
              <a:noFill/>
              <a:ln>
                <a:noFill/>
              </a:ln>
            </p:spPr>
            <p:txBody>
              <a:bodyPr wrap="square" rtlCol="0" anchor="ctr" anchorCtr="1">
                <a:spAutoFit/>
              </a:bodyPr>
              <a:lstStyle/>
              <a:p>
                <a:r>
                  <a:rPr lang="zh-CN" altLang="en-US" sz="2000" dirty="0"/>
                  <a:t>假如</a:t>
                </a:r>
                <a:r>
                  <a:rPr lang="en-US" altLang="zh-CN" sz="2000" dirty="0"/>
                  <a:t>0-1</a:t>
                </a:r>
                <a:r>
                  <a:rPr lang="zh-CN" altLang="en-US" sz="2000" dirty="0"/>
                  <a:t>序列</a:t>
                </a:r>
                <a14:m>
                  <m:oMath xmlns:m="http://schemas.openxmlformats.org/officeDocument/2006/math">
                    <m:r>
                      <a:rPr lang="en-US" altLang="zh-CN" sz="2000" b="0" i="1" smtClean="0">
                        <a:latin typeface="Cambria Math" panose="02040503050406030204" pitchFamily="18" charset="0"/>
                      </a:rPr>
                      <m:t>𝑓</m:t>
                    </m:r>
                  </m:oMath>
                </a14:m>
                <a:r>
                  <a:rPr lang="zh-CN" altLang="en-US" sz="2000" dirty="0"/>
                  <a:t>是序列</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𝑘</m:t>
                        </m:r>
                      </m:sub>
                    </m:sSub>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𝑘</m:t>
                        </m:r>
                      </m:sup>
                    </m:sSup>
                  </m:oMath>
                </a14:m>
                <a:r>
                  <a:rPr lang="zh-CN" altLang="en-US" sz="2000" dirty="0"/>
                  <a:t>对应的码字，则二进小数</a:t>
                </a:r>
                <a14:m>
                  <m:oMath xmlns:m="http://schemas.openxmlformats.org/officeDocument/2006/math">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𝑓</m:t>
                    </m:r>
                  </m:oMath>
                </a14:m>
                <a:r>
                  <a:rPr lang="zh-CN" altLang="en-US" sz="2000" dirty="0"/>
                  <a:t>包含于区间</a:t>
                </a:r>
              </a:p>
            </p:txBody>
          </p:sp>
        </mc:Choice>
        <mc:Fallback xmlns="">
          <p:sp>
            <p:nvSpPr>
              <p:cNvPr id="3" name="文本框 2">
                <a:extLst>
                  <a:ext uri="{FF2B5EF4-FFF2-40B4-BE49-F238E27FC236}">
                    <a16:creationId xmlns:a16="http://schemas.microsoft.com/office/drawing/2014/main" id="{7CBE371F-34B7-4549-9E19-D097E9C2CAB8}"/>
                  </a:ext>
                </a:extLst>
              </p:cNvPr>
              <p:cNvSpPr txBox="1">
                <a:spLocks noRot="1" noChangeAspect="1" noMove="1" noResize="1" noEditPoints="1" noAdjustHandles="1" noChangeArrowheads="1" noChangeShapeType="1" noTextEdit="1"/>
              </p:cNvSpPr>
              <p:nvPr/>
            </p:nvSpPr>
            <p:spPr>
              <a:xfrm>
                <a:off x="1197868" y="1052736"/>
                <a:ext cx="9289032" cy="405624"/>
              </a:xfrm>
              <a:prstGeom prst="rect">
                <a:avLst/>
              </a:prstGeom>
              <a:blipFill>
                <a:blip r:embed="rId2"/>
                <a:stretch>
                  <a:fillRect l="-131" t="-9091" r="-328" b="-27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B794328-A69F-44C8-B74A-E24C92F09F39}"/>
                  </a:ext>
                </a:extLst>
              </p:cNvPr>
              <p:cNvSpPr txBox="1"/>
              <p:nvPr/>
            </p:nvSpPr>
            <p:spPr>
              <a:xfrm>
                <a:off x="975414" y="2522145"/>
                <a:ext cx="10237995" cy="46063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d>
                        <m:dPr>
                          <m:beg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sup>
                              </m:sSup>
                            </m:e>
                          </m:d>
                        </m:e>
                      </m:d>
                      <m:r>
                        <a:rPr lang="en-US" altLang="zh-CN" sz="2000" b="0" i="1" smtClean="0">
                          <a:latin typeface="Cambria Math" panose="02040503050406030204" pitchFamily="18" charset="0"/>
                        </a:rPr>
                        <m:t>=</m:t>
                      </m:r>
                      <m:d>
                        <m:dPr>
                          <m:begChr m:val="["/>
                          <m:ctrlPr>
                            <a:rPr lang="en-US" altLang="zh-CN" sz="2000" i="1">
                              <a:latin typeface="Cambria Math" panose="02040503050406030204" pitchFamily="18" charset="0"/>
                            </a:rPr>
                          </m:ctrlPr>
                        </m:dPr>
                        <m:e>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p>
                              </m:sSup>
                            </m:e>
                          </m:d>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i="1">
                                      <a:latin typeface="Cambria Math" panose="02040503050406030204" pitchFamily="18" charset="0"/>
                                    </a:rPr>
                                    <m:t>−1</m:t>
                                  </m:r>
                                </m:sup>
                              </m:sSup>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i="1">
                                      <a:latin typeface="Cambria Math" panose="02040503050406030204" pitchFamily="18" charset="0"/>
                                    </a:rPr>
                                    <m:t>−1</m:t>
                                  </m:r>
                                </m:sup>
                              </m:sSup>
                            </m:e>
                          </m:d>
                          <m:r>
                            <a:rPr lang="en-US" altLang="zh-CN" sz="2000" i="1">
                              <a:latin typeface="Cambria Math" panose="02040503050406030204" pitchFamily="18" charset="0"/>
                            </a:rPr>
                            <m:t>𝐹</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p>
                              </m:sSup>
                            </m:e>
                          </m:d>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d>
                    </m:oMath>
                  </m:oMathPara>
                </a14:m>
                <a:endParaRPr lang="zh-CN" altLang="en-US" sz="2000" dirty="0"/>
              </a:p>
            </p:txBody>
          </p:sp>
        </mc:Choice>
        <mc:Fallback xmlns="">
          <p:sp>
            <p:nvSpPr>
              <p:cNvPr id="4" name="文本框 3">
                <a:extLst>
                  <a:ext uri="{FF2B5EF4-FFF2-40B4-BE49-F238E27FC236}">
                    <a16:creationId xmlns:a16="http://schemas.microsoft.com/office/drawing/2014/main" id="{9B794328-A69F-44C8-B74A-E24C92F09F39}"/>
                  </a:ext>
                </a:extLst>
              </p:cNvPr>
              <p:cNvSpPr txBox="1">
                <a:spLocks noRot="1" noChangeAspect="1" noMove="1" noResize="1" noEditPoints="1" noAdjustHandles="1" noChangeArrowheads="1" noChangeShapeType="1" noTextEdit="1"/>
              </p:cNvSpPr>
              <p:nvPr/>
            </p:nvSpPr>
            <p:spPr>
              <a:xfrm>
                <a:off x="975414" y="2522145"/>
                <a:ext cx="10237995" cy="460639"/>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422F13E-A2AE-403D-BDAD-C6FEDF11FB81}"/>
                  </a:ext>
                </a:extLst>
              </p:cNvPr>
              <p:cNvSpPr txBox="1"/>
              <p:nvPr/>
            </p:nvSpPr>
            <p:spPr>
              <a:xfrm>
                <a:off x="3783726" y="2995729"/>
                <a:ext cx="2088232" cy="424796"/>
              </a:xfrm>
              <a:prstGeom prst="rect">
                <a:avLst/>
              </a:prstGeom>
              <a:noFill/>
              <a:ln>
                <a:noFill/>
              </a:ln>
            </p:spPr>
            <p:txBody>
              <a:bodyPr wrap="square" rtlCol="0" anchor="ctr" anchorCtr="1">
                <a:spAutoFit/>
              </a:bodyPr>
              <a:lstStyle/>
              <a:p>
                <a:r>
                  <a:rPr lang="zh-CN" altLang="en-US" sz="2000" dirty="0"/>
                  <a:t>若</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oMath>
                </a14:m>
                <a:r>
                  <a:rPr lang="zh-CN" altLang="en-US" sz="2000" dirty="0"/>
                  <a:t>，则</a:t>
                </a:r>
              </a:p>
            </p:txBody>
          </p:sp>
        </mc:Choice>
        <mc:Fallback xmlns="">
          <p:sp>
            <p:nvSpPr>
              <p:cNvPr id="5" name="文本框 4">
                <a:extLst>
                  <a:ext uri="{FF2B5EF4-FFF2-40B4-BE49-F238E27FC236}">
                    <a16:creationId xmlns:a16="http://schemas.microsoft.com/office/drawing/2014/main" id="{E422F13E-A2AE-403D-BDAD-C6FEDF11FB81}"/>
                  </a:ext>
                </a:extLst>
              </p:cNvPr>
              <p:cNvSpPr txBox="1">
                <a:spLocks noRot="1" noChangeAspect="1" noMove="1" noResize="1" noEditPoints="1" noAdjustHandles="1" noChangeArrowheads="1" noChangeShapeType="1" noTextEdit="1"/>
              </p:cNvSpPr>
              <p:nvPr/>
            </p:nvSpPr>
            <p:spPr>
              <a:xfrm>
                <a:off x="3783726" y="2995729"/>
                <a:ext cx="2088232" cy="424796"/>
              </a:xfrm>
              <a:prstGeom prst="rect">
                <a:avLst/>
              </a:prstGeom>
              <a:blipFill>
                <a:blip r:embed="rId4"/>
                <a:stretch>
                  <a:fillRect t="-11429" b="-1571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8CA6B08-5B77-46D5-97B2-37B610AADB28}"/>
                  </a:ext>
                </a:extLst>
              </p:cNvPr>
              <p:cNvSpPr txBox="1"/>
              <p:nvPr/>
            </p:nvSpPr>
            <p:spPr>
              <a:xfrm>
                <a:off x="3567702" y="3505494"/>
                <a:ext cx="5938357" cy="354584"/>
              </a:xfrm>
              <a:prstGeom prst="rect">
                <a:avLst/>
              </a:prstGeom>
              <a:noFill/>
              <a:ln>
                <a:noFill/>
              </a:ln>
            </p:spPr>
            <p:txBody>
              <a:bodyPr wrap="none" lIns="0" tIns="0" rIns="0" bIns="0" rtlCol="0" anchor="ctr" anchorCtr="1">
                <a:spAutoFit/>
              </a:bodyPr>
              <a:lstStyle/>
              <a:p>
                <a:r>
                  <a:rPr lang="en-US" altLang="zh-CN" sz="2000" dirty="0"/>
                  <a:t>=</a:t>
                </a:r>
                <a14:m>
                  <m:oMath xmlns:m="http://schemas.openxmlformats.org/officeDocument/2006/math">
                    <m:d>
                      <m:dPr>
                        <m:begChr m:val="["/>
                        <m:ctrlPr>
                          <a:rPr lang="en-US" altLang="zh-CN" sz="2000" i="1">
                            <a:latin typeface="Cambria Math" panose="02040503050406030204" pitchFamily="18" charset="0"/>
                          </a:rPr>
                        </m:ctrlPr>
                      </m:dPr>
                      <m:e>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𝑖</m:t>
                                </m:r>
                                <m:r>
                                  <a:rPr lang="en-US" altLang="zh-CN" sz="2000" i="1">
                                    <a:latin typeface="Cambria Math" panose="02040503050406030204" pitchFamily="18" charset="0"/>
                                  </a:rPr>
                                  <m:t>−1</m:t>
                                </m:r>
                              </m:sup>
                            </m:sSup>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𝑖</m:t>
                                </m:r>
                                <m:r>
                                  <a:rPr lang="en-US" altLang="zh-CN" sz="2000" i="1">
                                    <a:latin typeface="Cambria Math" panose="02040503050406030204" pitchFamily="18" charset="0"/>
                                  </a:rPr>
                                  <m:t>−1</m:t>
                                </m:r>
                              </m:sup>
                            </m:sSup>
                          </m:e>
                        </m:d>
                        <m:r>
                          <a:rPr lang="en-US" altLang="zh-CN" sz="2000" i="1">
                            <a:latin typeface="Cambria Math" panose="02040503050406030204" pitchFamily="18" charset="0"/>
                          </a:rPr>
                          <m:t>𝐹</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𝑖</m:t>
                                </m:r>
                                <m:r>
                                  <a:rPr lang="en-US" altLang="zh-CN" sz="2000" i="1">
                                    <a:latin typeface="Cambria Math" panose="02040503050406030204" pitchFamily="18" charset="0"/>
                                  </a:rPr>
                                  <m:t>−1</m:t>
                                </m:r>
                              </m:sup>
                            </m:sSup>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𝑖</m:t>
                                </m:r>
                                <m:r>
                                  <a:rPr lang="en-US" altLang="zh-CN" sz="2000" i="1">
                                    <a:latin typeface="Cambria Math" panose="02040503050406030204" pitchFamily="18" charset="0"/>
                                  </a:rPr>
                                  <m:t>−1</m:t>
                                </m:r>
                              </m:sup>
                            </m:sSup>
                          </m:e>
                        </m:d>
                        <m:r>
                          <a:rPr lang="en-US" altLang="zh-CN" sz="2000" i="1">
                            <a:latin typeface="Cambria Math" panose="02040503050406030204" pitchFamily="18" charset="0"/>
                          </a:rPr>
                          <m:t>𝐹</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e>
                    </m:d>
                  </m:oMath>
                </a14:m>
                <a:endParaRPr lang="zh-CN" altLang="en-US" sz="2000" dirty="0"/>
              </a:p>
            </p:txBody>
          </p:sp>
        </mc:Choice>
        <mc:Fallback xmlns="">
          <p:sp>
            <p:nvSpPr>
              <p:cNvPr id="6" name="文本框 5">
                <a:extLst>
                  <a:ext uri="{FF2B5EF4-FFF2-40B4-BE49-F238E27FC236}">
                    <a16:creationId xmlns:a16="http://schemas.microsoft.com/office/drawing/2014/main" id="{E8CA6B08-5B77-46D5-97B2-37B610AADB28}"/>
                  </a:ext>
                </a:extLst>
              </p:cNvPr>
              <p:cNvSpPr txBox="1">
                <a:spLocks noRot="1" noChangeAspect="1" noMove="1" noResize="1" noEditPoints="1" noAdjustHandles="1" noChangeArrowheads="1" noChangeShapeType="1" noTextEdit="1"/>
              </p:cNvSpPr>
              <p:nvPr/>
            </p:nvSpPr>
            <p:spPr>
              <a:xfrm>
                <a:off x="3567702" y="3505494"/>
                <a:ext cx="5938357" cy="354584"/>
              </a:xfrm>
              <a:prstGeom prst="rect">
                <a:avLst/>
              </a:prstGeom>
              <a:blipFill>
                <a:blip r:embed="rId5"/>
                <a:stretch>
                  <a:fillRect l="-2156" t="-18966" b="-34483"/>
                </a:stretch>
              </a:blipFill>
              <a:ln>
                <a:noFill/>
              </a:ln>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983AAFC2-4758-4185-9578-012691C6E86C}"/>
              </a:ext>
            </a:extLst>
          </p:cNvPr>
          <p:cNvCxnSpPr/>
          <p:nvPr/>
        </p:nvCxnSpPr>
        <p:spPr>
          <a:xfrm>
            <a:off x="3602063" y="2887725"/>
            <a:ext cx="0" cy="6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F771F9F-0E5E-47A2-AD0D-E3EB64906C98}"/>
                  </a:ext>
                </a:extLst>
              </p:cNvPr>
              <p:cNvSpPr txBox="1"/>
              <p:nvPr/>
            </p:nvSpPr>
            <p:spPr>
              <a:xfrm>
                <a:off x="753156" y="3902630"/>
                <a:ext cx="7776864" cy="552972"/>
              </a:xfrm>
              <a:prstGeom prst="rect">
                <a:avLst/>
              </a:prstGeom>
              <a:noFill/>
              <a:ln>
                <a:noFill/>
              </a:ln>
            </p:spPr>
            <p:txBody>
              <a:bodyPr wrap="square" rtlCol="0" anchor="ctr" anchorCtr="1">
                <a:spAutoFit/>
              </a:bodyPr>
              <a:lstStyle/>
              <a:p>
                <a:r>
                  <a:rPr lang="zh-CN" altLang="en-US" sz="2000" dirty="0"/>
                  <a:t>如果已经确定</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p>
                    </m:sSup>
                  </m:oMath>
                </a14:m>
                <a:r>
                  <a:rPr lang="zh-CN" altLang="en-US" sz="2000" dirty="0"/>
                  <a:t>，则可由</a:t>
                </a:r>
                <a14:m>
                  <m:oMath xmlns:m="http://schemas.openxmlformats.org/officeDocument/2006/math">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ea typeface="Cambria Math" panose="02040503050406030204" pitchFamily="18" charset="0"/>
                      </a:rPr>
                      <m:t>⊂</m:t>
                    </m:r>
                    <m:d>
                      <m:dPr>
                        <m:begChr m:val="["/>
                        <m:ctrlPr>
                          <a:rPr lang="en-US" altLang="zh-CN" sz="2000" i="1">
                            <a:latin typeface="Cambria Math" panose="02040503050406030204" pitchFamily="18" charset="0"/>
                          </a:rPr>
                        </m:ctrlPr>
                      </m:dPr>
                      <m:e>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𝑖</m:t>
                                </m:r>
                              </m:sup>
                            </m:sSup>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𝑖</m:t>
                                </m:r>
                              </m:sup>
                            </m:sSup>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𝑖</m:t>
                                </m:r>
                              </m:sup>
                            </m:sSup>
                          </m:e>
                        </m:d>
                      </m:e>
                    </m:d>
                  </m:oMath>
                </a14:m>
                <a:r>
                  <a:rPr lang="zh-CN" altLang="en-US" sz="2000" dirty="0"/>
                  <a:t>唯一确定</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oMath>
                </a14:m>
                <a:r>
                  <a:rPr lang="en-US" altLang="zh-CN" sz="2000" dirty="0"/>
                  <a:t>.</a:t>
                </a:r>
                <a:endParaRPr lang="zh-CN" altLang="en-US" sz="2000" dirty="0"/>
              </a:p>
            </p:txBody>
          </p:sp>
        </mc:Choice>
        <mc:Fallback xmlns="">
          <p:sp>
            <p:nvSpPr>
              <p:cNvPr id="9" name="文本框 8">
                <a:extLst>
                  <a:ext uri="{FF2B5EF4-FFF2-40B4-BE49-F238E27FC236}">
                    <a16:creationId xmlns:a16="http://schemas.microsoft.com/office/drawing/2014/main" id="{1F771F9F-0E5E-47A2-AD0D-E3EB64906C98}"/>
                  </a:ext>
                </a:extLst>
              </p:cNvPr>
              <p:cNvSpPr txBox="1">
                <a:spLocks noRot="1" noChangeAspect="1" noMove="1" noResize="1" noEditPoints="1" noAdjustHandles="1" noChangeArrowheads="1" noChangeShapeType="1" noTextEdit="1"/>
              </p:cNvSpPr>
              <p:nvPr/>
            </p:nvSpPr>
            <p:spPr>
              <a:xfrm>
                <a:off x="753156" y="3902630"/>
                <a:ext cx="7776864" cy="552972"/>
              </a:xfrm>
              <a:prstGeom prst="rect">
                <a:avLst/>
              </a:prstGeom>
              <a:blipFill>
                <a:blip r:embed="rId6"/>
                <a:stretch>
                  <a:fillRect l="-314" r="-549" b="-439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2293C39-2B7A-40D0-BF0A-4F46182758B4}"/>
                  </a:ext>
                </a:extLst>
              </p:cNvPr>
              <p:cNvSpPr txBox="1"/>
              <p:nvPr/>
            </p:nvSpPr>
            <p:spPr>
              <a:xfrm>
                <a:off x="1413892" y="1496950"/>
                <a:ext cx="8930393" cy="41453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d>
                        <m:dPr>
                          <m:begChr m:val="["/>
                          <m:ctrlPr>
                            <a:rPr lang="en-US" altLang="zh-CN" i="1" smtClean="0">
                              <a:latin typeface="Cambria Math" panose="02040503050406030204" pitchFamily="18" charset="0"/>
                            </a:rPr>
                          </m:ctrlPr>
                        </m:dPr>
                        <m:e>
                          <m:r>
                            <a:rPr lang="en-US" altLang="zh-CN" i="1">
                              <a:latin typeface="Cambria Math" panose="02040503050406030204" pitchFamily="18" charset="0"/>
                            </a:rPr>
                            <m:t>𝐹</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𝑘</m:t>
                                  </m:r>
                                </m:sup>
                              </m:sSup>
                            </m:e>
                          </m:d>
                          <m:r>
                            <a:rPr lang="en-US" altLang="zh-CN" i="1">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𝑘</m:t>
                                  </m:r>
                                </m:sup>
                              </m:sSup>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𝑘</m:t>
                                  </m:r>
                                </m:sup>
                              </m:sSup>
                            </m:e>
                          </m:d>
                        </m:e>
                      </m:d>
                      <m:r>
                        <a:rPr lang="en-US" altLang="zh-CN" i="1" smtClean="0">
                          <a:latin typeface="Cambria Math" panose="02040503050406030204" pitchFamily="18" charset="0"/>
                          <a:ea typeface="Cambria Math" panose="02040503050406030204" pitchFamily="18" charset="0"/>
                        </a:rPr>
                        <m:t>⊂</m:t>
                      </m:r>
                      <m:d>
                        <m:dPr>
                          <m:begChr m:val="["/>
                          <m:ctrlPr>
                            <a:rPr lang="en-US" altLang="zh-CN" i="1">
                              <a:latin typeface="Cambria Math" panose="02040503050406030204" pitchFamily="18" charset="0"/>
                            </a:rPr>
                          </m:ctrlPr>
                        </m:dPr>
                        <m:e>
                          <m:r>
                            <a:rPr lang="en-US" altLang="zh-CN" i="1">
                              <a:latin typeface="Cambria Math" panose="02040503050406030204" pitchFamily="18" charset="0"/>
                            </a:rPr>
                            <m:t>𝐹</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e>
                          </m:d>
                          <m:r>
                            <a:rPr lang="en-US" altLang="zh-CN" i="1">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e>
                          </m:d>
                        </m:e>
                      </m:d>
                      <m:r>
                        <a:rPr lang="en-US" altLang="zh-CN" i="1" smtClean="0">
                          <a:latin typeface="Cambria Math" panose="02040503050406030204" pitchFamily="18" charset="0"/>
                          <a:ea typeface="Cambria Math" panose="02040503050406030204" pitchFamily="18" charset="0"/>
                        </a:rPr>
                        <m:t>⊂⋯⊂</m:t>
                      </m:r>
                      <m:d>
                        <m:dPr>
                          <m:begChr m:val="["/>
                          <m:ctrlPr>
                            <a:rPr lang="en-US" altLang="zh-CN" i="1">
                              <a:latin typeface="Cambria Math" panose="02040503050406030204" pitchFamily="18" charset="0"/>
                            </a:rPr>
                          </m:ctrlPr>
                        </m:dPr>
                        <m:e>
                          <m:r>
                            <a:rPr lang="en-US" altLang="zh-CN" i="1">
                              <a:latin typeface="Cambria Math" panose="02040503050406030204" pitchFamily="18" charset="0"/>
                            </a:rPr>
                            <m:t>𝐹</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1</m:t>
                                  </m:r>
                                </m:sup>
                              </m:sSup>
                            </m:e>
                          </m:d>
                          <m:r>
                            <a:rPr lang="en-US" altLang="zh-CN" i="1">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1</m:t>
                                  </m:r>
                                </m:sup>
                              </m:sSup>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b="0" i="1" smtClean="0">
                                      <a:latin typeface="Cambria Math" panose="02040503050406030204" pitchFamily="18" charset="0"/>
                                    </a:rPr>
                                    <m:t>1</m:t>
                                  </m:r>
                                </m:sup>
                              </m:sSup>
                            </m:e>
                          </m:d>
                        </m:e>
                      </m:d>
                      <m:r>
                        <a:rPr lang="en-US" altLang="zh-CN" b="0" i="1" smtClean="0">
                          <a:latin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a16="http://schemas.microsoft.com/office/drawing/2014/main" id="{62293C39-2B7A-40D0-BF0A-4F46182758B4}"/>
                  </a:ext>
                </a:extLst>
              </p:cNvPr>
              <p:cNvSpPr txBox="1">
                <a:spLocks noRot="1" noChangeAspect="1" noMove="1" noResize="1" noEditPoints="1" noAdjustHandles="1" noChangeArrowheads="1" noChangeShapeType="1" noTextEdit="1"/>
              </p:cNvSpPr>
              <p:nvPr/>
            </p:nvSpPr>
            <p:spPr>
              <a:xfrm>
                <a:off x="1413892" y="1496950"/>
                <a:ext cx="8930393" cy="414537"/>
              </a:xfrm>
              <a:prstGeom prst="rect">
                <a:avLst/>
              </a:prstGeom>
              <a:blipFill>
                <a:blip r:embed="rId7"/>
                <a:stretch>
                  <a:fillRect b="-1471"/>
                </a:stretch>
              </a:blipFill>
              <a:ln>
                <a:no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3669301-6381-4EF3-AF37-034BDDB27BBD}"/>
              </a:ext>
            </a:extLst>
          </p:cNvPr>
          <p:cNvSpPr txBox="1"/>
          <p:nvPr/>
        </p:nvSpPr>
        <p:spPr>
          <a:xfrm>
            <a:off x="793008" y="2016761"/>
            <a:ext cx="792088" cy="400110"/>
          </a:xfrm>
          <a:prstGeom prst="rect">
            <a:avLst/>
          </a:prstGeom>
          <a:noFill/>
          <a:ln>
            <a:noFill/>
          </a:ln>
        </p:spPr>
        <p:txBody>
          <a:bodyPr wrap="square" rtlCol="0" anchor="ctr" anchorCtr="1">
            <a:spAutoFit/>
          </a:bodyPr>
          <a:lstStyle/>
          <a:p>
            <a:r>
              <a:rPr lang="zh-CN" altLang="en-US" sz="2000" dirty="0"/>
              <a:t>因为</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CA83E99-A30A-4FBE-B38C-FDBE298E4BB7}"/>
                  </a:ext>
                </a:extLst>
              </p:cNvPr>
              <p:cNvSpPr txBox="1"/>
              <p:nvPr/>
            </p:nvSpPr>
            <p:spPr>
              <a:xfrm>
                <a:off x="708264" y="4485548"/>
                <a:ext cx="4074882" cy="400110"/>
              </a:xfrm>
              <a:prstGeom prst="rect">
                <a:avLst/>
              </a:prstGeom>
              <a:noFill/>
              <a:ln>
                <a:noFill/>
              </a:ln>
            </p:spPr>
            <p:txBody>
              <a:bodyPr wrap="square" rtlCol="0" anchor="ctr" anchorCtr="1">
                <a:spAutoFit/>
              </a:bodyPr>
              <a:lstStyle/>
              <a:p>
                <a:r>
                  <a:rPr lang="zh-CN" altLang="en-US" sz="2000" dirty="0"/>
                  <a:t>于是可以依次从</a:t>
                </a:r>
                <a14:m>
                  <m:oMath xmlns:m="http://schemas.openxmlformats.org/officeDocument/2006/math">
                    <m:r>
                      <a:rPr lang="en-US" altLang="zh-CN" sz="2000" b="0" i="1" smtClean="0">
                        <a:latin typeface="Cambria Math" panose="02040503050406030204" pitchFamily="18" charset="0"/>
                      </a:rPr>
                      <m:t>𝑓</m:t>
                    </m:r>
                  </m:oMath>
                </a14:m>
                <a:r>
                  <a:rPr lang="zh-CN" altLang="en-US" sz="2000" dirty="0"/>
                  <a:t>译出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𝑘</m:t>
                        </m:r>
                      </m:sub>
                    </m:sSub>
                    <m:r>
                      <a:rPr lang="en-US" altLang="zh-CN" sz="2000" b="0" i="1" smtClean="0">
                        <a:latin typeface="Cambria Math" panose="02040503050406030204" pitchFamily="18" charset="0"/>
                        <a:ea typeface="Cambria Math" panose="02040503050406030204" pitchFamily="18" charset="0"/>
                      </a:rPr>
                      <m:t>.</m:t>
                    </m:r>
                  </m:oMath>
                </a14:m>
                <a:endParaRPr lang="zh-CN" altLang="en-US" sz="2000" dirty="0"/>
              </a:p>
            </p:txBody>
          </p:sp>
        </mc:Choice>
        <mc:Fallback xmlns="">
          <p:sp>
            <p:nvSpPr>
              <p:cNvPr id="12" name="文本框 11">
                <a:extLst>
                  <a:ext uri="{FF2B5EF4-FFF2-40B4-BE49-F238E27FC236}">
                    <a16:creationId xmlns:a16="http://schemas.microsoft.com/office/drawing/2014/main" id="{2CA83E99-A30A-4FBE-B38C-FDBE298E4BB7}"/>
                  </a:ext>
                </a:extLst>
              </p:cNvPr>
              <p:cNvSpPr txBox="1">
                <a:spLocks noRot="1" noChangeAspect="1" noMove="1" noResize="1" noEditPoints="1" noAdjustHandles="1" noChangeArrowheads="1" noChangeShapeType="1" noTextEdit="1"/>
              </p:cNvSpPr>
              <p:nvPr/>
            </p:nvSpPr>
            <p:spPr>
              <a:xfrm>
                <a:off x="708264" y="4485548"/>
                <a:ext cx="4074882" cy="400110"/>
              </a:xfrm>
              <a:prstGeom prst="rect">
                <a:avLst/>
              </a:prstGeom>
              <a:blipFill>
                <a:blip r:embed="rId8"/>
                <a:stretch>
                  <a:fillRect l="-299" t="-10769"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6FFE052-8CE6-4016-BE1C-B14985571566}"/>
                  </a:ext>
                </a:extLst>
              </p:cNvPr>
              <p:cNvSpPr txBox="1"/>
              <p:nvPr/>
            </p:nvSpPr>
            <p:spPr>
              <a:xfrm>
                <a:off x="739591" y="5020067"/>
                <a:ext cx="10825045" cy="1266693"/>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从以上译码过程可以看出，编码的即时性甚至唯一可译性都不需要，只要</a:t>
                </a:r>
                <a14:m>
                  <m:oMath xmlns:m="http://schemas.openxmlformats.org/officeDocument/2006/math">
                    <m:r>
                      <a:rPr lang="en-US" altLang="zh-CN" sz="2000" b="0" i="1">
                        <a:latin typeface="Cambria Math" panose="02040503050406030204" pitchFamily="18" charset="0"/>
                      </a:rPr>
                      <m:t>𝑢</m:t>
                    </m:r>
                    <m:r>
                      <a:rPr lang="en-US" altLang="zh-CN" sz="2000" b="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0" i="1">
                            <a:latin typeface="Cambria Math" panose="02040503050406030204" pitchFamily="18" charset="0"/>
                            <a:ea typeface="Cambria Math" panose="02040503050406030204" pitchFamily="18" charset="0"/>
                          </a:rPr>
                          <m:t>𝑋</m:t>
                        </m:r>
                      </m:e>
                      <m:sup>
                        <m:r>
                          <a:rPr lang="en-US" altLang="zh-CN" sz="2000" b="0" i="1">
                            <a:latin typeface="Cambria Math" panose="02040503050406030204" pitchFamily="18" charset="0"/>
                            <a:ea typeface="Cambria Math" panose="02040503050406030204" pitchFamily="18" charset="0"/>
                          </a:rPr>
                          <m:t>𝑘</m:t>
                        </m:r>
                      </m:sup>
                    </m:sSup>
                  </m:oMath>
                </a14:m>
                <a:r>
                  <a:rPr lang="zh-CN" altLang="en-US" sz="2000" dirty="0"/>
                  <a:t>对应的码字</a:t>
                </a:r>
                <a14:m>
                  <m:oMath xmlns:m="http://schemas.openxmlformats.org/officeDocument/2006/math">
                    <m:r>
                      <a:rPr lang="en-US" altLang="zh-CN" sz="2000" b="0" i="1" smtClean="0">
                        <a:latin typeface="Cambria Math" panose="02040503050406030204" pitchFamily="18" charset="0"/>
                      </a:rPr>
                      <m:t>𝑓</m:t>
                    </m:r>
                  </m:oMath>
                </a14:m>
                <a:r>
                  <a:rPr lang="zh-CN" altLang="en-US" sz="2000" dirty="0"/>
                  <a:t>对应的二进小数</a:t>
                </a:r>
                <a14:m>
                  <m:oMath xmlns:m="http://schemas.openxmlformats.org/officeDocument/2006/math">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𝑓</m:t>
                    </m:r>
                  </m:oMath>
                </a14:m>
                <a:r>
                  <a:rPr lang="zh-CN" altLang="en-US" sz="2000" dirty="0"/>
                  <a:t>包含于区间</a:t>
                </a:r>
                <a14:m>
                  <m:oMath xmlns:m="http://schemas.openxmlformats.org/officeDocument/2006/math">
                    <m:r>
                      <a:rPr lang="en-US" altLang="zh-CN" sz="2000" b="0" i="1">
                        <a:latin typeface="Cambria Math" panose="02040503050406030204" pitchFamily="18" charset="0"/>
                      </a:rPr>
                      <m:t>[</m:t>
                    </m:r>
                    <m:r>
                      <a:rPr lang="en-US" altLang="zh-CN" sz="2000" b="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b="0" i="1">
                            <a:latin typeface="Cambria Math" panose="02040503050406030204" pitchFamily="18" charset="0"/>
                          </a:rPr>
                          <m:t>𝑢</m:t>
                        </m:r>
                      </m:e>
                    </m:d>
                    <m:r>
                      <a:rPr lang="en-US" altLang="zh-CN" sz="2000" b="0" i="1">
                        <a:latin typeface="Cambria Math" panose="02040503050406030204" pitchFamily="18" charset="0"/>
                      </a:rPr>
                      <m:t>,</m:t>
                    </m:r>
                    <m:r>
                      <a:rPr lang="en-US" altLang="zh-CN" sz="2000" b="0" i="1">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b="0" i="1">
                            <a:latin typeface="Cambria Math" panose="02040503050406030204" pitchFamily="18" charset="0"/>
                          </a:rPr>
                          <m:t>𝑢</m:t>
                        </m:r>
                      </m:e>
                    </m:d>
                    <m:r>
                      <a:rPr lang="en-US" altLang="zh-CN" sz="2000" b="0" i="1">
                        <a:latin typeface="Cambria Math" panose="02040503050406030204" pitchFamily="18" charset="0"/>
                      </a:rPr>
                      <m:t>+</m:t>
                    </m:r>
                    <m:r>
                      <a:rPr lang="en-US" altLang="zh-CN" sz="2000" b="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b="0" i="1">
                            <a:latin typeface="Cambria Math" panose="02040503050406030204" pitchFamily="18" charset="0"/>
                          </a:rPr>
                          <m:t>𝑢</m:t>
                        </m:r>
                      </m:e>
                    </m:d>
                    <m:r>
                      <a:rPr lang="en-US" altLang="zh-CN" sz="2000" b="0" i="1">
                        <a:latin typeface="Cambria Math" panose="02040503050406030204" pitchFamily="18" charset="0"/>
                      </a:rPr>
                      <m:t>)</m:t>
                    </m:r>
                  </m:oMath>
                </a14:m>
                <a:r>
                  <a:rPr lang="zh-CN" altLang="en-US" sz="2000" dirty="0"/>
                  <a:t>即可。比如，可将</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𝑢</m:t>
                        </m:r>
                      </m:sub>
                    </m:sSub>
                  </m:oMath>
                </a14:m>
                <a:r>
                  <a:rPr lang="zh-CN" altLang="en-US" sz="2000" dirty="0"/>
                  <a:t>改为</a:t>
                </a:r>
                <a14:m>
                  <m:oMath xmlns:m="http://schemas.openxmlformats.org/officeDocument/2006/math">
                    <m:d>
                      <m:dPr>
                        <m:begChr m:val="⌈"/>
                        <m:endChr m:val="⌉"/>
                        <m:ctrlPr>
                          <a:rPr lang="en-US" altLang="zh-CN" sz="2000" i="1" dirty="0">
                            <a:latin typeface="Cambria Math" panose="02040503050406030204" pitchFamily="18" charset="0"/>
                          </a:rPr>
                        </m:ctrlPr>
                      </m:dPr>
                      <m:e>
                        <m:func>
                          <m:funcPr>
                            <m:ctrlPr>
                              <a:rPr lang="en-US" altLang="zh-CN" sz="2000" i="1" dirty="0">
                                <a:latin typeface="Cambria Math" panose="02040503050406030204" pitchFamily="18" charset="0"/>
                              </a:rPr>
                            </m:ctrlPr>
                          </m:funcPr>
                          <m:fName>
                            <m:sSub>
                              <m:sSubPr>
                                <m:ctrlPr>
                                  <a:rPr lang="en-US" altLang="zh-CN" sz="2000" i="1" dirty="0">
                                    <a:latin typeface="Cambria Math" panose="02040503050406030204" pitchFamily="18" charset="0"/>
                                  </a:rPr>
                                </m:ctrlPr>
                              </m:sSubPr>
                              <m:e>
                                <m:r>
                                  <m:rPr>
                                    <m:sty m:val="p"/>
                                  </m:rPr>
                                  <a:rPr lang="en-US" altLang="zh-CN" sz="2000" b="0" i="0" dirty="0">
                                    <a:latin typeface="Cambria Math" panose="02040503050406030204" pitchFamily="18" charset="0"/>
                                  </a:rPr>
                                  <m:t>log</m:t>
                                </m:r>
                              </m:e>
                              <m:sub>
                                <m:r>
                                  <a:rPr lang="en-US" altLang="zh-CN" sz="2000" b="0" i="1" dirty="0">
                                    <a:latin typeface="Cambria Math" panose="02040503050406030204" pitchFamily="18" charset="0"/>
                                  </a:rPr>
                                  <m:t>2</m:t>
                                </m:r>
                              </m:sub>
                            </m:sSub>
                          </m:fName>
                          <m:e>
                            <m:f>
                              <m:fPr>
                                <m:ctrlPr>
                                  <a:rPr lang="en-US" altLang="zh-CN" sz="2000" i="1" dirty="0">
                                    <a:latin typeface="Cambria Math" panose="02040503050406030204" pitchFamily="18" charset="0"/>
                                  </a:rPr>
                                </m:ctrlPr>
                              </m:fPr>
                              <m:num>
                                <m:r>
                                  <a:rPr lang="en-US" altLang="zh-CN" sz="2000" b="0" i="1" dirty="0">
                                    <a:latin typeface="Cambria Math" panose="02040503050406030204" pitchFamily="18" charset="0"/>
                                  </a:rPr>
                                  <m:t>1</m:t>
                                </m:r>
                              </m:num>
                              <m:den>
                                <m:r>
                                  <a:rPr lang="en-US" altLang="zh-CN" sz="2000" b="0" i="1" dirty="0">
                                    <a:latin typeface="Cambria Math" panose="02040503050406030204" pitchFamily="18" charset="0"/>
                                  </a:rPr>
                                  <m:t>𝑝</m:t>
                                </m:r>
                                <m:r>
                                  <a:rPr lang="en-US" altLang="zh-CN" sz="2000" b="0" i="1" dirty="0">
                                    <a:latin typeface="Cambria Math" panose="02040503050406030204" pitchFamily="18" charset="0"/>
                                  </a:rPr>
                                  <m:t>(</m:t>
                                </m:r>
                                <m:r>
                                  <a:rPr lang="en-US" altLang="zh-CN" sz="2000" b="0" i="1" dirty="0">
                                    <a:latin typeface="Cambria Math" panose="02040503050406030204" pitchFamily="18" charset="0"/>
                                  </a:rPr>
                                  <m:t>𝑢</m:t>
                                </m:r>
                                <m:r>
                                  <a:rPr lang="en-US" altLang="zh-CN" sz="2000" b="0" i="1" dirty="0">
                                    <a:latin typeface="Cambria Math" panose="02040503050406030204" pitchFamily="18" charset="0"/>
                                  </a:rPr>
                                  <m:t>)</m:t>
                                </m:r>
                              </m:den>
                            </m:f>
                          </m:e>
                        </m:func>
                      </m:e>
                    </m:d>
                  </m:oMath>
                </a14:m>
                <a:r>
                  <a:rPr lang="en-US" altLang="zh-CN" sz="2000" dirty="0"/>
                  <a:t>.</a:t>
                </a:r>
              </a:p>
              <a:p>
                <a:pPr marL="285750" indent="-285750">
                  <a:buFont typeface="Wingdings" panose="05000000000000000000" pitchFamily="2" charset="2"/>
                  <a:buChar char="Ø"/>
                </a:pPr>
                <a:r>
                  <a:rPr lang="zh-CN" altLang="en-US" sz="2000" dirty="0"/>
                  <a:t>编码和译码都无需预先构造码表。（若</a:t>
                </a:r>
                <a14:m>
                  <m:oMath xmlns:m="http://schemas.openxmlformats.org/officeDocument/2006/math">
                    <m:r>
                      <a:rPr lang="en-US" altLang="zh-CN" sz="2000" b="0" i="1" smtClean="0">
                        <a:latin typeface="Cambria Math" panose="02040503050406030204" pitchFamily="18" charset="0"/>
                      </a:rPr>
                      <m:t>𝑘</m:t>
                    </m:r>
                    <m:r>
                      <a:rPr lang="zh-CN" altLang="en-US" sz="2000" b="0" i="1">
                        <a:latin typeface="Cambria Math" panose="02040503050406030204" pitchFamily="18" charset="0"/>
                      </a:rPr>
                      <m:t>较大</m:t>
                    </m:r>
                  </m:oMath>
                </a14:m>
                <a:r>
                  <a:rPr lang="zh-CN" altLang="en-US" sz="2000" dirty="0"/>
                  <a:t>，则码字数</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𝑞</m:t>
                        </m:r>
                      </m:e>
                      <m:sup>
                        <m:r>
                          <a:rPr lang="en-US" altLang="zh-CN" sz="2000" b="0" i="1" smtClean="0">
                            <a:latin typeface="Cambria Math" panose="02040503050406030204" pitchFamily="18" charset="0"/>
                          </a:rPr>
                          <m:t>𝑘</m:t>
                        </m:r>
                      </m:sup>
                    </m:sSup>
                  </m:oMath>
                </a14:m>
                <a:r>
                  <a:rPr lang="zh-CN" altLang="en-US" sz="2000" dirty="0"/>
                  <a:t>太大，码表的存储和查询都不现实）</a:t>
                </a:r>
              </a:p>
            </p:txBody>
          </p:sp>
        </mc:Choice>
        <mc:Fallback xmlns="">
          <p:sp>
            <p:nvSpPr>
              <p:cNvPr id="13" name="文本框 12">
                <a:extLst>
                  <a:ext uri="{FF2B5EF4-FFF2-40B4-BE49-F238E27FC236}">
                    <a16:creationId xmlns:a16="http://schemas.microsoft.com/office/drawing/2014/main" id="{06FFE052-8CE6-4016-BE1C-B14985571566}"/>
                  </a:ext>
                </a:extLst>
              </p:cNvPr>
              <p:cNvSpPr txBox="1">
                <a:spLocks noRot="1" noChangeAspect="1" noMove="1" noResize="1" noEditPoints="1" noAdjustHandles="1" noChangeArrowheads="1" noChangeShapeType="1" noTextEdit="1"/>
              </p:cNvSpPr>
              <p:nvPr/>
            </p:nvSpPr>
            <p:spPr>
              <a:xfrm>
                <a:off x="739591" y="5020067"/>
                <a:ext cx="10825045" cy="1266693"/>
              </a:xfrm>
              <a:prstGeom prst="rect">
                <a:avLst/>
              </a:prstGeom>
              <a:blipFill>
                <a:blip r:embed="rId9"/>
                <a:stretch>
                  <a:fillRect l="-1633" t="-2899" r="-1745" b="-772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2413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9" grpId="0"/>
      <p:bldP spid="10" grpId="0"/>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AC5D2B43-9C7D-4BD1-98EF-C9433432DDAA}"/>
                  </a:ext>
                </a:extLst>
              </p:cNvPr>
              <p:cNvSpPr txBox="1"/>
              <p:nvPr/>
            </p:nvSpPr>
            <p:spPr>
              <a:xfrm>
                <a:off x="909836" y="1844824"/>
                <a:ext cx="7992888" cy="707886"/>
              </a:xfrm>
              <a:prstGeom prst="rect">
                <a:avLst/>
              </a:prstGeom>
              <a:noFill/>
              <a:ln>
                <a:noFill/>
              </a:ln>
            </p:spPr>
            <p:txBody>
              <a:bodyPr wrap="square" rtlCol="0" anchor="ctr" anchorCtr="1">
                <a:spAutoFit/>
              </a:bodyPr>
              <a:lstStyle/>
              <a:p>
                <a:r>
                  <a:rPr lang="en-US" altLang="zh-CN" sz="2000" b="1" dirty="0">
                    <a:solidFill>
                      <a:srgbClr val="C00000"/>
                    </a:solidFill>
                  </a:rPr>
                  <a:t>L-Z</a:t>
                </a:r>
                <a:r>
                  <a:rPr lang="zh-CN" altLang="en-US" sz="2000" b="1" dirty="0">
                    <a:solidFill>
                      <a:srgbClr val="C00000"/>
                    </a:solidFill>
                  </a:rPr>
                  <a:t>编码</a:t>
                </a:r>
                <a:r>
                  <a:rPr lang="zh-CN" altLang="en-US" sz="2000" dirty="0">
                    <a:solidFill>
                      <a:srgbClr val="C00000"/>
                    </a:solidFill>
                  </a:rPr>
                  <a:t>：</a:t>
                </a:r>
                <a:endParaRPr lang="en-US" altLang="zh-CN" sz="2000" dirty="0">
                  <a:solidFill>
                    <a:srgbClr val="C00000"/>
                  </a:solidFill>
                </a:endParaRPr>
              </a:p>
              <a:p>
                <a:r>
                  <a:rPr lang="zh-CN" altLang="en-US" sz="2000" dirty="0"/>
                  <a:t>设信源符号序列为</a:t>
                </a:r>
                <a:r>
                  <a:rPr lang="en-US" altLang="zh-CN" sz="2000" dirty="0"/>
                  <a:t>:</a:t>
                </a:r>
                <a:r>
                  <a:rPr lang="zh-CN" altLang="en-US" sz="2000" dirty="0"/>
                  <a:t> </a:t>
                </a:r>
                <a14:m>
                  <m:oMath xmlns:m="http://schemas.openxmlformats.org/officeDocument/2006/math">
                    <m:r>
                      <m:rPr>
                        <m:sty m:val="p"/>
                      </m:rPr>
                      <a:rPr lang="en-US" altLang="zh-CN" sz="2000" b="0" i="0" smtClean="0">
                        <a:latin typeface="Cambria Math" panose="02040503050406030204" pitchFamily="18" charset="0"/>
                      </a:rPr>
                      <m:t>How</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much</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wood</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would</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A</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wood</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chunk</m:t>
                    </m:r>
                  </m:oMath>
                </a14:m>
                <a:endParaRPr lang="zh-CN" altLang="en-US" sz="2000" dirty="0"/>
              </a:p>
            </p:txBody>
          </p:sp>
        </mc:Choice>
        <mc:Fallback>
          <p:sp>
            <p:nvSpPr>
              <p:cNvPr id="2" name="文本框 1">
                <a:extLst>
                  <a:ext uri="{FF2B5EF4-FFF2-40B4-BE49-F238E27FC236}">
                    <a16:creationId xmlns:a16="http://schemas.microsoft.com/office/drawing/2014/main" id="{AC5D2B43-9C7D-4BD1-98EF-C9433432DDAA}"/>
                  </a:ext>
                </a:extLst>
              </p:cNvPr>
              <p:cNvSpPr txBox="1">
                <a:spLocks noRot="1" noChangeAspect="1" noMove="1" noResize="1" noEditPoints="1" noAdjustHandles="1" noChangeArrowheads="1" noChangeShapeType="1" noTextEdit="1"/>
              </p:cNvSpPr>
              <p:nvPr/>
            </p:nvSpPr>
            <p:spPr>
              <a:xfrm>
                <a:off x="909836" y="1844824"/>
                <a:ext cx="7992888" cy="707886"/>
              </a:xfrm>
              <a:prstGeom prst="rect">
                <a:avLst/>
              </a:prstGeom>
              <a:blipFill>
                <a:blip r:embed="rId2"/>
                <a:stretch>
                  <a:fillRect l="-534" t="-6034" b="-14655"/>
                </a:stretch>
              </a:blipFill>
              <a:ln>
                <a:noFill/>
              </a:ln>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B8303E8-D92B-4B37-8E68-0525D8C964D5}"/>
              </a:ext>
            </a:extLst>
          </p:cNvPr>
          <p:cNvSpPr/>
          <p:nvPr/>
        </p:nvSpPr>
        <p:spPr>
          <a:xfrm>
            <a:off x="3502124" y="2204864"/>
            <a:ext cx="2808312" cy="347846"/>
          </a:xfrm>
          <a:prstGeom prst="rect">
            <a:avLst/>
          </a:prstGeom>
          <a:solidFill>
            <a:srgbClr val="FFC000">
              <a:alpha val="28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C9CE317-7900-462F-855C-8EE0C88F9F39}"/>
                  </a:ext>
                </a:extLst>
              </p:cNvPr>
              <p:cNvSpPr txBox="1"/>
              <p:nvPr/>
            </p:nvSpPr>
            <p:spPr>
              <a:xfrm>
                <a:off x="837828" y="2558807"/>
                <a:ext cx="10801200" cy="707886"/>
              </a:xfrm>
              <a:prstGeom prst="rect">
                <a:avLst/>
              </a:prstGeom>
              <a:noFill/>
              <a:ln>
                <a:noFill/>
              </a:ln>
            </p:spPr>
            <p:txBody>
              <a:bodyPr wrap="square" rtlCol="0" anchor="ctr" anchorCtr="1">
                <a:spAutoFit/>
              </a:bodyPr>
              <a:lstStyle/>
              <a:p>
                <a:r>
                  <a:rPr lang="zh-CN" altLang="en-US" sz="2000" dirty="0"/>
                  <a:t>考虑利用长度为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=16</m:t>
                    </m:r>
                  </m:oMath>
                </a14:m>
                <a:r>
                  <a:rPr lang="zh-CN" altLang="en-US" sz="2000" dirty="0"/>
                  <a:t>的移动窗口（移位寄存器）对当前位置（窗口的右邻）及后续的字符序列进行编码。</a:t>
                </a:r>
              </a:p>
            </p:txBody>
          </p:sp>
        </mc:Choice>
        <mc:Fallback>
          <p:sp>
            <p:nvSpPr>
              <p:cNvPr id="4" name="文本框 3">
                <a:extLst>
                  <a:ext uri="{FF2B5EF4-FFF2-40B4-BE49-F238E27FC236}">
                    <a16:creationId xmlns:a16="http://schemas.microsoft.com/office/drawing/2014/main" id="{0C9CE317-7900-462F-855C-8EE0C88F9F39}"/>
                  </a:ext>
                </a:extLst>
              </p:cNvPr>
              <p:cNvSpPr txBox="1">
                <a:spLocks noRot="1" noChangeAspect="1" noMove="1" noResize="1" noEditPoints="1" noAdjustHandles="1" noChangeArrowheads="1" noChangeShapeType="1" noTextEdit="1"/>
              </p:cNvSpPr>
              <p:nvPr/>
            </p:nvSpPr>
            <p:spPr>
              <a:xfrm>
                <a:off x="837828" y="2558807"/>
                <a:ext cx="10801200" cy="707886"/>
              </a:xfrm>
              <a:prstGeom prst="rect">
                <a:avLst/>
              </a:prstGeom>
              <a:blipFill>
                <a:blip r:embed="rId3"/>
                <a:stretch>
                  <a:fillRect t="-6034" b="-1293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9B349EF-2E89-4B6E-932B-90C1BD133712}"/>
                  </a:ext>
                </a:extLst>
              </p:cNvPr>
              <p:cNvSpPr txBox="1"/>
              <p:nvPr/>
            </p:nvSpPr>
            <p:spPr>
              <a:xfrm>
                <a:off x="693812" y="3356992"/>
                <a:ext cx="10801200" cy="1631216"/>
              </a:xfrm>
              <a:prstGeom prst="rect">
                <a:avLst/>
              </a:prstGeom>
              <a:noFill/>
              <a:ln>
                <a:noFill/>
              </a:ln>
            </p:spPr>
            <p:txBody>
              <a:bodyPr wrap="square" rtlCol="0" anchor="ctr" anchorCtr="1">
                <a:spAutoFit/>
              </a:bodyPr>
              <a:lstStyle/>
              <a:p>
                <a:pPr marL="342900" indent="-342900">
                  <a:buFont typeface="+mj-ea"/>
                  <a:buAutoNum type="circleNumDbPlain"/>
                </a:pPr>
                <a:r>
                  <a:rPr lang="zh-CN" altLang="en-US" sz="2000" dirty="0"/>
                  <a:t>在窗口中搜索找到与</a:t>
                </a:r>
                <a14:m>
                  <m:oMath xmlns:m="http://schemas.openxmlformats.org/officeDocument/2006/math">
                    <m:r>
                      <m:rPr>
                        <m:nor/>
                      </m:rPr>
                      <a:rPr lang="zh-CN" altLang="en-US" sz="2000" dirty="0"/>
                      <m:t>窗口右邻的字</m:t>
                    </m:r>
                    <m:r>
                      <a:rPr lang="zh-CN" altLang="en-US" sz="2000" i="1" dirty="0">
                        <a:latin typeface="Cambria Math" panose="02040503050406030204" pitchFamily="18" charset="0"/>
                      </a:rPr>
                      <m:t>符</m:t>
                    </m:r>
                    <m:r>
                      <m:rPr>
                        <m:nor/>
                      </m:rPr>
                      <a:rPr lang="zh-CN" altLang="en-US" sz="2000" dirty="0"/>
                      <m:t>（</m:t>
                    </m:r>
                    <m:r>
                      <m:rPr>
                        <m:sty m:val="p"/>
                      </m:rPr>
                      <a:rPr lang="en-US" altLang="zh-CN" sz="2000">
                        <a:latin typeface="Cambria Math" panose="02040503050406030204" pitchFamily="18" charset="0"/>
                      </a:rPr>
                      <m:t>d</m:t>
                    </m:r>
                    <m:r>
                      <m:rPr>
                        <m:nor/>
                      </m:rPr>
                      <a:rPr lang="zh-CN" altLang="en-US" sz="2000" dirty="0"/>
                      <m:t>）</m:t>
                    </m:r>
                    <m:r>
                      <a:rPr lang="zh-CN" altLang="en-US" sz="2000" i="1" dirty="0">
                        <a:latin typeface="Cambria Math" panose="02040503050406030204" pitchFamily="18" charset="0"/>
                      </a:rPr>
                      <m:t>及</m:t>
                    </m:r>
                    <m:r>
                      <a:rPr lang="zh-CN" altLang="en-US" sz="2000" i="1" dirty="0">
                        <a:latin typeface="Cambria Math" panose="02040503050406030204" pitchFamily="18" charset="0"/>
                      </a:rPr>
                      <m:t>后续</m:t>
                    </m:r>
                  </m:oMath>
                </a14:m>
                <a:r>
                  <a:rPr lang="zh-CN" altLang="en-US" sz="2000" dirty="0"/>
                  <a:t>字符相匹配的最长字符串（</a:t>
                </a:r>
                <a:r>
                  <a:rPr lang="en-US" altLang="zh-CN" sz="2000" dirty="0">
                    <a:ea typeface="Cambria Math" panose="02040503050406030204" pitchFamily="18" charset="0"/>
                  </a:rPr>
                  <a:t> </a:t>
                </a:r>
                <a14:m>
                  <m:oMath xmlns:m="http://schemas.openxmlformats.org/officeDocument/2006/math">
                    <m:r>
                      <m:rPr>
                        <m:sty m:val="p"/>
                      </m:rPr>
                      <a:rPr lang="en-US" altLang="zh-CN" sz="2000">
                        <a:latin typeface="Cambria Math" panose="02040503050406030204" pitchFamily="18" charset="0"/>
                        <a:ea typeface="Cambria Math" panose="02040503050406030204" pitchFamily="18" charset="0"/>
                      </a:rPr>
                      <m:t>d</m:t>
                    </m:r>
                    <m:r>
                      <a:rPr lang="en-US" altLang="zh-CN" sz="200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 </m:t>
                    </m:r>
                  </m:oMath>
                </a14:m>
                <a:r>
                  <a:rPr lang="zh-CN" altLang="en-US" sz="2000" dirty="0"/>
                  <a:t>），该字符串出现的位置记为</a:t>
                </a:r>
                <a14:m>
                  <m:oMath xmlns:m="http://schemas.openxmlformats.org/officeDocument/2006/math">
                    <m:r>
                      <a:rPr lang="zh-CN" altLang="en-US" sz="2000" i="1" smtClean="0">
                        <a:latin typeface="Cambria Math" panose="02040503050406030204" pitchFamily="18" charset="0"/>
                      </a:rPr>
                      <m:t>𝜌</m:t>
                    </m:r>
                  </m:oMath>
                </a14:m>
                <a:r>
                  <a:rPr lang="zh-CN" altLang="en-US" sz="2000" dirty="0"/>
                  <a:t>（</a:t>
                </a:r>
                <a14:m>
                  <m:oMath xmlns:m="http://schemas.openxmlformats.org/officeDocument/2006/math">
                    <m:r>
                      <a:rPr lang="zh-CN" altLang="en-US" sz="2000" i="1">
                        <a:latin typeface="Cambria Math" panose="02040503050406030204" pitchFamily="18" charset="0"/>
                      </a:rPr>
                      <m:t>𝜌</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11</m:t>
                    </m:r>
                  </m:oMath>
                </a14:m>
                <a:r>
                  <a:rPr lang="zh-CN" altLang="en-US" sz="2000" dirty="0"/>
                  <a:t>），长度记为</a:t>
                </a:r>
                <a14:m>
                  <m:oMath xmlns:m="http://schemas.openxmlformats.org/officeDocument/2006/math">
                    <m:r>
                      <a:rPr lang="en-US" altLang="zh-CN" sz="2000" b="0" i="1" smtClean="0">
                        <a:latin typeface="Cambria Math" panose="02040503050406030204" pitchFamily="18" charset="0"/>
                      </a:rPr>
                      <m:t>𝐿</m:t>
                    </m:r>
                  </m:oMath>
                </a14:m>
                <a:r>
                  <a:rPr lang="zh-CN" altLang="en-US" sz="2000" dirty="0"/>
                  <a:t>（</a:t>
                </a:r>
                <a:r>
                  <a:rPr lang="en-US" altLang="zh-CN" sz="2000" dirty="0"/>
                  <a:t> </a:t>
                </a:r>
                <a14:m>
                  <m:oMath xmlns:m="http://schemas.openxmlformats.org/officeDocument/2006/math">
                    <m:r>
                      <a:rPr lang="en-US" altLang="zh-CN" sz="2000" i="1">
                        <a:latin typeface="Cambria Math" panose="02040503050406030204" pitchFamily="18" charset="0"/>
                      </a:rPr>
                      <m:t>𝐿</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2</m:t>
                    </m:r>
                  </m:oMath>
                </a14:m>
                <a:r>
                  <a:rPr lang="zh-CN" altLang="en-US" sz="2000" dirty="0"/>
                  <a:t>）</a:t>
                </a:r>
                <a:r>
                  <a:rPr lang="en-US" altLang="zh-CN" sz="2000" dirty="0"/>
                  <a:t>.</a:t>
                </a:r>
              </a:p>
              <a:p>
                <a:pPr marL="342900" indent="-342900">
                  <a:buFont typeface="+mj-ea"/>
                  <a:buAutoNum type="circleNumDbPlain"/>
                </a:pPr>
                <a:r>
                  <a:rPr lang="zh-CN" altLang="en-US" sz="2000" dirty="0"/>
                  <a:t>输出码字</a:t>
                </a:r>
                <a14:m>
                  <m:oMath xmlns:m="http://schemas.openxmlformats.org/officeDocument/2006/math">
                    <m:r>
                      <a:rPr lang="en-US" altLang="zh-CN" sz="2000" b="0" i="1" smtClean="0">
                        <a:latin typeface="Cambria Math" panose="02040503050406030204" pitchFamily="18" charset="0"/>
                      </a:rPr>
                      <m:t>(1</m:t>
                    </m:r>
                    <m:r>
                      <a:rPr lang="en-US" altLang="zh-CN" sz="2000" i="1">
                        <a:latin typeface="Cambria Math" panose="02040503050406030204" pitchFamily="18" charset="0"/>
                      </a:rPr>
                      <m:t>,</m:t>
                    </m:r>
                    <m:r>
                      <a:rPr lang="zh-CN" altLang="en-US" sz="2000" i="1">
                        <a:latin typeface="Cambria Math" panose="02040503050406030204" pitchFamily="18" charset="0"/>
                      </a:rPr>
                      <m:t>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r>
                      <a:rPr lang="en-US" altLang="zh-CN" sz="2000" b="0" i="0" smtClean="0">
                        <a:latin typeface="Cambria Math" panose="02040503050406030204" pitchFamily="18" charset="0"/>
                      </a:rPr>
                      <m:t>)</m:t>
                    </m:r>
                  </m:oMath>
                </a14:m>
                <a:r>
                  <a:rPr lang="zh-CN" altLang="en-US" sz="2000" dirty="0"/>
                  <a:t>，然后将窗口右移</a:t>
                </a:r>
                <a14:m>
                  <m:oMath xmlns:m="http://schemas.openxmlformats.org/officeDocument/2006/math">
                    <m:r>
                      <a:rPr lang="en-US" altLang="zh-CN" sz="2000" b="0" i="1" smtClean="0">
                        <a:latin typeface="Cambria Math" panose="02040503050406030204" pitchFamily="18" charset="0"/>
                      </a:rPr>
                      <m:t>𝐿</m:t>
                    </m:r>
                  </m:oMath>
                </a14:m>
                <a:r>
                  <a:rPr lang="zh-CN" altLang="en-US" sz="2000" dirty="0"/>
                  <a:t>个字符。重新进行以上操作①</a:t>
                </a:r>
                <a:r>
                  <a:rPr lang="en-US" altLang="zh-CN" sz="2000" dirty="0"/>
                  <a:t>-</a:t>
                </a:r>
                <a:r>
                  <a:rPr lang="zh-CN" altLang="en-US" sz="2000" dirty="0">
                    <a:latin typeface="宋体" panose="02010600030101010101" pitchFamily="2" charset="-122"/>
                    <a:ea typeface="宋体" panose="02010600030101010101" pitchFamily="2" charset="-122"/>
                  </a:rPr>
                  <a:t>②</a:t>
                </a:r>
                <a:r>
                  <a:rPr lang="zh-CN" altLang="en-US" sz="2000" dirty="0"/>
                  <a:t>。</a:t>
                </a:r>
                <a:endParaRPr lang="en-US" altLang="zh-CN" sz="2000" dirty="0"/>
              </a:p>
              <a:p>
                <a:pPr marL="342900" indent="-342900">
                  <a:buFont typeface="+mj-ea"/>
                  <a:buAutoNum type="circleNumDbPlain"/>
                </a:pPr>
                <a:r>
                  <a:rPr lang="zh-CN" altLang="en-US" sz="2000" dirty="0"/>
                  <a:t>若窗口中不含</a:t>
                </a:r>
                <a14:m>
                  <m:oMath xmlns:m="http://schemas.openxmlformats.org/officeDocument/2006/math">
                    <m:r>
                      <m:rPr>
                        <m:nor/>
                      </m:rPr>
                      <a:rPr lang="zh-CN" altLang="en-US" sz="2000" dirty="0"/>
                      <m:t>窗口右邻的字</m:t>
                    </m:r>
                    <m:r>
                      <a:rPr lang="zh-CN" altLang="en-US" sz="2000" i="1" dirty="0">
                        <a:latin typeface="Cambria Math" panose="02040503050406030204" pitchFamily="18" charset="0"/>
                      </a:rPr>
                      <m:t>符</m:t>
                    </m:r>
                  </m:oMath>
                </a14:m>
                <a:r>
                  <a:rPr lang="zh-CN" altLang="en-US" sz="2000" dirty="0"/>
                  <a:t>（</a:t>
                </a:r>
                <a:r>
                  <a:rPr lang="en-US" altLang="zh-CN" sz="2000" dirty="0">
                    <a:ea typeface="Cambria Math" panose="02040503050406030204" pitchFamily="18" charset="0"/>
                  </a:rPr>
                  <a:t> </a:t>
                </a:r>
                <a14:m>
                  <m:oMath xmlns:m="http://schemas.openxmlformats.org/officeDocument/2006/math">
                    <m:r>
                      <m:rPr>
                        <m:sty m:val="p"/>
                      </m:rPr>
                      <a:rPr lang="en-US" altLang="zh-CN" sz="2000">
                        <a:latin typeface="Cambria Math" panose="02040503050406030204" pitchFamily="18" charset="0"/>
                        <a:ea typeface="Cambria Math" panose="02040503050406030204" pitchFamily="18" charset="0"/>
                      </a:rPr>
                      <m:t>A</m:t>
                    </m:r>
                    <m:r>
                      <a:rPr lang="en-US" altLang="zh-CN" sz="2000" i="1">
                        <a:latin typeface="Cambria Math" panose="02040503050406030204" pitchFamily="18" charset="0"/>
                        <a:ea typeface="Cambria Math" panose="02040503050406030204" pitchFamily="18" charset="0"/>
                      </a:rPr>
                      <m:t> </m:t>
                    </m:r>
                  </m:oMath>
                </a14:m>
                <a:r>
                  <a:rPr lang="zh-CN" altLang="en-US" sz="2000" dirty="0"/>
                  <a:t>），则输出</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0,</m:t>
                        </m:r>
                        <m:r>
                          <a:rPr lang="en-US" altLang="zh-CN" sz="2000" i="1">
                            <a:latin typeface="Cambria Math" panose="02040503050406030204" pitchFamily="18" charset="0"/>
                          </a:rPr>
                          <m:t>𝐴</m:t>
                        </m:r>
                      </m:e>
                    </m:d>
                    <m:r>
                      <a:rPr lang="zh-CN" altLang="en-US" sz="2000" i="1" smtClean="0">
                        <a:latin typeface="Cambria Math" panose="02040503050406030204" pitchFamily="18" charset="0"/>
                      </a:rPr>
                      <m:t>，</m:t>
                    </m:r>
                  </m:oMath>
                </a14:m>
                <a:r>
                  <a:rPr lang="zh-CN" altLang="en-US" sz="2000" dirty="0"/>
                  <a:t>然后将窗口右移</a:t>
                </a:r>
                <a14:m>
                  <m:oMath xmlns:m="http://schemas.openxmlformats.org/officeDocument/2006/math">
                    <m:r>
                      <a:rPr lang="en-US" altLang="zh-CN" sz="2000" b="0" i="1" smtClean="0">
                        <a:latin typeface="Cambria Math" panose="02040503050406030204" pitchFamily="18" charset="0"/>
                      </a:rPr>
                      <m:t>1</m:t>
                    </m:r>
                  </m:oMath>
                </a14:m>
                <a:r>
                  <a:rPr lang="zh-CN" altLang="en-US" sz="2000" dirty="0"/>
                  <a:t>个字符。重新进行以上操作①</a:t>
                </a:r>
                <a:r>
                  <a:rPr lang="en-US" altLang="zh-CN" sz="2000" dirty="0"/>
                  <a:t>-</a:t>
                </a:r>
                <a:r>
                  <a:rPr lang="zh-CN" altLang="en-US" sz="2000" dirty="0">
                    <a:latin typeface="宋体" panose="02010600030101010101" pitchFamily="2" charset="-122"/>
                  </a:rPr>
                  <a:t>②</a:t>
                </a:r>
                <a:r>
                  <a:rPr lang="zh-CN" altLang="en-US" sz="2000" dirty="0"/>
                  <a:t>。</a:t>
                </a:r>
                <a:endParaRPr lang="en-US" altLang="zh-CN" sz="2000" dirty="0"/>
              </a:p>
            </p:txBody>
          </p:sp>
        </mc:Choice>
        <mc:Fallback>
          <p:sp>
            <p:nvSpPr>
              <p:cNvPr id="5" name="文本框 4">
                <a:extLst>
                  <a:ext uri="{FF2B5EF4-FFF2-40B4-BE49-F238E27FC236}">
                    <a16:creationId xmlns:a16="http://schemas.microsoft.com/office/drawing/2014/main" id="{79B349EF-2E89-4B6E-932B-90C1BD133712}"/>
                  </a:ext>
                </a:extLst>
              </p:cNvPr>
              <p:cNvSpPr txBox="1">
                <a:spLocks noRot="1" noChangeAspect="1" noMove="1" noResize="1" noEditPoints="1" noAdjustHandles="1" noChangeArrowheads="1" noChangeShapeType="1" noTextEdit="1"/>
              </p:cNvSpPr>
              <p:nvPr/>
            </p:nvSpPr>
            <p:spPr>
              <a:xfrm>
                <a:off x="693812" y="3356992"/>
                <a:ext cx="10801200" cy="1631216"/>
              </a:xfrm>
              <a:prstGeom prst="rect">
                <a:avLst/>
              </a:prstGeom>
              <a:blipFill>
                <a:blip r:embed="rId4"/>
                <a:stretch>
                  <a:fillRect t="-2622" r="-282" b="-6367"/>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108576C-28D5-45E6-914F-92E281C783B5}"/>
              </a:ext>
            </a:extLst>
          </p:cNvPr>
          <p:cNvSpPr/>
          <p:nvPr/>
        </p:nvSpPr>
        <p:spPr>
          <a:xfrm>
            <a:off x="4006180" y="2198767"/>
            <a:ext cx="2736304" cy="347846"/>
          </a:xfrm>
          <a:prstGeom prst="rect">
            <a:avLst/>
          </a:prstGeom>
          <a:solidFill>
            <a:srgbClr val="FFC000">
              <a:alpha val="3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3F72094-D191-4E0C-943D-D67EBF905BBB}"/>
                  </a:ext>
                </a:extLst>
              </p:cNvPr>
              <p:cNvSpPr txBox="1"/>
              <p:nvPr/>
            </p:nvSpPr>
            <p:spPr>
              <a:xfrm>
                <a:off x="660121" y="5114410"/>
                <a:ext cx="6192688" cy="400110"/>
              </a:xfrm>
              <a:prstGeom prst="rect">
                <a:avLst/>
              </a:prstGeom>
              <a:noFill/>
              <a:ln>
                <a:noFill/>
              </a:ln>
            </p:spPr>
            <p:txBody>
              <a:bodyPr wrap="square" rtlCol="0" anchor="ctr" anchorCtr="1">
                <a:spAutoFit/>
              </a:bodyPr>
              <a:lstStyle/>
              <a:p>
                <a:r>
                  <a:rPr lang="zh-CN" altLang="en-US" sz="2000" dirty="0"/>
                  <a:t>则输出的码字依次为</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1,11,2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1,4,6</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oMath>
                </a14:m>
                <a:endParaRPr lang="zh-CN" altLang="en-US" sz="2000" dirty="0"/>
              </a:p>
            </p:txBody>
          </p:sp>
        </mc:Choice>
        <mc:Fallback>
          <p:sp>
            <p:nvSpPr>
              <p:cNvPr id="7" name="文本框 6">
                <a:extLst>
                  <a:ext uri="{FF2B5EF4-FFF2-40B4-BE49-F238E27FC236}">
                    <a16:creationId xmlns:a16="http://schemas.microsoft.com/office/drawing/2014/main" id="{C3F72094-D191-4E0C-943D-D67EBF905BBB}"/>
                  </a:ext>
                </a:extLst>
              </p:cNvPr>
              <p:cNvSpPr txBox="1">
                <a:spLocks noRot="1" noChangeAspect="1" noMove="1" noResize="1" noEditPoints="1" noAdjustHandles="1" noChangeArrowheads="1" noChangeShapeType="1" noTextEdit="1"/>
              </p:cNvSpPr>
              <p:nvPr/>
            </p:nvSpPr>
            <p:spPr>
              <a:xfrm>
                <a:off x="660121" y="5114410"/>
                <a:ext cx="6192688" cy="400110"/>
              </a:xfrm>
              <a:prstGeom prst="rect">
                <a:avLst/>
              </a:prstGeom>
              <a:blipFill>
                <a:blip r:embed="rId5"/>
                <a:stretch>
                  <a:fillRect t="-10606" b="-22727"/>
                </a:stretch>
              </a:blipFill>
              <a:ln>
                <a:noFill/>
              </a:ln>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A5E3F817-02E1-4F34-A22C-A03E3B490525}"/>
              </a:ext>
            </a:extLst>
          </p:cNvPr>
          <p:cNvSpPr/>
          <p:nvPr/>
        </p:nvSpPr>
        <p:spPr>
          <a:xfrm>
            <a:off x="4222204" y="2198767"/>
            <a:ext cx="2736304" cy="347846"/>
          </a:xfrm>
          <a:prstGeom prst="rect">
            <a:avLst/>
          </a:prstGeom>
          <a:solidFill>
            <a:srgbClr val="FFC000">
              <a:alpha val="2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21E25F70-02BB-4766-814D-EE1087633BCD}"/>
              </a:ext>
            </a:extLst>
          </p:cNvPr>
          <p:cNvSpPr/>
          <p:nvPr/>
        </p:nvSpPr>
        <p:spPr>
          <a:xfrm>
            <a:off x="5230316" y="2198767"/>
            <a:ext cx="2880320" cy="347846"/>
          </a:xfrm>
          <a:prstGeom prst="rect">
            <a:avLst/>
          </a:prstGeom>
          <a:solidFill>
            <a:srgbClr val="FFC000">
              <a:alpha val="24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E18BD0C2-04E2-4508-9CEA-53D846D8E474}"/>
              </a:ext>
            </a:extLst>
          </p:cNvPr>
          <p:cNvSpPr txBox="1"/>
          <p:nvPr/>
        </p:nvSpPr>
        <p:spPr>
          <a:xfrm>
            <a:off x="1125860" y="605494"/>
            <a:ext cx="4464496"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rPr>
              <a:t>§5.5.3 LZ</a:t>
            </a:r>
            <a:r>
              <a:rPr lang="zh-CN" altLang="en-US" sz="2000" b="1" dirty="0">
                <a:latin typeface="宋体" panose="02010600030101010101" pitchFamily="2" charset="-122"/>
              </a:rPr>
              <a:t>编码和</a:t>
            </a:r>
            <a:r>
              <a:rPr lang="en-US" altLang="zh-CN" sz="2000" b="1" dirty="0" err="1">
                <a:latin typeface="宋体" panose="02010600030101010101" pitchFamily="2" charset="-122"/>
              </a:rPr>
              <a:t>Kiffer</a:t>
            </a:r>
            <a:r>
              <a:rPr lang="en-US" altLang="zh-CN" sz="2000" b="1" dirty="0">
                <a:latin typeface="宋体" panose="02010600030101010101" pitchFamily="2" charset="-122"/>
              </a:rPr>
              <a:t>-Yang</a:t>
            </a:r>
            <a:r>
              <a:rPr lang="zh-CN" altLang="en-US" sz="2000" b="1" dirty="0">
                <a:latin typeface="宋体" panose="02010600030101010101" pitchFamily="2" charset="-122"/>
              </a:rPr>
              <a:t>编码</a:t>
            </a:r>
            <a:endParaRPr lang="zh-CN" altLang="en-US" sz="2000" b="1" dirty="0"/>
          </a:p>
        </p:txBody>
      </p:sp>
      <p:sp>
        <p:nvSpPr>
          <p:cNvPr id="11" name="文本框 10">
            <a:extLst>
              <a:ext uri="{FF2B5EF4-FFF2-40B4-BE49-F238E27FC236}">
                <a16:creationId xmlns:a16="http://schemas.microsoft.com/office/drawing/2014/main" id="{35259287-0DF8-417E-9737-2C0AA9A6F184}"/>
              </a:ext>
            </a:extLst>
          </p:cNvPr>
          <p:cNvSpPr txBox="1"/>
          <p:nvPr/>
        </p:nvSpPr>
        <p:spPr>
          <a:xfrm>
            <a:off x="837828" y="1230461"/>
            <a:ext cx="9001000" cy="400110"/>
          </a:xfrm>
          <a:prstGeom prst="rect">
            <a:avLst/>
          </a:prstGeom>
          <a:noFill/>
          <a:ln>
            <a:noFill/>
          </a:ln>
        </p:spPr>
        <p:txBody>
          <a:bodyPr wrap="square" rtlCol="0" anchor="ctr" anchorCtr="1">
            <a:spAutoFit/>
          </a:bodyPr>
          <a:lstStyle/>
          <a:p>
            <a:r>
              <a:rPr lang="en-US" altLang="zh-CN" sz="2000" dirty="0">
                <a:latin typeface="宋体" panose="02010600030101010101" pitchFamily="2" charset="-122"/>
              </a:rPr>
              <a:t>LZ</a:t>
            </a:r>
            <a:r>
              <a:rPr lang="zh-CN" altLang="en-US" sz="2000" dirty="0">
                <a:latin typeface="宋体" panose="02010600030101010101" pitchFamily="2" charset="-122"/>
              </a:rPr>
              <a:t>编码和</a:t>
            </a:r>
            <a:r>
              <a:rPr lang="en-US" altLang="zh-CN" sz="2000" dirty="0" err="1">
                <a:latin typeface="宋体" panose="02010600030101010101" pitchFamily="2" charset="-122"/>
              </a:rPr>
              <a:t>Kiffer</a:t>
            </a:r>
            <a:r>
              <a:rPr lang="en-US" altLang="zh-CN" sz="2000" dirty="0">
                <a:latin typeface="宋体" panose="02010600030101010101" pitchFamily="2" charset="-122"/>
              </a:rPr>
              <a:t>-Yang</a:t>
            </a:r>
            <a:r>
              <a:rPr lang="zh-CN" altLang="en-US" sz="2000" dirty="0">
                <a:latin typeface="宋体" panose="02010600030101010101" pitchFamily="2" charset="-122"/>
              </a:rPr>
              <a:t>编码是通用的信源编码方法，不需要利用信源的统计信息。</a:t>
            </a:r>
            <a:endParaRPr lang="zh-CN" altLang="en-US" sz="2000" dirty="0"/>
          </a:p>
        </p:txBody>
      </p:sp>
    </p:spTree>
    <p:extLst>
      <p:ext uri="{BB962C8B-B14F-4D97-AF65-F5344CB8AC3E}">
        <p14:creationId xmlns:p14="http://schemas.microsoft.com/office/powerpoint/2010/main" val="173446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p:bldP spid="8" grpId="0" animBg="1"/>
      <p:bldP spid="8" grpId="1" animBg="1"/>
      <p:bldP spid="9" grpId="0" animBg="1"/>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9741A-1367-4FCC-B234-9B8499159543}"/>
              </a:ext>
            </a:extLst>
          </p:cNvPr>
          <p:cNvSpPr txBox="1"/>
          <p:nvPr/>
        </p:nvSpPr>
        <p:spPr>
          <a:xfrm>
            <a:off x="1413892" y="332656"/>
            <a:ext cx="2232248" cy="400110"/>
          </a:xfrm>
          <a:prstGeom prst="rect">
            <a:avLst/>
          </a:prstGeom>
          <a:noFill/>
          <a:ln>
            <a:noFill/>
          </a:ln>
        </p:spPr>
        <p:txBody>
          <a:bodyPr wrap="square" rtlCol="0" anchor="ctr" anchorCtr="1">
            <a:spAutoFit/>
          </a:bodyPr>
          <a:lstStyle/>
          <a:p>
            <a:r>
              <a:rPr lang="en-US" altLang="zh-CN" sz="2000" dirty="0">
                <a:solidFill>
                  <a:srgbClr val="C00000"/>
                </a:solidFill>
              </a:rPr>
              <a:t>Kieffer-Yang</a:t>
            </a:r>
            <a:r>
              <a:rPr lang="zh-CN" altLang="en-US" sz="2000" dirty="0">
                <a:solidFill>
                  <a:srgbClr val="C00000"/>
                </a:solidFill>
              </a:rPr>
              <a:t>编码：</a:t>
            </a:r>
          </a:p>
        </p:txBody>
      </p:sp>
      <p:sp>
        <p:nvSpPr>
          <p:cNvPr id="3" name="文本框 2">
            <a:extLst>
              <a:ext uri="{FF2B5EF4-FFF2-40B4-BE49-F238E27FC236}">
                <a16:creationId xmlns:a16="http://schemas.microsoft.com/office/drawing/2014/main" id="{241DA6F6-64BE-40E5-99DF-6E784D06DAA0}"/>
              </a:ext>
            </a:extLst>
          </p:cNvPr>
          <p:cNvSpPr txBox="1"/>
          <p:nvPr/>
        </p:nvSpPr>
        <p:spPr>
          <a:xfrm>
            <a:off x="1197868" y="711906"/>
            <a:ext cx="5904656" cy="400110"/>
          </a:xfrm>
          <a:prstGeom prst="rect">
            <a:avLst/>
          </a:prstGeom>
          <a:noFill/>
          <a:ln>
            <a:noFill/>
          </a:ln>
        </p:spPr>
        <p:txBody>
          <a:bodyPr wrap="square" rtlCol="0" anchor="ctr" anchorCtr="1">
            <a:spAutoFit/>
          </a:bodyPr>
          <a:lstStyle/>
          <a:p>
            <a:r>
              <a:rPr lang="zh-CN" altLang="en-US" sz="2000" dirty="0"/>
              <a:t>假定要编码的序列为：</a:t>
            </a:r>
            <a:r>
              <a:rPr lang="en-US" altLang="zh-CN" sz="2000" dirty="0"/>
              <a:t>001100111001110011001</a:t>
            </a:r>
            <a:endParaRPr lang="zh-CN" altLang="en-US" sz="2000"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5ADA9D4-32F1-44B2-A484-F05F2DC47F31}"/>
                  </a:ext>
                </a:extLst>
              </p:cNvPr>
              <p:cNvSpPr txBox="1"/>
              <p:nvPr/>
            </p:nvSpPr>
            <p:spPr>
              <a:xfrm>
                <a:off x="678063" y="1134549"/>
                <a:ext cx="5256584" cy="5078313"/>
              </a:xfrm>
              <a:prstGeom prst="rect">
                <a:avLst/>
              </a:prstGeom>
              <a:noFill/>
              <a:ln>
                <a:noFill/>
              </a:ln>
            </p:spPr>
            <p:txBody>
              <a:bodyPr wrap="square" rtlCol="0" anchor="ctr" anchorCtr="1">
                <a:spAutoFit/>
              </a:bodyPr>
              <a:lstStyle/>
              <a:p>
                <a:pPr marL="285750" indent="-285750">
                  <a:buFont typeface="Wingdings" panose="05000000000000000000" pitchFamily="2" charset="2"/>
                  <a:buChar char="ü"/>
                </a:pP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=0.   </m:t>
                    </m:r>
                  </m:oMath>
                </a14:m>
                <a:r>
                  <a:rPr lang="zh-CN" altLang="en-US" dirty="0"/>
                  <a:t>编码：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m:t>
                    </m:r>
                  </m:oMath>
                </a14:m>
                <a:endParaRPr lang="en-US" altLang="zh-CN"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=2</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=0</m:t>
                    </m:r>
                    <m:r>
                      <a:rPr lang="en-US" altLang="zh-CN" b="0" i="1" dirty="0" smtClean="0">
                        <a:latin typeface="Cambria Math" panose="02040503050406030204" pitchFamily="18" charset="0"/>
                      </a:rPr>
                      <m:t>0</m:t>
                    </m:r>
                  </m:oMath>
                </a14:m>
                <a:r>
                  <a:rPr lang="en-US" altLang="zh-CN" dirty="0"/>
                  <a:t>.  </a:t>
                </a:r>
                <a:r>
                  <a:rPr lang="zh-CN" altLang="en-US" dirty="0"/>
                  <a:t>编码：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0</m:t>
                    </m:r>
                  </m:oMath>
                </a14:m>
                <a:endParaRPr lang="zh-CN" altLang="en-US" dirty="0"/>
              </a:p>
              <a:p>
                <a:pPr marL="285750" indent="-285750">
                  <a:buFont typeface="Wingdings" panose="05000000000000000000" pitchFamily="2" charset="2"/>
                  <a:buChar char="ü"/>
                </a:pPr>
                <a14:m>
                  <m:oMath xmlns:m="http://schemas.openxmlformats.org/officeDocument/2006/math">
                    <m:r>
                      <a:rPr lang="zh-CN" altLang="en-US" i="1" smtClean="0">
                        <a:latin typeface="Cambria Math" panose="02040503050406030204" pitchFamily="18" charset="0"/>
                      </a:rPr>
                      <m:t>⋮</m:t>
                    </m:r>
                  </m:oMath>
                </a14:m>
                <a:endParaRPr lang="zh-CN" altLang="en-US"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=6</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6</m:t>
                        </m:r>
                      </m:sub>
                    </m:sSub>
                    <m:r>
                      <a:rPr lang="en-US" altLang="zh-CN" i="1" dirty="0">
                        <a:latin typeface="Cambria Math" panose="02040503050406030204" pitchFamily="18" charset="0"/>
                      </a:rPr>
                      <m:t>=00</m:t>
                    </m:r>
                    <m:r>
                      <a:rPr lang="en-US" altLang="zh-CN" i="1" dirty="0">
                        <a:latin typeface="Cambria Math" panose="02040503050406030204" pitchFamily="18" charset="0"/>
                      </a:rPr>
                      <m:t>1</m:t>
                    </m:r>
                    <m:r>
                      <a:rPr lang="en-US" altLang="zh-CN" b="0" i="1" dirty="0" smtClean="0">
                        <a:latin typeface="Cambria Math" panose="02040503050406030204" pitchFamily="18" charset="0"/>
                      </a:rPr>
                      <m:t>100</m:t>
                    </m:r>
                    <m:r>
                      <a:rPr lang="zh-CN" altLang="en-US" i="1" dirty="0">
                        <a:latin typeface="Cambria Math" panose="02040503050406030204" pitchFamily="18" charset="0"/>
                      </a:rPr>
                      <m:t>，</m:t>
                    </m:r>
                  </m:oMath>
                </a14:m>
                <a:r>
                  <a:rPr lang="zh-CN" altLang="en-US" dirty="0"/>
                  <a:t>因为字符串</a:t>
                </a:r>
                <a14:m>
                  <m:oMath xmlns:m="http://schemas.openxmlformats.org/officeDocument/2006/math">
                    <m:r>
                      <a:rPr lang="en-US" altLang="zh-CN" b="0" i="1" dirty="0" smtClean="0">
                        <a:latin typeface="Cambria Math" panose="02040503050406030204" pitchFamily="18" charset="0"/>
                      </a:rPr>
                      <m:t>00</m:t>
                    </m:r>
                  </m:oMath>
                </a14:m>
                <a:r>
                  <a:rPr lang="zh-CN" altLang="en-US" dirty="0"/>
                  <a:t>重复出现，令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=00</m:t>
                    </m:r>
                    <m:r>
                      <a:rPr lang="en-US" altLang="zh-CN" b="0" i="0" smtClean="0">
                        <a:latin typeface="Cambria Math" panose="02040503050406030204" pitchFamily="18" charset="0"/>
                      </a:rPr>
                      <m:t>.</m:t>
                    </m:r>
                  </m:oMath>
                </a14:m>
                <a:r>
                  <a:rPr lang="zh-CN" altLang="en-US" dirty="0"/>
                  <a:t>  编码：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i="1">
                        <a:latin typeface="Cambria Math" panose="02040503050406030204" pitchFamily="18" charset="0"/>
                      </a:rPr>
                      <m:t>1</m:t>
                    </m:r>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b="0" i="1" smtClean="0">
                        <a:latin typeface="Cambria Math" panose="02040503050406030204" pitchFamily="18" charset="0"/>
                      </a:rPr>
                      <m:t>=00</m:t>
                    </m:r>
                  </m:oMath>
                </a14:m>
                <a:endParaRPr lang="en-US" altLang="zh-CN"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=7</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7</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b="0" i="1" smtClean="0">
                        <a:latin typeface="Cambria Math" panose="02040503050406030204" pitchFamily="18" charset="0"/>
                      </a:rPr>
                      <m:t>1</m:t>
                    </m:r>
                  </m:oMath>
                </a14:m>
                <a:r>
                  <a:rPr lang="zh-CN" altLang="en-US" dirty="0"/>
                  <a:t>，因为字符串</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zh-CN" altLang="en-US" dirty="0"/>
                  <a:t>重复出现，令</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en-US" altLang="zh-CN" dirty="0"/>
                  <a:t>. </a:t>
                </a:r>
                <a:r>
                  <a:rPr lang="zh-CN" altLang="en-US" dirty="0"/>
                  <a:t>编码：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=00</m:t>
                    </m:r>
                    <m:r>
                      <a:rPr lang="en-US" altLang="zh-CN" b="0" i="0" smtClean="0">
                        <a:latin typeface="Cambria Math" panose="02040503050406030204" pitchFamily="18" charset="0"/>
                      </a:rPr>
                      <m:t>.</m:t>
                    </m:r>
                  </m:oMath>
                </a14:m>
                <a:r>
                  <a:rPr lang="en-US" altLang="zh-CN" dirty="0"/>
                  <a:t> </a:t>
                </a:r>
                <a:r>
                  <a:rPr lang="zh-CN" altLang="en-US" dirty="0"/>
                  <a:t>因</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1</m:t>
                        </m:r>
                      </m:sub>
                    </m:sSub>
                    <m:r>
                      <a:rPr lang="zh-CN" altLang="en-US" i="1" dirty="0">
                        <a:latin typeface="Cambria Math" panose="02040503050406030204" pitchFamily="18" charset="0"/>
                      </a:rPr>
                      <m:t>在</m:t>
                    </m:r>
                  </m:oMath>
                </a14:m>
                <a:r>
                  <a:rPr lang="zh-CN" altLang="en-US" dirty="0"/>
                  <a:t>等式右边仅出现一次，故可将其定义直接代入并删除其使用，从而可编码为：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=001</m:t>
                    </m:r>
                  </m:oMath>
                </a14:m>
                <a:r>
                  <a:rPr lang="en-US" altLang="zh-CN" dirty="0"/>
                  <a:t> </a:t>
                </a:r>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=8</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8</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1</m:t>
                    </m:r>
                  </m:oMath>
                </a14:m>
                <a:r>
                  <a:rPr lang="zh-CN" altLang="en-US" dirty="0"/>
                  <a:t>，根据与</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=7</m:t>
                    </m:r>
                  </m:oMath>
                </a14:m>
                <a:r>
                  <a:rPr lang="zh-CN" altLang="en-US" dirty="0"/>
                  <a:t>一样的理由编码为：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=001</m:t>
                    </m:r>
                    <m:r>
                      <a:rPr lang="en-US" altLang="zh-CN" b="0" i="1" smtClean="0">
                        <a:latin typeface="Cambria Math" panose="02040503050406030204" pitchFamily="18" charset="0"/>
                      </a:rPr>
                      <m:t>1</m:t>
                    </m:r>
                  </m:oMath>
                </a14:m>
                <a:endParaRPr lang="en-US" altLang="zh-CN" dirty="0"/>
              </a:p>
              <a:p>
                <a:pPr marL="285750" indent="-285750">
                  <a:buFont typeface="Wingdings" panose="05000000000000000000" pitchFamily="2" charset="2"/>
                  <a:buChar char="ü"/>
                </a:pPr>
                <a14:m>
                  <m:oMath xmlns:m="http://schemas.openxmlformats.org/officeDocument/2006/math">
                    <m:r>
                      <a:rPr lang="zh-CN" altLang="en-US" i="1" smtClean="0">
                        <a:latin typeface="Cambria Math" panose="02040503050406030204" pitchFamily="18" charset="0"/>
                      </a:rPr>
                      <m:t>⋮</m:t>
                    </m:r>
                  </m:oMath>
                </a14:m>
                <a:endParaRPr lang="en-US" altLang="zh-CN"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=11</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11</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r>
                      <a:rPr lang="en-US" altLang="zh-CN" b="0" i="1" smtClean="0">
                        <a:latin typeface="Cambria Math" panose="02040503050406030204" pitchFamily="18" charset="0"/>
                      </a:rPr>
                      <m:t>00</m:t>
                    </m:r>
                  </m:oMath>
                </a14:m>
                <a:r>
                  <a:rPr lang="zh-CN" altLang="en-US" dirty="0"/>
                  <a:t>，令</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=00</m:t>
                    </m:r>
                    <m:r>
                      <a:rPr lang="zh-CN" altLang="en-US" i="1">
                        <a:latin typeface="Cambria Math" panose="02040503050406030204" pitchFamily="18" charset="0"/>
                      </a:rPr>
                      <m:t>，</m:t>
                    </m:r>
                  </m:oMath>
                </a14:m>
                <a:r>
                  <a:rPr lang="zh-CN" altLang="en-US" dirty="0"/>
                  <a:t>并编码为：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b="0" i="0"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1</m:t>
                    </m:r>
                    <m:r>
                      <a:rPr lang="en-US" altLang="zh-CN" i="1">
                        <a:latin typeface="Cambria Math" panose="02040503050406030204" pitchFamily="18" charset="0"/>
                      </a:rPr>
                      <m:t>1</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=00</m:t>
                    </m:r>
                  </m:oMath>
                </a14:m>
                <a:endParaRPr lang="en-US" altLang="zh-CN" dirty="0"/>
              </a:p>
              <a:p>
                <a:pPr marL="285750" indent="-285750">
                  <a:buFont typeface="Wingdings" panose="05000000000000000000" pitchFamily="2" charset="2"/>
                  <a:buChar char="ü"/>
                </a:pPr>
                <a14:m>
                  <m:oMath xmlns:m="http://schemas.openxmlformats.org/officeDocument/2006/math">
                    <m:r>
                      <a:rPr lang="zh-CN" altLang="en-US" i="1">
                        <a:latin typeface="Cambria Math" panose="02040503050406030204" pitchFamily="18" charset="0"/>
                      </a:rPr>
                      <m:t>⋮</m:t>
                    </m:r>
                  </m:oMath>
                </a14:m>
                <a:endParaRPr lang="zh-CN" altLang="en-US"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=13</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r>
                          <a:rPr lang="en-US" altLang="zh-CN" b="0" i="1" dirty="0" smtClean="0">
                            <a:latin typeface="Cambria Math" panose="02040503050406030204" pitchFamily="18" charset="0"/>
                          </a:rPr>
                          <m:t>4</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11</m:t>
                    </m:r>
                  </m:oMath>
                </a14:m>
                <a:r>
                  <a:rPr lang="en-US" altLang="zh-CN" dirty="0"/>
                  <a:t>. </a:t>
                </a:r>
                <a:r>
                  <a:rPr lang="zh-CN" altLang="en-US" dirty="0"/>
                  <a:t>编码为：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00</m:t>
                    </m:r>
                    <m:r>
                      <a:rPr lang="en-US" altLang="zh-CN" i="1">
                        <a:latin typeface="Cambria Math" panose="02040503050406030204" pitchFamily="18" charset="0"/>
                      </a:rPr>
                      <m:t>11</m:t>
                    </m:r>
                  </m:oMath>
                </a14:m>
                <a:endParaRPr lang="zh-CN" altLang="en-US" dirty="0"/>
              </a:p>
            </p:txBody>
          </p:sp>
        </mc:Choice>
        <mc:Fallback>
          <p:sp>
            <p:nvSpPr>
              <p:cNvPr id="4" name="文本框 3">
                <a:extLst>
                  <a:ext uri="{FF2B5EF4-FFF2-40B4-BE49-F238E27FC236}">
                    <a16:creationId xmlns:a16="http://schemas.microsoft.com/office/drawing/2014/main" id="{95ADA9D4-32F1-44B2-A484-F05F2DC47F31}"/>
                  </a:ext>
                </a:extLst>
              </p:cNvPr>
              <p:cNvSpPr txBox="1">
                <a:spLocks noRot="1" noChangeAspect="1" noMove="1" noResize="1" noEditPoints="1" noAdjustHandles="1" noChangeArrowheads="1" noChangeShapeType="1" noTextEdit="1"/>
              </p:cNvSpPr>
              <p:nvPr/>
            </p:nvSpPr>
            <p:spPr>
              <a:xfrm>
                <a:off x="678063" y="1134549"/>
                <a:ext cx="5256584" cy="5078313"/>
              </a:xfrm>
              <a:prstGeom prst="rect">
                <a:avLst/>
              </a:prstGeom>
              <a:blipFill>
                <a:blip r:embed="rId2"/>
                <a:stretch>
                  <a:fillRect l="-232" t="-360" r="-811" b="-1200"/>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B18C876-7A44-469C-92DD-9B22483C3975}"/>
                  </a:ext>
                </a:extLst>
              </p:cNvPr>
              <p:cNvSpPr txBox="1"/>
              <p:nvPr/>
            </p:nvSpPr>
            <p:spPr>
              <a:xfrm>
                <a:off x="6281503" y="1166842"/>
                <a:ext cx="5060834" cy="4524315"/>
              </a:xfrm>
              <a:prstGeom prst="rect">
                <a:avLst/>
              </a:prstGeom>
              <a:noFill/>
              <a:ln>
                <a:noFill/>
              </a:ln>
            </p:spPr>
            <p:txBody>
              <a:bodyPr wrap="square" rtlCol="0" anchor="ctr" anchorCtr="1">
                <a:spAutoFit/>
              </a:bodyPr>
              <a:lstStyle/>
              <a:p>
                <a:pPr marL="285750" indent="-285750">
                  <a:buFont typeface="Wingdings" panose="05000000000000000000" pitchFamily="2" charset="2"/>
                  <a:buChar char="ü"/>
                </a:pPr>
                <a14:m>
                  <m:oMath xmlns:m="http://schemas.openxmlformats.org/officeDocument/2006/math">
                    <m:r>
                      <a:rPr lang="en-US" altLang="zh-CN" i="1" smtClean="0">
                        <a:latin typeface="Cambria Math" panose="02040503050406030204" pitchFamily="18" charset="0"/>
                      </a:rPr>
                      <m:t>𝑡</m:t>
                    </m:r>
                    <m:r>
                      <a:rPr lang="en-US" altLang="zh-CN" i="1" smtClean="0">
                        <a:latin typeface="Cambria Math" panose="02040503050406030204" pitchFamily="18" charset="0"/>
                      </a:rPr>
                      <m:t>=14</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r>
                          <a:rPr lang="en-US" altLang="zh-CN" i="1" dirty="0">
                            <a:latin typeface="Cambria Math" panose="02040503050406030204" pitchFamily="18" charset="0"/>
                          </a:rPr>
                          <m:t>4</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i="1">
                        <a:latin typeface="Cambria Math" panose="02040503050406030204" pitchFamily="18" charset="0"/>
                      </a:rPr>
                      <m:t>1</m:t>
                    </m:r>
                  </m:oMath>
                </a14:m>
                <a:r>
                  <a:rPr lang="zh-CN" altLang="en-US" dirty="0"/>
                  <a:t>，令</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en-US" altLang="zh-CN" dirty="0"/>
                  <a:t>. </a:t>
                </a:r>
                <a:r>
                  <a:rPr lang="zh-CN" altLang="en-US" dirty="0"/>
                  <a:t>编码为：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i="1">
                        <a:latin typeface="Cambria Math" panose="02040503050406030204" pitchFamily="18" charset="0"/>
                      </a:rPr>
                      <m:t>1</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i="1">
                        <a:latin typeface="Cambria Math" panose="02040503050406030204" pitchFamily="18" charset="0"/>
                      </a:rPr>
                      <m:t>=00</m:t>
                    </m:r>
                    <m:r>
                      <a:rPr lang="en-US" altLang="zh-CN" b="0" i="1" smtClean="0">
                        <a:latin typeface="Cambria Math" panose="02040503050406030204" pitchFamily="18" charset="0"/>
                      </a:rPr>
                      <m:t>11</m:t>
                    </m:r>
                  </m:oMath>
                </a14:m>
                <a:endParaRPr lang="zh-CN" altLang="en-US" dirty="0"/>
              </a:p>
              <a:p>
                <a:pPr marL="285750" indent="-285750">
                  <a:buFont typeface="Wingdings" panose="05000000000000000000" pitchFamily="2" charset="2"/>
                  <a:buChar char="ü"/>
                </a:pPr>
                <a14:m>
                  <m:oMath xmlns:m="http://schemas.openxmlformats.org/officeDocument/2006/math">
                    <m:r>
                      <a:rPr lang="zh-CN" altLang="en-US" i="1">
                        <a:latin typeface="Cambria Math" panose="02040503050406030204" pitchFamily="18" charset="0"/>
                      </a:rPr>
                      <m:t>⋮</m:t>
                    </m:r>
                  </m:oMath>
                </a14:m>
                <a:endParaRPr lang="en-US" altLang="zh-CN"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=16</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r>
                          <a:rPr lang="en-US" altLang="zh-CN" b="0" i="1" dirty="0" smtClean="0">
                            <a:latin typeface="Cambria Math" panose="02040503050406030204" pitchFamily="18" charset="0"/>
                          </a:rPr>
                          <m:t>6</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00</m:t>
                    </m:r>
                    <m:r>
                      <a:rPr lang="zh-CN" altLang="en-US" i="1">
                        <a:latin typeface="Cambria Math" panose="02040503050406030204" pitchFamily="18" charset="0"/>
                      </a:rPr>
                      <m:t>，</m:t>
                    </m:r>
                  </m:oMath>
                </a14:m>
                <a:r>
                  <a:rPr lang="zh-CN" altLang="en-US" dirty="0"/>
                  <a:t>令</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=00</m:t>
                    </m:r>
                    <m:r>
                      <a:rPr lang="en-US" altLang="zh-CN" b="0" i="0" dirty="0" smtClean="0">
                        <a:latin typeface="Cambria Math" panose="02040503050406030204" pitchFamily="18" charset="0"/>
                      </a:rPr>
                      <m:t>.</m:t>
                    </m:r>
                  </m:oMath>
                </a14:m>
                <a:r>
                  <a:rPr lang="zh-CN" altLang="en-US" dirty="0"/>
                  <a:t> 编码为：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11</m:t>
                    </m:r>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=00</m:t>
                    </m:r>
                  </m:oMath>
                </a14:m>
                <a:endParaRPr lang="en-US" altLang="zh-CN" dirty="0"/>
              </a:p>
              <a:p>
                <a:pPr marL="285750" indent="-285750">
                  <a:buFont typeface="Wingdings" panose="05000000000000000000" pitchFamily="2" charset="2"/>
                  <a:buChar char="ü"/>
                </a:pPr>
                <a14:m>
                  <m:oMath xmlns:m="http://schemas.openxmlformats.org/officeDocument/2006/math">
                    <m:r>
                      <a:rPr lang="zh-CN" altLang="en-US" i="1">
                        <a:latin typeface="Cambria Math" panose="02040503050406030204" pitchFamily="18" charset="0"/>
                      </a:rPr>
                      <m:t>⋮</m:t>
                    </m:r>
                  </m:oMath>
                </a14:m>
                <a:endParaRPr lang="en-US" altLang="zh-CN"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=18</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r>
                          <a:rPr lang="en-US" altLang="zh-CN" b="0" i="1" dirty="0" smtClean="0">
                            <a:latin typeface="Cambria Math" panose="02040503050406030204" pitchFamily="18" charset="0"/>
                          </a:rPr>
                          <m:t>8</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11</m:t>
                    </m:r>
                    <m:r>
                      <a:rPr lang="en-US" altLang="zh-CN" b="0" i="1" smtClean="0">
                        <a:latin typeface="Cambria Math" panose="02040503050406030204" pitchFamily="18" charset="0"/>
                      </a:rPr>
                      <m:t>.</m:t>
                    </m:r>
                  </m:oMath>
                </a14:m>
                <a:r>
                  <a:rPr lang="zh-CN" altLang="en-US" dirty="0"/>
                  <a:t>  编码为：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00</m:t>
                    </m:r>
                    <m:r>
                      <a:rPr lang="en-US" altLang="zh-CN" i="1">
                        <a:latin typeface="Cambria Math" panose="02040503050406030204" pitchFamily="18" charset="0"/>
                      </a:rPr>
                      <m:t>11</m:t>
                    </m:r>
                  </m:oMath>
                </a14:m>
                <a:endParaRPr lang="en-US" altLang="zh-CN" dirty="0"/>
              </a:p>
              <a:p>
                <a:pPr marL="285750" indent="-285750">
                  <a:buFont typeface="Wingdings" panose="05000000000000000000" pitchFamily="2" charset="2"/>
                  <a:buChar char="ü"/>
                </a:pPr>
                <a14:m>
                  <m:oMath xmlns:m="http://schemas.openxmlformats.org/officeDocument/2006/math">
                    <m:r>
                      <a:rPr lang="zh-CN" altLang="en-US" i="1">
                        <a:latin typeface="Cambria Math" panose="02040503050406030204" pitchFamily="18" charset="0"/>
                      </a:rPr>
                      <m:t>⋮</m:t>
                    </m:r>
                  </m:oMath>
                </a14:m>
                <a:endParaRPr lang="en-US" altLang="zh-CN"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=20</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20</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00</m:t>
                    </m:r>
                  </m:oMath>
                </a14:m>
                <a:r>
                  <a:rPr lang="zh-CN" altLang="en-US" dirty="0"/>
                  <a:t>，令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=00</m:t>
                    </m:r>
                  </m:oMath>
                </a14:m>
                <a:r>
                  <a:rPr lang="en-US" altLang="zh-CN" dirty="0"/>
                  <a:t>.</a:t>
                </a:r>
                <a:r>
                  <a:rPr lang="zh-CN" altLang="en-US" dirty="0"/>
                  <a:t>编码为：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11</m:t>
                    </m:r>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=00</m:t>
                    </m:r>
                  </m:oMath>
                </a14:m>
                <a:endParaRPr lang="en-US" altLang="zh-CN" dirty="0"/>
              </a:p>
              <a:p>
                <a:pPr marL="285750" indent="-285750">
                  <a:buFont typeface="Wingdings" panose="05000000000000000000" pitchFamily="2" charset="2"/>
                  <a:buChar char="ü"/>
                </a:pP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=21</m:t>
                    </m:r>
                    <m:r>
                      <a:rPr lang="zh-CN" altLang="en-US" i="1">
                        <a:latin typeface="Cambria Math" panose="02040503050406030204" pitchFamily="18" charset="0"/>
                      </a:rPr>
                      <m:t>时</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oMath>
                </a14:m>
                <a:r>
                  <a:rPr lang="zh-CN" altLang="en-US" dirty="0"/>
                  <a:t>，令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b="0" i="1" dirty="0" smtClean="0">
                            <a:latin typeface="Cambria Math" panose="02040503050406030204" pitchFamily="18" charset="0"/>
                          </a:rPr>
                          <m:t>4</m:t>
                        </m:r>
                      </m:sub>
                    </m:sSub>
                    <m:r>
                      <a:rPr lang="en-US" altLang="zh-CN"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1</m:t>
                    </m:r>
                  </m:oMath>
                </a14:m>
                <a:r>
                  <a:rPr lang="en-US" altLang="zh-CN" dirty="0"/>
                  <a:t>. </a:t>
                </a:r>
                <a:r>
                  <a:rPr lang="zh-CN" altLang="en-US" dirty="0"/>
                  <a:t>编码为：</a:t>
                </a:r>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0</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1</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3</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3</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1</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b="0" i="1" smtClean="0">
                            <a:solidFill>
                              <a:srgbClr val="C00000"/>
                            </a:solidFill>
                            <a:latin typeface="Cambria Math" panose="02040503050406030204" pitchFamily="18" charset="0"/>
                          </a:rPr>
                          <m:t>4</m:t>
                        </m:r>
                      </m:sub>
                    </m:sSub>
                  </m:oMath>
                </a14:m>
                <a:r>
                  <a:rPr lang="zh-CN" altLang="en-US" dirty="0">
                    <a:solidFill>
                      <a:srgbClr val="C00000"/>
                    </a:solidFill>
                  </a:rPr>
                  <a:t>，</a:t>
                </a:r>
                <a:r>
                  <a:rPr lang="en-US" altLang="zh-CN" dirty="0">
                    <a:solidFill>
                      <a:srgbClr val="C00000"/>
                    </a:solidFill>
                  </a:rPr>
                  <a:t> </a:t>
                </a:r>
                <a14:m>
                  <m:oMath xmlns:m="http://schemas.openxmlformats.org/officeDocument/2006/math">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3</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1</m:t>
                    </m:r>
                  </m:oMath>
                </a14:m>
                <a:r>
                  <a:rPr lang="zh-CN" altLang="en-US" dirty="0">
                    <a:solidFill>
                      <a:srgbClr val="C00000"/>
                    </a:solidFill>
                  </a:rPr>
                  <a:t>，</a:t>
                </a:r>
                <a:r>
                  <a:rPr lang="en-US" altLang="zh-CN" dirty="0">
                    <a:solidFill>
                      <a:srgbClr val="C00000"/>
                    </a:solidFill>
                  </a:rPr>
                  <a:t> </a:t>
                </a:r>
                <a14:m>
                  <m:oMath xmlns:m="http://schemas.openxmlformats.org/officeDocument/2006/math">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i="1">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𝑠</m:t>
                        </m:r>
                      </m:e>
                      <m:sub>
                        <m:r>
                          <a:rPr lang="en-US" altLang="zh-CN" b="0" i="1" smtClean="0">
                            <a:solidFill>
                              <a:srgbClr val="C00000"/>
                            </a:solidFill>
                            <a:latin typeface="Cambria Math" panose="02040503050406030204" pitchFamily="18" charset="0"/>
                          </a:rPr>
                          <m:t>4</m:t>
                        </m:r>
                      </m:sub>
                    </m:sSub>
                    <m:r>
                      <a:rPr lang="en-US" altLang="zh-CN" i="1">
                        <a:solidFill>
                          <a:srgbClr val="C00000"/>
                        </a:solidFill>
                        <a:latin typeface="Cambria Math" panose="02040503050406030204" pitchFamily="18" charset="0"/>
                      </a:rPr>
                      <m:t>1</m:t>
                    </m:r>
                  </m:oMath>
                </a14:m>
                <a:r>
                  <a:rPr lang="zh-CN" altLang="en-US" dirty="0">
                    <a:solidFill>
                      <a:srgbClr val="C00000"/>
                    </a:solidFill>
                  </a:rPr>
                  <a:t>，</a:t>
                </a:r>
                <a14:m>
                  <m:oMath xmlns:m="http://schemas.openxmlformats.org/officeDocument/2006/math">
                    <m:sSub>
                      <m:sSubPr>
                        <m:ctrlPr>
                          <a:rPr lang="en-US" altLang="zh-CN" i="1" dirty="0">
                            <a:solidFill>
                              <a:srgbClr val="C00000"/>
                            </a:solidFill>
                            <a:latin typeface="Cambria Math" panose="02040503050406030204" pitchFamily="18" charset="0"/>
                          </a:rPr>
                        </m:ctrlPr>
                      </m:sSubPr>
                      <m:e>
                        <m:r>
                          <a:rPr lang="en-US" altLang="zh-CN" i="1" dirty="0">
                            <a:solidFill>
                              <a:srgbClr val="C00000"/>
                            </a:solidFill>
                            <a:latin typeface="Cambria Math" panose="02040503050406030204" pitchFamily="18" charset="0"/>
                          </a:rPr>
                          <m:t>𝑠</m:t>
                        </m:r>
                      </m:e>
                      <m:sub>
                        <m:r>
                          <a:rPr lang="en-US" altLang="zh-CN" b="0" i="1" dirty="0" smtClean="0">
                            <a:solidFill>
                              <a:srgbClr val="C00000"/>
                            </a:solidFill>
                            <a:latin typeface="Cambria Math" panose="02040503050406030204" pitchFamily="18" charset="0"/>
                          </a:rPr>
                          <m:t>4</m:t>
                        </m:r>
                      </m:sub>
                    </m:sSub>
                    <m:r>
                      <a:rPr lang="en-US" altLang="zh-CN" i="1" dirty="0">
                        <a:solidFill>
                          <a:srgbClr val="C00000"/>
                        </a:solidFill>
                        <a:latin typeface="Cambria Math" panose="02040503050406030204" pitchFamily="18" charset="0"/>
                      </a:rPr>
                      <m:t>=00</m:t>
                    </m:r>
                    <m:r>
                      <a:rPr lang="en-US" altLang="zh-CN" b="0" i="1" dirty="0" smtClean="0">
                        <a:solidFill>
                          <a:srgbClr val="C00000"/>
                        </a:solidFill>
                        <a:latin typeface="Cambria Math" panose="02040503050406030204" pitchFamily="18" charset="0"/>
                      </a:rPr>
                      <m:t>1</m:t>
                    </m:r>
                  </m:oMath>
                </a14:m>
                <a:endParaRPr lang="en-US" altLang="zh-CN" dirty="0"/>
              </a:p>
            </p:txBody>
          </p:sp>
        </mc:Choice>
        <mc:Fallback>
          <p:sp>
            <p:nvSpPr>
              <p:cNvPr id="5" name="文本框 4">
                <a:extLst>
                  <a:ext uri="{FF2B5EF4-FFF2-40B4-BE49-F238E27FC236}">
                    <a16:creationId xmlns:a16="http://schemas.microsoft.com/office/drawing/2014/main" id="{4B18C876-7A44-469C-92DD-9B22483C3975}"/>
                  </a:ext>
                </a:extLst>
              </p:cNvPr>
              <p:cNvSpPr txBox="1">
                <a:spLocks noRot="1" noChangeAspect="1" noMove="1" noResize="1" noEditPoints="1" noAdjustHandles="1" noChangeArrowheads="1" noChangeShapeType="1" noTextEdit="1"/>
              </p:cNvSpPr>
              <p:nvPr/>
            </p:nvSpPr>
            <p:spPr>
              <a:xfrm>
                <a:off x="6281503" y="1166842"/>
                <a:ext cx="5060834" cy="4524315"/>
              </a:xfrm>
              <a:prstGeom prst="rect">
                <a:avLst/>
              </a:prstGeom>
              <a:blipFill>
                <a:blip r:embed="rId3"/>
                <a:stretch>
                  <a:fillRect l="-3008" t="-404" r="-3129" b="-134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95963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519F72-D22F-4D59-BA3C-D4E44594B96B}"/>
              </a:ext>
            </a:extLst>
          </p:cNvPr>
          <p:cNvSpPr txBox="1"/>
          <p:nvPr/>
        </p:nvSpPr>
        <p:spPr>
          <a:xfrm>
            <a:off x="1269876" y="437639"/>
            <a:ext cx="2257977"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§5.5.4 LZW</a:t>
            </a:r>
            <a:r>
              <a:rPr lang="zh-CN" altLang="en-US" sz="2000" b="1" dirty="0">
                <a:latin typeface="宋体" panose="02010600030101010101" pitchFamily="2" charset="-122"/>
                <a:ea typeface="宋体" panose="02010600030101010101" pitchFamily="2" charset="-122"/>
              </a:rPr>
              <a:t>编码</a:t>
            </a:r>
            <a:endParaRPr lang="zh-CN" altLang="en-US" sz="2000" b="1" dirty="0"/>
          </a:p>
        </p:txBody>
      </p:sp>
      <p:sp>
        <p:nvSpPr>
          <p:cNvPr id="3" name="文本框 2">
            <a:extLst>
              <a:ext uri="{FF2B5EF4-FFF2-40B4-BE49-F238E27FC236}">
                <a16:creationId xmlns:a16="http://schemas.microsoft.com/office/drawing/2014/main" id="{4C33A773-80A8-424F-B0F6-3F74CD09A6CC}"/>
              </a:ext>
            </a:extLst>
          </p:cNvPr>
          <p:cNvSpPr txBox="1"/>
          <p:nvPr/>
        </p:nvSpPr>
        <p:spPr>
          <a:xfrm>
            <a:off x="674273" y="837565"/>
            <a:ext cx="10964755" cy="1631216"/>
          </a:xfrm>
          <a:prstGeom prst="rect">
            <a:avLst/>
          </a:prstGeom>
          <a:noFill/>
          <a:ln>
            <a:noFill/>
          </a:ln>
        </p:spPr>
        <p:txBody>
          <a:bodyPr wrap="square" rtlCol="0" anchor="ctr" anchorCtr="1">
            <a:spAutoFit/>
          </a:bodyPr>
          <a:lstStyle/>
          <a:p>
            <a:r>
              <a:rPr lang="en-US" altLang="zh-CN" sz="2000" dirty="0"/>
              <a:t>        LZW</a:t>
            </a:r>
            <a:r>
              <a:rPr lang="zh-CN" altLang="en-US" sz="2000" dirty="0"/>
              <a:t>编码也是在信源的统计规律不可知时的具有自适应性能的通用编码方法。特别，</a:t>
            </a:r>
            <a:r>
              <a:rPr lang="en-US" altLang="zh-CN" sz="2000" dirty="0"/>
              <a:t>LZW</a:t>
            </a:r>
            <a:r>
              <a:rPr lang="zh-CN" altLang="en-US" sz="2000" dirty="0"/>
              <a:t>编码是一种基于字典的编码方法，其字典是在编码和译码过程中生成的，无需传输。</a:t>
            </a:r>
            <a:endParaRPr lang="en-US" altLang="zh-CN" sz="2000" dirty="0"/>
          </a:p>
          <a:p>
            <a:r>
              <a:rPr lang="en-US" altLang="zh-CN" sz="2000" dirty="0"/>
              <a:t>         LZW</a:t>
            </a:r>
            <a:r>
              <a:rPr lang="zh-CN" altLang="en-US" sz="2000" dirty="0"/>
              <a:t>编码的字典中至多包含</a:t>
            </a:r>
            <a:r>
              <a:rPr lang="en-US" altLang="zh-CN" sz="2000" dirty="0"/>
              <a:t>4096</a:t>
            </a:r>
            <a:r>
              <a:rPr lang="zh-CN" altLang="en-US" sz="2000" dirty="0"/>
              <a:t>个单词，分别用</a:t>
            </a:r>
            <a:r>
              <a:rPr lang="en-US" altLang="zh-CN" sz="2000" dirty="0"/>
              <a:t>3</a:t>
            </a:r>
            <a:r>
              <a:rPr lang="zh-CN" altLang="en-US" sz="2000" dirty="0"/>
              <a:t>位的</a:t>
            </a:r>
            <a:r>
              <a:rPr lang="en-US" altLang="zh-CN" sz="2000" dirty="0"/>
              <a:t>16</a:t>
            </a:r>
            <a:r>
              <a:rPr lang="zh-CN" altLang="en-US" sz="2000" dirty="0"/>
              <a:t>进制整数（</a:t>
            </a:r>
            <a:r>
              <a:rPr lang="en-US" altLang="zh-CN" sz="2000" dirty="0"/>
              <a:t>12bit</a:t>
            </a:r>
            <a:r>
              <a:rPr lang="zh-CN" altLang="en-US" sz="2000" dirty="0"/>
              <a:t>）进行编号（作为单词对应的码字），其中以</a:t>
            </a:r>
            <a:r>
              <a:rPr lang="en-US" altLang="zh-CN" sz="2000" dirty="0"/>
              <a:t>0</a:t>
            </a:r>
            <a:r>
              <a:rPr lang="zh-CN" altLang="en-US" sz="2000" dirty="0"/>
              <a:t>开始的</a:t>
            </a:r>
            <a:r>
              <a:rPr lang="en-US" altLang="zh-CN" sz="2000" dirty="0"/>
              <a:t>256</a:t>
            </a:r>
            <a:r>
              <a:rPr lang="zh-CN" altLang="en-US" sz="2000" dirty="0"/>
              <a:t>个编号对应于基本字符（固定为相应的</a:t>
            </a:r>
            <a:r>
              <a:rPr lang="en-US" altLang="zh-CN" sz="2000" dirty="0"/>
              <a:t>ASCII</a:t>
            </a:r>
            <a:r>
              <a:rPr lang="zh-CN" altLang="en-US" sz="2000" dirty="0"/>
              <a:t>码，不依赖于具体的编码过程），其他的编号则对应于新产生的单词。</a:t>
            </a:r>
          </a:p>
        </p:txBody>
      </p:sp>
      <p:sp>
        <p:nvSpPr>
          <p:cNvPr id="5" name="文本框 4">
            <a:extLst>
              <a:ext uri="{FF2B5EF4-FFF2-40B4-BE49-F238E27FC236}">
                <a16:creationId xmlns:a16="http://schemas.microsoft.com/office/drawing/2014/main" id="{A9B64A78-916B-4352-9B3B-0899D46B1B5A}"/>
              </a:ext>
            </a:extLst>
          </p:cNvPr>
          <p:cNvSpPr txBox="1"/>
          <p:nvPr/>
        </p:nvSpPr>
        <p:spPr>
          <a:xfrm>
            <a:off x="674273" y="2566867"/>
            <a:ext cx="10657184" cy="1323439"/>
          </a:xfrm>
          <a:prstGeom prst="rect">
            <a:avLst/>
          </a:prstGeom>
          <a:noFill/>
          <a:ln>
            <a:noFill/>
          </a:ln>
        </p:spPr>
        <p:txBody>
          <a:bodyPr wrap="square" rtlCol="0" anchor="ctr" anchorCtr="1">
            <a:spAutoFit/>
          </a:bodyPr>
          <a:lstStyle/>
          <a:p>
            <a:r>
              <a:rPr lang="en-US" altLang="zh-CN" sz="2000" b="1" dirty="0">
                <a:solidFill>
                  <a:srgbClr val="C00000"/>
                </a:solidFill>
              </a:rPr>
              <a:t>LZW</a:t>
            </a:r>
            <a:r>
              <a:rPr lang="zh-CN" altLang="en-US" sz="2000" b="1" dirty="0">
                <a:solidFill>
                  <a:srgbClr val="C00000"/>
                </a:solidFill>
              </a:rPr>
              <a:t>码的编码方法</a:t>
            </a:r>
            <a:r>
              <a:rPr lang="zh-CN" altLang="en-US" sz="2000" dirty="0"/>
              <a:t>：每次读入一个最短的字符串使之成为一个</a:t>
            </a:r>
            <a:r>
              <a:rPr lang="zh-CN" altLang="en-US" sz="2000" dirty="0">
                <a:solidFill>
                  <a:srgbClr val="00B050"/>
                </a:solidFill>
              </a:rPr>
              <a:t>新单词</a:t>
            </a:r>
            <a:r>
              <a:rPr lang="zh-CN" altLang="en-US" sz="2000" dirty="0"/>
              <a:t>，用未使用的最小编号与之对应，然后删去除最后一个字符以外的字符串（这一定是一个基本字符或者是一个已编号的单词）并输出其编号。反复进行以上程序直到读入文件结束字符，此时输出最后的单词编号以及结束编号</a:t>
            </a:r>
            <a:r>
              <a:rPr lang="en-US" altLang="zh-CN" sz="2000" dirty="0"/>
              <a:t>FFF</a:t>
            </a:r>
            <a:r>
              <a:rPr lang="zh-CN" altLang="en-US" sz="2000" dirty="0"/>
              <a:t>。</a:t>
            </a:r>
          </a:p>
        </p:txBody>
      </p:sp>
      <p:sp>
        <p:nvSpPr>
          <p:cNvPr id="6" name="文本框 5">
            <a:extLst>
              <a:ext uri="{FF2B5EF4-FFF2-40B4-BE49-F238E27FC236}">
                <a16:creationId xmlns:a16="http://schemas.microsoft.com/office/drawing/2014/main" id="{07B79B24-00F3-4BAA-9EE8-3B30E00B4231}"/>
              </a:ext>
            </a:extLst>
          </p:cNvPr>
          <p:cNvSpPr txBox="1"/>
          <p:nvPr/>
        </p:nvSpPr>
        <p:spPr>
          <a:xfrm>
            <a:off x="674273" y="3857602"/>
            <a:ext cx="6084676" cy="369332"/>
          </a:xfrm>
          <a:prstGeom prst="rect">
            <a:avLst/>
          </a:prstGeom>
          <a:noFill/>
          <a:ln>
            <a:noFill/>
          </a:ln>
        </p:spPr>
        <p:txBody>
          <a:bodyPr wrap="square" rtlCol="0" anchor="ctr" anchorCtr="1">
            <a:spAutoFit/>
          </a:bodyPr>
          <a:lstStyle/>
          <a:p>
            <a:r>
              <a:rPr lang="zh-CN" altLang="en-US" dirty="0"/>
              <a:t>例：考虑</a:t>
            </a:r>
            <a:r>
              <a:rPr lang="en-US" altLang="zh-CN" dirty="0"/>
              <a:t>ABCABDABCAAAABBBABCABCA</a:t>
            </a:r>
            <a:r>
              <a:rPr lang="zh-CN" altLang="en-US" dirty="0"/>
              <a:t>的</a:t>
            </a:r>
            <a:r>
              <a:rPr lang="en-US" altLang="zh-CN" dirty="0"/>
              <a:t>LZW</a:t>
            </a:r>
            <a:r>
              <a:rPr lang="zh-CN" altLang="en-US" dirty="0"/>
              <a:t>编码。</a:t>
            </a:r>
          </a:p>
        </p:txBody>
      </p:sp>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5E639958-AEBE-4BB4-8D78-FD926E6E17CC}"/>
                  </a:ext>
                </a:extLst>
              </p:cNvPr>
              <p:cNvGraphicFramePr>
                <a:graphicFrameLocks noGrp="1"/>
              </p:cNvGraphicFramePr>
              <p:nvPr>
                <p:extLst>
                  <p:ext uri="{D42A27DB-BD31-4B8C-83A1-F6EECF244321}">
                    <p14:modId xmlns:p14="http://schemas.microsoft.com/office/powerpoint/2010/main" val="1737068660"/>
                  </p:ext>
                </p:extLst>
              </p:nvPr>
            </p:nvGraphicFramePr>
            <p:xfrm>
              <a:off x="981844" y="4251150"/>
              <a:ext cx="10225135" cy="22250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11707975"/>
                        </a:ext>
                      </a:extLst>
                    </a:gridCol>
                    <a:gridCol w="1080120">
                      <a:extLst>
                        <a:ext uri="{9D8B030D-6E8A-4147-A177-3AD203B41FA5}">
                          <a16:colId xmlns:a16="http://schemas.microsoft.com/office/drawing/2014/main" val="2557632045"/>
                        </a:ext>
                      </a:extLst>
                    </a:gridCol>
                    <a:gridCol w="1130067">
                      <a:extLst>
                        <a:ext uri="{9D8B030D-6E8A-4147-A177-3AD203B41FA5}">
                          <a16:colId xmlns:a16="http://schemas.microsoft.com/office/drawing/2014/main" val="1520559135"/>
                        </a:ext>
                      </a:extLst>
                    </a:gridCol>
                    <a:gridCol w="296913">
                      <a:extLst>
                        <a:ext uri="{9D8B030D-6E8A-4147-A177-3AD203B41FA5}">
                          <a16:colId xmlns:a16="http://schemas.microsoft.com/office/drawing/2014/main" val="3975278003"/>
                        </a:ext>
                      </a:extLst>
                    </a:gridCol>
                    <a:gridCol w="1101300">
                      <a:extLst>
                        <a:ext uri="{9D8B030D-6E8A-4147-A177-3AD203B41FA5}">
                          <a16:colId xmlns:a16="http://schemas.microsoft.com/office/drawing/2014/main" val="1218393558"/>
                        </a:ext>
                      </a:extLst>
                    </a:gridCol>
                    <a:gridCol w="1136126">
                      <a:extLst>
                        <a:ext uri="{9D8B030D-6E8A-4147-A177-3AD203B41FA5}">
                          <a16:colId xmlns:a16="http://schemas.microsoft.com/office/drawing/2014/main" val="347470989"/>
                        </a:ext>
                      </a:extLst>
                    </a:gridCol>
                    <a:gridCol w="1088122">
                      <a:extLst>
                        <a:ext uri="{9D8B030D-6E8A-4147-A177-3AD203B41FA5}">
                          <a16:colId xmlns:a16="http://schemas.microsoft.com/office/drawing/2014/main" val="592422356"/>
                        </a:ext>
                      </a:extLst>
                    </a:gridCol>
                    <a:gridCol w="216024">
                      <a:extLst>
                        <a:ext uri="{9D8B030D-6E8A-4147-A177-3AD203B41FA5}">
                          <a16:colId xmlns:a16="http://schemas.microsoft.com/office/drawing/2014/main" val="3907897051"/>
                        </a:ext>
                      </a:extLst>
                    </a:gridCol>
                    <a:gridCol w="968107">
                      <a:extLst>
                        <a:ext uri="{9D8B030D-6E8A-4147-A177-3AD203B41FA5}">
                          <a16:colId xmlns:a16="http://schemas.microsoft.com/office/drawing/2014/main" val="3280095138"/>
                        </a:ext>
                      </a:extLst>
                    </a:gridCol>
                    <a:gridCol w="1136126">
                      <a:extLst>
                        <a:ext uri="{9D8B030D-6E8A-4147-A177-3AD203B41FA5}">
                          <a16:colId xmlns:a16="http://schemas.microsoft.com/office/drawing/2014/main" val="2055700665"/>
                        </a:ext>
                      </a:extLst>
                    </a:gridCol>
                    <a:gridCol w="1136126">
                      <a:extLst>
                        <a:ext uri="{9D8B030D-6E8A-4147-A177-3AD203B41FA5}">
                          <a16:colId xmlns:a16="http://schemas.microsoft.com/office/drawing/2014/main" val="2714197973"/>
                        </a:ext>
                      </a:extLst>
                    </a:gridCol>
                  </a:tblGrid>
                  <a:tr h="370840">
                    <a:tc>
                      <a:txBody>
                        <a:bodyPr/>
                        <a:lstStyle/>
                        <a:p>
                          <a:pPr algn="ctr"/>
                          <a:r>
                            <a:rPr lang="zh-CN" altLang="en-US" dirty="0"/>
                            <a:t>编号</a:t>
                          </a:r>
                        </a:p>
                      </a:txBody>
                      <a:tcPr/>
                    </a:tc>
                    <a:tc>
                      <a:txBody>
                        <a:bodyPr/>
                        <a:lstStyle/>
                        <a:p>
                          <a:pPr algn="ctr"/>
                          <a:r>
                            <a:rPr lang="zh-CN" altLang="en-US" dirty="0"/>
                            <a:t>单词</a:t>
                          </a:r>
                        </a:p>
                      </a:txBody>
                      <a:tcPr/>
                    </a:tc>
                    <a:tc>
                      <a:txBody>
                        <a:bodyPr/>
                        <a:lstStyle/>
                        <a:p>
                          <a:pPr algn="ctr"/>
                          <a:r>
                            <a:rPr lang="zh-CN" altLang="en-US" dirty="0"/>
                            <a:t>输出</a:t>
                          </a:r>
                        </a:p>
                      </a:txBody>
                      <a:tcPr/>
                    </a:tc>
                    <a:tc>
                      <a:txBody>
                        <a:bodyPr/>
                        <a:lstStyle/>
                        <a:p>
                          <a:pPr algn="ctr"/>
                          <a:endParaRPr lang="zh-CN" altLang="en-US" dirty="0"/>
                        </a:p>
                      </a:txBody>
                      <a:tcPr/>
                    </a:tc>
                    <a:tc>
                      <a:txBody>
                        <a:bodyPr/>
                        <a:lstStyle/>
                        <a:p>
                          <a:pPr algn="ctr"/>
                          <a:r>
                            <a:rPr lang="zh-CN" altLang="en-US" dirty="0"/>
                            <a:t>编号</a:t>
                          </a:r>
                        </a:p>
                      </a:txBody>
                      <a:tcPr/>
                    </a:tc>
                    <a:tc>
                      <a:txBody>
                        <a:bodyPr/>
                        <a:lstStyle/>
                        <a:p>
                          <a:pPr algn="ctr"/>
                          <a:r>
                            <a:rPr lang="zh-CN" altLang="en-US" dirty="0"/>
                            <a:t>单词</a:t>
                          </a:r>
                        </a:p>
                      </a:txBody>
                      <a:tcPr/>
                    </a:tc>
                    <a:tc>
                      <a:txBody>
                        <a:bodyPr/>
                        <a:lstStyle/>
                        <a:p>
                          <a:pPr algn="ctr"/>
                          <a:r>
                            <a:rPr lang="zh-CN" altLang="en-US" dirty="0"/>
                            <a:t>输出</a:t>
                          </a:r>
                        </a:p>
                      </a:txBody>
                      <a:tcPr/>
                    </a:tc>
                    <a:tc>
                      <a:txBody>
                        <a:bodyPr/>
                        <a:lstStyle/>
                        <a:p>
                          <a:pPr algn="ctr"/>
                          <a:endParaRPr lang="zh-CN" altLang="en-US" dirty="0"/>
                        </a:p>
                      </a:txBody>
                      <a:tcPr/>
                    </a:tc>
                    <a:tc>
                      <a:txBody>
                        <a:bodyPr/>
                        <a:lstStyle/>
                        <a:p>
                          <a:pPr algn="ctr"/>
                          <a:r>
                            <a:rPr lang="zh-CN" altLang="en-US" dirty="0"/>
                            <a:t>编号</a:t>
                          </a:r>
                        </a:p>
                      </a:txBody>
                      <a:tcPr/>
                    </a:tc>
                    <a:tc>
                      <a:txBody>
                        <a:bodyPr/>
                        <a:lstStyle/>
                        <a:p>
                          <a:pPr algn="ctr"/>
                          <a:r>
                            <a:rPr lang="zh-CN" altLang="en-US" dirty="0"/>
                            <a:t>单词</a:t>
                          </a:r>
                        </a:p>
                      </a:txBody>
                      <a:tcPr/>
                    </a:tc>
                    <a:tc>
                      <a:txBody>
                        <a:bodyPr/>
                        <a:lstStyle/>
                        <a:p>
                          <a:pPr algn="ctr"/>
                          <a:r>
                            <a:rPr lang="zh-CN" altLang="en-US" dirty="0"/>
                            <a:t>输出</a:t>
                          </a:r>
                        </a:p>
                      </a:txBody>
                      <a:tcPr/>
                    </a:tc>
                    <a:extLst>
                      <a:ext uri="{0D108BD9-81ED-4DB2-BD59-A6C34878D82A}">
                        <a16:rowId xmlns:a16="http://schemas.microsoft.com/office/drawing/2014/main" val="2606852259"/>
                      </a:ext>
                    </a:extLst>
                  </a:tr>
                  <a:tr h="370840">
                    <a:tc>
                      <a:txBody>
                        <a:bodyPr/>
                        <a:lstStyle/>
                        <a:p>
                          <a:pPr algn="ctr"/>
                          <a:r>
                            <a:rPr lang="en-US" altLang="zh-CN" dirty="0"/>
                            <a:t>100</a:t>
                          </a:r>
                          <a:endParaRPr lang="zh-CN" altLang="en-US" dirty="0"/>
                        </a:p>
                      </a:txBody>
                      <a:tcPr/>
                    </a:tc>
                    <a:tc>
                      <a:txBody>
                        <a:bodyPr/>
                        <a:lstStyle/>
                        <a:p>
                          <a:pPr algn="ctr"/>
                          <a:r>
                            <a:rPr lang="en-US" altLang="zh-CN" u="sng" dirty="0"/>
                            <a:t>A</a:t>
                          </a:r>
                          <a:r>
                            <a:rPr lang="en-US" altLang="zh-CN" u="none" dirty="0"/>
                            <a:t>B</a:t>
                          </a:r>
                          <a:endParaRPr lang="zh-CN" altLang="en-US" u="none" dirty="0"/>
                        </a:p>
                      </a:txBody>
                      <a:tcPr/>
                    </a:tc>
                    <a:tc>
                      <a:txBody>
                        <a:bodyPr/>
                        <a:lstStyle/>
                        <a:p>
                          <a:pPr algn="ctr"/>
                          <a:r>
                            <a:rPr lang="en-US" altLang="zh-CN" dirty="0"/>
                            <a:t>041</a:t>
                          </a:r>
                          <a:endParaRPr lang="zh-CN" altLang="en-US" dirty="0"/>
                        </a:p>
                      </a:txBody>
                      <a:tcPr/>
                    </a:tc>
                    <a:tc>
                      <a:txBody>
                        <a:bodyPr/>
                        <a:lstStyle/>
                        <a:p>
                          <a:pPr algn="ctr"/>
                          <a:endParaRPr lang="zh-CN" altLang="en-US" dirty="0"/>
                        </a:p>
                      </a:txBody>
                      <a:tcPr/>
                    </a:tc>
                    <a:tc>
                      <a:txBody>
                        <a:bodyPr/>
                        <a:lstStyle/>
                        <a:p>
                          <a:pPr algn="ctr"/>
                          <a:r>
                            <a:rPr lang="en-US" altLang="zh-CN" dirty="0"/>
                            <a:t>105</a:t>
                          </a:r>
                          <a:endParaRPr lang="zh-CN" altLang="en-US" dirty="0"/>
                        </a:p>
                      </a:txBody>
                      <a:tcPr/>
                    </a:tc>
                    <a:tc>
                      <a:txBody>
                        <a:bodyPr/>
                        <a:lstStyle/>
                        <a:p>
                          <a:pPr algn="ctr"/>
                          <a:r>
                            <a:rPr lang="en-US" altLang="zh-CN" u="sng" dirty="0"/>
                            <a:t>AB</a:t>
                          </a:r>
                          <a:r>
                            <a:rPr lang="en-US" altLang="zh-CN" dirty="0"/>
                            <a:t>C</a:t>
                          </a:r>
                          <a:endParaRPr lang="zh-CN" altLang="en-US" dirty="0"/>
                        </a:p>
                      </a:txBody>
                      <a:tcPr/>
                    </a:tc>
                    <a:tc>
                      <a:txBody>
                        <a:bodyPr/>
                        <a:lstStyle/>
                        <a:p>
                          <a:pPr algn="ctr"/>
                          <a:r>
                            <a:rPr lang="en-US" altLang="zh-CN" dirty="0"/>
                            <a:t>100</a:t>
                          </a:r>
                          <a:endParaRPr lang="zh-CN" altLang="en-US" dirty="0"/>
                        </a:p>
                      </a:txBody>
                      <a:tcPr/>
                    </a:tc>
                    <a:tc>
                      <a:txBody>
                        <a:bodyPr/>
                        <a:lstStyle/>
                        <a:p>
                          <a:pPr algn="ctr"/>
                          <a:endParaRPr lang="zh-CN" altLang="en-US" dirty="0"/>
                        </a:p>
                      </a:txBody>
                      <a:tcPr/>
                    </a:tc>
                    <a:tc>
                      <a:txBody>
                        <a:bodyPr/>
                        <a:lstStyle/>
                        <a:p>
                          <a:pPr algn="ctr"/>
                          <a:r>
                            <a:rPr lang="en-US" altLang="zh-CN" dirty="0"/>
                            <a:t>10A</a:t>
                          </a:r>
                          <a:endParaRPr lang="zh-CN" altLang="en-US" dirty="0"/>
                        </a:p>
                      </a:txBody>
                      <a:tcPr/>
                    </a:tc>
                    <a:tc>
                      <a:txBody>
                        <a:bodyPr/>
                        <a:lstStyle/>
                        <a:p>
                          <a:pPr algn="ctr"/>
                          <a:r>
                            <a:rPr lang="en-US" altLang="zh-CN" u="sng" dirty="0"/>
                            <a:t>BB</a:t>
                          </a:r>
                          <a:r>
                            <a:rPr lang="en-US" altLang="zh-CN" dirty="0"/>
                            <a:t>A</a:t>
                          </a:r>
                          <a:endParaRPr lang="zh-CN" altLang="en-US" dirty="0"/>
                        </a:p>
                      </a:txBody>
                      <a:tcPr/>
                    </a:tc>
                    <a:tc>
                      <a:txBody>
                        <a:bodyPr/>
                        <a:lstStyle/>
                        <a:p>
                          <a:pPr algn="ctr"/>
                          <a:r>
                            <a:rPr lang="en-US" altLang="zh-CN" dirty="0"/>
                            <a:t>109</a:t>
                          </a:r>
                          <a:endParaRPr lang="zh-CN" altLang="en-US" dirty="0"/>
                        </a:p>
                      </a:txBody>
                      <a:tcPr/>
                    </a:tc>
                    <a:extLst>
                      <a:ext uri="{0D108BD9-81ED-4DB2-BD59-A6C34878D82A}">
                        <a16:rowId xmlns:a16="http://schemas.microsoft.com/office/drawing/2014/main" val="2229821483"/>
                      </a:ext>
                    </a:extLst>
                  </a:tr>
                  <a:tr h="370840">
                    <a:tc>
                      <a:txBody>
                        <a:bodyPr/>
                        <a:lstStyle/>
                        <a:p>
                          <a:pPr algn="ctr"/>
                          <a:r>
                            <a:rPr lang="en-US" altLang="zh-CN" dirty="0"/>
                            <a:t>101</a:t>
                          </a:r>
                          <a:endParaRPr lang="zh-CN" altLang="en-US" dirty="0"/>
                        </a:p>
                      </a:txBody>
                      <a:tcPr/>
                    </a:tc>
                    <a:tc>
                      <a:txBody>
                        <a:bodyPr/>
                        <a:lstStyle/>
                        <a:p>
                          <a:pPr algn="ctr"/>
                          <a:r>
                            <a:rPr lang="en-US" altLang="zh-CN" u="sng" dirty="0"/>
                            <a:t>B</a:t>
                          </a:r>
                          <a:r>
                            <a:rPr lang="en-US" altLang="zh-CN" u="none" dirty="0"/>
                            <a:t>C</a:t>
                          </a:r>
                          <a:endParaRPr lang="zh-CN" altLang="en-US" u="none" dirty="0"/>
                        </a:p>
                      </a:txBody>
                      <a:tcPr/>
                    </a:tc>
                    <a:tc>
                      <a:txBody>
                        <a:bodyPr/>
                        <a:lstStyle/>
                        <a:p>
                          <a:pPr algn="ctr"/>
                          <a:r>
                            <a:rPr lang="en-US" altLang="zh-CN" dirty="0"/>
                            <a:t>042</a:t>
                          </a:r>
                          <a:endParaRPr lang="zh-CN" altLang="en-US" dirty="0"/>
                        </a:p>
                      </a:txBody>
                      <a:tcPr/>
                    </a:tc>
                    <a:tc>
                      <a:txBody>
                        <a:bodyPr/>
                        <a:lstStyle/>
                        <a:p>
                          <a:pPr algn="ctr"/>
                          <a:endParaRPr lang="zh-CN" altLang="en-US" dirty="0"/>
                        </a:p>
                      </a:txBody>
                      <a:tcPr/>
                    </a:tc>
                    <a:tc>
                      <a:txBody>
                        <a:bodyPr/>
                        <a:lstStyle/>
                        <a:p>
                          <a:pPr algn="ctr"/>
                          <a:r>
                            <a:rPr lang="en-US" altLang="zh-CN" dirty="0"/>
                            <a:t>106</a:t>
                          </a:r>
                          <a:endParaRPr lang="zh-CN" altLang="en-US" dirty="0"/>
                        </a:p>
                      </a:txBody>
                      <a:tcPr/>
                    </a:tc>
                    <a:tc>
                      <a:txBody>
                        <a:bodyPr/>
                        <a:lstStyle/>
                        <a:p>
                          <a:pPr algn="ctr"/>
                          <a:r>
                            <a:rPr lang="en-US" altLang="zh-CN" u="sng" dirty="0"/>
                            <a:t>CA</a:t>
                          </a:r>
                          <a:r>
                            <a:rPr lang="en-US" altLang="zh-CN" dirty="0"/>
                            <a:t>A</a:t>
                          </a:r>
                          <a:endParaRPr lang="zh-CN" altLang="en-US" dirty="0"/>
                        </a:p>
                      </a:txBody>
                      <a:tcPr/>
                    </a:tc>
                    <a:tc>
                      <a:txBody>
                        <a:bodyPr/>
                        <a:lstStyle/>
                        <a:p>
                          <a:pPr algn="ctr"/>
                          <a:r>
                            <a:rPr lang="en-US" altLang="zh-CN" dirty="0"/>
                            <a:t>102</a:t>
                          </a:r>
                          <a:endParaRPr lang="zh-CN" altLang="en-US" dirty="0"/>
                        </a:p>
                      </a:txBody>
                      <a:tcPr/>
                    </a:tc>
                    <a:tc>
                      <a:txBody>
                        <a:bodyPr/>
                        <a:lstStyle/>
                        <a:p>
                          <a:pPr algn="ctr"/>
                          <a:endParaRPr lang="zh-CN" altLang="en-US" dirty="0"/>
                        </a:p>
                      </a:txBody>
                      <a:tcPr/>
                    </a:tc>
                    <a:tc>
                      <a:txBody>
                        <a:bodyPr/>
                        <a:lstStyle/>
                        <a:p>
                          <a:pPr algn="ctr"/>
                          <a:r>
                            <a:rPr lang="en-US" altLang="zh-CN" dirty="0"/>
                            <a:t>10B</a:t>
                          </a:r>
                          <a:endParaRPr lang="zh-CN" altLang="en-US" dirty="0"/>
                        </a:p>
                      </a:txBody>
                      <a:tcPr/>
                    </a:tc>
                    <a:tc>
                      <a:txBody>
                        <a:bodyPr/>
                        <a:lstStyle/>
                        <a:p>
                          <a:pPr algn="ctr"/>
                          <a:r>
                            <a:rPr lang="en-US" altLang="zh-CN" u="sng" dirty="0"/>
                            <a:t>ABC</a:t>
                          </a:r>
                          <a:r>
                            <a:rPr lang="en-US" altLang="zh-CN" dirty="0"/>
                            <a:t>A</a:t>
                          </a:r>
                          <a:endParaRPr lang="zh-CN" altLang="en-US" dirty="0"/>
                        </a:p>
                      </a:txBody>
                      <a:tcPr/>
                    </a:tc>
                    <a:tc>
                      <a:txBody>
                        <a:bodyPr/>
                        <a:lstStyle/>
                        <a:p>
                          <a:pPr algn="ctr"/>
                          <a:r>
                            <a:rPr lang="en-US" altLang="zh-CN" dirty="0"/>
                            <a:t>105</a:t>
                          </a:r>
                          <a:endParaRPr lang="zh-CN" altLang="en-US" dirty="0"/>
                        </a:p>
                      </a:txBody>
                      <a:tcPr/>
                    </a:tc>
                    <a:extLst>
                      <a:ext uri="{0D108BD9-81ED-4DB2-BD59-A6C34878D82A}">
                        <a16:rowId xmlns:a16="http://schemas.microsoft.com/office/drawing/2014/main" val="1660451848"/>
                      </a:ext>
                    </a:extLst>
                  </a:tr>
                  <a:tr h="370840">
                    <a:tc>
                      <a:txBody>
                        <a:bodyPr/>
                        <a:lstStyle/>
                        <a:p>
                          <a:pPr algn="ctr"/>
                          <a:r>
                            <a:rPr lang="en-US" altLang="zh-CN" dirty="0"/>
                            <a:t>102</a:t>
                          </a:r>
                          <a:endParaRPr lang="zh-CN" altLang="en-US" dirty="0"/>
                        </a:p>
                      </a:txBody>
                      <a:tcPr/>
                    </a:tc>
                    <a:tc>
                      <a:txBody>
                        <a:bodyPr/>
                        <a:lstStyle/>
                        <a:p>
                          <a:pPr algn="ctr"/>
                          <a:r>
                            <a:rPr lang="en-US" altLang="zh-CN" u="sng" dirty="0"/>
                            <a:t>C</a:t>
                          </a:r>
                          <a:r>
                            <a:rPr lang="en-US" altLang="zh-CN" dirty="0"/>
                            <a:t>A</a:t>
                          </a:r>
                          <a:endParaRPr lang="zh-CN" altLang="en-US" dirty="0"/>
                        </a:p>
                      </a:txBody>
                      <a:tcPr/>
                    </a:tc>
                    <a:tc>
                      <a:txBody>
                        <a:bodyPr/>
                        <a:lstStyle/>
                        <a:p>
                          <a:pPr algn="ctr"/>
                          <a:r>
                            <a:rPr lang="en-US" altLang="zh-CN" dirty="0"/>
                            <a:t>043</a:t>
                          </a:r>
                          <a:endParaRPr lang="zh-CN" altLang="en-US" dirty="0"/>
                        </a:p>
                      </a:txBody>
                      <a:tcPr/>
                    </a:tc>
                    <a:tc>
                      <a:txBody>
                        <a:bodyPr/>
                        <a:lstStyle/>
                        <a:p>
                          <a:pPr algn="ctr"/>
                          <a:endParaRPr lang="zh-CN" altLang="en-US" dirty="0"/>
                        </a:p>
                      </a:txBody>
                      <a:tcPr/>
                    </a:tc>
                    <a:tc>
                      <a:txBody>
                        <a:bodyPr/>
                        <a:lstStyle/>
                        <a:p>
                          <a:pPr algn="ctr"/>
                          <a:r>
                            <a:rPr lang="en-US" altLang="zh-CN" dirty="0"/>
                            <a:t>107</a:t>
                          </a:r>
                          <a:endParaRPr lang="zh-CN" altLang="en-US" dirty="0"/>
                        </a:p>
                      </a:txBody>
                      <a:tcPr/>
                    </a:tc>
                    <a:tc>
                      <a:txBody>
                        <a:bodyPr/>
                        <a:lstStyle/>
                        <a:p>
                          <a:pPr algn="ctr"/>
                          <a:r>
                            <a:rPr lang="en-US" altLang="zh-CN" u="sng" dirty="0"/>
                            <a:t>A</a:t>
                          </a:r>
                          <a:r>
                            <a:rPr lang="en-US" altLang="zh-CN" u="none" dirty="0"/>
                            <a:t>A</a:t>
                          </a:r>
                          <a:endParaRPr lang="zh-CN" altLang="en-US" u="none" dirty="0"/>
                        </a:p>
                      </a:txBody>
                      <a:tcPr/>
                    </a:tc>
                    <a:tc>
                      <a:txBody>
                        <a:bodyPr/>
                        <a:lstStyle/>
                        <a:p>
                          <a:pPr algn="ctr"/>
                          <a:r>
                            <a:rPr lang="en-US" altLang="zh-CN" dirty="0"/>
                            <a:t>041</a:t>
                          </a:r>
                          <a:endParaRPr lang="zh-CN" altLang="en-US" dirty="0"/>
                        </a:p>
                      </a:txBody>
                      <a:tcPr/>
                    </a:tc>
                    <a:tc>
                      <a:txBody>
                        <a:bodyPr/>
                        <a:lstStyle/>
                        <a:p>
                          <a:pPr algn="ct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oMath>
                            </m:oMathPara>
                          </a14:m>
                          <a:endParaRPr lang="zh-CN" altLang="en-US" dirty="0"/>
                        </a:p>
                      </a:txBody>
                      <a:tcPr/>
                    </a:tc>
                    <a:tc>
                      <a:txBody>
                        <a:bodyPr/>
                        <a:lstStyle/>
                        <a:p>
                          <a:pPr algn="ctr"/>
                          <a:r>
                            <a:rPr lang="en-US" altLang="zh-CN" u="sng" dirty="0"/>
                            <a:t>ABCA</a:t>
                          </a:r>
                          <a:endParaRPr lang="zh-CN" altLang="en-US" u="sng" dirty="0"/>
                        </a:p>
                      </a:txBody>
                      <a:tcPr/>
                    </a:tc>
                    <a:tc>
                      <a:txBody>
                        <a:bodyPr/>
                        <a:lstStyle/>
                        <a:p>
                          <a:pPr algn="ctr"/>
                          <a:r>
                            <a:rPr lang="en-US" altLang="zh-CN" dirty="0"/>
                            <a:t>10B</a:t>
                          </a:r>
                          <a:endParaRPr lang="zh-CN" altLang="en-US" dirty="0"/>
                        </a:p>
                      </a:txBody>
                      <a:tcPr/>
                    </a:tc>
                    <a:extLst>
                      <a:ext uri="{0D108BD9-81ED-4DB2-BD59-A6C34878D82A}">
                        <a16:rowId xmlns:a16="http://schemas.microsoft.com/office/drawing/2014/main" val="3409836077"/>
                      </a:ext>
                    </a:extLst>
                  </a:tr>
                  <a:tr h="370840">
                    <a:tc>
                      <a:txBody>
                        <a:bodyPr/>
                        <a:lstStyle/>
                        <a:p>
                          <a:pPr algn="ctr"/>
                          <a:r>
                            <a:rPr lang="en-US" altLang="zh-CN" dirty="0"/>
                            <a:t>103</a:t>
                          </a:r>
                          <a:endParaRPr lang="zh-CN" altLang="en-US" dirty="0"/>
                        </a:p>
                      </a:txBody>
                      <a:tcPr/>
                    </a:tc>
                    <a:tc>
                      <a:txBody>
                        <a:bodyPr/>
                        <a:lstStyle/>
                        <a:p>
                          <a:pPr algn="ctr"/>
                          <a:r>
                            <a:rPr lang="en-US" altLang="zh-CN" u="sng" dirty="0"/>
                            <a:t>AB</a:t>
                          </a:r>
                          <a:r>
                            <a:rPr lang="en-US" altLang="zh-CN" dirty="0"/>
                            <a:t>D</a:t>
                          </a:r>
                          <a:endParaRPr lang="zh-CN" altLang="en-US" dirty="0"/>
                        </a:p>
                      </a:txBody>
                      <a:tcPr/>
                    </a:tc>
                    <a:tc>
                      <a:txBody>
                        <a:bodyPr/>
                        <a:lstStyle/>
                        <a:p>
                          <a:pPr algn="ctr"/>
                          <a:r>
                            <a:rPr lang="en-US" altLang="zh-CN" dirty="0"/>
                            <a:t>100</a:t>
                          </a:r>
                          <a:endParaRPr lang="zh-CN" altLang="en-US" dirty="0"/>
                        </a:p>
                      </a:txBody>
                      <a:tcPr/>
                    </a:tc>
                    <a:tc>
                      <a:txBody>
                        <a:bodyPr/>
                        <a:lstStyle/>
                        <a:p>
                          <a:pPr algn="ctr"/>
                          <a:endParaRPr lang="zh-CN" altLang="en-US" dirty="0"/>
                        </a:p>
                      </a:txBody>
                      <a:tcPr/>
                    </a:tc>
                    <a:tc>
                      <a:txBody>
                        <a:bodyPr/>
                        <a:lstStyle/>
                        <a:p>
                          <a:pPr algn="ctr"/>
                          <a:r>
                            <a:rPr lang="en-US" altLang="zh-CN" dirty="0"/>
                            <a:t>108</a:t>
                          </a:r>
                          <a:endParaRPr lang="zh-CN" altLang="en-US" dirty="0"/>
                        </a:p>
                      </a:txBody>
                      <a:tcPr/>
                    </a:tc>
                    <a:tc>
                      <a:txBody>
                        <a:bodyPr/>
                        <a:lstStyle/>
                        <a:p>
                          <a:pPr algn="ctr"/>
                          <a:r>
                            <a:rPr lang="en-US" altLang="zh-CN" u="sng" dirty="0"/>
                            <a:t>AA</a:t>
                          </a:r>
                          <a:r>
                            <a:rPr lang="en-US" altLang="zh-CN" dirty="0"/>
                            <a:t>B</a:t>
                          </a:r>
                          <a:endParaRPr lang="zh-CN" altLang="en-US" dirty="0"/>
                        </a:p>
                      </a:txBody>
                      <a:tcPr/>
                    </a:tc>
                    <a:tc>
                      <a:txBody>
                        <a:bodyPr/>
                        <a:lstStyle/>
                        <a:p>
                          <a:pPr algn="ctr"/>
                          <a:r>
                            <a:rPr lang="en-US" altLang="zh-CN" dirty="0"/>
                            <a:t>107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FFF</a:t>
                          </a:r>
                          <a:endParaRPr lang="zh-CN" altLang="en-US" dirty="0"/>
                        </a:p>
                      </a:txBody>
                      <a:tcPr/>
                    </a:tc>
                    <a:extLst>
                      <a:ext uri="{0D108BD9-81ED-4DB2-BD59-A6C34878D82A}">
                        <a16:rowId xmlns:a16="http://schemas.microsoft.com/office/drawing/2014/main" val="3007437277"/>
                      </a:ext>
                    </a:extLst>
                  </a:tr>
                  <a:tr h="370840">
                    <a:tc>
                      <a:txBody>
                        <a:bodyPr/>
                        <a:lstStyle/>
                        <a:p>
                          <a:pPr algn="ctr"/>
                          <a:r>
                            <a:rPr lang="en-US" altLang="zh-CN" dirty="0"/>
                            <a:t>104</a:t>
                          </a:r>
                          <a:endParaRPr lang="zh-CN" altLang="en-US" dirty="0"/>
                        </a:p>
                      </a:txBody>
                      <a:tcPr/>
                    </a:tc>
                    <a:tc>
                      <a:txBody>
                        <a:bodyPr/>
                        <a:lstStyle/>
                        <a:p>
                          <a:pPr algn="ctr"/>
                          <a:r>
                            <a:rPr lang="en-US" altLang="zh-CN" u="sng" dirty="0"/>
                            <a:t>D</a:t>
                          </a:r>
                          <a:r>
                            <a:rPr lang="en-US" altLang="zh-CN" dirty="0"/>
                            <a:t>A</a:t>
                          </a:r>
                          <a:endParaRPr lang="zh-CN" altLang="en-US" dirty="0"/>
                        </a:p>
                      </a:txBody>
                      <a:tcPr/>
                    </a:tc>
                    <a:tc>
                      <a:txBody>
                        <a:bodyPr/>
                        <a:lstStyle/>
                        <a:p>
                          <a:pPr algn="ctr"/>
                          <a:r>
                            <a:rPr lang="en-US" altLang="zh-CN" dirty="0"/>
                            <a:t>044</a:t>
                          </a:r>
                          <a:endParaRPr lang="zh-CN" altLang="en-US" dirty="0"/>
                        </a:p>
                      </a:txBody>
                      <a:tcPr/>
                    </a:tc>
                    <a:tc>
                      <a:txBody>
                        <a:bodyPr/>
                        <a:lstStyle/>
                        <a:p>
                          <a:pPr algn="ctr"/>
                          <a:endParaRPr lang="zh-CN" altLang="en-US" dirty="0"/>
                        </a:p>
                      </a:txBody>
                      <a:tcPr/>
                    </a:tc>
                    <a:tc>
                      <a:txBody>
                        <a:bodyPr/>
                        <a:lstStyle/>
                        <a:p>
                          <a:pPr algn="ctr"/>
                          <a:r>
                            <a:rPr lang="en-US" altLang="zh-CN" dirty="0"/>
                            <a:t>109</a:t>
                          </a:r>
                          <a:endParaRPr lang="zh-CN" altLang="en-US" dirty="0"/>
                        </a:p>
                      </a:txBody>
                      <a:tcPr/>
                    </a:tc>
                    <a:tc>
                      <a:txBody>
                        <a:bodyPr/>
                        <a:lstStyle/>
                        <a:p>
                          <a:pPr algn="ctr"/>
                          <a:r>
                            <a:rPr lang="en-US" altLang="zh-CN" u="sng" dirty="0"/>
                            <a:t>B</a:t>
                          </a:r>
                          <a:r>
                            <a:rPr lang="en-US" altLang="zh-CN" dirty="0"/>
                            <a:t>B</a:t>
                          </a:r>
                          <a:endParaRPr lang="zh-CN" altLang="en-US" dirty="0"/>
                        </a:p>
                      </a:txBody>
                      <a:tcPr/>
                    </a:tc>
                    <a:tc>
                      <a:txBody>
                        <a:bodyPr/>
                        <a:lstStyle/>
                        <a:p>
                          <a:pPr algn="ctr"/>
                          <a:r>
                            <a:rPr lang="en-US" altLang="zh-CN" dirty="0"/>
                            <a:t>042</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730662446"/>
                      </a:ext>
                    </a:extLst>
                  </a:tr>
                </a:tbl>
              </a:graphicData>
            </a:graphic>
          </p:graphicFrame>
        </mc:Choice>
        <mc:Fallback xmlns="">
          <p:graphicFrame>
            <p:nvGraphicFramePr>
              <p:cNvPr id="7" name="表格 6">
                <a:extLst>
                  <a:ext uri="{FF2B5EF4-FFF2-40B4-BE49-F238E27FC236}">
                    <a16:creationId xmlns:a16="http://schemas.microsoft.com/office/drawing/2014/main" id="{5E639958-AEBE-4BB4-8D78-FD926E6E17CC}"/>
                  </a:ext>
                </a:extLst>
              </p:cNvPr>
              <p:cNvGraphicFramePr>
                <a:graphicFrameLocks noGrp="1"/>
              </p:cNvGraphicFramePr>
              <p:nvPr>
                <p:extLst>
                  <p:ext uri="{D42A27DB-BD31-4B8C-83A1-F6EECF244321}">
                    <p14:modId xmlns:p14="http://schemas.microsoft.com/office/powerpoint/2010/main" val="1737068660"/>
                  </p:ext>
                </p:extLst>
              </p:nvPr>
            </p:nvGraphicFramePr>
            <p:xfrm>
              <a:off x="981844" y="4251150"/>
              <a:ext cx="10225135" cy="22250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11707975"/>
                        </a:ext>
                      </a:extLst>
                    </a:gridCol>
                    <a:gridCol w="1080120">
                      <a:extLst>
                        <a:ext uri="{9D8B030D-6E8A-4147-A177-3AD203B41FA5}">
                          <a16:colId xmlns:a16="http://schemas.microsoft.com/office/drawing/2014/main" val="2557632045"/>
                        </a:ext>
                      </a:extLst>
                    </a:gridCol>
                    <a:gridCol w="1130067">
                      <a:extLst>
                        <a:ext uri="{9D8B030D-6E8A-4147-A177-3AD203B41FA5}">
                          <a16:colId xmlns:a16="http://schemas.microsoft.com/office/drawing/2014/main" val="1520559135"/>
                        </a:ext>
                      </a:extLst>
                    </a:gridCol>
                    <a:gridCol w="296913">
                      <a:extLst>
                        <a:ext uri="{9D8B030D-6E8A-4147-A177-3AD203B41FA5}">
                          <a16:colId xmlns:a16="http://schemas.microsoft.com/office/drawing/2014/main" val="3975278003"/>
                        </a:ext>
                      </a:extLst>
                    </a:gridCol>
                    <a:gridCol w="1101300">
                      <a:extLst>
                        <a:ext uri="{9D8B030D-6E8A-4147-A177-3AD203B41FA5}">
                          <a16:colId xmlns:a16="http://schemas.microsoft.com/office/drawing/2014/main" val="1218393558"/>
                        </a:ext>
                      </a:extLst>
                    </a:gridCol>
                    <a:gridCol w="1136126">
                      <a:extLst>
                        <a:ext uri="{9D8B030D-6E8A-4147-A177-3AD203B41FA5}">
                          <a16:colId xmlns:a16="http://schemas.microsoft.com/office/drawing/2014/main" val="347470989"/>
                        </a:ext>
                      </a:extLst>
                    </a:gridCol>
                    <a:gridCol w="1088122">
                      <a:extLst>
                        <a:ext uri="{9D8B030D-6E8A-4147-A177-3AD203B41FA5}">
                          <a16:colId xmlns:a16="http://schemas.microsoft.com/office/drawing/2014/main" val="592422356"/>
                        </a:ext>
                      </a:extLst>
                    </a:gridCol>
                    <a:gridCol w="216024">
                      <a:extLst>
                        <a:ext uri="{9D8B030D-6E8A-4147-A177-3AD203B41FA5}">
                          <a16:colId xmlns:a16="http://schemas.microsoft.com/office/drawing/2014/main" val="3907897051"/>
                        </a:ext>
                      </a:extLst>
                    </a:gridCol>
                    <a:gridCol w="968107">
                      <a:extLst>
                        <a:ext uri="{9D8B030D-6E8A-4147-A177-3AD203B41FA5}">
                          <a16:colId xmlns:a16="http://schemas.microsoft.com/office/drawing/2014/main" val="3280095138"/>
                        </a:ext>
                      </a:extLst>
                    </a:gridCol>
                    <a:gridCol w="1136126">
                      <a:extLst>
                        <a:ext uri="{9D8B030D-6E8A-4147-A177-3AD203B41FA5}">
                          <a16:colId xmlns:a16="http://schemas.microsoft.com/office/drawing/2014/main" val="2055700665"/>
                        </a:ext>
                      </a:extLst>
                    </a:gridCol>
                    <a:gridCol w="1136126">
                      <a:extLst>
                        <a:ext uri="{9D8B030D-6E8A-4147-A177-3AD203B41FA5}">
                          <a16:colId xmlns:a16="http://schemas.microsoft.com/office/drawing/2014/main" val="2714197973"/>
                        </a:ext>
                      </a:extLst>
                    </a:gridCol>
                  </a:tblGrid>
                  <a:tr h="370840">
                    <a:tc>
                      <a:txBody>
                        <a:bodyPr/>
                        <a:lstStyle/>
                        <a:p>
                          <a:pPr algn="ctr"/>
                          <a:r>
                            <a:rPr lang="zh-CN" altLang="en-US" dirty="0"/>
                            <a:t>编号</a:t>
                          </a:r>
                        </a:p>
                      </a:txBody>
                      <a:tcPr/>
                    </a:tc>
                    <a:tc>
                      <a:txBody>
                        <a:bodyPr/>
                        <a:lstStyle/>
                        <a:p>
                          <a:pPr algn="ctr"/>
                          <a:r>
                            <a:rPr lang="zh-CN" altLang="en-US" dirty="0"/>
                            <a:t>单词</a:t>
                          </a:r>
                        </a:p>
                      </a:txBody>
                      <a:tcPr/>
                    </a:tc>
                    <a:tc>
                      <a:txBody>
                        <a:bodyPr/>
                        <a:lstStyle/>
                        <a:p>
                          <a:pPr algn="ctr"/>
                          <a:r>
                            <a:rPr lang="zh-CN" altLang="en-US" dirty="0"/>
                            <a:t>输出</a:t>
                          </a:r>
                        </a:p>
                      </a:txBody>
                      <a:tcPr/>
                    </a:tc>
                    <a:tc>
                      <a:txBody>
                        <a:bodyPr/>
                        <a:lstStyle/>
                        <a:p>
                          <a:pPr algn="ctr"/>
                          <a:endParaRPr lang="zh-CN" altLang="en-US" dirty="0"/>
                        </a:p>
                      </a:txBody>
                      <a:tcPr/>
                    </a:tc>
                    <a:tc>
                      <a:txBody>
                        <a:bodyPr/>
                        <a:lstStyle/>
                        <a:p>
                          <a:pPr algn="ctr"/>
                          <a:r>
                            <a:rPr lang="zh-CN" altLang="en-US" dirty="0"/>
                            <a:t>编号</a:t>
                          </a:r>
                        </a:p>
                      </a:txBody>
                      <a:tcPr/>
                    </a:tc>
                    <a:tc>
                      <a:txBody>
                        <a:bodyPr/>
                        <a:lstStyle/>
                        <a:p>
                          <a:pPr algn="ctr"/>
                          <a:r>
                            <a:rPr lang="zh-CN" altLang="en-US" dirty="0"/>
                            <a:t>单词</a:t>
                          </a:r>
                        </a:p>
                      </a:txBody>
                      <a:tcPr/>
                    </a:tc>
                    <a:tc>
                      <a:txBody>
                        <a:bodyPr/>
                        <a:lstStyle/>
                        <a:p>
                          <a:pPr algn="ctr"/>
                          <a:r>
                            <a:rPr lang="zh-CN" altLang="en-US" dirty="0"/>
                            <a:t>输出</a:t>
                          </a:r>
                        </a:p>
                      </a:txBody>
                      <a:tcPr/>
                    </a:tc>
                    <a:tc>
                      <a:txBody>
                        <a:bodyPr/>
                        <a:lstStyle/>
                        <a:p>
                          <a:pPr algn="ctr"/>
                          <a:endParaRPr lang="zh-CN" altLang="en-US" dirty="0"/>
                        </a:p>
                      </a:txBody>
                      <a:tcPr/>
                    </a:tc>
                    <a:tc>
                      <a:txBody>
                        <a:bodyPr/>
                        <a:lstStyle/>
                        <a:p>
                          <a:pPr algn="ctr"/>
                          <a:r>
                            <a:rPr lang="zh-CN" altLang="en-US" dirty="0"/>
                            <a:t>编号</a:t>
                          </a:r>
                        </a:p>
                      </a:txBody>
                      <a:tcPr/>
                    </a:tc>
                    <a:tc>
                      <a:txBody>
                        <a:bodyPr/>
                        <a:lstStyle/>
                        <a:p>
                          <a:pPr algn="ctr"/>
                          <a:r>
                            <a:rPr lang="zh-CN" altLang="en-US" dirty="0"/>
                            <a:t>单词</a:t>
                          </a:r>
                        </a:p>
                      </a:txBody>
                      <a:tcPr/>
                    </a:tc>
                    <a:tc>
                      <a:txBody>
                        <a:bodyPr/>
                        <a:lstStyle/>
                        <a:p>
                          <a:pPr algn="ctr"/>
                          <a:r>
                            <a:rPr lang="zh-CN" altLang="en-US" dirty="0"/>
                            <a:t>输出</a:t>
                          </a:r>
                        </a:p>
                      </a:txBody>
                      <a:tcPr/>
                    </a:tc>
                    <a:extLst>
                      <a:ext uri="{0D108BD9-81ED-4DB2-BD59-A6C34878D82A}">
                        <a16:rowId xmlns:a16="http://schemas.microsoft.com/office/drawing/2014/main" val="2606852259"/>
                      </a:ext>
                    </a:extLst>
                  </a:tr>
                  <a:tr h="370840">
                    <a:tc>
                      <a:txBody>
                        <a:bodyPr/>
                        <a:lstStyle/>
                        <a:p>
                          <a:pPr algn="ctr"/>
                          <a:r>
                            <a:rPr lang="en-US" altLang="zh-CN" dirty="0"/>
                            <a:t>100</a:t>
                          </a:r>
                          <a:endParaRPr lang="zh-CN" altLang="en-US" dirty="0"/>
                        </a:p>
                      </a:txBody>
                      <a:tcPr/>
                    </a:tc>
                    <a:tc>
                      <a:txBody>
                        <a:bodyPr/>
                        <a:lstStyle/>
                        <a:p>
                          <a:pPr algn="ctr"/>
                          <a:r>
                            <a:rPr lang="en-US" altLang="zh-CN" u="sng" dirty="0"/>
                            <a:t>A</a:t>
                          </a:r>
                          <a:r>
                            <a:rPr lang="en-US" altLang="zh-CN" u="none" dirty="0"/>
                            <a:t>B</a:t>
                          </a:r>
                          <a:endParaRPr lang="zh-CN" altLang="en-US" u="none" dirty="0"/>
                        </a:p>
                      </a:txBody>
                      <a:tcPr/>
                    </a:tc>
                    <a:tc>
                      <a:txBody>
                        <a:bodyPr/>
                        <a:lstStyle/>
                        <a:p>
                          <a:pPr algn="ctr"/>
                          <a:r>
                            <a:rPr lang="en-US" altLang="zh-CN" dirty="0"/>
                            <a:t>041</a:t>
                          </a:r>
                          <a:endParaRPr lang="zh-CN" altLang="en-US" dirty="0"/>
                        </a:p>
                      </a:txBody>
                      <a:tcPr/>
                    </a:tc>
                    <a:tc>
                      <a:txBody>
                        <a:bodyPr/>
                        <a:lstStyle/>
                        <a:p>
                          <a:pPr algn="ctr"/>
                          <a:endParaRPr lang="zh-CN" altLang="en-US" dirty="0"/>
                        </a:p>
                      </a:txBody>
                      <a:tcPr/>
                    </a:tc>
                    <a:tc>
                      <a:txBody>
                        <a:bodyPr/>
                        <a:lstStyle/>
                        <a:p>
                          <a:pPr algn="ctr"/>
                          <a:r>
                            <a:rPr lang="en-US" altLang="zh-CN" dirty="0"/>
                            <a:t>105</a:t>
                          </a:r>
                          <a:endParaRPr lang="zh-CN" altLang="en-US" dirty="0"/>
                        </a:p>
                      </a:txBody>
                      <a:tcPr/>
                    </a:tc>
                    <a:tc>
                      <a:txBody>
                        <a:bodyPr/>
                        <a:lstStyle/>
                        <a:p>
                          <a:pPr algn="ctr"/>
                          <a:r>
                            <a:rPr lang="en-US" altLang="zh-CN" u="sng" dirty="0"/>
                            <a:t>AB</a:t>
                          </a:r>
                          <a:r>
                            <a:rPr lang="en-US" altLang="zh-CN" dirty="0"/>
                            <a:t>C</a:t>
                          </a:r>
                          <a:endParaRPr lang="zh-CN" altLang="en-US" dirty="0"/>
                        </a:p>
                      </a:txBody>
                      <a:tcPr/>
                    </a:tc>
                    <a:tc>
                      <a:txBody>
                        <a:bodyPr/>
                        <a:lstStyle/>
                        <a:p>
                          <a:pPr algn="ctr"/>
                          <a:r>
                            <a:rPr lang="en-US" altLang="zh-CN" dirty="0"/>
                            <a:t>100</a:t>
                          </a:r>
                          <a:endParaRPr lang="zh-CN" altLang="en-US" dirty="0"/>
                        </a:p>
                      </a:txBody>
                      <a:tcPr/>
                    </a:tc>
                    <a:tc>
                      <a:txBody>
                        <a:bodyPr/>
                        <a:lstStyle/>
                        <a:p>
                          <a:pPr algn="ctr"/>
                          <a:endParaRPr lang="zh-CN" altLang="en-US" dirty="0"/>
                        </a:p>
                      </a:txBody>
                      <a:tcPr/>
                    </a:tc>
                    <a:tc>
                      <a:txBody>
                        <a:bodyPr/>
                        <a:lstStyle/>
                        <a:p>
                          <a:pPr algn="ctr"/>
                          <a:r>
                            <a:rPr lang="en-US" altLang="zh-CN" dirty="0"/>
                            <a:t>10A</a:t>
                          </a:r>
                          <a:endParaRPr lang="zh-CN" altLang="en-US" dirty="0"/>
                        </a:p>
                      </a:txBody>
                      <a:tcPr/>
                    </a:tc>
                    <a:tc>
                      <a:txBody>
                        <a:bodyPr/>
                        <a:lstStyle/>
                        <a:p>
                          <a:pPr algn="ctr"/>
                          <a:r>
                            <a:rPr lang="en-US" altLang="zh-CN" u="sng" dirty="0"/>
                            <a:t>BB</a:t>
                          </a:r>
                          <a:r>
                            <a:rPr lang="en-US" altLang="zh-CN" dirty="0"/>
                            <a:t>A</a:t>
                          </a:r>
                          <a:endParaRPr lang="zh-CN" altLang="en-US" dirty="0"/>
                        </a:p>
                      </a:txBody>
                      <a:tcPr/>
                    </a:tc>
                    <a:tc>
                      <a:txBody>
                        <a:bodyPr/>
                        <a:lstStyle/>
                        <a:p>
                          <a:pPr algn="ctr"/>
                          <a:r>
                            <a:rPr lang="en-US" altLang="zh-CN" dirty="0"/>
                            <a:t>109</a:t>
                          </a:r>
                          <a:endParaRPr lang="zh-CN" altLang="en-US" dirty="0"/>
                        </a:p>
                      </a:txBody>
                      <a:tcPr/>
                    </a:tc>
                    <a:extLst>
                      <a:ext uri="{0D108BD9-81ED-4DB2-BD59-A6C34878D82A}">
                        <a16:rowId xmlns:a16="http://schemas.microsoft.com/office/drawing/2014/main" val="2229821483"/>
                      </a:ext>
                    </a:extLst>
                  </a:tr>
                  <a:tr h="370840">
                    <a:tc>
                      <a:txBody>
                        <a:bodyPr/>
                        <a:lstStyle/>
                        <a:p>
                          <a:pPr algn="ctr"/>
                          <a:r>
                            <a:rPr lang="en-US" altLang="zh-CN" dirty="0"/>
                            <a:t>101</a:t>
                          </a:r>
                          <a:endParaRPr lang="zh-CN" altLang="en-US" dirty="0"/>
                        </a:p>
                      </a:txBody>
                      <a:tcPr/>
                    </a:tc>
                    <a:tc>
                      <a:txBody>
                        <a:bodyPr/>
                        <a:lstStyle/>
                        <a:p>
                          <a:pPr algn="ctr"/>
                          <a:r>
                            <a:rPr lang="en-US" altLang="zh-CN" u="sng" dirty="0"/>
                            <a:t>B</a:t>
                          </a:r>
                          <a:r>
                            <a:rPr lang="en-US" altLang="zh-CN" u="none" dirty="0"/>
                            <a:t>C</a:t>
                          </a:r>
                          <a:endParaRPr lang="zh-CN" altLang="en-US" u="none" dirty="0"/>
                        </a:p>
                      </a:txBody>
                      <a:tcPr/>
                    </a:tc>
                    <a:tc>
                      <a:txBody>
                        <a:bodyPr/>
                        <a:lstStyle/>
                        <a:p>
                          <a:pPr algn="ctr"/>
                          <a:r>
                            <a:rPr lang="en-US" altLang="zh-CN" dirty="0"/>
                            <a:t>042</a:t>
                          </a:r>
                          <a:endParaRPr lang="zh-CN" altLang="en-US" dirty="0"/>
                        </a:p>
                      </a:txBody>
                      <a:tcPr/>
                    </a:tc>
                    <a:tc>
                      <a:txBody>
                        <a:bodyPr/>
                        <a:lstStyle/>
                        <a:p>
                          <a:pPr algn="ctr"/>
                          <a:endParaRPr lang="zh-CN" altLang="en-US" dirty="0"/>
                        </a:p>
                      </a:txBody>
                      <a:tcPr/>
                    </a:tc>
                    <a:tc>
                      <a:txBody>
                        <a:bodyPr/>
                        <a:lstStyle/>
                        <a:p>
                          <a:pPr algn="ctr"/>
                          <a:r>
                            <a:rPr lang="en-US" altLang="zh-CN" dirty="0"/>
                            <a:t>106</a:t>
                          </a:r>
                          <a:endParaRPr lang="zh-CN" altLang="en-US" dirty="0"/>
                        </a:p>
                      </a:txBody>
                      <a:tcPr/>
                    </a:tc>
                    <a:tc>
                      <a:txBody>
                        <a:bodyPr/>
                        <a:lstStyle/>
                        <a:p>
                          <a:pPr algn="ctr"/>
                          <a:r>
                            <a:rPr lang="en-US" altLang="zh-CN" u="sng" dirty="0"/>
                            <a:t>CA</a:t>
                          </a:r>
                          <a:r>
                            <a:rPr lang="en-US" altLang="zh-CN" dirty="0"/>
                            <a:t>A</a:t>
                          </a:r>
                          <a:endParaRPr lang="zh-CN" altLang="en-US" dirty="0"/>
                        </a:p>
                      </a:txBody>
                      <a:tcPr/>
                    </a:tc>
                    <a:tc>
                      <a:txBody>
                        <a:bodyPr/>
                        <a:lstStyle/>
                        <a:p>
                          <a:pPr algn="ctr"/>
                          <a:r>
                            <a:rPr lang="en-US" altLang="zh-CN" dirty="0"/>
                            <a:t>102</a:t>
                          </a:r>
                          <a:endParaRPr lang="zh-CN" altLang="en-US" dirty="0"/>
                        </a:p>
                      </a:txBody>
                      <a:tcPr/>
                    </a:tc>
                    <a:tc>
                      <a:txBody>
                        <a:bodyPr/>
                        <a:lstStyle/>
                        <a:p>
                          <a:pPr algn="ctr"/>
                          <a:endParaRPr lang="zh-CN" altLang="en-US" dirty="0"/>
                        </a:p>
                      </a:txBody>
                      <a:tcPr/>
                    </a:tc>
                    <a:tc>
                      <a:txBody>
                        <a:bodyPr/>
                        <a:lstStyle/>
                        <a:p>
                          <a:pPr algn="ctr"/>
                          <a:r>
                            <a:rPr lang="en-US" altLang="zh-CN" dirty="0"/>
                            <a:t>10B</a:t>
                          </a:r>
                          <a:endParaRPr lang="zh-CN" altLang="en-US" dirty="0"/>
                        </a:p>
                      </a:txBody>
                      <a:tcPr/>
                    </a:tc>
                    <a:tc>
                      <a:txBody>
                        <a:bodyPr/>
                        <a:lstStyle/>
                        <a:p>
                          <a:pPr algn="ctr"/>
                          <a:r>
                            <a:rPr lang="en-US" altLang="zh-CN" u="sng" dirty="0"/>
                            <a:t>ABC</a:t>
                          </a:r>
                          <a:r>
                            <a:rPr lang="en-US" altLang="zh-CN" dirty="0"/>
                            <a:t>A</a:t>
                          </a:r>
                          <a:endParaRPr lang="zh-CN" altLang="en-US" dirty="0"/>
                        </a:p>
                      </a:txBody>
                      <a:tcPr/>
                    </a:tc>
                    <a:tc>
                      <a:txBody>
                        <a:bodyPr/>
                        <a:lstStyle/>
                        <a:p>
                          <a:pPr algn="ctr"/>
                          <a:r>
                            <a:rPr lang="en-US" altLang="zh-CN" dirty="0"/>
                            <a:t>105</a:t>
                          </a:r>
                          <a:endParaRPr lang="zh-CN" altLang="en-US" dirty="0"/>
                        </a:p>
                      </a:txBody>
                      <a:tcPr/>
                    </a:tc>
                    <a:extLst>
                      <a:ext uri="{0D108BD9-81ED-4DB2-BD59-A6C34878D82A}">
                        <a16:rowId xmlns:a16="http://schemas.microsoft.com/office/drawing/2014/main" val="1660451848"/>
                      </a:ext>
                    </a:extLst>
                  </a:tr>
                  <a:tr h="370840">
                    <a:tc>
                      <a:txBody>
                        <a:bodyPr/>
                        <a:lstStyle/>
                        <a:p>
                          <a:pPr algn="ctr"/>
                          <a:r>
                            <a:rPr lang="en-US" altLang="zh-CN" dirty="0"/>
                            <a:t>102</a:t>
                          </a:r>
                          <a:endParaRPr lang="zh-CN" altLang="en-US" dirty="0"/>
                        </a:p>
                      </a:txBody>
                      <a:tcPr/>
                    </a:tc>
                    <a:tc>
                      <a:txBody>
                        <a:bodyPr/>
                        <a:lstStyle/>
                        <a:p>
                          <a:pPr algn="ctr"/>
                          <a:r>
                            <a:rPr lang="en-US" altLang="zh-CN" u="sng" dirty="0"/>
                            <a:t>C</a:t>
                          </a:r>
                          <a:r>
                            <a:rPr lang="en-US" altLang="zh-CN" dirty="0"/>
                            <a:t>A</a:t>
                          </a:r>
                          <a:endParaRPr lang="zh-CN" altLang="en-US" dirty="0"/>
                        </a:p>
                      </a:txBody>
                      <a:tcPr/>
                    </a:tc>
                    <a:tc>
                      <a:txBody>
                        <a:bodyPr/>
                        <a:lstStyle/>
                        <a:p>
                          <a:pPr algn="ctr"/>
                          <a:r>
                            <a:rPr lang="en-US" altLang="zh-CN" dirty="0"/>
                            <a:t>043</a:t>
                          </a:r>
                          <a:endParaRPr lang="zh-CN" altLang="en-US" dirty="0"/>
                        </a:p>
                      </a:txBody>
                      <a:tcPr/>
                    </a:tc>
                    <a:tc>
                      <a:txBody>
                        <a:bodyPr/>
                        <a:lstStyle/>
                        <a:p>
                          <a:pPr algn="ctr"/>
                          <a:endParaRPr lang="zh-CN" altLang="en-US" dirty="0"/>
                        </a:p>
                      </a:txBody>
                      <a:tcPr/>
                    </a:tc>
                    <a:tc>
                      <a:txBody>
                        <a:bodyPr/>
                        <a:lstStyle/>
                        <a:p>
                          <a:pPr algn="ctr"/>
                          <a:r>
                            <a:rPr lang="en-US" altLang="zh-CN" dirty="0"/>
                            <a:t>107</a:t>
                          </a:r>
                          <a:endParaRPr lang="zh-CN" altLang="en-US" dirty="0"/>
                        </a:p>
                      </a:txBody>
                      <a:tcPr/>
                    </a:tc>
                    <a:tc>
                      <a:txBody>
                        <a:bodyPr/>
                        <a:lstStyle/>
                        <a:p>
                          <a:pPr algn="ctr"/>
                          <a:r>
                            <a:rPr lang="en-US" altLang="zh-CN" u="sng" dirty="0"/>
                            <a:t>A</a:t>
                          </a:r>
                          <a:r>
                            <a:rPr lang="en-US" altLang="zh-CN" u="none" dirty="0"/>
                            <a:t>A</a:t>
                          </a:r>
                          <a:endParaRPr lang="zh-CN" altLang="en-US" u="none" dirty="0"/>
                        </a:p>
                      </a:txBody>
                      <a:tcPr/>
                    </a:tc>
                    <a:tc>
                      <a:txBody>
                        <a:bodyPr/>
                        <a:lstStyle/>
                        <a:p>
                          <a:pPr algn="ctr"/>
                          <a:r>
                            <a:rPr lang="en-US" altLang="zh-CN" dirty="0"/>
                            <a:t>041</a:t>
                          </a:r>
                          <a:endParaRPr lang="zh-CN" altLang="en-US" dirty="0"/>
                        </a:p>
                      </a:txBody>
                      <a:tcPr/>
                    </a:tc>
                    <a:tc>
                      <a:txBody>
                        <a:bodyPr/>
                        <a:lstStyle/>
                        <a:p>
                          <a:pPr algn="ctr"/>
                          <a:endParaRPr lang="zh-CN" altLang="en-US" dirty="0"/>
                        </a:p>
                      </a:txBody>
                      <a:tcPr/>
                    </a:tc>
                    <a:tc>
                      <a:txBody>
                        <a:bodyPr/>
                        <a:lstStyle/>
                        <a:p>
                          <a:endParaRPr lang="zh-CN"/>
                        </a:p>
                      </a:txBody>
                      <a:tcPr>
                        <a:blipFill>
                          <a:blip r:embed="rId2"/>
                          <a:stretch>
                            <a:fillRect l="-721384" t="-311475" r="-237107" b="-224590"/>
                          </a:stretch>
                        </a:blipFill>
                      </a:tcPr>
                    </a:tc>
                    <a:tc>
                      <a:txBody>
                        <a:bodyPr/>
                        <a:lstStyle/>
                        <a:p>
                          <a:pPr algn="ctr"/>
                          <a:r>
                            <a:rPr lang="en-US" altLang="zh-CN" u="sng" dirty="0"/>
                            <a:t>ABCA</a:t>
                          </a:r>
                          <a:endParaRPr lang="zh-CN" altLang="en-US" u="sng" dirty="0"/>
                        </a:p>
                      </a:txBody>
                      <a:tcPr/>
                    </a:tc>
                    <a:tc>
                      <a:txBody>
                        <a:bodyPr/>
                        <a:lstStyle/>
                        <a:p>
                          <a:pPr algn="ctr"/>
                          <a:r>
                            <a:rPr lang="en-US" altLang="zh-CN" dirty="0"/>
                            <a:t>10B</a:t>
                          </a:r>
                          <a:endParaRPr lang="zh-CN" altLang="en-US" dirty="0"/>
                        </a:p>
                      </a:txBody>
                      <a:tcPr/>
                    </a:tc>
                    <a:extLst>
                      <a:ext uri="{0D108BD9-81ED-4DB2-BD59-A6C34878D82A}">
                        <a16:rowId xmlns:a16="http://schemas.microsoft.com/office/drawing/2014/main" val="3409836077"/>
                      </a:ext>
                    </a:extLst>
                  </a:tr>
                  <a:tr h="370840">
                    <a:tc>
                      <a:txBody>
                        <a:bodyPr/>
                        <a:lstStyle/>
                        <a:p>
                          <a:pPr algn="ctr"/>
                          <a:r>
                            <a:rPr lang="en-US" altLang="zh-CN" dirty="0"/>
                            <a:t>103</a:t>
                          </a:r>
                          <a:endParaRPr lang="zh-CN" altLang="en-US" dirty="0"/>
                        </a:p>
                      </a:txBody>
                      <a:tcPr/>
                    </a:tc>
                    <a:tc>
                      <a:txBody>
                        <a:bodyPr/>
                        <a:lstStyle/>
                        <a:p>
                          <a:pPr algn="ctr"/>
                          <a:r>
                            <a:rPr lang="en-US" altLang="zh-CN" u="sng" dirty="0"/>
                            <a:t>AB</a:t>
                          </a:r>
                          <a:r>
                            <a:rPr lang="en-US" altLang="zh-CN" dirty="0"/>
                            <a:t>D</a:t>
                          </a:r>
                          <a:endParaRPr lang="zh-CN" altLang="en-US" dirty="0"/>
                        </a:p>
                      </a:txBody>
                      <a:tcPr/>
                    </a:tc>
                    <a:tc>
                      <a:txBody>
                        <a:bodyPr/>
                        <a:lstStyle/>
                        <a:p>
                          <a:pPr algn="ctr"/>
                          <a:r>
                            <a:rPr lang="en-US" altLang="zh-CN" dirty="0"/>
                            <a:t>100</a:t>
                          </a:r>
                          <a:endParaRPr lang="zh-CN" altLang="en-US" dirty="0"/>
                        </a:p>
                      </a:txBody>
                      <a:tcPr/>
                    </a:tc>
                    <a:tc>
                      <a:txBody>
                        <a:bodyPr/>
                        <a:lstStyle/>
                        <a:p>
                          <a:pPr algn="ctr"/>
                          <a:endParaRPr lang="zh-CN" altLang="en-US" dirty="0"/>
                        </a:p>
                      </a:txBody>
                      <a:tcPr/>
                    </a:tc>
                    <a:tc>
                      <a:txBody>
                        <a:bodyPr/>
                        <a:lstStyle/>
                        <a:p>
                          <a:pPr algn="ctr"/>
                          <a:r>
                            <a:rPr lang="en-US" altLang="zh-CN" dirty="0"/>
                            <a:t>108</a:t>
                          </a:r>
                          <a:endParaRPr lang="zh-CN" altLang="en-US" dirty="0"/>
                        </a:p>
                      </a:txBody>
                      <a:tcPr/>
                    </a:tc>
                    <a:tc>
                      <a:txBody>
                        <a:bodyPr/>
                        <a:lstStyle/>
                        <a:p>
                          <a:pPr algn="ctr"/>
                          <a:r>
                            <a:rPr lang="en-US" altLang="zh-CN" u="sng" dirty="0"/>
                            <a:t>AA</a:t>
                          </a:r>
                          <a:r>
                            <a:rPr lang="en-US" altLang="zh-CN" dirty="0"/>
                            <a:t>B</a:t>
                          </a:r>
                          <a:endParaRPr lang="zh-CN" altLang="en-US" dirty="0"/>
                        </a:p>
                      </a:txBody>
                      <a:tcPr/>
                    </a:tc>
                    <a:tc>
                      <a:txBody>
                        <a:bodyPr/>
                        <a:lstStyle/>
                        <a:p>
                          <a:pPr algn="ctr"/>
                          <a:r>
                            <a:rPr lang="en-US" altLang="zh-CN" dirty="0"/>
                            <a:t>107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FFF</a:t>
                          </a:r>
                          <a:endParaRPr lang="zh-CN" altLang="en-US" dirty="0"/>
                        </a:p>
                      </a:txBody>
                      <a:tcPr/>
                    </a:tc>
                    <a:extLst>
                      <a:ext uri="{0D108BD9-81ED-4DB2-BD59-A6C34878D82A}">
                        <a16:rowId xmlns:a16="http://schemas.microsoft.com/office/drawing/2014/main" val="3007437277"/>
                      </a:ext>
                    </a:extLst>
                  </a:tr>
                  <a:tr h="370840">
                    <a:tc>
                      <a:txBody>
                        <a:bodyPr/>
                        <a:lstStyle/>
                        <a:p>
                          <a:pPr algn="ctr"/>
                          <a:r>
                            <a:rPr lang="en-US" altLang="zh-CN" dirty="0"/>
                            <a:t>104</a:t>
                          </a:r>
                          <a:endParaRPr lang="zh-CN" altLang="en-US" dirty="0"/>
                        </a:p>
                      </a:txBody>
                      <a:tcPr/>
                    </a:tc>
                    <a:tc>
                      <a:txBody>
                        <a:bodyPr/>
                        <a:lstStyle/>
                        <a:p>
                          <a:pPr algn="ctr"/>
                          <a:r>
                            <a:rPr lang="en-US" altLang="zh-CN" u="sng" dirty="0"/>
                            <a:t>D</a:t>
                          </a:r>
                          <a:r>
                            <a:rPr lang="en-US" altLang="zh-CN" dirty="0"/>
                            <a:t>A</a:t>
                          </a:r>
                          <a:endParaRPr lang="zh-CN" altLang="en-US" dirty="0"/>
                        </a:p>
                      </a:txBody>
                      <a:tcPr/>
                    </a:tc>
                    <a:tc>
                      <a:txBody>
                        <a:bodyPr/>
                        <a:lstStyle/>
                        <a:p>
                          <a:pPr algn="ctr"/>
                          <a:r>
                            <a:rPr lang="en-US" altLang="zh-CN" dirty="0"/>
                            <a:t>044</a:t>
                          </a:r>
                          <a:endParaRPr lang="zh-CN" altLang="en-US" dirty="0"/>
                        </a:p>
                      </a:txBody>
                      <a:tcPr/>
                    </a:tc>
                    <a:tc>
                      <a:txBody>
                        <a:bodyPr/>
                        <a:lstStyle/>
                        <a:p>
                          <a:pPr algn="ctr"/>
                          <a:endParaRPr lang="zh-CN" altLang="en-US" dirty="0"/>
                        </a:p>
                      </a:txBody>
                      <a:tcPr/>
                    </a:tc>
                    <a:tc>
                      <a:txBody>
                        <a:bodyPr/>
                        <a:lstStyle/>
                        <a:p>
                          <a:pPr algn="ctr"/>
                          <a:r>
                            <a:rPr lang="en-US" altLang="zh-CN" dirty="0"/>
                            <a:t>109</a:t>
                          </a:r>
                          <a:endParaRPr lang="zh-CN" altLang="en-US" dirty="0"/>
                        </a:p>
                      </a:txBody>
                      <a:tcPr/>
                    </a:tc>
                    <a:tc>
                      <a:txBody>
                        <a:bodyPr/>
                        <a:lstStyle/>
                        <a:p>
                          <a:pPr algn="ctr"/>
                          <a:r>
                            <a:rPr lang="en-US" altLang="zh-CN" u="sng" dirty="0"/>
                            <a:t>B</a:t>
                          </a:r>
                          <a:r>
                            <a:rPr lang="en-US" altLang="zh-CN" dirty="0"/>
                            <a:t>B</a:t>
                          </a:r>
                          <a:endParaRPr lang="zh-CN" altLang="en-US" dirty="0"/>
                        </a:p>
                      </a:txBody>
                      <a:tcPr/>
                    </a:tc>
                    <a:tc>
                      <a:txBody>
                        <a:bodyPr/>
                        <a:lstStyle/>
                        <a:p>
                          <a:pPr algn="ctr"/>
                          <a:r>
                            <a:rPr lang="en-US" altLang="zh-CN" dirty="0"/>
                            <a:t>042</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730662446"/>
                      </a:ext>
                    </a:extLst>
                  </a:tr>
                </a:tbl>
              </a:graphicData>
            </a:graphic>
          </p:graphicFrame>
        </mc:Fallback>
      </mc:AlternateContent>
    </p:spTree>
    <p:extLst>
      <p:ext uri="{BB962C8B-B14F-4D97-AF65-F5344CB8AC3E}">
        <p14:creationId xmlns:p14="http://schemas.microsoft.com/office/powerpoint/2010/main" val="276365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259D1E0-94A0-472F-A773-5BC030E66FC4}"/>
                  </a:ext>
                </a:extLst>
              </p:cNvPr>
              <p:cNvSpPr txBox="1"/>
              <p:nvPr/>
            </p:nvSpPr>
            <p:spPr>
              <a:xfrm>
                <a:off x="1573831" y="316419"/>
                <a:ext cx="4536504" cy="461665"/>
              </a:xfrm>
              <a:prstGeom prst="rect">
                <a:avLst/>
              </a:prstGeom>
              <a:noFill/>
              <a:ln>
                <a:noFill/>
              </a:ln>
            </p:spPr>
            <p:txBody>
              <a:bodyPr wrap="square" rtlCol="0" anchor="ctr" anchorCtr="1">
                <a:spAutoFit/>
              </a:bodyPr>
              <a:lstStyle/>
              <a:p>
                <a14:m>
                  <m:oMath xmlns:m="http://schemas.openxmlformats.org/officeDocument/2006/math">
                    <m:r>
                      <a:rPr lang="en-US" altLang="zh-CN" sz="2400" i="1" smtClean="0">
                        <a:solidFill>
                          <a:srgbClr val="00B0F0"/>
                        </a:solidFill>
                        <a:latin typeface="Cambria Math" panose="02040503050406030204" pitchFamily="18" charset="0"/>
                      </a:rPr>
                      <m:t>𝑛</m:t>
                    </m:r>
                  </m:oMath>
                </a14:m>
                <a:r>
                  <a:rPr lang="zh-CN" altLang="en-US" sz="2400" dirty="0">
                    <a:solidFill>
                      <a:srgbClr val="00B0F0"/>
                    </a:solidFill>
                  </a:rPr>
                  <a:t>阶</a:t>
                </a:r>
                <a14:m>
                  <m:oMath xmlns:m="http://schemas.openxmlformats.org/officeDocument/2006/math">
                    <m:r>
                      <a:rPr lang="en-US" altLang="zh-CN" sz="2400" i="1">
                        <a:solidFill>
                          <a:srgbClr val="00B0F0"/>
                        </a:solidFill>
                        <a:latin typeface="Cambria Math" panose="02040503050406030204" pitchFamily="18" charset="0"/>
                      </a:rPr>
                      <m:t>𝑟</m:t>
                    </m:r>
                  </m:oMath>
                </a14:m>
                <a:r>
                  <a:rPr lang="zh-CN" altLang="en-US" sz="2400" dirty="0">
                    <a:solidFill>
                      <a:srgbClr val="00B0F0"/>
                    </a:solidFill>
                  </a:rPr>
                  <a:t>叉全树与即时码的树图表示</a:t>
                </a:r>
                <a:endParaRPr lang="zh-CN" altLang="en-US" sz="2000" dirty="0">
                  <a:solidFill>
                    <a:srgbClr val="00B0F0"/>
                  </a:solidFill>
                </a:endParaRPr>
              </a:p>
            </p:txBody>
          </p:sp>
        </mc:Choice>
        <mc:Fallback xmlns="">
          <p:sp>
            <p:nvSpPr>
              <p:cNvPr id="2" name="文本框 1">
                <a:extLst>
                  <a:ext uri="{FF2B5EF4-FFF2-40B4-BE49-F238E27FC236}">
                    <a16:creationId xmlns:a16="http://schemas.microsoft.com/office/drawing/2014/main" id="{B259D1E0-94A0-472F-A773-5BC030E66FC4}"/>
                  </a:ext>
                </a:extLst>
              </p:cNvPr>
              <p:cNvSpPr txBox="1">
                <a:spLocks noRot="1" noChangeAspect="1" noMove="1" noResize="1" noEditPoints="1" noAdjustHandles="1" noChangeArrowheads="1" noChangeShapeType="1" noTextEdit="1"/>
              </p:cNvSpPr>
              <p:nvPr/>
            </p:nvSpPr>
            <p:spPr>
              <a:xfrm>
                <a:off x="1573831" y="316419"/>
                <a:ext cx="4536504" cy="461665"/>
              </a:xfrm>
              <a:prstGeom prst="rect">
                <a:avLst/>
              </a:prstGeom>
              <a:blipFill>
                <a:blip r:embed="rId2"/>
                <a:stretch>
                  <a:fillRect t="-14474" r="-1613" b="-25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F3DD7D4-BB57-4FAF-8DA3-1A64396ED3E8}"/>
                  </a:ext>
                </a:extLst>
              </p:cNvPr>
              <p:cNvSpPr txBox="1"/>
              <p:nvPr/>
            </p:nvSpPr>
            <p:spPr>
              <a:xfrm>
                <a:off x="701106" y="723321"/>
                <a:ext cx="7128792" cy="3702232"/>
              </a:xfrm>
              <a:prstGeom prst="rect">
                <a:avLst/>
              </a:prstGeom>
              <a:noFill/>
              <a:ln>
                <a:noFill/>
              </a:ln>
            </p:spPr>
            <p:txBody>
              <a:bodyPr wrap="square" rtlCol="0" anchor="ctr" anchorCtr="1">
                <a:spAutoFit/>
              </a:bodyPr>
              <a:lstStyle/>
              <a:p>
                <a14:m>
                  <m:oMath xmlns:m="http://schemas.openxmlformats.org/officeDocument/2006/math">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𝑛</m:t>
                    </m:r>
                  </m:oMath>
                </a14:m>
                <a:r>
                  <a:rPr lang="zh-CN" altLang="en-US" dirty="0">
                    <a:solidFill>
                      <a:srgbClr val="FF0000"/>
                    </a:solidFill>
                  </a:rPr>
                  <a:t>阶</a:t>
                </a:r>
                <a14:m>
                  <m:oMath xmlns:m="http://schemas.openxmlformats.org/officeDocument/2006/math">
                    <m:r>
                      <a:rPr lang="en-US" altLang="zh-CN" b="0" i="1" smtClean="0">
                        <a:solidFill>
                          <a:srgbClr val="FF0000"/>
                        </a:solidFill>
                        <a:latin typeface="Cambria Math" panose="02040503050406030204" pitchFamily="18" charset="0"/>
                      </a:rPr>
                      <m:t>𝑟</m:t>
                    </m:r>
                  </m:oMath>
                </a14:m>
                <a:r>
                  <a:rPr lang="zh-CN" altLang="en-US" dirty="0">
                    <a:solidFill>
                      <a:srgbClr val="FF0000"/>
                    </a:solidFill>
                  </a:rPr>
                  <a:t>叉全树</a:t>
                </a:r>
                <a:r>
                  <a:rPr lang="zh-CN" altLang="en-US" dirty="0"/>
                  <a:t>是一个如右图所示的无向简单图，满足：</a:t>
                </a:r>
                <a:endParaRPr lang="en-US" altLang="zh-CN" dirty="0"/>
              </a:p>
              <a:p>
                <a:pPr marL="342900" indent="-342900">
                  <a:buFont typeface="+mj-ea"/>
                  <a:buAutoNum type="circleNumDbPlain"/>
                </a:pPr>
                <a:r>
                  <a:rPr lang="zh-CN" altLang="en-US" dirty="0"/>
                  <a:t>节点集</a:t>
                </a:r>
                <a14:m>
                  <m:oMath xmlns:m="http://schemas.openxmlformats.org/officeDocument/2006/math">
                    <m:r>
                      <a:rPr lang="en-US" altLang="zh-CN" b="0" i="1" smtClean="0">
                        <a:latin typeface="Cambria Math" panose="02040503050406030204" pitchFamily="18" charset="0"/>
                      </a:rPr>
                      <m:t>𝑉</m:t>
                    </m:r>
                  </m:oMath>
                </a14:m>
                <a:r>
                  <a:rPr lang="zh-CN" altLang="en-US" dirty="0"/>
                  <a:t>可划分为子集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𝑛</m:t>
                        </m:r>
                      </m:sub>
                    </m:sSub>
                    <m:r>
                      <a:rPr lang="zh-CN" altLang="en-US" i="1">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中的节点称为</a:t>
                </a:r>
                <a14:m>
                  <m:oMath xmlns:m="http://schemas.openxmlformats.org/officeDocument/2006/math">
                    <m:r>
                      <a:rPr lang="en-US" altLang="zh-CN" b="0" i="1" smtClean="0">
                        <a:latin typeface="Cambria Math" panose="02040503050406030204" pitchFamily="18" charset="0"/>
                      </a:rPr>
                      <m:t>𝑖</m:t>
                    </m:r>
                  </m:oMath>
                </a14:m>
                <a:r>
                  <a:rPr lang="zh-CN" altLang="en-US" dirty="0"/>
                  <a:t>阶节点，其个数为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𝑖</m:t>
                        </m:r>
                      </m:sup>
                    </m:sSup>
                    <m:r>
                      <a:rPr lang="zh-CN" altLang="en-US"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0</m:t>
                        </m:r>
                      </m:sub>
                    </m:sSub>
                    <m:r>
                      <m:rPr>
                        <m:nor/>
                      </m:rPr>
                      <a:rPr lang="zh-CN" altLang="en-US" dirty="0"/>
                      <m:t>中的节点</m:t>
                    </m:r>
                    <m:r>
                      <a:rPr lang="zh-CN" altLang="en-US" i="1" dirty="0">
                        <a:latin typeface="Cambria Math" panose="02040503050406030204" pitchFamily="18" charset="0"/>
                      </a:rPr>
                      <m:t>亦</m:t>
                    </m:r>
                    <m:r>
                      <m:rPr>
                        <m:nor/>
                      </m:rPr>
                      <a:rPr lang="zh-CN" altLang="en-US" dirty="0"/>
                      <m:t>称为</m:t>
                    </m:r>
                    <m:r>
                      <a:rPr lang="zh-CN" altLang="en-US" i="1" dirty="0">
                        <a:latin typeface="Cambria Math" panose="02040503050406030204" pitchFamily="18" charset="0"/>
                      </a:rPr>
                      <m:t>树根</m:t>
                    </m:r>
                  </m:oMath>
                </a14:m>
                <a:r>
                  <a:rPr lang="zh-CN" altLang="en-US" dirty="0"/>
                  <a:t>。</a:t>
                </a:r>
                <a:endParaRPr lang="en-US" altLang="zh-CN" dirty="0"/>
              </a:p>
              <a:p>
                <a:pPr marL="342900" indent="-342900">
                  <a:buFont typeface="+mj-ea"/>
                  <a:buAutoNum type="circleNumDbPlain"/>
                </a:pPr>
                <a:r>
                  <a:rPr lang="zh-CN" altLang="en-US" dirty="0"/>
                  <a:t>对</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𝑛</m:t>
                    </m:r>
                  </m:oMath>
                </a14:m>
                <a:r>
                  <a:rPr lang="zh-CN" altLang="en-US" i="1" dirty="0"/>
                  <a:t>，</a:t>
                </a:r>
                <a:r>
                  <a:rPr lang="en-US" altLang="zh-CN" dirty="0">
                    <a:ea typeface="Cambria Math" panose="02040503050406030204" pitchFamily="18" charset="0"/>
                  </a:rPr>
                  <a:t> </a:t>
                </a:r>
                <a:r>
                  <a:rPr lang="zh-CN" altLang="en-US" dirty="0"/>
                  <a:t>每一个</a:t>
                </a:r>
                <a14:m>
                  <m:oMath xmlns:m="http://schemas.openxmlformats.org/officeDocument/2006/math">
                    <m:r>
                      <a:rPr lang="en-US" altLang="zh-CN" b="0" i="1" smtClean="0">
                        <a:latin typeface="Cambria Math" panose="02040503050406030204" pitchFamily="18" charset="0"/>
                      </a:rPr>
                      <m:t>𝑖</m:t>
                    </m:r>
                  </m:oMath>
                </a14:m>
                <a:r>
                  <a:rPr lang="zh-CN" altLang="en-US" dirty="0"/>
                  <a:t>阶节点</a:t>
                </a:r>
                <a14:m>
                  <m:oMath xmlns:m="http://schemas.openxmlformats.org/officeDocument/2006/math">
                    <m:r>
                      <a:rPr lang="en-US" altLang="zh-CN" b="0" i="1" smtClean="0">
                        <a:latin typeface="Cambria Math" panose="02040503050406030204" pitchFamily="18" charset="0"/>
                      </a:rPr>
                      <m:t>𝑣</m:t>
                    </m:r>
                    <m:r>
                      <a:rPr lang="zh-CN" altLang="en-US" i="1">
                        <a:latin typeface="Cambria Math" panose="02040503050406030204" pitchFamily="18" charset="0"/>
                      </a:rPr>
                      <m:t>恰</m:t>
                    </m:r>
                  </m:oMath>
                </a14:m>
                <a:r>
                  <a:rPr lang="zh-CN" altLang="en-US" dirty="0"/>
                  <a:t>与</a:t>
                </a:r>
                <a14:m>
                  <m:oMath xmlns:m="http://schemas.openxmlformats.org/officeDocument/2006/math">
                    <m:r>
                      <a:rPr lang="en-US" altLang="zh-CN" b="0" i="1" smtClean="0">
                        <a:latin typeface="Cambria Math" panose="02040503050406030204" pitchFamily="18" charset="0"/>
                      </a:rPr>
                      <m:t>𝑟</m:t>
                    </m:r>
                  </m:oMath>
                </a14:m>
                <a:r>
                  <a:rPr lang="zh-CN" altLang="en-US" dirty="0"/>
                  <a:t>个</a:t>
                </a:r>
                <a14:m>
                  <m:oMath xmlns:m="http://schemas.openxmlformats.org/officeDocument/2006/math">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oMath>
                </a14:m>
                <a:r>
                  <a:rPr lang="zh-CN" altLang="en-US" dirty="0"/>
                  <a:t>阶节点相连，它们称为</a:t>
                </a:r>
                <a14:m>
                  <m:oMath xmlns:m="http://schemas.openxmlformats.org/officeDocument/2006/math">
                    <m:r>
                      <a:rPr lang="en-US" altLang="zh-CN" b="0" i="1" smtClean="0">
                        <a:latin typeface="Cambria Math" panose="02040503050406030204" pitchFamily="18" charset="0"/>
                      </a:rPr>
                      <m:t>𝑣</m:t>
                    </m:r>
                  </m:oMath>
                </a14:m>
                <a:r>
                  <a:rPr lang="zh-CN" altLang="en-US" dirty="0"/>
                  <a:t>的子节点；</a:t>
                </a:r>
                <a:endParaRPr lang="en-US" altLang="zh-CN" dirty="0"/>
              </a:p>
              <a:p>
                <a:pPr marL="342900" indent="-342900">
                  <a:buFont typeface="+mj-ea"/>
                  <a:buAutoNum type="circleNumDbPlain"/>
                </a:pPr>
                <a:r>
                  <a:rPr lang="zh-CN" altLang="en-US" dirty="0"/>
                  <a:t>对</a:t>
                </a:r>
                <a14:m>
                  <m:oMath xmlns:m="http://schemas.openxmlformats.org/officeDocument/2006/math">
                    <m:r>
                      <a:rPr lang="en-US" altLang="zh-CN" i="1">
                        <a:latin typeface="Cambria Math" panose="02040503050406030204" pitchFamily="18" charset="0"/>
                      </a:rPr>
                      <m:t>0</m:t>
                    </m:r>
                    <m:r>
                      <a:rPr lang="en-US" altLang="zh-CN" b="0" i="1" smtClean="0">
                        <a:latin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oMath>
                </a14:m>
                <a:r>
                  <a:rPr lang="zh-CN" altLang="en-US" i="1" dirty="0"/>
                  <a:t>，</a:t>
                </a:r>
                <a:r>
                  <a:rPr lang="en-US" altLang="zh-CN" dirty="0">
                    <a:ea typeface="Cambria Math" panose="02040503050406030204" pitchFamily="18" charset="0"/>
                  </a:rPr>
                  <a:t> </a:t>
                </a:r>
                <a:r>
                  <a:rPr lang="zh-CN" altLang="en-US" dirty="0"/>
                  <a:t>每一个</a:t>
                </a:r>
                <a14:m>
                  <m:oMath xmlns:m="http://schemas.openxmlformats.org/officeDocument/2006/math">
                    <m:r>
                      <a:rPr lang="en-US" altLang="zh-CN" i="1">
                        <a:latin typeface="Cambria Math" panose="02040503050406030204" pitchFamily="18" charset="0"/>
                      </a:rPr>
                      <m:t>𝑖</m:t>
                    </m:r>
                  </m:oMath>
                </a14:m>
                <a:r>
                  <a:rPr lang="zh-CN" altLang="en-US" dirty="0"/>
                  <a:t>阶节点</a:t>
                </a:r>
                <a14:m>
                  <m:oMath xmlns:m="http://schemas.openxmlformats.org/officeDocument/2006/math">
                    <m:r>
                      <a:rPr lang="en-US" altLang="zh-CN" i="1">
                        <a:latin typeface="Cambria Math" panose="02040503050406030204" pitchFamily="18" charset="0"/>
                      </a:rPr>
                      <m:t>𝑣</m:t>
                    </m:r>
                  </m:oMath>
                </a14:m>
                <a:r>
                  <a:rPr lang="zh-CN" altLang="en-US" dirty="0"/>
                  <a:t>与</a:t>
                </a:r>
                <a14:m>
                  <m:oMath xmlns:m="http://schemas.openxmlformats.org/officeDocument/2006/math">
                    <m:r>
                      <a:rPr lang="zh-CN" altLang="en-US" b="0" i="1" dirty="0">
                        <a:latin typeface="Cambria Math" panose="02040503050406030204" pitchFamily="18" charset="0"/>
                      </a:rPr>
                      <m:t>唯一</m:t>
                    </m:r>
                    <m:r>
                      <a:rPr lang="zh-CN" altLang="en-US" i="1" dirty="0" smtClean="0">
                        <a:latin typeface="Cambria Math" panose="02040503050406030204" pitchFamily="18" charset="0"/>
                      </a:rPr>
                      <m:t>一</m:t>
                    </m:r>
                  </m:oMath>
                </a14:m>
                <a:r>
                  <a:rPr lang="zh-CN" altLang="en-US" dirty="0"/>
                  <a:t>个</a:t>
                </a:r>
                <a14:m>
                  <m:oMath xmlns:m="http://schemas.openxmlformats.org/officeDocument/2006/math">
                    <m:r>
                      <a:rPr lang="en-US" altLang="zh-CN" i="1" dirty="0">
                        <a:latin typeface="Cambria Math" panose="02040503050406030204" pitchFamily="18" charset="0"/>
                      </a:rPr>
                      <m:t>𝑖</m:t>
                    </m:r>
                    <m:r>
                      <a:rPr lang="en-US" altLang="zh-CN" b="0" i="1" dirty="0" smtClean="0">
                        <a:latin typeface="Cambria Math" panose="02040503050406030204" pitchFamily="18" charset="0"/>
                      </a:rPr>
                      <m:t>−</m:t>
                    </m:r>
                    <m:r>
                      <a:rPr lang="en-US" altLang="zh-CN" i="1" dirty="0">
                        <a:latin typeface="Cambria Math" panose="02040503050406030204" pitchFamily="18" charset="0"/>
                      </a:rPr>
                      <m:t>1</m:t>
                    </m:r>
                  </m:oMath>
                </a14:m>
                <a:r>
                  <a:rPr lang="zh-CN" altLang="en-US" dirty="0"/>
                  <a:t>阶节点相连，该节点称为</a:t>
                </a:r>
                <a14:m>
                  <m:oMath xmlns:m="http://schemas.openxmlformats.org/officeDocument/2006/math">
                    <m:r>
                      <a:rPr lang="en-US" altLang="zh-CN" i="1">
                        <a:latin typeface="Cambria Math" panose="02040503050406030204" pitchFamily="18" charset="0"/>
                      </a:rPr>
                      <m:t>𝑣</m:t>
                    </m:r>
                  </m:oMath>
                </a14:m>
                <a:r>
                  <a:rPr lang="zh-CN" altLang="en-US" dirty="0"/>
                  <a:t>的父节点；</a:t>
                </a:r>
                <a:endParaRPr lang="en-US" altLang="zh-CN" dirty="0"/>
              </a:p>
              <a:p>
                <a:pPr marL="342900" indent="-342900">
                  <a:buFont typeface="+mj-ea"/>
                  <a:buAutoNum type="circleNumDbPlain"/>
                </a:pPr>
                <a:r>
                  <a:rPr lang="zh-CN" altLang="en-US" dirty="0"/>
                  <a:t>对</a:t>
                </a:r>
                <a14:m>
                  <m:oMath xmlns:m="http://schemas.openxmlformats.org/officeDocument/2006/math">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𝑛</m:t>
                    </m:r>
                  </m:oMath>
                </a14:m>
                <a:r>
                  <a:rPr lang="zh-CN" altLang="en-US" i="1" dirty="0"/>
                  <a:t>，</a:t>
                </a:r>
                <a:r>
                  <a:rPr lang="en-US" altLang="zh-CN" dirty="0">
                    <a:ea typeface="Cambria Math" panose="02040503050406030204" pitchFamily="18" charset="0"/>
                  </a:rPr>
                  <a:t> </a:t>
                </a:r>
                <a:r>
                  <a:rPr lang="zh-CN" altLang="en-US" dirty="0"/>
                  <a:t>每一个</a:t>
                </a:r>
                <a14:m>
                  <m:oMath xmlns:m="http://schemas.openxmlformats.org/officeDocument/2006/math">
                    <m:r>
                      <a:rPr lang="en-US" altLang="zh-CN" i="1">
                        <a:latin typeface="Cambria Math" panose="02040503050406030204" pitchFamily="18" charset="0"/>
                      </a:rPr>
                      <m:t>𝑖</m:t>
                    </m:r>
                  </m:oMath>
                </a14:m>
                <a:r>
                  <a:rPr lang="zh-CN" altLang="en-US" dirty="0"/>
                  <a:t>阶节点</a:t>
                </a:r>
                <a14:m>
                  <m:oMath xmlns:m="http://schemas.openxmlformats.org/officeDocument/2006/math">
                    <m:r>
                      <a:rPr lang="en-US" altLang="zh-CN" i="1">
                        <a:latin typeface="Cambria Math" panose="02040503050406030204" pitchFamily="18" charset="0"/>
                      </a:rPr>
                      <m:t>𝑣</m:t>
                    </m:r>
                  </m:oMath>
                </a14:m>
                <a:r>
                  <a:rPr lang="zh-CN" altLang="en-US" dirty="0"/>
                  <a:t>与其子节点相连的</a:t>
                </a:r>
                <a14:m>
                  <m:oMath xmlns:m="http://schemas.openxmlformats.org/officeDocument/2006/math">
                    <m:r>
                      <a:rPr lang="en-US" altLang="zh-CN" b="0" i="1" smtClean="0">
                        <a:latin typeface="Cambria Math" panose="02040503050406030204" pitchFamily="18" charset="0"/>
                      </a:rPr>
                      <m:t>𝑟</m:t>
                    </m:r>
                  </m:oMath>
                </a14:m>
                <a:r>
                  <a:rPr lang="zh-CN" altLang="en-US" dirty="0"/>
                  <a:t>条边从左到右依次标记为</a:t>
                </a:r>
                <a14:m>
                  <m:oMath xmlns:m="http://schemas.openxmlformats.org/officeDocument/2006/math">
                    <m:r>
                      <a:rPr lang="en-US" altLang="zh-CN" b="0" i="1" smtClean="0">
                        <a:latin typeface="Cambria Math" panose="02040503050406030204" pitchFamily="18" charset="0"/>
                      </a:rPr>
                      <m:t>0,1,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−1；</m:t>
                    </m:r>
                  </m:oMath>
                </a14:m>
                <a:endParaRPr lang="en-US" altLang="zh-CN" dirty="0">
                  <a:ea typeface="Cambria Math" panose="02040503050406030204" pitchFamily="18" charset="0"/>
                </a:endParaRPr>
              </a:p>
              <a:p>
                <a:pPr marL="342900" indent="-342900">
                  <a:buFont typeface="+mj-ea"/>
                  <a:buAutoNum type="circleNumDbPlain"/>
                </a:pPr>
                <a:r>
                  <a:rPr lang="zh-CN" altLang="en-US" dirty="0"/>
                  <a:t>对</a:t>
                </a:r>
                <a14:m>
                  <m:oMath xmlns:m="http://schemas.openxmlformats.org/officeDocument/2006/math">
                    <m:r>
                      <a:rPr lang="en-US" altLang="zh-CN" i="1">
                        <a:latin typeface="Cambria Math" panose="02040503050406030204" pitchFamily="18" charset="0"/>
                      </a:rPr>
                      <m:t>0&lt;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oMath>
                </a14:m>
                <a:r>
                  <a:rPr lang="zh-CN" altLang="en-US" i="1" dirty="0"/>
                  <a:t>，</a:t>
                </a:r>
                <a:r>
                  <a:rPr lang="zh-CN" altLang="en-US" dirty="0"/>
                  <a:t>树根到每一个</a:t>
                </a:r>
                <a14:m>
                  <m:oMath xmlns:m="http://schemas.openxmlformats.org/officeDocument/2006/math">
                    <m:r>
                      <a:rPr lang="en-US" altLang="zh-CN" i="1">
                        <a:latin typeface="Cambria Math" panose="02040503050406030204" pitchFamily="18" charset="0"/>
                      </a:rPr>
                      <m:t>𝑖</m:t>
                    </m:r>
                  </m:oMath>
                </a14:m>
                <a:r>
                  <a:rPr lang="zh-CN" altLang="en-US" dirty="0"/>
                  <a:t>阶节点</a:t>
                </a:r>
                <a14:m>
                  <m:oMath xmlns:m="http://schemas.openxmlformats.org/officeDocument/2006/math">
                    <m:r>
                      <a:rPr lang="en-US" altLang="zh-CN" i="1">
                        <a:latin typeface="Cambria Math" panose="02040503050406030204" pitchFamily="18" charset="0"/>
                      </a:rPr>
                      <m:t>𝑣</m:t>
                    </m:r>
                    <m:r>
                      <a:rPr lang="zh-CN" altLang="en-US" i="1" dirty="0">
                        <a:latin typeface="Cambria Math" panose="02040503050406030204" pitchFamily="18" charset="0"/>
                      </a:rPr>
                      <m:t>有唯一</m:t>
                    </m:r>
                  </m:oMath>
                </a14:m>
                <a:r>
                  <a:rPr lang="zh-CN" altLang="en-US" dirty="0"/>
                  <a:t>一条路径，若将</a:t>
                </a:r>
                <a14:m>
                  <m:oMath xmlns:m="http://schemas.openxmlformats.org/officeDocument/2006/math">
                    <m:r>
                      <a:rPr lang="en-US" altLang="zh-CN" b="0" i="1" smtClean="0">
                        <a:latin typeface="Cambria Math" panose="02040503050406030204" pitchFamily="18" charset="0"/>
                      </a:rPr>
                      <m:t>𝑣</m:t>
                    </m:r>
                  </m:oMath>
                </a14:m>
                <a:r>
                  <a:rPr lang="zh-CN" altLang="en-US" dirty="0"/>
                  <a:t>与该路径上的边的标记构成的</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长</m:t>
                    </m:r>
                    <m:r>
                      <a:rPr lang="en-US" altLang="zh-CN" b="0" i="1" smtClean="0">
                        <a:latin typeface="Cambria Math" panose="02040503050406030204" pitchFamily="18" charset="0"/>
                      </a:rPr>
                      <m:t>𝑟</m:t>
                    </m:r>
                  </m:oMath>
                </a14:m>
                <a:r>
                  <a:rPr lang="zh-CN" altLang="en-US" dirty="0"/>
                  <a:t>元序列对应，则节点集</a:t>
                </a:r>
                <a14:m>
                  <m:oMath xmlns:m="http://schemas.openxmlformats.org/officeDocument/2006/math">
                    <m:r>
                      <a:rPr lang="en-US" altLang="zh-CN" b="0" i="1" smtClean="0">
                        <a:latin typeface="Cambria Math" panose="02040503050406030204" pitchFamily="18" charset="0"/>
                      </a:rPr>
                      <m:t>𝑉</m:t>
                    </m:r>
                  </m:oMath>
                </a14:m>
                <a:r>
                  <a:rPr lang="zh-CN" altLang="en-US" dirty="0"/>
                  <a:t>中的节点与</a:t>
                </a:r>
                <a14:m>
                  <m:oMath xmlns:m="http://schemas.openxmlformats.org/officeDocument/2006/math">
                    <m:r>
                      <a:rPr lang="en-US" altLang="zh-CN" b="0" i="1" dirty="0" smtClean="0">
                        <a:latin typeface="Cambria Math" panose="02040503050406030204" pitchFamily="18" charset="0"/>
                      </a:rPr>
                      <m:t>𝑋</m:t>
                    </m:r>
                    <m:r>
                      <a:rPr lang="en-US" altLang="zh-CN" b="0" i="1" dirty="0" smtClean="0">
                        <a:latin typeface="Cambria Math" panose="02040503050406030204" pitchFamily="18" charset="0"/>
                      </a:rPr>
                      <m:t>={0,1,⋯,</m:t>
                    </m:r>
                    <m:r>
                      <a:rPr lang="en-US" altLang="zh-CN" i="1">
                        <a:latin typeface="Cambria Math" panose="02040503050406030204" pitchFamily="18" charset="0"/>
                        <a:ea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−1}</m:t>
                    </m:r>
                  </m:oMath>
                </a14:m>
                <a:r>
                  <a:rPr lang="zh-CN" altLang="en-US" dirty="0"/>
                  <a:t>上的长度不超过</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序列构成了一一对应，其中树根对应空序列</a:t>
                </a:r>
                <a14:m>
                  <m:oMath xmlns:m="http://schemas.openxmlformats.org/officeDocument/2006/math">
                    <m:r>
                      <a:rPr lang="zh-CN" altLang="en-US" i="1" smtClean="0">
                        <a:latin typeface="Cambria Math" panose="02040503050406030204" pitchFamily="18" charset="0"/>
                      </a:rPr>
                      <m:t>𝜂</m:t>
                    </m:r>
                    <m:r>
                      <a:rPr lang="en-US" altLang="zh-CN" b="0" i="0" smtClean="0">
                        <a:latin typeface="Cambria Math" panose="02040503050406030204" pitchFamily="18" charset="0"/>
                      </a:rPr>
                      <m:t>.</m:t>
                    </m:r>
                  </m:oMath>
                </a14:m>
                <a:endParaRPr lang="en-US" altLang="zh-CN" dirty="0"/>
              </a:p>
            </p:txBody>
          </p:sp>
        </mc:Choice>
        <mc:Fallback xmlns="">
          <p:sp>
            <p:nvSpPr>
              <p:cNvPr id="3" name="文本框 2">
                <a:extLst>
                  <a:ext uri="{FF2B5EF4-FFF2-40B4-BE49-F238E27FC236}">
                    <a16:creationId xmlns:a16="http://schemas.microsoft.com/office/drawing/2014/main" id="{6F3DD7D4-BB57-4FAF-8DA3-1A64396ED3E8}"/>
                  </a:ext>
                </a:extLst>
              </p:cNvPr>
              <p:cNvSpPr txBox="1">
                <a:spLocks noRot="1" noChangeAspect="1" noMove="1" noResize="1" noEditPoints="1" noAdjustHandles="1" noChangeArrowheads="1" noChangeShapeType="1" noTextEdit="1"/>
              </p:cNvSpPr>
              <p:nvPr/>
            </p:nvSpPr>
            <p:spPr>
              <a:xfrm>
                <a:off x="701106" y="723321"/>
                <a:ext cx="7128792" cy="3702232"/>
              </a:xfrm>
              <a:prstGeom prst="rect">
                <a:avLst/>
              </a:prstGeom>
              <a:blipFill>
                <a:blip r:embed="rId3"/>
                <a:stretch>
                  <a:fillRect l="-342" t="-824" r="-770" b="-1812"/>
                </a:stretch>
              </a:blipFill>
              <a:ln>
                <a:noFill/>
              </a:ln>
            </p:spPr>
            <p:txBody>
              <a:bodyPr/>
              <a:lstStyle/>
              <a:p>
                <a:r>
                  <a:rPr lang="zh-CN" altLang="en-US">
                    <a:noFill/>
                  </a:rPr>
                  <a:t> </a:t>
                </a:r>
              </a:p>
            </p:txBody>
          </p:sp>
        </mc:Fallback>
      </mc:AlternateContent>
      <p:sp>
        <p:nvSpPr>
          <p:cNvPr id="119" name="流程图: 接点 118">
            <a:extLst>
              <a:ext uri="{FF2B5EF4-FFF2-40B4-BE49-F238E27FC236}">
                <a16:creationId xmlns:a16="http://schemas.microsoft.com/office/drawing/2014/main" id="{F000C655-F528-4912-9430-BD051710F2C4}"/>
              </a:ext>
            </a:extLst>
          </p:cNvPr>
          <p:cNvSpPr/>
          <p:nvPr/>
        </p:nvSpPr>
        <p:spPr>
          <a:xfrm>
            <a:off x="9767923" y="888096"/>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0" name="流程图: 接点 119">
            <a:extLst>
              <a:ext uri="{FF2B5EF4-FFF2-40B4-BE49-F238E27FC236}">
                <a16:creationId xmlns:a16="http://schemas.microsoft.com/office/drawing/2014/main" id="{C017E660-F8FF-42D1-8C96-767981A65312}"/>
              </a:ext>
            </a:extLst>
          </p:cNvPr>
          <p:cNvSpPr/>
          <p:nvPr/>
        </p:nvSpPr>
        <p:spPr>
          <a:xfrm>
            <a:off x="10033096" y="108138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1" name="流程图: 接点 120">
            <a:extLst>
              <a:ext uri="{FF2B5EF4-FFF2-40B4-BE49-F238E27FC236}">
                <a16:creationId xmlns:a16="http://schemas.microsoft.com/office/drawing/2014/main" id="{890866BE-BB97-4BA1-8400-3D120A1B7C42}"/>
              </a:ext>
            </a:extLst>
          </p:cNvPr>
          <p:cNvSpPr/>
          <p:nvPr/>
        </p:nvSpPr>
        <p:spPr>
          <a:xfrm>
            <a:off x="9470569" y="108138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2" name="流程图: 接点 121">
            <a:extLst>
              <a:ext uri="{FF2B5EF4-FFF2-40B4-BE49-F238E27FC236}">
                <a16:creationId xmlns:a16="http://schemas.microsoft.com/office/drawing/2014/main" id="{796D65B5-FD9B-409C-B34F-EF85DB5839E3}"/>
              </a:ext>
            </a:extLst>
          </p:cNvPr>
          <p:cNvSpPr/>
          <p:nvPr/>
        </p:nvSpPr>
        <p:spPr>
          <a:xfrm>
            <a:off x="9767923" y="1094809"/>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3" name="流程图: 接点 122">
            <a:extLst>
              <a:ext uri="{FF2B5EF4-FFF2-40B4-BE49-F238E27FC236}">
                <a16:creationId xmlns:a16="http://schemas.microsoft.com/office/drawing/2014/main" id="{C9AE7504-4117-4B39-BFBF-E2B2DA13A8F5}"/>
              </a:ext>
            </a:extLst>
          </p:cNvPr>
          <p:cNvSpPr/>
          <p:nvPr/>
        </p:nvSpPr>
        <p:spPr>
          <a:xfrm>
            <a:off x="9377068" y="1346004"/>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4" name="流程图: 接点 123">
            <a:extLst>
              <a:ext uri="{FF2B5EF4-FFF2-40B4-BE49-F238E27FC236}">
                <a16:creationId xmlns:a16="http://schemas.microsoft.com/office/drawing/2014/main" id="{2AE031CE-9D32-4B7F-8104-90E6DF7C6EB8}"/>
              </a:ext>
            </a:extLst>
          </p:cNvPr>
          <p:cNvSpPr/>
          <p:nvPr/>
        </p:nvSpPr>
        <p:spPr>
          <a:xfrm>
            <a:off x="9565508" y="1330762"/>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5" name="流程图: 接点 124">
            <a:extLst>
              <a:ext uri="{FF2B5EF4-FFF2-40B4-BE49-F238E27FC236}">
                <a16:creationId xmlns:a16="http://schemas.microsoft.com/office/drawing/2014/main" id="{BD783958-21E5-4064-BCFF-FDE3858ABCE3}"/>
              </a:ext>
            </a:extLst>
          </p:cNvPr>
          <p:cNvSpPr/>
          <p:nvPr/>
        </p:nvSpPr>
        <p:spPr>
          <a:xfrm>
            <a:off x="9188628" y="1340980"/>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6" name="流程图: 接点 125">
            <a:extLst>
              <a:ext uri="{FF2B5EF4-FFF2-40B4-BE49-F238E27FC236}">
                <a16:creationId xmlns:a16="http://schemas.microsoft.com/office/drawing/2014/main" id="{FEA23533-BEDD-4BD6-9B97-0F17B424B0FE}"/>
              </a:ext>
            </a:extLst>
          </p:cNvPr>
          <p:cNvSpPr/>
          <p:nvPr/>
        </p:nvSpPr>
        <p:spPr>
          <a:xfrm>
            <a:off x="9774000" y="1340979"/>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7" name="流程图: 接点 126">
            <a:extLst>
              <a:ext uri="{FF2B5EF4-FFF2-40B4-BE49-F238E27FC236}">
                <a16:creationId xmlns:a16="http://schemas.microsoft.com/office/drawing/2014/main" id="{C3838D02-A718-4AA6-A8AF-9B6CC004BA42}"/>
              </a:ext>
            </a:extLst>
          </p:cNvPr>
          <p:cNvSpPr/>
          <p:nvPr/>
        </p:nvSpPr>
        <p:spPr>
          <a:xfrm>
            <a:off x="8970341" y="1348284"/>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8" name="流程图: 接点 127">
            <a:extLst>
              <a:ext uri="{FF2B5EF4-FFF2-40B4-BE49-F238E27FC236}">
                <a16:creationId xmlns:a16="http://schemas.microsoft.com/office/drawing/2014/main" id="{31E041D4-1F33-4D37-BBFA-9ED40AAD8DFB}"/>
              </a:ext>
            </a:extLst>
          </p:cNvPr>
          <p:cNvSpPr/>
          <p:nvPr/>
        </p:nvSpPr>
        <p:spPr>
          <a:xfrm>
            <a:off x="9982492" y="134828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9" name="流程图: 接点 128">
            <a:extLst>
              <a:ext uri="{FF2B5EF4-FFF2-40B4-BE49-F238E27FC236}">
                <a16:creationId xmlns:a16="http://schemas.microsoft.com/office/drawing/2014/main" id="{E2C95FA5-3E67-401D-9B06-2938CDCDCD2A}"/>
              </a:ext>
            </a:extLst>
          </p:cNvPr>
          <p:cNvSpPr/>
          <p:nvPr/>
        </p:nvSpPr>
        <p:spPr>
          <a:xfrm>
            <a:off x="10168124" y="1340979"/>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30" name="流程图: 接点 129">
            <a:extLst>
              <a:ext uri="{FF2B5EF4-FFF2-40B4-BE49-F238E27FC236}">
                <a16:creationId xmlns:a16="http://schemas.microsoft.com/office/drawing/2014/main" id="{36192A09-87D2-484E-9220-F126250DF127}"/>
              </a:ext>
            </a:extLst>
          </p:cNvPr>
          <p:cNvSpPr/>
          <p:nvPr/>
        </p:nvSpPr>
        <p:spPr>
          <a:xfrm>
            <a:off x="10389219" y="134828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31" name="流程图: 接点 130">
            <a:extLst>
              <a:ext uri="{FF2B5EF4-FFF2-40B4-BE49-F238E27FC236}">
                <a16:creationId xmlns:a16="http://schemas.microsoft.com/office/drawing/2014/main" id="{CA56A94F-B1CD-4A4B-899D-6F1A4C27AD29}"/>
              </a:ext>
            </a:extLst>
          </p:cNvPr>
          <p:cNvSpPr/>
          <p:nvPr/>
        </p:nvSpPr>
        <p:spPr>
          <a:xfrm>
            <a:off x="10618845" y="1342945"/>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cxnSp>
        <p:nvCxnSpPr>
          <p:cNvPr id="133" name="直接连接符 132">
            <a:extLst>
              <a:ext uri="{FF2B5EF4-FFF2-40B4-BE49-F238E27FC236}">
                <a16:creationId xmlns:a16="http://schemas.microsoft.com/office/drawing/2014/main" id="{4F357DF6-2EBA-44EE-B5FE-D848F258B162}"/>
              </a:ext>
            </a:extLst>
          </p:cNvPr>
          <p:cNvCxnSpPr>
            <a:cxnSpLocks/>
            <a:endCxn id="121" idx="7"/>
          </p:cNvCxnSpPr>
          <p:nvPr/>
        </p:nvCxnSpPr>
        <p:spPr>
          <a:xfrm flipH="1">
            <a:off x="9509593" y="907861"/>
            <a:ext cx="263632" cy="180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EF6B867-CCE5-42CE-A933-F305C24232A2}"/>
              </a:ext>
            </a:extLst>
          </p:cNvPr>
          <p:cNvCxnSpPr>
            <a:cxnSpLocks/>
            <a:stCxn id="119" idx="4"/>
            <a:endCxn id="122" idx="0"/>
          </p:cNvCxnSpPr>
          <p:nvPr/>
        </p:nvCxnSpPr>
        <p:spPr>
          <a:xfrm>
            <a:off x="9790783" y="933815"/>
            <a:ext cx="0" cy="160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23FE27FB-1DDE-4423-BEAC-90EF1D725080}"/>
              </a:ext>
            </a:extLst>
          </p:cNvPr>
          <p:cNvCxnSpPr>
            <a:cxnSpLocks/>
            <a:stCxn id="119" idx="5"/>
            <a:endCxn id="120" idx="1"/>
          </p:cNvCxnSpPr>
          <p:nvPr/>
        </p:nvCxnSpPr>
        <p:spPr>
          <a:xfrm>
            <a:off x="9806947" y="927120"/>
            <a:ext cx="232844" cy="16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4DD194A4-88C9-4910-89FA-FA1B5D12900A}"/>
              </a:ext>
            </a:extLst>
          </p:cNvPr>
          <p:cNvCxnSpPr>
            <a:cxnSpLocks/>
            <a:stCxn id="121" idx="3"/>
            <a:endCxn id="127" idx="7"/>
          </p:cNvCxnSpPr>
          <p:nvPr/>
        </p:nvCxnSpPr>
        <p:spPr>
          <a:xfrm flipH="1">
            <a:off x="9009365" y="1120407"/>
            <a:ext cx="467899" cy="234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8E6E5AB1-37BC-437E-ABA6-187225E18E0E}"/>
              </a:ext>
            </a:extLst>
          </p:cNvPr>
          <p:cNvCxnSpPr>
            <a:cxnSpLocks/>
            <a:stCxn id="121" idx="3"/>
            <a:endCxn id="125" idx="7"/>
          </p:cNvCxnSpPr>
          <p:nvPr/>
        </p:nvCxnSpPr>
        <p:spPr>
          <a:xfrm flipH="1">
            <a:off x="9227652" y="1120407"/>
            <a:ext cx="249612" cy="22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B3388C30-A91C-4986-90EF-9687F43412B4}"/>
              </a:ext>
            </a:extLst>
          </p:cNvPr>
          <p:cNvCxnSpPr>
            <a:cxnSpLocks/>
            <a:stCxn id="121" idx="3"/>
            <a:endCxn id="123" idx="7"/>
          </p:cNvCxnSpPr>
          <p:nvPr/>
        </p:nvCxnSpPr>
        <p:spPr>
          <a:xfrm flipH="1">
            <a:off x="9416092" y="1120407"/>
            <a:ext cx="61172" cy="232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AA3F67D4-8A6D-48D9-866E-9F54446C3D8D}"/>
              </a:ext>
            </a:extLst>
          </p:cNvPr>
          <p:cNvCxnSpPr>
            <a:cxnSpLocks/>
            <a:stCxn id="122" idx="3"/>
            <a:endCxn id="124" idx="7"/>
          </p:cNvCxnSpPr>
          <p:nvPr/>
        </p:nvCxnSpPr>
        <p:spPr>
          <a:xfrm flipH="1">
            <a:off x="9604532" y="1133833"/>
            <a:ext cx="170086" cy="20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2C79D37E-6907-4995-9949-A9242025FF3D}"/>
              </a:ext>
            </a:extLst>
          </p:cNvPr>
          <p:cNvCxnSpPr>
            <a:cxnSpLocks/>
            <a:stCxn id="122" idx="4"/>
            <a:endCxn id="126" idx="0"/>
          </p:cNvCxnSpPr>
          <p:nvPr/>
        </p:nvCxnSpPr>
        <p:spPr>
          <a:xfrm>
            <a:off x="9790783" y="1140528"/>
            <a:ext cx="6077" cy="200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8E038786-1FAC-448F-AF46-BCA7B8AF30FD}"/>
              </a:ext>
            </a:extLst>
          </p:cNvPr>
          <p:cNvCxnSpPr>
            <a:cxnSpLocks/>
            <a:stCxn id="122" idx="5"/>
            <a:endCxn id="128" idx="1"/>
          </p:cNvCxnSpPr>
          <p:nvPr/>
        </p:nvCxnSpPr>
        <p:spPr>
          <a:xfrm>
            <a:off x="9806947" y="1133833"/>
            <a:ext cx="182240" cy="221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6A8380EB-4B4D-4F88-BA83-1AA3B47F654C}"/>
              </a:ext>
            </a:extLst>
          </p:cNvPr>
          <p:cNvCxnSpPr>
            <a:cxnSpLocks/>
            <a:stCxn id="120" idx="5"/>
            <a:endCxn id="129" idx="0"/>
          </p:cNvCxnSpPr>
          <p:nvPr/>
        </p:nvCxnSpPr>
        <p:spPr>
          <a:xfrm>
            <a:off x="10072120" y="1120407"/>
            <a:ext cx="118864" cy="22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621FF475-67E5-4531-AD05-3707018EB6C9}"/>
              </a:ext>
            </a:extLst>
          </p:cNvPr>
          <p:cNvCxnSpPr>
            <a:cxnSpLocks/>
            <a:stCxn id="120" idx="5"/>
            <a:endCxn id="130" idx="1"/>
          </p:cNvCxnSpPr>
          <p:nvPr/>
        </p:nvCxnSpPr>
        <p:spPr>
          <a:xfrm>
            <a:off x="10072120" y="1120407"/>
            <a:ext cx="323794" cy="234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1406E3F8-D368-4BBA-AADA-D7C62CAB8432}"/>
              </a:ext>
            </a:extLst>
          </p:cNvPr>
          <p:cNvCxnSpPr>
            <a:cxnSpLocks/>
            <a:stCxn id="120" idx="5"/>
            <a:endCxn id="131" idx="1"/>
          </p:cNvCxnSpPr>
          <p:nvPr/>
        </p:nvCxnSpPr>
        <p:spPr>
          <a:xfrm>
            <a:off x="10072120" y="1120407"/>
            <a:ext cx="553420" cy="229233"/>
          </a:xfrm>
          <a:prstGeom prst="line">
            <a:avLst/>
          </a:prstGeom>
        </p:spPr>
        <p:style>
          <a:lnRef idx="1">
            <a:schemeClr val="accent1"/>
          </a:lnRef>
          <a:fillRef idx="0">
            <a:schemeClr val="accent1"/>
          </a:fillRef>
          <a:effectRef idx="0">
            <a:schemeClr val="accent1"/>
          </a:effectRef>
          <a:fontRef idx="minor">
            <a:schemeClr val="tx1"/>
          </a:fontRef>
        </p:style>
      </p:cxnSp>
      <p:sp>
        <p:nvSpPr>
          <p:cNvPr id="213" name="流程图: 接点 212">
            <a:extLst>
              <a:ext uri="{FF2B5EF4-FFF2-40B4-BE49-F238E27FC236}">
                <a16:creationId xmlns:a16="http://schemas.microsoft.com/office/drawing/2014/main" id="{6C08128C-B39C-4D9E-AFF1-D922B05B3E24}"/>
              </a:ext>
            </a:extLst>
          </p:cNvPr>
          <p:cNvSpPr/>
          <p:nvPr/>
        </p:nvSpPr>
        <p:spPr>
          <a:xfrm>
            <a:off x="10833644" y="1750412"/>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14" name="流程图: 接点 213">
            <a:extLst>
              <a:ext uri="{FF2B5EF4-FFF2-40B4-BE49-F238E27FC236}">
                <a16:creationId xmlns:a16="http://schemas.microsoft.com/office/drawing/2014/main" id="{4DEC67C1-A124-41FC-90CB-B95BE93104E2}"/>
              </a:ext>
            </a:extLst>
          </p:cNvPr>
          <p:cNvSpPr/>
          <p:nvPr/>
        </p:nvSpPr>
        <p:spPr>
          <a:xfrm>
            <a:off x="8824660" y="1750412"/>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15" name="流程图: 接点 214">
            <a:extLst>
              <a:ext uri="{FF2B5EF4-FFF2-40B4-BE49-F238E27FC236}">
                <a16:creationId xmlns:a16="http://schemas.microsoft.com/office/drawing/2014/main" id="{10BF11CD-EDCB-44DC-AEBE-167AEFFC7070}"/>
              </a:ext>
            </a:extLst>
          </p:cNvPr>
          <p:cNvSpPr/>
          <p:nvPr/>
        </p:nvSpPr>
        <p:spPr>
          <a:xfrm>
            <a:off x="9798653" y="1751758"/>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16" name="流程图: 接点 215">
            <a:extLst>
              <a:ext uri="{FF2B5EF4-FFF2-40B4-BE49-F238E27FC236}">
                <a16:creationId xmlns:a16="http://schemas.microsoft.com/office/drawing/2014/main" id="{F62A79DB-7FE1-4695-80D0-FEA2494B9ECF}"/>
              </a:ext>
            </a:extLst>
          </p:cNvPr>
          <p:cNvSpPr/>
          <p:nvPr/>
        </p:nvSpPr>
        <p:spPr>
          <a:xfrm>
            <a:off x="8731159" y="201503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17" name="流程图: 接点 216">
            <a:extLst>
              <a:ext uri="{FF2B5EF4-FFF2-40B4-BE49-F238E27FC236}">
                <a16:creationId xmlns:a16="http://schemas.microsoft.com/office/drawing/2014/main" id="{4E232A56-33DE-44F9-9DD5-DEE2EA4C8C1F}"/>
              </a:ext>
            </a:extLst>
          </p:cNvPr>
          <p:cNvSpPr/>
          <p:nvPr/>
        </p:nvSpPr>
        <p:spPr>
          <a:xfrm>
            <a:off x="9596238" y="1987711"/>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18" name="流程图: 接点 217">
            <a:extLst>
              <a:ext uri="{FF2B5EF4-FFF2-40B4-BE49-F238E27FC236}">
                <a16:creationId xmlns:a16="http://schemas.microsoft.com/office/drawing/2014/main" id="{A8944887-138F-4208-B5AF-8ACC94A41183}"/>
              </a:ext>
            </a:extLst>
          </p:cNvPr>
          <p:cNvSpPr/>
          <p:nvPr/>
        </p:nvSpPr>
        <p:spPr>
          <a:xfrm>
            <a:off x="8542719" y="2010009"/>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19" name="流程图: 接点 218">
            <a:extLst>
              <a:ext uri="{FF2B5EF4-FFF2-40B4-BE49-F238E27FC236}">
                <a16:creationId xmlns:a16="http://schemas.microsoft.com/office/drawing/2014/main" id="{ABE524CD-23AD-4BA9-857A-3ED836AAEAD2}"/>
              </a:ext>
            </a:extLst>
          </p:cNvPr>
          <p:cNvSpPr/>
          <p:nvPr/>
        </p:nvSpPr>
        <p:spPr>
          <a:xfrm>
            <a:off x="9804730" y="1997928"/>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20" name="流程图: 接点 219">
            <a:extLst>
              <a:ext uri="{FF2B5EF4-FFF2-40B4-BE49-F238E27FC236}">
                <a16:creationId xmlns:a16="http://schemas.microsoft.com/office/drawing/2014/main" id="{A2714016-0AE7-4E85-95F5-89D858762EB3}"/>
              </a:ext>
            </a:extLst>
          </p:cNvPr>
          <p:cNvSpPr/>
          <p:nvPr/>
        </p:nvSpPr>
        <p:spPr>
          <a:xfrm>
            <a:off x="8324432" y="201731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21" name="流程图: 接点 220">
            <a:extLst>
              <a:ext uri="{FF2B5EF4-FFF2-40B4-BE49-F238E27FC236}">
                <a16:creationId xmlns:a16="http://schemas.microsoft.com/office/drawing/2014/main" id="{0BD000BF-100C-4F8C-BBC9-54CD26A7A807}"/>
              </a:ext>
            </a:extLst>
          </p:cNvPr>
          <p:cNvSpPr/>
          <p:nvPr/>
        </p:nvSpPr>
        <p:spPr>
          <a:xfrm>
            <a:off x="10022956" y="1987711"/>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22" name="流程图: 接点 221">
            <a:extLst>
              <a:ext uri="{FF2B5EF4-FFF2-40B4-BE49-F238E27FC236}">
                <a16:creationId xmlns:a16="http://schemas.microsoft.com/office/drawing/2014/main" id="{07D99F4B-F7E8-4983-AAA8-B09FC916A107}"/>
              </a:ext>
            </a:extLst>
          </p:cNvPr>
          <p:cNvSpPr/>
          <p:nvPr/>
        </p:nvSpPr>
        <p:spPr>
          <a:xfrm>
            <a:off x="10968672" y="2010008"/>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23" name="流程图: 接点 222">
            <a:extLst>
              <a:ext uri="{FF2B5EF4-FFF2-40B4-BE49-F238E27FC236}">
                <a16:creationId xmlns:a16="http://schemas.microsoft.com/office/drawing/2014/main" id="{E483A1DE-3119-420E-918B-CF7A2A2D0735}"/>
              </a:ext>
            </a:extLst>
          </p:cNvPr>
          <p:cNvSpPr/>
          <p:nvPr/>
        </p:nvSpPr>
        <p:spPr>
          <a:xfrm>
            <a:off x="11189767" y="2017312"/>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24" name="流程图: 接点 223">
            <a:extLst>
              <a:ext uri="{FF2B5EF4-FFF2-40B4-BE49-F238E27FC236}">
                <a16:creationId xmlns:a16="http://schemas.microsoft.com/office/drawing/2014/main" id="{FDF3DE1E-8347-4C5B-B832-35E55544F3A9}"/>
              </a:ext>
            </a:extLst>
          </p:cNvPr>
          <p:cNvSpPr/>
          <p:nvPr/>
        </p:nvSpPr>
        <p:spPr>
          <a:xfrm>
            <a:off x="11419393" y="2011974"/>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cxnSp>
        <p:nvCxnSpPr>
          <p:cNvPr id="226" name="直接连接符 225">
            <a:extLst>
              <a:ext uri="{FF2B5EF4-FFF2-40B4-BE49-F238E27FC236}">
                <a16:creationId xmlns:a16="http://schemas.microsoft.com/office/drawing/2014/main" id="{65E63A21-DF09-4D17-B4D7-1231CF34770D}"/>
              </a:ext>
            </a:extLst>
          </p:cNvPr>
          <p:cNvCxnSpPr>
            <a:cxnSpLocks/>
            <a:stCxn id="214" idx="3"/>
            <a:endCxn id="220" idx="7"/>
          </p:cNvCxnSpPr>
          <p:nvPr/>
        </p:nvCxnSpPr>
        <p:spPr>
          <a:xfrm flipH="1">
            <a:off x="8363456" y="1789436"/>
            <a:ext cx="467899" cy="234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00D15D53-B22A-4F66-9B71-5F0D31667B46}"/>
              </a:ext>
            </a:extLst>
          </p:cNvPr>
          <p:cNvCxnSpPr>
            <a:cxnSpLocks/>
            <a:stCxn id="214" idx="3"/>
            <a:endCxn id="218" idx="7"/>
          </p:cNvCxnSpPr>
          <p:nvPr/>
        </p:nvCxnSpPr>
        <p:spPr>
          <a:xfrm flipH="1">
            <a:off x="8581743" y="1789436"/>
            <a:ext cx="249612" cy="22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E2F0760A-9102-493A-B481-97D0296BCB1D}"/>
              </a:ext>
            </a:extLst>
          </p:cNvPr>
          <p:cNvCxnSpPr>
            <a:cxnSpLocks/>
            <a:stCxn id="214" idx="3"/>
            <a:endCxn id="216" idx="7"/>
          </p:cNvCxnSpPr>
          <p:nvPr/>
        </p:nvCxnSpPr>
        <p:spPr>
          <a:xfrm flipH="1">
            <a:off x="8770183" y="1789436"/>
            <a:ext cx="61172" cy="232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4C59DC9C-D02D-41E1-BE5D-0387BBA460E7}"/>
              </a:ext>
            </a:extLst>
          </p:cNvPr>
          <p:cNvCxnSpPr>
            <a:cxnSpLocks/>
            <a:stCxn id="215" idx="3"/>
            <a:endCxn id="217" idx="7"/>
          </p:cNvCxnSpPr>
          <p:nvPr/>
        </p:nvCxnSpPr>
        <p:spPr>
          <a:xfrm flipH="1">
            <a:off x="9635262" y="1790782"/>
            <a:ext cx="170086" cy="20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666EF71C-020D-4688-84CA-95884C92C1AA}"/>
              </a:ext>
            </a:extLst>
          </p:cNvPr>
          <p:cNvCxnSpPr>
            <a:cxnSpLocks/>
            <a:stCxn id="215" idx="4"/>
            <a:endCxn id="219" idx="0"/>
          </p:cNvCxnSpPr>
          <p:nvPr/>
        </p:nvCxnSpPr>
        <p:spPr>
          <a:xfrm>
            <a:off x="9821513" y="1797477"/>
            <a:ext cx="6077" cy="200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9475C704-03FC-4A2E-B2EA-E5C501AC31FE}"/>
              </a:ext>
            </a:extLst>
          </p:cNvPr>
          <p:cNvCxnSpPr>
            <a:cxnSpLocks/>
            <a:stCxn id="215" idx="5"/>
            <a:endCxn id="221" idx="1"/>
          </p:cNvCxnSpPr>
          <p:nvPr/>
        </p:nvCxnSpPr>
        <p:spPr>
          <a:xfrm>
            <a:off x="9837677" y="1790782"/>
            <a:ext cx="191974" cy="20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直接连接符 231">
            <a:extLst>
              <a:ext uri="{FF2B5EF4-FFF2-40B4-BE49-F238E27FC236}">
                <a16:creationId xmlns:a16="http://schemas.microsoft.com/office/drawing/2014/main" id="{A1DA4D7B-CAB3-4E17-A5C6-F2DD6DCAC1A5}"/>
              </a:ext>
            </a:extLst>
          </p:cNvPr>
          <p:cNvCxnSpPr>
            <a:cxnSpLocks/>
            <a:stCxn id="213" idx="5"/>
            <a:endCxn id="222" idx="0"/>
          </p:cNvCxnSpPr>
          <p:nvPr/>
        </p:nvCxnSpPr>
        <p:spPr>
          <a:xfrm>
            <a:off x="10872668" y="1789436"/>
            <a:ext cx="118864" cy="22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54EE226C-D565-42B1-AD17-5F5007B89731}"/>
              </a:ext>
            </a:extLst>
          </p:cNvPr>
          <p:cNvCxnSpPr>
            <a:cxnSpLocks/>
            <a:stCxn id="213" idx="5"/>
            <a:endCxn id="223" idx="1"/>
          </p:cNvCxnSpPr>
          <p:nvPr/>
        </p:nvCxnSpPr>
        <p:spPr>
          <a:xfrm>
            <a:off x="10872668" y="1789436"/>
            <a:ext cx="323794" cy="234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7A40BB8E-DB97-4F85-89E6-D524ADF906C3}"/>
              </a:ext>
            </a:extLst>
          </p:cNvPr>
          <p:cNvCxnSpPr>
            <a:cxnSpLocks/>
            <a:stCxn id="213" idx="5"/>
            <a:endCxn id="224" idx="1"/>
          </p:cNvCxnSpPr>
          <p:nvPr/>
        </p:nvCxnSpPr>
        <p:spPr>
          <a:xfrm>
            <a:off x="10872668" y="1789436"/>
            <a:ext cx="553420" cy="2292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7521C7FD-30C3-4BD8-A435-A8C597508E94}"/>
                  </a:ext>
                </a:extLst>
              </p:cNvPr>
              <p:cNvSpPr txBox="1"/>
              <p:nvPr/>
            </p:nvSpPr>
            <p:spPr>
              <a:xfrm>
                <a:off x="9604532" y="909678"/>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238" name="文本框 237">
                <a:extLst>
                  <a:ext uri="{FF2B5EF4-FFF2-40B4-BE49-F238E27FC236}">
                    <a16:creationId xmlns:a16="http://schemas.microsoft.com/office/drawing/2014/main" id="{7521C7FD-30C3-4BD8-A435-A8C597508E94}"/>
                  </a:ext>
                </a:extLst>
              </p:cNvPr>
              <p:cNvSpPr txBox="1">
                <a:spLocks noRot="1" noChangeAspect="1" noMove="1" noResize="1" noEditPoints="1" noAdjustHandles="1" noChangeArrowheads="1" noChangeShapeType="1" noTextEdit="1"/>
              </p:cNvSpPr>
              <p:nvPr/>
            </p:nvSpPr>
            <p:spPr>
              <a:xfrm>
                <a:off x="9604532" y="909678"/>
                <a:ext cx="45719" cy="153888"/>
              </a:xfrm>
              <a:prstGeom prst="rect">
                <a:avLst/>
              </a:prstGeom>
              <a:blipFill>
                <a:blip r:embed="rId4"/>
                <a:stretch>
                  <a:fillRect l="-185714" r="-100000"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9" name="文本框 238">
                <a:extLst>
                  <a:ext uri="{FF2B5EF4-FFF2-40B4-BE49-F238E27FC236}">
                    <a16:creationId xmlns:a16="http://schemas.microsoft.com/office/drawing/2014/main" id="{8F1628C4-78F6-47F3-8113-78489D85971E}"/>
                  </a:ext>
                </a:extLst>
              </p:cNvPr>
              <p:cNvSpPr txBox="1"/>
              <p:nvPr/>
            </p:nvSpPr>
            <p:spPr>
              <a:xfrm>
                <a:off x="9178598" y="1160748"/>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239" name="文本框 238">
                <a:extLst>
                  <a:ext uri="{FF2B5EF4-FFF2-40B4-BE49-F238E27FC236}">
                    <a16:creationId xmlns:a16="http://schemas.microsoft.com/office/drawing/2014/main" id="{8F1628C4-78F6-47F3-8113-78489D85971E}"/>
                  </a:ext>
                </a:extLst>
              </p:cNvPr>
              <p:cNvSpPr txBox="1">
                <a:spLocks noRot="1" noChangeAspect="1" noMove="1" noResize="1" noEditPoints="1" noAdjustHandles="1" noChangeArrowheads="1" noChangeShapeType="1" noTextEdit="1"/>
              </p:cNvSpPr>
              <p:nvPr/>
            </p:nvSpPr>
            <p:spPr>
              <a:xfrm>
                <a:off x="9178598" y="1160748"/>
                <a:ext cx="45719" cy="153888"/>
              </a:xfrm>
              <a:prstGeom prst="rect">
                <a:avLst/>
              </a:prstGeom>
              <a:blipFill>
                <a:blip r:embed="rId5"/>
                <a:stretch>
                  <a:fillRect l="-185714" r="-100000"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0" name="文本框 239">
                <a:extLst>
                  <a:ext uri="{FF2B5EF4-FFF2-40B4-BE49-F238E27FC236}">
                    <a16:creationId xmlns:a16="http://schemas.microsoft.com/office/drawing/2014/main" id="{16666416-C9AE-489B-B00B-F98A08EC65EE}"/>
                  </a:ext>
                </a:extLst>
              </p:cNvPr>
              <p:cNvSpPr txBox="1"/>
              <p:nvPr/>
            </p:nvSpPr>
            <p:spPr>
              <a:xfrm>
                <a:off x="9638142" y="1134452"/>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240" name="文本框 239">
                <a:extLst>
                  <a:ext uri="{FF2B5EF4-FFF2-40B4-BE49-F238E27FC236}">
                    <a16:creationId xmlns:a16="http://schemas.microsoft.com/office/drawing/2014/main" id="{16666416-C9AE-489B-B00B-F98A08EC65EE}"/>
                  </a:ext>
                </a:extLst>
              </p:cNvPr>
              <p:cNvSpPr txBox="1">
                <a:spLocks noRot="1" noChangeAspect="1" noMove="1" noResize="1" noEditPoints="1" noAdjustHandles="1" noChangeArrowheads="1" noChangeShapeType="1" noTextEdit="1"/>
              </p:cNvSpPr>
              <p:nvPr/>
            </p:nvSpPr>
            <p:spPr>
              <a:xfrm>
                <a:off x="9638142" y="1134452"/>
                <a:ext cx="45719" cy="153888"/>
              </a:xfrm>
              <a:prstGeom prst="rect">
                <a:avLst/>
              </a:prstGeom>
              <a:blipFill>
                <a:blip r:embed="rId6"/>
                <a:stretch>
                  <a:fillRect l="-150000" r="-87500"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1" name="文本框 240">
                <a:extLst>
                  <a:ext uri="{FF2B5EF4-FFF2-40B4-BE49-F238E27FC236}">
                    <a16:creationId xmlns:a16="http://schemas.microsoft.com/office/drawing/2014/main" id="{D5C64D0C-FD35-49EE-B9C5-DD0D552125E3}"/>
                  </a:ext>
                </a:extLst>
              </p:cNvPr>
              <p:cNvSpPr txBox="1"/>
              <p:nvPr/>
            </p:nvSpPr>
            <p:spPr>
              <a:xfrm>
                <a:off x="10085833" y="1146327"/>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241" name="文本框 240">
                <a:extLst>
                  <a:ext uri="{FF2B5EF4-FFF2-40B4-BE49-F238E27FC236}">
                    <a16:creationId xmlns:a16="http://schemas.microsoft.com/office/drawing/2014/main" id="{D5C64D0C-FD35-49EE-B9C5-DD0D552125E3}"/>
                  </a:ext>
                </a:extLst>
              </p:cNvPr>
              <p:cNvSpPr txBox="1">
                <a:spLocks noRot="1" noChangeAspect="1" noMove="1" noResize="1" noEditPoints="1" noAdjustHandles="1" noChangeArrowheads="1" noChangeShapeType="1" noTextEdit="1"/>
              </p:cNvSpPr>
              <p:nvPr/>
            </p:nvSpPr>
            <p:spPr>
              <a:xfrm>
                <a:off x="10085833" y="1146327"/>
                <a:ext cx="45719" cy="153888"/>
              </a:xfrm>
              <a:prstGeom prst="rect">
                <a:avLst/>
              </a:prstGeom>
              <a:blipFill>
                <a:blip r:embed="rId4"/>
                <a:stretch>
                  <a:fillRect l="-185714" r="-100000"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2" name="文本框 241">
                <a:extLst>
                  <a:ext uri="{FF2B5EF4-FFF2-40B4-BE49-F238E27FC236}">
                    <a16:creationId xmlns:a16="http://schemas.microsoft.com/office/drawing/2014/main" id="{8CD14893-6FA8-4A65-BC0E-ED693E122AD2}"/>
                  </a:ext>
                </a:extLst>
              </p:cNvPr>
              <p:cNvSpPr txBox="1"/>
              <p:nvPr/>
            </p:nvSpPr>
            <p:spPr>
              <a:xfrm>
                <a:off x="8571656" y="1806385"/>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242" name="文本框 241">
                <a:extLst>
                  <a:ext uri="{FF2B5EF4-FFF2-40B4-BE49-F238E27FC236}">
                    <a16:creationId xmlns:a16="http://schemas.microsoft.com/office/drawing/2014/main" id="{8CD14893-6FA8-4A65-BC0E-ED693E122AD2}"/>
                  </a:ext>
                </a:extLst>
              </p:cNvPr>
              <p:cNvSpPr txBox="1">
                <a:spLocks noRot="1" noChangeAspect="1" noMove="1" noResize="1" noEditPoints="1" noAdjustHandles="1" noChangeArrowheads="1" noChangeShapeType="1" noTextEdit="1"/>
              </p:cNvSpPr>
              <p:nvPr/>
            </p:nvSpPr>
            <p:spPr>
              <a:xfrm>
                <a:off x="8571656" y="1806385"/>
                <a:ext cx="45719" cy="153888"/>
              </a:xfrm>
              <a:prstGeom prst="rect">
                <a:avLst/>
              </a:prstGeom>
              <a:blipFill>
                <a:blip r:embed="rId6"/>
                <a:stretch>
                  <a:fillRect l="-150000" r="-87500"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3" name="文本框 242">
                <a:extLst>
                  <a:ext uri="{FF2B5EF4-FFF2-40B4-BE49-F238E27FC236}">
                    <a16:creationId xmlns:a16="http://schemas.microsoft.com/office/drawing/2014/main" id="{1A1FFEDE-FBC9-4538-85F3-54FCA17DA354}"/>
                  </a:ext>
                </a:extLst>
              </p:cNvPr>
              <p:cNvSpPr txBox="1"/>
              <p:nvPr/>
            </p:nvSpPr>
            <p:spPr>
              <a:xfrm>
                <a:off x="9683861" y="1797628"/>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243" name="文本框 242">
                <a:extLst>
                  <a:ext uri="{FF2B5EF4-FFF2-40B4-BE49-F238E27FC236}">
                    <a16:creationId xmlns:a16="http://schemas.microsoft.com/office/drawing/2014/main" id="{1A1FFEDE-FBC9-4538-85F3-54FCA17DA354}"/>
                  </a:ext>
                </a:extLst>
              </p:cNvPr>
              <p:cNvSpPr txBox="1">
                <a:spLocks noRot="1" noChangeAspect="1" noMove="1" noResize="1" noEditPoints="1" noAdjustHandles="1" noChangeArrowheads="1" noChangeShapeType="1" noTextEdit="1"/>
              </p:cNvSpPr>
              <p:nvPr/>
            </p:nvSpPr>
            <p:spPr>
              <a:xfrm>
                <a:off x="9683861" y="1797628"/>
                <a:ext cx="45719" cy="153888"/>
              </a:xfrm>
              <a:prstGeom prst="rect">
                <a:avLst/>
              </a:prstGeom>
              <a:blipFill>
                <a:blip r:embed="rId4"/>
                <a:stretch>
                  <a:fillRect l="-185714" r="-100000"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4" name="文本框 243">
                <a:extLst>
                  <a:ext uri="{FF2B5EF4-FFF2-40B4-BE49-F238E27FC236}">
                    <a16:creationId xmlns:a16="http://schemas.microsoft.com/office/drawing/2014/main" id="{CF59D9D8-00AE-49A0-BD03-4E8496AD4943}"/>
                  </a:ext>
                </a:extLst>
              </p:cNvPr>
              <p:cNvSpPr txBox="1"/>
              <p:nvPr/>
            </p:nvSpPr>
            <p:spPr>
              <a:xfrm>
                <a:off x="10880582" y="1851878"/>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244" name="文本框 243">
                <a:extLst>
                  <a:ext uri="{FF2B5EF4-FFF2-40B4-BE49-F238E27FC236}">
                    <a16:creationId xmlns:a16="http://schemas.microsoft.com/office/drawing/2014/main" id="{CF59D9D8-00AE-49A0-BD03-4E8496AD4943}"/>
                  </a:ext>
                </a:extLst>
              </p:cNvPr>
              <p:cNvSpPr txBox="1">
                <a:spLocks noRot="1" noChangeAspect="1" noMove="1" noResize="1" noEditPoints="1" noAdjustHandles="1" noChangeArrowheads="1" noChangeShapeType="1" noTextEdit="1"/>
              </p:cNvSpPr>
              <p:nvPr/>
            </p:nvSpPr>
            <p:spPr>
              <a:xfrm>
                <a:off x="10880582" y="1851878"/>
                <a:ext cx="45719" cy="153888"/>
              </a:xfrm>
              <a:prstGeom prst="rect">
                <a:avLst/>
              </a:prstGeom>
              <a:blipFill>
                <a:blip r:embed="rId7"/>
                <a:stretch>
                  <a:fillRect l="-171429" r="-114286"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 name="文本框 244">
                <a:extLst>
                  <a:ext uri="{FF2B5EF4-FFF2-40B4-BE49-F238E27FC236}">
                    <a16:creationId xmlns:a16="http://schemas.microsoft.com/office/drawing/2014/main" id="{49585552-0DA4-4663-B34A-CA4C85C60657}"/>
                  </a:ext>
                </a:extLst>
              </p:cNvPr>
              <p:cNvSpPr txBox="1"/>
              <p:nvPr/>
            </p:nvSpPr>
            <p:spPr>
              <a:xfrm>
                <a:off x="8661903" y="1866127"/>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245" name="文本框 244">
                <a:extLst>
                  <a:ext uri="{FF2B5EF4-FFF2-40B4-BE49-F238E27FC236}">
                    <a16:creationId xmlns:a16="http://schemas.microsoft.com/office/drawing/2014/main" id="{49585552-0DA4-4663-B34A-CA4C85C60657}"/>
                  </a:ext>
                </a:extLst>
              </p:cNvPr>
              <p:cNvSpPr txBox="1">
                <a:spLocks noRot="1" noChangeAspect="1" noMove="1" noResize="1" noEditPoints="1" noAdjustHandles="1" noChangeArrowheads="1" noChangeShapeType="1" noTextEdit="1"/>
              </p:cNvSpPr>
              <p:nvPr/>
            </p:nvSpPr>
            <p:spPr>
              <a:xfrm>
                <a:off x="8661903" y="1866127"/>
                <a:ext cx="105798" cy="153888"/>
              </a:xfrm>
              <a:prstGeom prst="rect">
                <a:avLst/>
              </a:prstGeom>
              <a:blipFill>
                <a:blip r:embed="rId8"/>
                <a:stretch>
                  <a:fillRect l="-41176" r="-17647"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6" name="文本框 245">
                <a:extLst>
                  <a:ext uri="{FF2B5EF4-FFF2-40B4-BE49-F238E27FC236}">
                    <a16:creationId xmlns:a16="http://schemas.microsoft.com/office/drawing/2014/main" id="{1C92B866-9D04-4336-85A6-0F8E4E16B2D0}"/>
                  </a:ext>
                </a:extLst>
              </p:cNvPr>
              <p:cNvSpPr txBox="1"/>
              <p:nvPr/>
            </p:nvSpPr>
            <p:spPr>
              <a:xfrm>
                <a:off x="9766820" y="1803560"/>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246" name="文本框 245">
                <a:extLst>
                  <a:ext uri="{FF2B5EF4-FFF2-40B4-BE49-F238E27FC236}">
                    <a16:creationId xmlns:a16="http://schemas.microsoft.com/office/drawing/2014/main" id="{1C92B866-9D04-4336-85A6-0F8E4E16B2D0}"/>
                  </a:ext>
                </a:extLst>
              </p:cNvPr>
              <p:cNvSpPr txBox="1">
                <a:spLocks noRot="1" noChangeAspect="1" noMove="1" noResize="1" noEditPoints="1" noAdjustHandles="1" noChangeArrowheads="1" noChangeShapeType="1" noTextEdit="1"/>
              </p:cNvSpPr>
              <p:nvPr/>
            </p:nvSpPr>
            <p:spPr>
              <a:xfrm>
                <a:off x="9766820" y="1803560"/>
                <a:ext cx="105798" cy="153888"/>
              </a:xfrm>
              <a:prstGeom prst="rect">
                <a:avLst/>
              </a:prstGeom>
              <a:blipFill>
                <a:blip r:embed="rId9"/>
                <a:stretch>
                  <a:fillRect l="-38889" r="-11111"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7" name="文本框 246">
                <a:extLst>
                  <a:ext uri="{FF2B5EF4-FFF2-40B4-BE49-F238E27FC236}">
                    <a16:creationId xmlns:a16="http://schemas.microsoft.com/office/drawing/2014/main" id="{C58620E9-5265-44C0-9631-84705E52B20D}"/>
                  </a:ext>
                </a:extLst>
              </p:cNvPr>
              <p:cNvSpPr txBox="1"/>
              <p:nvPr/>
            </p:nvSpPr>
            <p:spPr>
              <a:xfrm>
                <a:off x="11043434" y="1878196"/>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247" name="文本框 246">
                <a:extLst>
                  <a:ext uri="{FF2B5EF4-FFF2-40B4-BE49-F238E27FC236}">
                    <a16:creationId xmlns:a16="http://schemas.microsoft.com/office/drawing/2014/main" id="{C58620E9-5265-44C0-9631-84705E52B20D}"/>
                  </a:ext>
                </a:extLst>
              </p:cNvPr>
              <p:cNvSpPr txBox="1">
                <a:spLocks noRot="1" noChangeAspect="1" noMove="1" noResize="1" noEditPoints="1" noAdjustHandles="1" noChangeArrowheads="1" noChangeShapeType="1" noTextEdit="1"/>
              </p:cNvSpPr>
              <p:nvPr/>
            </p:nvSpPr>
            <p:spPr>
              <a:xfrm>
                <a:off x="11043434" y="1878196"/>
                <a:ext cx="105798" cy="153888"/>
              </a:xfrm>
              <a:prstGeom prst="rect">
                <a:avLst/>
              </a:prstGeom>
              <a:blipFill>
                <a:blip r:embed="rId10"/>
                <a:stretch>
                  <a:fillRect l="-47059" r="-11765"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C66189F2-0AF8-4200-AE08-2DB8146C37E9}"/>
                  </a:ext>
                </a:extLst>
              </p:cNvPr>
              <p:cNvSpPr txBox="1"/>
              <p:nvPr/>
            </p:nvSpPr>
            <p:spPr>
              <a:xfrm>
                <a:off x="9722512" y="940818"/>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248" name="文本框 247">
                <a:extLst>
                  <a:ext uri="{FF2B5EF4-FFF2-40B4-BE49-F238E27FC236}">
                    <a16:creationId xmlns:a16="http://schemas.microsoft.com/office/drawing/2014/main" id="{C66189F2-0AF8-4200-AE08-2DB8146C37E9}"/>
                  </a:ext>
                </a:extLst>
              </p:cNvPr>
              <p:cNvSpPr txBox="1">
                <a:spLocks noRot="1" noChangeAspect="1" noMove="1" noResize="1" noEditPoints="1" noAdjustHandles="1" noChangeArrowheads="1" noChangeShapeType="1" noTextEdit="1"/>
              </p:cNvSpPr>
              <p:nvPr/>
            </p:nvSpPr>
            <p:spPr>
              <a:xfrm>
                <a:off x="9722512" y="940818"/>
                <a:ext cx="105798" cy="153888"/>
              </a:xfrm>
              <a:prstGeom prst="rect">
                <a:avLst/>
              </a:prstGeom>
              <a:blipFill>
                <a:blip r:embed="rId8"/>
                <a:stretch>
                  <a:fillRect l="-41176" r="-17647"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9" name="文本框 248">
                <a:extLst>
                  <a:ext uri="{FF2B5EF4-FFF2-40B4-BE49-F238E27FC236}">
                    <a16:creationId xmlns:a16="http://schemas.microsoft.com/office/drawing/2014/main" id="{5E370777-126A-4B8E-863F-19213AEF624F}"/>
                  </a:ext>
                </a:extLst>
              </p:cNvPr>
              <p:cNvSpPr txBox="1"/>
              <p:nvPr/>
            </p:nvSpPr>
            <p:spPr>
              <a:xfrm>
                <a:off x="9299317" y="1167461"/>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249" name="文本框 248">
                <a:extLst>
                  <a:ext uri="{FF2B5EF4-FFF2-40B4-BE49-F238E27FC236}">
                    <a16:creationId xmlns:a16="http://schemas.microsoft.com/office/drawing/2014/main" id="{5E370777-126A-4B8E-863F-19213AEF624F}"/>
                  </a:ext>
                </a:extLst>
              </p:cNvPr>
              <p:cNvSpPr txBox="1">
                <a:spLocks noRot="1" noChangeAspect="1" noMove="1" noResize="1" noEditPoints="1" noAdjustHandles="1" noChangeArrowheads="1" noChangeShapeType="1" noTextEdit="1"/>
              </p:cNvSpPr>
              <p:nvPr/>
            </p:nvSpPr>
            <p:spPr>
              <a:xfrm>
                <a:off x="9299317" y="1167461"/>
                <a:ext cx="105798" cy="153888"/>
              </a:xfrm>
              <a:prstGeom prst="rect">
                <a:avLst/>
              </a:prstGeom>
              <a:blipFill>
                <a:blip r:embed="rId11"/>
                <a:stretch>
                  <a:fillRect l="-38889" r="-11111"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0" name="文本框 249">
                <a:extLst>
                  <a:ext uri="{FF2B5EF4-FFF2-40B4-BE49-F238E27FC236}">
                    <a16:creationId xmlns:a16="http://schemas.microsoft.com/office/drawing/2014/main" id="{A1BB6A7F-3395-45FB-BEEF-CA870DE23D3F}"/>
                  </a:ext>
                </a:extLst>
              </p:cNvPr>
              <p:cNvSpPr txBox="1"/>
              <p:nvPr/>
            </p:nvSpPr>
            <p:spPr>
              <a:xfrm>
                <a:off x="9722885" y="1175408"/>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250" name="文本框 249">
                <a:extLst>
                  <a:ext uri="{FF2B5EF4-FFF2-40B4-BE49-F238E27FC236}">
                    <a16:creationId xmlns:a16="http://schemas.microsoft.com/office/drawing/2014/main" id="{A1BB6A7F-3395-45FB-BEEF-CA870DE23D3F}"/>
                  </a:ext>
                </a:extLst>
              </p:cNvPr>
              <p:cNvSpPr txBox="1">
                <a:spLocks noRot="1" noChangeAspect="1" noMove="1" noResize="1" noEditPoints="1" noAdjustHandles="1" noChangeArrowheads="1" noChangeShapeType="1" noTextEdit="1"/>
              </p:cNvSpPr>
              <p:nvPr/>
            </p:nvSpPr>
            <p:spPr>
              <a:xfrm>
                <a:off x="9722885" y="1175408"/>
                <a:ext cx="105798" cy="153888"/>
              </a:xfrm>
              <a:prstGeom prst="rect">
                <a:avLst/>
              </a:prstGeom>
              <a:blipFill>
                <a:blip r:embed="rId9"/>
                <a:stretch>
                  <a:fillRect l="-41176" r="-17647"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1" name="文本框 250">
                <a:extLst>
                  <a:ext uri="{FF2B5EF4-FFF2-40B4-BE49-F238E27FC236}">
                    <a16:creationId xmlns:a16="http://schemas.microsoft.com/office/drawing/2014/main" id="{C7AE27FF-743A-4AD6-8C58-62E9C439C1AE}"/>
                  </a:ext>
                </a:extLst>
              </p:cNvPr>
              <p:cNvSpPr txBox="1"/>
              <p:nvPr/>
            </p:nvSpPr>
            <p:spPr>
              <a:xfrm>
                <a:off x="10217944" y="1175408"/>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251" name="文本框 250">
                <a:extLst>
                  <a:ext uri="{FF2B5EF4-FFF2-40B4-BE49-F238E27FC236}">
                    <a16:creationId xmlns:a16="http://schemas.microsoft.com/office/drawing/2014/main" id="{C7AE27FF-743A-4AD6-8C58-62E9C439C1AE}"/>
                  </a:ext>
                </a:extLst>
              </p:cNvPr>
              <p:cNvSpPr txBox="1">
                <a:spLocks noRot="1" noChangeAspect="1" noMove="1" noResize="1" noEditPoints="1" noAdjustHandles="1" noChangeArrowheads="1" noChangeShapeType="1" noTextEdit="1"/>
              </p:cNvSpPr>
              <p:nvPr/>
            </p:nvSpPr>
            <p:spPr>
              <a:xfrm>
                <a:off x="10217944" y="1175408"/>
                <a:ext cx="105798" cy="153888"/>
              </a:xfrm>
              <a:prstGeom prst="rect">
                <a:avLst/>
              </a:prstGeom>
              <a:blipFill>
                <a:blip r:embed="rId9"/>
                <a:stretch>
                  <a:fillRect l="-38889" r="-11111"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2" name="文本框 251">
                <a:extLst>
                  <a:ext uri="{FF2B5EF4-FFF2-40B4-BE49-F238E27FC236}">
                    <a16:creationId xmlns:a16="http://schemas.microsoft.com/office/drawing/2014/main" id="{C797B362-2D2C-4E73-A342-9E7BF751B9C3}"/>
                  </a:ext>
                </a:extLst>
              </p:cNvPr>
              <p:cNvSpPr txBox="1"/>
              <p:nvPr/>
            </p:nvSpPr>
            <p:spPr>
              <a:xfrm>
                <a:off x="8801556" y="1857582"/>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252" name="文本框 251">
                <a:extLst>
                  <a:ext uri="{FF2B5EF4-FFF2-40B4-BE49-F238E27FC236}">
                    <a16:creationId xmlns:a16="http://schemas.microsoft.com/office/drawing/2014/main" id="{C797B362-2D2C-4E73-A342-9E7BF751B9C3}"/>
                  </a:ext>
                </a:extLst>
              </p:cNvPr>
              <p:cNvSpPr txBox="1">
                <a:spLocks noRot="1" noChangeAspect="1" noMove="1" noResize="1" noEditPoints="1" noAdjustHandles="1" noChangeArrowheads="1" noChangeShapeType="1" noTextEdit="1"/>
              </p:cNvSpPr>
              <p:nvPr/>
            </p:nvSpPr>
            <p:spPr>
              <a:xfrm>
                <a:off x="8801556" y="1857582"/>
                <a:ext cx="105798" cy="153888"/>
              </a:xfrm>
              <a:prstGeom prst="rect">
                <a:avLst/>
              </a:prstGeom>
              <a:blipFill>
                <a:blip r:embed="rId12"/>
                <a:stretch>
                  <a:fillRect l="-41176" r="-17647"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3" name="文本框 252">
                <a:extLst>
                  <a:ext uri="{FF2B5EF4-FFF2-40B4-BE49-F238E27FC236}">
                    <a16:creationId xmlns:a16="http://schemas.microsoft.com/office/drawing/2014/main" id="{7499F9A7-CEB6-4B5E-A431-88F008D2802A}"/>
                  </a:ext>
                </a:extLst>
              </p:cNvPr>
              <p:cNvSpPr txBox="1"/>
              <p:nvPr/>
            </p:nvSpPr>
            <p:spPr>
              <a:xfrm>
                <a:off x="9941691" y="1793594"/>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253" name="文本框 252">
                <a:extLst>
                  <a:ext uri="{FF2B5EF4-FFF2-40B4-BE49-F238E27FC236}">
                    <a16:creationId xmlns:a16="http://schemas.microsoft.com/office/drawing/2014/main" id="{7499F9A7-CEB6-4B5E-A431-88F008D2802A}"/>
                  </a:ext>
                </a:extLst>
              </p:cNvPr>
              <p:cNvSpPr txBox="1">
                <a:spLocks noRot="1" noChangeAspect="1" noMove="1" noResize="1" noEditPoints="1" noAdjustHandles="1" noChangeArrowheads="1" noChangeShapeType="1" noTextEdit="1"/>
              </p:cNvSpPr>
              <p:nvPr/>
            </p:nvSpPr>
            <p:spPr>
              <a:xfrm>
                <a:off x="9941691" y="1793594"/>
                <a:ext cx="105798" cy="153888"/>
              </a:xfrm>
              <a:prstGeom prst="rect">
                <a:avLst/>
              </a:prstGeom>
              <a:blipFill>
                <a:blip r:embed="rId13"/>
                <a:stretch>
                  <a:fillRect l="-41176" r="-17647"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4" name="文本框 253">
                <a:extLst>
                  <a:ext uri="{FF2B5EF4-FFF2-40B4-BE49-F238E27FC236}">
                    <a16:creationId xmlns:a16="http://schemas.microsoft.com/office/drawing/2014/main" id="{3E93A0DF-D36C-4B16-AB3A-16677B2AB0E0}"/>
                  </a:ext>
                </a:extLst>
              </p:cNvPr>
              <p:cNvSpPr txBox="1"/>
              <p:nvPr/>
            </p:nvSpPr>
            <p:spPr>
              <a:xfrm>
                <a:off x="11225505" y="1811627"/>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254" name="文本框 253">
                <a:extLst>
                  <a:ext uri="{FF2B5EF4-FFF2-40B4-BE49-F238E27FC236}">
                    <a16:creationId xmlns:a16="http://schemas.microsoft.com/office/drawing/2014/main" id="{3E93A0DF-D36C-4B16-AB3A-16677B2AB0E0}"/>
                  </a:ext>
                </a:extLst>
              </p:cNvPr>
              <p:cNvSpPr txBox="1">
                <a:spLocks noRot="1" noChangeAspect="1" noMove="1" noResize="1" noEditPoints="1" noAdjustHandles="1" noChangeArrowheads="1" noChangeShapeType="1" noTextEdit="1"/>
              </p:cNvSpPr>
              <p:nvPr/>
            </p:nvSpPr>
            <p:spPr>
              <a:xfrm>
                <a:off x="11225505" y="1811627"/>
                <a:ext cx="105798" cy="153888"/>
              </a:xfrm>
              <a:prstGeom prst="rect">
                <a:avLst/>
              </a:prstGeom>
              <a:blipFill>
                <a:blip r:embed="rId14"/>
                <a:stretch>
                  <a:fillRect l="-38889" r="-11111"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5" name="文本框 254">
                <a:extLst>
                  <a:ext uri="{FF2B5EF4-FFF2-40B4-BE49-F238E27FC236}">
                    <a16:creationId xmlns:a16="http://schemas.microsoft.com/office/drawing/2014/main" id="{EFEDDF21-A24E-47E9-888C-EF556D1CF068}"/>
                  </a:ext>
                </a:extLst>
              </p:cNvPr>
              <p:cNvSpPr txBox="1"/>
              <p:nvPr/>
            </p:nvSpPr>
            <p:spPr>
              <a:xfrm>
                <a:off x="9445388" y="1175408"/>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255" name="文本框 254">
                <a:extLst>
                  <a:ext uri="{FF2B5EF4-FFF2-40B4-BE49-F238E27FC236}">
                    <a16:creationId xmlns:a16="http://schemas.microsoft.com/office/drawing/2014/main" id="{EFEDDF21-A24E-47E9-888C-EF556D1CF068}"/>
                  </a:ext>
                </a:extLst>
              </p:cNvPr>
              <p:cNvSpPr txBox="1">
                <a:spLocks noRot="1" noChangeAspect="1" noMove="1" noResize="1" noEditPoints="1" noAdjustHandles="1" noChangeArrowheads="1" noChangeShapeType="1" noTextEdit="1"/>
              </p:cNvSpPr>
              <p:nvPr/>
            </p:nvSpPr>
            <p:spPr>
              <a:xfrm>
                <a:off x="9445388" y="1175408"/>
                <a:ext cx="105798" cy="153888"/>
              </a:xfrm>
              <a:prstGeom prst="rect">
                <a:avLst/>
              </a:prstGeom>
              <a:blipFill>
                <a:blip r:embed="rId15"/>
                <a:stretch>
                  <a:fillRect l="-38889" r="-11111"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文本框 255">
                <a:extLst>
                  <a:ext uri="{FF2B5EF4-FFF2-40B4-BE49-F238E27FC236}">
                    <a16:creationId xmlns:a16="http://schemas.microsoft.com/office/drawing/2014/main" id="{06B18AC2-773B-45D5-BF92-45823C0E4089}"/>
                  </a:ext>
                </a:extLst>
              </p:cNvPr>
              <p:cNvSpPr txBox="1"/>
              <p:nvPr/>
            </p:nvSpPr>
            <p:spPr>
              <a:xfrm>
                <a:off x="9906567" y="1141035"/>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256" name="文本框 255">
                <a:extLst>
                  <a:ext uri="{FF2B5EF4-FFF2-40B4-BE49-F238E27FC236}">
                    <a16:creationId xmlns:a16="http://schemas.microsoft.com/office/drawing/2014/main" id="{06B18AC2-773B-45D5-BF92-45823C0E4089}"/>
                  </a:ext>
                </a:extLst>
              </p:cNvPr>
              <p:cNvSpPr txBox="1">
                <a:spLocks noRot="1" noChangeAspect="1" noMove="1" noResize="1" noEditPoints="1" noAdjustHandles="1" noChangeArrowheads="1" noChangeShapeType="1" noTextEdit="1"/>
              </p:cNvSpPr>
              <p:nvPr/>
            </p:nvSpPr>
            <p:spPr>
              <a:xfrm>
                <a:off x="9906567" y="1141035"/>
                <a:ext cx="105798" cy="153888"/>
              </a:xfrm>
              <a:prstGeom prst="rect">
                <a:avLst/>
              </a:prstGeom>
              <a:blipFill>
                <a:blip r:embed="rId13"/>
                <a:stretch>
                  <a:fillRect l="-41176" r="-17647"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7" name="文本框 256">
                <a:extLst>
                  <a:ext uri="{FF2B5EF4-FFF2-40B4-BE49-F238E27FC236}">
                    <a16:creationId xmlns:a16="http://schemas.microsoft.com/office/drawing/2014/main" id="{30BD873B-AFF6-48AB-A7E5-CBE125FBD294}"/>
                  </a:ext>
                </a:extLst>
              </p:cNvPr>
              <p:cNvSpPr txBox="1"/>
              <p:nvPr/>
            </p:nvSpPr>
            <p:spPr>
              <a:xfrm>
                <a:off x="10373049" y="1134452"/>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257" name="文本框 256">
                <a:extLst>
                  <a:ext uri="{FF2B5EF4-FFF2-40B4-BE49-F238E27FC236}">
                    <a16:creationId xmlns:a16="http://schemas.microsoft.com/office/drawing/2014/main" id="{30BD873B-AFF6-48AB-A7E5-CBE125FBD294}"/>
                  </a:ext>
                </a:extLst>
              </p:cNvPr>
              <p:cNvSpPr txBox="1">
                <a:spLocks noRot="1" noChangeAspect="1" noMove="1" noResize="1" noEditPoints="1" noAdjustHandles="1" noChangeArrowheads="1" noChangeShapeType="1" noTextEdit="1"/>
              </p:cNvSpPr>
              <p:nvPr/>
            </p:nvSpPr>
            <p:spPr>
              <a:xfrm>
                <a:off x="10373049" y="1134452"/>
                <a:ext cx="105798" cy="153888"/>
              </a:xfrm>
              <a:prstGeom prst="rect">
                <a:avLst/>
              </a:prstGeom>
              <a:blipFill>
                <a:blip r:embed="rId14"/>
                <a:stretch>
                  <a:fillRect l="-47059" r="-11765"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8" name="文本框 257">
                <a:extLst>
                  <a:ext uri="{FF2B5EF4-FFF2-40B4-BE49-F238E27FC236}">
                    <a16:creationId xmlns:a16="http://schemas.microsoft.com/office/drawing/2014/main" id="{115B94D7-AF84-4D97-AC8D-DBF49B4A30DB}"/>
                  </a:ext>
                </a:extLst>
              </p:cNvPr>
              <p:cNvSpPr txBox="1"/>
              <p:nvPr/>
            </p:nvSpPr>
            <p:spPr>
              <a:xfrm>
                <a:off x="9917158" y="895775"/>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258" name="文本框 257">
                <a:extLst>
                  <a:ext uri="{FF2B5EF4-FFF2-40B4-BE49-F238E27FC236}">
                    <a16:creationId xmlns:a16="http://schemas.microsoft.com/office/drawing/2014/main" id="{115B94D7-AF84-4D97-AC8D-DBF49B4A30DB}"/>
                  </a:ext>
                </a:extLst>
              </p:cNvPr>
              <p:cNvSpPr txBox="1">
                <a:spLocks noRot="1" noChangeAspect="1" noMove="1" noResize="1" noEditPoints="1" noAdjustHandles="1" noChangeArrowheads="1" noChangeShapeType="1" noTextEdit="1"/>
              </p:cNvSpPr>
              <p:nvPr/>
            </p:nvSpPr>
            <p:spPr>
              <a:xfrm>
                <a:off x="9917158" y="895775"/>
                <a:ext cx="105798" cy="153888"/>
              </a:xfrm>
              <a:prstGeom prst="rect">
                <a:avLst/>
              </a:prstGeom>
              <a:blipFill>
                <a:blip r:embed="rId13"/>
                <a:stretch>
                  <a:fillRect l="-41176" r="-17647"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9" name="文本框 258">
                <a:extLst>
                  <a:ext uri="{FF2B5EF4-FFF2-40B4-BE49-F238E27FC236}">
                    <a16:creationId xmlns:a16="http://schemas.microsoft.com/office/drawing/2014/main" id="{892C9D38-F074-4749-8524-0AA85CA65627}"/>
                  </a:ext>
                </a:extLst>
              </p:cNvPr>
              <p:cNvSpPr txBox="1"/>
              <p:nvPr/>
            </p:nvSpPr>
            <p:spPr>
              <a:xfrm>
                <a:off x="8862373" y="1421206"/>
                <a:ext cx="105798"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59" name="文本框 258">
                <a:extLst>
                  <a:ext uri="{FF2B5EF4-FFF2-40B4-BE49-F238E27FC236}">
                    <a16:creationId xmlns:a16="http://schemas.microsoft.com/office/drawing/2014/main" id="{892C9D38-F074-4749-8524-0AA85CA65627}"/>
                  </a:ext>
                </a:extLst>
              </p:cNvPr>
              <p:cNvSpPr txBox="1">
                <a:spLocks noRot="1" noChangeAspect="1" noMove="1" noResize="1" noEditPoints="1" noAdjustHandles="1" noChangeArrowheads="1" noChangeShapeType="1" noTextEdit="1"/>
              </p:cNvSpPr>
              <p:nvPr/>
            </p:nvSpPr>
            <p:spPr>
              <a:xfrm>
                <a:off x="8862373" y="1421206"/>
                <a:ext cx="105798" cy="276999"/>
              </a:xfrm>
              <a:prstGeom prst="rect">
                <a:avLst/>
              </a:prstGeom>
              <a:blipFill>
                <a:blip r:embed="rId16"/>
                <a:stretch>
                  <a:fillRect l="-88235" r="-35294" b="-869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0" name="文本框 259">
                <a:extLst>
                  <a:ext uri="{FF2B5EF4-FFF2-40B4-BE49-F238E27FC236}">
                    <a16:creationId xmlns:a16="http://schemas.microsoft.com/office/drawing/2014/main" id="{A42687B4-E355-47A2-AE34-09E6007D313E}"/>
                  </a:ext>
                </a:extLst>
              </p:cNvPr>
              <p:cNvSpPr txBox="1"/>
              <p:nvPr/>
            </p:nvSpPr>
            <p:spPr>
              <a:xfrm>
                <a:off x="9766820" y="1418520"/>
                <a:ext cx="136255"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0" name="文本框 259">
                <a:extLst>
                  <a:ext uri="{FF2B5EF4-FFF2-40B4-BE49-F238E27FC236}">
                    <a16:creationId xmlns:a16="http://schemas.microsoft.com/office/drawing/2014/main" id="{A42687B4-E355-47A2-AE34-09E6007D313E}"/>
                  </a:ext>
                </a:extLst>
              </p:cNvPr>
              <p:cNvSpPr txBox="1">
                <a:spLocks noRot="1" noChangeAspect="1" noMove="1" noResize="1" noEditPoints="1" noAdjustHandles="1" noChangeArrowheads="1" noChangeShapeType="1" noTextEdit="1"/>
              </p:cNvSpPr>
              <p:nvPr/>
            </p:nvSpPr>
            <p:spPr>
              <a:xfrm>
                <a:off x="9766820" y="1418520"/>
                <a:ext cx="136255" cy="276999"/>
              </a:xfrm>
              <a:prstGeom prst="rect">
                <a:avLst/>
              </a:prstGeom>
              <a:blipFill>
                <a:blip r:embed="rId17"/>
                <a:stretch>
                  <a:fillRect l="-56522" r="-8696" b="-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1" name="文本框 260">
                <a:extLst>
                  <a:ext uri="{FF2B5EF4-FFF2-40B4-BE49-F238E27FC236}">
                    <a16:creationId xmlns:a16="http://schemas.microsoft.com/office/drawing/2014/main" id="{C41C5A28-13A0-44E7-B7A2-00F53A6D11D3}"/>
                  </a:ext>
                </a:extLst>
              </p:cNvPr>
              <p:cNvSpPr txBox="1"/>
              <p:nvPr/>
            </p:nvSpPr>
            <p:spPr>
              <a:xfrm>
                <a:off x="10720248" y="1423959"/>
                <a:ext cx="136255"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1" name="文本框 260">
                <a:extLst>
                  <a:ext uri="{FF2B5EF4-FFF2-40B4-BE49-F238E27FC236}">
                    <a16:creationId xmlns:a16="http://schemas.microsoft.com/office/drawing/2014/main" id="{C41C5A28-13A0-44E7-B7A2-00F53A6D11D3}"/>
                  </a:ext>
                </a:extLst>
              </p:cNvPr>
              <p:cNvSpPr txBox="1">
                <a:spLocks noRot="1" noChangeAspect="1" noMove="1" noResize="1" noEditPoints="1" noAdjustHandles="1" noChangeArrowheads="1" noChangeShapeType="1" noTextEdit="1"/>
              </p:cNvSpPr>
              <p:nvPr/>
            </p:nvSpPr>
            <p:spPr>
              <a:xfrm>
                <a:off x="10720248" y="1423959"/>
                <a:ext cx="136255" cy="276999"/>
              </a:xfrm>
              <a:prstGeom prst="rect">
                <a:avLst/>
              </a:prstGeom>
              <a:blipFill>
                <a:blip r:embed="rId18"/>
                <a:stretch>
                  <a:fillRect l="-63636" r="-9091" b="-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2" name="文本框 261">
                <a:extLst>
                  <a:ext uri="{FF2B5EF4-FFF2-40B4-BE49-F238E27FC236}">
                    <a16:creationId xmlns:a16="http://schemas.microsoft.com/office/drawing/2014/main" id="{0C83B1A7-2337-443D-9349-3D24A836E6F8}"/>
                  </a:ext>
                </a:extLst>
              </p:cNvPr>
              <p:cNvSpPr txBox="1"/>
              <p:nvPr/>
            </p:nvSpPr>
            <p:spPr>
              <a:xfrm>
                <a:off x="9087958" y="1734981"/>
                <a:ext cx="261290"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2" name="文本框 261">
                <a:extLst>
                  <a:ext uri="{FF2B5EF4-FFF2-40B4-BE49-F238E27FC236}">
                    <a16:creationId xmlns:a16="http://schemas.microsoft.com/office/drawing/2014/main" id="{0C83B1A7-2337-443D-9349-3D24A836E6F8}"/>
                  </a:ext>
                </a:extLst>
              </p:cNvPr>
              <p:cNvSpPr txBox="1">
                <a:spLocks noRot="1" noChangeAspect="1" noMove="1" noResize="1" noEditPoints="1" noAdjustHandles="1" noChangeArrowheads="1" noChangeShapeType="1" noTextEdit="1"/>
              </p:cNvSpPr>
              <p:nvPr/>
            </p:nvSpPr>
            <p:spPr>
              <a:xfrm>
                <a:off x="9087958" y="1734981"/>
                <a:ext cx="261290" cy="276999"/>
              </a:xfrm>
              <a:prstGeom prst="rect">
                <a:avLst/>
              </a:prstGeom>
              <a:blipFill>
                <a:blip r:embed="rId19"/>
                <a:stretch>
                  <a:fillRect l="-1627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3" name="文本框 262">
                <a:extLst>
                  <a:ext uri="{FF2B5EF4-FFF2-40B4-BE49-F238E27FC236}">
                    <a16:creationId xmlns:a16="http://schemas.microsoft.com/office/drawing/2014/main" id="{682E70EF-6882-4EE8-8227-C51D8F712207}"/>
                  </a:ext>
                </a:extLst>
              </p:cNvPr>
              <p:cNvSpPr txBox="1"/>
              <p:nvPr/>
            </p:nvSpPr>
            <p:spPr>
              <a:xfrm>
                <a:off x="10342600" y="1740266"/>
                <a:ext cx="261290"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3" name="文本框 262">
                <a:extLst>
                  <a:ext uri="{FF2B5EF4-FFF2-40B4-BE49-F238E27FC236}">
                    <a16:creationId xmlns:a16="http://schemas.microsoft.com/office/drawing/2014/main" id="{682E70EF-6882-4EE8-8227-C51D8F712207}"/>
                  </a:ext>
                </a:extLst>
              </p:cNvPr>
              <p:cNvSpPr txBox="1">
                <a:spLocks noRot="1" noChangeAspect="1" noMove="1" noResize="1" noEditPoints="1" noAdjustHandles="1" noChangeArrowheads="1" noChangeShapeType="1" noTextEdit="1"/>
              </p:cNvSpPr>
              <p:nvPr/>
            </p:nvSpPr>
            <p:spPr>
              <a:xfrm>
                <a:off x="10342600" y="1740266"/>
                <a:ext cx="261290" cy="276999"/>
              </a:xfrm>
              <a:prstGeom prst="rect">
                <a:avLst/>
              </a:prstGeom>
              <a:blipFill>
                <a:blip r:embed="rId20"/>
                <a:stretch>
                  <a:fillRect l="-1904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4" name="文本框 263">
                <a:extLst>
                  <a:ext uri="{FF2B5EF4-FFF2-40B4-BE49-F238E27FC236}">
                    <a16:creationId xmlns:a16="http://schemas.microsoft.com/office/drawing/2014/main" id="{2030DA72-754B-4FE5-9D1B-09DF3732C39E}"/>
                  </a:ext>
                </a:extLst>
              </p:cNvPr>
              <p:cNvSpPr txBox="1"/>
              <p:nvPr/>
            </p:nvSpPr>
            <p:spPr>
              <a:xfrm>
                <a:off x="8093375" y="1938449"/>
                <a:ext cx="111362" cy="15746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0070C0"/>
                              </a:solidFill>
                              <a:latin typeface="Cambria Math" panose="02040503050406030204" pitchFamily="18" charset="0"/>
                            </a:rPr>
                          </m:ctrlPr>
                        </m:sSubPr>
                        <m:e>
                          <m:r>
                            <a:rPr lang="en-US" altLang="zh-CN" sz="1000" b="0" i="1" smtClean="0">
                              <a:solidFill>
                                <a:srgbClr val="0070C0"/>
                              </a:solidFill>
                              <a:latin typeface="Cambria Math" panose="02040503050406030204" pitchFamily="18" charset="0"/>
                            </a:rPr>
                            <m:t>𝑉</m:t>
                          </m:r>
                        </m:e>
                        <m:sub>
                          <m:r>
                            <a:rPr lang="en-US" altLang="zh-CN" sz="1000" b="0" i="1" smtClean="0">
                              <a:solidFill>
                                <a:srgbClr val="0070C0"/>
                              </a:solidFill>
                              <a:latin typeface="Cambria Math" panose="02040503050406030204" pitchFamily="18" charset="0"/>
                            </a:rPr>
                            <m:t>𝑛</m:t>
                          </m:r>
                        </m:sub>
                      </m:sSub>
                    </m:oMath>
                  </m:oMathPara>
                </a14:m>
                <a:endParaRPr lang="zh-CN" altLang="en-US" sz="1000" dirty="0"/>
              </a:p>
            </p:txBody>
          </p:sp>
        </mc:Choice>
        <mc:Fallback xmlns="">
          <p:sp>
            <p:nvSpPr>
              <p:cNvPr id="264" name="文本框 263">
                <a:extLst>
                  <a:ext uri="{FF2B5EF4-FFF2-40B4-BE49-F238E27FC236}">
                    <a16:creationId xmlns:a16="http://schemas.microsoft.com/office/drawing/2014/main" id="{2030DA72-754B-4FE5-9D1B-09DF3732C39E}"/>
                  </a:ext>
                </a:extLst>
              </p:cNvPr>
              <p:cNvSpPr txBox="1">
                <a:spLocks noRot="1" noChangeAspect="1" noMove="1" noResize="1" noEditPoints="1" noAdjustHandles="1" noChangeArrowheads="1" noChangeShapeType="1" noTextEdit="1"/>
              </p:cNvSpPr>
              <p:nvPr/>
            </p:nvSpPr>
            <p:spPr>
              <a:xfrm>
                <a:off x="8093375" y="1938449"/>
                <a:ext cx="111362" cy="157469"/>
              </a:xfrm>
              <a:prstGeom prst="rect">
                <a:avLst/>
              </a:prstGeom>
              <a:blipFill>
                <a:blip r:embed="rId21"/>
                <a:stretch>
                  <a:fillRect l="-61111"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5" name="文本框 264">
                <a:extLst>
                  <a:ext uri="{FF2B5EF4-FFF2-40B4-BE49-F238E27FC236}">
                    <a16:creationId xmlns:a16="http://schemas.microsoft.com/office/drawing/2014/main" id="{B9822DAC-3884-4F16-B446-632E6D4F070B}"/>
                  </a:ext>
                </a:extLst>
              </p:cNvPr>
              <p:cNvSpPr txBox="1"/>
              <p:nvPr/>
            </p:nvSpPr>
            <p:spPr>
              <a:xfrm>
                <a:off x="8116797" y="1692118"/>
                <a:ext cx="111362" cy="15746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0070C0"/>
                              </a:solidFill>
                              <a:latin typeface="Cambria Math" panose="02040503050406030204" pitchFamily="18" charset="0"/>
                            </a:rPr>
                          </m:ctrlPr>
                        </m:sSubPr>
                        <m:e>
                          <m:r>
                            <a:rPr lang="en-US" altLang="zh-CN" sz="1000" b="0" i="1" smtClean="0">
                              <a:solidFill>
                                <a:srgbClr val="0070C0"/>
                              </a:solidFill>
                              <a:latin typeface="Cambria Math" panose="02040503050406030204" pitchFamily="18" charset="0"/>
                            </a:rPr>
                            <m:t>𝑉</m:t>
                          </m:r>
                        </m:e>
                        <m:sub>
                          <m:r>
                            <a:rPr lang="en-US" altLang="zh-CN" sz="1000" b="0" i="1" smtClean="0">
                              <a:solidFill>
                                <a:srgbClr val="0070C0"/>
                              </a:solidFill>
                              <a:latin typeface="Cambria Math" panose="02040503050406030204" pitchFamily="18" charset="0"/>
                            </a:rPr>
                            <m:t>𝑛</m:t>
                          </m:r>
                          <m:r>
                            <a:rPr lang="en-US" altLang="zh-CN" sz="1000" b="0" i="1" smtClean="0">
                              <a:solidFill>
                                <a:srgbClr val="0070C0"/>
                              </a:solidFill>
                              <a:latin typeface="Cambria Math" panose="02040503050406030204" pitchFamily="18" charset="0"/>
                            </a:rPr>
                            <m:t>−1</m:t>
                          </m:r>
                        </m:sub>
                      </m:sSub>
                    </m:oMath>
                  </m:oMathPara>
                </a14:m>
                <a:endParaRPr lang="zh-CN" altLang="en-US" sz="1000" dirty="0"/>
              </a:p>
            </p:txBody>
          </p:sp>
        </mc:Choice>
        <mc:Fallback xmlns="">
          <p:sp>
            <p:nvSpPr>
              <p:cNvPr id="265" name="文本框 264">
                <a:extLst>
                  <a:ext uri="{FF2B5EF4-FFF2-40B4-BE49-F238E27FC236}">
                    <a16:creationId xmlns:a16="http://schemas.microsoft.com/office/drawing/2014/main" id="{B9822DAC-3884-4F16-B446-632E6D4F070B}"/>
                  </a:ext>
                </a:extLst>
              </p:cNvPr>
              <p:cNvSpPr txBox="1">
                <a:spLocks noRot="1" noChangeAspect="1" noMove="1" noResize="1" noEditPoints="1" noAdjustHandles="1" noChangeArrowheads="1" noChangeShapeType="1" noTextEdit="1"/>
              </p:cNvSpPr>
              <p:nvPr/>
            </p:nvSpPr>
            <p:spPr>
              <a:xfrm>
                <a:off x="8116797" y="1692118"/>
                <a:ext cx="111362" cy="157469"/>
              </a:xfrm>
              <a:prstGeom prst="rect">
                <a:avLst/>
              </a:prstGeom>
              <a:blipFill>
                <a:blip r:embed="rId22"/>
                <a:stretch>
                  <a:fillRect l="-110526" r="-63158" b="-16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6" name="文本框 265">
                <a:extLst>
                  <a:ext uri="{FF2B5EF4-FFF2-40B4-BE49-F238E27FC236}">
                    <a16:creationId xmlns:a16="http://schemas.microsoft.com/office/drawing/2014/main" id="{730FC018-CDB3-4735-8700-001A1400B3F8}"/>
                  </a:ext>
                </a:extLst>
              </p:cNvPr>
              <p:cNvSpPr txBox="1"/>
              <p:nvPr/>
            </p:nvSpPr>
            <p:spPr>
              <a:xfrm>
                <a:off x="8083994" y="1267318"/>
                <a:ext cx="8552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0070C0"/>
                              </a:solidFill>
                              <a:latin typeface="Cambria Math" panose="02040503050406030204" pitchFamily="18" charset="0"/>
                            </a:rPr>
                          </m:ctrlPr>
                        </m:sSubPr>
                        <m:e>
                          <m:r>
                            <a:rPr lang="en-US" altLang="zh-CN" sz="1000" b="0" i="1" smtClean="0">
                              <a:solidFill>
                                <a:srgbClr val="0070C0"/>
                              </a:solidFill>
                              <a:latin typeface="Cambria Math" panose="02040503050406030204" pitchFamily="18" charset="0"/>
                            </a:rPr>
                            <m:t>𝑉</m:t>
                          </m:r>
                        </m:e>
                        <m:sub>
                          <m:r>
                            <a:rPr lang="en-US" altLang="zh-CN" sz="1000" b="0" i="1" smtClean="0">
                              <a:solidFill>
                                <a:srgbClr val="0070C0"/>
                              </a:solidFill>
                              <a:latin typeface="Cambria Math" panose="02040503050406030204" pitchFamily="18" charset="0"/>
                            </a:rPr>
                            <m:t>2</m:t>
                          </m:r>
                        </m:sub>
                      </m:sSub>
                    </m:oMath>
                  </m:oMathPara>
                </a14:m>
                <a:endParaRPr lang="zh-CN" altLang="en-US" sz="1000" dirty="0"/>
              </a:p>
            </p:txBody>
          </p:sp>
        </mc:Choice>
        <mc:Fallback xmlns="">
          <p:sp>
            <p:nvSpPr>
              <p:cNvPr id="266" name="文本框 265">
                <a:extLst>
                  <a:ext uri="{FF2B5EF4-FFF2-40B4-BE49-F238E27FC236}">
                    <a16:creationId xmlns:a16="http://schemas.microsoft.com/office/drawing/2014/main" id="{730FC018-CDB3-4735-8700-001A1400B3F8}"/>
                  </a:ext>
                </a:extLst>
              </p:cNvPr>
              <p:cNvSpPr txBox="1">
                <a:spLocks noRot="1" noChangeAspect="1" noMove="1" noResize="1" noEditPoints="1" noAdjustHandles="1" noChangeArrowheads="1" noChangeShapeType="1" noTextEdit="1"/>
              </p:cNvSpPr>
              <p:nvPr/>
            </p:nvSpPr>
            <p:spPr>
              <a:xfrm>
                <a:off x="8083994" y="1267318"/>
                <a:ext cx="85528" cy="153888"/>
              </a:xfrm>
              <a:prstGeom prst="rect">
                <a:avLst/>
              </a:prstGeom>
              <a:blipFill>
                <a:blip r:embed="rId23"/>
                <a:stretch>
                  <a:fillRect l="-92857" r="-28571" b="-16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7" name="文本框 266">
                <a:extLst>
                  <a:ext uri="{FF2B5EF4-FFF2-40B4-BE49-F238E27FC236}">
                    <a16:creationId xmlns:a16="http://schemas.microsoft.com/office/drawing/2014/main" id="{F890E6D1-8030-4259-BD45-78073F4F0341}"/>
                  </a:ext>
                </a:extLst>
              </p:cNvPr>
              <p:cNvSpPr txBox="1"/>
              <p:nvPr/>
            </p:nvSpPr>
            <p:spPr>
              <a:xfrm>
                <a:off x="8076412" y="1017939"/>
                <a:ext cx="111362" cy="15746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0070C0"/>
                              </a:solidFill>
                              <a:latin typeface="Cambria Math" panose="02040503050406030204" pitchFamily="18" charset="0"/>
                            </a:rPr>
                          </m:ctrlPr>
                        </m:sSubPr>
                        <m:e>
                          <m:r>
                            <a:rPr lang="en-US" altLang="zh-CN" sz="1000" b="0" i="1" smtClean="0">
                              <a:solidFill>
                                <a:srgbClr val="0070C0"/>
                              </a:solidFill>
                              <a:latin typeface="Cambria Math" panose="02040503050406030204" pitchFamily="18" charset="0"/>
                            </a:rPr>
                            <m:t>𝑉</m:t>
                          </m:r>
                        </m:e>
                        <m:sub>
                          <m:r>
                            <a:rPr lang="en-US" altLang="zh-CN" sz="1000" b="0" i="1" smtClean="0">
                              <a:solidFill>
                                <a:srgbClr val="0070C0"/>
                              </a:solidFill>
                              <a:latin typeface="Cambria Math" panose="02040503050406030204" pitchFamily="18" charset="0"/>
                            </a:rPr>
                            <m:t>1</m:t>
                          </m:r>
                        </m:sub>
                      </m:sSub>
                    </m:oMath>
                  </m:oMathPara>
                </a14:m>
                <a:endParaRPr lang="zh-CN" altLang="en-US" sz="1000" dirty="0"/>
              </a:p>
            </p:txBody>
          </p:sp>
        </mc:Choice>
        <mc:Fallback xmlns="">
          <p:sp>
            <p:nvSpPr>
              <p:cNvPr id="267" name="文本框 266">
                <a:extLst>
                  <a:ext uri="{FF2B5EF4-FFF2-40B4-BE49-F238E27FC236}">
                    <a16:creationId xmlns:a16="http://schemas.microsoft.com/office/drawing/2014/main" id="{F890E6D1-8030-4259-BD45-78073F4F0341}"/>
                  </a:ext>
                </a:extLst>
              </p:cNvPr>
              <p:cNvSpPr txBox="1">
                <a:spLocks noRot="1" noChangeAspect="1" noMove="1" noResize="1" noEditPoints="1" noAdjustHandles="1" noChangeArrowheads="1" noChangeShapeType="1" noTextEdit="1"/>
              </p:cNvSpPr>
              <p:nvPr/>
            </p:nvSpPr>
            <p:spPr>
              <a:xfrm>
                <a:off x="8076412" y="1017939"/>
                <a:ext cx="111362" cy="157469"/>
              </a:xfrm>
              <a:prstGeom prst="rect">
                <a:avLst/>
              </a:prstGeom>
              <a:blipFill>
                <a:blip r:embed="rId24"/>
                <a:stretch>
                  <a:fillRect l="-61111" r="-11111" b="-1153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8" name="文本框 267">
                <a:extLst>
                  <a:ext uri="{FF2B5EF4-FFF2-40B4-BE49-F238E27FC236}">
                    <a16:creationId xmlns:a16="http://schemas.microsoft.com/office/drawing/2014/main" id="{46A4FA02-69EB-4EC4-A6C6-77AFE57FA558}"/>
                  </a:ext>
                </a:extLst>
              </p:cNvPr>
              <p:cNvSpPr txBox="1"/>
              <p:nvPr/>
            </p:nvSpPr>
            <p:spPr>
              <a:xfrm>
                <a:off x="8080936" y="778084"/>
                <a:ext cx="111362" cy="15746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0070C0"/>
                              </a:solidFill>
                              <a:latin typeface="Cambria Math" panose="02040503050406030204" pitchFamily="18" charset="0"/>
                            </a:rPr>
                          </m:ctrlPr>
                        </m:sSubPr>
                        <m:e>
                          <m:r>
                            <a:rPr lang="en-US" altLang="zh-CN" sz="1000" b="0" i="1" smtClean="0">
                              <a:solidFill>
                                <a:srgbClr val="0070C0"/>
                              </a:solidFill>
                              <a:latin typeface="Cambria Math" panose="02040503050406030204" pitchFamily="18" charset="0"/>
                            </a:rPr>
                            <m:t>𝑉</m:t>
                          </m:r>
                        </m:e>
                        <m:sub>
                          <m:r>
                            <a:rPr lang="en-US" altLang="zh-CN" sz="1000" b="0" i="1" smtClean="0">
                              <a:solidFill>
                                <a:srgbClr val="0070C0"/>
                              </a:solidFill>
                              <a:latin typeface="Cambria Math" panose="02040503050406030204" pitchFamily="18" charset="0"/>
                            </a:rPr>
                            <m:t>0</m:t>
                          </m:r>
                        </m:sub>
                      </m:sSub>
                    </m:oMath>
                  </m:oMathPara>
                </a14:m>
                <a:endParaRPr lang="zh-CN" altLang="en-US" sz="1000" dirty="0"/>
              </a:p>
            </p:txBody>
          </p:sp>
        </mc:Choice>
        <mc:Fallback xmlns="">
          <p:sp>
            <p:nvSpPr>
              <p:cNvPr id="268" name="文本框 267">
                <a:extLst>
                  <a:ext uri="{FF2B5EF4-FFF2-40B4-BE49-F238E27FC236}">
                    <a16:creationId xmlns:a16="http://schemas.microsoft.com/office/drawing/2014/main" id="{46A4FA02-69EB-4EC4-A6C6-77AFE57FA558}"/>
                  </a:ext>
                </a:extLst>
              </p:cNvPr>
              <p:cNvSpPr txBox="1">
                <a:spLocks noRot="1" noChangeAspect="1" noMove="1" noResize="1" noEditPoints="1" noAdjustHandles="1" noChangeArrowheads="1" noChangeShapeType="1" noTextEdit="1"/>
              </p:cNvSpPr>
              <p:nvPr/>
            </p:nvSpPr>
            <p:spPr>
              <a:xfrm>
                <a:off x="8080936" y="778084"/>
                <a:ext cx="111362" cy="157469"/>
              </a:xfrm>
              <a:prstGeom prst="rect">
                <a:avLst/>
              </a:prstGeom>
              <a:blipFill>
                <a:blip r:embed="rId25"/>
                <a:stretch>
                  <a:fillRect l="-66667" r="-11111" b="-16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9" name="文本框 268">
                <a:extLst>
                  <a:ext uri="{FF2B5EF4-FFF2-40B4-BE49-F238E27FC236}">
                    <a16:creationId xmlns:a16="http://schemas.microsoft.com/office/drawing/2014/main" id="{1BF43052-7E04-466A-9EDA-4897170DA088}"/>
                  </a:ext>
                </a:extLst>
              </p:cNvPr>
              <p:cNvSpPr txBox="1"/>
              <p:nvPr/>
            </p:nvSpPr>
            <p:spPr>
              <a:xfrm>
                <a:off x="8106196" y="1421206"/>
                <a:ext cx="105798"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0070C0"/>
                          </a:solidFill>
                          <a:latin typeface="Cambria Math" panose="02040503050406030204" pitchFamily="18" charset="0"/>
                        </a:rPr>
                        <m:t>⋮</m:t>
                      </m:r>
                    </m:oMath>
                  </m:oMathPara>
                </a14:m>
                <a:endParaRPr lang="zh-CN" altLang="en-US" dirty="0">
                  <a:solidFill>
                    <a:srgbClr val="0070C0"/>
                  </a:solidFill>
                </a:endParaRPr>
              </a:p>
            </p:txBody>
          </p:sp>
        </mc:Choice>
        <mc:Fallback xmlns="">
          <p:sp>
            <p:nvSpPr>
              <p:cNvPr id="269" name="文本框 268">
                <a:extLst>
                  <a:ext uri="{FF2B5EF4-FFF2-40B4-BE49-F238E27FC236}">
                    <a16:creationId xmlns:a16="http://schemas.microsoft.com/office/drawing/2014/main" id="{1BF43052-7E04-466A-9EDA-4897170DA088}"/>
                  </a:ext>
                </a:extLst>
              </p:cNvPr>
              <p:cNvSpPr txBox="1">
                <a:spLocks noRot="1" noChangeAspect="1" noMove="1" noResize="1" noEditPoints="1" noAdjustHandles="1" noChangeArrowheads="1" noChangeShapeType="1" noTextEdit="1"/>
              </p:cNvSpPr>
              <p:nvPr/>
            </p:nvSpPr>
            <p:spPr>
              <a:xfrm>
                <a:off x="8106196" y="1421206"/>
                <a:ext cx="105798" cy="276999"/>
              </a:xfrm>
              <a:prstGeom prst="rect">
                <a:avLst/>
              </a:prstGeom>
              <a:blipFill>
                <a:blip r:embed="rId26"/>
                <a:stretch>
                  <a:fillRect l="-88235" r="-35294" b="-8696"/>
                </a:stretch>
              </a:blipFill>
              <a:ln>
                <a:noFill/>
              </a:ln>
            </p:spPr>
            <p:txBody>
              <a:bodyPr/>
              <a:lstStyle/>
              <a:p>
                <a:r>
                  <a:rPr lang="zh-CN" altLang="en-US">
                    <a:noFill/>
                  </a:rPr>
                  <a:t> </a:t>
                </a:r>
              </a:p>
            </p:txBody>
          </p:sp>
        </mc:Fallback>
      </mc:AlternateContent>
      <p:sp>
        <p:nvSpPr>
          <p:cNvPr id="270" name="矩形 269">
            <a:extLst>
              <a:ext uri="{FF2B5EF4-FFF2-40B4-BE49-F238E27FC236}">
                <a16:creationId xmlns:a16="http://schemas.microsoft.com/office/drawing/2014/main" id="{A26560E2-1481-42FB-A4C1-ADFCB3AEF1F5}"/>
              </a:ext>
            </a:extLst>
          </p:cNvPr>
          <p:cNvSpPr/>
          <p:nvPr/>
        </p:nvSpPr>
        <p:spPr>
          <a:xfrm>
            <a:off x="7931739" y="668240"/>
            <a:ext cx="3600400" cy="1584176"/>
          </a:xfrm>
          <a:prstGeom prst="rect">
            <a:avLst/>
          </a:prstGeom>
          <a:solidFill>
            <a:srgbClr val="FFC000">
              <a:alpha val="15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71" name="文本框 270">
                <a:extLst>
                  <a:ext uri="{FF2B5EF4-FFF2-40B4-BE49-F238E27FC236}">
                    <a16:creationId xmlns:a16="http://schemas.microsoft.com/office/drawing/2014/main" id="{139D4C0B-AD42-467E-8420-7EDFA336F7AC}"/>
                  </a:ext>
                </a:extLst>
              </p:cNvPr>
              <p:cNvSpPr txBox="1"/>
              <p:nvPr/>
            </p:nvSpPr>
            <p:spPr>
              <a:xfrm>
                <a:off x="602439" y="4366836"/>
                <a:ext cx="10795151" cy="646331"/>
              </a:xfrm>
              <a:prstGeom prst="rect">
                <a:avLst/>
              </a:prstGeom>
              <a:noFill/>
              <a:ln>
                <a:noFill/>
              </a:ln>
            </p:spPr>
            <p:txBody>
              <a:bodyPr wrap="square" rtlCol="0" anchor="ctr" anchorCtr="1">
                <a:spAutoFit/>
              </a:bodyPr>
              <a:lstStyle/>
              <a:p>
                <a:r>
                  <a:rPr lang="zh-CN" altLang="en-US" dirty="0"/>
                  <a:t>       假定码符号集为</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={0,1,⋯,</m:t>
                    </m:r>
                    <m:r>
                      <a:rPr lang="en-US" altLang="zh-CN" i="1">
                        <a:latin typeface="Cambria Math" panose="02040503050406030204" pitchFamily="18" charset="0"/>
                        <a:ea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−1}</m:t>
                    </m:r>
                  </m:oMath>
                </a14:m>
                <a:r>
                  <a:rPr lang="zh-CN" altLang="en-US" dirty="0"/>
                  <a:t>上的即时码</a:t>
                </a:r>
                <a14:m>
                  <m:oMath xmlns:m="http://schemas.openxmlformats.org/officeDocument/2006/math">
                    <m:r>
                      <a:rPr lang="en-US" altLang="zh-CN" b="0" i="1" smtClean="0">
                        <a:latin typeface="Cambria Math" panose="02040503050406030204" pitchFamily="18" charset="0"/>
                      </a:rPr>
                      <m:t>𝐶</m:t>
                    </m:r>
                    <m:r>
                      <a:rPr lang="zh-CN" altLang="en-US" i="1">
                        <a:latin typeface="Cambria Math" panose="02040503050406030204" pitchFamily="18" charset="0"/>
                      </a:rPr>
                      <m:t>的</m:t>
                    </m:r>
                  </m:oMath>
                </a14:m>
                <a:r>
                  <a:rPr lang="zh-CN" altLang="en-US" dirty="0"/>
                  <a:t>最大码字长度为</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若仅保留</a:t>
                </a:r>
                <a14:m>
                  <m:oMath xmlns:m="http://schemas.openxmlformats.org/officeDocument/2006/math">
                    <m:r>
                      <a:rPr lang="en-US" altLang="zh-CN" i="1" smtClean="0">
                        <a:solidFill>
                          <a:schemeClr val="tx1"/>
                        </a:solidFill>
                        <a:latin typeface="Cambria Math" panose="02040503050406030204" pitchFamily="18" charset="0"/>
                      </a:rPr>
                      <m:t>𝑛</m:t>
                    </m:r>
                  </m:oMath>
                </a14:m>
                <a:r>
                  <a:rPr lang="zh-CN" altLang="en-US" dirty="0">
                    <a:solidFill>
                      <a:schemeClr val="tx1"/>
                    </a:solidFill>
                  </a:rPr>
                  <a:t>阶</a:t>
                </a:r>
                <a14:m>
                  <m:oMath xmlns:m="http://schemas.openxmlformats.org/officeDocument/2006/math">
                    <m:r>
                      <a:rPr lang="en-US" altLang="zh-CN" i="1">
                        <a:solidFill>
                          <a:schemeClr val="tx1"/>
                        </a:solidFill>
                        <a:latin typeface="Cambria Math" panose="02040503050406030204" pitchFamily="18" charset="0"/>
                      </a:rPr>
                      <m:t>𝑟</m:t>
                    </m:r>
                  </m:oMath>
                </a14:m>
                <a:r>
                  <a:rPr lang="zh-CN" altLang="en-US" dirty="0">
                    <a:solidFill>
                      <a:schemeClr val="tx1"/>
                    </a:solidFill>
                  </a:rPr>
                  <a:t>叉全树中与</a:t>
                </a:r>
                <a14:m>
                  <m:oMath xmlns:m="http://schemas.openxmlformats.org/officeDocument/2006/math">
                    <m:r>
                      <a:rPr lang="en-US" altLang="zh-CN" b="0" i="1" smtClean="0">
                        <a:solidFill>
                          <a:schemeClr val="tx1"/>
                        </a:solidFill>
                        <a:latin typeface="Cambria Math" panose="02040503050406030204" pitchFamily="18" charset="0"/>
                      </a:rPr>
                      <m:t>𝐶</m:t>
                    </m:r>
                  </m:oMath>
                </a14:m>
                <a:r>
                  <a:rPr lang="zh-CN" altLang="en-US" dirty="0"/>
                  <a:t>中序列对应的节点到树根的路径上的节点和边，则得到一个包含树根的子树</a:t>
                </a:r>
                <a14:m>
                  <m:oMath xmlns:m="http://schemas.openxmlformats.org/officeDocument/2006/math">
                    <m:r>
                      <a:rPr lang="en-US" altLang="zh-CN" b="0" i="1" smtClean="0">
                        <a:latin typeface="Cambria Math" panose="02040503050406030204" pitchFamily="18" charset="0"/>
                      </a:rPr>
                      <m:t>𝑇</m:t>
                    </m:r>
                    <m:r>
                      <a:rPr lang="zh-CN" altLang="en-US" i="1">
                        <a:latin typeface="Cambria Math" panose="02040503050406030204" pitchFamily="18" charset="0"/>
                      </a:rPr>
                      <m:t>，</m:t>
                    </m:r>
                    <m:r>
                      <a:rPr lang="zh-CN" altLang="en-US" i="1" smtClean="0">
                        <a:latin typeface="Cambria Math" panose="02040503050406030204" pitchFamily="18" charset="0"/>
                      </a:rPr>
                      <m:t>称</m:t>
                    </m:r>
                    <m:r>
                      <a:rPr lang="en-US" altLang="zh-CN" b="0" i="1" smtClean="0">
                        <a:latin typeface="Cambria Math" panose="02040503050406030204" pitchFamily="18" charset="0"/>
                      </a:rPr>
                      <m:t>𝑇</m:t>
                    </m:r>
                  </m:oMath>
                </a14:m>
                <a:r>
                  <a:rPr lang="zh-CN" altLang="en-US" dirty="0"/>
                  <a:t>为</a:t>
                </a:r>
                <a:r>
                  <a:rPr lang="zh-CN" altLang="en-US" dirty="0">
                    <a:solidFill>
                      <a:srgbClr val="C00000"/>
                    </a:solidFill>
                  </a:rPr>
                  <a:t>即时码</a:t>
                </a:r>
                <a14:m>
                  <m:oMath xmlns:m="http://schemas.openxmlformats.org/officeDocument/2006/math">
                    <m:r>
                      <a:rPr lang="en-US" altLang="zh-CN" b="0" i="1" dirty="0" smtClean="0">
                        <a:solidFill>
                          <a:srgbClr val="C00000"/>
                        </a:solidFill>
                        <a:latin typeface="Cambria Math" panose="02040503050406030204" pitchFamily="18" charset="0"/>
                      </a:rPr>
                      <m:t>𝐶</m:t>
                    </m:r>
                  </m:oMath>
                </a14:m>
                <a:r>
                  <a:rPr lang="zh-CN" altLang="en-US" dirty="0">
                    <a:solidFill>
                      <a:srgbClr val="C00000"/>
                    </a:solidFill>
                  </a:rPr>
                  <a:t>的树图表示</a:t>
                </a:r>
                <a:r>
                  <a:rPr lang="zh-CN" altLang="en-US" dirty="0"/>
                  <a:t>。</a:t>
                </a:r>
                <a:endParaRPr lang="en-US" altLang="zh-CN" dirty="0"/>
              </a:p>
            </p:txBody>
          </p:sp>
        </mc:Choice>
        <mc:Fallback xmlns="">
          <p:sp>
            <p:nvSpPr>
              <p:cNvPr id="271" name="文本框 270">
                <a:extLst>
                  <a:ext uri="{FF2B5EF4-FFF2-40B4-BE49-F238E27FC236}">
                    <a16:creationId xmlns:a16="http://schemas.microsoft.com/office/drawing/2014/main" id="{139D4C0B-AD42-467E-8420-7EDFA336F7AC}"/>
                  </a:ext>
                </a:extLst>
              </p:cNvPr>
              <p:cNvSpPr txBox="1">
                <a:spLocks noRot="1" noChangeAspect="1" noMove="1" noResize="1" noEditPoints="1" noAdjustHandles="1" noChangeArrowheads="1" noChangeShapeType="1" noTextEdit="1"/>
              </p:cNvSpPr>
              <p:nvPr/>
            </p:nvSpPr>
            <p:spPr>
              <a:xfrm>
                <a:off x="602439" y="4366836"/>
                <a:ext cx="10795151" cy="646331"/>
              </a:xfrm>
              <a:prstGeom prst="rect">
                <a:avLst/>
              </a:prstGeom>
              <a:blipFill>
                <a:blip r:embed="rId27"/>
                <a:stretch>
                  <a:fillRect t="-6604" b="-132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2" name="文本框 271">
                <a:extLst>
                  <a:ext uri="{FF2B5EF4-FFF2-40B4-BE49-F238E27FC236}">
                    <a16:creationId xmlns:a16="http://schemas.microsoft.com/office/drawing/2014/main" id="{B8BFDE86-AFCC-47B3-93C6-0E700398CA5E}"/>
                  </a:ext>
                </a:extLst>
              </p:cNvPr>
              <p:cNvSpPr txBox="1"/>
              <p:nvPr/>
            </p:nvSpPr>
            <p:spPr>
              <a:xfrm>
                <a:off x="602439" y="5019996"/>
                <a:ext cx="11041932" cy="1477328"/>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dirty="0">
                    <a:solidFill>
                      <a:schemeClr val="tx1"/>
                    </a:solidFill>
                  </a:rPr>
                  <a:t>即时码</a:t>
                </a:r>
                <a14:m>
                  <m:oMath xmlns:m="http://schemas.openxmlformats.org/officeDocument/2006/math">
                    <m:r>
                      <a:rPr lang="en-US" altLang="zh-CN" i="1" dirty="0">
                        <a:solidFill>
                          <a:schemeClr val="tx1"/>
                        </a:solidFill>
                        <a:latin typeface="Cambria Math" panose="02040503050406030204" pitchFamily="18" charset="0"/>
                      </a:rPr>
                      <m:t>𝐶</m:t>
                    </m:r>
                  </m:oMath>
                </a14:m>
                <a:r>
                  <a:rPr lang="zh-CN" altLang="en-US" dirty="0">
                    <a:solidFill>
                      <a:schemeClr val="tx1"/>
                    </a:solidFill>
                  </a:rPr>
                  <a:t>的树图表示</a:t>
                </a:r>
                <a14:m>
                  <m:oMath xmlns:m="http://schemas.openxmlformats.org/officeDocument/2006/math">
                    <m:r>
                      <a:rPr lang="en-US" altLang="zh-CN" b="0" i="1" smtClean="0">
                        <a:solidFill>
                          <a:schemeClr val="tx1"/>
                        </a:solidFill>
                        <a:latin typeface="Cambria Math" panose="02040503050406030204" pitchFamily="18" charset="0"/>
                      </a:rPr>
                      <m:t>𝑇</m:t>
                    </m:r>
                  </m:oMath>
                </a14:m>
                <a:r>
                  <a:rPr lang="zh-CN" altLang="en-US" dirty="0">
                    <a:solidFill>
                      <a:schemeClr val="tx1"/>
                    </a:solidFill>
                    <a:latin typeface="Cambria Math" panose="02040503050406030204" pitchFamily="18" charset="0"/>
                  </a:rPr>
                  <a:t>的</a:t>
                </a:r>
                <a:r>
                  <a:rPr lang="zh-CN" altLang="en-US" dirty="0">
                    <a:solidFill>
                      <a:srgbClr val="C00000"/>
                    </a:solidFill>
                    <a:latin typeface="Cambria Math" panose="02040503050406030204" pitchFamily="18" charset="0"/>
                  </a:rPr>
                  <a:t>叶子结点</a:t>
                </a:r>
                <a:r>
                  <a:rPr lang="zh-CN" altLang="en-US" dirty="0">
                    <a:solidFill>
                      <a:schemeClr val="tx1"/>
                    </a:solidFill>
                    <a:latin typeface="Cambria Math" panose="02040503050406030204" pitchFamily="18" charset="0"/>
                  </a:rPr>
                  <a:t>（子节点都不在</a:t>
                </a:r>
                <a14:m>
                  <m:oMath xmlns:m="http://schemas.openxmlformats.org/officeDocument/2006/math">
                    <m:r>
                      <a:rPr lang="en-US" altLang="zh-CN" b="0" i="1" smtClean="0">
                        <a:solidFill>
                          <a:schemeClr val="tx1"/>
                        </a:solidFill>
                        <a:latin typeface="Cambria Math" panose="02040503050406030204" pitchFamily="18" charset="0"/>
                      </a:rPr>
                      <m:t>𝑇</m:t>
                    </m:r>
                  </m:oMath>
                </a14:m>
                <a:r>
                  <a:rPr lang="zh-CN" altLang="en-US" dirty="0">
                    <a:solidFill>
                      <a:schemeClr val="tx1"/>
                    </a:solidFill>
                    <a:latin typeface="Cambria Math" panose="02040503050406030204" pitchFamily="18" charset="0"/>
                  </a:rPr>
                  <a:t>中的节点）与</a:t>
                </a:r>
                <a14:m>
                  <m:oMath xmlns:m="http://schemas.openxmlformats.org/officeDocument/2006/math">
                    <m:r>
                      <a:rPr lang="en-US" altLang="zh-CN" i="1">
                        <a:latin typeface="Cambria Math" panose="02040503050406030204" pitchFamily="18" charset="0"/>
                      </a:rPr>
                      <m:t>𝐶</m:t>
                    </m:r>
                  </m:oMath>
                </a14:m>
                <a:r>
                  <a:rPr lang="zh-CN" altLang="en-US" dirty="0"/>
                  <a:t>中的码字是一一对应的：因为任一码字对应的节点都不会位于其他的码字对应的节点到树根的路径之上，不会因添加节点与边的</a:t>
                </a:r>
                <a:r>
                  <a:rPr lang="zh-CN" altLang="en-US" dirty="0">
                    <a:solidFill>
                      <a:srgbClr val="00B0F0"/>
                    </a:solidFill>
                  </a:rPr>
                  <a:t>操作</a:t>
                </a:r>
                <a:r>
                  <a:rPr lang="zh-CN" altLang="en-US" dirty="0"/>
                  <a:t>而改变其叶子的属性。</a:t>
                </a:r>
                <a:endParaRPr lang="en-US" altLang="zh-CN" dirty="0">
                  <a:solidFill>
                    <a:schemeClr val="tx1"/>
                  </a:solidFill>
                  <a:latin typeface="Cambria Math" panose="02040503050406030204" pitchFamily="18" charset="0"/>
                </a:endParaRPr>
              </a:p>
              <a:p>
                <a:pPr marL="285750" indent="-285750">
                  <a:buFont typeface="Wingdings" panose="05000000000000000000" pitchFamily="2" charset="2"/>
                  <a:buChar char="Ø"/>
                </a:pPr>
                <a14:m>
                  <m:oMath xmlns:m="http://schemas.openxmlformats.org/officeDocument/2006/math">
                    <m:r>
                      <a:rPr lang="en-US" altLang="zh-CN" i="1" smtClean="0">
                        <a:solidFill>
                          <a:schemeClr val="tx1"/>
                        </a:solidFill>
                        <a:latin typeface="Cambria Math" panose="02040503050406030204" pitchFamily="18" charset="0"/>
                      </a:rPr>
                      <m:t>𝑛</m:t>
                    </m:r>
                  </m:oMath>
                </a14:m>
                <a:r>
                  <a:rPr lang="zh-CN" altLang="en-US" dirty="0">
                    <a:solidFill>
                      <a:schemeClr val="tx1"/>
                    </a:solidFill>
                  </a:rPr>
                  <a:t>阶</a:t>
                </a:r>
                <a14:m>
                  <m:oMath xmlns:m="http://schemas.openxmlformats.org/officeDocument/2006/math">
                    <m:r>
                      <a:rPr lang="en-US" altLang="zh-CN" i="1">
                        <a:solidFill>
                          <a:schemeClr val="tx1"/>
                        </a:solidFill>
                        <a:latin typeface="Cambria Math" panose="02040503050406030204" pitchFamily="18" charset="0"/>
                      </a:rPr>
                      <m:t>𝑟</m:t>
                    </m:r>
                  </m:oMath>
                </a14:m>
                <a:r>
                  <a:rPr lang="zh-CN" altLang="en-US" dirty="0">
                    <a:solidFill>
                      <a:schemeClr val="tx1"/>
                    </a:solidFill>
                  </a:rPr>
                  <a:t>叉全树的</a:t>
                </a:r>
                <a:r>
                  <a:rPr lang="zh-CN" altLang="en-US" dirty="0"/>
                  <a:t>任何包含树根的子树</a:t>
                </a:r>
                <a14:m>
                  <m:oMath xmlns:m="http://schemas.openxmlformats.org/officeDocument/2006/math">
                    <m:r>
                      <a:rPr lang="en-US" altLang="zh-CN" b="0" i="1" smtClean="0">
                        <a:latin typeface="Cambria Math" panose="02040503050406030204" pitchFamily="18" charset="0"/>
                      </a:rPr>
                      <m:t>𝑇</m:t>
                    </m:r>
                  </m:oMath>
                </a14:m>
                <a:r>
                  <a:rPr lang="zh-CN" altLang="en-US" dirty="0"/>
                  <a:t>的所有叶子节点构成一个即时码：若一个结点</a:t>
                </a:r>
                <a14:m>
                  <m:oMath xmlns:m="http://schemas.openxmlformats.org/officeDocument/2006/math">
                    <m:r>
                      <a:rPr lang="en-US" altLang="zh-CN" b="0" i="1" smtClean="0">
                        <a:latin typeface="Cambria Math" panose="02040503050406030204" pitchFamily="18" charset="0"/>
                      </a:rPr>
                      <m:t>𝑢</m:t>
                    </m:r>
                  </m:oMath>
                </a14:m>
                <a:r>
                  <a:rPr lang="zh-CN" altLang="en-US" dirty="0"/>
                  <a:t>对应的码元序列是另一个节点</a:t>
                </a:r>
                <a14:m>
                  <m:oMath xmlns:m="http://schemas.openxmlformats.org/officeDocument/2006/math">
                    <m:r>
                      <a:rPr lang="en-US" altLang="zh-CN" b="0" i="1" smtClean="0">
                        <a:latin typeface="Cambria Math" panose="02040503050406030204" pitchFamily="18" charset="0"/>
                      </a:rPr>
                      <m:t>𝑣</m:t>
                    </m:r>
                  </m:oMath>
                </a14:m>
                <a:r>
                  <a:rPr lang="zh-CN" altLang="en-US" dirty="0"/>
                  <a:t>对应的码元序列的前缀，则</a:t>
                </a:r>
                <a14:m>
                  <m:oMath xmlns:m="http://schemas.openxmlformats.org/officeDocument/2006/math">
                    <m:r>
                      <a:rPr lang="en-US" altLang="zh-CN" b="0" i="1" smtClean="0">
                        <a:latin typeface="Cambria Math" panose="02040503050406030204" pitchFamily="18" charset="0"/>
                      </a:rPr>
                      <m:t>𝑣</m:t>
                    </m:r>
                  </m:oMath>
                </a14:m>
                <a:r>
                  <a:rPr lang="zh-CN" altLang="en-US" dirty="0"/>
                  <a:t>必为</a:t>
                </a:r>
                <a14:m>
                  <m:oMath xmlns:m="http://schemas.openxmlformats.org/officeDocument/2006/math">
                    <m:r>
                      <a:rPr lang="en-US" altLang="zh-CN" b="0" i="1" dirty="0" smtClean="0">
                        <a:latin typeface="Cambria Math" panose="02040503050406030204" pitchFamily="18" charset="0"/>
                      </a:rPr>
                      <m:t>𝑢</m:t>
                    </m:r>
                  </m:oMath>
                </a14:m>
                <a:r>
                  <a:rPr lang="zh-CN" altLang="en-US" dirty="0"/>
                  <a:t>的子孙（</a:t>
                </a:r>
                <a:r>
                  <a:rPr lang="zh-CN" altLang="en-US" dirty="0">
                    <a:solidFill>
                      <a:srgbClr val="C00000"/>
                    </a:solidFill>
                  </a:rPr>
                  <a:t>后续节点</a:t>
                </a:r>
                <a:r>
                  <a:rPr lang="zh-CN" altLang="en-US" dirty="0"/>
                  <a:t>），从而</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a14:m>
                <a:r>
                  <a:rPr lang="zh-CN" altLang="en-US" dirty="0"/>
                  <a:t>不可能同时是</a:t>
                </a:r>
                <a14:m>
                  <m:oMath xmlns:m="http://schemas.openxmlformats.org/officeDocument/2006/math">
                    <m:r>
                      <a:rPr lang="en-US" altLang="zh-CN" b="0" i="1" smtClean="0">
                        <a:latin typeface="Cambria Math" panose="02040503050406030204" pitchFamily="18" charset="0"/>
                      </a:rPr>
                      <m:t>𝑇</m:t>
                    </m:r>
                  </m:oMath>
                </a14:m>
                <a:r>
                  <a:rPr lang="zh-CN" altLang="en-US" dirty="0"/>
                  <a:t>的叶子结点。</a:t>
                </a:r>
              </a:p>
            </p:txBody>
          </p:sp>
        </mc:Choice>
        <mc:Fallback xmlns="">
          <p:sp>
            <p:nvSpPr>
              <p:cNvPr id="272" name="文本框 271">
                <a:extLst>
                  <a:ext uri="{FF2B5EF4-FFF2-40B4-BE49-F238E27FC236}">
                    <a16:creationId xmlns:a16="http://schemas.microsoft.com/office/drawing/2014/main" id="{B8BFDE86-AFCC-47B3-93C6-0E700398CA5E}"/>
                  </a:ext>
                </a:extLst>
              </p:cNvPr>
              <p:cNvSpPr txBox="1">
                <a:spLocks noRot="1" noChangeAspect="1" noMove="1" noResize="1" noEditPoints="1" noAdjustHandles="1" noChangeArrowheads="1" noChangeShapeType="1" noTextEdit="1"/>
              </p:cNvSpPr>
              <p:nvPr/>
            </p:nvSpPr>
            <p:spPr>
              <a:xfrm>
                <a:off x="602439" y="5019996"/>
                <a:ext cx="11041932" cy="1477328"/>
              </a:xfrm>
              <a:prstGeom prst="rect">
                <a:avLst/>
              </a:prstGeom>
              <a:blipFill>
                <a:blip r:embed="rId28"/>
                <a:stretch>
                  <a:fillRect l="-110" t="-2469" r="-387" b="-5350"/>
                </a:stretch>
              </a:blipFill>
              <a:ln>
                <a:noFill/>
              </a:ln>
            </p:spPr>
            <p:txBody>
              <a:bodyPr/>
              <a:lstStyle/>
              <a:p>
                <a:r>
                  <a:rPr lang="zh-CN" altLang="en-US">
                    <a:noFill/>
                  </a:rPr>
                  <a:t> </a:t>
                </a:r>
              </a:p>
            </p:txBody>
          </p:sp>
        </mc:Fallback>
      </mc:AlternateContent>
      <p:sp>
        <p:nvSpPr>
          <p:cNvPr id="274" name="流程图: 接点 273">
            <a:extLst>
              <a:ext uri="{FF2B5EF4-FFF2-40B4-BE49-F238E27FC236}">
                <a16:creationId xmlns:a16="http://schemas.microsoft.com/office/drawing/2014/main" id="{90AA94F7-B89A-4F25-A82D-C806373D6D55}"/>
              </a:ext>
            </a:extLst>
          </p:cNvPr>
          <p:cNvSpPr/>
          <p:nvPr/>
        </p:nvSpPr>
        <p:spPr>
          <a:xfrm>
            <a:off x="9967907" y="3151236"/>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75" name="流程图: 接点 274">
            <a:extLst>
              <a:ext uri="{FF2B5EF4-FFF2-40B4-BE49-F238E27FC236}">
                <a16:creationId xmlns:a16="http://schemas.microsoft.com/office/drawing/2014/main" id="{13D41652-9BCE-44AF-B7E8-7B644C1D5A9D}"/>
              </a:ext>
            </a:extLst>
          </p:cNvPr>
          <p:cNvSpPr/>
          <p:nvPr/>
        </p:nvSpPr>
        <p:spPr>
          <a:xfrm>
            <a:off x="10233080" y="334452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76" name="流程图: 接点 275">
            <a:extLst>
              <a:ext uri="{FF2B5EF4-FFF2-40B4-BE49-F238E27FC236}">
                <a16:creationId xmlns:a16="http://schemas.microsoft.com/office/drawing/2014/main" id="{23C31B3A-E13F-4C26-B6FC-91DB87860CE2}"/>
              </a:ext>
            </a:extLst>
          </p:cNvPr>
          <p:cNvSpPr/>
          <p:nvPr/>
        </p:nvSpPr>
        <p:spPr>
          <a:xfrm>
            <a:off x="9670553" y="334452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77" name="流程图: 接点 276">
            <a:extLst>
              <a:ext uri="{FF2B5EF4-FFF2-40B4-BE49-F238E27FC236}">
                <a16:creationId xmlns:a16="http://schemas.microsoft.com/office/drawing/2014/main" id="{C3F785E2-4E6E-4E9B-A4D3-772397759B58}"/>
              </a:ext>
            </a:extLst>
          </p:cNvPr>
          <p:cNvSpPr/>
          <p:nvPr/>
        </p:nvSpPr>
        <p:spPr>
          <a:xfrm>
            <a:off x="9967907" y="3357949"/>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79" name="流程图: 接点 278">
            <a:extLst>
              <a:ext uri="{FF2B5EF4-FFF2-40B4-BE49-F238E27FC236}">
                <a16:creationId xmlns:a16="http://schemas.microsoft.com/office/drawing/2014/main" id="{113037A9-077A-4528-AFA1-67084FF4DB20}"/>
              </a:ext>
            </a:extLst>
          </p:cNvPr>
          <p:cNvSpPr/>
          <p:nvPr/>
        </p:nvSpPr>
        <p:spPr>
          <a:xfrm>
            <a:off x="9765492" y="3593902"/>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80" name="流程图: 接点 279">
            <a:extLst>
              <a:ext uri="{FF2B5EF4-FFF2-40B4-BE49-F238E27FC236}">
                <a16:creationId xmlns:a16="http://schemas.microsoft.com/office/drawing/2014/main" id="{57A5505A-769E-429C-A405-25AE42D3679D}"/>
              </a:ext>
            </a:extLst>
          </p:cNvPr>
          <p:cNvSpPr/>
          <p:nvPr/>
        </p:nvSpPr>
        <p:spPr>
          <a:xfrm>
            <a:off x="9388612" y="3604120"/>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82" name="流程图: 接点 281">
            <a:extLst>
              <a:ext uri="{FF2B5EF4-FFF2-40B4-BE49-F238E27FC236}">
                <a16:creationId xmlns:a16="http://schemas.microsoft.com/office/drawing/2014/main" id="{D8E75EB2-8D3E-40DB-8667-B5A9A1783432}"/>
              </a:ext>
            </a:extLst>
          </p:cNvPr>
          <p:cNvSpPr/>
          <p:nvPr/>
        </p:nvSpPr>
        <p:spPr>
          <a:xfrm>
            <a:off x="9170325" y="3611424"/>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83" name="流程图: 接点 282">
            <a:extLst>
              <a:ext uri="{FF2B5EF4-FFF2-40B4-BE49-F238E27FC236}">
                <a16:creationId xmlns:a16="http://schemas.microsoft.com/office/drawing/2014/main" id="{A0236E0D-96D5-45D2-AFEB-58C66F987D8E}"/>
              </a:ext>
            </a:extLst>
          </p:cNvPr>
          <p:cNvSpPr/>
          <p:nvPr/>
        </p:nvSpPr>
        <p:spPr>
          <a:xfrm>
            <a:off x="10182476" y="361142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84" name="流程图: 接点 283">
            <a:extLst>
              <a:ext uri="{FF2B5EF4-FFF2-40B4-BE49-F238E27FC236}">
                <a16:creationId xmlns:a16="http://schemas.microsoft.com/office/drawing/2014/main" id="{B8D3DE06-72D7-4E29-973D-7A88D8486042}"/>
              </a:ext>
            </a:extLst>
          </p:cNvPr>
          <p:cNvSpPr/>
          <p:nvPr/>
        </p:nvSpPr>
        <p:spPr>
          <a:xfrm>
            <a:off x="10368108" y="3604119"/>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85" name="流程图: 接点 284">
            <a:extLst>
              <a:ext uri="{FF2B5EF4-FFF2-40B4-BE49-F238E27FC236}">
                <a16:creationId xmlns:a16="http://schemas.microsoft.com/office/drawing/2014/main" id="{D0170BA0-1003-4F1C-B4B5-998C5619F3B4}"/>
              </a:ext>
            </a:extLst>
          </p:cNvPr>
          <p:cNvSpPr/>
          <p:nvPr/>
        </p:nvSpPr>
        <p:spPr>
          <a:xfrm>
            <a:off x="10589203" y="361142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cxnSp>
        <p:nvCxnSpPr>
          <p:cNvPr id="287" name="直接连接符 286">
            <a:extLst>
              <a:ext uri="{FF2B5EF4-FFF2-40B4-BE49-F238E27FC236}">
                <a16:creationId xmlns:a16="http://schemas.microsoft.com/office/drawing/2014/main" id="{C00A27E7-24C6-4451-A3EB-75333C55ACC8}"/>
              </a:ext>
            </a:extLst>
          </p:cNvPr>
          <p:cNvCxnSpPr>
            <a:cxnSpLocks/>
            <a:endCxn id="276" idx="7"/>
          </p:cNvCxnSpPr>
          <p:nvPr/>
        </p:nvCxnSpPr>
        <p:spPr>
          <a:xfrm flipH="1">
            <a:off x="9709577" y="3171001"/>
            <a:ext cx="263632" cy="180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22BDC3E5-8A22-46B9-B9B1-9D49EAE9B955}"/>
              </a:ext>
            </a:extLst>
          </p:cNvPr>
          <p:cNvCxnSpPr>
            <a:cxnSpLocks/>
            <a:stCxn id="274" idx="4"/>
            <a:endCxn id="277" idx="0"/>
          </p:cNvCxnSpPr>
          <p:nvPr/>
        </p:nvCxnSpPr>
        <p:spPr>
          <a:xfrm>
            <a:off x="9990767" y="3196955"/>
            <a:ext cx="0" cy="160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C6D19814-6251-4C86-9FFF-272042612FAB}"/>
              </a:ext>
            </a:extLst>
          </p:cNvPr>
          <p:cNvCxnSpPr>
            <a:cxnSpLocks/>
            <a:stCxn id="274" idx="5"/>
            <a:endCxn id="275" idx="1"/>
          </p:cNvCxnSpPr>
          <p:nvPr/>
        </p:nvCxnSpPr>
        <p:spPr>
          <a:xfrm>
            <a:off x="10006931" y="3190260"/>
            <a:ext cx="232844" cy="16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直接连接符 289">
            <a:extLst>
              <a:ext uri="{FF2B5EF4-FFF2-40B4-BE49-F238E27FC236}">
                <a16:creationId xmlns:a16="http://schemas.microsoft.com/office/drawing/2014/main" id="{B6FBD6D8-72A7-41B9-8D05-72EB9678A653}"/>
              </a:ext>
            </a:extLst>
          </p:cNvPr>
          <p:cNvCxnSpPr>
            <a:cxnSpLocks/>
            <a:stCxn id="276" idx="3"/>
            <a:endCxn id="282" idx="7"/>
          </p:cNvCxnSpPr>
          <p:nvPr/>
        </p:nvCxnSpPr>
        <p:spPr>
          <a:xfrm flipH="1">
            <a:off x="9209349" y="3383547"/>
            <a:ext cx="467899" cy="234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EC678ADF-503F-451D-A7B5-722577E3F9D0}"/>
              </a:ext>
            </a:extLst>
          </p:cNvPr>
          <p:cNvCxnSpPr>
            <a:cxnSpLocks/>
            <a:stCxn id="276" idx="3"/>
            <a:endCxn id="280" idx="7"/>
          </p:cNvCxnSpPr>
          <p:nvPr/>
        </p:nvCxnSpPr>
        <p:spPr>
          <a:xfrm flipH="1">
            <a:off x="9427636" y="3383547"/>
            <a:ext cx="249612" cy="22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a:extLst>
              <a:ext uri="{FF2B5EF4-FFF2-40B4-BE49-F238E27FC236}">
                <a16:creationId xmlns:a16="http://schemas.microsoft.com/office/drawing/2014/main" id="{D5A99163-AB86-4B74-9FCA-01D152636163}"/>
              </a:ext>
            </a:extLst>
          </p:cNvPr>
          <p:cNvCxnSpPr>
            <a:cxnSpLocks/>
            <a:stCxn id="277" idx="3"/>
            <a:endCxn id="279" idx="7"/>
          </p:cNvCxnSpPr>
          <p:nvPr/>
        </p:nvCxnSpPr>
        <p:spPr>
          <a:xfrm flipH="1">
            <a:off x="9804516" y="3396973"/>
            <a:ext cx="170086" cy="20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a:extLst>
              <a:ext uri="{FF2B5EF4-FFF2-40B4-BE49-F238E27FC236}">
                <a16:creationId xmlns:a16="http://schemas.microsoft.com/office/drawing/2014/main" id="{0073C97C-88F5-40A2-B55C-E60549BFBC9C}"/>
              </a:ext>
            </a:extLst>
          </p:cNvPr>
          <p:cNvCxnSpPr>
            <a:cxnSpLocks/>
            <a:stCxn id="277" idx="5"/>
            <a:endCxn id="283" idx="1"/>
          </p:cNvCxnSpPr>
          <p:nvPr/>
        </p:nvCxnSpPr>
        <p:spPr>
          <a:xfrm>
            <a:off x="10006931" y="3396973"/>
            <a:ext cx="182240" cy="221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a:extLst>
              <a:ext uri="{FF2B5EF4-FFF2-40B4-BE49-F238E27FC236}">
                <a16:creationId xmlns:a16="http://schemas.microsoft.com/office/drawing/2014/main" id="{AFE2C685-52B4-4310-BCA2-ECD59375E407}"/>
              </a:ext>
            </a:extLst>
          </p:cNvPr>
          <p:cNvCxnSpPr>
            <a:cxnSpLocks/>
            <a:stCxn id="275" idx="5"/>
            <a:endCxn id="284" idx="0"/>
          </p:cNvCxnSpPr>
          <p:nvPr/>
        </p:nvCxnSpPr>
        <p:spPr>
          <a:xfrm>
            <a:off x="10272104" y="3383547"/>
            <a:ext cx="118864" cy="22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a:extLst>
              <a:ext uri="{FF2B5EF4-FFF2-40B4-BE49-F238E27FC236}">
                <a16:creationId xmlns:a16="http://schemas.microsoft.com/office/drawing/2014/main" id="{7496108B-D5CD-4D13-B513-AACFC6CB1C03}"/>
              </a:ext>
            </a:extLst>
          </p:cNvPr>
          <p:cNvCxnSpPr>
            <a:cxnSpLocks/>
            <a:stCxn id="275" idx="5"/>
            <a:endCxn id="285" idx="1"/>
          </p:cNvCxnSpPr>
          <p:nvPr/>
        </p:nvCxnSpPr>
        <p:spPr>
          <a:xfrm>
            <a:off x="10272104" y="3383547"/>
            <a:ext cx="323794" cy="234571"/>
          </a:xfrm>
          <a:prstGeom prst="line">
            <a:avLst/>
          </a:prstGeom>
        </p:spPr>
        <p:style>
          <a:lnRef idx="1">
            <a:schemeClr val="accent1"/>
          </a:lnRef>
          <a:fillRef idx="0">
            <a:schemeClr val="accent1"/>
          </a:fillRef>
          <a:effectRef idx="0">
            <a:schemeClr val="accent1"/>
          </a:effectRef>
          <a:fontRef idx="minor">
            <a:schemeClr val="tx1"/>
          </a:fontRef>
        </p:style>
      </p:cxnSp>
      <p:sp>
        <p:nvSpPr>
          <p:cNvPr id="300" name="流程图: 接点 299">
            <a:extLst>
              <a:ext uri="{FF2B5EF4-FFF2-40B4-BE49-F238E27FC236}">
                <a16:creationId xmlns:a16="http://schemas.microsoft.com/office/drawing/2014/main" id="{F99A1A64-12F2-4398-8BE9-2E9C3088B749}"/>
              </a:ext>
            </a:extLst>
          </p:cNvPr>
          <p:cNvSpPr/>
          <p:nvPr/>
        </p:nvSpPr>
        <p:spPr>
          <a:xfrm>
            <a:off x="9159623" y="3632354"/>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01" name="流程图: 接点 300">
            <a:extLst>
              <a:ext uri="{FF2B5EF4-FFF2-40B4-BE49-F238E27FC236}">
                <a16:creationId xmlns:a16="http://schemas.microsoft.com/office/drawing/2014/main" id="{6CA2E535-7934-4833-8EF2-ECC5B398C17B}"/>
              </a:ext>
            </a:extLst>
          </p:cNvPr>
          <p:cNvSpPr/>
          <p:nvPr/>
        </p:nvSpPr>
        <p:spPr>
          <a:xfrm>
            <a:off x="9773786" y="359502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02" name="流程图: 接点 301">
            <a:extLst>
              <a:ext uri="{FF2B5EF4-FFF2-40B4-BE49-F238E27FC236}">
                <a16:creationId xmlns:a16="http://schemas.microsoft.com/office/drawing/2014/main" id="{8D59327E-3A0A-4F17-B868-82CA959FAB22}"/>
              </a:ext>
            </a:extLst>
          </p:cNvPr>
          <p:cNvSpPr/>
          <p:nvPr/>
        </p:nvSpPr>
        <p:spPr>
          <a:xfrm>
            <a:off x="9066122" y="3896975"/>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03" name="流程图: 接点 302">
            <a:extLst>
              <a:ext uri="{FF2B5EF4-FFF2-40B4-BE49-F238E27FC236}">
                <a16:creationId xmlns:a16="http://schemas.microsoft.com/office/drawing/2014/main" id="{A673674E-C90C-497D-BC1D-CB4701F46D7C}"/>
              </a:ext>
            </a:extLst>
          </p:cNvPr>
          <p:cNvSpPr/>
          <p:nvPr/>
        </p:nvSpPr>
        <p:spPr>
          <a:xfrm>
            <a:off x="9571371" y="3830976"/>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04" name="流程图: 接点 303">
            <a:extLst>
              <a:ext uri="{FF2B5EF4-FFF2-40B4-BE49-F238E27FC236}">
                <a16:creationId xmlns:a16="http://schemas.microsoft.com/office/drawing/2014/main" id="{9E7C28D9-9653-4768-A137-80A933F8F24F}"/>
              </a:ext>
            </a:extLst>
          </p:cNvPr>
          <p:cNvSpPr/>
          <p:nvPr/>
        </p:nvSpPr>
        <p:spPr>
          <a:xfrm>
            <a:off x="8877682" y="3891951"/>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05" name="流程图: 接点 304">
            <a:extLst>
              <a:ext uri="{FF2B5EF4-FFF2-40B4-BE49-F238E27FC236}">
                <a16:creationId xmlns:a16="http://schemas.microsoft.com/office/drawing/2014/main" id="{2B1CF475-CDE5-4943-8FEF-C9761912EA30}"/>
              </a:ext>
            </a:extLst>
          </p:cNvPr>
          <p:cNvSpPr/>
          <p:nvPr/>
        </p:nvSpPr>
        <p:spPr>
          <a:xfrm>
            <a:off x="9779863" y="3841193"/>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06" name="流程图: 接点 305">
            <a:extLst>
              <a:ext uri="{FF2B5EF4-FFF2-40B4-BE49-F238E27FC236}">
                <a16:creationId xmlns:a16="http://schemas.microsoft.com/office/drawing/2014/main" id="{87C111A9-139A-4F9A-B3C2-E5C2E4C45C2B}"/>
              </a:ext>
            </a:extLst>
          </p:cNvPr>
          <p:cNvSpPr/>
          <p:nvPr/>
        </p:nvSpPr>
        <p:spPr>
          <a:xfrm>
            <a:off x="8659395" y="3899255"/>
            <a:ext cx="45719" cy="4571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cxnSp>
        <p:nvCxnSpPr>
          <p:cNvPr id="311" name="直接连接符 310">
            <a:extLst>
              <a:ext uri="{FF2B5EF4-FFF2-40B4-BE49-F238E27FC236}">
                <a16:creationId xmlns:a16="http://schemas.microsoft.com/office/drawing/2014/main" id="{F95E78C0-C5DA-49D5-9839-9849E67416FD}"/>
              </a:ext>
            </a:extLst>
          </p:cNvPr>
          <p:cNvCxnSpPr>
            <a:cxnSpLocks/>
            <a:stCxn id="300" idx="3"/>
            <a:endCxn id="306" idx="7"/>
          </p:cNvCxnSpPr>
          <p:nvPr/>
        </p:nvCxnSpPr>
        <p:spPr>
          <a:xfrm flipH="1">
            <a:off x="8698419" y="3671378"/>
            <a:ext cx="467899" cy="234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2E522E42-2700-4818-A237-124CF82BD86F}"/>
              </a:ext>
            </a:extLst>
          </p:cNvPr>
          <p:cNvCxnSpPr>
            <a:cxnSpLocks/>
            <a:stCxn id="300" idx="3"/>
            <a:endCxn id="304" idx="7"/>
          </p:cNvCxnSpPr>
          <p:nvPr/>
        </p:nvCxnSpPr>
        <p:spPr>
          <a:xfrm flipH="1">
            <a:off x="8916706" y="3671378"/>
            <a:ext cx="249612" cy="22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F5CB6771-4B81-480C-AE49-420D5418CAC7}"/>
              </a:ext>
            </a:extLst>
          </p:cNvPr>
          <p:cNvCxnSpPr>
            <a:cxnSpLocks/>
            <a:stCxn id="300" idx="3"/>
            <a:endCxn id="302" idx="7"/>
          </p:cNvCxnSpPr>
          <p:nvPr/>
        </p:nvCxnSpPr>
        <p:spPr>
          <a:xfrm flipH="1">
            <a:off x="9105146" y="3671378"/>
            <a:ext cx="61172" cy="232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A4C5EA89-4CD1-40E5-B340-5E4E88BCC22A}"/>
              </a:ext>
            </a:extLst>
          </p:cNvPr>
          <p:cNvCxnSpPr>
            <a:cxnSpLocks/>
            <a:stCxn id="301" idx="3"/>
            <a:endCxn id="303" idx="7"/>
          </p:cNvCxnSpPr>
          <p:nvPr/>
        </p:nvCxnSpPr>
        <p:spPr>
          <a:xfrm flipH="1">
            <a:off x="9610395" y="3634047"/>
            <a:ext cx="170086" cy="20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直接连接符 314">
            <a:extLst>
              <a:ext uri="{FF2B5EF4-FFF2-40B4-BE49-F238E27FC236}">
                <a16:creationId xmlns:a16="http://schemas.microsoft.com/office/drawing/2014/main" id="{A1424CBC-9230-4C21-AC58-2B5AC9D35214}"/>
              </a:ext>
            </a:extLst>
          </p:cNvPr>
          <p:cNvCxnSpPr>
            <a:cxnSpLocks/>
            <a:stCxn id="301" idx="4"/>
            <a:endCxn id="305" idx="0"/>
          </p:cNvCxnSpPr>
          <p:nvPr/>
        </p:nvCxnSpPr>
        <p:spPr>
          <a:xfrm>
            <a:off x="9796646" y="3640742"/>
            <a:ext cx="6077" cy="20045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0" name="文本框 319">
                <a:extLst>
                  <a:ext uri="{FF2B5EF4-FFF2-40B4-BE49-F238E27FC236}">
                    <a16:creationId xmlns:a16="http://schemas.microsoft.com/office/drawing/2014/main" id="{BCE53EF5-D915-43B2-96DC-A4F101EAA129}"/>
                  </a:ext>
                </a:extLst>
              </p:cNvPr>
              <p:cNvSpPr txBox="1"/>
              <p:nvPr/>
            </p:nvSpPr>
            <p:spPr>
              <a:xfrm>
                <a:off x="9804516" y="3172818"/>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320" name="文本框 319">
                <a:extLst>
                  <a:ext uri="{FF2B5EF4-FFF2-40B4-BE49-F238E27FC236}">
                    <a16:creationId xmlns:a16="http://schemas.microsoft.com/office/drawing/2014/main" id="{BCE53EF5-D915-43B2-96DC-A4F101EAA129}"/>
                  </a:ext>
                </a:extLst>
              </p:cNvPr>
              <p:cNvSpPr txBox="1">
                <a:spLocks noRot="1" noChangeAspect="1" noMove="1" noResize="1" noEditPoints="1" noAdjustHandles="1" noChangeArrowheads="1" noChangeShapeType="1" noTextEdit="1"/>
              </p:cNvSpPr>
              <p:nvPr/>
            </p:nvSpPr>
            <p:spPr>
              <a:xfrm>
                <a:off x="9804516" y="3172818"/>
                <a:ext cx="45719" cy="153888"/>
              </a:xfrm>
              <a:prstGeom prst="rect">
                <a:avLst/>
              </a:prstGeom>
              <a:blipFill>
                <a:blip r:embed="rId5"/>
                <a:stretch>
                  <a:fillRect l="-150000" r="-87500"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1" name="文本框 320">
                <a:extLst>
                  <a:ext uri="{FF2B5EF4-FFF2-40B4-BE49-F238E27FC236}">
                    <a16:creationId xmlns:a16="http://schemas.microsoft.com/office/drawing/2014/main" id="{9F4BAB81-9896-4767-820F-A2C90B5793DE}"/>
                  </a:ext>
                </a:extLst>
              </p:cNvPr>
              <p:cNvSpPr txBox="1"/>
              <p:nvPr/>
            </p:nvSpPr>
            <p:spPr>
              <a:xfrm>
                <a:off x="9378582" y="3423888"/>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321" name="文本框 320">
                <a:extLst>
                  <a:ext uri="{FF2B5EF4-FFF2-40B4-BE49-F238E27FC236}">
                    <a16:creationId xmlns:a16="http://schemas.microsoft.com/office/drawing/2014/main" id="{9F4BAB81-9896-4767-820F-A2C90B5793DE}"/>
                  </a:ext>
                </a:extLst>
              </p:cNvPr>
              <p:cNvSpPr txBox="1">
                <a:spLocks noRot="1" noChangeAspect="1" noMove="1" noResize="1" noEditPoints="1" noAdjustHandles="1" noChangeArrowheads="1" noChangeShapeType="1" noTextEdit="1"/>
              </p:cNvSpPr>
              <p:nvPr/>
            </p:nvSpPr>
            <p:spPr>
              <a:xfrm>
                <a:off x="9378582" y="3423888"/>
                <a:ext cx="45719" cy="153888"/>
              </a:xfrm>
              <a:prstGeom prst="rect">
                <a:avLst/>
              </a:prstGeom>
              <a:blipFill>
                <a:blip r:embed="rId29"/>
                <a:stretch>
                  <a:fillRect l="-150000" r="-87500"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2" name="文本框 321">
                <a:extLst>
                  <a:ext uri="{FF2B5EF4-FFF2-40B4-BE49-F238E27FC236}">
                    <a16:creationId xmlns:a16="http://schemas.microsoft.com/office/drawing/2014/main" id="{3A41B2A5-D259-4C37-AC3E-0ADE789C79D9}"/>
                  </a:ext>
                </a:extLst>
              </p:cNvPr>
              <p:cNvSpPr txBox="1"/>
              <p:nvPr/>
            </p:nvSpPr>
            <p:spPr>
              <a:xfrm>
                <a:off x="9838126" y="3397592"/>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322" name="文本框 321">
                <a:extLst>
                  <a:ext uri="{FF2B5EF4-FFF2-40B4-BE49-F238E27FC236}">
                    <a16:creationId xmlns:a16="http://schemas.microsoft.com/office/drawing/2014/main" id="{3A41B2A5-D259-4C37-AC3E-0ADE789C79D9}"/>
                  </a:ext>
                </a:extLst>
              </p:cNvPr>
              <p:cNvSpPr txBox="1">
                <a:spLocks noRot="1" noChangeAspect="1" noMove="1" noResize="1" noEditPoints="1" noAdjustHandles="1" noChangeArrowheads="1" noChangeShapeType="1" noTextEdit="1"/>
              </p:cNvSpPr>
              <p:nvPr/>
            </p:nvSpPr>
            <p:spPr>
              <a:xfrm>
                <a:off x="9838126" y="3397592"/>
                <a:ext cx="45719" cy="153888"/>
              </a:xfrm>
              <a:prstGeom prst="rect">
                <a:avLst/>
              </a:prstGeom>
              <a:blipFill>
                <a:blip r:embed="rId30"/>
                <a:stretch>
                  <a:fillRect l="-171429" r="-114286"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3" name="文本框 322">
                <a:extLst>
                  <a:ext uri="{FF2B5EF4-FFF2-40B4-BE49-F238E27FC236}">
                    <a16:creationId xmlns:a16="http://schemas.microsoft.com/office/drawing/2014/main" id="{15067DAB-FC8E-43C0-A59C-07E042940AD5}"/>
                  </a:ext>
                </a:extLst>
              </p:cNvPr>
              <p:cNvSpPr txBox="1"/>
              <p:nvPr/>
            </p:nvSpPr>
            <p:spPr>
              <a:xfrm>
                <a:off x="10285817" y="3409467"/>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323" name="文本框 322">
                <a:extLst>
                  <a:ext uri="{FF2B5EF4-FFF2-40B4-BE49-F238E27FC236}">
                    <a16:creationId xmlns:a16="http://schemas.microsoft.com/office/drawing/2014/main" id="{15067DAB-FC8E-43C0-A59C-07E042940AD5}"/>
                  </a:ext>
                </a:extLst>
              </p:cNvPr>
              <p:cNvSpPr txBox="1">
                <a:spLocks noRot="1" noChangeAspect="1" noMove="1" noResize="1" noEditPoints="1" noAdjustHandles="1" noChangeArrowheads="1" noChangeShapeType="1" noTextEdit="1"/>
              </p:cNvSpPr>
              <p:nvPr/>
            </p:nvSpPr>
            <p:spPr>
              <a:xfrm>
                <a:off x="10285817" y="3409467"/>
                <a:ext cx="45719" cy="153888"/>
              </a:xfrm>
              <a:prstGeom prst="rect">
                <a:avLst/>
              </a:prstGeom>
              <a:blipFill>
                <a:blip r:embed="rId6"/>
                <a:stretch>
                  <a:fillRect l="-150000" r="-87500"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4" name="文本框 323">
                <a:extLst>
                  <a:ext uri="{FF2B5EF4-FFF2-40B4-BE49-F238E27FC236}">
                    <a16:creationId xmlns:a16="http://schemas.microsoft.com/office/drawing/2014/main" id="{0C7289EE-437C-415E-A3ED-BFC74969C136}"/>
                  </a:ext>
                </a:extLst>
              </p:cNvPr>
              <p:cNvSpPr txBox="1"/>
              <p:nvPr/>
            </p:nvSpPr>
            <p:spPr>
              <a:xfrm>
                <a:off x="8906619" y="3688327"/>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324" name="文本框 323">
                <a:extLst>
                  <a:ext uri="{FF2B5EF4-FFF2-40B4-BE49-F238E27FC236}">
                    <a16:creationId xmlns:a16="http://schemas.microsoft.com/office/drawing/2014/main" id="{0C7289EE-437C-415E-A3ED-BFC74969C136}"/>
                  </a:ext>
                </a:extLst>
              </p:cNvPr>
              <p:cNvSpPr txBox="1">
                <a:spLocks noRot="1" noChangeAspect="1" noMove="1" noResize="1" noEditPoints="1" noAdjustHandles="1" noChangeArrowheads="1" noChangeShapeType="1" noTextEdit="1"/>
              </p:cNvSpPr>
              <p:nvPr/>
            </p:nvSpPr>
            <p:spPr>
              <a:xfrm>
                <a:off x="8906619" y="3688327"/>
                <a:ext cx="45719" cy="153888"/>
              </a:xfrm>
              <a:prstGeom prst="rect">
                <a:avLst/>
              </a:prstGeom>
              <a:blipFill>
                <a:blip r:embed="rId6"/>
                <a:stretch>
                  <a:fillRect l="-150000" r="-87500"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5" name="文本框 324">
                <a:extLst>
                  <a:ext uri="{FF2B5EF4-FFF2-40B4-BE49-F238E27FC236}">
                    <a16:creationId xmlns:a16="http://schemas.microsoft.com/office/drawing/2014/main" id="{3EA18197-FCDD-4284-8EC2-5E01721FB768}"/>
                  </a:ext>
                </a:extLst>
              </p:cNvPr>
              <p:cNvSpPr txBox="1"/>
              <p:nvPr/>
            </p:nvSpPr>
            <p:spPr>
              <a:xfrm>
                <a:off x="9658994" y="3640893"/>
                <a:ext cx="45719"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0</m:t>
                      </m:r>
                    </m:oMath>
                  </m:oMathPara>
                </a14:m>
                <a:endParaRPr lang="zh-CN" altLang="en-US" sz="1000" dirty="0"/>
              </a:p>
            </p:txBody>
          </p:sp>
        </mc:Choice>
        <mc:Fallback xmlns="">
          <p:sp>
            <p:nvSpPr>
              <p:cNvPr id="325" name="文本框 324">
                <a:extLst>
                  <a:ext uri="{FF2B5EF4-FFF2-40B4-BE49-F238E27FC236}">
                    <a16:creationId xmlns:a16="http://schemas.microsoft.com/office/drawing/2014/main" id="{3EA18197-FCDD-4284-8EC2-5E01721FB768}"/>
                  </a:ext>
                </a:extLst>
              </p:cNvPr>
              <p:cNvSpPr txBox="1">
                <a:spLocks noRot="1" noChangeAspect="1" noMove="1" noResize="1" noEditPoints="1" noAdjustHandles="1" noChangeArrowheads="1" noChangeShapeType="1" noTextEdit="1"/>
              </p:cNvSpPr>
              <p:nvPr/>
            </p:nvSpPr>
            <p:spPr>
              <a:xfrm>
                <a:off x="9658994" y="3640893"/>
                <a:ext cx="45719" cy="153888"/>
              </a:xfrm>
              <a:prstGeom prst="rect">
                <a:avLst/>
              </a:prstGeom>
              <a:blipFill>
                <a:blip r:embed="rId4"/>
                <a:stretch>
                  <a:fillRect l="-150000" r="-87500"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7" name="文本框 326">
                <a:extLst>
                  <a:ext uri="{FF2B5EF4-FFF2-40B4-BE49-F238E27FC236}">
                    <a16:creationId xmlns:a16="http://schemas.microsoft.com/office/drawing/2014/main" id="{09BDB513-830F-4B70-A1F5-81CEBF8BF15F}"/>
                  </a:ext>
                </a:extLst>
              </p:cNvPr>
              <p:cNvSpPr txBox="1"/>
              <p:nvPr/>
            </p:nvSpPr>
            <p:spPr>
              <a:xfrm>
                <a:off x="8996866" y="3748069"/>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327" name="文本框 326">
                <a:extLst>
                  <a:ext uri="{FF2B5EF4-FFF2-40B4-BE49-F238E27FC236}">
                    <a16:creationId xmlns:a16="http://schemas.microsoft.com/office/drawing/2014/main" id="{09BDB513-830F-4B70-A1F5-81CEBF8BF15F}"/>
                  </a:ext>
                </a:extLst>
              </p:cNvPr>
              <p:cNvSpPr txBox="1">
                <a:spLocks noRot="1" noChangeAspect="1" noMove="1" noResize="1" noEditPoints="1" noAdjustHandles="1" noChangeArrowheads="1" noChangeShapeType="1" noTextEdit="1"/>
              </p:cNvSpPr>
              <p:nvPr/>
            </p:nvSpPr>
            <p:spPr>
              <a:xfrm>
                <a:off x="8996866" y="3748069"/>
                <a:ext cx="105798" cy="153888"/>
              </a:xfrm>
              <a:prstGeom prst="rect">
                <a:avLst/>
              </a:prstGeom>
              <a:blipFill>
                <a:blip r:embed="rId9"/>
                <a:stretch>
                  <a:fillRect l="-41176" r="-17647"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8" name="文本框 327">
                <a:extLst>
                  <a:ext uri="{FF2B5EF4-FFF2-40B4-BE49-F238E27FC236}">
                    <a16:creationId xmlns:a16="http://schemas.microsoft.com/office/drawing/2014/main" id="{C7942B11-A563-4B6C-AF7A-729B40B3199F}"/>
                  </a:ext>
                </a:extLst>
              </p:cNvPr>
              <p:cNvSpPr txBox="1"/>
              <p:nvPr/>
            </p:nvSpPr>
            <p:spPr>
              <a:xfrm>
                <a:off x="9741953" y="3646825"/>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328" name="文本框 327">
                <a:extLst>
                  <a:ext uri="{FF2B5EF4-FFF2-40B4-BE49-F238E27FC236}">
                    <a16:creationId xmlns:a16="http://schemas.microsoft.com/office/drawing/2014/main" id="{C7942B11-A563-4B6C-AF7A-729B40B3199F}"/>
                  </a:ext>
                </a:extLst>
              </p:cNvPr>
              <p:cNvSpPr txBox="1">
                <a:spLocks noRot="1" noChangeAspect="1" noMove="1" noResize="1" noEditPoints="1" noAdjustHandles="1" noChangeArrowheads="1" noChangeShapeType="1" noTextEdit="1"/>
              </p:cNvSpPr>
              <p:nvPr/>
            </p:nvSpPr>
            <p:spPr>
              <a:xfrm>
                <a:off x="9741953" y="3646825"/>
                <a:ext cx="105798" cy="153888"/>
              </a:xfrm>
              <a:prstGeom prst="rect">
                <a:avLst/>
              </a:prstGeom>
              <a:blipFill>
                <a:blip r:embed="rId8"/>
                <a:stretch>
                  <a:fillRect l="-41176" r="-17647"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0" name="文本框 329">
                <a:extLst>
                  <a:ext uri="{FF2B5EF4-FFF2-40B4-BE49-F238E27FC236}">
                    <a16:creationId xmlns:a16="http://schemas.microsoft.com/office/drawing/2014/main" id="{10B72FFC-B663-4302-A8FD-7E434C19E9CE}"/>
                  </a:ext>
                </a:extLst>
              </p:cNvPr>
              <p:cNvSpPr txBox="1"/>
              <p:nvPr/>
            </p:nvSpPr>
            <p:spPr>
              <a:xfrm>
                <a:off x="9922496" y="3203958"/>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330" name="文本框 329">
                <a:extLst>
                  <a:ext uri="{FF2B5EF4-FFF2-40B4-BE49-F238E27FC236}">
                    <a16:creationId xmlns:a16="http://schemas.microsoft.com/office/drawing/2014/main" id="{10B72FFC-B663-4302-A8FD-7E434C19E9CE}"/>
                  </a:ext>
                </a:extLst>
              </p:cNvPr>
              <p:cNvSpPr txBox="1">
                <a:spLocks noRot="1" noChangeAspect="1" noMove="1" noResize="1" noEditPoints="1" noAdjustHandles="1" noChangeArrowheads="1" noChangeShapeType="1" noTextEdit="1"/>
              </p:cNvSpPr>
              <p:nvPr/>
            </p:nvSpPr>
            <p:spPr>
              <a:xfrm>
                <a:off x="9922496" y="3203958"/>
                <a:ext cx="105798" cy="153888"/>
              </a:xfrm>
              <a:prstGeom prst="rect">
                <a:avLst/>
              </a:prstGeom>
              <a:blipFill>
                <a:blip r:embed="rId11"/>
                <a:stretch>
                  <a:fillRect l="-47059" r="-11765"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1" name="文本框 330">
                <a:extLst>
                  <a:ext uri="{FF2B5EF4-FFF2-40B4-BE49-F238E27FC236}">
                    <a16:creationId xmlns:a16="http://schemas.microsoft.com/office/drawing/2014/main" id="{3906341F-9E78-4043-9857-EF07D8D8370C}"/>
                  </a:ext>
                </a:extLst>
              </p:cNvPr>
              <p:cNvSpPr txBox="1"/>
              <p:nvPr/>
            </p:nvSpPr>
            <p:spPr>
              <a:xfrm>
                <a:off x="9499301" y="3430601"/>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331" name="文本框 330">
                <a:extLst>
                  <a:ext uri="{FF2B5EF4-FFF2-40B4-BE49-F238E27FC236}">
                    <a16:creationId xmlns:a16="http://schemas.microsoft.com/office/drawing/2014/main" id="{3906341F-9E78-4043-9857-EF07D8D8370C}"/>
                  </a:ext>
                </a:extLst>
              </p:cNvPr>
              <p:cNvSpPr txBox="1">
                <a:spLocks noRot="1" noChangeAspect="1" noMove="1" noResize="1" noEditPoints="1" noAdjustHandles="1" noChangeArrowheads="1" noChangeShapeType="1" noTextEdit="1"/>
              </p:cNvSpPr>
              <p:nvPr/>
            </p:nvSpPr>
            <p:spPr>
              <a:xfrm>
                <a:off x="9499301" y="3430601"/>
                <a:ext cx="105798" cy="153888"/>
              </a:xfrm>
              <a:prstGeom prst="rect">
                <a:avLst/>
              </a:prstGeom>
              <a:blipFill>
                <a:blip r:embed="rId11"/>
                <a:stretch>
                  <a:fillRect l="-38889" r="-11111" b="-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3" name="文本框 332">
                <a:extLst>
                  <a:ext uri="{FF2B5EF4-FFF2-40B4-BE49-F238E27FC236}">
                    <a16:creationId xmlns:a16="http://schemas.microsoft.com/office/drawing/2014/main" id="{BF34C6BF-B5FB-4004-9C27-1C3BC30002F0}"/>
                  </a:ext>
                </a:extLst>
              </p:cNvPr>
              <p:cNvSpPr txBox="1"/>
              <p:nvPr/>
            </p:nvSpPr>
            <p:spPr>
              <a:xfrm>
                <a:off x="10417928" y="3438548"/>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1</m:t>
                      </m:r>
                    </m:oMath>
                  </m:oMathPara>
                </a14:m>
                <a:endParaRPr lang="zh-CN" altLang="en-US" sz="1000" dirty="0"/>
              </a:p>
            </p:txBody>
          </p:sp>
        </mc:Choice>
        <mc:Fallback xmlns="">
          <p:sp>
            <p:nvSpPr>
              <p:cNvPr id="333" name="文本框 332">
                <a:extLst>
                  <a:ext uri="{FF2B5EF4-FFF2-40B4-BE49-F238E27FC236}">
                    <a16:creationId xmlns:a16="http://schemas.microsoft.com/office/drawing/2014/main" id="{BF34C6BF-B5FB-4004-9C27-1C3BC30002F0}"/>
                  </a:ext>
                </a:extLst>
              </p:cNvPr>
              <p:cNvSpPr txBox="1">
                <a:spLocks noRot="1" noChangeAspect="1" noMove="1" noResize="1" noEditPoints="1" noAdjustHandles="1" noChangeArrowheads="1" noChangeShapeType="1" noTextEdit="1"/>
              </p:cNvSpPr>
              <p:nvPr/>
            </p:nvSpPr>
            <p:spPr>
              <a:xfrm>
                <a:off x="10417928" y="3438548"/>
                <a:ext cx="105798" cy="153888"/>
              </a:xfrm>
              <a:prstGeom prst="rect">
                <a:avLst/>
              </a:prstGeom>
              <a:blipFill>
                <a:blip r:embed="rId8"/>
                <a:stretch>
                  <a:fillRect l="-41176" r="-17647"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4" name="文本框 333">
                <a:extLst>
                  <a:ext uri="{FF2B5EF4-FFF2-40B4-BE49-F238E27FC236}">
                    <a16:creationId xmlns:a16="http://schemas.microsoft.com/office/drawing/2014/main" id="{B97E1BE0-870B-44C5-B568-98E0CA455A03}"/>
                  </a:ext>
                </a:extLst>
              </p:cNvPr>
              <p:cNvSpPr txBox="1"/>
              <p:nvPr/>
            </p:nvSpPr>
            <p:spPr>
              <a:xfrm>
                <a:off x="9136519" y="3739524"/>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334" name="文本框 333">
                <a:extLst>
                  <a:ext uri="{FF2B5EF4-FFF2-40B4-BE49-F238E27FC236}">
                    <a16:creationId xmlns:a16="http://schemas.microsoft.com/office/drawing/2014/main" id="{B97E1BE0-870B-44C5-B568-98E0CA455A03}"/>
                  </a:ext>
                </a:extLst>
              </p:cNvPr>
              <p:cNvSpPr txBox="1">
                <a:spLocks noRot="1" noChangeAspect="1" noMove="1" noResize="1" noEditPoints="1" noAdjustHandles="1" noChangeArrowheads="1" noChangeShapeType="1" noTextEdit="1"/>
              </p:cNvSpPr>
              <p:nvPr/>
            </p:nvSpPr>
            <p:spPr>
              <a:xfrm>
                <a:off x="9136519" y="3739524"/>
                <a:ext cx="105798" cy="153888"/>
              </a:xfrm>
              <a:prstGeom prst="rect">
                <a:avLst/>
              </a:prstGeom>
              <a:blipFill>
                <a:blip r:embed="rId31"/>
                <a:stretch>
                  <a:fillRect l="-47059" r="-11765"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8" name="文本框 337">
                <a:extLst>
                  <a:ext uri="{FF2B5EF4-FFF2-40B4-BE49-F238E27FC236}">
                    <a16:creationId xmlns:a16="http://schemas.microsoft.com/office/drawing/2014/main" id="{DCE4640F-400A-496F-A97C-9AAAD1007B44}"/>
                  </a:ext>
                </a:extLst>
              </p:cNvPr>
              <p:cNvSpPr txBox="1"/>
              <p:nvPr/>
            </p:nvSpPr>
            <p:spPr>
              <a:xfrm>
                <a:off x="10106551" y="3404175"/>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338" name="文本框 337">
                <a:extLst>
                  <a:ext uri="{FF2B5EF4-FFF2-40B4-BE49-F238E27FC236}">
                    <a16:creationId xmlns:a16="http://schemas.microsoft.com/office/drawing/2014/main" id="{DCE4640F-400A-496F-A97C-9AAAD1007B44}"/>
                  </a:ext>
                </a:extLst>
              </p:cNvPr>
              <p:cNvSpPr txBox="1">
                <a:spLocks noRot="1" noChangeAspect="1" noMove="1" noResize="1" noEditPoints="1" noAdjustHandles="1" noChangeArrowheads="1" noChangeShapeType="1" noTextEdit="1"/>
              </p:cNvSpPr>
              <p:nvPr/>
            </p:nvSpPr>
            <p:spPr>
              <a:xfrm>
                <a:off x="10106551" y="3404175"/>
                <a:ext cx="105798" cy="153888"/>
              </a:xfrm>
              <a:prstGeom prst="rect">
                <a:avLst/>
              </a:prstGeom>
              <a:blipFill>
                <a:blip r:embed="rId32"/>
                <a:stretch>
                  <a:fillRect l="-41176" r="-17647"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0" name="文本框 339">
                <a:extLst>
                  <a:ext uri="{FF2B5EF4-FFF2-40B4-BE49-F238E27FC236}">
                    <a16:creationId xmlns:a16="http://schemas.microsoft.com/office/drawing/2014/main" id="{F3030353-033D-4A5E-A2A5-249EE3E6829E}"/>
                  </a:ext>
                </a:extLst>
              </p:cNvPr>
              <p:cNvSpPr txBox="1"/>
              <p:nvPr/>
            </p:nvSpPr>
            <p:spPr>
              <a:xfrm>
                <a:off x="10117142" y="3158915"/>
                <a:ext cx="105798" cy="153888"/>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rPr>
                        <m:t>2</m:t>
                      </m:r>
                    </m:oMath>
                  </m:oMathPara>
                </a14:m>
                <a:endParaRPr lang="zh-CN" altLang="en-US" sz="1000" dirty="0"/>
              </a:p>
            </p:txBody>
          </p:sp>
        </mc:Choice>
        <mc:Fallback xmlns="">
          <p:sp>
            <p:nvSpPr>
              <p:cNvPr id="340" name="文本框 339">
                <a:extLst>
                  <a:ext uri="{FF2B5EF4-FFF2-40B4-BE49-F238E27FC236}">
                    <a16:creationId xmlns:a16="http://schemas.microsoft.com/office/drawing/2014/main" id="{F3030353-033D-4A5E-A2A5-249EE3E6829E}"/>
                  </a:ext>
                </a:extLst>
              </p:cNvPr>
              <p:cNvSpPr txBox="1">
                <a:spLocks noRot="1" noChangeAspect="1" noMove="1" noResize="1" noEditPoints="1" noAdjustHandles="1" noChangeArrowheads="1" noChangeShapeType="1" noTextEdit="1"/>
              </p:cNvSpPr>
              <p:nvPr/>
            </p:nvSpPr>
            <p:spPr>
              <a:xfrm>
                <a:off x="10117142" y="3158915"/>
                <a:ext cx="105798" cy="153888"/>
              </a:xfrm>
              <a:prstGeom prst="rect">
                <a:avLst/>
              </a:prstGeom>
              <a:blipFill>
                <a:blip r:embed="rId14"/>
                <a:stretch>
                  <a:fillRect l="-47059" r="-11765"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3" name="文本框 352">
                <a:extLst>
                  <a:ext uri="{FF2B5EF4-FFF2-40B4-BE49-F238E27FC236}">
                    <a16:creationId xmlns:a16="http://schemas.microsoft.com/office/drawing/2014/main" id="{7D3428E4-2A5D-4F79-934E-5A50FADFC9BC}"/>
                  </a:ext>
                </a:extLst>
              </p:cNvPr>
              <p:cNvSpPr txBox="1"/>
              <p:nvPr/>
            </p:nvSpPr>
            <p:spPr>
              <a:xfrm>
                <a:off x="8016127" y="2717395"/>
                <a:ext cx="3464161" cy="276999"/>
              </a:xfrm>
              <a:prstGeom prst="rect">
                <a:avLst/>
              </a:prstGeom>
              <a:noFill/>
              <a:ln>
                <a:noFill/>
              </a:ln>
            </p:spPr>
            <p:txBody>
              <a:bodyPr wrap="square" rtlCol="0" anchor="ctr" anchorCtr="1">
                <a:spAutoFit/>
              </a:bodyPr>
              <a:lstStyle/>
              <a:p>
                <a:r>
                  <a:rPr lang="zh-CN" altLang="en-US" sz="1200" dirty="0"/>
                  <a:t>即时码</a:t>
                </a:r>
                <a14:m>
                  <m:oMath xmlns:m="http://schemas.openxmlformats.org/officeDocument/2006/math">
                    <m:d>
                      <m:dPr>
                        <m:begChr m:val="{"/>
                        <m:endChr m:val="}"/>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000,001,002,01,100,101,12,20,21</m:t>
                        </m:r>
                      </m:e>
                    </m:d>
                  </m:oMath>
                </a14:m>
                <a:r>
                  <a:rPr lang="zh-CN" altLang="en-US" sz="1200" dirty="0"/>
                  <a:t>的树图</a:t>
                </a:r>
              </a:p>
            </p:txBody>
          </p:sp>
        </mc:Choice>
        <mc:Fallback xmlns="">
          <p:sp>
            <p:nvSpPr>
              <p:cNvPr id="353" name="文本框 352">
                <a:extLst>
                  <a:ext uri="{FF2B5EF4-FFF2-40B4-BE49-F238E27FC236}">
                    <a16:creationId xmlns:a16="http://schemas.microsoft.com/office/drawing/2014/main" id="{7D3428E4-2A5D-4F79-934E-5A50FADFC9BC}"/>
                  </a:ext>
                </a:extLst>
              </p:cNvPr>
              <p:cNvSpPr txBox="1">
                <a:spLocks noRot="1" noChangeAspect="1" noMove="1" noResize="1" noEditPoints="1" noAdjustHandles="1" noChangeArrowheads="1" noChangeShapeType="1" noTextEdit="1"/>
              </p:cNvSpPr>
              <p:nvPr/>
            </p:nvSpPr>
            <p:spPr>
              <a:xfrm>
                <a:off x="8016127" y="2717395"/>
                <a:ext cx="3464161" cy="276999"/>
              </a:xfrm>
              <a:prstGeom prst="rect">
                <a:avLst/>
              </a:prstGeom>
              <a:blipFill>
                <a:blip r:embed="rId33"/>
                <a:stretch>
                  <a:fillRect t="-2222" b="-17778"/>
                </a:stretch>
              </a:blipFill>
              <a:ln>
                <a:noFill/>
              </a:ln>
            </p:spPr>
            <p:txBody>
              <a:bodyPr/>
              <a:lstStyle/>
              <a:p>
                <a:r>
                  <a:rPr lang="zh-CN" altLang="en-US">
                    <a:noFill/>
                  </a:rPr>
                  <a:t> </a:t>
                </a:r>
              </a:p>
            </p:txBody>
          </p:sp>
        </mc:Fallback>
      </mc:AlternateContent>
      <p:sp>
        <p:nvSpPr>
          <p:cNvPr id="354" name="矩形 353">
            <a:extLst>
              <a:ext uri="{FF2B5EF4-FFF2-40B4-BE49-F238E27FC236}">
                <a16:creationId xmlns:a16="http://schemas.microsoft.com/office/drawing/2014/main" id="{CAF0E8C5-BB80-4520-A840-7D8C2D7C9F90}"/>
              </a:ext>
            </a:extLst>
          </p:cNvPr>
          <p:cNvSpPr/>
          <p:nvPr/>
        </p:nvSpPr>
        <p:spPr>
          <a:xfrm>
            <a:off x="7951160" y="2648079"/>
            <a:ext cx="3600400" cy="1460227"/>
          </a:xfrm>
          <a:prstGeom prst="rect">
            <a:avLst/>
          </a:prstGeom>
          <a:solidFill>
            <a:srgbClr val="92D050">
              <a:alpha val="20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34117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271">
                                            <p:txEl>
                                              <p:pRg st="0" end="0"/>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274"/>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7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27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77"/>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79"/>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28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8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28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284"/>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285"/>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8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88"/>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89"/>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0"/>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93"/>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295"/>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296"/>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297"/>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00"/>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301"/>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0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03"/>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04"/>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305"/>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30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311"/>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312"/>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313"/>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14"/>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15"/>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320"/>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21"/>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322"/>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324"/>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325"/>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327"/>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328"/>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330"/>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33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333"/>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334"/>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338"/>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340"/>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353"/>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35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nodeType="clickEffect">
                                  <p:stCondLst>
                                    <p:cond delay="0"/>
                                  </p:stCondLst>
                                  <p:childTnLst>
                                    <p:set>
                                      <p:cBhvr>
                                        <p:cTn id="294"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nodeType="clickEffect">
                                  <p:stCondLst>
                                    <p:cond delay="0"/>
                                  </p:stCondLst>
                                  <p:childTnLst>
                                    <p:set>
                                      <p:cBhvr>
                                        <p:cTn id="298"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38" grpId="0"/>
      <p:bldP spid="239" grpId="0"/>
      <p:bldP spid="240" grpId="0"/>
      <p:bldP spid="241" grpId="0"/>
      <p:bldP spid="242" grpId="0"/>
      <p:bldP spid="243" grpId="0"/>
      <p:bldP spid="244" grpId="0"/>
      <p:bldP spid="245" grpId="0"/>
      <p:bldP spid="246" grpId="0"/>
      <p:bldP spid="247" grpId="0"/>
      <p:bldP spid="248" grpId="0"/>
      <p:bldP spid="249" grpId="0"/>
      <p:bldP spid="250" grpId="0"/>
      <p:bldP spid="251" grpId="0"/>
      <p:bldP spid="252" grpId="0"/>
      <p:bldP spid="253" grpId="0"/>
      <p:bldP spid="254" grpId="0"/>
      <p:bldP spid="255" grpId="0"/>
      <p:bldP spid="256" grpId="0"/>
      <p:bldP spid="257" grpId="0"/>
      <p:bldP spid="258" grpId="0"/>
      <p:bldP spid="259" grpId="0"/>
      <p:bldP spid="260" grpId="0"/>
      <p:bldP spid="261" grpId="0"/>
      <p:bldP spid="262" grpId="0"/>
      <p:bldP spid="263" grpId="0"/>
      <p:bldP spid="264" grpId="0"/>
      <p:bldP spid="265" grpId="0"/>
      <p:bldP spid="266" grpId="0"/>
      <p:bldP spid="267" grpId="0"/>
      <p:bldP spid="268" grpId="0"/>
      <p:bldP spid="269" grpId="0"/>
      <p:bldP spid="270" grpId="0" animBg="1"/>
      <p:bldP spid="274" grpId="0" animBg="1"/>
      <p:bldP spid="275" grpId="0" animBg="1"/>
      <p:bldP spid="276" grpId="0" animBg="1"/>
      <p:bldP spid="277" grpId="0" animBg="1"/>
      <p:bldP spid="279" grpId="0" animBg="1"/>
      <p:bldP spid="280" grpId="0" animBg="1"/>
      <p:bldP spid="282" grpId="0" animBg="1"/>
      <p:bldP spid="283" grpId="0" animBg="1"/>
      <p:bldP spid="284" grpId="0" animBg="1"/>
      <p:bldP spid="285" grpId="0" animBg="1"/>
      <p:bldP spid="300" grpId="0" animBg="1"/>
      <p:bldP spid="301" grpId="0" animBg="1"/>
      <p:bldP spid="302" grpId="0" animBg="1"/>
      <p:bldP spid="303" grpId="0" animBg="1"/>
      <p:bldP spid="304" grpId="0" animBg="1"/>
      <p:bldP spid="305" grpId="0" animBg="1"/>
      <p:bldP spid="306" grpId="0" animBg="1"/>
      <p:bldP spid="320" grpId="0"/>
      <p:bldP spid="321" grpId="0"/>
      <p:bldP spid="322" grpId="0"/>
      <p:bldP spid="323" grpId="0"/>
      <p:bldP spid="324" grpId="0"/>
      <p:bldP spid="325" grpId="0"/>
      <p:bldP spid="327" grpId="0"/>
      <p:bldP spid="328" grpId="0"/>
      <p:bldP spid="330" grpId="0"/>
      <p:bldP spid="331" grpId="0"/>
      <p:bldP spid="333" grpId="0"/>
      <p:bldP spid="334" grpId="0"/>
      <p:bldP spid="338" grpId="0"/>
      <p:bldP spid="340" grpId="0"/>
      <p:bldP spid="353" grpId="0"/>
      <p:bldP spid="35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E38F76-BBF5-427E-B30E-37D94845B7D4}"/>
              </a:ext>
            </a:extLst>
          </p:cNvPr>
          <p:cNvSpPr txBox="1"/>
          <p:nvPr/>
        </p:nvSpPr>
        <p:spPr>
          <a:xfrm>
            <a:off x="765820" y="692696"/>
            <a:ext cx="10657184" cy="1015663"/>
          </a:xfrm>
          <a:prstGeom prst="rect">
            <a:avLst/>
          </a:prstGeom>
          <a:noFill/>
          <a:ln>
            <a:noFill/>
          </a:ln>
        </p:spPr>
        <p:txBody>
          <a:bodyPr wrap="square" rtlCol="0" anchor="ctr" anchorCtr="1">
            <a:spAutoFit/>
          </a:bodyPr>
          <a:lstStyle/>
          <a:p>
            <a:r>
              <a:rPr lang="en-US" altLang="zh-CN" sz="2000" b="1" dirty="0">
                <a:solidFill>
                  <a:srgbClr val="C00000"/>
                </a:solidFill>
              </a:rPr>
              <a:t>        LZW</a:t>
            </a:r>
            <a:r>
              <a:rPr lang="zh-CN" altLang="en-US" sz="2000" b="1" dirty="0">
                <a:solidFill>
                  <a:srgbClr val="C00000"/>
                </a:solidFill>
              </a:rPr>
              <a:t>码的译码方法：</a:t>
            </a:r>
            <a:r>
              <a:rPr lang="zh-CN" altLang="en-US" sz="2000" dirty="0"/>
              <a:t>每次产生的新单词都是前一个码字对应的单词和当前单词的首字母构成，相应的输出则是新单词除去最后一个字符所得的字符串（即前一个码字对应的单词）。碰到结束码字时输出此前码字对应的单词。（</a:t>
            </a:r>
            <a:r>
              <a:rPr lang="zh-CN" altLang="en-US" sz="2000" dirty="0">
                <a:solidFill>
                  <a:srgbClr val="00B0F0"/>
                </a:solidFill>
              </a:rPr>
              <a:t>译码的整个输出是由各码字对应的单词组成。</a:t>
            </a:r>
            <a:r>
              <a:rPr lang="zh-CN" altLang="en-US" sz="2000" dirty="0"/>
              <a:t>）</a:t>
            </a:r>
          </a:p>
        </p:txBody>
      </p:sp>
      <p:sp>
        <p:nvSpPr>
          <p:cNvPr id="3" name="文本框 2">
            <a:extLst>
              <a:ext uri="{FF2B5EF4-FFF2-40B4-BE49-F238E27FC236}">
                <a16:creationId xmlns:a16="http://schemas.microsoft.com/office/drawing/2014/main" id="{ACC551DB-139F-41CA-B21B-0F315186BCF5}"/>
              </a:ext>
            </a:extLst>
          </p:cNvPr>
          <p:cNvSpPr txBox="1"/>
          <p:nvPr/>
        </p:nvSpPr>
        <p:spPr>
          <a:xfrm>
            <a:off x="909836" y="1653897"/>
            <a:ext cx="1512168" cy="400110"/>
          </a:xfrm>
          <a:prstGeom prst="rect">
            <a:avLst/>
          </a:prstGeom>
          <a:noFill/>
          <a:ln>
            <a:noFill/>
          </a:ln>
        </p:spPr>
        <p:txBody>
          <a:bodyPr wrap="square" rtlCol="0" anchor="ctr" anchorCtr="1">
            <a:spAutoFit/>
          </a:bodyPr>
          <a:lstStyle/>
          <a:p>
            <a:r>
              <a:rPr lang="zh-CN" altLang="en-US" sz="2000" dirty="0"/>
              <a:t>前例的译码：</a:t>
            </a:r>
          </a:p>
        </p:txBody>
      </p:sp>
      <p:graphicFrame>
        <p:nvGraphicFramePr>
          <p:cNvPr id="4" name="表格 3">
            <a:extLst>
              <a:ext uri="{FF2B5EF4-FFF2-40B4-BE49-F238E27FC236}">
                <a16:creationId xmlns:a16="http://schemas.microsoft.com/office/drawing/2014/main" id="{99026DA0-86BB-4B70-8744-94314774B3E2}"/>
              </a:ext>
            </a:extLst>
          </p:cNvPr>
          <p:cNvGraphicFramePr>
            <a:graphicFrameLocks noGrp="1"/>
          </p:cNvGraphicFramePr>
          <p:nvPr>
            <p:extLst>
              <p:ext uri="{D42A27DB-BD31-4B8C-83A1-F6EECF244321}">
                <p14:modId xmlns:p14="http://schemas.microsoft.com/office/powerpoint/2010/main" val="78031324"/>
              </p:ext>
            </p:extLst>
          </p:nvPr>
        </p:nvGraphicFramePr>
        <p:xfrm>
          <a:off x="1270367" y="2054007"/>
          <a:ext cx="9648090" cy="2966720"/>
        </p:xfrm>
        <a:graphic>
          <a:graphicData uri="http://schemas.openxmlformats.org/drawingml/2006/table">
            <a:tbl>
              <a:tblPr firstRow="1" bandRow="1">
                <a:tableStyleId>{5C22544A-7EE6-4342-B048-85BDC9FD1C3A}</a:tableStyleId>
              </a:tblPr>
              <a:tblGrid>
                <a:gridCol w="1072010">
                  <a:extLst>
                    <a:ext uri="{9D8B030D-6E8A-4147-A177-3AD203B41FA5}">
                      <a16:colId xmlns:a16="http://schemas.microsoft.com/office/drawing/2014/main" val="3842952903"/>
                    </a:ext>
                  </a:extLst>
                </a:gridCol>
                <a:gridCol w="1447286">
                  <a:extLst>
                    <a:ext uri="{9D8B030D-6E8A-4147-A177-3AD203B41FA5}">
                      <a16:colId xmlns:a16="http://schemas.microsoft.com/office/drawing/2014/main" val="708828168"/>
                    </a:ext>
                  </a:extLst>
                </a:gridCol>
                <a:gridCol w="1152128">
                  <a:extLst>
                    <a:ext uri="{9D8B030D-6E8A-4147-A177-3AD203B41FA5}">
                      <a16:colId xmlns:a16="http://schemas.microsoft.com/office/drawing/2014/main" val="2577524939"/>
                    </a:ext>
                  </a:extLst>
                </a:gridCol>
                <a:gridCol w="1008112">
                  <a:extLst>
                    <a:ext uri="{9D8B030D-6E8A-4147-A177-3AD203B41FA5}">
                      <a16:colId xmlns:a16="http://schemas.microsoft.com/office/drawing/2014/main" val="648454051"/>
                    </a:ext>
                  </a:extLst>
                </a:gridCol>
                <a:gridCol w="216024">
                  <a:extLst>
                    <a:ext uri="{9D8B030D-6E8A-4147-A177-3AD203B41FA5}">
                      <a16:colId xmlns:a16="http://schemas.microsoft.com/office/drawing/2014/main" val="2789836228"/>
                    </a:ext>
                  </a:extLst>
                </a:gridCol>
                <a:gridCol w="1008112">
                  <a:extLst>
                    <a:ext uri="{9D8B030D-6E8A-4147-A177-3AD203B41FA5}">
                      <a16:colId xmlns:a16="http://schemas.microsoft.com/office/drawing/2014/main" val="3980569951"/>
                    </a:ext>
                  </a:extLst>
                </a:gridCol>
                <a:gridCol w="1368152">
                  <a:extLst>
                    <a:ext uri="{9D8B030D-6E8A-4147-A177-3AD203B41FA5}">
                      <a16:colId xmlns:a16="http://schemas.microsoft.com/office/drawing/2014/main" val="2019768822"/>
                    </a:ext>
                  </a:extLst>
                </a:gridCol>
                <a:gridCol w="1152128">
                  <a:extLst>
                    <a:ext uri="{9D8B030D-6E8A-4147-A177-3AD203B41FA5}">
                      <a16:colId xmlns:a16="http://schemas.microsoft.com/office/drawing/2014/main" val="789528527"/>
                    </a:ext>
                  </a:extLst>
                </a:gridCol>
                <a:gridCol w="1224138">
                  <a:extLst>
                    <a:ext uri="{9D8B030D-6E8A-4147-A177-3AD203B41FA5}">
                      <a16:colId xmlns:a16="http://schemas.microsoft.com/office/drawing/2014/main" val="4166287416"/>
                    </a:ext>
                  </a:extLst>
                </a:gridCol>
              </a:tblGrid>
              <a:tr h="370840">
                <a:tc>
                  <a:txBody>
                    <a:bodyPr/>
                    <a:lstStyle/>
                    <a:p>
                      <a:pPr algn="ctr"/>
                      <a:r>
                        <a:rPr lang="zh-CN" altLang="en-US" dirty="0"/>
                        <a:t>码字</a:t>
                      </a:r>
                    </a:p>
                  </a:txBody>
                  <a:tcPr/>
                </a:tc>
                <a:tc>
                  <a:txBody>
                    <a:bodyPr/>
                    <a:lstStyle/>
                    <a:p>
                      <a:pPr algn="ctr"/>
                      <a:r>
                        <a:rPr lang="zh-CN" altLang="en-US" dirty="0"/>
                        <a:t>新单词</a:t>
                      </a:r>
                    </a:p>
                  </a:txBody>
                  <a:tcPr/>
                </a:tc>
                <a:tc>
                  <a:txBody>
                    <a:bodyPr/>
                    <a:lstStyle/>
                    <a:p>
                      <a:pPr algn="ctr"/>
                      <a:r>
                        <a:rPr lang="zh-CN" altLang="en-US" dirty="0"/>
                        <a:t>编号</a:t>
                      </a:r>
                    </a:p>
                  </a:txBody>
                  <a:tcPr/>
                </a:tc>
                <a:tc>
                  <a:txBody>
                    <a:bodyPr/>
                    <a:lstStyle/>
                    <a:p>
                      <a:pPr algn="ctr"/>
                      <a:r>
                        <a:rPr lang="zh-CN" altLang="en-US" dirty="0"/>
                        <a:t>输出</a:t>
                      </a:r>
                    </a:p>
                  </a:txBody>
                  <a:tcPr/>
                </a:tc>
                <a:tc>
                  <a:txBody>
                    <a:bodyPr/>
                    <a:lstStyle/>
                    <a:p>
                      <a:pPr algn="ctr"/>
                      <a:endParaRPr lang="zh-CN" altLang="en-US"/>
                    </a:p>
                  </a:txBody>
                  <a:tcPr/>
                </a:tc>
                <a:tc>
                  <a:txBody>
                    <a:bodyPr/>
                    <a:lstStyle/>
                    <a:p>
                      <a:pPr algn="ctr"/>
                      <a:r>
                        <a:rPr lang="zh-CN" altLang="en-US" dirty="0"/>
                        <a:t>码字</a:t>
                      </a:r>
                    </a:p>
                  </a:txBody>
                  <a:tcPr/>
                </a:tc>
                <a:tc>
                  <a:txBody>
                    <a:bodyPr/>
                    <a:lstStyle/>
                    <a:p>
                      <a:pPr algn="ctr"/>
                      <a:r>
                        <a:rPr lang="zh-CN" altLang="en-US" dirty="0"/>
                        <a:t>新单词</a:t>
                      </a:r>
                    </a:p>
                  </a:txBody>
                  <a:tcPr/>
                </a:tc>
                <a:tc>
                  <a:txBody>
                    <a:bodyPr/>
                    <a:lstStyle/>
                    <a:p>
                      <a:pPr algn="ctr"/>
                      <a:r>
                        <a:rPr lang="zh-CN" altLang="en-US" dirty="0"/>
                        <a:t>编号</a:t>
                      </a:r>
                    </a:p>
                  </a:txBody>
                  <a:tcPr/>
                </a:tc>
                <a:tc>
                  <a:txBody>
                    <a:bodyPr/>
                    <a:lstStyle/>
                    <a:p>
                      <a:pPr algn="ctr"/>
                      <a:r>
                        <a:rPr lang="zh-CN" altLang="en-US" dirty="0"/>
                        <a:t>输出</a:t>
                      </a:r>
                    </a:p>
                  </a:txBody>
                  <a:tcPr/>
                </a:tc>
                <a:extLst>
                  <a:ext uri="{0D108BD9-81ED-4DB2-BD59-A6C34878D82A}">
                    <a16:rowId xmlns:a16="http://schemas.microsoft.com/office/drawing/2014/main" val="4241985494"/>
                  </a:ext>
                </a:extLst>
              </a:tr>
              <a:tr h="370840">
                <a:tc>
                  <a:txBody>
                    <a:bodyPr/>
                    <a:lstStyle/>
                    <a:p>
                      <a:pPr algn="ctr"/>
                      <a:r>
                        <a:rPr lang="en-US" altLang="zh-CN" dirty="0"/>
                        <a:t>041</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041</a:t>
                      </a:r>
                      <a:endParaRPr lang="zh-CN" altLang="en-US" dirty="0"/>
                    </a:p>
                  </a:txBody>
                  <a:tcPr/>
                </a:tc>
                <a:tc>
                  <a:txBody>
                    <a:bodyPr/>
                    <a:lstStyle/>
                    <a:p>
                      <a:pPr algn="ctr"/>
                      <a:r>
                        <a:rPr lang="en-US" altLang="zh-CN" dirty="0"/>
                        <a:t>CAA</a:t>
                      </a:r>
                      <a:endParaRPr lang="zh-CN" altLang="en-US" dirty="0"/>
                    </a:p>
                  </a:txBody>
                  <a:tcPr/>
                </a:tc>
                <a:tc>
                  <a:txBody>
                    <a:bodyPr/>
                    <a:lstStyle/>
                    <a:p>
                      <a:pPr algn="ctr"/>
                      <a:r>
                        <a:rPr lang="en-US" altLang="zh-CN" dirty="0"/>
                        <a:t>106</a:t>
                      </a:r>
                      <a:endParaRPr lang="zh-CN" altLang="en-US" dirty="0"/>
                    </a:p>
                  </a:txBody>
                  <a:tcPr/>
                </a:tc>
                <a:tc>
                  <a:txBody>
                    <a:bodyPr/>
                    <a:lstStyle/>
                    <a:p>
                      <a:pPr algn="ctr"/>
                      <a:r>
                        <a:rPr lang="en-US" altLang="zh-CN" dirty="0"/>
                        <a:t>CA</a:t>
                      </a:r>
                      <a:endParaRPr lang="zh-CN" altLang="en-US" dirty="0"/>
                    </a:p>
                  </a:txBody>
                  <a:tcPr/>
                </a:tc>
                <a:extLst>
                  <a:ext uri="{0D108BD9-81ED-4DB2-BD59-A6C34878D82A}">
                    <a16:rowId xmlns:a16="http://schemas.microsoft.com/office/drawing/2014/main" val="788061738"/>
                  </a:ext>
                </a:extLst>
              </a:tr>
              <a:tr h="370840">
                <a:tc>
                  <a:txBody>
                    <a:bodyPr/>
                    <a:lstStyle/>
                    <a:p>
                      <a:pPr algn="ctr"/>
                      <a:r>
                        <a:rPr lang="en-US" altLang="zh-CN" dirty="0"/>
                        <a:t>042</a:t>
                      </a:r>
                      <a:endParaRPr lang="zh-CN" altLang="en-US" dirty="0"/>
                    </a:p>
                  </a:txBody>
                  <a:tcPr/>
                </a:tc>
                <a:tc>
                  <a:txBody>
                    <a:bodyPr/>
                    <a:lstStyle/>
                    <a:p>
                      <a:pPr algn="ctr"/>
                      <a:r>
                        <a:rPr lang="en-US" altLang="zh-CN" dirty="0"/>
                        <a:t>AB</a:t>
                      </a:r>
                      <a:endParaRPr lang="zh-CN" altLang="en-US" dirty="0"/>
                    </a:p>
                  </a:txBody>
                  <a:tcPr/>
                </a:tc>
                <a:tc>
                  <a:txBody>
                    <a:bodyPr/>
                    <a:lstStyle/>
                    <a:p>
                      <a:pPr algn="ctr"/>
                      <a:r>
                        <a:rPr lang="en-US" altLang="zh-CN" dirty="0"/>
                        <a:t>100</a:t>
                      </a:r>
                      <a:endParaRPr lang="zh-CN" altLang="en-US" dirty="0"/>
                    </a:p>
                  </a:txBody>
                  <a:tcPr/>
                </a:tc>
                <a:tc>
                  <a:txBody>
                    <a:bodyPr/>
                    <a:lstStyle/>
                    <a:p>
                      <a:pPr algn="ctr"/>
                      <a:r>
                        <a:rPr lang="en-US" altLang="zh-CN" dirty="0"/>
                        <a:t>A</a:t>
                      </a:r>
                      <a:endParaRPr lang="zh-CN" altLang="en-US" dirty="0"/>
                    </a:p>
                  </a:txBody>
                  <a:tcPr/>
                </a:tc>
                <a:tc>
                  <a:txBody>
                    <a:bodyPr/>
                    <a:lstStyle/>
                    <a:p>
                      <a:pPr algn="ctr"/>
                      <a:endParaRPr lang="zh-CN" altLang="en-US"/>
                    </a:p>
                  </a:txBody>
                  <a:tcPr/>
                </a:tc>
                <a:tc>
                  <a:txBody>
                    <a:bodyPr/>
                    <a:lstStyle/>
                    <a:p>
                      <a:pPr algn="ctr"/>
                      <a:r>
                        <a:rPr lang="en-US" altLang="zh-CN" dirty="0"/>
                        <a:t>107</a:t>
                      </a:r>
                      <a:endParaRPr lang="zh-CN" altLang="en-US" dirty="0"/>
                    </a:p>
                  </a:txBody>
                  <a:tcPr/>
                </a:tc>
                <a:tc>
                  <a:txBody>
                    <a:bodyPr/>
                    <a:lstStyle/>
                    <a:p>
                      <a:pPr algn="ctr"/>
                      <a:r>
                        <a:rPr lang="en-US" altLang="zh-CN" dirty="0"/>
                        <a:t>AA</a:t>
                      </a:r>
                      <a:endParaRPr lang="zh-CN" altLang="en-US" dirty="0"/>
                    </a:p>
                  </a:txBody>
                  <a:tcPr/>
                </a:tc>
                <a:tc>
                  <a:txBody>
                    <a:bodyPr/>
                    <a:lstStyle/>
                    <a:p>
                      <a:pPr algn="ctr"/>
                      <a:r>
                        <a:rPr lang="en-US" altLang="zh-CN" dirty="0"/>
                        <a:t>107</a:t>
                      </a:r>
                      <a:endParaRPr lang="zh-CN" altLang="en-US" dirty="0"/>
                    </a:p>
                  </a:txBody>
                  <a:tcPr/>
                </a:tc>
                <a:tc>
                  <a:txBody>
                    <a:bodyPr/>
                    <a:lstStyle/>
                    <a:p>
                      <a:pPr algn="ctr"/>
                      <a:r>
                        <a:rPr lang="en-US" altLang="zh-CN" dirty="0"/>
                        <a:t>A</a:t>
                      </a:r>
                      <a:endParaRPr lang="zh-CN" altLang="en-US" dirty="0"/>
                    </a:p>
                  </a:txBody>
                  <a:tcPr/>
                </a:tc>
                <a:extLst>
                  <a:ext uri="{0D108BD9-81ED-4DB2-BD59-A6C34878D82A}">
                    <a16:rowId xmlns:a16="http://schemas.microsoft.com/office/drawing/2014/main" val="597478039"/>
                  </a:ext>
                </a:extLst>
              </a:tr>
              <a:tr h="370840">
                <a:tc>
                  <a:txBody>
                    <a:bodyPr/>
                    <a:lstStyle/>
                    <a:p>
                      <a:pPr algn="ctr"/>
                      <a:r>
                        <a:rPr lang="en-US" altLang="zh-CN" dirty="0"/>
                        <a:t>043</a:t>
                      </a:r>
                      <a:endParaRPr lang="zh-CN" altLang="en-US" dirty="0"/>
                    </a:p>
                  </a:txBody>
                  <a:tcPr/>
                </a:tc>
                <a:tc>
                  <a:txBody>
                    <a:bodyPr/>
                    <a:lstStyle/>
                    <a:p>
                      <a:pPr algn="ctr"/>
                      <a:r>
                        <a:rPr lang="en-US" altLang="zh-CN" dirty="0"/>
                        <a:t>BC</a:t>
                      </a:r>
                      <a:endParaRPr lang="zh-CN" altLang="en-US" dirty="0"/>
                    </a:p>
                  </a:txBody>
                  <a:tcPr/>
                </a:tc>
                <a:tc>
                  <a:txBody>
                    <a:bodyPr/>
                    <a:lstStyle/>
                    <a:p>
                      <a:pPr algn="ctr"/>
                      <a:r>
                        <a:rPr lang="en-US" altLang="zh-CN" dirty="0"/>
                        <a:t>101</a:t>
                      </a:r>
                      <a:endParaRPr lang="zh-CN" altLang="en-US" dirty="0"/>
                    </a:p>
                  </a:txBody>
                  <a:tcPr/>
                </a:tc>
                <a:tc>
                  <a:txBody>
                    <a:bodyPr/>
                    <a:lstStyle/>
                    <a:p>
                      <a:pPr algn="ctr"/>
                      <a:r>
                        <a:rPr lang="en-US" altLang="zh-CN" dirty="0"/>
                        <a:t>B</a:t>
                      </a:r>
                      <a:endParaRPr lang="zh-CN" altLang="en-US" dirty="0"/>
                    </a:p>
                  </a:txBody>
                  <a:tcPr/>
                </a:tc>
                <a:tc>
                  <a:txBody>
                    <a:bodyPr/>
                    <a:lstStyle/>
                    <a:p>
                      <a:pPr algn="ctr"/>
                      <a:endParaRPr lang="zh-CN" altLang="en-US"/>
                    </a:p>
                  </a:txBody>
                  <a:tcPr/>
                </a:tc>
                <a:tc>
                  <a:txBody>
                    <a:bodyPr/>
                    <a:lstStyle/>
                    <a:p>
                      <a:pPr algn="ctr"/>
                      <a:r>
                        <a:rPr lang="en-US" altLang="zh-CN" dirty="0"/>
                        <a:t>042</a:t>
                      </a:r>
                      <a:endParaRPr lang="zh-CN" altLang="en-US" dirty="0"/>
                    </a:p>
                  </a:txBody>
                  <a:tcPr/>
                </a:tc>
                <a:tc>
                  <a:txBody>
                    <a:bodyPr/>
                    <a:lstStyle/>
                    <a:p>
                      <a:pPr algn="ctr"/>
                      <a:r>
                        <a:rPr lang="en-US" altLang="zh-CN" dirty="0"/>
                        <a:t>AAB</a:t>
                      </a:r>
                      <a:endParaRPr lang="zh-CN" altLang="en-US" dirty="0"/>
                    </a:p>
                  </a:txBody>
                  <a:tcPr/>
                </a:tc>
                <a:tc>
                  <a:txBody>
                    <a:bodyPr/>
                    <a:lstStyle/>
                    <a:p>
                      <a:pPr algn="ctr"/>
                      <a:r>
                        <a:rPr lang="en-US" altLang="zh-CN" dirty="0"/>
                        <a:t>108</a:t>
                      </a:r>
                      <a:endParaRPr lang="zh-CN" altLang="en-US" dirty="0"/>
                    </a:p>
                  </a:txBody>
                  <a:tcPr/>
                </a:tc>
                <a:tc>
                  <a:txBody>
                    <a:bodyPr/>
                    <a:lstStyle/>
                    <a:p>
                      <a:pPr algn="ctr"/>
                      <a:r>
                        <a:rPr lang="en-US" altLang="zh-CN" dirty="0"/>
                        <a:t>AA</a:t>
                      </a:r>
                      <a:endParaRPr lang="zh-CN" altLang="en-US" dirty="0"/>
                    </a:p>
                  </a:txBody>
                  <a:tcPr/>
                </a:tc>
                <a:extLst>
                  <a:ext uri="{0D108BD9-81ED-4DB2-BD59-A6C34878D82A}">
                    <a16:rowId xmlns:a16="http://schemas.microsoft.com/office/drawing/2014/main" val="3078275275"/>
                  </a:ext>
                </a:extLst>
              </a:tr>
              <a:tr h="370840">
                <a:tc>
                  <a:txBody>
                    <a:bodyPr/>
                    <a:lstStyle/>
                    <a:p>
                      <a:pPr algn="ctr"/>
                      <a:r>
                        <a:rPr lang="en-US" altLang="zh-CN" dirty="0"/>
                        <a:t>100</a:t>
                      </a:r>
                      <a:endParaRPr lang="zh-CN" altLang="en-US" dirty="0"/>
                    </a:p>
                  </a:txBody>
                  <a:tcPr/>
                </a:tc>
                <a:tc>
                  <a:txBody>
                    <a:bodyPr/>
                    <a:lstStyle/>
                    <a:p>
                      <a:pPr algn="ctr"/>
                      <a:r>
                        <a:rPr lang="en-US" altLang="zh-CN" dirty="0"/>
                        <a:t>CA</a:t>
                      </a:r>
                      <a:endParaRPr lang="zh-CN" altLang="en-US" dirty="0"/>
                    </a:p>
                  </a:txBody>
                  <a:tcPr/>
                </a:tc>
                <a:tc>
                  <a:txBody>
                    <a:bodyPr/>
                    <a:lstStyle/>
                    <a:p>
                      <a:pPr algn="ctr"/>
                      <a:r>
                        <a:rPr lang="en-US" altLang="zh-CN" dirty="0"/>
                        <a:t>102</a:t>
                      </a:r>
                      <a:endParaRPr lang="zh-CN" altLang="en-US" dirty="0"/>
                    </a:p>
                  </a:txBody>
                  <a:tcPr/>
                </a:tc>
                <a:tc>
                  <a:txBody>
                    <a:bodyPr/>
                    <a:lstStyle/>
                    <a:p>
                      <a:pPr algn="ctr"/>
                      <a:r>
                        <a:rPr lang="en-US" altLang="zh-CN" dirty="0"/>
                        <a:t>C</a:t>
                      </a:r>
                      <a:endParaRPr lang="zh-CN" altLang="en-US" dirty="0"/>
                    </a:p>
                  </a:txBody>
                  <a:tcPr/>
                </a:tc>
                <a:tc>
                  <a:txBody>
                    <a:bodyPr/>
                    <a:lstStyle/>
                    <a:p>
                      <a:pPr algn="ctr"/>
                      <a:endParaRPr lang="zh-CN" altLang="en-US"/>
                    </a:p>
                  </a:txBody>
                  <a:tcPr/>
                </a:tc>
                <a:tc>
                  <a:txBody>
                    <a:bodyPr/>
                    <a:lstStyle/>
                    <a:p>
                      <a:pPr algn="ctr"/>
                      <a:r>
                        <a:rPr lang="en-US" altLang="zh-CN" dirty="0"/>
                        <a:t>109</a:t>
                      </a:r>
                      <a:endParaRPr lang="zh-CN" altLang="en-US" dirty="0"/>
                    </a:p>
                  </a:txBody>
                  <a:tcPr/>
                </a:tc>
                <a:tc>
                  <a:txBody>
                    <a:bodyPr/>
                    <a:lstStyle/>
                    <a:p>
                      <a:pPr algn="ctr"/>
                      <a:r>
                        <a:rPr lang="en-US" altLang="zh-CN" dirty="0"/>
                        <a:t>BB</a:t>
                      </a:r>
                      <a:endParaRPr lang="zh-CN" altLang="en-US" dirty="0"/>
                    </a:p>
                  </a:txBody>
                  <a:tcPr/>
                </a:tc>
                <a:tc>
                  <a:txBody>
                    <a:bodyPr/>
                    <a:lstStyle/>
                    <a:p>
                      <a:pPr algn="ctr"/>
                      <a:r>
                        <a:rPr lang="en-US" altLang="zh-CN" dirty="0"/>
                        <a:t>109</a:t>
                      </a:r>
                      <a:endParaRPr lang="zh-CN" altLang="en-US" dirty="0"/>
                    </a:p>
                  </a:txBody>
                  <a:tcPr/>
                </a:tc>
                <a:tc>
                  <a:txBody>
                    <a:bodyPr/>
                    <a:lstStyle/>
                    <a:p>
                      <a:pPr algn="ctr"/>
                      <a:r>
                        <a:rPr lang="en-US" altLang="zh-CN" dirty="0"/>
                        <a:t>B</a:t>
                      </a:r>
                      <a:endParaRPr lang="zh-CN" altLang="en-US" dirty="0"/>
                    </a:p>
                  </a:txBody>
                  <a:tcPr/>
                </a:tc>
                <a:extLst>
                  <a:ext uri="{0D108BD9-81ED-4DB2-BD59-A6C34878D82A}">
                    <a16:rowId xmlns:a16="http://schemas.microsoft.com/office/drawing/2014/main" val="2672054054"/>
                  </a:ext>
                </a:extLst>
              </a:tr>
              <a:tr h="370840">
                <a:tc>
                  <a:txBody>
                    <a:bodyPr/>
                    <a:lstStyle/>
                    <a:p>
                      <a:pPr algn="ctr"/>
                      <a:r>
                        <a:rPr lang="en-US" altLang="zh-CN" dirty="0"/>
                        <a:t>044</a:t>
                      </a:r>
                      <a:endParaRPr lang="zh-CN" altLang="en-US" dirty="0"/>
                    </a:p>
                  </a:txBody>
                  <a:tcPr/>
                </a:tc>
                <a:tc>
                  <a:txBody>
                    <a:bodyPr/>
                    <a:lstStyle/>
                    <a:p>
                      <a:pPr algn="ctr"/>
                      <a:r>
                        <a:rPr lang="en-US" altLang="zh-CN" dirty="0"/>
                        <a:t>ABD</a:t>
                      </a:r>
                      <a:endParaRPr lang="zh-CN" altLang="en-US" dirty="0"/>
                    </a:p>
                  </a:txBody>
                  <a:tcPr/>
                </a:tc>
                <a:tc>
                  <a:txBody>
                    <a:bodyPr/>
                    <a:lstStyle/>
                    <a:p>
                      <a:pPr algn="ctr"/>
                      <a:r>
                        <a:rPr lang="en-US" altLang="zh-CN" dirty="0"/>
                        <a:t>103</a:t>
                      </a:r>
                      <a:endParaRPr lang="zh-CN" altLang="en-US" dirty="0"/>
                    </a:p>
                  </a:txBody>
                  <a:tcPr/>
                </a:tc>
                <a:tc>
                  <a:txBody>
                    <a:bodyPr/>
                    <a:lstStyle/>
                    <a:p>
                      <a:pPr algn="ctr"/>
                      <a:r>
                        <a:rPr lang="en-US" altLang="zh-CN" dirty="0"/>
                        <a:t>AB</a:t>
                      </a:r>
                      <a:endParaRPr lang="zh-CN" altLang="en-US" dirty="0"/>
                    </a:p>
                  </a:txBody>
                  <a:tcPr/>
                </a:tc>
                <a:tc>
                  <a:txBody>
                    <a:bodyPr/>
                    <a:lstStyle/>
                    <a:p>
                      <a:pPr algn="ctr"/>
                      <a:endParaRPr lang="zh-CN" altLang="en-US"/>
                    </a:p>
                  </a:txBody>
                  <a:tcPr/>
                </a:tc>
                <a:tc>
                  <a:txBody>
                    <a:bodyPr/>
                    <a:lstStyle/>
                    <a:p>
                      <a:pPr algn="ctr"/>
                      <a:r>
                        <a:rPr lang="en-US" altLang="zh-CN" dirty="0"/>
                        <a:t>105</a:t>
                      </a:r>
                      <a:endParaRPr lang="zh-CN" altLang="en-US" dirty="0"/>
                    </a:p>
                  </a:txBody>
                  <a:tcPr/>
                </a:tc>
                <a:tc>
                  <a:txBody>
                    <a:bodyPr/>
                    <a:lstStyle/>
                    <a:p>
                      <a:pPr algn="ctr"/>
                      <a:r>
                        <a:rPr lang="en-US" altLang="zh-CN" dirty="0"/>
                        <a:t>BBA</a:t>
                      </a:r>
                      <a:endParaRPr lang="zh-CN" altLang="en-US" dirty="0"/>
                    </a:p>
                  </a:txBody>
                  <a:tcPr/>
                </a:tc>
                <a:tc>
                  <a:txBody>
                    <a:bodyPr/>
                    <a:lstStyle/>
                    <a:p>
                      <a:pPr algn="ctr"/>
                      <a:r>
                        <a:rPr lang="en-US" altLang="zh-CN" dirty="0"/>
                        <a:t>10A</a:t>
                      </a:r>
                      <a:endParaRPr lang="zh-CN" altLang="en-US" dirty="0"/>
                    </a:p>
                  </a:txBody>
                  <a:tcPr/>
                </a:tc>
                <a:tc>
                  <a:txBody>
                    <a:bodyPr/>
                    <a:lstStyle/>
                    <a:p>
                      <a:pPr algn="ctr"/>
                      <a:r>
                        <a:rPr lang="en-US" altLang="zh-CN" dirty="0"/>
                        <a:t>BB</a:t>
                      </a:r>
                      <a:endParaRPr lang="zh-CN" altLang="en-US" dirty="0"/>
                    </a:p>
                  </a:txBody>
                  <a:tcPr/>
                </a:tc>
                <a:extLst>
                  <a:ext uri="{0D108BD9-81ED-4DB2-BD59-A6C34878D82A}">
                    <a16:rowId xmlns:a16="http://schemas.microsoft.com/office/drawing/2014/main" val="3202857013"/>
                  </a:ext>
                </a:extLst>
              </a:tr>
              <a:tr h="370840">
                <a:tc>
                  <a:txBody>
                    <a:bodyPr/>
                    <a:lstStyle/>
                    <a:p>
                      <a:pPr algn="ctr"/>
                      <a:r>
                        <a:rPr lang="en-US" altLang="zh-CN" dirty="0"/>
                        <a:t>100</a:t>
                      </a:r>
                      <a:endParaRPr lang="zh-CN" altLang="en-US" dirty="0"/>
                    </a:p>
                  </a:txBody>
                  <a:tcPr/>
                </a:tc>
                <a:tc>
                  <a:txBody>
                    <a:bodyPr/>
                    <a:lstStyle/>
                    <a:p>
                      <a:pPr algn="ctr"/>
                      <a:r>
                        <a:rPr lang="en-US" altLang="zh-CN" dirty="0"/>
                        <a:t>DA</a:t>
                      </a:r>
                      <a:endParaRPr lang="zh-CN" altLang="en-US" dirty="0"/>
                    </a:p>
                  </a:txBody>
                  <a:tcPr/>
                </a:tc>
                <a:tc>
                  <a:txBody>
                    <a:bodyPr/>
                    <a:lstStyle/>
                    <a:p>
                      <a:pPr algn="ctr"/>
                      <a:r>
                        <a:rPr lang="en-US" altLang="zh-CN" dirty="0"/>
                        <a:t>104</a:t>
                      </a:r>
                      <a:endParaRPr lang="zh-CN" altLang="en-US" dirty="0"/>
                    </a:p>
                  </a:txBody>
                  <a:tcPr/>
                </a:tc>
                <a:tc>
                  <a:txBody>
                    <a:bodyPr/>
                    <a:lstStyle/>
                    <a:p>
                      <a:pPr algn="ctr"/>
                      <a:r>
                        <a:rPr lang="en-US" altLang="zh-CN" dirty="0"/>
                        <a:t>D</a:t>
                      </a:r>
                      <a:endParaRPr lang="zh-CN" altLang="en-US" dirty="0"/>
                    </a:p>
                  </a:txBody>
                  <a:tcPr/>
                </a:tc>
                <a:tc>
                  <a:txBody>
                    <a:bodyPr/>
                    <a:lstStyle/>
                    <a:p>
                      <a:pPr algn="ctr"/>
                      <a:endParaRPr lang="zh-CN" altLang="en-US" dirty="0"/>
                    </a:p>
                  </a:txBody>
                  <a:tcPr/>
                </a:tc>
                <a:tc>
                  <a:txBody>
                    <a:bodyPr/>
                    <a:lstStyle/>
                    <a:p>
                      <a:pPr algn="ctr"/>
                      <a:r>
                        <a:rPr lang="en-US" altLang="zh-CN" dirty="0"/>
                        <a:t>10B</a:t>
                      </a:r>
                      <a:endParaRPr lang="zh-CN" altLang="en-US" dirty="0"/>
                    </a:p>
                  </a:txBody>
                  <a:tcPr/>
                </a:tc>
                <a:tc>
                  <a:txBody>
                    <a:bodyPr/>
                    <a:lstStyle/>
                    <a:p>
                      <a:pPr algn="ctr"/>
                      <a:r>
                        <a:rPr lang="en-US" altLang="zh-CN" dirty="0"/>
                        <a:t>ABCA</a:t>
                      </a:r>
                      <a:endParaRPr lang="zh-CN" altLang="en-US" dirty="0"/>
                    </a:p>
                  </a:txBody>
                  <a:tcPr/>
                </a:tc>
                <a:tc>
                  <a:txBody>
                    <a:bodyPr/>
                    <a:lstStyle/>
                    <a:p>
                      <a:pPr algn="ctr"/>
                      <a:r>
                        <a:rPr lang="en-US" altLang="zh-CN" dirty="0"/>
                        <a:t>10B</a:t>
                      </a:r>
                      <a:endParaRPr lang="zh-CN" altLang="en-US" dirty="0"/>
                    </a:p>
                  </a:txBody>
                  <a:tcPr/>
                </a:tc>
                <a:tc>
                  <a:txBody>
                    <a:bodyPr/>
                    <a:lstStyle/>
                    <a:p>
                      <a:pPr algn="ctr"/>
                      <a:r>
                        <a:rPr lang="en-US" altLang="zh-CN" dirty="0"/>
                        <a:t>ABC</a:t>
                      </a:r>
                      <a:endParaRPr lang="zh-CN" altLang="en-US" dirty="0"/>
                    </a:p>
                  </a:txBody>
                  <a:tcPr/>
                </a:tc>
                <a:extLst>
                  <a:ext uri="{0D108BD9-81ED-4DB2-BD59-A6C34878D82A}">
                    <a16:rowId xmlns:a16="http://schemas.microsoft.com/office/drawing/2014/main" val="2418852064"/>
                  </a:ext>
                </a:extLst>
              </a:tr>
              <a:tr h="370840">
                <a:tc>
                  <a:txBody>
                    <a:bodyPr/>
                    <a:lstStyle/>
                    <a:p>
                      <a:pPr algn="ctr"/>
                      <a:r>
                        <a:rPr lang="en-US" altLang="zh-CN" dirty="0"/>
                        <a:t>102</a:t>
                      </a:r>
                      <a:endParaRPr lang="zh-CN" altLang="en-US" dirty="0"/>
                    </a:p>
                  </a:txBody>
                  <a:tcPr/>
                </a:tc>
                <a:tc>
                  <a:txBody>
                    <a:bodyPr/>
                    <a:lstStyle/>
                    <a:p>
                      <a:pPr algn="ctr"/>
                      <a:r>
                        <a:rPr lang="en-US" altLang="zh-CN" dirty="0"/>
                        <a:t>ABC</a:t>
                      </a:r>
                      <a:endParaRPr lang="zh-CN" altLang="en-US" dirty="0"/>
                    </a:p>
                  </a:txBody>
                  <a:tcPr/>
                </a:tc>
                <a:tc>
                  <a:txBody>
                    <a:bodyPr/>
                    <a:lstStyle/>
                    <a:p>
                      <a:pPr algn="ctr"/>
                      <a:r>
                        <a:rPr lang="en-US" altLang="zh-CN" dirty="0"/>
                        <a:t>105</a:t>
                      </a:r>
                      <a:endParaRPr lang="zh-CN" altLang="en-US" dirty="0"/>
                    </a:p>
                  </a:txBody>
                  <a:tcPr/>
                </a:tc>
                <a:tc>
                  <a:txBody>
                    <a:bodyPr/>
                    <a:lstStyle/>
                    <a:p>
                      <a:pPr algn="ctr"/>
                      <a:r>
                        <a:rPr lang="en-US" altLang="zh-CN" dirty="0"/>
                        <a:t>AB</a:t>
                      </a:r>
                      <a:endParaRPr lang="zh-CN" altLang="en-US" dirty="0"/>
                    </a:p>
                  </a:txBody>
                  <a:tcPr/>
                </a:tc>
                <a:tc>
                  <a:txBody>
                    <a:bodyPr/>
                    <a:lstStyle/>
                    <a:p>
                      <a:pPr algn="ctr"/>
                      <a:endParaRPr lang="zh-CN" altLang="en-US"/>
                    </a:p>
                  </a:txBody>
                  <a:tcPr/>
                </a:tc>
                <a:tc>
                  <a:txBody>
                    <a:bodyPr/>
                    <a:lstStyle/>
                    <a:p>
                      <a:pPr algn="ctr"/>
                      <a:r>
                        <a:rPr lang="en-US" altLang="zh-CN" dirty="0"/>
                        <a:t>FFF</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ABCA</a:t>
                      </a:r>
                      <a:endParaRPr lang="zh-CN" altLang="en-US" dirty="0"/>
                    </a:p>
                  </a:txBody>
                  <a:tcPr/>
                </a:tc>
                <a:extLst>
                  <a:ext uri="{0D108BD9-81ED-4DB2-BD59-A6C34878D82A}">
                    <a16:rowId xmlns:a16="http://schemas.microsoft.com/office/drawing/2014/main" val="2100355114"/>
                  </a:ext>
                </a:extLst>
              </a:tr>
            </a:tbl>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D3EF9F6-C9D6-4EFF-BA98-D620079C11BB}"/>
                  </a:ext>
                </a:extLst>
              </p:cNvPr>
              <p:cNvSpPr/>
              <p:nvPr/>
            </p:nvSpPr>
            <p:spPr>
              <a:xfrm>
                <a:off x="7874462" y="2852936"/>
                <a:ext cx="288032"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oMath>
                  </m:oMathPara>
                </a14:m>
                <a:endParaRPr lang="zh-CN" altLang="en-US" dirty="0"/>
              </a:p>
            </p:txBody>
          </p:sp>
        </mc:Choice>
        <mc:Fallback xmlns="">
          <p:sp>
            <p:nvSpPr>
              <p:cNvPr id="5" name="矩形 4">
                <a:extLst>
                  <a:ext uri="{FF2B5EF4-FFF2-40B4-BE49-F238E27FC236}">
                    <a16:creationId xmlns:a16="http://schemas.microsoft.com/office/drawing/2014/main" id="{8D3EF9F6-C9D6-4EFF-BA98-D620079C11BB}"/>
                  </a:ext>
                </a:extLst>
              </p:cNvPr>
              <p:cNvSpPr>
                <a:spLocks noRot="1" noChangeAspect="1" noMove="1" noResize="1" noEditPoints="1" noAdjustHandles="1" noChangeArrowheads="1" noChangeShapeType="1" noTextEdit="1"/>
              </p:cNvSpPr>
              <p:nvPr/>
            </p:nvSpPr>
            <p:spPr>
              <a:xfrm>
                <a:off x="7874462" y="2852936"/>
                <a:ext cx="288032" cy="216024"/>
              </a:xfrm>
              <a:prstGeom prst="rect">
                <a:avLst/>
              </a:prstGeom>
              <a:blipFill>
                <a:blip r:embed="rId2"/>
                <a:stretch>
                  <a:fillRect l="-6250" t="-2778" b="-2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C5E67A1-02CE-49DD-AB96-1CFCD26856BB}"/>
                  </a:ext>
                </a:extLst>
              </p:cNvPr>
              <p:cNvSpPr/>
              <p:nvPr/>
            </p:nvSpPr>
            <p:spPr>
              <a:xfrm>
                <a:off x="7874462" y="3581334"/>
                <a:ext cx="288032"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oMath>
                  </m:oMathPara>
                </a14:m>
                <a:endParaRPr lang="zh-CN" altLang="en-US" dirty="0"/>
              </a:p>
            </p:txBody>
          </p:sp>
        </mc:Choice>
        <mc:Fallback xmlns="">
          <p:sp>
            <p:nvSpPr>
              <p:cNvPr id="6" name="矩形 5">
                <a:extLst>
                  <a:ext uri="{FF2B5EF4-FFF2-40B4-BE49-F238E27FC236}">
                    <a16:creationId xmlns:a16="http://schemas.microsoft.com/office/drawing/2014/main" id="{BC5E67A1-02CE-49DD-AB96-1CFCD26856BB}"/>
                  </a:ext>
                </a:extLst>
              </p:cNvPr>
              <p:cNvSpPr>
                <a:spLocks noRot="1" noChangeAspect="1" noMove="1" noResize="1" noEditPoints="1" noAdjustHandles="1" noChangeArrowheads="1" noChangeShapeType="1" noTextEdit="1"/>
              </p:cNvSpPr>
              <p:nvPr/>
            </p:nvSpPr>
            <p:spPr>
              <a:xfrm>
                <a:off x="7874462" y="3581334"/>
                <a:ext cx="288032" cy="216024"/>
              </a:xfrm>
              <a:prstGeom prst="rect">
                <a:avLst/>
              </a:prstGeom>
              <a:blipFill>
                <a:blip r:embed="rId3"/>
                <a:stretch>
                  <a:fillRect l="-6250" b="-2432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5253D24-F25D-4399-AE07-563B1E49984D}"/>
              </a:ext>
            </a:extLst>
          </p:cNvPr>
          <p:cNvSpPr txBox="1"/>
          <p:nvPr/>
        </p:nvSpPr>
        <p:spPr>
          <a:xfrm>
            <a:off x="693812" y="5090122"/>
            <a:ext cx="10801200" cy="1477328"/>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en-US" altLang="zh-CN" dirty="0"/>
              <a:t>LZW</a:t>
            </a:r>
            <a:r>
              <a:rPr lang="zh-CN" altLang="en-US" dirty="0"/>
              <a:t>编码对于非平稳信源具有良好的压缩处理效果，当数据流中出现很多重复的字节和字符串时，具有很高的压缩比。常用于图像数据和文本文件的压缩处理。</a:t>
            </a:r>
            <a:endParaRPr lang="en-US" altLang="zh-CN" dirty="0"/>
          </a:p>
          <a:p>
            <a:pPr marL="285750" indent="-285750">
              <a:buFont typeface="Wingdings" panose="05000000000000000000" pitchFamily="2" charset="2"/>
              <a:buChar char="Ø"/>
            </a:pPr>
            <a:r>
              <a:rPr lang="zh-CN" altLang="en-US" dirty="0"/>
              <a:t>不适合于小文件的压缩（产生的单词较短），也不适合于大文件（字典容量不够）。</a:t>
            </a:r>
            <a:endParaRPr lang="en-US" altLang="zh-CN" dirty="0"/>
          </a:p>
          <a:p>
            <a:pPr marL="285750" indent="-285750">
              <a:buFont typeface="Wingdings" panose="05000000000000000000" pitchFamily="2" charset="2"/>
              <a:buChar char="Ø"/>
            </a:pPr>
            <a:r>
              <a:rPr lang="zh-CN" altLang="en-US" dirty="0"/>
              <a:t>可通过调整码字长度等方法来扩大字典容量以以适应大型文件的压缩需要。</a:t>
            </a:r>
            <a:r>
              <a:rPr lang="en-US" altLang="zh-CN" dirty="0"/>
              <a:t>PKZIP</a:t>
            </a:r>
            <a:r>
              <a:rPr lang="zh-CN" altLang="en-US" dirty="0"/>
              <a:t>、</a:t>
            </a:r>
            <a:r>
              <a:rPr lang="en-US" altLang="zh-CN" dirty="0"/>
              <a:t>ART</a:t>
            </a:r>
            <a:r>
              <a:rPr lang="zh-CN" altLang="en-US" dirty="0"/>
              <a:t>、</a:t>
            </a:r>
            <a:r>
              <a:rPr lang="en-US" altLang="zh-CN" dirty="0"/>
              <a:t>ARC</a:t>
            </a:r>
            <a:r>
              <a:rPr lang="zh-CN" altLang="en-US" dirty="0"/>
              <a:t>、</a:t>
            </a:r>
            <a:r>
              <a:rPr lang="en-US" altLang="zh-CN" dirty="0"/>
              <a:t>LHA</a:t>
            </a:r>
            <a:r>
              <a:rPr lang="zh-CN" altLang="en-US" dirty="0"/>
              <a:t>、</a:t>
            </a:r>
            <a:r>
              <a:rPr lang="en-US" altLang="zh-CN" dirty="0"/>
              <a:t>WINZIP</a:t>
            </a:r>
            <a:r>
              <a:rPr lang="zh-CN" altLang="en-US" dirty="0"/>
              <a:t>等压缩软件都是由</a:t>
            </a:r>
            <a:r>
              <a:rPr lang="en-US" altLang="zh-CN" dirty="0"/>
              <a:t>LZW</a:t>
            </a:r>
            <a:r>
              <a:rPr lang="zh-CN" altLang="en-US" dirty="0"/>
              <a:t>编码改进而成。</a:t>
            </a:r>
          </a:p>
        </p:txBody>
      </p:sp>
    </p:spTree>
    <p:extLst>
      <p:ext uri="{BB962C8B-B14F-4D97-AF65-F5344CB8AC3E}">
        <p14:creationId xmlns:p14="http://schemas.microsoft.com/office/powerpoint/2010/main" val="144941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5" grpId="1"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815886-51C2-474D-B12E-D6E35C5C4E6E}"/>
              </a:ext>
            </a:extLst>
          </p:cNvPr>
          <p:cNvSpPr txBox="1"/>
          <p:nvPr/>
        </p:nvSpPr>
        <p:spPr>
          <a:xfrm>
            <a:off x="1269876" y="340023"/>
            <a:ext cx="4680520" cy="461665"/>
          </a:xfrm>
          <a:prstGeom prst="rect">
            <a:avLst/>
          </a:prstGeom>
          <a:noFill/>
          <a:ln>
            <a:noFill/>
          </a:ln>
        </p:spPr>
        <p:txBody>
          <a:bodyPr wrap="square" rtlCol="0" anchor="ctr" anchorCtr="1">
            <a:spAutoFit/>
          </a:bodyPr>
          <a:lstStyle/>
          <a:p>
            <a:r>
              <a:rPr lang="en-US" altLang="zh-CN" sz="2400" b="1" dirty="0"/>
              <a:t>§5.2 </a:t>
            </a:r>
            <a:r>
              <a:rPr lang="zh-CN" altLang="en-US" sz="2400" b="1" dirty="0"/>
              <a:t>定长码及定长信源编码定理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F078CE4-7A37-4552-9955-C2794C05B436}"/>
                  </a:ext>
                </a:extLst>
              </p:cNvPr>
              <p:cNvSpPr txBox="1"/>
              <p:nvPr/>
            </p:nvSpPr>
            <p:spPr>
              <a:xfrm>
                <a:off x="891836" y="726369"/>
                <a:ext cx="10693188" cy="5405262"/>
              </a:xfrm>
              <a:prstGeom prst="rect">
                <a:avLst/>
              </a:prstGeom>
              <a:noFill/>
              <a:ln>
                <a:noFill/>
              </a:ln>
            </p:spPr>
            <p:txBody>
              <a:bodyPr wrap="square" rtlCol="0" anchor="ctr" anchorCtr="1">
                <a:spAutoFit/>
              </a:bodyPr>
              <a:lstStyle/>
              <a:p>
                <a:r>
                  <a:rPr lang="zh-CN" altLang="en-US" sz="2000" dirty="0"/>
                  <a:t>      若对一个有</a:t>
                </a:r>
                <a14:m>
                  <m:oMath xmlns:m="http://schemas.openxmlformats.org/officeDocument/2006/math">
                    <m:r>
                      <a:rPr lang="en-US" altLang="zh-CN" sz="2000" b="0" i="1" smtClean="0">
                        <a:latin typeface="Cambria Math" panose="02040503050406030204" pitchFamily="18" charset="0"/>
                      </a:rPr>
                      <m:t>𝑞</m:t>
                    </m:r>
                  </m:oMath>
                </a14:m>
                <a:r>
                  <a:rPr lang="zh-CN" altLang="en-US" sz="2000" dirty="0"/>
                  <a:t>个信源符号的信源</a:t>
                </a:r>
                <a14:m>
                  <m:oMath xmlns:m="http://schemas.openxmlformats.org/officeDocument/2006/math">
                    <m:r>
                      <a:rPr lang="en-US" altLang="zh-CN" sz="2000" b="0" i="1" smtClean="0">
                        <a:latin typeface="Cambria Math" panose="02040503050406030204" pitchFamily="18" charset="0"/>
                      </a:rPr>
                      <m:t>𝑆</m:t>
                    </m:r>
                    <m:r>
                      <a:rPr lang="zh-CN" altLang="en-US" sz="2000" i="1">
                        <a:latin typeface="Cambria Math" panose="02040503050406030204" pitchFamily="18" charset="0"/>
                      </a:rPr>
                      <m:t>进行</m:t>
                    </m:r>
                    <m:r>
                      <a:rPr lang="en-US" altLang="zh-CN" sz="2000" b="0" i="1" smtClean="0">
                        <a:latin typeface="Cambria Math" panose="02040503050406030204" pitchFamily="18" charset="0"/>
                      </a:rPr>
                      <m:t>𝑟</m:t>
                    </m:r>
                  </m:oMath>
                </a14:m>
                <a:r>
                  <a:rPr lang="zh-CN" altLang="en-US" sz="2000" dirty="0"/>
                  <a:t>元唯一可译定长编码，则码字长</a:t>
                </a:r>
                <a14:m>
                  <m:oMath xmlns:m="http://schemas.openxmlformats.org/officeDocument/2006/math">
                    <m:r>
                      <a:rPr lang="en-US" altLang="zh-CN" sz="2000" b="0" i="1" smtClean="0">
                        <a:latin typeface="Cambria Math" panose="02040503050406030204" pitchFamily="18" charset="0"/>
                      </a:rPr>
                      <m:t>𝑙</m:t>
                    </m:r>
                  </m:oMath>
                </a14:m>
                <a:r>
                  <a:rPr lang="zh-CN" altLang="en-US" sz="2000" dirty="0"/>
                  <a:t>必须满足</a:t>
                </a:r>
                <a14:m>
                  <m:oMath xmlns:m="http://schemas.openxmlformats.org/officeDocument/2006/math">
                    <m:r>
                      <a:rPr lang="en-US" altLang="zh-CN" sz="2000" b="0" i="1" smtClean="0">
                        <a:latin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𝑟</m:t>
                        </m:r>
                      </m:e>
                      <m:sup>
                        <m:r>
                          <a:rPr lang="en-US" altLang="zh-CN" sz="2000" b="0" i="1" smtClean="0">
                            <a:latin typeface="Cambria Math" panose="02040503050406030204" pitchFamily="18" charset="0"/>
                            <a:ea typeface="Cambria Math" panose="02040503050406030204" pitchFamily="18" charset="0"/>
                          </a:rPr>
                          <m:t>𝑙</m:t>
                        </m:r>
                      </m:sup>
                    </m:sSup>
                    <m:r>
                      <a:rPr lang="en-US" altLang="zh-CN" sz="2000" b="0" i="1" smtClean="0">
                        <a:latin typeface="Cambria Math" panose="02040503050406030204" pitchFamily="18" charset="0"/>
                        <a:ea typeface="Cambria Math" panose="02040503050406030204" pitchFamily="18" charset="0"/>
                      </a:rPr>
                      <m:t>.</m:t>
                    </m:r>
                  </m:oMath>
                </a14:m>
                <a:endParaRPr lang="en-US" altLang="zh-CN" sz="2000" dirty="0"/>
              </a:p>
              <a:p>
                <a:r>
                  <a:rPr lang="zh-CN" altLang="en-US" sz="2000" dirty="0"/>
                  <a:t>      若对离散无记忆信源</a:t>
                </a:r>
                <a14:m>
                  <m:oMath xmlns:m="http://schemas.openxmlformats.org/officeDocument/2006/math">
                    <m:r>
                      <a:rPr lang="en-US" altLang="zh-CN" sz="2000" b="0" i="1" smtClean="0">
                        <a:latin typeface="Cambria Math" panose="02040503050406030204" pitchFamily="18" charset="0"/>
                      </a:rPr>
                      <m:t>𝑆</m:t>
                    </m:r>
                  </m:oMath>
                </a14:m>
                <a:r>
                  <a:rPr lang="zh-CN" altLang="en-US" sz="2000" dirty="0"/>
                  <a:t>的</a:t>
                </a:r>
                <a14:m>
                  <m:oMath xmlns:m="http://schemas.openxmlformats.org/officeDocument/2006/math">
                    <m:r>
                      <a:rPr lang="en-US" altLang="zh-CN" sz="2000" b="0" i="1" dirty="0" smtClean="0">
                        <a:latin typeface="Cambria Math" panose="02040503050406030204" pitchFamily="18" charset="0"/>
                      </a:rPr>
                      <m:t>𝑁</m:t>
                    </m:r>
                  </m:oMath>
                </a14:m>
                <a:r>
                  <a:rPr lang="zh-CN" altLang="en-US" sz="2000" dirty="0"/>
                  <a:t>次扩展信源</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𝑆</m:t>
                        </m:r>
                      </m:e>
                      <m:sup>
                        <m:r>
                          <a:rPr lang="en-US" altLang="zh-CN" sz="2000" b="0" i="1" smtClean="0">
                            <a:latin typeface="Cambria Math" panose="02040503050406030204" pitchFamily="18" charset="0"/>
                          </a:rPr>
                          <m:t>𝑁</m:t>
                        </m:r>
                      </m:sup>
                    </m:sSup>
                  </m:oMath>
                </a14:m>
                <a:r>
                  <a:rPr lang="zh-CN" altLang="en-US" sz="2000" dirty="0"/>
                  <a:t>进行</a:t>
                </a:r>
                <a14:m>
                  <m:oMath xmlns:m="http://schemas.openxmlformats.org/officeDocument/2006/math">
                    <m:r>
                      <a:rPr lang="en-US" altLang="zh-CN" sz="2000" i="1">
                        <a:latin typeface="Cambria Math" panose="02040503050406030204" pitchFamily="18" charset="0"/>
                      </a:rPr>
                      <m:t>𝑟</m:t>
                    </m:r>
                  </m:oMath>
                </a14:m>
                <a:r>
                  <a:rPr lang="zh-CN" altLang="en-US" sz="2000" dirty="0"/>
                  <a:t>元唯一可译定长编码，则码字长</a:t>
                </a:r>
                <a14:m>
                  <m:oMath xmlns:m="http://schemas.openxmlformats.org/officeDocument/2006/math">
                    <m:r>
                      <a:rPr lang="en-US" altLang="zh-CN" sz="2000" i="1">
                        <a:latin typeface="Cambria Math" panose="02040503050406030204" pitchFamily="18" charset="0"/>
                      </a:rPr>
                      <m:t>𝑙</m:t>
                    </m:r>
                  </m:oMath>
                </a14:m>
                <a:r>
                  <a:rPr lang="zh-CN" altLang="en-US" sz="2000" dirty="0"/>
                  <a:t>必须满足</a:t>
                </a:r>
                <a:endParaRPr lang="en-US" altLang="zh-CN" sz="2000" dirty="0"/>
              </a:p>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𝑞</m:t>
                          </m:r>
                        </m:e>
                        <m:sup>
                          <m:r>
                            <a:rPr lang="en-US" altLang="zh-CN" sz="2000" b="0" i="1" smtClean="0">
                              <a:latin typeface="Cambria Math" panose="02040503050406030204" pitchFamily="18" charset="0"/>
                            </a:rPr>
                            <m:t>𝑁</m:t>
                          </m:r>
                        </m:sup>
                      </m:sSup>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𝑟</m:t>
                          </m:r>
                        </m:e>
                        <m:sup>
                          <m:r>
                            <a:rPr lang="en-US" altLang="zh-CN" sz="2000" b="0" i="1" smtClean="0">
                              <a:latin typeface="Cambria Math" panose="02040503050406030204" pitchFamily="18" charset="0"/>
                              <a:ea typeface="Cambria Math" panose="02040503050406030204" pitchFamily="18" charset="0"/>
                            </a:rPr>
                            <m:t>𝑙</m:t>
                          </m:r>
                        </m:sup>
                      </m:sSup>
                      <m:r>
                        <a:rPr lang="en-US" altLang="zh-CN" sz="2000" b="0" i="1" smtClean="0">
                          <a:latin typeface="Cambria Math" panose="02040503050406030204" pitchFamily="18" charset="0"/>
                          <a:ea typeface="Cambria Math" panose="02040503050406030204" pitchFamily="18" charset="0"/>
                        </a:rPr>
                        <m:t>  </m:t>
                      </m:r>
                      <m:r>
                        <a:rPr lang="zh-CN" altLang="en-US" sz="2000" i="1">
                          <a:latin typeface="Cambria Math" panose="02040503050406030204" pitchFamily="18" charset="0"/>
                          <a:ea typeface="Cambria Math" panose="02040503050406030204" pitchFamily="18" charset="0"/>
                        </a:rPr>
                        <m:t>即</m:t>
                      </m:r>
                      <m:r>
                        <a:rPr lang="en-US" altLang="zh-CN" sz="2000" b="0" i="1" smtClean="0">
                          <a:latin typeface="Cambria Math" panose="02040503050406030204" pitchFamily="18" charset="0"/>
                          <a:ea typeface="Cambria Math" panose="02040503050406030204" pitchFamily="18" charset="0"/>
                        </a:rPr>
                        <m:t>  </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𝑙</m:t>
                          </m:r>
                        </m:num>
                        <m:den>
                          <m:r>
                            <a:rPr lang="en-US" altLang="zh-CN" sz="2000" b="0" i="1" smtClean="0">
                              <a:latin typeface="Cambria Math" panose="02040503050406030204" pitchFamily="18" charset="0"/>
                              <a:ea typeface="Cambria Math" panose="02040503050406030204" pitchFamily="18" charset="0"/>
                            </a:rPr>
                            <m:t>𝑁</m:t>
                          </m:r>
                        </m:den>
                      </m:f>
                      <m:r>
                        <a:rPr lang="en-US" altLang="zh-CN" sz="2000" i="1">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𝑞</m:t>
                              </m:r>
                            </m:e>
                          </m:func>
                        </m:num>
                        <m:den>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𝑟</m:t>
                              </m:r>
                            </m:e>
                          </m:func>
                        </m:den>
                      </m:f>
                      <m:r>
                        <a:rPr lang="en-US" altLang="zh-CN" sz="2000" b="0" i="1" smtClean="0">
                          <a:latin typeface="Cambria Math" panose="02040503050406030204" pitchFamily="18" charset="0"/>
                          <a:ea typeface="Cambria Math" panose="02040503050406030204" pitchFamily="18" charset="0"/>
                        </a:rPr>
                        <m:t>,</m:t>
                      </m:r>
                    </m:oMath>
                  </m:oMathPara>
                </a14:m>
                <a:endParaRPr lang="en-US" altLang="zh-CN" sz="2000" dirty="0"/>
              </a:p>
              <a:p>
                <a:r>
                  <a:rPr lang="zh-CN" altLang="en-US" sz="2000" dirty="0"/>
                  <a:t>这里</a:t>
                </a:r>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𝑙</m:t>
                        </m:r>
                      </m:num>
                      <m:den>
                        <m:r>
                          <a:rPr lang="en-US" altLang="zh-CN" sz="2000" b="0" i="1" smtClean="0">
                            <a:latin typeface="Cambria Math" panose="02040503050406030204" pitchFamily="18" charset="0"/>
                          </a:rPr>
                          <m:t>𝑁</m:t>
                        </m:r>
                      </m:den>
                    </m:f>
                  </m:oMath>
                </a14:m>
                <a:r>
                  <a:rPr lang="zh-CN" altLang="en-US" sz="2000" dirty="0"/>
                  <a:t>表示平均每个信源符号所需码元个数。</a:t>
                </a:r>
                <a:endParaRPr lang="en-US" altLang="zh-CN" sz="2000" dirty="0"/>
              </a:p>
              <a:p>
                <a:pPr marL="342900" indent="-342900">
                  <a:spcAft>
                    <a:spcPts val="600"/>
                  </a:spcAft>
                  <a:buFont typeface="Wingdings" panose="05000000000000000000" pitchFamily="2" charset="2"/>
                  <a:buChar char="Ø"/>
                </a:pPr>
                <a:r>
                  <a:rPr lang="zh-CN" altLang="en-US" sz="2000" dirty="0"/>
                  <a:t>如果信源</a:t>
                </a:r>
                <a14:m>
                  <m:oMath xmlns:m="http://schemas.openxmlformats.org/officeDocument/2006/math">
                    <m:r>
                      <a:rPr lang="en-US" altLang="zh-CN" sz="2000" i="1">
                        <a:latin typeface="Cambria Math" panose="02040503050406030204" pitchFamily="18" charset="0"/>
                      </a:rPr>
                      <m:t>𝑆</m:t>
                    </m:r>
                  </m:oMath>
                </a14:m>
                <a:r>
                  <a:rPr lang="zh-CN" altLang="en-US" sz="2000" dirty="0"/>
                  <a:t>不是均匀分布，</a:t>
                </a:r>
                <a14:m>
                  <m:oMath xmlns:m="http://schemas.openxmlformats.org/officeDocument/2006/math">
                    <m:r>
                      <a:rPr lang="en-US" altLang="zh-CN" sz="2000" i="1">
                        <a:latin typeface="Cambria Math" panose="02040503050406030204" pitchFamily="18" charset="0"/>
                      </a:rPr>
                      <m:t>𝑁</m:t>
                    </m:r>
                  </m:oMath>
                </a14:m>
                <a:r>
                  <a:rPr lang="zh-CN" altLang="en-US" sz="2000" dirty="0"/>
                  <a:t>也相当大，则对</a:t>
                </a:r>
                <a14:m>
                  <m:oMath xmlns:m="http://schemas.openxmlformats.org/officeDocument/2006/math">
                    <m:r>
                      <a:rPr lang="en-US" altLang="zh-CN" sz="2000" i="1">
                        <a:latin typeface="Cambria Math" panose="02040503050406030204" pitchFamily="18" charset="0"/>
                      </a:rPr>
                      <m:t>𝑆</m:t>
                    </m:r>
                  </m:oMath>
                </a14:m>
                <a:r>
                  <a:rPr lang="zh-CN" altLang="en-US" sz="2000" dirty="0"/>
                  <a:t>连续产生的消息序列进行</a:t>
                </a:r>
                <a14:m>
                  <m:oMath xmlns:m="http://schemas.openxmlformats.org/officeDocument/2006/math">
                    <m:r>
                      <a:rPr lang="en-US" altLang="zh-CN" sz="2000" b="0" i="1" smtClean="0">
                        <a:latin typeface="Cambria Math" panose="02040503050406030204" pitchFamily="18" charset="0"/>
                      </a:rPr>
                      <m:t>𝑁</m:t>
                    </m:r>
                  </m:oMath>
                </a14:m>
                <a:r>
                  <a:rPr lang="zh-CN" altLang="en-US" sz="2000" dirty="0"/>
                  <a:t>长分组时，其中的“熟面孔” 非常少，绝大部分都是难得一见的“稀客”，而且这些“稀客”出现的总概率接近于零。</a:t>
                </a:r>
                <a:endParaRPr lang="en-US" altLang="zh-CN" sz="2000" dirty="0"/>
              </a:p>
              <a:p>
                <a:pPr marL="342900" indent="-342900">
                  <a:spcAft>
                    <a:spcPts val="600"/>
                  </a:spcAft>
                  <a:buFont typeface="Wingdings" panose="05000000000000000000" pitchFamily="2" charset="2"/>
                  <a:buChar char="Ø"/>
                </a:pPr>
                <a:r>
                  <a:rPr lang="zh-CN" altLang="en-US" sz="2000" dirty="0"/>
                  <a:t>假如允许有少量失真，则可将那些“稀客”忽略，将它们都编码成同一个码字，很显然这样的码字是不能正确地还原成消息序列的，但如果把“熟面孔”处理好了，也仍可以保证译码错误概率几乎为零（</a:t>
                </a:r>
                <a:r>
                  <a:rPr lang="zh-CN" altLang="en-US" sz="2000" dirty="0">
                    <a:solidFill>
                      <a:srgbClr val="C00000"/>
                    </a:solidFill>
                  </a:rPr>
                  <a:t>几乎无失真</a:t>
                </a:r>
                <a:r>
                  <a:rPr lang="zh-CN" altLang="en-US" sz="2000" dirty="0"/>
                  <a:t>）。</a:t>
                </a:r>
                <a:endParaRPr lang="en-US" altLang="zh-CN" sz="2000" dirty="0"/>
              </a:p>
              <a:p>
                <a:r>
                  <a:rPr lang="zh-CN" altLang="en-US" sz="2000" b="1" dirty="0"/>
                  <a:t>定理</a:t>
                </a:r>
                <a:r>
                  <a:rPr lang="en-US" altLang="zh-CN" sz="2000" b="1" dirty="0"/>
                  <a:t>20</a:t>
                </a:r>
                <a:r>
                  <a:rPr lang="zh-CN" altLang="en-US" sz="2000" b="1" dirty="0"/>
                  <a:t>：</a:t>
                </a:r>
                <a:r>
                  <a:rPr lang="zh-CN" altLang="en-US" sz="2000" dirty="0"/>
                  <a:t>若离散无记忆信源</a:t>
                </a:r>
                <a14:m>
                  <m:oMath xmlns:m="http://schemas.openxmlformats.org/officeDocument/2006/math">
                    <m:r>
                      <a:rPr lang="en-US" altLang="zh-CN" sz="2000" b="0" i="1" smtClean="0">
                        <a:latin typeface="Cambria Math" panose="02040503050406030204" pitchFamily="18" charset="0"/>
                      </a:rPr>
                      <m:t>𝑆</m:t>
                    </m:r>
                  </m:oMath>
                </a14:m>
                <a:r>
                  <a:rPr lang="zh-CN" altLang="en-US" sz="2000" dirty="0"/>
                  <a:t>的熵为</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oMath>
                </a14:m>
                <a:r>
                  <a:rPr lang="zh-CN" altLang="en-US" sz="2000" dirty="0"/>
                  <a:t>，考虑对</a:t>
                </a:r>
                <a14:m>
                  <m:oMath xmlns:m="http://schemas.openxmlformats.org/officeDocument/2006/math">
                    <m:r>
                      <a:rPr lang="en-US" altLang="zh-CN" sz="2000" b="0" i="1" smtClean="0">
                        <a:latin typeface="Cambria Math" panose="02040503050406030204" pitchFamily="18" charset="0"/>
                      </a:rPr>
                      <m:t>𝑆</m:t>
                    </m:r>
                  </m:oMath>
                </a14:m>
                <a:r>
                  <a:rPr lang="zh-CN" altLang="en-US" sz="2000" dirty="0"/>
                  <a:t>的</a:t>
                </a:r>
                <a14:m>
                  <m:oMath xmlns:m="http://schemas.openxmlformats.org/officeDocument/2006/math">
                    <m:r>
                      <a:rPr lang="en-US" altLang="zh-CN" sz="2000" i="1" dirty="0">
                        <a:latin typeface="Cambria Math" panose="02040503050406030204" pitchFamily="18" charset="0"/>
                      </a:rPr>
                      <m:t>𝑁</m:t>
                    </m:r>
                  </m:oMath>
                </a14:m>
                <a:r>
                  <a:rPr lang="zh-CN" altLang="en-US" sz="2000" dirty="0"/>
                  <a:t>次扩展信源</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𝑁</m:t>
                        </m:r>
                      </m:sup>
                    </m:sSup>
                  </m:oMath>
                </a14:m>
                <a:r>
                  <a:rPr lang="zh-CN" altLang="en-US" sz="2000" dirty="0"/>
                  <a:t>进行</a:t>
                </a:r>
                <a14:m>
                  <m:oMath xmlns:m="http://schemas.openxmlformats.org/officeDocument/2006/math">
                    <m:r>
                      <a:rPr lang="en-US" altLang="zh-CN" sz="2000" i="1">
                        <a:latin typeface="Cambria Math" panose="02040503050406030204" pitchFamily="18" charset="0"/>
                      </a:rPr>
                      <m:t>𝑟</m:t>
                    </m:r>
                  </m:oMath>
                </a14:m>
                <a:r>
                  <a:rPr lang="zh-CN" altLang="en-US" sz="2000" dirty="0"/>
                  <a:t>元编码（不要求是非奇异的）。对任何整数</a:t>
                </a:r>
                <a14:m>
                  <m:oMath xmlns:m="http://schemas.openxmlformats.org/officeDocument/2006/math">
                    <m:r>
                      <a:rPr lang="zh-CN" altLang="en-US" sz="2000" i="1" smtClean="0">
                        <a:latin typeface="Cambria Math" panose="02040503050406030204" pitchFamily="18" charset="0"/>
                      </a:rPr>
                      <m:t>𝜀</m:t>
                    </m:r>
                  </m:oMath>
                </a14:m>
                <a:r>
                  <a:rPr lang="zh-CN" altLang="en-US" sz="2000" dirty="0"/>
                  <a:t>，在平均码字长</a:t>
                </a:r>
                <a14:m>
                  <m:oMath xmlns:m="http://schemas.openxmlformats.org/officeDocument/2006/math">
                    <m:r>
                      <a:rPr lang="zh-CN" altLang="en-US" sz="2000" i="1" dirty="0">
                        <a:latin typeface="Cambria Math" panose="02040503050406030204" pitchFamily="18" charset="0"/>
                      </a:rPr>
                      <m:t>满足</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𝑙</m:t>
                        </m:r>
                      </m:num>
                      <m:den>
                        <m:r>
                          <a:rPr lang="en-US" altLang="zh-CN" sz="2000" b="0" i="1" smtClean="0">
                            <a:latin typeface="Cambria Math" panose="02040503050406030204" pitchFamily="18" charset="0"/>
                          </a:rPr>
                          <m:t>𝑁</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𝐻</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𝑆</m:t>
                            </m:r>
                          </m:e>
                        </m:d>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𝜀</m:t>
                        </m:r>
                      </m:num>
                      <m:den>
                        <m:func>
                          <m:funcPr>
                            <m:ctrlPr>
                              <a:rPr lang="en-US" altLang="zh-CN" sz="2000" i="1" smtClean="0">
                                <a:latin typeface="Cambria Math" panose="02040503050406030204" pitchFamily="18" charset="0"/>
                                <a:ea typeface="Cambria Math" panose="02040503050406030204" pitchFamily="18" charset="0"/>
                              </a:rPr>
                            </m:ctrlPr>
                          </m:funcPr>
                          <m:fName>
                            <m:r>
                              <m:rPr>
                                <m:sty m:val="p"/>
                              </m:rPr>
                              <a:rPr lang="en-US" altLang="zh-CN" sz="200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𝑟</m:t>
                            </m:r>
                          </m:e>
                        </m:func>
                      </m:den>
                    </m:f>
                  </m:oMath>
                </a14:m>
                <a:r>
                  <a:rPr lang="zh-CN" altLang="en-US" sz="2000" dirty="0"/>
                  <a:t>的条件下，则只要</a:t>
                </a:r>
                <a14:m>
                  <m:oMath xmlns:m="http://schemas.openxmlformats.org/officeDocument/2006/math">
                    <m:r>
                      <a:rPr lang="en-US" altLang="zh-CN" sz="2000" b="0" i="1" smtClean="0">
                        <a:latin typeface="Cambria Math" panose="02040503050406030204" pitchFamily="18" charset="0"/>
                      </a:rPr>
                      <m:t>𝑁</m:t>
                    </m:r>
                  </m:oMath>
                </a14:m>
                <a:r>
                  <a:rPr lang="zh-CN" altLang="en-US" sz="2000" dirty="0"/>
                  <a:t>足够大，就可实现几乎无失真编码，也就是说可以使译码错误概率小于预先给定的任意正数</a:t>
                </a:r>
                <a14:m>
                  <m:oMath xmlns:m="http://schemas.openxmlformats.org/officeDocument/2006/math">
                    <m:r>
                      <a:rPr lang="zh-CN" altLang="en-US" sz="2000" i="1" smtClean="0">
                        <a:latin typeface="Cambria Math" panose="02040503050406030204" pitchFamily="18" charset="0"/>
                      </a:rPr>
                      <m:t>𝛿</m:t>
                    </m:r>
                  </m:oMath>
                </a14:m>
                <a:r>
                  <a:rPr lang="en-US" altLang="zh-CN" sz="2000" dirty="0"/>
                  <a:t>. </a:t>
                </a:r>
                <a:r>
                  <a:rPr lang="zh-CN" altLang="en-US" sz="2000" dirty="0"/>
                  <a:t>但如果对码字长的条件改为</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𝑙</m:t>
                        </m:r>
                      </m:num>
                      <m:den>
                        <m:r>
                          <a:rPr lang="en-US" altLang="zh-CN" sz="2000" i="1">
                            <a:latin typeface="Cambria Math" panose="02040503050406030204" pitchFamily="18" charset="0"/>
                          </a:rPr>
                          <m:t>𝑁</m:t>
                        </m:r>
                      </m:den>
                    </m:f>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𝐻</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𝑆</m:t>
                            </m:r>
                          </m:e>
                        </m:d>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𝜀</m:t>
                        </m:r>
                      </m:num>
                      <m:den>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log</m:t>
                            </m:r>
                          </m:fName>
                          <m:e>
                            <m:r>
                              <a:rPr lang="en-US" altLang="zh-CN" sz="2000" i="1">
                                <a:latin typeface="Cambria Math" panose="02040503050406030204" pitchFamily="18" charset="0"/>
                                <a:ea typeface="Cambria Math" panose="02040503050406030204" pitchFamily="18" charset="0"/>
                              </a:rPr>
                              <m:t>𝑟</m:t>
                            </m:r>
                          </m:e>
                        </m:func>
                      </m:den>
                    </m:f>
                    <m:r>
                      <a:rPr lang="zh-CN" altLang="en-US" sz="2000" i="1">
                        <a:latin typeface="Cambria Math" panose="02040503050406030204" pitchFamily="18" charset="0"/>
                        <a:ea typeface="Cambria Math" panose="02040503050406030204" pitchFamily="18" charset="0"/>
                      </a:rPr>
                      <m:t>，</m:t>
                    </m:r>
                  </m:oMath>
                </a14:m>
                <a:r>
                  <a:rPr lang="zh-CN" altLang="en-US" sz="2000" dirty="0"/>
                  <a:t>则不管怎么编码也不能控制译码错误概率。</a:t>
                </a:r>
              </a:p>
            </p:txBody>
          </p:sp>
        </mc:Choice>
        <mc:Fallback xmlns="">
          <p:sp>
            <p:nvSpPr>
              <p:cNvPr id="3" name="文本框 2">
                <a:extLst>
                  <a:ext uri="{FF2B5EF4-FFF2-40B4-BE49-F238E27FC236}">
                    <a16:creationId xmlns:a16="http://schemas.microsoft.com/office/drawing/2014/main" id="{8F078CE4-7A37-4552-9955-C2794C05B436}"/>
                  </a:ext>
                </a:extLst>
              </p:cNvPr>
              <p:cNvSpPr txBox="1">
                <a:spLocks noRot="1" noChangeAspect="1" noMove="1" noResize="1" noEditPoints="1" noAdjustHandles="1" noChangeArrowheads="1" noChangeShapeType="1" noTextEdit="1"/>
              </p:cNvSpPr>
              <p:nvPr/>
            </p:nvSpPr>
            <p:spPr>
              <a:xfrm>
                <a:off x="891836" y="726369"/>
                <a:ext cx="10693188" cy="5405262"/>
              </a:xfrm>
              <a:prstGeom prst="rect">
                <a:avLst/>
              </a:prstGeom>
              <a:blipFill>
                <a:blip r:embed="rId2"/>
                <a:stretch>
                  <a:fillRect l="-570" t="-225" r="-6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3A84E8A-D79D-43B6-938E-D87588CB08B7}"/>
                  </a:ext>
                </a:extLst>
              </p:cNvPr>
              <p:cNvSpPr txBox="1"/>
              <p:nvPr/>
            </p:nvSpPr>
            <p:spPr>
              <a:xfrm>
                <a:off x="927444" y="5968674"/>
                <a:ext cx="10225136" cy="582082"/>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一般，对离散无记忆信源</a:t>
                </a:r>
                <a14:m>
                  <m:oMath xmlns:m="http://schemas.openxmlformats.org/officeDocument/2006/math">
                    <m:r>
                      <a:rPr lang="en-US" altLang="zh-CN" sz="2000" i="1">
                        <a:latin typeface="Cambria Math" panose="02040503050406030204" pitchFamily="18" charset="0"/>
                      </a:rPr>
                      <m:t>𝑆</m:t>
                    </m:r>
                    <m:r>
                      <m:rPr>
                        <m:nor/>
                      </m:rPr>
                      <a:rPr lang="zh-CN" altLang="en-US" sz="2000" dirty="0"/>
                      <m:t>的</m:t>
                    </m:r>
                    <m:r>
                      <a:rPr lang="en-US" altLang="zh-CN" sz="2000" i="1" dirty="0">
                        <a:latin typeface="Cambria Math" panose="02040503050406030204" pitchFamily="18" charset="0"/>
                      </a:rPr>
                      <m:t>𝑁</m:t>
                    </m:r>
                    <m:r>
                      <m:rPr>
                        <m:nor/>
                      </m:rPr>
                      <a:rPr lang="zh-CN" altLang="en-US" sz="2000" dirty="0"/>
                      <m:t>次扩展信源</m:t>
                    </m:r>
                    <m:r>
                      <a:rPr lang="zh-CN" altLang="en-US" sz="2000" i="1" dirty="0">
                        <a:latin typeface="Cambria Math" panose="02040503050406030204" pitchFamily="18" charset="0"/>
                      </a:rPr>
                      <m:t>的定长为</m:t>
                    </m:r>
                    <m:r>
                      <a:rPr lang="en-US" altLang="zh-CN" sz="2000" i="1" dirty="0">
                        <a:latin typeface="Cambria Math" panose="02040503050406030204" pitchFamily="18" charset="0"/>
                      </a:rPr>
                      <m:t>𝑙</m:t>
                    </m:r>
                    <m:r>
                      <a:rPr lang="zh-CN" altLang="en-US" sz="2000" i="1" dirty="0" smtClean="0">
                        <a:latin typeface="Cambria Math" panose="02040503050406030204" pitchFamily="18" charset="0"/>
                      </a:rPr>
                      <m:t>的</m:t>
                    </m:r>
                    <m:r>
                      <a:rPr lang="en-US" altLang="zh-CN" sz="2000" i="1">
                        <a:latin typeface="Cambria Math" panose="02040503050406030204" pitchFamily="18" charset="0"/>
                      </a:rPr>
                      <m:t>𝑟</m:t>
                    </m:r>
                    <m:r>
                      <m:rPr>
                        <m:nor/>
                      </m:rPr>
                      <a:rPr lang="zh-CN" altLang="en-US" sz="2000" dirty="0"/>
                      <m:t>元编码</m:t>
                    </m:r>
                  </m:oMath>
                </a14:m>
                <a:r>
                  <a:rPr lang="zh-CN" altLang="en-US" sz="2000" dirty="0"/>
                  <a:t>，称</a:t>
                </a:r>
                <a14:m>
                  <m:oMath xmlns:m="http://schemas.openxmlformats.org/officeDocument/2006/math">
                    <m:r>
                      <a:rPr lang="zh-CN" altLang="en-US" sz="2000" i="1" smtClean="0">
                        <a:latin typeface="Cambria Math" panose="02040503050406030204" pitchFamily="18" charset="0"/>
                      </a:rPr>
                      <m:t>𝜂</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𝑁𝐻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𝑙</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𝑟</m:t>
                            </m:r>
                          </m:e>
                        </m:func>
                      </m:den>
                    </m:f>
                  </m:oMath>
                </a14:m>
                <a:r>
                  <a:rPr lang="zh-CN" altLang="en-US" sz="2000" dirty="0"/>
                  <a:t>为</a:t>
                </a:r>
                <a:r>
                  <a:rPr lang="zh-CN" altLang="en-US" sz="2000" dirty="0">
                    <a:solidFill>
                      <a:srgbClr val="FF0000"/>
                    </a:solidFill>
                  </a:rPr>
                  <a:t>编码效率</a:t>
                </a:r>
                <a:r>
                  <a:rPr lang="zh-CN" altLang="en-US" sz="2000" dirty="0"/>
                  <a:t>。</a:t>
                </a:r>
              </a:p>
            </p:txBody>
          </p:sp>
        </mc:Choice>
        <mc:Fallback xmlns="">
          <p:sp>
            <p:nvSpPr>
              <p:cNvPr id="4" name="文本框 3">
                <a:extLst>
                  <a:ext uri="{FF2B5EF4-FFF2-40B4-BE49-F238E27FC236}">
                    <a16:creationId xmlns:a16="http://schemas.microsoft.com/office/drawing/2014/main" id="{93A84E8A-D79D-43B6-938E-D87588CB08B7}"/>
                  </a:ext>
                </a:extLst>
              </p:cNvPr>
              <p:cNvSpPr txBox="1">
                <a:spLocks noRot="1" noChangeAspect="1" noMove="1" noResize="1" noEditPoints="1" noAdjustHandles="1" noChangeArrowheads="1" noChangeShapeType="1" noTextEdit="1"/>
              </p:cNvSpPr>
              <p:nvPr/>
            </p:nvSpPr>
            <p:spPr>
              <a:xfrm>
                <a:off x="927444" y="5968674"/>
                <a:ext cx="10225136" cy="582082"/>
              </a:xfrm>
              <a:prstGeom prst="rect">
                <a:avLst/>
              </a:prstGeom>
              <a:blipFill>
                <a:blip r:embed="rId3"/>
                <a:stretch>
                  <a:fillRect l="-1789" r="-184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63156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44F867-3185-4E00-8B58-9EEFDE0E27D3}"/>
              </a:ext>
            </a:extLst>
          </p:cNvPr>
          <p:cNvSpPr txBox="1"/>
          <p:nvPr/>
        </p:nvSpPr>
        <p:spPr>
          <a:xfrm>
            <a:off x="1269876" y="340023"/>
            <a:ext cx="4680520" cy="461665"/>
          </a:xfrm>
          <a:prstGeom prst="rect">
            <a:avLst/>
          </a:prstGeom>
          <a:noFill/>
          <a:ln>
            <a:noFill/>
          </a:ln>
        </p:spPr>
        <p:txBody>
          <a:bodyPr wrap="square" rtlCol="0" anchor="ctr" anchorCtr="1">
            <a:spAutoFit/>
          </a:bodyPr>
          <a:lstStyle/>
          <a:p>
            <a:r>
              <a:rPr lang="en-US" altLang="zh-CN" sz="2400" b="1" dirty="0"/>
              <a:t>§5.3 </a:t>
            </a:r>
            <a:r>
              <a:rPr lang="zh-CN" altLang="en-US" sz="2400" b="1" dirty="0"/>
              <a:t>变长码及变长信源编码定理</a:t>
            </a:r>
          </a:p>
        </p:txBody>
      </p:sp>
      <p:sp>
        <p:nvSpPr>
          <p:cNvPr id="3" name="文本框 2">
            <a:extLst>
              <a:ext uri="{FF2B5EF4-FFF2-40B4-BE49-F238E27FC236}">
                <a16:creationId xmlns:a16="http://schemas.microsoft.com/office/drawing/2014/main" id="{0EA73523-9CA1-4BF5-BA3F-7D4865550DB1}"/>
              </a:ext>
            </a:extLst>
          </p:cNvPr>
          <p:cNvSpPr txBox="1"/>
          <p:nvPr/>
        </p:nvSpPr>
        <p:spPr>
          <a:xfrm>
            <a:off x="1269876" y="731104"/>
            <a:ext cx="3791981" cy="400110"/>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§5.3.1 Kraft-McMillan</a:t>
            </a:r>
            <a:r>
              <a:rPr lang="zh-CN" altLang="en-US" sz="2000" b="1" dirty="0">
                <a:latin typeface="宋体" panose="02010600030101010101" pitchFamily="2" charset="-122"/>
                <a:ea typeface="宋体" panose="02010600030101010101" pitchFamily="2" charset="-122"/>
              </a:rPr>
              <a:t>不等式</a:t>
            </a:r>
            <a:endParaRPr lang="zh-CN" altLang="en-US" sz="2000"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9AADACC-E3E5-45E4-85F9-B75D94BEB5F7}"/>
                  </a:ext>
                </a:extLst>
              </p:cNvPr>
              <p:cNvSpPr txBox="1"/>
              <p:nvPr/>
            </p:nvSpPr>
            <p:spPr>
              <a:xfrm>
                <a:off x="651368" y="1082499"/>
                <a:ext cx="10987660" cy="1264064"/>
              </a:xfrm>
              <a:prstGeom prst="rect">
                <a:avLst/>
              </a:prstGeom>
              <a:noFill/>
              <a:ln>
                <a:noFill/>
              </a:ln>
            </p:spPr>
            <p:txBody>
              <a:bodyPr wrap="square" rtlCol="0" anchor="ctr" anchorCtr="1">
                <a:spAutoFit/>
              </a:bodyPr>
              <a:lstStyle/>
              <a:p>
                <a:r>
                  <a:rPr lang="zh-CN" altLang="en-US" sz="2000" b="1" dirty="0"/>
                  <a:t>定理</a:t>
                </a:r>
                <a:r>
                  <a:rPr lang="en-US" altLang="zh-CN" sz="2000" b="1" dirty="0"/>
                  <a:t>21</a:t>
                </a:r>
                <a:r>
                  <a:rPr lang="zh-CN" altLang="en-US" sz="2000" b="1" dirty="0"/>
                  <a:t>：</a:t>
                </a:r>
                <a:r>
                  <a:rPr lang="zh-CN" altLang="en-US" sz="2000" dirty="0"/>
                  <a:t>假定</a:t>
                </a:r>
                <a14:m>
                  <m:oMath xmlns:m="http://schemas.openxmlformats.org/officeDocument/2006/math">
                    <m:r>
                      <a:rPr lang="en-US" altLang="zh-CN" sz="2000" b="0" i="0" smtClean="0">
                        <a:latin typeface="Cambria Math" panose="02040503050406030204" pitchFamily="18" charset="0"/>
                      </a:rPr>
                      <m:t>1</m:t>
                    </m:r>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𝑞</m:t>
                        </m:r>
                      </m:sub>
                    </m:sSub>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𝑛</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𝑟</m:t>
                    </m:r>
                    <m:r>
                      <a:rPr lang="en-US" altLang="zh-CN" sz="2000" b="0" i="1" dirty="0" smtClean="0">
                        <a:latin typeface="Cambria Math" panose="02040503050406030204" pitchFamily="18" charset="0"/>
                        <a:ea typeface="Cambria Math" panose="02040503050406030204" pitchFamily="18" charset="0"/>
                      </a:rPr>
                      <m:t>≥2</m:t>
                    </m:r>
                  </m:oMath>
                </a14:m>
                <a:r>
                  <a:rPr lang="zh-CN" altLang="en-US" sz="2000" dirty="0"/>
                  <a:t>，则存在码字长为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oMath>
                </a14:m>
                <a:r>
                  <a:rPr lang="zh-CN" altLang="en-US" sz="2000" dirty="0"/>
                  <a:t>的</a:t>
                </a:r>
                <a14:m>
                  <m:oMath xmlns:m="http://schemas.openxmlformats.org/officeDocument/2006/math">
                    <m:r>
                      <a:rPr lang="en-US" altLang="zh-CN" sz="2000" b="0" i="1" dirty="0" smtClean="0">
                        <a:latin typeface="Cambria Math" panose="02040503050406030204" pitchFamily="18" charset="0"/>
                      </a:rPr>
                      <m:t>𝑟</m:t>
                    </m:r>
                  </m:oMath>
                </a14:m>
                <a:r>
                  <a:rPr lang="zh-CN" altLang="en-US" sz="2000" dirty="0"/>
                  <a:t>元即时码当且仅当</a:t>
                </a:r>
                <a:endParaRPr lang="en-US" altLang="zh-CN" sz="2000" dirty="0"/>
              </a:p>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𝑞</m:t>
                          </m:r>
                        </m:sup>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sup>
                          </m:sSup>
                        </m:e>
                      </m:nary>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1.     </m:t>
                      </m:r>
                      <m:r>
                        <a:rPr lang="zh-CN" altLang="en-US" sz="2000" i="1">
                          <a:latin typeface="Cambria Math" panose="02040503050406030204" pitchFamily="18" charset="0"/>
                          <a:ea typeface="Cambria Math" panose="02040503050406030204" pitchFamily="18" charset="0"/>
                        </a:rPr>
                        <m:t>（</m:t>
                      </m:r>
                      <m:r>
                        <m:rPr>
                          <m:sty m:val="p"/>
                        </m:rPr>
                        <a:rPr lang="en-US" altLang="zh-CN" sz="2000" i="1" smtClean="0">
                          <a:solidFill>
                            <a:srgbClr val="C00000"/>
                          </a:solidFill>
                          <a:latin typeface="Cambria Math" panose="02040503050406030204" pitchFamily="18" charset="0"/>
                          <a:ea typeface="Cambria Math" panose="02040503050406030204" pitchFamily="18" charset="0"/>
                        </a:rPr>
                        <m:t>Kraft</m:t>
                      </m:r>
                      <m:r>
                        <a:rPr lang="zh-CN" altLang="en-US" sz="2000" i="1">
                          <a:solidFill>
                            <a:srgbClr val="C00000"/>
                          </a:solidFill>
                          <a:latin typeface="Cambria Math" panose="02040503050406030204" pitchFamily="18" charset="0"/>
                          <a:ea typeface="Cambria Math" panose="02040503050406030204" pitchFamily="18" charset="0"/>
                        </a:rPr>
                        <m:t>不等式</m:t>
                      </m:r>
                      <m:r>
                        <a:rPr lang="zh-CN" altLang="en-US" sz="2000" i="1">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39AADACC-E3E5-45E4-85F9-B75D94BEB5F7}"/>
                  </a:ext>
                </a:extLst>
              </p:cNvPr>
              <p:cNvSpPr txBox="1">
                <a:spLocks noRot="1" noChangeAspect="1" noMove="1" noResize="1" noEditPoints="1" noAdjustHandles="1" noChangeArrowheads="1" noChangeShapeType="1" noTextEdit="1"/>
              </p:cNvSpPr>
              <p:nvPr/>
            </p:nvSpPr>
            <p:spPr>
              <a:xfrm>
                <a:off x="651368" y="1082499"/>
                <a:ext cx="10987660" cy="1264064"/>
              </a:xfrm>
              <a:prstGeom prst="rect">
                <a:avLst/>
              </a:prstGeom>
              <a:blipFill>
                <a:blip r:embed="rId2"/>
                <a:stretch>
                  <a:fillRect l="-444" t="-3865" r="-61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2C79F84-7187-4FF2-A674-544E881E204D}"/>
                  </a:ext>
                </a:extLst>
              </p:cNvPr>
              <p:cNvSpPr txBox="1"/>
              <p:nvPr/>
            </p:nvSpPr>
            <p:spPr>
              <a:xfrm>
                <a:off x="700253" y="2266359"/>
                <a:ext cx="10837204" cy="4186467"/>
              </a:xfrm>
              <a:prstGeom prst="rect">
                <a:avLst/>
              </a:prstGeom>
              <a:noFill/>
              <a:ln>
                <a:noFill/>
              </a:ln>
            </p:spPr>
            <p:txBody>
              <a:bodyPr wrap="square" rtlCol="0" anchor="ctr" anchorCtr="1">
                <a:spAutoFit/>
              </a:bodyPr>
              <a:lstStyle/>
              <a:p>
                <a:r>
                  <a:rPr lang="zh-CN" altLang="en-US" sz="2000" b="1" dirty="0"/>
                  <a:t>证明：</a:t>
                </a:r>
                <a:r>
                  <a:rPr lang="zh-CN" altLang="en-US" sz="2000" dirty="0"/>
                  <a:t>“</a:t>
                </a:r>
                <a14:m>
                  <m:oMath xmlns:m="http://schemas.openxmlformats.org/officeDocument/2006/math">
                    <m:r>
                      <a:rPr lang="zh-CN" altLang="en-US" sz="2000" i="1" smtClean="0">
                        <a:latin typeface="Cambria Math" panose="02040503050406030204" pitchFamily="18" charset="0"/>
                      </a:rPr>
                      <m:t>⟸</m:t>
                    </m:r>
                  </m:oMath>
                </a14:m>
                <a:r>
                  <a:rPr lang="zh-CN" altLang="en-US" sz="2000" dirty="0"/>
                  <a:t>”：在</a:t>
                </a:r>
                <a14:m>
                  <m:oMath xmlns:m="http://schemas.openxmlformats.org/officeDocument/2006/math">
                    <m:r>
                      <a:rPr lang="en-US" altLang="zh-CN" sz="2000" b="0" i="1" smtClean="0">
                        <a:latin typeface="Cambria Math" panose="02040503050406030204" pitchFamily="18" charset="0"/>
                      </a:rPr>
                      <m:t>𝑛</m:t>
                    </m:r>
                  </m:oMath>
                </a14:m>
                <a:r>
                  <a:rPr lang="zh-CN" altLang="en-US" sz="2000" dirty="0"/>
                  <a:t>阶</a:t>
                </a:r>
                <a14:m>
                  <m:oMath xmlns:m="http://schemas.openxmlformats.org/officeDocument/2006/math">
                    <m:r>
                      <a:rPr lang="en-US" altLang="zh-CN" sz="2000" b="0" i="1" dirty="0" smtClean="0">
                        <a:latin typeface="Cambria Math" panose="02040503050406030204" pitchFamily="18" charset="0"/>
                      </a:rPr>
                      <m:t>𝑟</m:t>
                    </m:r>
                  </m:oMath>
                </a14:m>
                <a:r>
                  <a:rPr lang="zh-CN" altLang="en-US" sz="2000" dirty="0"/>
                  <a:t>叉全树中任选一个</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oMath>
                </a14:m>
                <a:r>
                  <a:rPr lang="zh-CN" altLang="en-US" sz="2000" dirty="0"/>
                  <a:t>阶节点作为码字。</a:t>
                </a:r>
                <a:endParaRPr lang="en-US" altLang="zh-CN" sz="2000" dirty="0"/>
              </a:p>
              <a:p>
                <a:r>
                  <a:rPr lang="en-US" altLang="zh-CN" sz="2000" dirty="0"/>
                  <a:t>       </a:t>
                </a:r>
                <a:r>
                  <a:rPr lang="zh-CN" altLang="en-US" sz="2000" dirty="0"/>
                  <a:t>然后删除所选节点的所有后续节点。那么，对任何</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oMath>
                </a14:m>
                <a:r>
                  <a:rPr lang="zh-CN" altLang="en-US" sz="2000" dirty="0"/>
                  <a:t>，</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𝑟</m:t>
                        </m:r>
                      </m:e>
                      <m:sup>
                        <m:r>
                          <a:rPr lang="en-US" altLang="zh-CN" sz="2000" b="0" i="1" dirty="0" smtClean="0">
                            <a:latin typeface="Cambria Math" panose="02040503050406030204" pitchFamily="18" charset="0"/>
                          </a:rPr>
                          <m:t>𝑙</m:t>
                        </m:r>
                      </m:sup>
                    </m:sSup>
                  </m:oMath>
                </a14:m>
                <a:r>
                  <a:rPr lang="zh-CN" altLang="en-US" sz="2000" dirty="0"/>
                  <a:t>个</a:t>
                </a:r>
                <a14:m>
                  <m:oMath xmlns:m="http://schemas.openxmlformats.org/officeDocument/2006/math">
                    <m:r>
                      <a:rPr lang="en-US" altLang="zh-CN" sz="2000" b="0" i="1" dirty="0" smtClean="0">
                        <a:latin typeface="Cambria Math" panose="02040503050406030204" pitchFamily="18" charset="0"/>
                      </a:rPr>
                      <m:t>𝑙</m:t>
                    </m:r>
                  </m:oMath>
                </a14:m>
                <a:r>
                  <a:rPr lang="zh-CN" altLang="en-US" sz="2000" dirty="0"/>
                  <a:t>阶节点中一共有</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sup>
                    </m:sSup>
                  </m:oMath>
                </a14:m>
                <a:r>
                  <a:rPr lang="zh-CN" altLang="en-US" sz="2000" dirty="0"/>
                  <a:t>个节点被选为码字或被删除，由于</a:t>
                </a:r>
                <a:endParaRPr lang="en-US" altLang="zh-CN" sz="2000" dirty="0"/>
              </a:p>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𝑟</m:t>
                          </m:r>
                        </m:e>
                        <m:sup>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2</m:t>
                              </m:r>
                            </m:sub>
                          </m:sSub>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𝑟</m:t>
                          </m:r>
                        </m:e>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2</m:t>
                              </m:r>
                            </m:sub>
                          </m:sSub>
                        </m:sup>
                      </m:sSup>
                      <m:r>
                        <a:rPr lang="en-US" altLang="zh-CN" sz="2000" b="0" i="1" smtClean="0">
                          <a:latin typeface="Cambria Math" panose="02040503050406030204" pitchFamily="18" charset="0"/>
                        </a:rPr>
                        <m:t>(1−</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oMath>
                  </m:oMathPara>
                </a14:m>
                <a:endParaRPr lang="en-US" altLang="zh-CN" sz="2000" dirty="0"/>
              </a:p>
              <a:p>
                <a:r>
                  <a:rPr lang="zh-CN" altLang="en-US" sz="2000" dirty="0"/>
                  <a:t>因此至少有一个</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2</m:t>
                        </m:r>
                      </m:sub>
                    </m:sSub>
                  </m:oMath>
                </a14:m>
                <a:r>
                  <a:rPr lang="zh-CN" altLang="en-US" sz="2000" dirty="0"/>
                  <a:t>阶节点既未被选为码字也未被删除，任选一个这样的节点作为码字。</a:t>
                </a:r>
                <a:endParaRPr lang="en-US" altLang="zh-CN" sz="2000" dirty="0"/>
              </a:p>
              <a:p>
                <a:r>
                  <a:rPr lang="en-US" altLang="zh-CN" sz="2000" dirty="0"/>
                  <a:t>        </a:t>
                </a:r>
                <a:r>
                  <a:rPr lang="zh-CN" altLang="en-US" sz="2000" dirty="0"/>
                  <a:t>然后删除所选节点的所有后续节点。那么，对任何</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oMath>
                </a14:m>
                <a:r>
                  <a:rPr lang="zh-CN" altLang="en-US" sz="2000" dirty="0"/>
                  <a:t>，</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𝑙</m:t>
                        </m:r>
                      </m:sup>
                    </m:sSup>
                  </m:oMath>
                </a14:m>
                <a:r>
                  <a:rPr lang="zh-CN" altLang="en-US" sz="2000" dirty="0"/>
                  <a:t>个</a:t>
                </a:r>
                <a14:m>
                  <m:oMath xmlns:m="http://schemas.openxmlformats.org/officeDocument/2006/math">
                    <m:r>
                      <a:rPr lang="en-US" altLang="zh-CN" sz="2000" i="1" dirty="0">
                        <a:latin typeface="Cambria Math" panose="02040503050406030204" pitchFamily="18" charset="0"/>
                      </a:rPr>
                      <m:t>𝑙</m:t>
                    </m:r>
                  </m:oMath>
                </a14:m>
                <a:r>
                  <a:rPr lang="zh-CN" altLang="en-US" sz="2000" dirty="0"/>
                  <a:t>阶节点中一共又有</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𝑙</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2</m:t>
                            </m:r>
                          </m:sub>
                        </m:sSub>
                      </m:sup>
                    </m:sSup>
                  </m:oMath>
                </a14:m>
                <a:r>
                  <a:rPr lang="zh-CN" altLang="en-US" sz="2000" dirty="0"/>
                  <a:t>个节点被选为码字或被删除，由于</a:t>
                </a:r>
                <a:endParaRPr lang="en-US" altLang="zh-CN" sz="2000" dirty="0"/>
              </a:p>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3</m:t>
                              </m:r>
                            </m:sub>
                          </m:sSub>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2</m:t>
                              </m:r>
                            </m:sub>
                          </m:sSub>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3</m:t>
                              </m:r>
                            </m:sub>
                          </m:sSub>
                        </m:sup>
                      </m:sSup>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2</m:t>
                              </m:r>
                            </m:sub>
                          </m:sSub>
                        </m:sup>
                      </m:s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≥1,</m:t>
                      </m:r>
                    </m:oMath>
                  </m:oMathPara>
                </a14:m>
                <a:endParaRPr lang="en-US" altLang="zh-CN" sz="2000" dirty="0"/>
              </a:p>
              <a:p>
                <a:r>
                  <a:rPr lang="zh-CN" altLang="en-US" sz="2000" dirty="0"/>
                  <a:t>因此至少有一个</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3</m:t>
                        </m:r>
                      </m:sub>
                    </m:sSub>
                  </m:oMath>
                </a14:m>
                <a:r>
                  <a:rPr lang="zh-CN" altLang="en-US" sz="2000" dirty="0"/>
                  <a:t>阶节点既未被选为码字也未被删除，任选一个这样的节点作为码字。</a:t>
                </a:r>
                <a:endParaRPr lang="en-US" altLang="zh-CN" sz="2000" dirty="0"/>
              </a:p>
              <a:p>
                <a:r>
                  <a:rPr lang="en-US" altLang="zh-CN" sz="2000" dirty="0"/>
                  <a:t>       </a:t>
                </a:r>
                <a:r>
                  <a:rPr lang="zh-CN" altLang="en-US" sz="2000" dirty="0"/>
                  <a:t>如此一直进行下去，可以得到</a:t>
                </a:r>
                <a14:m>
                  <m:oMath xmlns:m="http://schemas.openxmlformats.org/officeDocument/2006/math">
                    <m:r>
                      <a:rPr lang="en-US" altLang="zh-CN" sz="2000" b="0" i="1" smtClean="0">
                        <a:latin typeface="Cambria Math" panose="02040503050406030204" pitchFamily="18" charset="0"/>
                      </a:rPr>
                      <m:t>𝑞</m:t>
                    </m:r>
                  </m:oMath>
                </a14:m>
                <a:r>
                  <a:rPr lang="zh-CN" altLang="en-US" sz="2000" dirty="0"/>
                  <a:t>个节点（码字），阶数分别为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oMath>
                </a14:m>
                <a:r>
                  <a:rPr lang="zh-CN" altLang="en-US" sz="2000" dirty="0"/>
                  <a:t>，而且每一个都不是其他节点的后续节点（每一个被选中的节点的后续节点全被删除了，从而后选的节点不是先选的节点的后续节点，又由于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oMath>
                </a14:m>
                <a:r>
                  <a:rPr lang="zh-CN" altLang="en-US" sz="2000" dirty="0"/>
                  <a:t>，所以先选的节点也不会是后选的节点的后续节点），因此相应的码是即时码，且码字长分别为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r>
                      <a:rPr lang="en-US" altLang="zh-CN" sz="2000" i="1">
                        <a:latin typeface="Cambria Math" panose="02040503050406030204" pitchFamily="18" charset="0"/>
                        <a:ea typeface="Cambria Math" panose="02040503050406030204" pitchFamily="18" charset="0"/>
                      </a:rPr>
                      <m:t> </m:t>
                    </m:r>
                    <m:r>
                      <a:rPr lang="en-US" altLang="zh-CN" sz="2000" b="0" i="0" smtClean="0">
                        <a:latin typeface="Cambria Math" panose="02040503050406030204" pitchFamily="18" charset="0"/>
                        <a:ea typeface="Cambria Math" panose="02040503050406030204" pitchFamily="18" charset="0"/>
                      </a:rPr>
                      <m:t>.</m:t>
                    </m:r>
                  </m:oMath>
                </a14:m>
                <a:endParaRPr lang="en-US" altLang="zh-CN" sz="2000" dirty="0"/>
              </a:p>
            </p:txBody>
          </p:sp>
        </mc:Choice>
        <mc:Fallback xmlns="">
          <p:sp>
            <p:nvSpPr>
              <p:cNvPr id="5" name="文本框 4">
                <a:extLst>
                  <a:ext uri="{FF2B5EF4-FFF2-40B4-BE49-F238E27FC236}">
                    <a16:creationId xmlns:a16="http://schemas.microsoft.com/office/drawing/2014/main" id="{72C79F84-7187-4FF2-A674-544E881E204D}"/>
                  </a:ext>
                </a:extLst>
              </p:cNvPr>
              <p:cNvSpPr txBox="1">
                <a:spLocks noRot="1" noChangeAspect="1" noMove="1" noResize="1" noEditPoints="1" noAdjustHandles="1" noChangeArrowheads="1" noChangeShapeType="1" noTextEdit="1"/>
              </p:cNvSpPr>
              <p:nvPr/>
            </p:nvSpPr>
            <p:spPr>
              <a:xfrm>
                <a:off x="700253" y="2266359"/>
                <a:ext cx="10837204" cy="4186467"/>
              </a:xfrm>
              <a:prstGeom prst="rect">
                <a:avLst/>
              </a:prstGeom>
              <a:blipFill>
                <a:blip r:embed="rId3"/>
                <a:stretch>
                  <a:fillRect l="-394" t="-582" b="-116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6499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E3AC77B-48CE-4EBF-BA76-8E2A1EEC05E9}"/>
                  </a:ext>
                </a:extLst>
              </p:cNvPr>
              <p:cNvSpPr txBox="1"/>
              <p:nvPr/>
            </p:nvSpPr>
            <p:spPr>
              <a:xfrm>
                <a:off x="712372" y="404664"/>
                <a:ext cx="11017224" cy="2031454"/>
              </a:xfrm>
              <a:prstGeom prst="rect">
                <a:avLst/>
              </a:prstGeom>
              <a:noFill/>
              <a:ln>
                <a:noFill/>
              </a:ln>
            </p:spPr>
            <p:txBody>
              <a:bodyPr wrap="square" rtlCol="0" anchor="ctr" anchorCtr="1">
                <a:spAutoFit/>
              </a:bodyPr>
              <a:lstStyle/>
              <a:p>
                <a:r>
                  <a:rPr lang="zh-CN" altLang="en-US" sz="2000" dirty="0"/>
                  <a:t>      “</a:t>
                </a:r>
                <a14:m>
                  <m:oMath xmlns:m="http://schemas.openxmlformats.org/officeDocument/2006/math">
                    <m:r>
                      <a:rPr lang="zh-CN" altLang="en-US" sz="2000" i="1" smtClean="0">
                        <a:latin typeface="Cambria Math" panose="02040503050406030204" pitchFamily="18" charset="0"/>
                      </a:rPr>
                      <m:t>⟹</m:t>
                    </m:r>
                  </m:oMath>
                </a14:m>
                <a:r>
                  <a:rPr lang="zh-CN" altLang="en-US" sz="2000" dirty="0"/>
                  <a:t>”：假如</a:t>
                </a:r>
                <a14:m>
                  <m:oMath xmlns:m="http://schemas.openxmlformats.org/officeDocument/2006/math">
                    <m:r>
                      <a:rPr lang="en-US" altLang="zh-CN" sz="2000" b="0" i="1" smtClean="0">
                        <a:latin typeface="Cambria Math" panose="02040503050406030204" pitchFamily="18" charset="0"/>
                      </a:rPr>
                      <m:t>𝐶</m:t>
                    </m:r>
                  </m:oMath>
                </a14:m>
                <a:r>
                  <a:rPr lang="zh-CN" altLang="en-US" sz="2000" dirty="0"/>
                  <a:t>是一个码字长为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zh-CN" altLang="en-US" sz="2000" dirty="0"/>
                  <a:t>元即时码，</a:t>
                </a:r>
                <a14:m>
                  <m:oMath xmlns:m="http://schemas.openxmlformats.org/officeDocument/2006/math">
                    <m:r>
                      <a:rPr lang="en-US" altLang="zh-CN" sz="2000" b="0" i="1" smtClean="0">
                        <a:latin typeface="Cambria Math" panose="02040503050406030204" pitchFamily="18" charset="0"/>
                      </a:rPr>
                      <m:t>𝑇</m:t>
                    </m:r>
                  </m:oMath>
                </a14:m>
                <a:r>
                  <a:rPr lang="zh-CN" altLang="en-US" sz="2000" dirty="0"/>
                  <a:t>为其树图表示，</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𝑞</m:t>
                        </m:r>
                      </m:sub>
                    </m:sSub>
                  </m:oMath>
                </a14:m>
                <a:r>
                  <a:rPr lang="zh-CN" altLang="en-US" sz="2000" dirty="0"/>
                  <a:t>为</a:t>
                </a:r>
                <a14:m>
                  <m:oMath xmlns:m="http://schemas.openxmlformats.org/officeDocument/2006/math">
                    <m:r>
                      <a:rPr lang="en-US" altLang="zh-CN" sz="2000" b="0" i="1" dirty="0" smtClean="0">
                        <a:latin typeface="Cambria Math" panose="02040503050406030204" pitchFamily="18" charset="0"/>
                      </a:rPr>
                      <m:t>𝑇</m:t>
                    </m:r>
                  </m:oMath>
                </a14:m>
                <a:r>
                  <a:rPr lang="zh-CN" altLang="en-US" sz="2000" dirty="0"/>
                  <a:t>的</a:t>
                </a:r>
                <a:endParaRPr lang="en-US" altLang="zh-CN" sz="2000" dirty="0"/>
              </a:p>
              <a:p>
                <a:r>
                  <a:rPr lang="zh-CN" altLang="en-US" sz="2000" dirty="0"/>
                  <a:t>        叶子结点，其阶数分别为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oMath>
                </a14:m>
                <a:r>
                  <a:rPr lang="en-US" altLang="zh-CN" sz="2000" dirty="0"/>
                  <a:t>. </a:t>
                </a:r>
                <a:r>
                  <a:rPr lang="zh-CN" altLang="en-US" sz="2000" dirty="0"/>
                  <a:t>因为不同的叶子结点没有共同的后续节点（若不同结点</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oMath>
                </a14:m>
                <a:r>
                  <a:rPr lang="zh-CN" altLang="en-US" sz="2000" dirty="0"/>
                  <a:t>有相同的后续节点</a:t>
                </a:r>
                <a14:m>
                  <m:oMath xmlns:m="http://schemas.openxmlformats.org/officeDocument/2006/math">
                    <m:r>
                      <a:rPr lang="en-US" altLang="zh-CN" sz="2000" b="0" i="1" smtClean="0">
                        <a:latin typeface="Cambria Math" panose="02040503050406030204" pitchFamily="18" charset="0"/>
                      </a:rPr>
                      <m:t>𝑤</m:t>
                    </m:r>
                  </m:oMath>
                </a14:m>
                <a:r>
                  <a:rPr lang="zh-CN" altLang="en-US" sz="2000" dirty="0"/>
                  <a:t>，则</a:t>
                </a:r>
                <a14:m>
                  <m:oMath xmlns:m="http://schemas.openxmlformats.org/officeDocument/2006/math">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oMath>
                </a14:m>
                <a:r>
                  <a:rPr lang="zh-CN" altLang="en-US" sz="2000" dirty="0"/>
                  <a:t>均位于树根到</a:t>
                </a:r>
                <a14:m>
                  <m:oMath xmlns:m="http://schemas.openxmlformats.org/officeDocument/2006/math">
                    <m:r>
                      <a:rPr lang="en-US" altLang="zh-CN" sz="2000" b="0" i="1" smtClean="0">
                        <a:latin typeface="Cambria Math" panose="02040503050406030204" pitchFamily="18" charset="0"/>
                      </a:rPr>
                      <m:t>𝑤</m:t>
                    </m:r>
                  </m:oMath>
                </a14:m>
                <a:r>
                  <a:rPr lang="zh-CN" altLang="en-US" sz="2000" dirty="0"/>
                  <a:t>的路径上，从而</a:t>
                </a:r>
                <a14:m>
                  <m:oMath xmlns:m="http://schemas.openxmlformats.org/officeDocument/2006/math">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 </m:t>
                    </m:r>
                  </m:oMath>
                </a14:m>
                <a:r>
                  <a:rPr lang="zh-CN" altLang="en-US" sz="2000" dirty="0"/>
                  <a:t>中一个是另一个的后续节点，从而它们不会同时都是叶子节点），又总共</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𝑛</m:t>
                        </m:r>
                      </m:sup>
                    </m:sSup>
                  </m:oMath>
                </a14:m>
                <a:r>
                  <a:rPr lang="zh-CN" altLang="en-US" sz="2000" dirty="0"/>
                  <a:t>个</a:t>
                </a:r>
                <a14:m>
                  <m:oMath xmlns:m="http://schemas.openxmlformats.org/officeDocument/2006/math">
                    <m:r>
                      <a:rPr lang="en-US" altLang="zh-CN" sz="2000" b="0" i="1" dirty="0" smtClean="0">
                        <a:latin typeface="Cambria Math" panose="02040503050406030204" pitchFamily="18" charset="0"/>
                      </a:rPr>
                      <m:t>𝑛</m:t>
                    </m:r>
                  </m:oMath>
                </a14:m>
                <a:r>
                  <a:rPr lang="zh-CN" altLang="en-US" sz="2000" dirty="0"/>
                  <a:t>阶节点中有</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𝑟</m:t>
                        </m:r>
                      </m:e>
                      <m:sup>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𝑙</m:t>
                            </m:r>
                          </m:e>
                          <m:sub>
                            <m:r>
                              <a:rPr lang="en-US" altLang="zh-CN" sz="2000" b="0" i="1" dirty="0" smtClean="0">
                                <a:latin typeface="Cambria Math" panose="02040503050406030204" pitchFamily="18" charset="0"/>
                              </a:rPr>
                              <m:t>𝑖</m:t>
                            </m:r>
                          </m:sub>
                        </m:sSub>
                      </m:sup>
                    </m:sSup>
                  </m:oMath>
                </a14:m>
                <a:r>
                  <a:rPr lang="zh-CN" altLang="en-US" sz="2000" dirty="0"/>
                  <a:t>个是</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en-US" sz="2000" dirty="0"/>
                  <a:t>的后续节点，故</a:t>
                </a:r>
                <a:endParaRPr lang="en-US" altLang="zh-CN" sz="2000" dirty="0"/>
              </a:p>
              <a:p>
                <a:pPr/>
                <a14:m>
                  <m:oMathPara xmlns:m="http://schemas.openxmlformats.org/officeDocument/2006/math">
                    <m:oMathParaPr>
                      <m:jc m:val="centerGroup"/>
                    </m:oMathParaPr>
                    <m:oMath xmlns:m="http://schemas.openxmlformats.org/officeDocument/2006/math">
                      <m:sSup>
                        <m:sSupPr>
                          <m:ctrlPr>
                            <a:rPr lang="en-US" altLang="zh-CN" sz="2000" i="1" dirty="0">
                              <a:latin typeface="Cambria Math" panose="02040503050406030204" pitchFamily="18" charset="0"/>
                            </a:rPr>
                          </m:ctrlPr>
                        </m:sSup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𝑛</m:t>
                              </m:r>
                            </m:sup>
                          </m:sSup>
                          <m:r>
                            <a:rPr lang="en-US" altLang="zh-CN" sz="2000"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𝑛</m:t>
                          </m:r>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b="0" i="1" dirty="0" smtClean="0">
                                  <a:latin typeface="Cambria Math" panose="02040503050406030204" pitchFamily="18" charset="0"/>
                                </a:rPr>
                                <m:t>1</m:t>
                              </m:r>
                            </m:sub>
                          </m:sSub>
                        </m:sup>
                      </m:sSup>
                      <m:r>
                        <a:rPr lang="en-US" altLang="zh-CN" sz="200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𝑛</m:t>
                          </m:r>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b="0" i="1" dirty="0" smtClean="0">
                                  <a:latin typeface="Cambria Math" panose="02040503050406030204" pitchFamily="18" charset="0"/>
                                </a:rPr>
                                <m:t>2</m:t>
                              </m:r>
                            </m:sub>
                          </m:sSub>
                        </m:sup>
                      </m:sSup>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𝑛</m:t>
                          </m:r>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b="0" i="1" dirty="0" smtClean="0">
                                  <a:latin typeface="Cambria Math" panose="02040503050406030204" pitchFamily="18" charset="0"/>
                                </a:rPr>
                                <m:t>𝑞</m:t>
                              </m:r>
                            </m:sub>
                          </m:sSub>
                        </m:sup>
                      </m:sSup>
                      <m:r>
                        <a:rPr lang="en-US" altLang="zh-CN" sz="2000" b="0" i="0" dirty="0"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𝑛</m:t>
                          </m:r>
                        </m:sup>
                      </m:sSup>
                      <m:d>
                        <m:dPr>
                          <m:ctrlPr>
                            <a:rPr lang="en-US" altLang="zh-CN" sz="2000" b="0" i="1" smtClean="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1</m:t>
                                  </m:r>
                                </m:sub>
                              </m:sSub>
                            </m:sup>
                          </m:sSup>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2</m:t>
                                  </m:r>
                                </m:sub>
                              </m:sSub>
                            </m:sup>
                          </m:sSup>
                          <m:r>
                            <a:rPr lang="en-US" altLang="zh-CN" sz="2000" i="1" dirty="0">
                              <a:latin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𝑟</m:t>
                              </m:r>
                            </m:e>
                            <m:sup>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i="1" dirty="0">
                                      <a:latin typeface="Cambria Math" panose="02040503050406030204" pitchFamily="18" charset="0"/>
                                    </a:rPr>
                                    <m:t>𝑞</m:t>
                                  </m:r>
                                </m:sub>
                              </m:sSub>
                            </m:sup>
                          </m:sSup>
                        </m:e>
                      </m:d>
                      <m:r>
                        <a:rPr lang="en-US" altLang="zh-CN" sz="2000" b="0" i="0" smtClean="0">
                          <a:latin typeface="Cambria Math" panose="02040503050406030204" pitchFamily="18" charset="0"/>
                        </a:rPr>
                        <m:t>,</m:t>
                      </m:r>
                    </m:oMath>
                  </m:oMathPara>
                </a14:m>
                <a:endParaRPr lang="en-US" altLang="zh-CN" sz="2000" b="0" dirty="0"/>
              </a:p>
              <a:p>
                <a:r>
                  <a:rPr lang="zh-CN" altLang="en-US" sz="2000" dirty="0"/>
                  <a:t>因此，</a:t>
                </a:r>
                <a:r>
                  <a:rPr lang="en-US" altLang="zh-CN" sz="2000" dirty="0"/>
                  <a:t>Kraft</a:t>
                </a:r>
                <a:r>
                  <a:rPr lang="zh-CN" altLang="en-US" sz="2000" dirty="0"/>
                  <a:t>不等式成立。</a:t>
                </a:r>
              </a:p>
            </p:txBody>
          </p:sp>
        </mc:Choice>
        <mc:Fallback xmlns="">
          <p:sp>
            <p:nvSpPr>
              <p:cNvPr id="2" name="文本框 1">
                <a:extLst>
                  <a:ext uri="{FF2B5EF4-FFF2-40B4-BE49-F238E27FC236}">
                    <a16:creationId xmlns:a16="http://schemas.microsoft.com/office/drawing/2014/main" id="{AE3AC77B-48CE-4EBF-BA76-8E2A1EEC05E9}"/>
                  </a:ext>
                </a:extLst>
              </p:cNvPr>
              <p:cNvSpPr txBox="1">
                <a:spLocks noRot="1" noChangeAspect="1" noMove="1" noResize="1" noEditPoints="1" noAdjustHandles="1" noChangeArrowheads="1" noChangeShapeType="1" noTextEdit="1"/>
              </p:cNvSpPr>
              <p:nvPr/>
            </p:nvSpPr>
            <p:spPr>
              <a:xfrm>
                <a:off x="712372" y="404664"/>
                <a:ext cx="11017224" cy="2031454"/>
              </a:xfrm>
              <a:prstGeom prst="rect">
                <a:avLst/>
              </a:prstGeom>
              <a:blipFill>
                <a:blip r:embed="rId2"/>
                <a:stretch>
                  <a:fillRect l="-277" t="-2096" r="-443" b="-47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F5D34B1-84A5-490C-8093-6C7B43C5F905}"/>
                  </a:ext>
                </a:extLst>
              </p:cNvPr>
              <p:cNvSpPr txBox="1"/>
              <p:nvPr/>
            </p:nvSpPr>
            <p:spPr>
              <a:xfrm>
                <a:off x="725405" y="2342054"/>
                <a:ext cx="9294609" cy="1541063"/>
              </a:xfrm>
              <a:prstGeom prst="rect">
                <a:avLst/>
              </a:prstGeom>
              <a:noFill/>
              <a:ln>
                <a:noFill/>
              </a:ln>
            </p:spPr>
            <p:txBody>
              <a:bodyPr wrap="square" rtlCol="0" anchor="ctr" anchorCtr="1">
                <a:spAutoFit/>
              </a:bodyPr>
              <a:lstStyle/>
              <a:p>
                <a:r>
                  <a:rPr lang="zh-CN" altLang="en-US" sz="2000" b="1" dirty="0"/>
                  <a:t>定理</a:t>
                </a:r>
                <a:r>
                  <a:rPr lang="en-US" altLang="zh-CN" sz="2000" b="1" dirty="0"/>
                  <a:t>22</a:t>
                </a:r>
                <a:r>
                  <a:rPr lang="zh-CN" altLang="en-US" sz="2000" b="1" dirty="0"/>
                  <a:t>：</a:t>
                </a:r>
                <a:r>
                  <a:rPr lang="zh-CN" altLang="en-US" sz="2000" dirty="0"/>
                  <a:t>存在码字长为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zh-CN" altLang="en-US" sz="2000" dirty="0"/>
                  <a:t>元唯一可译码的充分必要条件是   </a:t>
                </a:r>
                <a:endParaRPr lang="en-US" altLang="zh-CN" sz="2000" dirty="0"/>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                                                              </m:t>
                      </m:r>
                      <m:nary>
                        <m:naryPr>
                          <m:chr m:val="∑"/>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𝑞</m:t>
                          </m:r>
                        </m:sup>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𝑖</m:t>
                                  </m:r>
                                </m:sub>
                              </m:sSub>
                            </m:sup>
                          </m:sSup>
                        </m:e>
                      </m:nary>
                      <m:r>
                        <a:rPr lang="en-US" altLang="zh-CN" sz="2000" i="1">
                          <a:latin typeface="Cambria Math" panose="02040503050406030204" pitchFamily="18" charset="0"/>
                          <a:ea typeface="Cambria Math" panose="02040503050406030204" pitchFamily="18" charset="0"/>
                        </a:rPr>
                        <m:t>≤1.     </m:t>
                      </m:r>
                      <m:d>
                        <m:dPr>
                          <m:begChr m:val="（"/>
                          <m:endChr m:val="）"/>
                          <m:ctrlPr>
                            <a:rPr lang="zh-CN" altLang="en-US" sz="2000" i="1">
                              <a:latin typeface="Cambria Math" panose="02040503050406030204" pitchFamily="18" charset="0"/>
                              <a:ea typeface="Cambria Math" panose="02040503050406030204" pitchFamily="18" charset="0"/>
                            </a:rPr>
                          </m:ctrlPr>
                        </m:dPr>
                        <m:e>
                          <m:r>
                            <m:rPr>
                              <m:sty m:val="p"/>
                            </m:rPr>
                            <a:rPr lang="en-US" altLang="zh-CN" sz="2000" i="1" smtClean="0">
                              <a:solidFill>
                                <a:srgbClr val="C00000"/>
                              </a:solidFill>
                              <a:latin typeface="Cambria Math" panose="02040503050406030204" pitchFamily="18" charset="0"/>
                              <a:ea typeface="Cambria Math" panose="02040503050406030204" pitchFamily="18" charset="0"/>
                            </a:rPr>
                            <m:t>McMillan</m:t>
                          </m:r>
                          <m:r>
                            <a:rPr lang="zh-CN" altLang="en-US" sz="2000" i="1">
                              <a:solidFill>
                                <a:srgbClr val="C00000"/>
                              </a:solidFill>
                              <a:latin typeface="Cambria Math" panose="02040503050406030204" pitchFamily="18" charset="0"/>
                              <a:ea typeface="Cambria Math" panose="02040503050406030204" pitchFamily="18" charset="0"/>
                            </a:rPr>
                            <m:t>不等式</m:t>
                          </m:r>
                        </m:e>
                      </m:d>
                      <m:r>
                        <a:rPr lang="en-US" altLang="zh-CN" sz="2000" b="0" i="1" smtClean="0">
                          <a:solidFill>
                            <a:srgbClr val="C00000"/>
                          </a:solidFill>
                          <a:latin typeface="Cambria Math" panose="02040503050406030204" pitchFamily="18" charset="0"/>
                          <a:ea typeface="Cambria Math" panose="02040503050406030204" pitchFamily="18" charset="0"/>
                        </a:rPr>
                        <m:t>                                   </m:t>
                      </m:r>
                    </m:oMath>
                  </m:oMathPara>
                </a14:m>
                <a:endParaRPr lang="zh-CN" altLang="en-US" sz="2000" dirty="0"/>
              </a:p>
              <a:p>
                <a:endParaRPr lang="zh-CN" altLang="en-US" dirty="0"/>
              </a:p>
            </p:txBody>
          </p:sp>
        </mc:Choice>
        <mc:Fallback xmlns="">
          <p:sp>
            <p:nvSpPr>
              <p:cNvPr id="4" name="文本框 3">
                <a:extLst>
                  <a:ext uri="{FF2B5EF4-FFF2-40B4-BE49-F238E27FC236}">
                    <a16:creationId xmlns:a16="http://schemas.microsoft.com/office/drawing/2014/main" id="{AF5D34B1-84A5-490C-8093-6C7B43C5F905}"/>
                  </a:ext>
                </a:extLst>
              </p:cNvPr>
              <p:cNvSpPr txBox="1">
                <a:spLocks noRot="1" noChangeAspect="1" noMove="1" noResize="1" noEditPoints="1" noAdjustHandles="1" noChangeArrowheads="1" noChangeShapeType="1" noTextEdit="1"/>
              </p:cNvSpPr>
              <p:nvPr/>
            </p:nvSpPr>
            <p:spPr>
              <a:xfrm>
                <a:off x="725405" y="2342054"/>
                <a:ext cx="9294609" cy="1541063"/>
              </a:xfrm>
              <a:prstGeom prst="rect">
                <a:avLst/>
              </a:prstGeom>
              <a:blipFill>
                <a:blip r:embed="rId3"/>
                <a:stretch>
                  <a:fillRect l="-590" t="-27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A4DBC58-AFD5-4188-BADC-778417CA4BA8}"/>
                  </a:ext>
                </a:extLst>
              </p:cNvPr>
              <p:cNvSpPr txBox="1"/>
              <p:nvPr/>
            </p:nvSpPr>
            <p:spPr>
              <a:xfrm>
                <a:off x="710648" y="3468068"/>
                <a:ext cx="10846380" cy="1810880"/>
              </a:xfrm>
              <a:prstGeom prst="rect">
                <a:avLst/>
              </a:prstGeom>
              <a:noFill/>
              <a:ln>
                <a:noFill/>
              </a:ln>
            </p:spPr>
            <p:txBody>
              <a:bodyPr wrap="square" rtlCol="0" anchor="ctr" anchorCtr="1">
                <a:spAutoFit/>
              </a:bodyPr>
              <a:lstStyle/>
              <a:p>
                <a:r>
                  <a:rPr lang="zh-CN" altLang="en-US" sz="2000" b="1" dirty="0"/>
                  <a:t>证明：</a:t>
                </a:r>
                <a:r>
                  <a:rPr lang="zh-CN" altLang="en-US" sz="2000" dirty="0"/>
                  <a:t>因为即时码一定是唯一可译码，故只需证必要性。假定</a:t>
                </a:r>
                <a14:m>
                  <m:oMath xmlns:m="http://schemas.openxmlformats.org/officeDocument/2006/math">
                    <m:r>
                      <a:rPr lang="en-US" altLang="zh-CN" sz="2000" i="1">
                        <a:latin typeface="Cambria Math" panose="02040503050406030204" pitchFamily="18" charset="0"/>
                      </a:rPr>
                      <m:t>𝐶</m:t>
                    </m:r>
                  </m:oMath>
                </a14:m>
                <a:r>
                  <a:rPr lang="zh-CN" altLang="en-US" sz="2000" dirty="0"/>
                  <a:t>是一个码字长为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𝑞</m:t>
                        </m:r>
                      </m:sub>
                    </m:sSub>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zh-CN" altLang="en-US" sz="2000" dirty="0"/>
                  <a:t>元唯一可译码。对正整数</a:t>
                </a:r>
                <a14:m>
                  <m:oMath xmlns:m="http://schemas.openxmlformats.org/officeDocument/2006/math">
                    <m:r>
                      <a:rPr lang="en-US" altLang="zh-CN" sz="2000" b="0" i="1" smtClean="0">
                        <a:latin typeface="Cambria Math" panose="02040503050406030204" pitchFamily="18" charset="0"/>
                      </a:rPr>
                      <m:t>𝑁</m:t>
                    </m:r>
                    <m:r>
                      <a:rPr lang="zh-CN" altLang="en-US" sz="2000" i="1">
                        <a:latin typeface="Cambria Math" panose="02040503050406030204" pitchFamily="18" charset="0"/>
                      </a:rPr>
                      <m:t>和</m:t>
                    </m:r>
                    <m:r>
                      <a:rPr lang="en-US" altLang="zh-CN" sz="2000" b="0" i="1" smtClean="0">
                        <a:latin typeface="Cambria Math" panose="02040503050406030204" pitchFamily="18" charset="0"/>
                      </a:rPr>
                      <m:t>𝑘</m:t>
                    </m:r>
                  </m:oMath>
                </a14:m>
                <a:r>
                  <a:rPr lang="zh-CN" altLang="en-US" sz="2000" dirty="0"/>
                  <a:t>，以</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oMath>
                </a14:m>
                <a:r>
                  <a:rPr lang="zh-CN" altLang="en-US" sz="2000" dirty="0"/>
                  <a:t>表示下面这个集合中向量的个数：</a:t>
                </a:r>
                <a:endParaRPr lang="en-US" altLang="zh-CN" sz="2000" dirty="0"/>
              </a:p>
              <a:p>
                <a:pPr/>
                <a14:m>
                  <m:oMathPara xmlns:m="http://schemas.openxmlformats.org/officeDocument/2006/math">
                    <m:oMathParaPr>
                      <m:jc m:val="centerGroup"/>
                    </m:oMathParaPr>
                    <m:oMath xmlns:m="http://schemas.openxmlformats.org/officeDocument/2006/math">
                      <m:d>
                        <m:dPr>
                          <m:begChr m:val="{"/>
                          <m:endChr m:val="}"/>
                          <m:ctrlPr>
                            <a:rPr lang="en-US" altLang="zh-CN" sz="2000" b="0" i="1" dirty="0">
                              <a:latin typeface="Cambria Math" panose="02040503050406030204" pitchFamily="18" charset="0"/>
                            </a:rPr>
                          </m:ctrlPr>
                        </m:d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𝑖</m:t>
                                  </m:r>
                                </m:e>
                                <m:sub>
                                  <m:r>
                                    <a:rPr lang="en-US" altLang="zh-CN" sz="2000" i="1">
                                      <a:latin typeface="Cambria Math" panose="02040503050406030204" pitchFamily="18" charset="0"/>
                                      <a:ea typeface="Cambria Math" panose="02040503050406030204" pitchFamily="18" charset="0"/>
                                    </a:rPr>
                                    <m:t>𝑁</m:t>
                                  </m:r>
                                </m:sub>
                              </m:sSub>
                            </m:e>
                          </m:d>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d>
                                <m:dPr>
                                  <m:begChr m:val="{"/>
                                  <m:endChr m:val="}"/>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1,2,⋯,</m:t>
                                  </m:r>
                                  <m:r>
                                    <a:rPr lang="en-US" altLang="zh-CN" sz="2000" i="1">
                                      <a:latin typeface="Cambria Math" panose="02040503050406030204" pitchFamily="18" charset="0"/>
                                      <a:ea typeface="Cambria Math" panose="02040503050406030204" pitchFamily="18" charset="0"/>
                                    </a:rPr>
                                    <m:t>𝑞</m:t>
                                  </m:r>
                                </m:e>
                              </m:d>
                            </m:e>
                            <m:sup>
                              <m:r>
                                <a:rPr lang="en-US" altLang="zh-CN" sz="2000" i="1">
                                  <a:latin typeface="Cambria Math" panose="02040503050406030204" pitchFamily="18" charset="0"/>
                                  <a:ea typeface="Cambria Math" panose="02040503050406030204" pitchFamily="18" charset="0"/>
                                </a:rPr>
                                <m:t>𝑁</m:t>
                              </m:r>
                            </m:sup>
                          </m:sSup>
                          <m:r>
                            <a:rPr lang="zh-CN" altLang="en-US" sz="2000" i="1" smtClean="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𝑖</m:t>
                                  </m:r>
                                </m:e>
                                <m:sub>
                                  <m:r>
                                    <a:rPr lang="en-US" altLang="zh-CN" sz="2000" i="1" dirty="0">
                                      <a:latin typeface="Cambria Math" panose="02040503050406030204" pitchFamily="18" charset="0"/>
                                    </a:rPr>
                                    <m:t>1</m:t>
                                  </m:r>
                                </m:sub>
                              </m:sSub>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𝑖</m:t>
                                  </m:r>
                                </m:e>
                                <m:sub>
                                  <m:r>
                                    <a:rPr lang="en-US" altLang="zh-CN" sz="2000" i="1" dirty="0">
                                      <a:latin typeface="Cambria Math" panose="02040503050406030204" pitchFamily="18" charset="0"/>
                                    </a:rPr>
                                    <m:t>2</m:t>
                                  </m:r>
                                </m:sub>
                              </m:sSub>
                            </m:sub>
                          </m:sSub>
                          <m:r>
                            <a:rPr lang="en-US" altLang="zh-CN" sz="2000" i="1" dirty="0">
                              <a:latin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𝑖</m:t>
                                  </m:r>
                                </m:e>
                                <m:sub>
                                  <m:r>
                                    <a:rPr lang="en-US" altLang="zh-CN" sz="2000" i="1" dirty="0">
                                      <a:latin typeface="Cambria Math" panose="02040503050406030204" pitchFamily="18" charset="0"/>
                                    </a:rPr>
                                    <m:t>𝑁</m:t>
                                  </m:r>
                                </m:sub>
                              </m:sSub>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𝑘</m:t>
                          </m:r>
                        </m:e>
                      </m:d>
                      <m:r>
                        <a:rPr lang="en-US" altLang="zh-CN" sz="2000" b="0" i="0" dirty="0" smtClean="0">
                          <a:latin typeface="Cambria Math" panose="02040503050406030204" pitchFamily="18" charset="0"/>
                        </a:rPr>
                        <m:t>.</m:t>
                      </m:r>
                    </m:oMath>
                  </m:oMathPara>
                </a14:m>
                <a:endParaRPr lang="en-US" altLang="zh-CN" sz="2000" dirty="0"/>
              </a:p>
              <a:p>
                <a:r>
                  <a:rPr lang="zh-CN" altLang="en-US" sz="2000" dirty="0"/>
                  <a:t>若将上面的集合中每一个向量都与</a:t>
                </a:r>
                <a14:m>
                  <m:oMath xmlns:m="http://schemas.openxmlformats.org/officeDocument/2006/math">
                    <m:r>
                      <m:rPr>
                        <m:nor/>
                      </m:rPr>
                      <a:rPr lang="zh-CN" altLang="en-US" sz="2000" dirty="0"/>
                      <m:t>一个</m:t>
                    </m:r>
                  </m:oMath>
                </a14:m>
                <a:r>
                  <a:rPr lang="zh-CN" altLang="en-US" sz="2000" dirty="0"/>
                  <a:t>由</a:t>
                </a:r>
                <a14:m>
                  <m:oMath xmlns:m="http://schemas.openxmlformats.org/officeDocument/2006/math">
                    <m:r>
                      <a:rPr lang="en-US" altLang="zh-CN" sz="2000" b="0" i="1" smtClean="0">
                        <a:latin typeface="Cambria Math" panose="02040503050406030204" pitchFamily="18" charset="0"/>
                      </a:rPr>
                      <m:t>𝐶</m:t>
                    </m:r>
                  </m:oMath>
                </a14:m>
                <a:r>
                  <a:rPr lang="zh-CN" altLang="en-US" sz="2000" dirty="0"/>
                  <a:t>中的</a:t>
                </a:r>
                <a14:m>
                  <m:oMath xmlns:m="http://schemas.openxmlformats.org/officeDocument/2006/math">
                    <m:r>
                      <a:rPr lang="en-US" altLang="zh-CN" sz="2000" b="0" i="1" smtClean="0">
                        <a:latin typeface="Cambria Math" panose="02040503050406030204" pitchFamily="18" charset="0"/>
                      </a:rPr>
                      <m:t>𝑁</m:t>
                    </m:r>
                  </m:oMath>
                </a14:m>
                <a:r>
                  <a:rPr lang="zh-CN" altLang="en-US" sz="2000" dirty="0"/>
                  <a:t>个码字依次连接而成的</a:t>
                </a:r>
                <a14:m>
                  <m:oMath xmlns:m="http://schemas.openxmlformats.org/officeDocument/2006/math">
                    <m:r>
                      <a:rPr lang="en-US" altLang="zh-CN" sz="2000" b="0" i="1" smtClean="0">
                        <a:latin typeface="Cambria Math" panose="02040503050406030204" pitchFamily="18" charset="0"/>
                      </a:rPr>
                      <m:t>𝑘</m:t>
                    </m:r>
                  </m:oMath>
                </a14:m>
                <a:r>
                  <a:rPr lang="en-US" altLang="zh-CN" sz="2000" dirty="0"/>
                  <a:t>-</a:t>
                </a:r>
                <a:r>
                  <a:rPr lang="zh-CN" altLang="en-US" sz="2000" dirty="0"/>
                  <a:t>长码元序列对应，则且不同的向量必对应不同的</a:t>
                </a:r>
                <a14:m>
                  <m:oMath xmlns:m="http://schemas.openxmlformats.org/officeDocument/2006/math">
                    <m:r>
                      <a:rPr lang="en-US" altLang="zh-CN" sz="2000" i="1">
                        <a:latin typeface="Cambria Math" panose="02040503050406030204" pitchFamily="18" charset="0"/>
                      </a:rPr>
                      <m:t>𝑘</m:t>
                    </m:r>
                  </m:oMath>
                </a14:m>
                <a:r>
                  <a:rPr lang="en-US" altLang="zh-CN" sz="2000" dirty="0"/>
                  <a:t>-</a:t>
                </a:r>
                <a:r>
                  <a:rPr lang="zh-CN" altLang="en-US" sz="2000" dirty="0"/>
                  <a:t>长码元序列（因</a:t>
                </a:r>
                <a14:m>
                  <m:oMath xmlns:m="http://schemas.openxmlformats.org/officeDocument/2006/math">
                    <m:r>
                      <a:rPr lang="en-US" altLang="zh-CN" sz="2000" b="0" i="1" smtClean="0">
                        <a:latin typeface="Cambria Math" panose="02040503050406030204" pitchFamily="18" charset="0"/>
                      </a:rPr>
                      <m:t>𝐶</m:t>
                    </m:r>
                  </m:oMath>
                </a14:m>
                <a:r>
                  <a:rPr lang="zh-CN" altLang="en-US" sz="2000" dirty="0"/>
                  <a:t>是唯一可译的），因此</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𝑀</m:t>
                        </m:r>
                      </m:e>
                      <m:sub>
                        <m:r>
                          <a:rPr lang="en-US" altLang="zh-CN" sz="2000" i="1">
                            <a:latin typeface="Cambria Math" panose="02040503050406030204" pitchFamily="18" charset="0"/>
                          </a:rPr>
                          <m:t>𝑁</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𝑟</m:t>
                        </m:r>
                      </m:e>
                      <m:sup>
                        <m:r>
                          <a:rPr lang="en-US" altLang="zh-CN" sz="2000" b="0" i="1" smtClean="0">
                            <a:latin typeface="Cambria Math" panose="02040503050406030204" pitchFamily="18" charset="0"/>
                            <a:ea typeface="Cambria Math" panose="02040503050406030204" pitchFamily="18" charset="0"/>
                          </a:rPr>
                          <m:t>𝑘</m:t>
                        </m:r>
                      </m:sup>
                    </m:sSup>
                  </m:oMath>
                </a14:m>
                <a:r>
                  <a:rPr lang="en-US" altLang="zh-CN" sz="2000" dirty="0"/>
                  <a:t>.  </a:t>
                </a:r>
                <a:r>
                  <a:rPr lang="zh-CN" altLang="en-US" sz="2000" dirty="0"/>
                  <a:t>从而</a:t>
                </a:r>
              </a:p>
            </p:txBody>
          </p:sp>
        </mc:Choice>
        <mc:Fallback xmlns="">
          <p:sp>
            <p:nvSpPr>
              <p:cNvPr id="5" name="文本框 4">
                <a:extLst>
                  <a:ext uri="{FF2B5EF4-FFF2-40B4-BE49-F238E27FC236}">
                    <a16:creationId xmlns:a16="http://schemas.microsoft.com/office/drawing/2014/main" id="{7A4DBC58-AFD5-4188-BADC-778417CA4BA8}"/>
                  </a:ext>
                </a:extLst>
              </p:cNvPr>
              <p:cNvSpPr txBox="1">
                <a:spLocks noRot="1" noChangeAspect="1" noMove="1" noResize="1" noEditPoints="1" noAdjustHandles="1" noChangeArrowheads="1" noChangeShapeType="1" noTextEdit="1"/>
              </p:cNvSpPr>
              <p:nvPr/>
            </p:nvSpPr>
            <p:spPr>
              <a:xfrm>
                <a:off x="710648" y="3468068"/>
                <a:ext cx="10846380" cy="1810880"/>
              </a:xfrm>
              <a:prstGeom prst="rect">
                <a:avLst/>
              </a:prstGeom>
              <a:blipFill>
                <a:blip r:embed="rId4"/>
                <a:stretch>
                  <a:fillRect l="-225" t="-673" r="-450" b="-269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3A218D4-7F5E-4E90-9006-F0F74E936A31}"/>
                  </a:ext>
                </a:extLst>
              </p:cNvPr>
              <p:cNvSpPr txBox="1"/>
              <p:nvPr/>
            </p:nvSpPr>
            <p:spPr>
              <a:xfrm>
                <a:off x="1269876" y="5195746"/>
                <a:ext cx="9363048" cy="902042"/>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d>
                            <m:dPr>
                              <m:ctrlPr>
                                <a:rPr lang="en-US" altLang="zh-CN" sz="2000" i="1" smtClean="0">
                                  <a:latin typeface="Cambria Math" panose="02040503050406030204" pitchFamily="18" charset="0"/>
                                </a:rPr>
                              </m:ctrlPr>
                            </m:dPr>
                            <m:e>
                              <m:nary>
                                <m:naryPr>
                                  <m:chr m:val="∑"/>
                                  <m:limLoc m:val="subSup"/>
                                  <m:ctrlPr>
                                    <a:rPr lang="en-US" altLang="zh-CN"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𝑞</m:t>
                                  </m:r>
                                </m:sup>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sup>
                                  </m:sSup>
                                </m:e>
                              </m:nary>
                            </m:e>
                          </m:d>
                        </m:e>
                        <m:sup>
                          <m:r>
                            <a:rPr lang="en-US" altLang="zh-CN" sz="2000" b="0" i="1" smtClean="0">
                              <a:latin typeface="Cambria Math" panose="02040503050406030204" pitchFamily="18" charset="0"/>
                            </a:rPr>
                            <m:t>𝑁</m:t>
                          </m:r>
                        </m:sup>
                      </m:sSup>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𝑖</m:t>
                              </m:r>
                            </m:e>
                            <m:sub>
                              <m:r>
                                <a:rPr lang="en-US" altLang="zh-CN" sz="2000" i="1">
                                  <a:latin typeface="Cambria Math" panose="02040503050406030204" pitchFamily="18" charset="0"/>
                                  <a:ea typeface="Cambria Math" panose="02040503050406030204" pitchFamily="18" charset="0"/>
                                </a:rPr>
                                <m:t>𝑁</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𝑞</m:t>
                          </m:r>
                        </m:sub>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𝑖</m:t>
                                      </m:r>
                                    </m:e>
                                    <m:sub>
                                      <m:r>
                                        <a:rPr lang="en-US" altLang="zh-CN" sz="2000" i="1" dirty="0">
                                          <a:latin typeface="Cambria Math" panose="02040503050406030204" pitchFamily="18" charset="0"/>
                                        </a:rPr>
                                        <m:t>1</m:t>
                                      </m:r>
                                    </m:sub>
                                  </m:sSub>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𝑖</m:t>
                                      </m:r>
                                    </m:e>
                                    <m:sub>
                                      <m:r>
                                        <a:rPr lang="en-US" altLang="zh-CN" sz="2000" i="1" dirty="0">
                                          <a:latin typeface="Cambria Math" panose="02040503050406030204" pitchFamily="18" charset="0"/>
                                        </a:rPr>
                                        <m:t>2</m:t>
                                      </m:r>
                                    </m:sub>
                                  </m:sSub>
                                </m:sub>
                              </m:sSub>
                              <m:r>
                                <a:rPr lang="en-US" altLang="zh-CN" sz="2000" i="1" dirty="0">
                                  <a:latin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𝑙</m:t>
                                  </m:r>
                                </m:e>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𝑖</m:t>
                                      </m:r>
                                    </m:e>
                                    <m:sub>
                                      <m:r>
                                        <a:rPr lang="en-US" altLang="zh-CN" sz="2000" i="1" dirty="0">
                                          <a:latin typeface="Cambria Math" panose="02040503050406030204" pitchFamily="18" charset="0"/>
                                        </a:rPr>
                                        <m:t>𝑁</m:t>
                                      </m:r>
                                    </m:sub>
                                  </m:sSub>
                                </m:sub>
                              </m:sSub>
                              <m:r>
                                <a:rPr lang="en-US" altLang="zh-CN" sz="2000" b="0" i="1" smtClean="0">
                                  <a:latin typeface="Cambria Math" panose="02040503050406030204" pitchFamily="18" charset="0"/>
                                </a:rPr>
                                <m:t>)</m:t>
                              </m:r>
                            </m:sup>
                          </m:sSup>
                        </m:e>
                      </m:nary>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sub>
                        <m:sup>
                          <m:r>
                            <a:rPr lang="en-US" altLang="zh-CN" sz="2000" b="0" i="1" smtClean="0">
                              <a:latin typeface="Cambria Math" panose="02040503050406030204" pitchFamily="18" charset="0"/>
                            </a:rPr>
                            <m:t>𝑁𝐿</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𝑀</m:t>
                              </m:r>
                            </m:e>
                            <m:sub>
                              <m:r>
                                <a:rPr lang="en-US" altLang="zh-CN" sz="2000" i="1">
                                  <a:latin typeface="Cambria Math" panose="02040503050406030204" pitchFamily="18" charset="0"/>
                                </a:rPr>
                                <m:t>𝑁</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e>
                      </m:nary>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p>
                      </m:s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𝑁𝐿</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oMath>
                  </m:oMathPara>
                </a14:m>
                <a:endParaRPr lang="zh-CN" altLang="en-US" sz="2000" dirty="0"/>
              </a:p>
            </p:txBody>
          </p:sp>
        </mc:Choice>
        <mc:Fallback xmlns="">
          <p:sp>
            <p:nvSpPr>
              <p:cNvPr id="6" name="文本框 5">
                <a:extLst>
                  <a:ext uri="{FF2B5EF4-FFF2-40B4-BE49-F238E27FC236}">
                    <a16:creationId xmlns:a16="http://schemas.microsoft.com/office/drawing/2014/main" id="{33A218D4-7F5E-4E90-9006-F0F74E936A31}"/>
                  </a:ext>
                </a:extLst>
              </p:cNvPr>
              <p:cNvSpPr txBox="1">
                <a:spLocks noRot="1" noChangeAspect="1" noMove="1" noResize="1" noEditPoints="1" noAdjustHandles="1" noChangeArrowheads="1" noChangeShapeType="1" noTextEdit="1"/>
              </p:cNvSpPr>
              <p:nvPr/>
            </p:nvSpPr>
            <p:spPr>
              <a:xfrm>
                <a:off x="1269876" y="5195746"/>
                <a:ext cx="9363048" cy="902042"/>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93AD779-11B1-4F5A-B556-AC3B4B353088}"/>
                  </a:ext>
                </a:extLst>
              </p:cNvPr>
              <p:cNvSpPr txBox="1"/>
              <p:nvPr/>
            </p:nvSpPr>
            <p:spPr>
              <a:xfrm>
                <a:off x="620181" y="6043805"/>
                <a:ext cx="9505056" cy="534185"/>
              </a:xfrm>
              <a:prstGeom prst="rect">
                <a:avLst/>
              </a:prstGeom>
              <a:noFill/>
              <a:ln>
                <a:noFill/>
              </a:ln>
            </p:spPr>
            <p:txBody>
              <a:bodyPr wrap="square" rtlCol="0" anchor="ctr" anchorCtr="1">
                <a:spAutoFit/>
              </a:bodyPr>
              <a:lstStyle/>
              <a:p>
                <a:r>
                  <a:rPr lang="zh-CN" altLang="en-US" sz="2000" dirty="0"/>
                  <a:t>其中</a:t>
                </a:r>
                <a14:m>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𝑞</m:t>
                            </m:r>
                          </m:lim>
                        </m:limLow>
                      </m:fNa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e>
                    </m:func>
                  </m:oMath>
                </a14:m>
                <a:r>
                  <a:rPr lang="en-US" altLang="zh-CN" sz="2000" dirty="0"/>
                  <a:t>. </a:t>
                </a:r>
                <a:r>
                  <a:rPr lang="zh-CN" altLang="en-US" sz="2000" dirty="0"/>
                  <a:t>于是由 </a:t>
                </a:r>
                <a14:m>
                  <m:oMath xmlns:m="http://schemas.openxmlformats.org/officeDocument/2006/math">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𝑞</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sup>
                        </m:sSup>
                      </m:e>
                    </m:nary>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𝑁𝐿</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+1)</m:t>
                        </m:r>
                      </m:e>
                      <m:sup>
                        <m:f>
                          <m:fPr>
                            <m:type m:val="lin"/>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𝑁</m:t>
                            </m:r>
                          </m:den>
                        </m:f>
                      </m:sup>
                    </m:sSup>
                    <m:groupChr>
                      <m:groupChrPr>
                        <m:chr m:val="→"/>
                        <m:vertJc m:val="bot"/>
                        <m:ctrlPr>
                          <a:rPr lang="en-US" altLang="zh-CN" i="1" smtClean="0">
                            <a:latin typeface="Cambria Math" panose="02040503050406030204" pitchFamily="18" charset="0"/>
                            <a:ea typeface="Cambria Math" panose="02040503050406030204" pitchFamily="18" charset="0"/>
                          </a:rPr>
                        </m:ctrlPr>
                      </m:groupChrPr>
                      <m:e>
                        <m:r>
                          <m:rPr>
                            <m:nor/>
                          </m:rPr>
                          <a:rPr lang="en-US" altLang="zh-CN" b="0" i="1" smtClean="0">
                            <a:latin typeface="Cambria Math" panose="02040503050406030204" pitchFamily="18" charset="0"/>
                            <a:ea typeface="Cambria Math" panose="02040503050406030204" pitchFamily="18" charset="0"/>
                          </a:rPr>
                          <m:t>   </m:t>
                        </m:r>
                        <m:r>
                          <m:rPr>
                            <m:nor/>
                          </m:rPr>
                          <a:rPr lang="en-US" altLang="zh-CN" b="0" i="1" smtClean="0">
                            <a:latin typeface="Cambria Math" panose="02040503050406030204" pitchFamily="18" charset="0"/>
                            <a:ea typeface="Cambria Math" panose="02040503050406030204" pitchFamily="18" charset="0"/>
                          </a:rPr>
                          <m:t>N</m:t>
                        </m:r>
                        <m:r>
                          <a:rPr lang="en-US" altLang="zh-CN" b="0" i="1" smtClean="0">
                            <a:latin typeface="Cambria Math" panose="02040503050406030204" pitchFamily="18" charset="0"/>
                            <a:ea typeface="Cambria Math" panose="02040503050406030204" pitchFamily="18" charset="0"/>
                          </a:rPr>
                          <m:t>→∞    </m:t>
                        </m:r>
                      </m:e>
                    </m:groupChr>
                    <m:r>
                      <a:rPr lang="en-US" altLang="zh-CN" b="0" i="1" smtClean="0">
                        <a:latin typeface="Cambria Math" panose="02040503050406030204" pitchFamily="18" charset="0"/>
                        <a:ea typeface="Cambria Math" panose="02040503050406030204" pitchFamily="18" charset="0"/>
                      </a:rPr>
                      <m:t>1</m:t>
                    </m:r>
                  </m:oMath>
                </a14:m>
                <a:r>
                  <a:rPr lang="zh-CN" altLang="en-US" sz="2000" dirty="0"/>
                  <a:t>可得</a:t>
                </a:r>
                <a14:m>
                  <m:oMath xmlns:m="http://schemas.openxmlformats.org/officeDocument/2006/math">
                    <m:r>
                      <m:rPr>
                        <m:sty m:val="p"/>
                      </m:rPr>
                      <a:rPr lang="en-US" altLang="zh-CN" sz="2000" i="1" smtClean="0">
                        <a:solidFill>
                          <a:schemeClr val="tx1"/>
                        </a:solidFill>
                        <a:latin typeface="Cambria Math" panose="02040503050406030204" pitchFamily="18" charset="0"/>
                        <a:ea typeface="Cambria Math" panose="02040503050406030204" pitchFamily="18" charset="0"/>
                      </a:rPr>
                      <m:t>McMillan</m:t>
                    </m:r>
                    <m:r>
                      <a:rPr lang="zh-CN" altLang="en-US" sz="2000" i="1">
                        <a:solidFill>
                          <a:schemeClr val="tx1"/>
                        </a:solidFill>
                        <a:latin typeface="Cambria Math" panose="02040503050406030204" pitchFamily="18" charset="0"/>
                        <a:ea typeface="Cambria Math" panose="02040503050406030204" pitchFamily="18" charset="0"/>
                      </a:rPr>
                      <m:t>不等式</m:t>
                    </m:r>
                  </m:oMath>
                </a14:m>
                <a:r>
                  <a:rPr lang="zh-CN" altLang="en-US" sz="2000" dirty="0"/>
                  <a:t>。</a:t>
                </a:r>
              </a:p>
            </p:txBody>
          </p:sp>
        </mc:Choice>
        <mc:Fallback xmlns="">
          <p:sp>
            <p:nvSpPr>
              <p:cNvPr id="8" name="文本框 7">
                <a:extLst>
                  <a:ext uri="{FF2B5EF4-FFF2-40B4-BE49-F238E27FC236}">
                    <a16:creationId xmlns:a16="http://schemas.microsoft.com/office/drawing/2014/main" id="{193AD779-11B1-4F5A-B556-AC3B4B353088}"/>
                  </a:ext>
                </a:extLst>
              </p:cNvPr>
              <p:cNvSpPr txBox="1">
                <a:spLocks noRot="1" noChangeAspect="1" noMove="1" noResize="1" noEditPoints="1" noAdjustHandles="1" noChangeArrowheads="1" noChangeShapeType="1" noTextEdit="1"/>
              </p:cNvSpPr>
              <p:nvPr/>
            </p:nvSpPr>
            <p:spPr>
              <a:xfrm>
                <a:off x="620181" y="6043805"/>
                <a:ext cx="9505056" cy="534185"/>
              </a:xfrm>
              <a:prstGeom prst="rect">
                <a:avLst/>
              </a:prstGeom>
              <a:blipFill>
                <a:blip r:embed="rId6"/>
                <a:stretch>
                  <a:fillRect t="-68182" b="-11136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8872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EFA325A-9C59-4A42-9994-20E909CF9442}"/>
              </a:ext>
            </a:extLst>
          </p:cNvPr>
          <p:cNvSpPr txBox="1"/>
          <p:nvPr/>
        </p:nvSpPr>
        <p:spPr>
          <a:xfrm>
            <a:off x="979871" y="1726918"/>
            <a:ext cx="5807288" cy="707886"/>
          </a:xfrm>
          <a:prstGeom prst="rect">
            <a:avLst/>
          </a:prstGeom>
          <a:noFill/>
          <a:ln>
            <a:noFill/>
          </a:ln>
        </p:spPr>
        <p:txBody>
          <a:bodyPr wrap="square" rtlCol="0" anchor="ctr" anchorCtr="1">
            <a:spAutoFit/>
          </a:bodyPr>
          <a:lstStyle/>
          <a:p>
            <a:r>
              <a:rPr lang="zh-CN" altLang="en-US" sz="2000" dirty="0"/>
              <a:t>        如果一个码不是唯一可译码，则有码元序列可以按两种方式分解为码字序列，比如右图所示：</a:t>
            </a:r>
          </a:p>
        </p:txBody>
      </p:sp>
      <p:cxnSp>
        <p:nvCxnSpPr>
          <p:cNvPr id="7" name="直接连接符 6">
            <a:extLst>
              <a:ext uri="{FF2B5EF4-FFF2-40B4-BE49-F238E27FC236}">
                <a16:creationId xmlns:a16="http://schemas.microsoft.com/office/drawing/2014/main" id="{A8E78523-2EDA-4175-8490-D80A9EE73BAF}"/>
              </a:ext>
            </a:extLst>
          </p:cNvPr>
          <p:cNvCxnSpPr/>
          <p:nvPr/>
        </p:nvCxnSpPr>
        <p:spPr>
          <a:xfrm>
            <a:off x="7310091" y="2008772"/>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FCA35C3-9064-4755-B86E-BEF3B066CDC3}"/>
              </a:ext>
            </a:extLst>
          </p:cNvPr>
          <p:cNvCxnSpPr>
            <a:cxnSpLocks/>
          </p:cNvCxnSpPr>
          <p:nvPr/>
        </p:nvCxnSpPr>
        <p:spPr>
          <a:xfrm>
            <a:off x="7310091" y="1535994"/>
            <a:ext cx="0" cy="832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7239EEE-6A17-4031-AE9F-B6C3C4B354D9}"/>
              </a:ext>
            </a:extLst>
          </p:cNvPr>
          <p:cNvCxnSpPr>
            <a:cxnSpLocks/>
          </p:cNvCxnSpPr>
          <p:nvPr/>
        </p:nvCxnSpPr>
        <p:spPr>
          <a:xfrm>
            <a:off x="11126515" y="1535994"/>
            <a:ext cx="0" cy="832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78B6197-C0F5-4EFF-8C47-EAF0E316A573}"/>
              </a:ext>
            </a:extLst>
          </p:cNvPr>
          <p:cNvCxnSpPr/>
          <p:nvPr/>
        </p:nvCxnSpPr>
        <p:spPr>
          <a:xfrm>
            <a:off x="7958163" y="1535994"/>
            <a:ext cx="0" cy="472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B448770-19CE-4871-8E37-B06084979ACF}"/>
              </a:ext>
            </a:extLst>
          </p:cNvPr>
          <p:cNvCxnSpPr/>
          <p:nvPr/>
        </p:nvCxnSpPr>
        <p:spPr>
          <a:xfrm>
            <a:off x="8606235" y="1535994"/>
            <a:ext cx="0" cy="472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49993E0-C960-4039-9ED7-3CD610ADE709}"/>
              </a:ext>
            </a:extLst>
          </p:cNvPr>
          <p:cNvCxnSpPr/>
          <p:nvPr/>
        </p:nvCxnSpPr>
        <p:spPr>
          <a:xfrm>
            <a:off x="7814147" y="200877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7655315-D5CE-4964-A159-88661E7949C8}"/>
              </a:ext>
            </a:extLst>
          </p:cNvPr>
          <p:cNvCxnSpPr/>
          <p:nvPr/>
        </p:nvCxnSpPr>
        <p:spPr>
          <a:xfrm>
            <a:off x="8894267" y="2008772"/>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BD67A2E-378B-42C8-B635-2AD3EC6B4602}"/>
              </a:ext>
            </a:extLst>
          </p:cNvPr>
          <p:cNvCxnSpPr>
            <a:cxnSpLocks/>
          </p:cNvCxnSpPr>
          <p:nvPr/>
        </p:nvCxnSpPr>
        <p:spPr>
          <a:xfrm>
            <a:off x="10550451" y="1535994"/>
            <a:ext cx="0" cy="472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12AED1C-DBB4-44B7-8E24-1EE8ED36BE58}"/>
              </a:ext>
            </a:extLst>
          </p:cNvPr>
          <p:cNvCxnSpPr/>
          <p:nvPr/>
        </p:nvCxnSpPr>
        <p:spPr>
          <a:xfrm>
            <a:off x="10118403" y="2034222"/>
            <a:ext cx="0" cy="36004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986EBF2-AC14-4976-9B41-C59170B156E0}"/>
                  </a:ext>
                </a:extLst>
              </p:cNvPr>
              <p:cNvSpPr txBox="1"/>
              <p:nvPr/>
            </p:nvSpPr>
            <p:spPr>
              <a:xfrm>
                <a:off x="7485853" y="1612938"/>
                <a:ext cx="312008"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8" name="文本框 27">
                <a:extLst>
                  <a:ext uri="{FF2B5EF4-FFF2-40B4-BE49-F238E27FC236}">
                    <a16:creationId xmlns:a16="http://schemas.microsoft.com/office/drawing/2014/main" id="{F986EBF2-AC14-4976-9B41-C59170B156E0}"/>
                  </a:ext>
                </a:extLst>
              </p:cNvPr>
              <p:cNvSpPr txBox="1">
                <a:spLocks noRot="1" noChangeAspect="1" noMove="1" noResize="1" noEditPoints="1" noAdjustHandles="1" noChangeArrowheads="1" noChangeShapeType="1" noTextEdit="1"/>
              </p:cNvSpPr>
              <p:nvPr/>
            </p:nvSpPr>
            <p:spPr>
              <a:xfrm>
                <a:off x="7485853" y="1612938"/>
                <a:ext cx="312008" cy="276999"/>
              </a:xfrm>
              <a:prstGeom prst="rect">
                <a:avLst/>
              </a:prstGeom>
              <a:blipFill>
                <a:blip r:embed="rId2"/>
                <a:stretch>
                  <a:fillRect l="-27451" b="-2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C36CE24-3CA3-41F2-AFF5-802ED11B1FF1}"/>
                  </a:ext>
                </a:extLst>
              </p:cNvPr>
              <p:cNvSpPr txBox="1"/>
              <p:nvPr/>
            </p:nvSpPr>
            <p:spPr>
              <a:xfrm>
                <a:off x="8126195" y="1596318"/>
                <a:ext cx="31733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9" name="文本框 28">
                <a:extLst>
                  <a:ext uri="{FF2B5EF4-FFF2-40B4-BE49-F238E27FC236}">
                    <a16:creationId xmlns:a16="http://schemas.microsoft.com/office/drawing/2014/main" id="{DC36CE24-3CA3-41F2-AFF5-802ED11B1FF1}"/>
                  </a:ext>
                </a:extLst>
              </p:cNvPr>
              <p:cNvSpPr txBox="1">
                <a:spLocks noRot="1" noChangeAspect="1" noMove="1" noResize="1" noEditPoints="1" noAdjustHandles="1" noChangeArrowheads="1" noChangeShapeType="1" noTextEdit="1"/>
              </p:cNvSpPr>
              <p:nvPr/>
            </p:nvSpPr>
            <p:spPr>
              <a:xfrm>
                <a:off x="8126195" y="1596318"/>
                <a:ext cx="317330" cy="276999"/>
              </a:xfrm>
              <a:prstGeom prst="rect">
                <a:avLst/>
              </a:prstGeom>
              <a:blipFill>
                <a:blip r:embed="rId3"/>
                <a:stretch>
                  <a:fillRect l="-26923" b="-2222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16237FA-08B2-42BA-B38E-E8492E14829E}"/>
                  </a:ext>
                </a:extLst>
              </p:cNvPr>
              <p:cNvSpPr txBox="1"/>
              <p:nvPr/>
            </p:nvSpPr>
            <p:spPr>
              <a:xfrm>
                <a:off x="10686030" y="1596318"/>
                <a:ext cx="331436"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30" name="文本框 29">
                <a:extLst>
                  <a:ext uri="{FF2B5EF4-FFF2-40B4-BE49-F238E27FC236}">
                    <a16:creationId xmlns:a16="http://schemas.microsoft.com/office/drawing/2014/main" id="{716237FA-08B2-42BA-B38E-E8492E14829E}"/>
                  </a:ext>
                </a:extLst>
              </p:cNvPr>
              <p:cNvSpPr txBox="1">
                <a:spLocks noRot="1" noChangeAspect="1" noMove="1" noResize="1" noEditPoints="1" noAdjustHandles="1" noChangeArrowheads="1" noChangeShapeType="1" noTextEdit="1"/>
              </p:cNvSpPr>
              <p:nvPr/>
            </p:nvSpPr>
            <p:spPr>
              <a:xfrm>
                <a:off x="10686030" y="1596318"/>
                <a:ext cx="331436" cy="276999"/>
              </a:xfrm>
              <a:prstGeom prst="rect">
                <a:avLst/>
              </a:prstGeom>
              <a:blipFill>
                <a:blip r:embed="rId4"/>
                <a:stretch>
                  <a:fillRect l="-25926" b="-1777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AF956C7-6446-4808-9360-5D04E53F3776}"/>
                  </a:ext>
                </a:extLst>
              </p:cNvPr>
              <p:cNvSpPr txBox="1"/>
              <p:nvPr/>
            </p:nvSpPr>
            <p:spPr>
              <a:xfrm>
                <a:off x="7478123" y="2043470"/>
                <a:ext cx="30829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1" name="文本框 30">
                <a:extLst>
                  <a:ext uri="{FF2B5EF4-FFF2-40B4-BE49-F238E27FC236}">
                    <a16:creationId xmlns:a16="http://schemas.microsoft.com/office/drawing/2014/main" id="{2AF956C7-6446-4808-9360-5D04E53F3776}"/>
                  </a:ext>
                </a:extLst>
              </p:cNvPr>
              <p:cNvSpPr txBox="1">
                <a:spLocks noRot="1" noChangeAspect="1" noMove="1" noResize="1" noEditPoints="1" noAdjustHandles="1" noChangeArrowheads="1" noChangeShapeType="1" noTextEdit="1"/>
              </p:cNvSpPr>
              <p:nvPr/>
            </p:nvSpPr>
            <p:spPr>
              <a:xfrm>
                <a:off x="7478123" y="2043470"/>
                <a:ext cx="308290" cy="276999"/>
              </a:xfrm>
              <a:prstGeom prst="rect">
                <a:avLst/>
              </a:prstGeom>
              <a:blipFill>
                <a:blip r:embed="rId5"/>
                <a:stretch>
                  <a:fillRect l="-28000" b="-1956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52CD514-7EE9-4F72-9A1F-D811F5169779}"/>
                  </a:ext>
                </a:extLst>
              </p:cNvPr>
              <p:cNvSpPr txBox="1"/>
              <p:nvPr/>
            </p:nvSpPr>
            <p:spPr>
              <a:xfrm>
                <a:off x="8234207" y="2058811"/>
                <a:ext cx="313612"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2" name="文本框 31">
                <a:extLst>
                  <a:ext uri="{FF2B5EF4-FFF2-40B4-BE49-F238E27FC236}">
                    <a16:creationId xmlns:a16="http://schemas.microsoft.com/office/drawing/2014/main" id="{252CD514-7EE9-4F72-9A1F-D811F5169779}"/>
                  </a:ext>
                </a:extLst>
              </p:cNvPr>
              <p:cNvSpPr txBox="1">
                <a:spLocks noRot="1" noChangeAspect="1" noMove="1" noResize="1" noEditPoints="1" noAdjustHandles="1" noChangeArrowheads="1" noChangeShapeType="1" noTextEdit="1"/>
              </p:cNvSpPr>
              <p:nvPr/>
            </p:nvSpPr>
            <p:spPr>
              <a:xfrm>
                <a:off x="8234207" y="2058811"/>
                <a:ext cx="313612" cy="276999"/>
              </a:xfrm>
              <a:prstGeom prst="rect">
                <a:avLst/>
              </a:prstGeom>
              <a:blipFill>
                <a:blip r:embed="rId6"/>
                <a:stretch>
                  <a:fillRect l="-27451" b="-2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762FD66-5215-43E9-A4F5-31BB3028BF80}"/>
                  </a:ext>
                </a:extLst>
              </p:cNvPr>
              <p:cNvSpPr txBox="1"/>
              <p:nvPr/>
            </p:nvSpPr>
            <p:spPr>
              <a:xfrm>
                <a:off x="10439620" y="2072928"/>
                <a:ext cx="365678"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33" name="文本框 32">
                <a:extLst>
                  <a:ext uri="{FF2B5EF4-FFF2-40B4-BE49-F238E27FC236}">
                    <a16:creationId xmlns:a16="http://schemas.microsoft.com/office/drawing/2014/main" id="{B762FD66-5215-43E9-A4F5-31BB3028BF80}"/>
                  </a:ext>
                </a:extLst>
              </p:cNvPr>
              <p:cNvSpPr txBox="1">
                <a:spLocks noRot="1" noChangeAspect="1" noMove="1" noResize="1" noEditPoints="1" noAdjustHandles="1" noChangeArrowheads="1" noChangeShapeType="1" noTextEdit="1"/>
              </p:cNvSpPr>
              <p:nvPr/>
            </p:nvSpPr>
            <p:spPr>
              <a:xfrm>
                <a:off x="10439620" y="2072928"/>
                <a:ext cx="365678" cy="276999"/>
              </a:xfrm>
              <a:prstGeom prst="rect">
                <a:avLst/>
              </a:prstGeom>
              <a:blipFill>
                <a:blip r:embed="rId7"/>
                <a:stretch>
                  <a:fillRect l="-23333" b="-1777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DB868EC-3494-4B83-A184-71CB0946FC0F}"/>
                  </a:ext>
                </a:extLst>
              </p:cNvPr>
              <p:cNvSpPr txBox="1"/>
              <p:nvPr/>
            </p:nvSpPr>
            <p:spPr>
              <a:xfrm>
                <a:off x="9483702" y="1637036"/>
                <a:ext cx="26129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34" name="文本框 33">
                <a:extLst>
                  <a:ext uri="{FF2B5EF4-FFF2-40B4-BE49-F238E27FC236}">
                    <a16:creationId xmlns:a16="http://schemas.microsoft.com/office/drawing/2014/main" id="{ADB868EC-3494-4B83-A184-71CB0946FC0F}"/>
                  </a:ext>
                </a:extLst>
              </p:cNvPr>
              <p:cNvSpPr txBox="1">
                <a:spLocks noRot="1" noChangeAspect="1" noMove="1" noResize="1" noEditPoints="1" noAdjustHandles="1" noChangeArrowheads="1" noChangeShapeType="1" noTextEdit="1"/>
              </p:cNvSpPr>
              <p:nvPr/>
            </p:nvSpPr>
            <p:spPr>
              <a:xfrm>
                <a:off x="9483702" y="1637036"/>
                <a:ext cx="261290" cy="276999"/>
              </a:xfrm>
              <a:prstGeom prst="rect">
                <a:avLst/>
              </a:prstGeom>
              <a:blipFill>
                <a:blip r:embed="rId8"/>
                <a:stretch>
                  <a:fillRect l="-1627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C766DC02-5493-4427-8C8B-1278A0FBED69}"/>
                  </a:ext>
                </a:extLst>
              </p:cNvPr>
              <p:cNvSpPr txBox="1"/>
              <p:nvPr/>
            </p:nvSpPr>
            <p:spPr>
              <a:xfrm>
                <a:off x="9479765" y="2117263"/>
                <a:ext cx="26129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35" name="文本框 34">
                <a:extLst>
                  <a:ext uri="{FF2B5EF4-FFF2-40B4-BE49-F238E27FC236}">
                    <a16:creationId xmlns:a16="http://schemas.microsoft.com/office/drawing/2014/main" id="{C766DC02-5493-4427-8C8B-1278A0FBED69}"/>
                  </a:ext>
                </a:extLst>
              </p:cNvPr>
              <p:cNvSpPr txBox="1">
                <a:spLocks noRot="1" noChangeAspect="1" noMove="1" noResize="1" noEditPoints="1" noAdjustHandles="1" noChangeArrowheads="1" noChangeShapeType="1" noTextEdit="1"/>
              </p:cNvSpPr>
              <p:nvPr/>
            </p:nvSpPr>
            <p:spPr>
              <a:xfrm>
                <a:off x="9479765" y="2117263"/>
                <a:ext cx="261290" cy="276999"/>
              </a:xfrm>
              <a:prstGeom prst="rect">
                <a:avLst/>
              </a:prstGeom>
              <a:blipFill>
                <a:blip r:embed="rId9"/>
                <a:stretch>
                  <a:fillRect l="-1627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15AD69FF-9182-49E2-ADAC-5DDD989C242B}"/>
                  </a:ext>
                </a:extLst>
              </p:cNvPr>
              <p:cNvSpPr txBox="1"/>
              <p:nvPr/>
            </p:nvSpPr>
            <p:spPr>
              <a:xfrm>
                <a:off x="919481" y="2320469"/>
                <a:ext cx="10607742" cy="1015663"/>
              </a:xfrm>
              <a:prstGeom prst="rect">
                <a:avLst/>
              </a:prstGeom>
              <a:noFill/>
              <a:ln>
                <a:noFill/>
              </a:ln>
            </p:spPr>
            <p:txBody>
              <a:bodyPr wrap="square" rtlCol="0" anchor="ctr" anchorCtr="1">
                <a:spAutoFit/>
              </a:bodyPr>
              <a:lstStyle/>
              <a:p>
                <a:r>
                  <a:rPr lang="zh-CN" altLang="en-US" sz="2000" dirty="0"/>
                  <a:t>那么，通过观察可知，</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1</m:t>
                        </m:r>
                      </m:sub>
                    </m:sSub>
                  </m:oMath>
                </a14:m>
                <a:r>
                  <a:rPr lang="zh-CN" altLang="en-US" sz="2000" dirty="0"/>
                  <a:t>为</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1</m:t>
                        </m:r>
                      </m:sub>
                    </m:sSub>
                  </m:oMath>
                </a14:m>
                <a:r>
                  <a:rPr lang="zh-CN" altLang="en-US" sz="2000" dirty="0"/>
                  <a:t>的前缀；</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oMath>
                </a14:m>
                <a:r>
                  <a:rPr lang="zh-CN" altLang="en-US" sz="2000" dirty="0"/>
                  <a:t>的尾随后缀（</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 </m:t>
                    </m:r>
                  </m:oMath>
                </a14:m>
                <a:r>
                  <a:rPr lang="zh-CN" altLang="en-US" sz="2000" dirty="0"/>
                  <a:t>中去掉与</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 </m:t>
                    </m:r>
                  </m:oMath>
                </a14:m>
                <a:r>
                  <a:rPr lang="zh-CN" altLang="en-US" sz="2000" dirty="0"/>
                  <a:t>相同的码元序列之后所剩下的部分）是</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𝐵</m:t>
                        </m:r>
                      </m:e>
                      <m:sub>
                        <m:r>
                          <a:rPr lang="en-US" altLang="zh-CN" sz="2000" b="0" i="1" dirty="0" smtClean="0">
                            <a:latin typeface="Cambria Math" panose="02040503050406030204" pitchFamily="18" charset="0"/>
                          </a:rPr>
                          <m:t>2</m:t>
                        </m:r>
                      </m:sub>
                    </m:sSub>
                  </m:oMath>
                </a14:m>
                <a:r>
                  <a:rPr lang="zh-CN" altLang="en-US" sz="2000" dirty="0"/>
                  <a:t>的前缀；若把</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𝐵</m:t>
                        </m:r>
                      </m:e>
                      <m:sub>
                        <m:r>
                          <a:rPr lang="en-US" altLang="zh-CN" sz="2000" i="1" dirty="0">
                            <a:latin typeface="Cambria Math" panose="02040503050406030204" pitchFamily="18" charset="0"/>
                          </a:rPr>
                          <m:t>2</m:t>
                        </m:r>
                      </m:sub>
                    </m:sSub>
                  </m:oMath>
                </a14:m>
                <a:r>
                  <a:rPr lang="zh-CN" altLang="en-US" sz="2000" dirty="0"/>
                  <a:t>在去掉这个</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oMath>
                </a14:m>
                <a:r>
                  <a:rPr lang="zh-CN" altLang="en-US" sz="2000" dirty="0"/>
                  <a:t>的尾随后缀后剩下的部分后也叫</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𝐵</m:t>
                        </m:r>
                      </m:e>
                      <m:sub>
                        <m:r>
                          <a:rPr lang="en-US" altLang="zh-CN" sz="2000" i="1" dirty="0">
                            <a:latin typeface="Cambria Math" panose="02040503050406030204" pitchFamily="18" charset="0"/>
                          </a:rPr>
                          <m:t>2</m:t>
                        </m:r>
                      </m:sub>
                    </m:sSub>
                  </m:oMath>
                </a14:m>
                <a:r>
                  <a:rPr lang="zh-CN" altLang="en-US" sz="2000" dirty="0"/>
                  <a:t>的尾随后缀，则它也以</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b="0" i="1" dirty="0" smtClean="0">
                            <a:latin typeface="Cambria Math" panose="02040503050406030204" pitchFamily="18" charset="0"/>
                          </a:rPr>
                          <m:t>2</m:t>
                        </m:r>
                      </m:sub>
                    </m:sSub>
                  </m:oMath>
                </a14:m>
                <a:r>
                  <a:rPr lang="zh-CN" altLang="en-US" sz="2000" dirty="0"/>
                  <a:t>为前缀；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；最后，</a:t>
                </a:r>
                <a:r>
                  <a:rPr lang="en-US" altLang="zh-CN" sz="2000" dirty="0">
                    <a:solidFill>
                      <a:srgbClr val="C00000"/>
                    </a:solidFill>
                  </a:rPr>
                  <a:t> </a:t>
                </a:r>
                <a:r>
                  <a:rPr lang="zh-CN" altLang="en-US" sz="2000" dirty="0">
                    <a:solidFill>
                      <a:srgbClr val="C00000"/>
                    </a:solidFill>
                  </a:rPr>
                  <a:t>码字</a:t>
                </a:r>
                <a14:m>
                  <m:oMath xmlns:m="http://schemas.openxmlformats.org/officeDocument/2006/math">
                    <m:sSub>
                      <m:sSubPr>
                        <m:ctrlPr>
                          <a:rPr lang="en-US"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𝐵</m:t>
                        </m:r>
                      </m:e>
                      <m:sub>
                        <m:r>
                          <a:rPr lang="en-US" altLang="zh-CN" sz="2000" i="1">
                            <a:solidFill>
                              <a:srgbClr val="C00000"/>
                            </a:solidFill>
                            <a:latin typeface="Cambria Math" panose="02040503050406030204" pitchFamily="18" charset="0"/>
                          </a:rPr>
                          <m:t>𝑚</m:t>
                        </m:r>
                      </m:sub>
                    </m:sSub>
                    <m:r>
                      <m:rPr>
                        <m:nor/>
                      </m:rPr>
                      <a:rPr lang="zh-CN" altLang="en-US" sz="2000" dirty="0">
                        <a:solidFill>
                          <a:srgbClr val="C00000"/>
                        </a:solidFill>
                      </a:rPr>
                      <m:t>的</m:t>
                    </m:r>
                    <m:r>
                      <a:rPr lang="zh-CN" altLang="en-US" sz="2000" i="1" dirty="0">
                        <a:solidFill>
                          <a:srgbClr val="C00000"/>
                        </a:solidFill>
                        <a:latin typeface="Cambria Math" panose="02040503050406030204" pitchFamily="18" charset="0"/>
                      </a:rPr>
                      <m:t>一个</m:t>
                    </m:r>
                    <m:r>
                      <m:rPr>
                        <m:nor/>
                      </m:rPr>
                      <a:rPr lang="zh-CN" altLang="en-US" sz="2000" dirty="0">
                        <a:solidFill>
                          <a:srgbClr val="C00000"/>
                        </a:solidFill>
                      </a:rPr>
                      <m:t>尾随后缀</m:t>
                    </m:r>
                    <m:r>
                      <a:rPr lang="zh-CN" altLang="en-US" sz="2000" i="1" dirty="0">
                        <a:solidFill>
                          <a:srgbClr val="C00000"/>
                        </a:solidFill>
                        <a:latin typeface="Cambria Math" panose="02040503050406030204" pitchFamily="18" charset="0"/>
                      </a:rPr>
                      <m:t>恰与码字</m:t>
                    </m:r>
                    <m:sSub>
                      <m:sSubPr>
                        <m:ctrlPr>
                          <a:rPr lang="en-US" altLang="zh-CN" sz="2000" i="1" dirty="0" smtClean="0">
                            <a:solidFill>
                              <a:srgbClr val="C00000"/>
                            </a:solidFill>
                            <a:latin typeface="Cambria Math" panose="02040503050406030204" pitchFamily="18" charset="0"/>
                          </a:rPr>
                        </m:ctrlPr>
                      </m:sSubPr>
                      <m:e>
                        <m:r>
                          <a:rPr lang="en-US" altLang="zh-CN" sz="2000" b="0" i="1" dirty="0" smtClean="0">
                            <a:solidFill>
                              <a:srgbClr val="C00000"/>
                            </a:solidFill>
                            <a:latin typeface="Cambria Math" panose="02040503050406030204" pitchFamily="18" charset="0"/>
                          </a:rPr>
                          <m:t>𝐴</m:t>
                        </m:r>
                      </m:e>
                      <m:sub>
                        <m:r>
                          <a:rPr lang="en-US" altLang="zh-CN" sz="2000" b="0" i="1" dirty="0" smtClean="0">
                            <a:solidFill>
                              <a:srgbClr val="C00000"/>
                            </a:solidFill>
                            <a:latin typeface="Cambria Math" panose="02040503050406030204" pitchFamily="18" charset="0"/>
                          </a:rPr>
                          <m:t>𝑛</m:t>
                        </m:r>
                      </m:sub>
                    </m:sSub>
                  </m:oMath>
                </a14:m>
                <a:r>
                  <a:rPr lang="zh-CN" altLang="en-US" sz="2000" dirty="0">
                    <a:solidFill>
                      <a:srgbClr val="C00000"/>
                    </a:solidFill>
                  </a:rPr>
                  <a:t>相同</a:t>
                </a:r>
                <a:r>
                  <a:rPr lang="zh-CN" altLang="en-US" sz="2000" dirty="0"/>
                  <a:t>。</a:t>
                </a:r>
              </a:p>
            </p:txBody>
          </p:sp>
        </mc:Choice>
        <mc:Fallback xmlns="">
          <p:sp>
            <p:nvSpPr>
              <p:cNvPr id="36" name="文本框 35">
                <a:extLst>
                  <a:ext uri="{FF2B5EF4-FFF2-40B4-BE49-F238E27FC236}">
                    <a16:creationId xmlns:a16="http://schemas.microsoft.com/office/drawing/2014/main" id="{15AD69FF-9182-49E2-ADAC-5DDD989C242B}"/>
                  </a:ext>
                </a:extLst>
              </p:cNvPr>
              <p:cNvSpPr txBox="1">
                <a:spLocks noRot="1" noChangeAspect="1" noMove="1" noResize="1" noEditPoints="1" noAdjustHandles="1" noChangeArrowheads="1" noChangeShapeType="1" noTextEdit="1"/>
              </p:cNvSpPr>
              <p:nvPr/>
            </p:nvSpPr>
            <p:spPr>
              <a:xfrm>
                <a:off x="919481" y="2320469"/>
                <a:ext cx="10607742" cy="1015663"/>
              </a:xfrm>
              <a:prstGeom prst="rect">
                <a:avLst/>
              </a:prstGeom>
              <a:blipFill>
                <a:blip r:embed="rId10"/>
                <a:stretch>
                  <a:fillRect t="-4217" b="-9036"/>
                </a:stretch>
              </a:blipFill>
              <a:ln>
                <a:noFill/>
              </a:ln>
            </p:spPr>
            <p:txBody>
              <a:bodyPr/>
              <a:lstStyle/>
              <a:p>
                <a:r>
                  <a:rPr lang="zh-CN" altLang="en-US">
                    <a:noFill/>
                  </a:rPr>
                  <a:t> </a:t>
                </a:r>
              </a:p>
            </p:txBody>
          </p:sp>
        </mc:Fallback>
      </mc:AlternateContent>
      <p:sp>
        <p:nvSpPr>
          <p:cNvPr id="38" name="文本框 37">
            <a:extLst>
              <a:ext uri="{FF2B5EF4-FFF2-40B4-BE49-F238E27FC236}">
                <a16:creationId xmlns:a16="http://schemas.microsoft.com/office/drawing/2014/main" id="{DEE2AEC6-F1D6-46B5-8834-BC0D1CA8B1F0}"/>
              </a:ext>
            </a:extLst>
          </p:cNvPr>
          <p:cNvSpPr txBox="1"/>
          <p:nvPr/>
        </p:nvSpPr>
        <p:spPr>
          <a:xfrm>
            <a:off x="917445" y="3397735"/>
            <a:ext cx="9887853" cy="40011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solidFill>
                  <a:srgbClr val="00B0F0"/>
                </a:solidFill>
              </a:rPr>
              <a:t>如果</a:t>
            </a:r>
            <a:r>
              <a:rPr lang="zh-CN" altLang="en-US" sz="2000" dirty="0">
                <a:solidFill>
                  <a:srgbClr val="C00000"/>
                </a:solidFill>
                <a:highlight>
                  <a:srgbClr val="00FF00"/>
                </a:highlight>
              </a:rPr>
              <a:t>按上述这种方式产生</a:t>
            </a:r>
            <a:r>
              <a:rPr lang="zh-CN" altLang="en-US" sz="2000" dirty="0">
                <a:solidFill>
                  <a:srgbClr val="00B0F0"/>
                </a:solidFill>
              </a:rPr>
              <a:t>的任何尾随后缀都不是码字，则这个码一定是唯一可译码。</a:t>
            </a:r>
          </a:p>
        </p:txBody>
      </p:sp>
      <p:sp>
        <p:nvSpPr>
          <p:cNvPr id="25" name="文本框 24">
            <a:extLst>
              <a:ext uri="{FF2B5EF4-FFF2-40B4-BE49-F238E27FC236}">
                <a16:creationId xmlns:a16="http://schemas.microsoft.com/office/drawing/2014/main" id="{EC0B54EE-9C1A-4707-AF5A-EAC1F1AD8796}"/>
              </a:ext>
            </a:extLst>
          </p:cNvPr>
          <p:cNvSpPr txBox="1"/>
          <p:nvPr/>
        </p:nvSpPr>
        <p:spPr>
          <a:xfrm>
            <a:off x="1269876" y="548680"/>
            <a:ext cx="3791981" cy="397999"/>
          </a:xfrm>
          <a:prstGeom prst="rect">
            <a:avLst/>
          </a:prstGeom>
          <a:noFill/>
          <a:ln>
            <a:noFill/>
          </a:ln>
        </p:spPr>
        <p:txBody>
          <a:bodyPr wrap="square" rtlCol="0" anchor="ctr" anchorCtr="1">
            <a:spAutoFit/>
          </a:bodyPr>
          <a:lstStyle/>
          <a:p>
            <a:r>
              <a:rPr lang="en-US" altLang="zh-CN" sz="2000" b="1" dirty="0">
                <a:latin typeface="宋体" panose="02010600030101010101" pitchFamily="2" charset="-122"/>
                <a:ea typeface="宋体" panose="02010600030101010101" pitchFamily="2" charset="-122"/>
              </a:rPr>
              <a:t>§5.3.2 </a:t>
            </a:r>
            <a:r>
              <a:rPr lang="zh-CN" altLang="en-US" sz="2000" b="1" dirty="0">
                <a:latin typeface="宋体" panose="02010600030101010101" pitchFamily="2" charset="-122"/>
                <a:ea typeface="宋体" panose="02010600030101010101" pitchFamily="2" charset="-122"/>
              </a:rPr>
              <a:t>唯一可译码的判别准则</a:t>
            </a:r>
            <a:endParaRPr lang="zh-CN" altLang="en-US" sz="2000" b="1" dirty="0"/>
          </a:p>
        </p:txBody>
      </p:sp>
      <p:sp>
        <p:nvSpPr>
          <p:cNvPr id="6" name="文本框 5">
            <a:extLst>
              <a:ext uri="{FF2B5EF4-FFF2-40B4-BE49-F238E27FC236}">
                <a16:creationId xmlns:a16="http://schemas.microsoft.com/office/drawing/2014/main" id="{D5EB5499-9FAE-494B-B899-2508606C13B4}"/>
              </a:ext>
            </a:extLst>
          </p:cNvPr>
          <p:cNvSpPr txBox="1"/>
          <p:nvPr/>
        </p:nvSpPr>
        <p:spPr>
          <a:xfrm>
            <a:off x="780587" y="972128"/>
            <a:ext cx="10205918" cy="70788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一个码的码字长即使满足</a:t>
            </a:r>
            <a:r>
              <a:rPr lang="en-US" altLang="zh-CN" sz="2000" dirty="0"/>
              <a:t>Kraft-McMillan</a:t>
            </a:r>
            <a:r>
              <a:rPr lang="zh-CN" altLang="en-US" sz="2000" dirty="0"/>
              <a:t>不等式，也不能保证其即时性或唯一可译性。</a:t>
            </a:r>
            <a:endParaRPr lang="en-US" altLang="zh-CN" sz="2000" dirty="0"/>
          </a:p>
          <a:p>
            <a:pPr marL="342900" indent="-342900">
              <a:buFont typeface="Wingdings" panose="05000000000000000000" pitchFamily="2" charset="2"/>
              <a:buChar char="Ø"/>
            </a:pPr>
            <a:r>
              <a:rPr lang="zh-CN" altLang="en-US" sz="2000" dirty="0"/>
              <a:t>如果一个码的码字长不满足</a:t>
            </a:r>
            <a:r>
              <a:rPr lang="en-US" altLang="zh-CN" sz="2000" dirty="0"/>
              <a:t>Kraft-McMillan</a:t>
            </a:r>
            <a:r>
              <a:rPr lang="zh-CN" altLang="en-US" sz="2000" dirty="0"/>
              <a:t>不等式，则该码一定不是唯一可译的。</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08D4C39-67AE-4F72-9951-66B3FF9E8C8A}"/>
                  </a:ext>
                </a:extLst>
              </p:cNvPr>
              <p:cNvSpPr txBox="1"/>
              <p:nvPr/>
            </p:nvSpPr>
            <p:spPr>
              <a:xfrm>
                <a:off x="917445" y="3859448"/>
                <a:ext cx="9260828" cy="2579232"/>
              </a:xfrm>
              <a:prstGeom prst="rect">
                <a:avLst/>
              </a:prstGeom>
              <a:noFill/>
              <a:ln>
                <a:noFill/>
              </a:ln>
            </p:spPr>
            <p:txBody>
              <a:bodyPr wrap="square" rtlCol="0" anchor="ctr" anchorCtr="1">
                <a:spAutoFit/>
              </a:bodyPr>
              <a:lstStyle/>
              <a:p>
                <a:r>
                  <a:rPr lang="zh-CN" altLang="en-US" sz="2000" dirty="0">
                    <a:solidFill>
                      <a:srgbClr val="C00000"/>
                    </a:solidFill>
                  </a:rPr>
                  <a:t>唯一可译码的判别算法：</a:t>
                </a:r>
                <a:endParaRPr lang="en-US" altLang="zh-CN" sz="2000" dirty="0">
                  <a:solidFill>
                    <a:srgbClr val="C00000"/>
                  </a:solidFill>
                </a:endParaRPr>
              </a:p>
              <a:p>
                <a:pPr marL="342900" indent="-342900">
                  <a:buFont typeface="+mj-ea"/>
                  <a:buAutoNum type="circleNumDbPlain"/>
                </a:pPr>
                <a:r>
                  <a:rPr lang="zh-CN" altLang="en-US" sz="2000" dirty="0"/>
                  <a:t>若码字</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oMath>
                </a14:m>
                <a:r>
                  <a:rPr lang="zh-CN" altLang="en-US" sz="2000" dirty="0"/>
                  <a:t>是</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𝑗</m:t>
                        </m:r>
                      </m:sub>
                    </m:sSub>
                  </m:oMath>
                </a14:m>
                <a:r>
                  <a:rPr lang="zh-CN" altLang="en-US" sz="2000" dirty="0"/>
                  <a:t>的前缀，则将</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𝑗</m:t>
                        </m:r>
                      </m:sub>
                    </m:sSub>
                  </m:oMath>
                </a14:m>
                <a:r>
                  <a:rPr lang="zh-CN" altLang="en-US" sz="2000" dirty="0"/>
                  <a:t>的尾随后缀放入集合</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1</m:t>
                        </m:r>
                      </m:sub>
                    </m:sSub>
                  </m:oMath>
                </a14:m>
                <a:r>
                  <a:rPr lang="zh-CN" altLang="en-US" sz="2000" dirty="0"/>
                  <a:t>中。令</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oMath>
                </a14:m>
                <a:endParaRPr lang="en-US" altLang="zh-CN" sz="2000" b="0" dirty="0"/>
              </a:p>
              <a:p>
                <a:pPr marL="342900" indent="-342900">
                  <a:buFont typeface="+mj-ea"/>
                  <a:buAutoNum type="circleNumDbPlain"/>
                </a:pPr>
                <a:r>
                  <a:rPr lang="zh-CN" altLang="en-US" sz="2000" dirty="0"/>
                  <a:t>若</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𝑘</m:t>
                        </m:r>
                      </m:sub>
                    </m:sSub>
                  </m:oMath>
                </a14:m>
                <a:r>
                  <a:rPr lang="zh-CN" altLang="en-US" sz="2000" b="0" dirty="0"/>
                  <a:t>中含有码字，则码</a:t>
                </a:r>
                <a:r>
                  <a:rPr lang="zh-CN" altLang="en-US" sz="2000" b="0" dirty="0">
                    <a:solidFill>
                      <a:srgbClr val="C00000"/>
                    </a:solidFill>
                  </a:rPr>
                  <a:t>不是唯一可译的</a:t>
                </a:r>
                <a:r>
                  <a:rPr lang="zh-CN" altLang="en-US" sz="2000" b="0" dirty="0"/>
                  <a:t>，停止。</a:t>
                </a:r>
                <a:endParaRPr lang="en-US" altLang="zh-CN" sz="2000" b="0" dirty="0"/>
              </a:p>
              <a:p>
                <a:pPr marL="342900" indent="-342900">
                  <a:buFont typeface="+mj-ea"/>
                  <a:buAutoNum type="circleNumDbPlain"/>
                </a:pPr>
                <a:r>
                  <a:rPr lang="zh-CN" altLang="en-US" sz="2000" dirty="0"/>
                  <a:t>构造集合</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oMath>
                </a14:m>
                <a:r>
                  <a:rPr lang="zh-CN" altLang="en-US" sz="2000" dirty="0"/>
                  <a:t>：</a:t>
                </a:r>
                <a:endParaRPr lang="en-US" altLang="zh-CN" sz="2000" dirty="0"/>
              </a:p>
              <a:p>
                <a:pPr marL="914400" lvl="1" indent="-457200">
                  <a:buFont typeface="+mj-lt"/>
                  <a:buAutoNum type="alphaLcParenR"/>
                </a:pPr>
                <a:r>
                  <a:rPr lang="zh-CN" altLang="en-US" sz="2000" dirty="0"/>
                  <a:t>若码字</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oMath>
                </a14:m>
                <a:r>
                  <a:rPr lang="zh-CN" altLang="en-US" sz="2000" dirty="0"/>
                  <a:t>是</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𝑘</m:t>
                        </m:r>
                      </m:sub>
                    </m:sSub>
                  </m:oMath>
                </a14:m>
                <a:r>
                  <a:rPr lang="zh-CN" altLang="en-US" sz="2000" dirty="0"/>
                  <a:t>中的字符串</a:t>
                </a:r>
                <a14:m>
                  <m:oMath xmlns:m="http://schemas.openxmlformats.org/officeDocument/2006/math">
                    <m:r>
                      <a:rPr lang="en-US" altLang="zh-CN" sz="2000" b="0" i="1" smtClean="0">
                        <a:latin typeface="Cambria Math" panose="02040503050406030204" pitchFamily="18" charset="0"/>
                      </a:rPr>
                      <m:t>𝑤</m:t>
                    </m:r>
                  </m:oMath>
                </a14:m>
                <a:r>
                  <a:rPr lang="zh-CN" altLang="en-US" sz="2000" dirty="0"/>
                  <a:t>的前缀，则将</a:t>
                </a:r>
                <a14:m>
                  <m:oMath xmlns:m="http://schemas.openxmlformats.org/officeDocument/2006/math">
                    <m:r>
                      <a:rPr lang="en-US" altLang="zh-CN" sz="2000" b="0" i="1" smtClean="0">
                        <a:latin typeface="Cambria Math" panose="02040503050406030204" pitchFamily="18" charset="0"/>
                      </a:rPr>
                      <m:t>𝑤</m:t>
                    </m:r>
                  </m:oMath>
                </a14:m>
                <a:r>
                  <a:rPr lang="zh-CN" altLang="en-US" sz="2000" dirty="0"/>
                  <a:t>的尾随后缀放入集合</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oMath>
                </a14:m>
                <a:r>
                  <a:rPr lang="zh-CN" altLang="en-US" sz="2000" dirty="0"/>
                  <a:t>中。</a:t>
                </a:r>
                <a:endParaRPr lang="en-US" altLang="zh-CN" sz="2000" dirty="0"/>
              </a:p>
              <a:p>
                <a:pPr marL="914400" lvl="1" indent="-457200">
                  <a:buFont typeface="+mj-lt"/>
                  <a:buAutoNum type="alphaLcParenR"/>
                </a:pPr>
                <a:r>
                  <a:rPr lang="zh-CN" altLang="en-US" sz="2000" dirty="0"/>
                  <a:t>若</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𝐹</m:t>
                        </m:r>
                      </m:e>
                      <m:sub>
                        <m:r>
                          <a:rPr lang="en-US" altLang="zh-CN" sz="2000" i="1" dirty="0">
                            <a:latin typeface="Cambria Math" panose="02040503050406030204" pitchFamily="18" charset="0"/>
                          </a:rPr>
                          <m:t>𝑘</m:t>
                        </m:r>
                      </m:sub>
                    </m:sSub>
                  </m:oMath>
                </a14:m>
                <a:r>
                  <a:rPr lang="zh-CN" altLang="en-US" sz="2000" dirty="0"/>
                  <a:t>中的字符串</a:t>
                </a:r>
                <a14:m>
                  <m:oMath xmlns:m="http://schemas.openxmlformats.org/officeDocument/2006/math">
                    <m:r>
                      <a:rPr lang="en-US" altLang="zh-CN" sz="2000" i="1">
                        <a:latin typeface="Cambria Math" panose="02040503050406030204" pitchFamily="18" charset="0"/>
                      </a:rPr>
                      <m:t>𝑤</m:t>
                    </m:r>
                  </m:oMath>
                </a14:m>
                <a:r>
                  <a:rPr lang="zh-CN" altLang="en-US" sz="2000" dirty="0"/>
                  <a:t>是码字</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oMath>
                </a14:m>
                <a:r>
                  <a:rPr lang="zh-CN" altLang="en-US" sz="2000" dirty="0"/>
                  <a:t>的前缀，则将</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oMath>
                </a14:m>
                <a:r>
                  <a:rPr lang="zh-CN" altLang="en-US" sz="2000" dirty="0"/>
                  <a:t>的尾随后缀放入集合</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sub>
                    </m:sSub>
                  </m:oMath>
                </a14:m>
                <a:r>
                  <a:rPr lang="zh-CN" altLang="en-US" sz="2000" dirty="0"/>
                  <a:t>中。</a:t>
                </a:r>
                <a:endParaRPr lang="en-US" altLang="zh-CN" sz="2000" dirty="0"/>
              </a:p>
              <a:p>
                <a:pPr marL="342900" indent="-342900">
                  <a:buFont typeface="+mj-lt"/>
                  <a:buAutoNum type="circleNumDbPlain"/>
                </a:pPr>
                <a:r>
                  <a:rPr lang="zh-CN" altLang="en-US" sz="2000" dirty="0"/>
                  <a:t>若存在</a:t>
                </a:r>
                <a14:m>
                  <m:oMath xmlns:m="http://schemas.openxmlformats.org/officeDocument/2006/math">
                    <m:r>
                      <a:rPr lang="en-US" altLang="zh-CN" sz="2000" b="0" i="0"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zh-CN" altLang="en-US" sz="2000" i="1">
                        <a:latin typeface="Cambria Math" panose="02040503050406030204" pitchFamily="18" charset="0"/>
                        <a:ea typeface="Cambria Math" panose="02040503050406030204" pitchFamily="18" charset="0"/>
                      </a:rPr>
                      <m:t>使</m:t>
                    </m:r>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m:t>
                    </m:r>
                  </m:oMath>
                </a14:m>
                <a:r>
                  <a:rPr lang="zh-CN" altLang="en-US" sz="2000" dirty="0"/>
                  <a:t>则码</a:t>
                </a:r>
                <a:r>
                  <a:rPr lang="zh-CN" altLang="en-US" sz="2000" dirty="0">
                    <a:solidFill>
                      <a:srgbClr val="C00000"/>
                    </a:solidFill>
                  </a:rPr>
                  <a:t>是唯一可译的</a:t>
                </a:r>
                <a:r>
                  <a:rPr lang="zh-CN" altLang="en-US" sz="2000" dirty="0"/>
                  <a:t>，停止。</a:t>
                </a:r>
                <a:endParaRPr lang="en-US" altLang="zh-CN" sz="2000" dirty="0"/>
              </a:p>
              <a:p>
                <a:pPr marL="342900" indent="-342900">
                  <a:buFont typeface="+mj-lt"/>
                  <a:buAutoNum type="circleNumDbPlain"/>
                </a:pPr>
                <a:r>
                  <a:rPr lang="zh-CN" altLang="en-US" sz="2000" dirty="0"/>
                  <a:t>令</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𝑘</m:t>
                    </m:r>
                  </m:oMath>
                </a14:m>
                <a:r>
                  <a:rPr lang="zh-CN" altLang="en-US" sz="2000" dirty="0"/>
                  <a:t>，转②</a:t>
                </a:r>
                <a:r>
                  <a:rPr lang="en-US" altLang="zh-CN" sz="2000" dirty="0"/>
                  <a:t>.</a:t>
                </a:r>
              </a:p>
            </p:txBody>
          </p:sp>
        </mc:Choice>
        <mc:Fallback xmlns="">
          <p:sp>
            <p:nvSpPr>
              <p:cNvPr id="8" name="文本框 7">
                <a:extLst>
                  <a:ext uri="{FF2B5EF4-FFF2-40B4-BE49-F238E27FC236}">
                    <a16:creationId xmlns:a16="http://schemas.microsoft.com/office/drawing/2014/main" id="{208D4C39-67AE-4F72-9951-66B3FF9E8C8A}"/>
                  </a:ext>
                </a:extLst>
              </p:cNvPr>
              <p:cNvSpPr txBox="1">
                <a:spLocks noRot="1" noChangeAspect="1" noMove="1" noResize="1" noEditPoints="1" noAdjustHandles="1" noChangeArrowheads="1" noChangeShapeType="1" noTextEdit="1"/>
              </p:cNvSpPr>
              <p:nvPr/>
            </p:nvSpPr>
            <p:spPr>
              <a:xfrm>
                <a:off x="917445" y="3859448"/>
                <a:ext cx="9260828" cy="2579232"/>
              </a:xfrm>
              <a:prstGeom prst="rect">
                <a:avLst/>
              </a:prstGeom>
              <a:blipFill>
                <a:blip r:embed="rId11"/>
                <a:stretch>
                  <a:fillRect l="-395" t="-1182" r="-658" b="-3783"/>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85A7201-0D5C-4545-AF8C-87632053B381}"/>
              </a:ext>
            </a:extLst>
          </p:cNvPr>
          <p:cNvSpPr txBox="1"/>
          <p:nvPr/>
        </p:nvSpPr>
        <p:spPr>
          <a:xfrm>
            <a:off x="10280836" y="5071887"/>
            <a:ext cx="1246387" cy="1200329"/>
          </a:xfrm>
          <a:prstGeom prst="rect">
            <a:avLst/>
          </a:prstGeom>
          <a:noFill/>
          <a:ln>
            <a:solidFill>
              <a:schemeClr val="bg2"/>
            </a:solidFill>
          </a:ln>
        </p:spPr>
        <p:txBody>
          <a:bodyPr wrap="square" rtlCol="0" anchor="ctr" anchorCtr="1">
            <a:spAutoFit/>
          </a:bodyPr>
          <a:lstStyle/>
          <a:p>
            <a:r>
              <a:rPr lang="zh-CN" altLang="en-US" dirty="0">
                <a:solidFill>
                  <a:srgbClr val="00B050"/>
                </a:solidFill>
              </a:rPr>
              <a:t>序列长度有限，算法一定会停止！</a:t>
            </a:r>
          </a:p>
        </p:txBody>
      </p:sp>
      <p:sp>
        <p:nvSpPr>
          <p:cNvPr id="2" name="文本框 1">
            <a:extLst>
              <a:ext uri="{FF2B5EF4-FFF2-40B4-BE49-F238E27FC236}">
                <a16:creationId xmlns:a16="http://schemas.microsoft.com/office/drawing/2014/main" id="{3BA97800-E7BC-4059-9EFC-0B5199533416}"/>
              </a:ext>
            </a:extLst>
          </p:cNvPr>
          <p:cNvSpPr txBox="1"/>
          <p:nvPr/>
        </p:nvSpPr>
        <p:spPr>
          <a:xfrm>
            <a:off x="9622803" y="3799789"/>
            <a:ext cx="1904419" cy="1015663"/>
          </a:xfrm>
          <a:prstGeom prst="rect">
            <a:avLst/>
          </a:prstGeom>
          <a:noFill/>
          <a:ln>
            <a:solidFill>
              <a:schemeClr val="bg2"/>
            </a:solidFill>
          </a:ln>
        </p:spPr>
        <p:txBody>
          <a:bodyPr wrap="square" rtlCol="0" anchor="ctr" anchorCtr="1">
            <a:spAutoFit/>
          </a:bodyPr>
          <a:lstStyle/>
          <a:p>
            <a:r>
              <a:rPr lang="zh-CN" altLang="en-US" sz="2000" dirty="0"/>
              <a:t>将码字与码字以及尾随后缀进行比较</a:t>
            </a:r>
          </a:p>
        </p:txBody>
      </p:sp>
      <p:cxnSp>
        <p:nvCxnSpPr>
          <p:cNvPr id="4" name="直接箭头连接符 3">
            <a:extLst>
              <a:ext uri="{FF2B5EF4-FFF2-40B4-BE49-F238E27FC236}">
                <a16:creationId xmlns:a16="http://schemas.microsoft.com/office/drawing/2014/main" id="{8D0F1EB3-057E-4CD7-A0BD-0EA44DBCF255}"/>
              </a:ext>
            </a:extLst>
          </p:cNvPr>
          <p:cNvCxnSpPr/>
          <p:nvPr/>
        </p:nvCxnSpPr>
        <p:spPr>
          <a:xfrm flipH="1" flipV="1">
            <a:off x="3934172" y="3797845"/>
            <a:ext cx="5688632" cy="49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1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25" grpId="0"/>
      <p:bldP spid="10"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0372C1-5150-4B3D-A2E0-90123847B119}"/>
                  </a:ext>
                </a:extLst>
              </p:cNvPr>
              <p:cNvSpPr txBox="1"/>
              <p:nvPr/>
            </p:nvSpPr>
            <p:spPr>
              <a:xfrm>
                <a:off x="1341884" y="548680"/>
                <a:ext cx="7200800" cy="400110"/>
              </a:xfrm>
              <a:prstGeom prst="rect">
                <a:avLst/>
              </a:prstGeom>
              <a:noFill/>
              <a:ln>
                <a:noFill/>
              </a:ln>
            </p:spPr>
            <p:txBody>
              <a:bodyPr wrap="square" rtlCol="0" anchor="ctr" anchorCtr="1">
                <a:spAutoFit/>
              </a:bodyPr>
              <a:lstStyle/>
              <a:p>
                <a:r>
                  <a:rPr lang="zh-CN" altLang="en-US" sz="2000" b="1" dirty="0"/>
                  <a:t>例</a:t>
                </a:r>
                <a:r>
                  <a:rPr lang="en-US" altLang="zh-CN" sz="2000" b="1" dirty="0"/>
                  <a:t>. </a:t>
                </a:r>
                <a:r>
                  <a:rPr lang="zh-CN" altLang="en-US" sz="2000" dirty="0"/>
                  <a:t>试判断</a:t>
                </a:r>
                <a:r>
                  <a:rPr lang="en-US" altLang="zh-CN" sz="2000" dirty="0"/>
                  <a:t>5-</a:t>
                </a:r>
                <a14:m>
                  <m:oMath xmlns:m="http://schemas.openxmlformats.org/officeDocument/2006/math">
                    <m:r>
                      <a:rPr lang="zh-CN" altLang="en-US" sz="2000" b="0" i="1" dirty="0">
                        <a:latin typeface="Cambria Math" panose="02040503050406030204" pitchFamily="18" charset="0"/>
                      </a:rPr>
                      <m:t>元吗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𝑎𝑏𝑏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𝑏𝑎𝑑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𝑑𝑒𝑏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𝑏𝑏𝑐𝑑𝑒</m:t>
                    </m:r>
                    <m:r>
                      <a:rPr lang="en-US" altLang="zh-CN" sz="2000" b="0" i="1" smtClean="0">
                        <a:latin typeface="Cambria Math" panose="02040503050406030204" pitchFamily="18" charset="0"/>
                      </a:rPr>
                      <m:t>}</m:t>
                    </m:r>
                  </m:oMath>
                </a14:m>
                <a:r>
                  <a:rPr lang="zh-CN" altLang="en-US" sz="2000" dirty="0"/>
                  <a:t>的唯一可译性。</a:t>
                </a:r>
              </a:p>
            </p:txBody>
          </p:sp>
        </mc:Choice>
        <mc:Fallback xmlns="">
          <p:sp>
            <p:nvSpPr>
              <p:cNvPr id="2" name="文本框 1">
                <a:extLst>
                  <a:ext uri="{FF2B5EF4-FFF2-40B4-BE49-F238E27FC236}">
                    <a16:creationId xmlns:a16="http://schemas.microsoft.com/office/drawing/2014/main" id="{580372C1-5150-4B3D-A2E0-90123847B119}"/>
                  </a:ext>
                </a:extLst>
              </p:cNvPr>
              <p:cNvSpPr txBox="1">
                <a:spLocks noRot="1" noChangeAspect="1" noMove="1" noResize="1" noEditPoints="1" noAdjustHandles="1" noChangeArrowheads="1" noChangeShapeType="1" noTextEdit="1"/>
              </p:cNvSpPr>
              <p:nvPr/>
            </p:nvSpPr>
            <p:spPr>
              <a:xfrm>
                <a:off x="1341884" y="548680"/>
                <a:ext cx="7200800" cy="400110"/>
              </a:xfrm>
              <a:prstGeom prst="rect">
                <a:avLst/>
              </a:prstGeom>
              <a:blipFill>
                <a:blip r:embed="rId2"/>
                <a:stretch>
                  <a:fillRect l="-339" t="-10606" r="-677" b="-25758"/>
                </a:stretch>
              </a:blipFill>
              <a:ln>
                <a:no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12703AB-33E6-4B9B-9B0D-5923056D678A}"/>
              </a:ext>
            </a:extLst>
          </p:cNvPr>
          <p:cNvSpPr txBox="1"/>
          <p:nvPr/>
        </p:nvSpPr>
        <p:spPr>
          <a:xfrm>
            <a:off x="693812" y="1044419"/>
            <a:ext cx="4608512" cy="400110"/>
          </a:xfrm>
          <a:prstGeom prst="rect">
            <a:avLst/>
          </a:prstGeom>
          <a:noFill/>
          <a:ln>
            <a:noFill/>
          </a:ln>
        </p:spPr>
        <p:txBody>
          <a:bodyPr wrap="square" rtlCol="0" anchor="ctr" anchorCtr="1">
            <a:spAutoFit/>
          </a:bodyPr>
          <a:lstStyle/>
          <a:p>
            <a:r>
              <a:rPr lang="zh-CN" altLang="en-US" sz="2000" b="1" dirty="0"/>
              <a:t>解：</a:t>
            </a:r>
            <a:r>
              <a:rPr lang="zh-CN" altLang="en-US" sz="2000" dirty="0"/>
              <a:t>利用唯一可译码判别算法构造列表</a:t>
            </a: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689DA05E-DE4F-481F-B29B-3811AC241643}"/>
                  </a:ext>
                </a:extLst>
              </p:cNvPr>
              <p:cNvGraphicFramePr>
                <a:graphicFrameLocks noGrp="1"/>
              </p:cNvGraphicFramePr>
              <p:nvPr>
                <p:extLst/>
              </p:nvPr>
            </p:nvGraphicFramePr>
            <p:xfrm>
              <a:off x="1035295" y="1589403"/>
              <a:ext cx="6552728" cy="29616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1257458078"/>
                        </a:ext>
                      </a:extLst>
                    </a:gridCol>
                    <a:gridCol w="936104">
                      <a:extLst>
                        <a:ext uri="{9D8B030D-6E8A-4147-A177-3AD203B41FA5}">
                          <a16:colId xmlns:a16="http://schemas.microsoft.com/office/drawing/2014/main" val="1823255106"/>
                        </a:ext>
                      </a:extLst>
                    </a:gridCol>
                    <a:gridCol w="936104">
                      <a:extLst>
                        <a:ext uri="{9D8B030D-6E8A-4147-A177-3AD203B41FA5}">
                          <a16:colId xmlns:a16="http://schemas.microsoft.com/office/drawing/2014/main" val="142372228"/>
                        </a:ext>
                      </a:extLst>
                    </a:gridCol>
                    <a:gridCol w="936104">
                      <a:extLst>
                        <a:ext uri="{9D8B030D-6E8A-4147-A177-3AD203B41FA5}">
                          <a16:colId xmlns:a16="http://schemas.microsoft.com/office/drawing/2014/main" val="1126491431"/>
                        </a:ext>
                      </a:extLst>
                    </a:gridCol>
                    <a:gridCol w="936104">
                      <a:extLst>
                        <a:ext uri="{9D8B030D-6E8A-4147-A177-3AD203B41FA5}">
                          <a16:colId xmlns:a16="http://schemas.microsoft.com/office/drawing/2014/main" val="2899490816"/>
                        </a:ext>
                      </a:extLst>
                    </a:gridCol>
                    <a:gridCol w="936104">
                      <a:extLst>
                        <a:ext uri="{9D8B030D-6E8A-4147-A177-3AD203B41FA5}">
                          <a16:colId xmlns:a16="http://schemas.microsoft.com/office/drawing/2014/main" val="1045789863"/>
                        </a:ext>
                      </a:extLst>
                    </a:gridCol>
                    <a:gridCol w="936104">
                      <a:extLst>
                        <a:ext uri="{9D8B030D-6E8A-4147-A177-3AD203B41FA5}">
                          <a16:colId xmlns:a16="http://schemas.microsoft.com/office/drawing/2014/main" val="3564604124"/>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𝑪</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𝟑</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𝟒</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𝟓</m:t>
                                    </m:r>
                                  </m:sub>
                                </m:sSub>
                              </m:oMath>
                            </m:oMathPara>
                          </a14:m>
                          <a:endParaRPr lang="zh-CN" altLang="en-US" dirty="0"/>
                        </a:p>
                      </a:txBody>
                      <a:tcPr/>
                    </a:tc>
                    <a:tc>
                      <a:txBody>
                        <a:bodyPr/>
                        <a:lstStyle/>
                        <a:p>
                          <a:endParaRPr lang="zh-CN" altLang="en-US"/>
                        </a:p>
                      </a:txBody>
                      <a:tcPr/>
                    </a:tc>
                    <a:extLst>
                      <a:ext uri="{0D108BD9-81ED-4DB2-BD59-A6C34878D82A}">
                        <a16:rowId xmlns:a16="http://schemas.microsoft.com/office/drawing/2014/main" val="23468175"/>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𝑒𝑏</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𝑑𝑒</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𝑎𝑑</m:t>
                                </m:r>
                              </m:oMath>
                            </m:oMathPara>
                          </a14:m>
                          <a:endParaRPr lang="zh-CN" altLang="en-US" dirty="0"/>
                        </a:p>
                      </a:txBody>
                      <a:tcPr/>
                    </a:tc>
                    <a:tc>
                      <a:txBody>
                        <a:bodyPr/>
                        <a:lstStyle/>
                        <a:p>
                          <a:endParaRPr lang="zh-CN" altLang="en-US"/>
                        </a:p>
                      </a:txBody>
                      <a:tcPr/>
                    </a:tc>
                    <a:extLst>
                      <a:ext uri="{0D108BD9-81ED-4DB2-BD59-A6C34878D82A}">
                        <a16:rowId xmlns:a16="http://schemas.microsoft.com/office/drawing/2014/main" val="416156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𝑏𝑏</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𝑐𝑑𝑒</m:t>
                                </m:r>
                              </m:oMath>
                            </m:oMathPara>
                          </a14:m>
                          <a:endParaRPr lang="zh-CN" altLang="en-US" dirty="0"/>
                        </a:p>
                      </a:txBody>
                      <a:tcPr/>
                    </a:tc>
                    <a:tc>
                      <a:txBody>
                        <a:bodyPr/>
                        <a:lstStyle/>
                        <a:p>
                          <a:endParaRPr lang="zh-CN" altLang="en-US" dirty="0"/>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𝑏𝑐𝑑𝑒</m:t>
                                </m:r>
                              </m:oMath>
                            </m:oMathPara>
                          </a14:m>
                          <a:endParaRPr lang="zh-CN" altLang="en-US" dirty="0"/>
                        </a:p>
                      </a:txBody>
                      <a:tcPr/>
                    </a:tc>
                    <a:tc>
                      <a:txBody>
                        <a:bodyPr/>
                        <a:lstStyle/>
                        <a:p>
                          <a:endParaRPr lang="zh-CN" altLang="en-US"/>
                        </a:p>
                      </a:txBody>
                      <a:tcPr/>
                    </a:tc>
                    <a:extLst>
                      <a:ext uri="{0D108BD9-81ED-4DB2-BD59-A6C34878D82A}">
                        <a16:rowId xmlns:a16="http://schemas.microsoft.com/office/drawing/2014/main" val="30118477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𝑎𝑑</m:t>
                                </m:r>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623168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𝑎𝑏𝑏</m:t>
                                </m:r>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1633211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𝑏𝑎𝑑</m:t>
                                </m:r>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02376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𝑑𝑒𝑏</m:t>
                                </m:r>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985955770"/>
                      </a:ext>
                    </a:extLst>
                  </a:tr>
                  <a:tr h="29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𝑏𝑏𝑐𝑑𝑒</m:t>
                                </m:r>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845920180"/>
                      </a:ext>
                    </a:extLst>
                  </a:tr>
                </a:tbl>
              </a:graphicData>
            </a:graphic>
          </p:graphicFrame>
        </mc:Choice>
        <mc:Fallback xmlns="">
          <p:graphicFrame>
            <p:nvGraphicFramePr>
              <p:cNvPr id="4" name="表格 3">
                <a:extLst>
                  <a:ext uri="{FF2B5EF4-FFF2-40B4-BE49-F238E27FC236}">
                    <a16:creationId xmlns:a16="http://schemas.microsoft.com/office/drawing/2014/main" id="{689DA05E-DE4F-481F-B29B-3811AC241643}"/>
                  </a:ext>
                </a:extLst>
              </p:cNvPr>
              <p:cNvGraphicFramePr>
                <a:graphicFrameLocks noGrp="1"/>
              </p:cNvGraphicFramePr>
              <p:nvPr>
                <p:extLst>
                  <p:ext uri="{D42A27DB-BD31-4B8C-83A1-F6EECF244321}">
                    <p14:modId xmlns:p14="http://schemas.microsoft.com/office/powerpoint/2010/main" val="3319295458"/>
                  </p:ext>
                </p:extLst>
              </p:nvPr>
            </p:nvGraphicFramePr>
            <p:xfrm>
              <a:off x="1035295" y="1589403"/>
              <a:ext cx="6552728" cy="29616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1257458078"/>
                        </a:ext>
                      </a:extLst>
                    </a:gridCol>
                    <a:gridCol w="936104">
                      <a:extLst>
                        <a:ext uri="{9D8B030D-6E8A-4147-A177-3AD203B41FA5}">
                          <a16:colId xmlns:a16="http://schemas.microsoft.com/office/drawing/2014/main" val="1823255106"/>
                        </a:ext>
                      </a:extLst>
                    </a:gridCol>
                    <a:gridCol w="936104">
                      <a:extLst>
                        <a:ext uri="{9D8B030D-6E8A-4147-A177-3AD203B41FA5}">
                          <a16:colId xmlns:a16="http://schemas.microsoft.com/office/drawing/2014/main" val="142372228"/>
                        </a:ext>
                      </a:extLst>
                    </a:gridCol>
                    <a:gridCol w="936104">
                      <a:extLst>
                        <a:ext uri="{9D8B030D-6E8A-4147-A177-3AD203B41FA5}">
                          <a16:colId xmlns:a16="http://schemas.microsoft.com/office/drawing/2014/main" val="1126491431"/>
                        </a:ext>
                      </a:extLst>
                    </a:gridCol>
                    <a:gridCol w="936104">
                      <a:extLst>
                        <a:ext uri="{9D8B030D-6E8A-4147-A177-3AD203B41FA5}">
                          <a16:colId xmlns:a16="http://schemas.microsoft.com/office/drawing/2014/main" val="2899490816"/>
                        </a:ext>
                      </a:extLst>
                    </a:gridCol>
                    <a:gridCol w="936104">
                      <a:extLst>
                        <a:ext uri="{9D8B030D-6E8A-4147-A177-3AD203B41FA5}">
                          <a16:colId xmlns:a16="http://schemas.microsoft.com/office/drawing/2014/main" val="1045789863"/>
                        </a:ext>
                      </a:extLst>
                    </a:gridCol>
                    <a:gridCol w="936104">
                      <a:extLst>
                        <a:ext uri="{9D8B030D-6E8A-4147-A177-3AD203B41FA5}">
                          <a16:colId xmlns:a16="http://schemas.microsoft.com/office/drawing/2014/main" val="3564604124"/>
                        </a:ext>
                      </a:extLst>
                    </a:gridCol>
                  </a:tblGrid>
                  <a:tr h="370840">
                    <a:tc>
                      <a:txBody>
                        <a:bodyPr/>
                        <a:lstStyle/>
                        <a:p>
                          <a:endParaRPr lang="zh-CN"/>
                        </a:p>
                      </a:txBody>
                      <a:tcPr>
                        <a:blipFill>
                          <a:blip r:embed="rId3"/>
                          <a:stretch>
                            <a:fillRect l="-649" t="-1639" r="-601299" b="-701639"/>
                          </a:stretch>
                        </a:blipFill>
                      </a:tcPr>
                    </a:tc>
                    <a:tc>
                      <a:txBody>
                        <a:bodyPr/>
                        <a:lstStyle/>
                        <a:p>
                          <a:endParaRPr lang="zh-CN"/>
                        </a:p>
                      </a:txBody>
                      <a:tcPr>
                        <a:blipFill>
                          <a:blip r:embed="rId3"/>
                          <a:stretch>
                            <a:fillRect l="-101307" t="-1639" r="-505229" b="-701639"/>
                          </a:stretch>
                        </a:blipFill>
                      </a:tcPr>
                    </a:tc>
                    <a:tc>
                      <a:txBody>
                        <a:bodyPr/>
                        <a:lstStyle/>
                        <a:p>
                          <a:endParaRPr lang="zh-CN"/>
                        </a:p>
                      </a:txBody>
                      <a:tcPr>
                        <a:blipFill>
                          <a:blip r:embed="rId3"/>
                          <a:stretch>
                            <a:fillRect l="-200000" t="-1639" r="-401948" b="-701639"/>
                          </a:stretch>
                        </a:blipFill>
                      </a:tcPr>
                    </a:tc>
                    <a:tc>
                      <a:txBody>
                        <a:bodyPr/>
                        <a:lstStyle/>
                        <a:p>
                          <a:endParaRPr lang="zh-CN"/>
                        </a:p>
                      </a:txBody>
                      <a:tcPr>
                        <a:blipFill>
                          <a:blip r:embed="rId3"/>
                          <a:stretch>
                            <a:fillRect l="-300000" t="-1639" r="-301948" b="-701639"/>
                          </a:stretch>
                        </a:blipFill>
                      </a:tcPr>
                    </a:tc>
                    <a:tc>
                      <a:txBody>
                        <a:bodyPr/>
                        <a:lstStyle/>
                        <a:p>
                          <a:endParaRPr lang="zh-CN"/>
                        </a:p>
                      </a:txBody>
                      <a:tcPr>
                        <a:blipFill>
                          <a:blip r:embed="rId3"/>
                          <a:stretch>
                            <a:fillRect l="-400000" t="-1639" r="-201948" b="-701639"/>
                          </a:stretch>
                        </a:blipFill>
                      </a:tcPr>
                    </a:tc>
                    <a:tc>
                      <a:txBody>
                        <a:bodyPr/>
                        <a:lstStyle/>
                        <a:p>
                          <a:endParaRPr lang="zh-CN"/>
                        </a:p>
                      </a:txBody>
                      <a:tcPr>
                        <a:blipFill>
                          <a:blip r:embed="rId3"/>
                          <a:stretch>
                            <a:fillRect l="-503268" t="-1639" r="-103268" b="-701639"/>
                          </a:stretch>
                        </a:blipFill>
                      </a:tcPr>
                    </a:tc>
                    <a:tc>
                      <a:txBody>
                        <a:bodyPr/>
                        <a:lstStyle/>
                        <a:p>
                          <a:endParaRPr lang="zh-CN" altLang="en-US"/>
                        </a:p>
                      </a:txBody>
                      <a:tcPr/>
                    </a:tc>
                    <a:extLst>
                      <a:ext uri="{0D108BD9-81ED-4DB2-BD59-A6C34878D82A}">
                        <a16:rowId xmlns:a16="http://schemas.microsoft.com/office/drawing/2014/main" val="23468175"/>
                      </a:ext>
                    </a:extLst>
                  </a:tr>
                  <a:tr h="370840">
                    <a:tc>
                      <a:txBody>
                        <a:bodyPr/>
                        <a:lstStyle/>
                        <a:p>
                          <a:endParaRPr lang="zh-CN"/>
                        </a:p>
                      </a:txBody>
                      <a:tcPr>
                        <a:blipFill>
                          <a:blip r:embed="rId3"/>
                          <a:stretch>
                            <a:fillRect l="-649" t="-101639" r="-601299" b="-601639"/>
                          </a:stretch>
                        </a:blipFill>
                      </a:tcPr>
                    </a:tc>
                    <a:tc>
                      <a:txBody>
                        <a:bodyPr/>
                        <a:lstStyle/>
                        <a:p>
                          <a:endParaRPr lang="zh-CN"/>
                        </a:p>
                      </a:txBody>
                      <a:tcPr>
                        <a:blipFill>
                          <a:blip r:embed="rId3"/>
                          <a:stretch>
                            <a:fillRect l="-101307" t="-101639" r="-505229" b="-601639"/>
                          </a:stretch>
                        </a:blipFill>
                      </a:tcPr>
                    </a:tc>
                    <a:tc>
                      <a:txBody>
                        <a:bodyPr/>
                        <a:lstStyle/>
                        <a:p>
                          <a:endParaRPr lang="zh-CN"/>
                        </a:p>
                      </a:txBody>
                      <a:tcPr>
                        <a:blipFill>
                          <a:blip r:embed="rId3"/>
                          <a:stretch>
                            <a:fillRect l="-200000" t="-101639" r="-401948" b="-601639"/>
                          </a:stretch>
                        </a:blipFill>
                      </a:tcPr>
                    </a:tc>
                    <a:tc>
                      <a:txBody>
                        <a:bodyPr/>
                        <a:lstStyle/>
                        <a:p>
                          <a:endParaRPr lang="zh-CN"/>
                        </a:p>
                      </a:txBody>
                      <a:tcPr>
                        <a:blipFill>
                          <a:blip r:embed="rId3"/>
                          <a:stretch>
                            <a:fillRect l="-300000" t="-101639" r="-301948" b="-601639"/>
                          </a:stretch>
                        </a:blipFill>
                      </a:tcPr>
                    </a:tc>
                    <a:tc>
                      <a:txBody>
                        <a:bodyPr/>
                        <a:lstStyle/>
                        <a:p>
                          <a:endParaRPr lang="zh-CN"/>
                        </a:p>
                      </a:txBody>
                      <a:tcPr>
                        <a:blipFill>
                          <a:blip r:embed="rId3"/>
                          <a:stretch>
                            <a:fillRect l="-400000" t="-101639" r="-201948" b="-601639"/>
                          </a:stretch>
                        </a:blipFill>
                      </a:tcPr>
                    </a:tc>
                    <a:tc>
                      <a:txBody>
                        <a:bodyPr/>
                        <a:lstStyle/>
                        <a:p>
                          <a:endParaRPr lang="zh-CN"/>
                        </a:p>
                      </a:txBody>
                      <a:tcPr>
                        <a:blipFill>
                          <a:blip r:embed="rId3"/>
                          <a:stretch>
                            <a:fillRect l="-503268" t="-101639" r="-103268" b="-601639"/>
                          </a:stretch>
                        </a:blipFill>
                      </a:tcPr>
                    </a:tc>
                    <a:tc>
                      <a:txBody>
                        <a:bodyPr/>
                        <a:lstStyle/>
                        <a:p>
                          <a:endParaRPr lang="zh-CN" altLang="en-US"/>
                        </a:p>
                      </a:txBody>
                      <a:tcPr/>
                    </a:tc>
                    <a:extLst>
                      <a:ext uri="{0D108BD9-81ED-4DB2-BD59-A6C34878D82A}">
                        <a16:rowId xmlns:a16="http://schemas.microsoft.com/office/drawing/2014/main" val="4161560915"/>
                      </a:ext>
                    </a:extLst>
                  </a:tr>
                  <a:tr h="370840">
                    <a:tc>
                      <a:txBody>
                        <a:bodyPr/>
                        <a:lstStyle/>
                        <a:p>
                          <a:endParaRPr lang="zh-CN"/>
                        </a:p>
                      </a:txBody>
                      <a:tcPr>
                        <a:blipFill>
                          <a:blip r:embed="rId3"/>
                          <a:stretch>
                            <a:fillRect l="-649" t="-201639" r="-601299" b="-501639"/>
                          </a:stretch>
                        </a:blipFill>
                      </a:tcPr>
                    </a:tc>
                    <a:tc>
                      <a:txBody>
                        <a:bodyPr/>
                        <a:lstStyle/>
                        <a:p>
                          <a:endParaRPr lang="zh-CN"/>
                        </a:p>
                      </a:txBody>
                      <a:tcPr>
                        <a:blipFill>
                          <a:blip r:embed="rId3"/>
                          <a:stretch>
                            <a:fillRect l="-101307" t="-201639" r="-505229" b="-501639"/>
                          </a:stretch>
                        </a:blipFill>
                      </a:tcPr>
                    </a:tc>
                    <a:tc>
                      <a:txBody>
                        <a:bodyPr/>
                        <a:lstStyle/>
                        <a:p>
                          <a:endParaRPr lang="zh-CN"/>
                        </a:p>
                      </a:txBody>
                      <a:tcPr>
                        <a:blipFill>
                          <a:blip r:embed="rId3"/>
                          <a:stretch>
                            <a:fillRect l="-200000" t="-201639" r="-401948" b="-501639"/>
                          </a:stretch>
                        </a:blipFill>
                      </a:tcPr>
                    </a:tc>
                    <a:tc>
                      <a:txBody>
                        <a:bodyPr/>
                        <a:lstStyle/>
                        <a:p>
                          <a:endParaRPr lang="zh-CN" altLang="en-US" dirty="0"/>
                        </a:p>
                      </a:txBody>
                      <a:tcPr/>
                    </a:tc>
                    <a:tc>
                      <a:txBody>
                        <a:bodyPr/>
                        <a:lstStyle/>
                        <a:p>
                          <a:endParaRPr lang="zh-CN" altLang="en-US"/>
                        </a:p>
                      </a:txBody>
                      <a:tcPr/>
                    </a:tc>
                    <a:tc>
                      <a:txBody>
                        <a:bodyPr/>
                        <a:lstStyle/>
                        <a:p>
                          <a:endParaRPr lang="zh-CN"/>
                        </a:p>
                      </a:txBody>
                      <a:tcPr>
                        <a:blipFill>
                          <a:blip r:embed="rId3"/>
                          <a:stretch>
                            <a:fillRect l="-503268" t="-201639" r="-103268" b="-501639"/>
                          </a:stretch>
                        </a:blipFill>
                      </a:tcPr>
                    </a:tc>
                    <a:tc>
                      <a:txBody>
                        <a:bodyPr/>
                        <a:lstStyle/>
                        <a:p>
                          <a:endParaRPr lang="zh-CN" altLang="en-US"/>
                        </a:p>
                      </a:txBody>
                      <a:tcPr/>
                    </a:tc>
                    <a:extLst>
                      <a:ext uri="{0D108BD9-81ED-4DB2-BD59-A6C34878D82A}">
                        <a16:rowId xmlns:a16="http://schemas.microsoft.com/office/drawing/2014/main" val="3011847705"/>
                      </a:ext>
                    </a:extLst>
                  </a:tr>
                  <a:tr h="370840">
                    <a:tc>
                      <a:txBody>
                        <a:bodyPr/>
                        <a:lstStyle/>
                        <a:p>
                          <a:endParaRPr lang="zh-CN"/>
                        </a:p>
                      </a:txBody>
                      <a:tcPr>
                        <a:blipFill>
                          <a:blip r:embed="rId3"/>
                          <a:stretch>
                            <a:fillRect l="-649" t="-301639" r="-601299" b="-401639"/>
                          </a:stretch>
                        </a:blip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623168241"/>
                      </a:ext>
                    </a:extLst>
                  </a:tr>
                  <a:tr h="370840">
                    <a:tc>
                      <a:txBody>
                        <a:bodyPr/>
                        <a:lstStyle/>
                        <a:p>
                          <a:endParaRPr lang="zh-CN"/>
                        </a:p>
                      </a:txBody>
                      <a:tcPr>
                        <a:blipFill>
                          <a:blip r:embed="rId3"/>
                          <a:stretch>
                            <a:fillRect l="-649" t="-401639" r="-601299" b="-301639"/>
                          </a:stretch>
                        </a:blip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163321103"/>
                      </a:ext>
                    </a:extLst>
                  </a:tr>
                  <a:tr h="370840">
                    <a:tc>
                      <a:txBody>
                        <a:bodyPr/>
                        <a:lstStyle/>
                        <a:p>
                          <a:endParaRPr lang="zh-CN"/>
                        </a:p>
                      </a:txBody>
                      <a:tcPr>
                        <a:blipFill>
                          <a:blip r:embed="rId3"/>
                          <a:stretch>
                            <a:fillRect l="-649" t="-501639" r="-601299" b="-201639"/>
                          </a:stretch>
                        </a:blip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02376543"/>
                      </a:ext>
                    </a:extLst>
                  </a:tr>
                  <a:tr h="370840">
                    <a:tc>
                      <a:txBody>
                        <a:bodyPr/>
                        <a:lstStyle/>
                        <a:p>
                          <a:endParaRPr lang="zh-CN"/>
                        </a:p>
                      </a:txBody>
                      <a:tcPr>
                        <a:blipFill>
                          <a:blip r:embed="rId3"/>
                          <a:stretch>
                            <a:fillRect l="-649" t="-601639" r="-601299" b="-101639"/>
                          </a:stretch>
                        </a:blip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985955770"/>
                      </a:ext>
                    </a:extLst>
                  </a:tr>
                  <a:tr h="365760">
                    <a:tc>
                      <a:txBody>
                        <a:bodyPr/>
                        <a:lstStyle/>
                        <a:p>
                          <a:endParaRPr lang="zh-CN"/>
                        </a:p>
                      </a:txBody>
                      <a:tcPr>
                        <a:blipFill>
                          <a:blip r:embed="rId3"/>
                          <a:stretch>
                            <a:fillRect l="-649" t="-713333" r="-601299" b="-3333"/>
                          </a:stretch>
                        </a:blipFill>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845920180"/>
                      </a:ext>
                    </a:extLst>
                  </a:tr>
                </a:tbl>
              </a:graphicData>
            </a:graphic>
          </p:graphicFrame>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C35E365-5786-4FCC-9E63-8056E3041E41}"/>
                  </a:ext>
                </a:extLst>
              </p:cNvPr>
              <p:cNvSpPr txBox="1"/>
              <p:nvPr/>
            </p:nvSpPr>
            <p:spPr>
              <a:xfrm>
                <a:off x="7750596" y="2162114"/>
                <a:ext cx="3744416" cy="707886"/>
              </a:xfrm>
              <a:prstGeom prst="rect">
                <a:avLst/>
              </a:prstGeom>
              <a:noFill/>
              <a:ln>
                <a:noFill/>
              </a:ln>
            </p:spPr>
            <p:txBody>
              <a:bodyPr wrap="square" rtlCol="0" anchor="ctr" anchorCtr="1">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5</m:t>
                        </m:r>
                      </m:sub>
                    </m:sSub>
                  </m:oMath>
                </a14:m>
                <a:r>
                  <a:rPr lang="zh-CN" altLang="en-US" sz="2000" dirty="0"/>
                  <a:t>中包含码字，所以该码不是唯一可译码。</a:t>
                </a:r>
              </a:p>
            </p:txBody>
          </p:sp>
        </mc:Choice>
        <mc:Fallback xmlns="">
          <p:sp>
            <p:nvSpPr>
              <p:cNvPr id="5" name="文本框 4">
                <a:extLst>
                  <a:ext uri="{FF2B5EF4-FFF2-40B4-BE49-F238E27FC236}">
                    <a16:creationId xmlns:a16="http://schemas.microsoft.com/office/drawing/2014/main" id="{9C35E365-5786-4FCC-9E63-8056E3041E41}"/>
                  </a:ext>
                </a:extLst>
              </p:cNvPr>
              <p:cNvSpPr txBox="1">
                <a:spLocks noRot="1" noChangeAspect="1" noMove="1" noResize="1" noEditPoints="1" noAdjustHandles="1" noChangeArrowheads="1" noChangeShapeType="1" noTextEdit="1"/>
              </p:cNvSpPr>
              <p:nvPr/>
            </p:nvSpPr>
            <p:spPr>
              <a:xfrm>
                <a:off x="7750596" y="2162114"/>
                <a:ext cx="3744416" cy="707886"/>
              </a:xfrm>
              <a:prstGeom prst="rect">
                <a:avLst/>
              </a:prstGeom>
              <a:blipFill>
                <a:blip r:embed="rId4"/>
                <a:stretch>
                  <a:fillRect l="-1463" t="-6034" r="-1789" b="-12931"/>
                </a:stretch>
              </a:blipFill>
              <a:ln>
                <a:noFill/>
              </a:ln>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FB908E3B-743B-4D99-AEE7-E368CAF018CF}"/>
              </a:ext>
            </a:extLst>
          </p:cNvPr>
          <p:cNvCxnSpPr>
            <a:cxnSpLocks/>
          </p:cNvCxnSpPr>
          <p:nvPr/>
        </p:nvCxnSpPr>
        <p:spPr>
          <a:xfrm>
            <a:off x="9118748" y="5423447"/>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1FBA0EE-A237-4E60-983C-0DAE7C4D6CAB}"/>
              </a:ext>
            </a:extLst>
          </p:cNvPr>
          <p:cNvCxnSpPr/>
          <p:nvPr/>
        </p:nvCxnSpPr>
        <p:spPr>
          <a:xfrm>
            <a:off x="11278988" y="5135415"/>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DB360913-803C-412A-A845-585521547395}"/>
              </a:ext>
            </a:extLst>
          </p:cNvPr>
          <p:cNvSpPr txBox="1"/>
          <p:nvPr/>
        </p:nvSpPr>
        <p:spPr>
          <a:xfrm>
            <a:off x="9118748" y="4941168"/>
            <a:ext cx="2160222" cy="523220"/>
          </a:xfrm>
          <a:prstGeom prst="rect">
            <a:avLst/>
          </a:prstGeom>
          <a:noFill/>
          <a:ln>
            <a:solidFill>
              <a:schemeClr val="bg2"/>
            </a:solidFill>
          </a:ln>
        </p:spPr>
        <p:txBody>
          <a:bodyPr wrap="square" rtlCol="0" anchor="ctr" anchorCtr="1">
            <a:spAutoFit/>
          </a:bodyPr>
          <a:lstStyle/>
          <a:p>
            <a:r>
              <a:rPr lang="en-US" altLang="zh-CN" sz="2800" i="1" dirty="0" err="1">
                <a:solidFill>
                  <a:srgbClr val="002060"/>
                </a:solidFill>
                <a:latin typeface="Times New Roman" panose="02020603050405020304" pitchFamily="18" charset="0"/>
                <a:cs typeface="Times New Roman" panose="02020603050405020304" pitchFamily="18" charset="0"/>
              </a:rPr>
              <a:t>a</a:t>
            </a:r>
            <a:r>
              <a:rPr lang="en-US" altLang="zh-CN" sz="2800" i="1" dirty="0" err="1">
                <a:solidFill>
                  <a:schemeClr val="tx2">
                    <a:lumMod val="40000"/>
                    <a:lumOff val="60000"/>
                  </a:schemeClr>
                </a:solidFill>
                <a:latin typeface="Times New Roman" panose="02020603050405020304" pitchFamily="18" charset="0"/>
                <a:cs typeface="Times New Roman" panose="02020603050405020304" pitchFamily="18" charset="0"/>
              </a:rPr>
              <a:t>bb</a:t>
            </a:r>
            <a:r>
              <a:rPr lang="en-US" altLang="zh-CN" sz="2800" i="1" dirty="0">
                <a:latin typeface="Times New Roman" panose="02020603050405020304" pitchFamily="18" charset="0"/>
                <a:cs typeface="Times New Roman" panose="02020603050405020304" pitchFamily="18" charset="0"/>
              </a:rPr>
              <a:t> </a:t>
            </a:r>
            <a:r>
              <a:rPr lang="en-US" altLang="zh-CN" sz="2800" i="1" dirty="0">
                <a:solidFill>
                  <a:srgbClr val="00B0F0"/>
                </a:solidFill>
                <a:latin typeface="Times New Roman" panose="02020603050405020304" pitchFamily="18" charset="0"/>
                <a:cs typeface="Times New Roman" panose="02020603050405020304" pitchFamily="18" charset="0"/>
              </a:rPr>
              <a:t>c</a:t>
            </a:r>
            <a:r>
              <a:rPr lang="en-US" altLang="zh-CN" sz="2800" i="1" dirty="0">
                <a:latin typeface="Times New Roman" panose="02020603050405020304" pitchFamily="18" charset="0"/>
                <a:cs typeface="Times New Roman" panose="02020603050405020304" pitchFamily="18" charset="0"/>
              </a:rPr>
              <a:t> </a:t>
            </a:r>
            <a:r>
              <a:rPr lang="en-US" altLang="zh-CN" sz="2800" i="1" dirty="0">
                <a:solidFill>
                  <a:srgbClr val="C00000"/>
                </a:solidFill>
                <a:latin typeface="Times New Roman" panose="02020603050405020304" pitchFamily="18" charset="0"/>
                <a:cs typeface="Times New Roman" panose="02020603050405020304" pitchFamily="18" charset="0"/>
              </a:rPr>
              <a:t>de</a:t>
            </a:r>
            <a:r>
              <a:rPr lang="en-US" altLang="zh-CN" sz="2800" i="1" dirty="0">
                <a:solidFill>
                  <a:srgbClr val="FFC000"/>
                </a:solidFill>
                <a:latin typeface="Times New Roman" panose="02020603050405020304" pitchFamily="18" charset="0"/>
                <a:cs typeface="Times New Roman" panose="02020603050405020304" pitchFamily="18" charset="0"/>
              </a:rPr>
              <a:t>b</a:t>
            </a:r>
            <a:r>
              <a:rPr lang="en-US" altLang="zh-CN" sz="2800" i="1" dirty="0">
                <a:latin typeface="Times New Roman" panose="02020603050405020304" pitchFamily="18" charset="0"/>
                <a:cs typeface="Times New Roman" panose="02020603050405020304" pitchFamily="18" charset="0"/>
              </a:rPr>
              <a:t> </a:t>
            </a:r>
            <a:r>
              <a:rPr lang="en-US" altLang="zh-CN" sz="2800" i="1" dirty="0">
                <a:solidFill>
                  <a:srgbClr val="00B050"/>
                </a:solidFill>
                <a:latin typeface="Times New Roman" panose="02020603050405020304" pitchFamily="18" charset="0"/>
                <a:cs typeface="Times New Roman" panose="02020603050405020304" pitchFamily="18" charset="0"/>
              </a:rPr>
              <a:t>ad</a:t>
            </a:r>
            <a:endParaRPr lang="zh-CN" altLang="en-US" sz="2800" i="1" dirty="0">
              <a:solidFill>
                <a:srgbClr val="00B050"/>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EAD8B142-A106-4932-A139-38A38535F00B}"/>
              </a:ext>
            </a:extLst>
          </p:cNvPr>
          <p:cNvSpPr txBox="1"/>
          <p:nvPr/>
        </p:nvSpPr>
        <p:spPr>
          <a:xfrm>
            <a:off x="9118748" y="5373694"/>
            <a:ext cx="2160222" cy="523220"/>
          </a:xfrm>
          <a:prstGeom prst="rect">
            <a:avLst/>
          </a:prstGeom>
          <a:noFill/>
          <a:ln>
            <a:solidFill>
              <a:schemeClr val="bg2"/>
            </a:solidFill>
          </a:ln>
        </p:spPr>
        <p:txBody>
          <a:bodyPr wrap="square" rtlCol="0" anchor="ctr" anchorCtr="1">
            <a:spAutoFit/>
          </a:bodyPr>
          <a:lstStyle/>
          <a:p>
            <a:r>
              <a:rPr lang="en-US" altLang="zh-CN" sz="2800" i="1" dirty="0">
                <a:solidFill>
                  <a:srgbClr val="002060"/>
                </a:solidFill>
                <a:latin typeface="Times New Roman" panose="02020603050405020304" pitchFamily="18" charset="0"/>
                <a:cs typeface="Times New Roman" panose="02020603050405020304" pitchFamily="18" charset="0"/>
              </a:rPr>
              <a:t>a</a:t>
            </a:r>
            <a:r>
              <a:rPr lang="en-US" altLang="zh-CN" sz="2800" i="1" dirty="0">
                <a:latin typeface="Times New Roman" panose="02020603050405020304" pitchFamily="18" charset="0"/>
                <a:cs typeface="Times New Roman" panose="02020603050405020304" pitchFamily="18" charset="0"/>
              </a:rPr>
              <a:t> </a:t>
            </a:r>
            <a:r>
              <a:rPr lang="en-US" altLang="zh-CN" sz="2800" i="1" dirty="0" err="1">
                <a:solidFill>
                  <a:schemeClr val="tx2">
                    <a:lumMod val="40000"/>
                    <a:lumOff val="60000"/>
                  </a:schemeClr>
                </a:solidFill>
                <a:latin typeface="Times New Roman" panose="02020603050405020304" pitchFamily="18" charset="0"/>
                <a:cs typeface="Times New Roman" panose="02020603050405020304" pitchFamily="18" charset="0"/>
              </a:rPr>
              <a:t>bb</a:t>
            </a:r>
            <a:r>
              <a:rPr lang="en-US" altLang="zh-CN" sz="2800" i="1" dirty="0" err="1">
                <a:solidFill>
                  <a:srgbClr val="00B0F0"/>
                </a:solidFill>
                <a:latin typeface="Times New Roman" panose="02020603050405020304" pitchFamily="18" charset="0"/>
                <a:cs typeface="Times New Roman" panose="02020603050405020304" pitchFamily="18" charset="0"/>
              </a:rPr>
              <a:t>c</a:t>
            </a:r>
            <a:r>
              <a:rPr lang="en-US" altLang="zh-CN" sz="2800" i="1" dirty="0" err="1">
                <a:solidFill>
                  <a:srgbClr val="C00000"/>
                </a:solidFill>
                <a:latin typeface="Times New Roman" panose="02020603050405020304" pitchFamily="18" charset="0"/>
                <a:cs typeface="Times New Roman" panose="02020603050405020304" pitchFamily="18" charset="0"/>
              </a:rPr>
              <a:t>de</a:t>
            </a:r>
            <a:r>
              <a:rPr lang="en-US" altLang="zh-CN" sz="2800" i="1" dirty="0">
                <a:latin typeface="Times New Roman" panose="02020603050405020304" pitchFamily="18" charset="0"/>
                <a:cs typeface="Times New Roman" panose="02020603050405020304" pitchFamily="18" charset="0"/>
              </a:rPr>
              <a:t> </a:t>
            </a:r>
            <a:r>
              <a:rPr lang="en-US" altLang="zh-CN" sz="2800" i="1" dirty="0">
                <a:solidFill>
                  <a:srgbClr val="FFC000"/>
                </a:solidFill>
                <a:latin typeface="Times New Roman" panose="02020603050405020304" pitchFamily="18" charset="0"/>
                <a:cs typeface="Times New Roman" panose="02020603050405020304" pitchFamily="18" charset="0"/>
              </a:rPr>
              <a:t>b</a:t>
            </a:r>
            <a:r>
              <a:rPr lang="en-US" altLang="zh-CN" sz="2800" i="1" dirty="0">
                <a:solidFill>
                  <a:srgbClr val="00B050"/>
                </a:solidFill>
                <a:latin typeface="Times New Roman" panose="02020603050405020304" pitchFamily="18" charset="0"/>
                <a:cs typeface="Times New Roman" panose="02020603050405020304" pitchFamily="18" charset="0"/>
              </a:rPr>
              <a:t>ad</a:t>
            </a:r>
            <a:endParaRPr lang="zh-CN" altLang="en-US" sz="2800" i="1" dirty="0">
              <a:solidFill>
                <a:srgbClr val="00B05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BF5E2B83-D7A9-4537-B841-1D8E300B0116}"/>
                  </a:ext>
                </a:extLst>
              </p:cNvPr>
              <p:cNvSpPr txBox="1"/>
              <p:nvPr/>
            </p:nvSpPr>
            <p:spPr>
              <a:xfrm>
                <a:off x="693812" y="4819696"/>
                <a:ext cx="7848872" cy="1631216"/>
              </a:xfrm>
              <a:prstGeom prst="rect">
                <a:avLst/>
              </a:prstGeom>
              <a:noFill/>
              <a:ln>
                <a:noFill/>
              </a:ln>
            </p:spPr>
            <p:txBody>
              <a:bodyPr wrap="square" rtlCol="0" anchor="ctr" anchorCtr="1">
                <a:spAutoFit/>
              </a:bodyPr>
              <a:lstStyle/>
              <a:p>
                <a:r>
                  <a:rPr lang="zh-CN" altLang="en-US" sz="2000" dirty="0"/>
                  <a:t>事实上，因为：码字</a:t>
                </a:r>
                <a14:m>
                  <m:oMath xmlns:m="http://schemas.openxmlformats.org/officeDocument/2006/math">
                    <m:r>
                      <a:rPr lang="en-US" altLang="zh-CN" sz="2000" b="0" i="1" smtClean="0">
                        <a:solidFill>
                          <a:srgbClr val="00B050"/>
                        </a:solidFill>
                        <a:latin typeface="Cambria Math" panose="02040503050406030204" pitchFamily="18" charset="0"/>
                      </a:rPr>
                      <m:t>𝑎𝑑</m:t>
                    </m:r>
                  </m:oMath>
                </a14:m>
                <a:r>
                  <a:rPr lang="zh-CN" altLang="en-US" sz="2000" dirty="0"/>
                  <a:t>是尾随后缀</a:t>
                </a:r>
                <a14:m>
                  <m:oMath xmlns:m="http://schemas.openxmlformats.org/officeDocument/2006/math">
                    <m:r>
                      <a:rPr lang="en-US" altLang="zh-CN" sz="2000" b="0" i="1" smtClean="0">
                        <a:solidFill>
                          <a:srgbClr val="FFC000"/>
                        </a:solidFill>
                        <a:latin typeface="Cambria Math" panose="02040503050406030204" pitchFamily="18" charset="0"/>
                      </a:rPr>
                      <m:t>𝑏</m:t>
                    </m:r>
                  </m:oMath>
                </a14:m>
                <a:r>
                  <a:rPr lang="zh-CN" altLang="en-US" sz="2000" dirty="0"/>
                  <a:t>在码字</a:t>
                </a:r>
                <a14:m>
                  <m:oMath xmlns:m="http://schemas.openxmlformats.org/officeDocument/2006/math">
                    <m:r>
                      <a:rPr lang="en-US" altLang="zh-CN" sz="2000" b="0" i="1" smtClean="0">
                        <a:solidFill>
                          <a:srgbClr val="FFC000"/>
                        </a:solidFill>
                        <a:latin typeface="Cambria Math" panose="02040503050406030204" pitchFamily="18" charset="0"/>
                      </a:rPr>
                      <m:t>𝑏</m:t>
                    </m:r>
                    <m:r>
                      <a:rPr lang="en-US" altLang="zh-CN" sz="2000" b="0" i="1" smtClean="0">
                        <a:solidFill>
                          <a:srgbClr val="00B050"/>
                        </a:solidFill>
                        <a:latin typeface="Cambria Math" panose="02040503050406030204" pitchFamily="18" charset="0"/>
                      </a:rPr>
                      <m:t>𝑎𝑑</m:t>
                    </m:r>
                  </m:oMath>
                </a14:m>
                <a:r>
                  <a:rPr lang="zh-CN" altLang="en-US" sz="2000" dirty="0"/>
                  <a:t>中的尾随后缀；尾随后缀</a:t>
                </a:r>
                <a14:m>
                  <m:oMath xmlns:m="http://schemas.openxmlformats.org/officeDocument/2006/math">
                    <m:r>
                      <a:rPr lang="en-US" altLang="zh-CN" sz="2000" i="1" smtClean="0">
                        <a:solidFill>
                          <a:srgbClr val="FFC000"/>
                        </a:solidFill>
                        <a:latin typeface="Cambria Math" panose="02040503050406030204" pitchFamily="18" charset="0"/>
                      </a:rPr>
                      <m:t>𝑏</m:t>
                    </m:r>
                  </m:oMath>
                </a14:m>
                <a:r>
                  <a:rPr lang="zh-CN" altLang="en-US" sz="2000" dirty="0"/>
                  <a:t>是尾随后缀</a:t>
                </a:r>
                <a14:m>
                  <m:oMath xmlns:m="http://schemas.openxmlformats.org/officeDocument/2006/math">
                    <m:r>
                      <a:rPr lang="en-US" altLang="zh-CN" sz="2000" b="0" i="1" smtClean="0">
                        <a:solidFill>
                          <a:srgbClr val="C00000"/>
                        </a:solidFill>
                        <a:latin typeface="Cambria Math" panose="02040503050406030204" pitchFamily="18" charset="0"/>
                      </a:rPr>
                      <m:t>𝑑𝑒</m:t>
                    </m:r>
                  </m:oMath>
                </a14:m>
                <a:r>
                  <a:rPr lang="zh-CN" altLang="en-US" sz="2000" dirty="0"/>
                  <a:t>在码字</a:t>
                </a:r>
                <a14:m>
                  <m:oMath xmlns:m="http://schemas.openxmlformats.org/officeDocument/2006/math">
                    <m:r>
                      <a:rPr lang="en-US" altLang="zh-CN" sz="2000" b="0" i="1" smtClean="0">
                        <a:solidFill>
                          <a:srgbClr val="C00000"/>
                        </a:solidFill>
                        <a:latin typeface="Cambria Math" panose="02040503050406030204" pitchFamily="18" charset="0"/>
                      </a:rPr>
                      <m:t>𝑑𝑒</m:t>
                    </m:r>
                    <m:r>
                      <a:rPr lang="en-US" altLang="zh-CN" sz="2000" b="0" i="1" smtClean="0">
                        <a:solidFill>
                          <a:srgbClr val="FFC000"/>
                        </a:solidFill>
                        <a:latin typeface="Cambria Math" panose="02040503050406030204" pitchFamily="18" charset="0"/>
                      </a:rPr>
                      <m:t>𝑏</m:t>
                    </m:r>
                    <m:r>
                      <m:rPr>
                        <m:nor/>
                      </m:rPr>
                      <a:rPr lang="zh-CN" altLang="en-US" sz="2000" dirty="0"/>
                      <m:t>中的尾随后缀</m:t>
                    </m:r>
                    <m:r>
                      <a:rPr lang="zh-CN" altLang="en-US" sz="2000" i="1" dirty="0" smtClean="0">
                        <a:latin typeface="Cambria Math" panose="02040503050406030204" pitchFamily="18" charset="0"/>
                      </a:rPr>
                      <m:t>；</m:t>
                    </m:r>
                  </m:oMath>
                </a14:m>
                <a:r>
                  <a:rPr lang="zh-CN" altLang="en-US" sz="2000" dirty="0"/>
                  <a:t>尾随后缀</a:t>
                </a:r>
                <a14:m>
                  <m:oMath xmlns:m="http://schemas.openxmlformats.org/officeDocument/2006/math">
                    <m:r>
                      <a:rPr lang="en-US" altLang="zh-CN" sz="2000" b="0" i="1" smtClean="0">
                        <a:solidFill>
                          <a:srgbClr val="C00000"/>
                        </a:solidFill>
                        <a:latin typeface="Cambria Math" panose="02040503050406030204" pitchFamily="18" charset="0"/>
                      </a:rPr>
                      <m:t>𝑑𝑒</m:t>
                    </m:r>
                  </m:oMath>
                </a14:m>
                <a:r>
                  <a:rPr lang="zh-CN" altLang="en-US" sz="2000" dirty="0"/>
                  <a:t>是码字</a:t>
                </a:r>
                <a14:m>
                  <m:oMath xmlns:m="http://schemas.openxmlformats.org/officeDocument/2006/math">
                    <m:r>
                      <a:rPr lang="en-US" altLang="zh-CN" sz="2000" b="0" i="1" smtClean="0">
                        <a:solidFill>
                          <a:srgbClr val="00B0F0"/>
                        </a:solidFill>
                        <a:latin typeface="Cambria Math" panose="02040503050406030204" pitchFamily="18" charset="0"/>
                      </a:rPr>
                      <m:t>𝑐</m:t>
                    </m:r>
                  </m:oMath>
                </a14:m>
                <a:r>
                  <a:rPr lang="zh-CN" altLang="en-US" sz="2000" dirty="0"/>
                  <a:t>在尾随后缀</a:t>
                </a:r>
                <a14:m>
                  <m:oMath xmlns:m="http://schemas.openxmlformats.org/officeDocument/2006/math">
                    <m:r>
                      <a:rPr lang="en-US" altLang="zh-CN" sz="2000" b="0" i="1" smtClean="0">
                        <a:solidFill>
                          <a:srgbClr val="00B0F0"/>
                        </a:solidFill>
                        <a:latin typeface="Cambria Math" panose="02040503050406030204" pitchFamily="18" charset="0"/>
                      </a:rPr>
                      <m:t>𝑐</m:t>
                    </m:r>
                    <m:r>
                      <a:rPr lang="en-US" altLang="zh-CN" sz="2000" b="0" i="1" smtClean="0">
                        <a:solidFill>
                          <a:srgbClr val="C00000"/>
                        </a:solidFill>
                        <a:latin typeface="Cambria Math" panose="02040503050406030204" pitchFamily="18" charset="0"/>
                      </a:rPr>
                      <m:t>𝑑𝑒</m:t>
                    </m:r>
                  </m:oMath>
                </a14:m>
                <a:r>
                  <a:rPr lang="zh-CN" altLang="en-US" sz="2000" dirty="0"/>
                  <a:t>中的尾随后缀；尾随后缀</a:t>
                </a:r>
                <a14:m>
                  <m:oMath xmlns:m="http://schemas.openxmlformats.org/officeDocument/2006/math">
                    <m:r>
                      <a:rPr lang="en-US" altLang="zh-CN" sz="2000" b="0" i="1" smtClean="0">
                        <a:solidFill>
                          <a:srgbClr val="00B0F0"/>
                        </a:solidFill>
                        <a:latin typeface="Cambria Math" panose="02040503050406030204" pitchFamily="18" charset="0"/>
                      </a:rPr>
                      <m:t>𝑐</m:t>
                    </m:r>
                    <m:r>
                      <a:rPr lang="en-US" altLang="zh-CN" sz="2000" b="0" i="1" smtClean="0">
                        <a:solidFill>
                          <a:srgbClr val="C00000"/>
                        </a:solidFill>
                        <a:latin typeface="Cambria Math" panose="02040503050406030204" pitchFamily="18" charset="0"/>
                      </a:rPr>
                      <m:t>𝑑𝑒</m:t>
                    </m:r>
                  </m:oMath>
                </a14:m>
                <a:r>
                  <a:rPr lang="zh-CN" altLang="en-US" sz="2000" dirty="0"/>
                  <a:t>是尾随后缀</a:t>
                </a:r>
                <a14:m>
                  <m:oMath xmlns:m="http://schemas.openxmlformats.org/officeDocument/2006/math">
                    <m:r>
                      <a:rPr lang="en-US" altLang="zh-CN" sz="2000" b="0" i="1" smtClean="0">
                        <a:solidFill>
                          <a:schemeClr val="tx2">
                            <a:lumMod val="40000"/>
                            <a:lumOff val="60000"/>
                          </a:schemeClr>
                        </a:solidFill>
                        <a:latin typeface="Cambria Math" panose="02040503050406030204" pitchFamily="18" charset="0"/>
                      </a:rPr>
                      <m:t>𝑏𝑏</m:t>
                    </m:r>
                  </m:oMath>
                </a14:m>
                <a:r>
                  <a:rPr lang="zh-CN" altLang="en-US" sz="2000" dirty="0"/>
                  <a:t>在码字</a:t>
                </a:r>
                <a14:m>
                  <m:oMath xmlns:m="http://schemas.openxmlformats.org/officeDocument/2006/math">
                    <m:r>
                      <a:rPr lang="en-US" altLang="zh-CN" sz="2000" b="0" i="1" smtClean="0">
                        <a:solidFill>
                          <a:schemeClr val="tx2">
                            <a:lumMod val="40000"/>
                            <a:lumOff val="60000"/>
                          </a:schemeClr>
                        </a:solidFill>
                        <a:latin typeface="Cambria Math" panose="02040503050406030204" pitchFamily="18" charset="0"/>
                      </a:rPr>
                      <m:t>𝑏𝑏</m:t>
                    </m:r>
                    <m:r>
                      <a:rPr lang="en-US" altLang="zh-CN" sz="2000" b="0" i="1" smtClean="0">
                        <a:solidFill>
                          <a:srgbClr val="00B0F0"/>
                        </a:solidFill>
                        <a:latin typeface="Cambria Math" panose="02040503050406030204" pitchFamily="18" charset="0"/>
                      </a:rPr>
                      <m:t>𝑐</m:t>
                    </m:r>
                    <m:r>
                      <a:rPr lang="en-US" altLang="zh-CN" sz="2000" b="0" i="1" smtClean="0">
                        <a:solidFill>
                          <a:srgbClr val="C00000"/>
                        </a:solidFill>
                        <a:latin typeface="Cambria Math" panose="02040503050406030204" pitchFamily="18" charset="0"/>
                      </a:rPr>
                      <m:t>𝑑𝑒</m:t>
                    </m:r>
                  </m:oMath>
                </a14:m>
                <a:r>
                  <a:rPr lang="zh-CN" altLang="en-US" sz="2000" dirty="0"/>
                  <a:t>中的尾随后缀；尾随后缀</a:t>
                </a:r>
                <a14:m>
                  <m:oMath xmlns:m="http://schemas.openxmlformats.org/officeDocument/2006/math">
                    <m:r>
                      <a:rPr lang="en-US" altLang="zh-CN" sz="2000" b="0" i="1" smtClean="0">
                        <a:solidFill>
                          <a:schemeClr val="tx2">
                            <a:lumMod val="40000"/>
                            <a:lumOff val="60000"/>
                          </a:schemeClr>
                        </a:solidFill>
                        <a:latin typeface="Cambria Math" panose="02040503050406030204" pitchFamily="18" charset="0"/>
                      </a:rPr>
                      <m:t>𝑏𝑏</m:t>
                    </m:r>
                  </m:oMath>
                </a14:m>
                <a:r>
                  <a:rPr lang="zh-CN" altLang="en-US" sz="2000" dirty="0"/>
                  <a:t>是码字</a:t>
                </a:r>
                <a14:m>
                  <m:oMath xmlns:m="http://schemas.openxmlformats.org/officeDocument/2006/math">
                    <m:r>
                      <a:rPr lang="en-US" altLang="zh-CN" sz="2000" b="0" i="1" smtClean="0">
                        <a:latin typeface="Cambria Math" panose="02040503050406030204" pitchFamily="18" charset="0"/>
                      </a:rPr>
                      <m:t>𝑎</m:t>
                    </m:r>
                  </m:oMath>
                </a14:m>
                <a:r>
                  <a:rPr lang="zh-CN" altLang="en-US" sz="2000" dirty="0"/>
                  <a:t>在码字</a:t>
                </a:r>
                <a14:m>
                  <m:oMath xmlns:m="http://schemas.openxmlformats.org/officeDocument/2006/math">
                    <m:r>
                      <a:rPr lang="en-US" altLang="zh-CN" sz="2000" b="0" i="1" smtClean="0">
                        <a:latin typeface="Cambria Math" panose="02040503050406030204" pitchFamily="18" charset="0"/>
                      </a:rPr>
                      <m:t>𝑎</m:t>
                    </m:r>
                    <m:r>
                      <a:rPr lang="en-US" altLang="zh-CN" sz="2000" b="0" i="1" smtClean="0">
                        <a:solidFill>
                          <a:schemeClr val="tx2">
                            <a:lumMod val="40000"/>
                            <a:lumOff val="60000"/>
                          </a:schemeClr>
                        </a:solidFill>
                        <a:latin typeface="Cambria Math" panose="02040503050406030204" pitchFamily="18" charset="0"/>
                      </a:rPr>
                      <m:t>𝑏𝑏</m:t>
                    </m:r>
                  </m:oMath>
                </a14:m>
                <a:r>
                  <a:rPr lang="zh-CN" altLang="en-US" sz="2000" dirty="0"/>
                  <a:t>中的尾随后缀。故，序列</a:t>
                </a:r>
                <a14:m>
                  <m:oMath xmlns:m="http://schemas.openxmlformats.org/officeDocument/2006/math">
                    <m:r>
                      <a:rPr lang="en-US" altLang="zh-CN" sz="2000" b="0" i="1" smtClean="0">
                        <a:latin typeface="Cambria Math" panose="02040503050406030204" pitchFamily="18" charset="0"/>
                      </a:rPr>
                      <m:t>𝑎𝑏𝑏𝑐𝑑𝑒𝑏𝑎𝑑</m:t>
                    </m:r>
                  </m:oMath>
                </a14:m>
                <a:r>
                  <a:rPr lang="zh-CN" altLang="en-US" sz="2000" dirty="0"/>
                  <a:t>可以译成为</a:t>
                </a:r>
                <a14:m>
                  <m:oMath xmlns:m="http://schemas.openxmlformats.org/officeDocument/2006/math">
                    <m:r>
                      <a:rPr lang="en-US" altLang="zh-CN" sz="2000" b="0" i="1" smtClean="0">
                        <a:latin typeface="Cambria Math" panose="02040503050406030204" pitchFamily="18" charset="0"/>
                      </a:rPr>
                      <m:t>𝑎𝑏𝑏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𝑑𝑒𝑏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𝑎𝑑</m:t>
                    </m:r>
                  </m:oMath>
                </a14:m>
                <a:r>
                  <a:rPr lang="zh-CN" altLang="en-US" sz="2000" dirty="0"/>
                  <a:t>或</a:t>
                </a:r>
                <a14:m>
                  <m:oMath xmlns:m="http://schemas.openxmlformats.org/officeDocument/2006/math">
                    <m:r>
                      <a:rPr lang="en-US" altLang="zh-CN" sz="2000" b="0" i="1" dirty="0" smtClean="0">
                        <a:latin typeface="Cambria Math" panose="02040503050406030204" pitchFamily="18" charset="0"/>
                      </a:rPr>
                      <m:t>𝑎</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𝑏𝑏𝑐𝑑𝑒</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𝑏𝑎𝑑</m:t>
                    </m:r>
                  </m:oMath>
                </a14:m>
                <a:r>
                  <a:rPr lang="en-US" altLang="zh-CN" sz="2000" dirty="0"/>
                  <a:t>.</a:t>
                </a:r>
                <a:endParaRPr lang="zh-CN" altLang="en-US" sz="2000" dirty="0"/>
              </a:p>
            </p:txBody>
          </p:sp>
        </mc:Choice>
        <mc:Fallback xmlns="">
          <p:sp>
            <p:nvSpPr>
              <p:cNvPr id="34" name="文本框 33">
                <a:extLst>
                  <a:ext uri="{FF2B5EF4-FFF2-40B4-BE49-F238E27FC236}">
                    <a16:creationId xmlns:a16="http://schemas.microsoft.com/office/drawing/2014/main" id="{BF5E2B83-D7A9-4537-B841-1D8E300B0116}"/>
                  </a:ext>
                </a:extLst>
              </p:cNvPr>
              <p:cNvSpPr txBox="1">
                <a:spLocks noRot="1" noChangeAspect="1" noMove="1" noResize="1" noEditPoints="1" noAdjustHandles="1" noChangeArrowheads="1" noChangeShapeType="1" noTextEdit="1"/>
              </p:cNvSpPr>
              <p:nvPr/>
            </p:nvSpPr>
            <p:spPr>
              <a:xfrm>
                <a:off x="693812" y="4819696"/>
                <a:ext cx="7848872" cy="1631216"/>
              </a:xfrm>
              <a:prstGeom prst="rect">
                <a:avLst/>
              </a:prstGeom>
              <a:blipFill>
                <a:blip r:embed="rId5"/>
                <a:stretch>
                  <a:fillRect l="-311" t="-2622" r="-622" b="-63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B3ABED5-9EC3-48FF-9B23-A273CF0A834C}"/>
                  </a:ext>
                </a:extLst>
              </p:cNvPr>
              <p:cNvSpPr txBox="1"/>
              <p:nvPr/>
            </p:nvSpPr>
            <p:spPr>
              <a:xfrm>
                <a:off x="7750596" y="3185473"/>
                <a:ext cx="3969730" cy="889795"/>
              </a:xfrm>
              <a:prstGeom prst="rect">
                <a:avLst/>
              </a:prstGeom>
              <a:noFill/>
              <a:ln>
                <a:noFill/>
              </a:ln>
            </p:spPr>
            <p:txBody>
              <a:bodyPr wrap="square" rtlCol="0" anchor="ctr" anchorCtr="1">
                <a:spAutoFit/>
              </a:bodyPr>
              <a:lstStyle/>
              <a:p>
                <a:r>
                  <a:rPr lang="zh-CN" altLang="en-US" dirty="0"/>
                  <a:t>但</a:t>
                </a:r>
                <a14:m>
                  <m:oMath xmlns:m="http://schemas.openxmlformats.org/officeDocument/2006/math">
                    <m:r>
                      <a:rPr lang="zh-CN" altLang="en-US" i="1">
                        <a:latin typeface="Cambria Math" panose="02040503050406030204" pitchFamily="18" charset="0"/>
                      </a:rPr>
                      <m:t>该码</m:t>
                    </m:r>
                    <m:r>
                      <a:rPr lang="zh-CN" altLang="en-US" i="1" smtClean="0">
                        <a:latin typeface="Cambria Math" panose="02040503050406030204" pitchFamily="18" charset="0"/>
                      </a:rPr>
                      <m:t>满足</m:t>
                    </m:r>
                    <m:r>
                      <m:rPr>
                        <m:sty m:val="p"/>
                      </m:rPr>
                      <a:rPr lang="en-US" altLang="zh-CN" i="1">
                        <a:latin typeface="Cambria Math" panose="02040503050406030204" pitchFamily="18" charset="0"/>
                      </a:rPr>
                      <m:t>Kraft</m:t>
                    </m:r>
                    <m:r>
                      <a:rPr lang="en-US" altLang="zh-CN" i="1">
                        <a:latin typeface="Cambria Math" panose="02040503050406030204" pitchFamily="18" charset="0"/>
                      </a:rPr>
                      <m:t>−</m:t>
                    </m:r>
                    <m:r>
                      <m:rPr>
                        <m:sty m:val="p"/>
                      </m:rPr>
                      <a:rPr lang="en-US" altLang="zh-CN" i="1">
                        <a:latin typeface="Cambria Math" panose="02040503050406030204" pitchFamily="18" charset="0"/>
                      </a:rPr>
                      <m:t>McMillan</m:t>
                    </m:r>
                    <m:r>
                      <a:rPr lang="zh-CN" altLang="en-US" i="1" smtClean="0">
                        <a:latin typeface="Cambria Math" panose="02040503050406030204" pitchFamily="18" charset="0"/>
                      </a:rPr>
                      <m:t>不等式</m:t>
                    </m:r>
                    <m:r>
                      <a:rPr lang="zh-CN" altLang="en-US"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5</m:t>
                          </m:r>
                        </m:e>
                        <m:sup>
                          <m:r>
                            <a:rPr lang="en-US" altLang="zh-CN" i="1">
                              <a:latin typeface="Cambria Math" panose="02040503050406030204" pitchFamily="18" charset="0"/>
                            </a:rPr>
                            <m:t>−</m:t>
                          </m:r>
                          <m:r>
                            <a:rPr lang="en-US" altLang="zh-CN" b="0" i="1" smtClean="0">
                              <a:latin typeface="Cambria Math" panose="02040503050406030204" pitchFamily="18" charset="0"/>
                            </a:rPr>
                            <m:t>1</m:t>
                          </m:r>
                        </m:sup>
                      </m:sSup>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5</m:t>
                          </m:r>
                        </m:e>
                        <m:sup>
                          <m:r>
                            <a:rPr lang="en-US" altLang="zh-CN" i="1">
                              <a:latin typeface="Cambria Math" panose="02040503050406030204" pitchFamily="18" charset="0"/>
                            </a:rPr>
                            <m:t>−</m:t>
                          </m:r>
                          <m:r>
                            <a:rPr lang="en-US" altLang="zh-CN" b="0" i="1" smtClean="0">
                              <a:latin typeface="Cambria Math" panose="02040503050406030204" pitchFamily="18" charset="0"/>
                            </a:rPr>
                            <m:t>2</m:t>
                          </m:r>
                        </m:sup>
                      </m:sSup>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5</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sup>
                      </m:sSup>
                      <m:r>
                        <a:rPr lang="en-US" altLang="zh-CN"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5</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4</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291</m:t>
                          </m:r>
                        </m:num>
                        <m:den>
                          <m:r>
                            <a:rPr lang="en-US" altLang="zh-CN" b="0" i="1" smtClean="0">
                              <a:latin typeface="Cambria Math" panose="02040503050406030204" pitchFamily="18" charset="0"/>
                              <a:ea typeface="Cambria Math" panose="02040503050406030204" pitchFamily="18" charset="0"/>
                            </a:rPr>
                            <m:t>625</m:t>
                          </m:r>
                        </m:den>
                      </m:f>
                      <m:r>
                        <a:rPr lang="en-US" altLang="zh-CN" b="0" i="1" smtClean="0">
                          <a:latin typeface="Cambria Math" panose="02040503050406030204" pitchFamily="18" charset="0"/>
                          <a:ea typeface="Cambria Math" panose="02040503050406030204" pitchFamily="18" charset="0"/>
                        </a:rPr>
                        <m:t>&lt;1</m:t>
                      </m:r>
                      <m:r>
                        <a:rPr lang="en-US" altLang="zh-CN" b="0" i="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5" name="文本框 34">
                <a:extLst>
                  <a:ext uri="{FF2B5EF4-FFF2-40B4-BE49-F238E27FC236}">
                    <a16:creationId xmlns:a16="http://schemas.microsoft.com/office/drawing/2014/main" id="{DB3ABED5-9EC3-48FF-9B23-A273CF0A834C}"/>
                  </a:ext>
                </a:extLst>
              </p:cNvPr>
              <p:cNvSpPr txBox="1">
                <a:spLocks noRot="1" noChangeAspect="1" noMove="1" noResize="1" noEditPoints="1" noAdjustHandles="1" noChangeArrowheads="1" noChangeShapeType="1" noTextEdit="1"/>
              </p:cNvSpPr>
              <p:nvPr/>
            </p:nvSpPr>
            <p:spPr>
              <a:xfrm>
                <a:off x="7750596" y="3185473"/>
                <a:ext cx="3969730" cy="889795"/>
              </a:xfrm>
              <a:prstGeom prst="rect">
                <a:avLst/>
              </a:prstGeom>
              <a:blipFill>
                <a:blip r:embed="rId6"/>
                <a:stretch>
                  <a:fillRect l="-1534" t="-4795"/>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8230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0FADD6-88CF-4FCB-87B1-1E611F85CADC}"/>
              </a:ext>
            </a:extLst>
          </p:cNvPr>
          <p:cNvSpPr/>
          <p:nvPr/>
        </p:nvSpPr>
        <p:spPr>
          <a:xfrm>
            <a:off x="1269876" y="476672"/>
            <a:ext cx="3544560" cy="400110"/>
          </a:xfrm>
          <a:prstGeom prst="rect">
            <a:avLst/>
          </a:prstGeom>
        </p:spPr>
        <p:txBody>
          <a:bodyPr wrap="none">
            <a:spAutoFit/>
          </a:bodyPr>
          <a:lstStyle/>
          <a:p>
            <a:r>
              <a:rPr lang="en-US" altLang="zh-CN" sz="2000" b="1" dirty="0">
                <a:latin typeface="宋体" panose="02010600030101010101" pitchFamily="2" charset="-122"/>
              </a:rPr>
              <a:t>§5.3.3 </a:t>
            </a:r>
            <a:r>
              <a:rPr lang="zh-CN" altLang="en-US" sz="2000" b="1" dirty="0">
                <a:latin typeface="宋体" panose="02010600030101010101" pitchFamily="2" charset="-122"/>
              </a:rPr>
              <a:t>紧致码及其平均码长</a:t>
            </a:r>
            <a:endParaRPr lang="zh-CN" altLang="en-US" sz="20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F2F6F5F-66CC-4D67-A232-22B66F055FD4}"/>
                  </a:ext>
                </a:extLst>
              </p:cNvPr>
              <p:cNvSpPr txBox="1"/>
              <p:nvPr/>
            </p:nvSpPr>
            <p:spPr>
              <a:xfrm>
                <a:off x="801824" y="676727"/>
                <a:ext cx="10585176" cy="5270161"/>
              </a:xfrm>
              <a:prstGeom prst="rect">
                <a:avLst/>
              </a:prstGeom>
              <a:noFill/>
              <a:ln>
                <a:noFill/>
              </a:ln>
            </p:spPr>
            <p:txBody>
              <a:bodyPr wrap="square" rtlCol="0" anchor="ctr" anchorCtr="1">
                <a:spAutoFit/>
              </a:bodyPr>
              <a:lstStyle/>
              <a:p>
                <a:r>
                  <a:rPr lang="zh-CN" altLang="en-US" sz="2000" dirty="0"/>
                  <a:t>       设离散无记忆信源</a:t>
                </a:r>
                <a14:m>
                  <m:oMath xmlns:m="http://schemas.openxmlformats.org/officeDocument/2006/math">
                    <m:r>
                      <a:rPr lang="en-US" altLang="zh-CN" sz="2000" b="0" i="1" smtClean="0">
                        <a:latin typeface="Cambria Math" panose="02040503050406030204" pitchFamily="18" charset="0"/>
                      </a:rPr>
                      <m:t>𝑠</m:t>
                    </m:r>
                  </m:oMath>
                </a14:m>
                <a:r>
                  <a:rPr lang="zh-CN" altLang="en-US" sz="2000" dirty="0"/>
                  <a:t>的概率分布为</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1</m:t>
                                  </m:r>
                                </m:sub>
                              </m:sSub>
                            </m:e>
                            <m:e>
                              <m:r>
                                <a:rPr lang="en-US" altLang="zh-CN" sz="2000" b="0" i="1" smtClean="0">
                                  <a:latin typeface="Cambria Math" panose="02040503050406030204" pitchFamily="18" charset="0"/>
                                  <a:ea typeface="Cambria Math" panose="02040503050406030204" pitchFamily="18" charset="0"/>
                                </a:rPr>
                                <m:t>  </m:t>
                              </m:r>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m:t>
                                        </m:r>
                                      </m:sub>
                                    </m:sSub>
                                    <m:r>
                                      <m:rPr>
                                        <m:brk m:alnAt="7"/>
                                      </m:rPr>
                                      <a:rPr lang="en-US" altLang="zh-CN" sz="2000" b="0" i="1" smtClean="0">
                                        <a:latin typeface="Cambria Math" panose="02040503050406030204" pitchFamily="18" charset="0"/>
                                        <a:ea typeface="Cambria Math" panose="02040503050406030204" pitchFamily="18" charset="0"/>
                                      </a:rPr>
                                      <m:t> </m:t>
                                    </m:r>
                                  </m:e>
                                  <m:e>
                                    <m:r>
                                      <a:rPr lang="en-US" altLang="zh-CN" sz="2000" b="0" i="1" smtClean="0">
                                        <a:latin typeface="Cambria Math" panose="02040503050406030204" pitchFamily="18" charset="0"/>
                                        <a:ea typeface="Cambria Math" panose="02040503050406030204" pitchFamily="18" charset="0"/>
                                      </a:rPr>
                                      <m:t>  ⋯</m:t>
                                    </m:r>
                                  </m:e>
                                </m:mr>
                              </m:m>
                            </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𝑞</m:t>
                                  </m:r>
                                </m:sub>
                              </m:sSub>
                            </m:e>
                          </m:mr>
                          <m:mr>
                            <m:e>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e>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e>
                                  <m:e>
                                    <m:r>
                                      <a:rPr lang="en-US" altLang="zh-CN" sz="2000" b="0" i="1" smtClean="0">
                                        <a:latin typeface="Cambria Math" panose="02040503050406030204" pitchFamily="18" charset="0"/>
                                        <a:ea typeface="Cambria Math" panose="02040503050406030204" pitchFamily="18" charset="0"/>
                                      </a:rPr>
                                      <m:t>⋯</m:t>
                                    </m:r>
                                  </m:e>
                                </m:mr>
                              </m:m>
                              <m:r>
                                <a:rPr lang="en-US" altLang="zh-CN" sz="2000" b="0" i="1" smtClean="0">
                                  <a:latin typeface="Cambria Math" panose="02040503050406030204" pitchFamily="18" charset="0"/>
                                  <a:ea typeface="Cambria Math" panose="02040503050406030204" pitchFamily="18" charset="0"/>
                                </a:rPr>
                                <m:t> </m:t>
                              </m:r>
                            </m:e>
                            <m:e>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𝑞</m:t>
                                  </m:r>
                                </m:sub>
                              </m:sSub>
                              <m:r>
                                <a:rPr lang="en-US" altLang="zh-CN" sz="2000" i="1">
                                  <a:latin typeface="Cambria Math" panose="02040503050406030204" pitchFamily="18" charset="0"/>
                                  <a:ea typeface="Cambria Math" panose="02040503050406030204" pitchFamily="18" charset="0"/>
                                </a:rPr>
                                <m:t>)</m:t>
                              </m:r>
                            </m:e>
                          </m:mr>
                        </m:m>
                      </m:e>
                    </m:d>
                  </m:oMath>
                </a14:m>
                <a:r>
                  <a:rPr lang="zh-CN" altLang="en-US" sz="2000" dirty="0"/>
                  <a:t>，</a:t>
                </a:r>
                <a14:m>
                  <m:oMath xmlns:m="http://schemas.openxmlformats.org/officeDocument/2006/math">
                    <m:r>
                      <a:rPr lang="en-US" altLang="zh-CN" sz="2000" i="1" dirty="0">
                        <a:latin typeface="Cambria Math" panose="02040503050406030204" pitchFamily="18" charset="0"/>
                      </a:rPr>
                      <m:t>𝐶</m:t>
                    </m:r>
                    <m:r>
                      <m:rPr>
                        <m:nor/>
                      </m:rPr>
                      <a:rPr lang="zh-CN" altLang="en-US" sz="2000" dirty="0"/>
                      <m:t>为</m:t>
                    </m:r>
                    <m:r>
                      <a:rPr lang="en-US" altLang="zh-CN" sz="2000" b="0" i="1" dirty="0" smtClean="0">
                        <a:latin typeface="Cambria Math" panose="02040503050406030204" pitchFamily="18" charset="0"/>
                      </a:rPr>
                      <m:t>𝑠</m:t>
                    </m:r>
                  </m:oMath>
                </a14:m>
                <a:r>
                  <a:rPr lang="zh-CN" altLang="en-US" sz="2000" dirty="0"/>
                  <a:t>的一个</a:t>
                </a:r>
                <a14:m>
                  <m:oMath xmlns:m="http://schemas.openxmlformats.org/officeDocument/2006/math">
                    <m:r>
                      <a:rPr lang="en-US" altLang="zh-CN" sz="2000" b="0" i="1" dirty="0" smtClean="0">
                        <a:latin typeface="Cambria Math" panose="02040503050406030204" pitchFamily="18" charset="0"/>
                      </a:rPr>
                      <m:t>𝑟</m:t>
                    </m:r>
                  </m:oMath>
                </a14:m>
                <a:r>
                  <a:rPr lang="en-US" altLang="zh-CN" sz="2000" dirty="0"/>
                  <a:t>-</a:t>
                </a:r>
                <a:r>
                  <a:rPr lang="zh-CN" altLang="en-US" sz="2000" dirty="0"/>
                  <a:t>元编码，信源符号</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sub>
                    </m:sSub>
                  </m:oMath>
                </a14:m>
                <a:r>
                  <a:rPr lang="zh-CN" altLang="en-US" sz="2000" dirty="0"/>
                  <a:t>对应的码字</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oMath>
                </a14:m>
                <a:r>
                  <a:rPr lang="zh-CN" altLang="en-US" sz="2000" dirty="0"/>
                  <a:t>的码字长为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oMath>
                </a14:m>
                <a:r>
                  <a:rPr lang="zh-CN" altLang="en-US" sz="2000" dirty="0"/>
                  <a:t>，称</a:t>
                </a:r>
                <a:endParaRPr lang="en-US" altLang="zh-CN" sz="2000" dirty="0"/>
              </a:p>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𝐿</m:t>
                          </m:r>
                        </m:e>
                      </m:acc>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𝑞</m:t>
                          </m:r>
                        </m:sup>
                        <m:e>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e>
                      </m:nary>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oMath>
                  </m:oMathPara>
                </a14:m>
                <a:endParaRPr lang="en-US" altLang="zh-CN" sz="2000" dirty="0"/>
              </a:p>
              <a:p>
                <a:r>
                  <a:rPr lang="zh-CN" altLang="en-US" sz="2000" dirty="0"/>
                  <a:t>为</a:t>
                </a:r>
                <a14:m>
                  <m:oMath xmlns:m="http://schemas.openxmlformats.org/officeDocument/2006/math">
                    <m:r>
                      <a:rPr lang="en-US" altLang="zh-CN" sz="2000" b="0" i="1" dirty="0" smtClean="0">
                        <a:latin typeface="Cambria Math" panose="02040503050406030204" pitchFamily="18" charset="0"/>
                      </a:rPr>
                      <m:t>𝐶</m:t>
                    </m:r>
                  </m:oMath>
                </a14:m>
                <a:r>
                  <a:rPr lang="zh-CN" altLang="en-US" sz="2000" dirty="0"/>
                  <a:t>的</a:t>
                </a:r>
                <a:r>
                  <a:rPr lang="zh-CN" altLang="en-US" sz="2000" dirty="0">
                    <a:solidFill>
                      <a:srgbClr val="FF0000"/>
                    </a:solidFill>
                  </a:rPr>
                  <a:t>平均码长</a:t>
                </a:r>
                <a:r>
                  <a:rPr lang="zh-CN" altLang="en-US" sz="2000" dirty="0"/>
                  <a:t>，它表示每个信源符号平均需用的码元数。</a:t>
                </a:r>
                <a:endParaRPr lang="en-US" altLang="zh-CN" sz="2000" dirty="0"/>
              </a:p>
              <a:p>
                <a:r>
                  <a:rPr lang="zh-CN" altLang="en-US" sz="2000" dirty="0"/>
                  <a:t>      使平均码长达到最小值的</a:t>
                </a:r>
                <a14:m>
                  <m:oMath xmlns:m="http://schemas.openxmlformats.org/officeDocument/2006/math">
                    <m:r>
                      <a:rPr lang="en-US" altLang="zh-CN" sz="2000" i="1" dirty="0">
                        <a:latin typeface="Cambria Math" panose="02040503050406030204" pitchFamily="18" charset="0"/>
                      </a:rPr>
                      <m:t>𝑟</m:t>
                    </m:r>
                  </m:oMath>
                </a14:m>
                <a:r>
                  <a:rPr lang="en-US" altLang="zh-CN" sz="2000" dirty="0"/>
                  <a:t>-</a:t>
                </a:r>
                <a:r>
                  <a:rPr lang="zh-CN" altLang="en-US" sz="2000" dirty="0"/>
                  <a:t>元唯一可译码称为离散无记忆信源</a:t>
                </a:r>
                <a14:m>
                  <m:oMath xmlns:m="http://schemas.openxmlformats.org/officeDocument/2006/math">
                    <m:r>
                      <a:rPr lang="en-US" altLang="zh-CN" sz="2000" i="1">
                        <a:latin typeface="Cambria Math" panose="02040503050406030204" pitchFamily="18" charset="0"/>
                      </a:rPr>
                      <m:t>𝑠</m:t>
                    </m:r>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en-US" altLang="zh-CN" sz="2000" dirty="0"/>
                  <a:t>-</a:t>
                </a:r>
                <a:r>
                  <a:rPr lang="zh-CN" altLang="en-US" sz="2000" dirty="0"/>
                  <a:t>元</a:t>
                </a:r>
                <a:r>
                  <a:rPr lang="zh-CN" altLang="en-US" sz="2000" dirty="0">
                    <a:solidFill>
                      <a:srgbClr val="C00000"/>
                    </a:solidFill>
                  </a:rPr>
                  <a:t>紧致码</a:t>
                </a:r>
                <a:r>
                  <a:rPr lang="zh-CN" altLang="en-US" sz="2000" dirty="0"/>
                  <a:t>或</a:t>
                </a:r>
                <a:r>
                  <a:rPr lang="zh-CN" altLang="en-US" sz="2000" dirty="0">
                    <a:solidFill>
                      <a:srgbClr val="C00000"/>
                    </a:solidFill>
                  </a:rPr>
                  <a:t>最佳码</a:t>
                </a:r>
                <a:r>
                  <a:rPr lang="zh-CN" altLang="en-US" sz="2000" dirty="0"/>
                  <a:t>。</a:t>
                </a:r>
                <a:endParaRPr lang="en-US" altLang="zh-CN" sz="2000" dirty="0"/>
              </a:p>
              <a:p>
                <a:pPr marL="342900" indent="-342900">
                  <a:buFont typeface="Wingdings" panose="05000000000000000000" pitchFamily="2" charset="2"/>
                  <a:buChar char="Ø"/>
                </a:pPr>
                <a:r>
                  <a:rPr lang="zh-CN" altLang="en-US" sz="2000" dirty="0"/>
                  <a:t>根据</a:t>
                </a:r>
                <a:r>
                  <a:rPr lang="en-US" altLang="zh-CN" sz="2000" dirty="0"/>
                  <a:t>Kraft-McMillan</a:t>
                </a:r>
                <a:r>
                  <a:rPr lang="zh-CN" altLang="en-US" sz="2000" dirty="0"/>
                  <a:t>不等式可知，</a:t>
                </a:r>
                <a:r>
                  <a:rPr lang="zh-CN" altLang="en-US" sz="2000" dirty="0">
                    <a:solidFill>
                      <a:srgbClr val="C00000"/>
                    </a:solidFill>
                    <a:highlight>
                      <a:srgbClr val="00FF00"/>
                    </a:highlight>
                  </a:rPr>
                  <a:t>即时码的最小平均码长也与紧致码码长相同</a:t>
                </a:r>
                <a:r>
                  <a:rPr lang="zh-CN" altLang="en-US" sz="2000" dirty="0"/>
                  <a:t>，因此需要时也可假定紧致码是即时码。</a:t>
                </a:r>
                <a:endParaRPr lang="en-US" altLang="zh-CN" sz="2000" dirty="0"/>
              </a:p>
              <a:p>
                <a:r>
                  <a:rPr lang="zh-CN" altLang="en-US" sz="2000" b="1" dirty="0"/>
                  <a:t>定理</a:t>
                </a:r>
                <a:r>
                  <a:rPr lang="en-US" altLang="zh-CN" sz="2000" b="1" dirty="0"/>
                  <a:t>23</a:t>
                </a:r>
                <a:r>
                  <a:rPr lang="zh-CN" altLang="en-US" sz="2000" b="1" dirty="0"/>
                  <a:t>：</a:t>
                </a:r>
                <a:r>
                  <a:rPr lang="zh-CN" altLang="en-US" sz="2000" dirty="0"/>
                  <a:t>离散无记忆信源</a:t>
                </a:r>
                <a14:m>
                  <m:oMath xmlns:m="http://schemas.openxmlformats.org/officeDocument/2006/math">
                    <m:r>
                      <a:rPr lang="en-US" altLang="zh-CN" sz="2000" i="1">
                        <a:latin typeface="Cambria Math" panose="02040503050406030204" pitchFamily="18" charset="0"/>
                      </a:rPr>
                      <m:t>𝑠</m:t>
                    </m:r>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en-US" altLang="zh-CN" sz="2000" dirty="0"/>
                  <a:t>-</a:t>
                </a:r>
                <a:r>
                  <a:rPr lang="zh-CN" altLang="en-US" sz="2000" dirty="0"/>
                  <a:t>元紧致码的平均码长</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𝐿</m:t>
                        </m:r>
                      </m:e>
                    </m:acc>
                  </m:oMath>
                </a14:m>
                <a:r>
                  <a:rPr lang="zh-CN" altLang="en-US" sz="2000" dirty="0"/>
                  <a:t>满足</a:t>
                </a:r>
                <a:endParaRPr lang="en-US" altLang="zh-CN" sz="2000" dirty="0"/>
              </a:p>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𝑟</m:t>
                              </m:r>
                            </m:e>
                          </m:func>
                        </m:den>
                      </m:f>
                      <m:r>
                        <a:rPr lang="en-US" altLang="zh-CN" sz="2000" i="1" smtClean="0">
                          <a:latin typeface="Cambria Math" panose="02040503050406030204" pitchFamily="18" charset="0"/>
                          <a:ea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𝐿</m:t>
                          </m:r>
                        </m:e>
                      </m:acc>
                      <m:r>
                        <a:rPr lang="en-US" altLang="zh-CN" sz="200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num>
                        <m:den>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𝑟</m:t>
                              </m:r>
                            </m:e>
                          </m:func>
                        </m:den>
                      </m:f>
                      <m:r>
                        <a:rPr lang="en-US" altLang="zh-CN" sz="2000" b="0" i="1" smtClean="0">
                          <a:latin typeface="Cambria Math" panose="02040503050406030204" pitchFamily="18" charset="0"/>
                        </a:rPr>
                        <m:t>+1.</m:t>
                      </m:r>
                    </m:oMath>
                  </m:oMathPara>
                </a14:m>
                <a:endParaRPr lang="en-US" altLang="zh-CN" sz="2000" dirty="0"/>
              </a:p>
              <a:p>
                <a:r>
                  <a:rPr lang="zh-CN" altLang="en-US" sz="2000" dirty="0"/>
                  <a:t>证明：一方面，我们有</a:t>
                </a:r>
                <a:endParaRPr lang="en-US" altLang="zh-CN" sz="2000" dirty="0"/>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𝐿</m:t>
                          </m:r>
                        </m:e>
                      </m:acc>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𝑟</m:t>
                          </m:r>
                        </m:e>
                      </m:func>
                      <m:r>
                        <a:rPr lang="en-US" altLang="zh-CN" sz="2000" b="0" i="0"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𝑞</m:t>
                          </m:r>
                        </m:sup>
                        <m:e>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e>
                      </m:nary>
                      <m:func>
                        <m:funcPr>
                          <m:ctrlPr>
                            <a:rPr lang="en-US" altLang="zh-CN" sz="2000" i="1" smtClean="0">
                              <a:latin typeface="Cambria Math" panose="02040503050406030204" pitchFamily="18" charset="0"/>
                              <a:ea typeface="Cambria Math" panose="02040503050406030204" pitchFamily="18" charset="0"/>
                            </a:rPr>
                          </m:ctrlPr>
                        </m:funcPr>
                        <m:fName>
                          <m:r>
                            <m:rPr>
                              <m:sty m:val="p"/>
                            </m:rPr>
                            <a:rPr lang="en-US" altLang="zh-CN" sz="2000" i="0" smtClean="0">
                              <a:latin typeface="Cambria Math" panose="02040503050406030204" pitchFamily="18" charset="0"/>
                              <a:ea typeface="Cambria Math" panose="02040503050406030204" pitchFamily="18" charset="0"/>
                            </a:rPr>
                            <m:t>log</m:t>
                          </m:r>
                        </m:fName>
                        <m:e>
                          <m:f>
                            <m:fPr>
                              <m:ctrlPr>
                                <a:rPr lang="en-US" altLang="zh-CN" sz="2000" i="1" smtClean="0">
                                  <a:latin typeface="Cambria Math" panose="02040503050406030204" pitchFamily="18" charset="0"/>
                                  <a:ea typeface="Cambria Math" panose="02040503050406030204" pitchFamily="18" charset="0"/>
                                </a:rPr>
                              </m:ctrlPr>
                            </m:fPr>
                            <m:num>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𝑙</m:t>
                                      </m:r>
                                    </m:e>
                                    <m:sub>
                                      <m:r>
                                        <a:rPr lang="en-US" altLang="zh-CN" sz="2000" i="1">
                                          <a:latin typeface="Cambria Math" panose="02040503050406030204" pitchFamily="18" charset="0"/>
                                        </a:rPr>
                                        <m:t>𝑖</m:t>
                                      </m:r>
                                    </m:sub>
                                  </m:sSub>
                                </m:sup>
                              </m:sSup>
                            </m:num>
                            <m:den>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den>
                          </m:f>
                        </m:e>
                      </m:func>
                      <m:r>
                        <a:rPr lang="en-US" altLang="zh-CN" sz="2000" i="1" smtClean="0">
                          <a:solidFill>
                            <a:srgbClr val="00B0F0"/>
                          </a:solidFill>
                          <a:latin typeface="Cambria Math" panose="02040503050406030204" pitchFamily="18" charset="0"/>
                          <a:ea typeface="Cambria Math" panose="02040503050406030204" pitchFamily="18" charset="0"/>
                        </a:rPr>
                        <m:t>≤</m:t>
                      </m:r>
                      <m:func>
                        <m:funcPr>
                          <m:ctrlPr>
                            <a:rPr lang="en-US" altLang="zh-CN" sz="2000" i="1" smtClean="0">
                              <a:latin typeface="Cambria Math" panose="02040503050406030204" pitchFamily="18" charset="0"/>
                              <a:ea typeface="Cambria Math" panose="02040503050406030204" pitchFamily="18" charset="0"/>
                            </a:rPr>
                          </m:ctrlPr>
                        </m:funcPr>
                        <m:fName>
                          <m:r>
                            <m:rPr>
                              <m:sty m:val="p"/>
                            </m:rPr>
                            <a:rPr lang="en-US" altLang="zh-CN" sz="2000" i="0" smtClean="0">
                              <a:latin typeface="Cambria Math" panose="02040503050406030204" pitchFamily="18" charset="0"/>
                              <a:ea typeface="Cambria Math" panose="02040503050406030204" pitchFamily="18" charset="0"/>
                            </a:rPr>
                            <m:t>log</m:t>
                          </m:r>
                        </m:fName>
                        <m:e>
                          <m:d>
                            <m:dPr>
                              <m:ctrlPr>
                                <a:rPr lang="en-US" altLang="zh-CN" sz="2000" i="1" smtClean="0">
                                  <a:latin typeface="Cambria Math" panose="02040503050406030204" pitchFamily="18" charset="0"/>
                                  <a:ea typeface="Cambria Math" panose="02040503050406030204" pitchFamily="18" charset="0"/>
                                </a:rPr>
                              </m:ctrlPr>
                            </m:dPr>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𝑞</m:t>
                                  </m:r>
                                </m:sup>
                                <m:e>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e>
                              </m:nary>
                              <m:r>
                                <a:rPr lang="en-US" altLang="zh-CN" sz="200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𝑙</m:t>
                                          </m:r>
                                        </m:e>
                                        <m:sub>
                                          <m:r>
                                            <a:rPr lang="en-US" altLang="zh-CN" sz="2000" i="1">
                                              <a:latin typeface="Cambria Math" panose="02040503050406030204" pitchFamily="18" charset="0"/>
                                            </a:rPr>
                                            <m:t>𝑖</m:t>
                                          </m:r>
                                        </m:sub>
                                      </m:sSub>
                                    </m:sup>
                                  </m:sSup>
                                </m:num>
                                <m:den>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den>
                              </m:f>
                            </m:e>
                          </m:d>
                          <m:r>
                            <a:rPr lang="en-US" altLang="zh-CN" sz="2000" b="0" i="1" smtClean="0">
                              <a:latin typeface="Cambria Math" panose="02040503050406030204" pitchFamily="18" charset="0"/>
                              <a:ea typeface="Cambria Math" panose="02040503050406030204" pitchFamily="18" charset="0"/>
                            </a:rPr>
                            <m:t>=</m:t>
                          </m:r>
                        </m:e>
                      </m:func>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log</m:t>
                          </m:r>
                        </m:fName>
                        <m:e>
                          <m:d>
                            <m:dPr>
                              <m:ctrlPr>
                                <a:rPr lang="en-US" altLang="zh-CN" sz="2000" i="1">
                                  <a:latin typeface="Cambria Math" panose="02040503050406030204" pitchFamily="18" charset="0"/>
                                  <a:ea typeface="Cambria Math" panose="02040503050406030204" pitchFamily="18" charset="0"/>
                                </a:rPr>
                              </m:ctrlPr>
                            </m:dPr>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𝑞</m:t>
                                  </m:r>
                                </m:sup>
                                <m:e>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𝑙</m:t>
                                          </m:r>
                                        </m:e>
                                        <m:sub>
                                          <m:r>
                                            <a:rPr lang="en-US" altLang="zh-CN" sz="2000" i="1">
                                              <a:latin typeface="Cambria Math" panose="02040503050406030204" pitchFamily="18" charset="0"/>
                                            </a:rPr>
                                            <m:t>𝑖</m:t>
                                          </m:r>
                                        </m:sub>
                                      </m:sSub>
                                    </m:sup>
                                  </m:sSup>
                                </m:e>
                              </m:nary>
                            </m:e>
                          </m:d>
                          <m:r>
                            <a:rPr lang="en-US" altLang="zh-CN" sz="2000" i="1" smtClean="0">
                              <a:solidFill>
                                <a:srgbClr val="00B050"/>
                              </a:solidFill>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e>
                      </m:func>
                    </m:oMath>
                  </m:oMathPara>
                </a14:m>
                <a:endParaRPr lang="zh-CN" altLang="en-US" sz="2000" dirty="0"/>
              </a:p>
            </p:txBody>
          </p:sp>
        </mc:Choice>
        <mc:Fallback xmlns="">
          <p:sp>
            <p:nvSpPr>
              <p:cNvPr id="3" name="文本框 2">
                <a:extLst>
                  <a:ext uri="{FF2B5EF4-FFF2-40B4-BE49-F238E27FC236}">
                    <a16:creationId xmlns:a16="http://schemas.microsoft.com/office/drawing/2014/main" id="{AF2F6F5F-66CC-4D67-A232-22B66F055FD4}"/>
                  </a:ext>
                </a:extLst>
              </p:cNvPr>
              <p:cNvSpPr txBox="1">
                <a:spLocks noRot="1" noChangeAspect="1" noMove="1" noResize="1" noEditPoints="1" noAdjustHandles="1" noChangeArrowheads="1" noChangeShapeType="1" noTextEdit="1"/>
              </p:cNvSpPr>
              <p:nvPr/>
            </p:nvSpPr>
            <p:spPr>
              <a:xfrm>
                <a:off x="801824" y="676727"/>
                <a:ext cx="10585176" cy="5270161"/>
              </a:xfrm>
              <a:prstGeom prst="rect">
                <a:avLst/>
              </a:prstGeom>
              <a:blipFill>
                <a:blip r:embed="rId2"/>
                <a:stretch>
                  <a:fillRect l="-403" r="-634"/>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45C6CD8-3B7C-4C7D-B341-05A70126926C}"/>
              </a:ext>
            </a:extLst>
          </p:cNvPr>
          <p:cNvSpPr txBox="1"/>
          <p:nvPr/>
        </p:nvSpPr>
        <p:spPr>
          <a:xfrm>
            <a:off x="4726260" y="5981218"/>
            <a:ext cx="2088232" cy="400110"/>
          </a:xfrm>
          <a:prstGeom prst="rect">
            <a:avLst/>
          </a:prstGeom>
          <a:noFill/>
          <a:ln>
            <a:solidFill>
              <a:schemeClr val="bg2"/>
            </a:solidFill>
          </a:ln>
        </p:spPr>
        <p:txBody>
          <a:bodyPr wrap="square" rtlCol="0" anchor="ctr" anchorCtr="1">
            <a:spAutoFit/>
          </a:bodyPr>
          <a:lstStyle/>
          <a:p>
            <a:r>
              <a:rPr lang="en-US" altLang="zh-CN" sz="2000" dirty="0">
                <a:solidFill>
                  <a:srgbClr val="00B0F0"/>
                </a:solidFill>
              </a:rPr>
              <a:t>Jensen</a:t>
            </a:r>
            <a:r>
              <a:rPr lang="zh-CN" altLang="en-US" sz="2000" dirty="0">
                <a:solidFill>
                  <a:srgbClr val="00B0F0"/>
                </a:solidFill>
              </a:rPr>
              <a:t>不等式</a:t>
            </a:r>
          </a:p>
        </p:txBody>
      </p:sp>
      <p:sp>
        <p:nvSpPr>
          <p:cNvPr id="6" name="文本框 5">
            <a:extLst>
              <a:ext uri="{FF2B5EF4-FFF2-40B4-BE49-F238E27FC236}">
                <a16:creationId xmlns:a16="http://schemas.microsoft.com/office/drawing/2014/main" id="{EE480A65-C23F-4502-91D1-6F4C3886F06D}"/>
              </a:ext>
            </a:extLst>
          </p:cNvPr>
          <p:cNvSpPr txBox="1"/>
          <p:nvPr/>
        </p:nvSpPr>
        <p:spPr>
          <a:xfrm>
            <a:off x="8542684" y="5996607"/>
            <a:ext cx="2736304" cy="400110"/>
          </a:xfrm>
          <a:prstGeom prst="rect">
            <a:avLst/>
          </a:prstGeom>
          <a:noFill/>
          <a:ln>
            <a:solidFill>
              <a:schemeClr val="bg2"/>
            </a:solidFill>
          </a:ln>
        </p:spPr>
        <p:txBody>
          <a:bodyPr wrap="square" rtlCol="0" anchor="ctr" anchorCtr="1">
            <a:spAutoFit/>
          </a:bodyPr>
          <a:lstStyle/>
          <a:p>
            <a:r>
              <a:rPr lang="en-US" altLang="zh-CN" sz="2000" dirty="0">
                <a:solidFill>
                  <a:srgbClr val="00B050"/>
                </a:solidFill>
              </a:rPr>
              <a:t>Kraft-McMillan</a:t>
            </a:r>
            <a:r>
              <a:rPr lang="zh-CN" altLang="en-US" sz="2000" dirty="0">
                <a:solidFill>
                  <a:srgbClr val="00B050"/>
                </a:solidFill>
              </a:rPr>
              <a:t>不等式</a:t>
            </a:r>
          </a:p>
        </p:txBody>
      </p:sp>
    </p:spTree>
    <p:extLst>
      <p:ext uri="{BB962C8B-B14F-4D97-AF65-F5344CB8AC3E}">
        <p14:creationId xmlns:p14="http://schemas.microsoft.com/office/powerpoint/2010/main" val="155792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theme/theme1.xml><?xml version="1.0" encoding="utf-8"?>
<a:theme xmlns:a="http://schemas.openxmlformats.org/drawingml/2006/main" name="垂直和水平设计模板">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9443170_TF03460606" id="{F48DC9F1-3C9F-4BB2-97B0-D6468EE4CD7F}" vid="{070DFB09-6684-440A-BD46-F43ADA6B23FB}"/>
    </a:ext>
  </a:extLst>
</a:theme>
</file>

<file path=ppt/theme/theme2.xml><?xml version="1.0" encoding="utf-8"?>
<a:theme xmlns:a="http://schemas.openxmlformats.org/drawingml/2006/main" name="Office 主题">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垂直和水平设计幻灯片</Template>
  <TotalTime>41013</TotalTime>
  <Words>7369</Words>
  <Application>Microsoft Office PowerPoint</Application>
  <PresentationFormat>自定义</PresentationFormat>
  <Paragraphs>653</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Microsoft YaHei UI</vt:lpstr>
      <vt:lpstr>宋体</vt:lpstr>
      <vt:lpstr>Arial</vt:lpstr>
      <vt:lpstr>Cambria Math</vt:lpstr>
      <vt:lpstr>Century Gothic</vt:lpstr>
      <vt:lpstr>Times New Roman</vt:lpstr>
      <vt:lpstr>Wingdings</vt:lpstr>
      <vt:lpstr>垂直和水平设计模板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未定义</dc:creator>
  <cp:lastModifiedBy>未定义</cp:lastModifiedBy>
  <cp:revision>276</cp:revision>
  <dcterms:created xsi:type="dcterms:W3CDTF">2020-09-20T03:15:33Z</dcterms:created>
  <dcterms:modified xsi:type="dcterms:W3CDTF">2020-11-10T18:12:15Z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