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347" r:id="rId2"/>
    <p:sldId id="348" r:id="rId3"/>
    <p:sldId id="349" r:id="rId4"/>
    <p:sldId id="350" r:id="rId5"/>
    <p:sldId id="351" r:id="rId6"/>
    <p:sldId id="352" r:id="rId7"/>
    <p:sldId id="353" r:id="rId8"/>
    <p:sldId id="358" r:id="rId9"/>
    <p:sldId id="357" r:id="rId10"/>
    <p:sldId id="359" r:id="rId11"/>
    <p:sldId id="360" r:id="rId12"/>
    <p:sldId id="361" r:id="rId13"/>
    <p:sldId id="354" r:id="rId14"/>
    <p:sldId id="355" r:id="rId15"/>
    <p:sldId id="356" r:id="rId16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BAF88F5-368F-4959-9C02-0EC0E00C7CB3}">
          <p14:sldIdLst>
            <p14:sldId id="347"/>
            <p14:sldId id="348"/>
            <p14:sldId id="349"/>
            <p14:sldId id="350"/>
            <p14:sldId id="351"/>
            <p14:sldId id="352"/>
            <p14:sldId id="353"/>
            <p14:sldId id="358"/>
            <p14:sldId id="357"/>
            <p14:sldId id="359"/>
            <p14:sldId id="360"/>
            <p14:sldId id="361"/>
            <p14:sldId id="354"/>
            <p14:sldId id="355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未定义" initials="T" lastIdx="0" clrIdx="0">
    <p:extLst>
      <p:ext uri="{19B8F6BF-5375-455C-9EA6-DF929625EA0E}">
        <p15:presenceInfo xmlns:p15="http://schemas.microsoft.com/office/powerpoint/2012/main" userId="未定义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63" autoAdjust="0"/>
    <p:restoredTop sz="94660"/>
  </p:normalViewPr>
  <p:slideViewPr>
    <p:cSldViewPr>
      <p:cViewPr varScale="1">
        <p:scale>
          <a:sx n="59" d="100"/>
          <a:sy n="59" d="100"/>
        </p:scale>
        <p:origin x="76" y="148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78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4DA62C4-3800-4F1C-AD2B-7F6F2C932B5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2020/12/21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C119DBA-4540-49B3-8FA9-6259387ECF9E}" type="slidenum"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7D39DDA-EDDB-4915-9144-F8D11CCB53AC}" type="datetime1">
              <a:rPr lang="zh-CN" altLang="en-US" noProof="0" smtClean="0"/>
              <a:t>2020/12/21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3B36274-F2B9-4C45-BBB4-0EDF4CD651A7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 rtlCol="0">
            <a:noAutofit/>
          </a:bodyPr>
          <a:lstStyle>
            <a:lvl1pPr>
              <a:defRPr sz="7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2413" y="4953000"/>
            <a:ext cx="8229600" cy="10668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3943C3-D298-4E47-BD58-2688195F42B2}" type="datetime1">
              <a:rPr lang="zh-CN" altLang="en-US" noProof="0" smtClean="0"/>
              <a:t>2020/12/21</a:t>
            </a:fld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2F1EA0-6232-47B5-9903-8F61DEC0B56D}" type="datetime1">
              <a:rPr lang="zh-CN" altLang="en-US" smtClean="0"/>
              <a:t>2020/12/21</a:t>
            </a:fld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0F8E20-E257-44BE-9C35-1BF300548911}" type="datetime1">
              <a:rPr lang="zh-CN" altLang="en-US" smtClean="0"/>
              <a:t>2020/12/21</a:t>
            </a:fld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219846-D5B5-4A92-9889-72F734A101A4}" type="datetime1">
              <a:rPr lang="zh-CN" altLang="en-US" noProof="0" smtClean="0"/>
              <a:t>2020/12/21</a:t>
            </a:fld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rtlCol="0" anchor="b">
            <a:noAutofit/>
          </a:bodyPr>
          <a:lstStyle>
            <a:lvl1pPr algn="l">
              <a:defRPr sz="6600" b="0" i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97B53-AEEF-4153-8CAA-BC0A5167F20E}" type="datetime1">
              <a:rPr lang="zh-CN" altLang="en-US" noProof="0" smtClean="0"/>
              <a:t>2020/12/21</a:t>
            </a:fld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732FEC-ADA7-4ABF-87DA-7576CD2A4112}" type="datetime1">
              <a:rPr lang="zh-CN" altLang="en-US" noProof="0" smtClean="0"/>
              <a:t>2020/12/21</a:t>
            </a:fld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F7A8BE-643C-406F-8845-212328BD60B4}" type="datetime1">
              <a:rPr lang="zh-CN" altLang="en-US" noProof="0" smtClean="0"/>
              <a:t>2020/12/21</a:t>
            </a:fld>
            <a:endParaRPr lang="zh-CN" altLang="en-US" noProof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E0958-1771-4E6E-93D4-F205C37D9AEF}" type="datetime1">
              <a:rPr lang="zh-CN" altLang="en-US" noProof="0" smtClean="0"/>
              <a:t>2020/12/21</a:t>
            </a:fld>
            <a:endParaRPr lang="zh-CN" altLang="en-US" noProof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BED2FE-4294-4E8F-B8F7-A3A80C06C629}" type="datetime1">
              <a:rPr lang="zh-CN" altLang="en-US" noProof="0" smtClean="0"/>
              <a:t>2020/12/21</a:t>
            </a:fld>
            <a:endParaRPr lang="zh-CN" altLang="en-US" noProof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FBDBBA-7274-4F04-A74B-5781F0902BA6}" type="datetime1">
              <a:rPr lang="zh-CN" altLang="en-US" noProof="0" smtClean="0"/>
              <a:t>2020/12/21</a:t>
            </a:fld>
            <a:endParaRPr lang="zh-CN" altLang="en-US" noProof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50276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图片占位符 2" descr="为添加图像预留的空占位符。单击占位符并选择要添加的图像"/>
          <p:cNvSpPr>
            <a:spLocks noGrp="1"/>
          </p:cNvSpPr>
          <p:nvPr>
            <p:ph type="pic" idx="1" hasCustomPrompt="1"/>
          </p:nvPr>
        </p:nvSpPr>
        <p:spPr>
          <a:xfrm>
            <a:off x="5408612" y="836610"/>
            <a:ext cx="5867401" cy="518319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algn="ctr" rtl="0"/>
              <a:endParaRPr kumimoji="1" lang="zh-CN" altLang="en-US" sz="240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矩形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algn="ctr" rtl="0"/>
              <a:endParaRPr kumimoji="1" lang="zh-CN" altLang="en-US" sz="240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/>
              <a:endParaRPr kumimoji="1" lang="zh-CN" altLang="en-US" sz="240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/>
              <a:endParaRPr kumimoji="1" lang="zh-CN" altLang="en-US" sz="240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矩形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/>
              <a:endParaRPr kumimoji="1" lang="zh-CN" altLang="en-US" sz="240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矩形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algn="ctr" rtl="0"/>
              <a:endParaRPr kumimoji="1" lang="zh-CN" altLang="en-US" sz="240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矩形​​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algn="ctr" rtl="0"/>
              <a:endParaRPr kumimoji="1" lang="zh-CN" altLang="en-US" sz="240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矩形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algn="ctr" rtl="0"/>
              <a:endParaRPr kumimoji="1" lang="zh-CN" altLang="en-US" sz="240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矩形​​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/>
              <a:endParaRPr kumimoji="1" lang="zh-CN" altLang="en-US" sz="240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矩形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algn="ctr" rtl="0"/>
              <a:endParaRPr kumimoji="1" lang="zh-CN" altLang="en-US" sz="240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矩形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/>
              <a:endParaRPr kumimoji="1" lang="zh-CN" altLang="en-US" sz="240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线条​​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线条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线条​​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线条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线条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线条​​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线条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线条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线条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线条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线条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40B310C-2C25-4B92-8E61-758A139CCFF9}" type="datetime1">
              <a:rPr lang="zh-CN" altLang="en-US" noProof="0" smtClean="0"/>
              <a:t>2020/12/21</a:t>
            </a:fld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5137D0E-4A4F-4307-8994-C1891D747D5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40.png"/><Relationship Id="rId7" Type="http://schemas.openxmlformats.org/officeDocument/2006/relationships/image" Target="../media/image4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0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image" Target="../media/image470.png"/><Relationship Id="rId7" Type="http://schemas.openxmlformats.org/officeDocument/2006/relationships/image" Target="../media/image51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0.png"/><Relationship Id="rId11" Type="http://schemas.openxmlformats.org/officeDocument/2006/relationships/image" Target="../media/image550.png"/><Relationship Id="rId5" Type="http://schemas.openxmlformats.org/officeDocument/2006/relationships/image" Target="../media/image490.png"/><Relationship Id="rId10" Type="http://schemas.openxmlformats.org/officeDocument/2006/relationships/image" Target="../media/image540.png"/><Relationship Id="rId4" Type="http://schemas.openxmlformats.org/officeDocument/2006/relationships/image" Target="../media/image480.png"/><Relationship Id="rId9" Type="http://schemas.openxmlformats.org/officeDocument/2006/relationships/image" Target="../media/image5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22C8542-11E8-4914-945C-2F2C6E1359AF}"/>
              </a:ext>
            </a:extLst>
          </p:cNvPr>
          <p:cNvSpPr txBox="1"/>
          <p:nvPr/>
        </p:nvSpPr>
        <p:spPr>
          <a:xfrm>
            <a:off x="1557908" y="476672"/>
            <a:ext cx="396044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800" b="1" dirty="0"/>
              <a:t>第七章 限失真信源编码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B28AB1-70DD-4DE7-AB9F-0971794C5674}"/>
              </a:ext>
            </a:extLst>
          </p:cNvPr>
          <p:cNvSpPr txBox="1"/>
          <p:nvPr/>
        </p:nvSpPr>
        <p:spPr>
          <a:xfrm>
            <a:off x="675810" y="999892"/>
            <a:ext cx="10837204" cy="54476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/>
              <a:t>以前介绍的无失真信源编码是一种冗余度压缩编码，它保证编译码前后的信息熵不变，所有的信息都可以完全地还原。</a:t>
            </a:r>
            <a:endParaRPr lang="en-US" altLang="zh-CN" sz="24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/>
              <a:t>在实际中，完全无失真的保熵的编码并不是总必要的。</a:t>
            </a:r>
            <a:endParaRPr lang="en-US" altLang="zh-CN" sz="24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/>
              <a:t>例如，频谱范围在</a:t>
            </a:r>
            <a:r>
              <a:rPr lang="en-US" altLang="zh-CN" sz="2400" dirty="0"/>
              <a:t>20Hz~20kHz</a:t>
            </a:r>
            <a:r>
              <a:rPr lang="zh-CN" altLang="en-US" sz="2400" dirty="0"/>
              <a:t>的语音信号在传输时可以仅保留其中频谱范围在</a:t>
            </a:r>
            <a:r>
              <a:rPr lang="en-US" altLang="zh-CN" sz="2400" dirty="0"/>
              <a:t>300Hz~3400Hz</a:t>
            </a:r>
            <a:r>
              <a:rPr lang="zh-CN" altLang="en-US" sz="2400" dirty="0"/>
              <a:t>之间的部分。</a:t>
            </a:r>
            <a:endParaRPr lang="en-US" altLang="zh-CN" sz="24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/>
              <a:t>另一方面，受信息储存、处理或传输的设备的限制，必须将信源的实际输出进行近似的表达。</a:t>
            </a:r>
            <a:endParaRPr lang="en-US" altLang="zh-CN" sz="24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/>
              <a:t>比如实际信源的输出常常是连续的消息，而连续信源的绝对熵是无穷大，但实际的信道容量是有限的，因此也不可能实现无失真的传输。</a:t>
            </a:r>
            <a:endParaRPr lang="en-US" altLang="zh-CN" sz="24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以下我们将把信源压缩编码器看作为一个信道，信源为该信道的输入，而编码结果则看作为该信道的输出。</a:t>
            </a:r>
            <a:endParaRPr lang="en-US" altLang="zh-CN" sz="24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/>
              <a:t>无失真信源编码可看做无噪信道上的传输。</a:t>
            </a:r>
          </a:p>
        </p:txBody>
      </p:sp>
    </p:spTree>
    <p:extLst>
      <p:ext uri="{BB962C8B-B14F-4D97-AF65-F5344CB8AC3E}">
        <p14:creationId xmlns:p14="http://schemas.microsoft.com/office/powerpoint/2010/main" val="324606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F6DEE9-8B1C-46F3-B5A8-8A850BF720BA}"/>
              </a:ext>
            </a:extLst>
          </p:cNvPr>
          <p:cNvSpPr txBox="1"/>
          <p:nvPr/>
        </p:nvSpPr>
        <p:spPr>
          <a:xfrm>
            <a:off x="1269876" y="476672"/>
            <a:ext cx="482453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2800" dirty="0"/>
              <a:t>§</a:t>
            </a:r>
            <a:r>
              <a:rPr lang="en-US" altLang="zh-CN" sz="2800" b="1" dirty="0"/>
              <a:t>7.3 </a:t>
            </a:r>
            <a:r>
              <a:rPr lang="zh-CN" altLang="en-US" sz="2800" b="1" dirty="0"/>
              <a:t>信息率失真函数的计算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CEF1A5A-4E29-4804-9935-48F5E5911991}"/>
                  </a:ext>
                </a:extLst>
              </p:cNvPr>
              <p:cNvSpPr txBox="1"/>
              <p:nvPr/>
            </p:nvSpPr>
            <p:spPr>
              <a:xfrm>
                <a:off x="621804" y="1025179"/>
                <a:ext cx="10801200" cy="1146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例：考虑二元无记忆平稳信源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/>
                  <a:t>，计算汉明失真测度下的率失真函数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/>
                  <a:t>.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CEF1A5A-4E29-4804-9935-48F5E5911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04" y="1025179"/>
                <a:ext cx="10801200" cy="1146276"/>
              </a:xfrm>
              <a:prstGeom prst="rect">
                <a:avLst/>
              </a:prstGeom>
              <a:blipFill>
                <a:blip r:embed="rId2"/>
                <a:stretch>
                  <a:fillRect b="-117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1C2E6A27-CD19-4239-A70B-6FEFA18B5563}"/>
              </a:ext>
            </a:extLst>
          </p:cNvPr>
          <p:cNvSpPr txBox="1"/>
          <p:nvPr/>
        </p:nvSpPr>
        <p:spPr>
          <a:xfrm>
            <a:off x="765820" y="2276872"/>
            <a:ext cx="7920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400" dirty="0"/>
              <a:t>解：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20C2DF-CEE7-4BCA-98DF-C01B366E23F6}"/>
                  </a:ext>
                </a:extLst>
              </p:cNvPr>
              <p:cNvSpPr txBox="1"/>
              <p:nvPr/>
            </p:nvSpPr>
            <p:spPr>
              <a:xfrm>
                <a:off x="1740398" y="2548658"/>
                <a:ext cx="8564011" cy="487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20C2DF-CEE7-4BCA-98DF-C01B366E2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398" y="2548658"/>
                <a:ext cx="8564011" cy="487249"/>
              </a:xfrm>
              <a:prstGeom prst="rect">
                <a:avLst/>
              </a:prstGeom>
              <a:blipFill>
                <a:blip r:embed="rId3"/>
                <a:stretch>
                  <a:fillRect l="-712" r="-285" b="-3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155E4D-F4B0-487F-A05F-A83601E15404}"/>
                  </a:ext>
                </a:extLst>
              </p:cNvPr>
              <p:cNvSpPr txBox="1"/>
              <p:nvPr/>
            </p:nvSpPr>
            <p:spPr>
              <a:xfrm>
                <a:off x="2494012" y="3041788"/>
                <a:ext cx="6429773" cy="487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∙0+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∙1,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∙1+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∙0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155E4D-F4B0-487F-A05F-A83601E15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012" y="3041788"/>
                <a:ext cx="6429773" cy="487249"/>
              </a:xfrm>
              <a:prstGeom prst="rect">
                <a:avLst/>
              </a:prstGeom>
              <a:blipFill>
                <a:blip r:embed="rId4"/>
                <a:stretch>
                  <a:fillRect l="-5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EB7455E-B48A-4A2F-8A42-8941CAF27B41}"/>
                  </a:ext>
                </a:extLst>
              </p:cNvPr>
              <p:cNvSpPr txBox="1"/>
              <p:nvPr/>
            </p:nvSpPr>
            <p:spPr>
              <a:xfrm>
                <a:off x="737322" y="3529037"/>
                <a:ext cx="709278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sz="2400" dirty="0"/>
                  <a:t>为任意的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400" dirty="0"/>
                  <a:t>许可信道，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EB7455E-B48A-4A2F-8A42-8941CAF27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22" y="3529037"/>
                <a:ext cx="7092788" cy="461665"/>
              </a:xfrm>
              <a:prstGeom prst="rect">
                <a:avLst/>
              </a:prstGeom>
              <a:blipFill>
                <a:blip r:embed="rId5"/>
                <a:stretch>
                  <a:fillRect t="-14474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4571421-C25B-4A1F-ADC4-45C1F9550696}"/>
                  </a:ext>
                </a:extLst>
              </p:cNvPr>
              <p:cNvSpPr txBox="1"/>
              <p:nvPr/>
            </p:nvSpPr>
            <p:spPr>
              <a:xfrm>
                <a:off x="1629916" y="4151095"/>
                <a:ext cx="431348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4571421-C25B-4A1F-ADC4-45C1F9550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16" y="4151095"/>
                <a:ext cx="4313489" cy="369332"/>
              </a:xfrm>
              <a:prstGeom prst="rect">
                <a:avLst/>
              </a:prstGeom>
              <a:blipFill>
                <a:blip r:embed="rId6"/>
                <a:stretch>
                  <a:fillRect l="-1977" b="-31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AC9EBDE-B2F0-422A-B917-84ACE6FE045D}"/>
                  </a:ext>
                </a:extLst>
              </p:cNvPr>
              <p:cNvSpPr txBox="1"/>
              <p:nvPr/>
            </p:nvSpPr>
            <p:spPr>
              <a:xfrm>
                <a:off x="2357434" y="5007262"/>
                <a:ext cx="248209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AC9EBDE-B2F0-422A-B917-84ACE6FE0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434" y="5007262"/>
                <a:ext cx="2482090" cy="369332"/>
              </a:xfrm>
              <a:prstGeom prst="rect">
                <a:avLst/>
              </a:prstGeom>
              <a:blipFill>
                <a:blip r:embed="rId7"/>
                <a:stretch>
                  <a:fillRect l="-3931" r="-1720" b="-377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35CC52-2342-4C02-925A-180865D1B589}"/>
                  </a:ext>
                </a:extLst>
              </p:cNvPr>
              <p:cNvSpPr/>
              <p:nvPr/>
            </p:nvSpPr>
            <p:spPr>
              <a:xfrm>
                <a:off x="2174371" y="4520427"/>
                <a:ext cx="29397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35CC52-2342-4C02-925A-180865D1B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371" y="4520427"/>
                <a:ext cx="2939716" cy="461665"/>
              </a:xfrm>
              <a:prstGeom prst="rect">
                <a:avLst/>
              </a:prstGeom>
              <a:blipFill>
                <a:blip r:embed="rId8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C734D9B-6F83-4838-9248-889286D9E4C3}"/>
                  </a:ext>
                </a:extLst>
              </p:cNvPr>
              <p:cNvSpPr txBox="1"/>
              <p:nvPr/>
            </p:nvSpPr>
            <p:spPr>
              <a:xfrm>
                <a:off x="8110636" y="4024950"/>
                <a:ext cx="2853473" cy="8238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⨁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C734D9B-6F83-4838-9248-889286D9E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636" y="4024950"/>
                <a:ext cx="2853473" cy="8238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DCF4BB1-7411-4350-A2EE-8145ED6FCACE}"/>
                  </a:ext>
                </a:extLst>
              </p:cNvPr>
              <p:cNvSpPr txBox="1"/>
              <p:nvPr/>
            </p:nvSpPr>
            <p:spPr>
              <a:xfrm>
                <a:off x="8025204" y="4975346"/>
                <a:ext cx="3024335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r>
                  <a:rPr lang="zh-CN" altLang="en-US" sz="2400" b="0" dirty="0"/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b="0" dirty="0"/>
                  <a:t>时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的不确定性与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的不确定性相同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DCF4BB1-7411-4350-A2EE-8145ED6FC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204" y="4975346"/>
                <a:ext cx="3024335" cy="738664"/>
              </a:xfrm>
              <a:prstGeom prst="rect">
                <a:avLst/>
              </a:prstGeom>
              <a:blipFill>
                <a:blip r:embed="rId10"/>
                <a:stretch>
                  <a:fillRect l="-4225" t="-14876" r="-4427" b="-223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0F31461-8734-4017-8080-04365ADEB85B}"/>
                  </a:ext>
                </a:extLst>
              </p:cNvPr>
              <p:cNvSpPr txBox="1"/>
              <p:nvPr/>
            </p:nvSpPr>
            <p:spPr>
              <a:xfrm>
                <a:off x="713963" y="5376594"/>
                <a:ext cx="554461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若记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⁡{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=1}</m:t>
                    </m:r>
                  </m:oMath>
                </a14:m>
                <a:r>
                  <a:rPr lang="zh-CN" altLang="en-US" sz="2400" dirty="0"/>
                  <a:t>，则</a:t>
                </a: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0F31461-8734-4017-8080-04365ADEB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63" y="5376594"/>
                <a:ext cx="5544616" cy="461665"/>
              </a:xfrm>
              <a:prstGeom prst="rect">
                <a:avLst/>
              </a:prstGeom>
              <a:blipFill>
                <a:blip r:embed="rId11"/>
                <a:stretch>
                  <a:fillRect t="-14474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C268A8F-DA19-4EC9-ACC0-187162C67506}"/>
                  </a:ext>
                </a:extLst>
              </p:cNvPr>
              <p:cNvSpPr txBox="1"/>
              <p:nvPr/>
            </p:nvSpPr>
            <p:spPr>
              <a:xfrm>
                <a:off x="1742393" y="5906319"/>
                <a:ext cx="202709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C268A8F-DA19-4EC9-ACC0-187162C67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393" y="5906319"/>
                <a:ext cx="2027093" cy="369332"/>
              </a:xfrm>
              <a:prstGeom prst="rect">
                <a:avLst/>
              </a:prstGeom>
              <a:blipFill>
                <a:blip r:embed="rId12"/>
                <a:stretch>
                  <a:fillRect l="-4819" r="-11145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62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26ADA44-8488-42B3-96B3-8745B8E99C63}"/>
                  </a:ext>
                </a:extLst>
              </p:cNvPr>
              <p:cNvSpPr txBox="1"/>
              <p:nvPr/>
            </p:nvSpPr>
            <p:spPr>
              <a:xfrm>
                <a:off x="1269876" y="554904"/>
                <a:ext cx="187220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sz="2400" dirty="0"/>
                  <a:t>知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26ADA44-8488-42B3-96B3-8745B8E99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876" y="554904"/>
                <a:ext cx="1872208" cy="461665"/>
              </a:xfrm>
              <a:prstGeom prst="rect">
                <a:avLst/>
              </a:prstGeom>
              <a:blipFill>
                <a:blip r:embed="rId2"/>
                <a:stretch>
                  <a:fillRect l="-1303" t="-14474" r="-1303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B4424AE-973B-4CAF-9CE6-D9603D422D91}"/>
                  </a:ext>
                </a:extLst>
              </p:cNvPr>
              <p:cNvSpPr txBox="1"/>
              <p:nvPr/>
            </p:nvSpPr>
            <p:spPr>
              <a:xfrm>
                <a:off x="765820" y="1013151"/>
                <a:ext cx="10767370" cy="4168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B4424AE-973B-4CAF-9CE6-D9603D422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20" y="1013151"/>
                <a:ext cx="10767370" cy="416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BAFBED6-AFBD-439F-8D1A-0666C103547C}"/>
                  </a:ext>
                </a:extLst>
              </p:cNvPr>
              <p:cNvSpPr txBox="1"/>
              <p:nvPr/>
            </p:nvSpPr>
            <p:spPr>
              <a:xfrm>
                <a:off x="570959" y="1458569"/>
                <a:ext cx="36004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从而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并且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BAFBED6-AFBD-439F-8D1A-0666C1035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59" y="1458569"/>
                <a:ext cx="3600400" cy="461665"/>
              </a:xfrm>
              <a:prstGeom prst="rect">
                <a:avLst/>
              </a:prstGeom>
              <a:blipFill>
                <a:blip r:embed="rId4"/>
                <a:stretch>
                  <a:fillRect t="-13158" b="-26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1E7B1BE-A148-415D-9C83-69FFE7E027E9}"/>
                  </a:ext>
                </a:extLst>
              </p:cNvPr>
              <p:cNvSpPr txBox="1"/>
              <p:nvPr/>
            </p:nvSpPr>
            <p:spPr>
              <a:xfrm>
                <a:off x="4006180" y="1491277"/>
                <a:ext cx="502509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1E7B1BE-A148-415D-9C83-69FFE7E02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180" y="1491277"/>
                <a:ext cx="5025094" cy="369332"/>
              </a:xfrm>
              <a:prstGeom prst="rect">
                <a:avLst/>
              </a:prstGeom>
              <a:blipFill>
                <a:blip r:embed="rId5"/>
                <a:stretch>
                  <a:fillRect l="-1576" t="-1667" b="-3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902498A-9B1A-4350-A28C-7BBFE764A484}"/>
                  </a:ext>
                </a:extLst>
              </p:cNvPr>
              <p:cNvSpPr txBox="1"/>
              <p:nvPr/>
            </p:nvSpPr>
            <p:spPr>
              <a:xfrm>
                <a:off x="1053852" y="1910997"/>
                <a:ext cx="655272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下面再证存在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sz="24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902498A-9B1A-4350-A28C-7BBFE764A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852" y="1910997"/>
                <a:ext cx="6552728" cy="461665"/>
              </a:xfrm>
              <a:prstGeom prst="rect">
                <a:avLst/>
              </a:prstGeom>
              <a:blipFill>
                <a:blip r:embed="rId6"/>
                <a:stretch>
                  <a:fillRect l="-930" t="-13158" b="-26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BB8E417-3D5E-443B-A07B-455ABB45700D}"/>
                  </a:ext>
                </a:extLst>
              </p:cNvPr>
              <p:cNvSpPr txBox="1"/>
              <p:nvPr/>
            </p:nvSpPr>
            <p:spPr>
              <a:xfrm>
                <a:off x="909836" y="2383632"/>
                <a:ext cx="102251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假定信道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dirty="0"/>
                  <a:t>使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/>
                  <a:t> 则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400" dirty="0"/>
                  <a:t>，且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BB8E417-3D5E-443B-A07B-455ABB457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36" y="2383632"/>
                <a:ext cx="10225136" cy="461665"/>
              </a:xfrm>
              <a:prstGeom prst="rect">
                <a:avLst/>
              </a:prstGeom>
              <a:blipFill>
                <a:blip r:embed="rId7"/>
                <a:stretch>
                  <a:fillRect t="-14474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4B88D3A-52AB-4D3D-AB21-1A9D5D40D6CC}"/>
                  </a:ext>
                </a:extLst>
              </p:cNvPr>
              <p:cNvSpPr txBox="1"/>
              <p:nvPr/>
            </p:nvSpPr>
            <p:spPr>
              <a:xfrm>
                <a:off x="2782044" y="2875101"/>
                <a:ext cx="54044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4B88D3A-52AB-4D3D-AB21-1A9D5D40D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44" y="2875101"/>
                <a:ext cx="5404428" cy="369332"/>
              </a:xfrm>
              <a:prstGeom prst="rect">
                <a:avLst/>
              </a:prstGeom>
              <a:blipFill>
                <a:blip r:embed="rId8"/>
                <a:stretch>
                  <a:fillRect l="-1466" b="-3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28FABE0-A726-434A-AD6F-5168635D3E28}"/>
                  </a:ext>
                </a:extLst>
              </p:cNvPr>
              <p:cNvSpPr txBox="1"/>
              <p:nvPr/>
            </p:nvSpPr>
            <p:spPr>
              <a:xfrm>
                <a:off x="1269876" y="3268088"/>
                <a:ext cx="547260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剩下我们只需再证上述信道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dirty="0"/>
                  <a:t>确实存在。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28FABE0-A726-434A-AD6F-5168635D3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876" y="3268088"/>
                <a:ext cx="5472608" cy="461665"/>
              </a:xfrm>
              <a:prstGeom prst="rect">
                <a:avLst/>
              </a:prstGeom>
              <a:blipFill>
                <a:blip r:embed="rId9"/>
                <a:stretch>
                  <a:fillRect l="-4454" t="-14474" r="-4566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DF3EC6E-83E5-4AC0-921B-E1B0EFDFCB5D}"/>
                  </a:ext>
                </a:extLst>
              </p:cNvPr>
              <p:cNvSpPr txBox="1"/>
              <p:nvPr/>
            </p:nvSpPr>
            <p:spPr>
              <a:xfrm>
                <a:off x="1026959" y="3715897"/>
                <a:ext cx="846296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假定相应的输出分布为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，由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DF3EC6E-83E5-4AC0-921B-E1B0EFDFC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59" y="3715897"/>
                <a:ext cx="8462969" cy="461665"/>
              </a:xfrm>
              <a:prstGeom prst="rect">
                <a:avLst/>
              </a:prstGeom>
              <a:blipFill>
                <a:blip r:embed="rId10"/>
                <a:stretch>
                  <a:fillRect t="-14667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C1403A5-9007-4AEE-9E01-FE9D3161A9EC}"/>
                  </a:ext>
                </a:extLst>
              </p:cNvPr>
              <p:cNvSpPr txBox="1"/>
              <p:nvPr/>
            </p:nvSpPr>
            <p:spPr>
              <a:xfrm>
                <a:off x="1618104" y="4170316"/>
                <a:ext cx="90628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C1403A5-9007-4AEE-9E01-FE9D3161A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104" y="4170316"/>
                <a:ext cx="9062801" cy="369332"/>
              </a:xfrm>
              <a:prstGeom prst="rect">
                <a:avLst/>
              </a:prstGeom>
              <a:blipFill>
                <a:blip r:embed="rId11"/>
                <a:stretch>
                  <a:fillRect l="-672" r="-202" b="-377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461A555-5954-4CA2-BA83-AC5EC019C565}"/>
                  </a:ext>
                </a:extLst>
              </p:cNvPr>
              <p:cNvSpPr txBox="1"/>
              <p:nvPr/>
            </p:nvSpPr>
            <p:spPr>
              <a:xfrm>
                <a:off x="3015886" y="4569452"/>
                <a:ext cx="37265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461A555-5954-4CA2-BA83-AC5EC019C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886" y="4569452"/>
                <a:ext cx="3726598" cy="369332"/>
              </a:xfrm>
              <a:prstGeom prst="rect">
                <a:avLst/>
              </a:prstGeom>
              <a:blipFill>
                <a:blip r:embed="rId12"/>
                <a:stretch>
                  <a:fillRect l="-1309" r="-164" b="-3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67FA90D-1133-4405-8E45-8EAB8D941D07}"/>
                  </a:ext>
                </a:extLst>
              </p:cNvPr>
              <p:cNvSpPr txBox="1"/>
              <p:nvPr/>
            </p:nvSpPr>
            <p:spPr>
              <a:xfrm>
                <a:off x="570959" y="4856218"/>
                <a:ext cx="7704856" cy="6148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可得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zh-CN" altLang="en-US" sz="2400" dirty="0"/>
                  <a:t>，由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zh-CN" altLang="en-US" sz="2400" dirty="0"/>
                  <a:t>，从而</a:t>
                </a: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67FA90D-1133-4405-8E45-8EAB8D941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59" y="4856218"/>
                <a:ext cx="7704856" cy="614848"/>
              </a:xfrm>
              <a:prstGeom prst="rect">
                <a:avLst/>
              </a:prstGeom>
              <a:blipFill>
                <a:blip r:embed="rId13"/>
                <a:stretch>
                  <a:fillRect l="-237" r="-158" b="-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FAEB979-0CE5-489F-A451-31B82A2BD5B1}"/>
                  </a:ext>
                </a:extLst>
              </p:cNvPr>
              <p:cNvSpPr txBox="1"/>
              <p:nvPr/>
            </p:nvSpPr>
            <p:spPr>
              <a:xfrm>
                <a:off x="1287288" y="5502581"/>
                <a:ext cx="9325758" cy="6519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=0|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=0)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)(1−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)(1−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(1−2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FAEB979-0CE5-489F-A451-31B82A2BD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88" y="5502581"/>
                <a:ext cx="9325758" cy="6519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4C8FD16-544E-4F19-85BA-8866A2CD3A1E}"/>
                  </a:ext>
                </a:extLst>
              </p:cNvPr>
              <p:cNvSpPr txBox="1"/>
              <p:nvPr/>
            </p:nvSpPr>
            <p:spPr>
              <a:xfrm>
                <a:off x="1287288" y="6227404"/>
                <a:ext cx="34785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4C8FD16-544E-4F19-85BA-8866A2CD3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88" y="6227404"/>
                <a:ext cx="347852" cy="369332"/>
              </a:xfrm>
              <a:prstGeom prst="rect">
                <a:avLst/>
              </a:prstGeom>
              <a:blipFill>
                <a:blip r:embed="rId15"/>
                <a:stretch>
                  <a:fillRect l="-157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56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EA94B34-ED14-4859-8795-BFF48FCF660E}"/>
              </a:ext>
            </a:extLst>
          </p:cNvPr>
          <p:cNvSpPr txBox="1"/>
          <p:nvPr/>
        </p:nvSpPr>
        <p:spPr>
          <a:xfrm>
            <a:off x="2926060" y="2443245"/>
            <a:ext cx="439248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8000" dirty="0">
                <a:latin typeface="华文行楷" panose="02010800040101010101" pitchFamily="2" charset="-122"/>
                <a:ea typeface="华文行楷" panose="02010800040101010101" pitchFamily="2" charset="-122"/>
              </a:rPr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218386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C6F5F29-2750-4732-91D6-4D22DF4E93C9}"/>
              </a:ext>
            </a:extLst>
          </p:cNvPr>
          <p:cNvSpPr txBox="1"/>
          <p:nvPr/>
        </p:nvSpPr>
        <p:spPr>
          <a:xfrm>
            <a:off x="1269876" y="367572"/>
            <a:ext cx="331236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400" b="1" dirty="0"/>
              <a:t>扩展信源的率失真函数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70EFEC9-55D4-416D-96AD-196599693D52}"/>
                  </a:ext>
                </a:extLst>
              </p:cNvPr>
              <p:cNvSpPr txBox="1"/>
              <p:nvPr/>
            </p:nvSpPr>
            <p:spPr>
              <a:xfrm>
                <a:off x="549796" y="829237"/>
                <a:ext cx="1087603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       考虑信源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次扩展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，将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传输于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维信道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/>
                  <a:t>，相应的输出记为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.  </a:t>
                </a:r>
                <a:r>
                  <a:rPr lang="zh-CN" altLang="en-US" sz="24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sz="2400" dirty="0"/>
                  <a:t>上的失真测度函数，令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70EFEC9-55D4-416D-96AD-196599693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96" y="829237"/>
                <a:ext cx="10876032" cy="830997"/>
              </a:xfrm>
              <a:prstGeom prst="rect">
                <a:avLst/>
              </a:prstGeom>
              <a:blipFill>
                <a:blip r:embed="rId2"/>
                <a:stretch>
                  <a:fillRect t="-7353" b="-1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3C5FB62-60BD-43D8-8877-03574FDE3004}"/>
                  </a:ext>
                </a:extLst>
              </p:cNvPr>
              <p:cNvSpPr txBox="1"/>
              <p:nvPr/>
            </p:nvSpPr>
            <p:spPr>
              <a:xfrm>
                <a:off x="4006180" y="1568551"/>
                <a:ext cx="3618555" cy="1008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3C5FB62-60BD-43D8-8877-03574FDE3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180" y="1568551"/>
                <a:ext cx="3618555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42FB950-B421-429D-83C9-68B0D0E325CE}"/>
                  </a:ext>
                </a:extLst>
              </p:cNvPr>
              <p:cNvSpPr txBox="1"/>
              <p:nvPr/>
            </p:nvSpPr>
            <p:spPr>
              <a:xfrm>
                <a:off x="580230" y="2399548"/>
                <a:ext cx="390671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则平均每符号失真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为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42FB950-B421-429D-83C9-68B0D0E32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30" y="2399548"/>
                <a:ext cx="3906713" cy="461665"/>
              </a:xfrm>
              <a:prstGeom prst="rect">
                <a:avLst/>
              </a:prstGeom>
              <a:blipFill>
                <a:blip r:embed="rId4"/>
                <a:stretch>
                  <a:fillRect l="-780" t="-14667" r="-624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464B45-49D1-476E-A0DD-13BB50176ADE}"/>
                  </a:ext>
                </a:extLst>
              </p:cNvPr>
              <p:cNvSpPr txBox="1"/>
              <p:nvPr/>
            </p:nvSpPr>
            <p:spPr>
              <a:xfrm>
                <a:off x="1600551" y="2859886"/>
                <a:ext cx="9275424" cy="9438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464B45-49D1-476E-A0DD-13BB50176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51" y="2859886"/>
                <a:ext cx="9275424" cy="9438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064197A-93CC-42CF-B967-FAD17CF24D72}"/>
                  </a:ext>
                </a:extLst>
              </p:cNvPr>
              <p:cNvSpPr txBox="1"/>
              <p:nvPr/>
            </p:nvSpPr>
            <p:spPr>
              <a:xfrm>
                <a:off x="1125860" y="3811422"/>
                <a:ext cx="496855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如果子信道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相互独立，则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064197A-93CC-42CF-B967-FAD17CF24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860" y="3811422"/>
                <a:ext cx="4968552" cy="461665"/>
              </a:xfrm>
              <a:prstGeom prst="rect">
                <a:avLst/>
              </a:prstGeom>
              <a:blipFill>
                <a:blip r:embed="rId6"/>
                <a:stretch>
                  <a:fillRect l="-1227" t="-13158" r="-1227" b="-26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16EDAFD-087B-4847-B256-78E28C63F286}"/>
                  </a:ext>
                </a:extLst>
              </p:cNvPr>
              <p:cNvSpPr txBox="1"/>
              <p:nvPr/>
            </p:nvSpPr>
            <p:spPr>
              <a:xfrm>
                <a:off x="2406895" y="4288764"/>
                <a:ext cx="7575949" cy="10762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⁡{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nary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16EDAFD-087B-4847-B256-78E28C63F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95" y="4288764"/>
                <a:ext cx="7575949" cy="1076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B715658-6E9D-405A-8075-BDEB0992151A}"/>
                  </a:ext>
                </a:extLst>
              </p:cNvPr>
              <p:cNvSpPr/>
              <p:nvPr/>
            </p:nvSpPr>
            <p:spPr>
              <a:xfrm>
                <a:off x="3262877" y="5344630"/>
                <a:ext cx="2815066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B715658-6E9D-405A-8075-BDEB09921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877" y="5344630"/>
                <a:ext cx="2815066" cy="11005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68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5522C1B-0E57-40DD-92DE-3A79D5918C6D}"/>
                  </a:ext>
                </a:extLst>
              </p:cNvPr>
              <p:cNvSpPr txBox="1"/>
              <p:nvPr/>
            </p:nvSpPr>
            <p:spPr>
              <a:xfrm>
                <a:off x="1341884" y="476672"/>
                <a:ext cx="7056784" cy="461665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表示满足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4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维信道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/>
                  <a:t>的集合。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5522C1B-0E57-40DD-92DE-3A79D5918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884" y="476672"/>
                <a:ext cx="7056784" cy="461665"/>
              </a:xfrm>
              <a:prstGeom prst="rect">
                <a:avLst/>
              </a:prstGeom>
              <a:blipFill>
                <a:blip r:embed="rId2"/>
                <a:stretch>
                  <a:fillRect l="-603" t="-11538" r="-690" b="-24359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83767D2-EFFA-4FD1-A170-8C684042F629}"/>
                  </a:ext>
                </a:extLst>
              </p:cNvPr>
              <p:cNvSpPr txBox="1"/>
              <p:nvPr/>
            </p:nvSpPr>
            <p:spPr>
              <a:xfrm>
                <a:off x="1336978" y="991495"/>
                <a:ext cx="5328592" cy="461665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定义（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维扩展信源的）率失真函数：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83767D2-EFFA-4FD1-A170-8C684042F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78" y="991495"/>
                <a:ext cx="5328592" cy="461665"/>
              </a:xfrm>
              <a:prstGeom prst="rect">
                <a:avLst/>
              </a:prstGeom>
              <a:blipFill>
                <a:blip r:embed="rId3"/>
                <a:stretch>
                  <a:fillRect l="-799" t="-12987" r="-913" b="-24675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79A396A-814B-46E0-BF73-05FAD3AB1EB9}"/>
                  </a:ext>
                </a:extLst>
              </p:cNvPr>
              <p:cNvSpPr txBox="1"/>
              <p:nvPr/>
            </p:nvSpPr>
            <p:spPr>
              <a:xfrm>
                <a:off x="3023090" y="1446363"/>
                <a:ext cx="6142643" cy="56335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b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79A396A-814B-46E0-BF73-05FAD3AB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090" y="1446363"/>
                <a:ext cx="6142643" cy="5633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BAA24984-C57B-4AAD-AC4C-10C48550F1A6}"/>
              </a:ext>
            </a:extLst>
          </p:cNvPr>
          <p:cNvSpPr txBox="1"/>
          <p:nvPr/>
        </p:nvSpPr>
        <p:spPr>
          <a:xfrm>
            <a:off x="693812" y="2026299"/>
            <a:ext cx="5544616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400" b="1" dirty="0"/>
              <a:t>定理</a:t>
            </a:r>
            <a:r>
              <a:rPr lang="zh-CN" altLang="en-US" sz="2400" dirty="0"/>
              <a:t>：对于任何有离散无记忆平稳信源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5A8E29B-82E6-4D90-B68C-19203A2C2772}"/>
                  </a:ext>
                </a:extLst>
              </p:cNvPr>
              <p:cNvSpPr/>
              <p:nvPr/>
            </p:nvSpPr>
            <p:spPr>
              <a:xfrm>
                <a:off x="4001274" y="2475694"/>
                <a:ext cx="2459712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b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/>
                  <a:t>.</a:t>
                </a:r>
                <a:endParaRPr lang="zh-CN" altLang="en-US" sz="2400" i="1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5A8E29B-82E6-4D90-B68C-19203A2C27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274" y="2475694"/>
                <a:ext cx="2459712" cy="468205"/>
              </a:xfrm>
              <a:prstGeom prst="rect">
                <a:avLst/>
              </a:prstGeom>
              <a:blipFill>
                <a:blip r:embed="rId5"/>
                <a:stretch>
                  <a:fillRect t="-9091" r="-2970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2BFCE39-4039-432E-B1F3-0D7B8FA83D82}"/>
                  </a:ext>
                </a:extLst>
              </p:cNvPr>
              <p:cNvSpPr txBox="1"/>
              <p:nvPr/>
            </p:nvSpPr>
            <p:spPr>
              <a:xfrm>
                <a:off x="837828" y="2896605"/>
                <a:ext cx="3888432" cy="468205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b="1" dirty="0"/>
                  <a:t>证明</a:t>
                </a:r>
                <a:r>
                  <a:rPr lang="zh-CN" altLang="en-US" sz="2400" dirty="0"/>
                  <a:t>：先证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b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2BFCE39-4039-432E-B1F3-0D7B8FA83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28" y="2896605"/>
                <a:ext cx="3888432" cy="468205"/>
              </a:xfrm>
              <a:prstGeom prst="rect">
                <a:avLst/>
              </a:prstGeom>
              <a:blipFill>
                <a:blip r:embed="rId6"/>
                <a:stretch>
                  <a:fillRect l="-3281" t="-10127" r="-3437" b="-27848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5805DA6-A693-4079-8E83-A20E1B70CC04}"/>
                  </a:ext>
                </a:extLst>
              </p:cNvPr>
              <p:cNvSpPr txBox="1"/>
              <p:nvPr/>
            </p:nvSpPr>
            <p:spPr>
              <a:xfrm>
                <a:off x="1197868" y="3393294"/>
                <a:ext cx="6142643" cy="468205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使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b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5805DA6-A693-4079-8E83-A20E1B70C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868" y="3393294"/>
                <a:ext cx="6142643" cy="468205"/>
              </a:xfrm>
              <a:prstGeom prst="rect">
                <a:avLst/>
              </a:prstGeom>
              <a:blipFill>
                <a:blip r:embed="rId7"/>
                <a:stretch>
                  <a:fillRect l="-99" t="-11538" r="-99" b="-28205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F12EDBE-C832-46DD-AD06-1252712C2C61}"/>
                  </a:ext>
                </a:extLst>
              </p:cNvPr>
              <p:cNvSpPr txBox="1"/>
              <p:nvPr/>
            </p:nvSpPr>
            <p:spPr>
              <a:xfrm>
                <a:off x="1268276" y="3815016"/>
                <a:ext cx="9937104" cy="1469890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2400" dirty="0"/>
                  <a:t>表示由子信道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构成的独立并联信道，则由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bSup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F12EDBE-C832-46DD-AD06-1252712C2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276" y="3815016"/>
                <a:ext cx="9937104" cy="1469890"/>
              </a:xfrm>
              <a:prstGeom prst="rect">
                <a:avLst/>
              </a:prstGeom>
              <a:blipFill>
                <a:blip r:embed="rId8"/>
                <a:stretch>
                  <a:fillRect l="-674" t="-3704" r="-735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AC752B-9E3F-4E12-9ABF-077AA65368F0}"/>
                  </a:ext>
                </a:extLst>
              </p:cNvPr>
              <p:cNvSpPr txBox="1"/>
              <p:nvPr/>
            </p:nvSpPr>
            <p:spPr>
              <a:xfrm>
                <a:off x="1483609" y="5030882"/>
                <a:ext cx="3530669" cy="1100558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AC752B-9E3F-4E12-9ABF-077AA6536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609" y="5030882"/>
                <a:ext cx="3530669" cy="11005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7C9D418-5DAE-4E4F-8975-E0A1DEF20C8A}"/>
                  </a:ext>
                </a:extLst>
              </p:cNvPr>
              <p:cNvSpPr txBox="1"/>
              <p:nvPr/>
            </p:nvSpPr>
            <p:spPr>
              <a:xfrm>
                <a:off x="4759629" y="5350330"/>
                <a:ext cx="6303335" cy="461665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为子信道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的平均失真。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7C9D418-5DAE-4E4F-8975-E0A1DEF20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629" y="5350330"/>
                <a:ext cx="6303335" cy="461665"/>
              </a:xfrm>
              <a:prstGeom prst="rect">
                <a:avLst/>
              </a:prstGeom>
              <a:blipFill>
                <a:blip r:embed="rId10"/>
                <a:stretch>
                  <a:fillRect l="-3861" t="-12987" r="-3764" b="-24675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D7434A43-6BF1-45E9-8E38-49E611FEE963}"/>
              </a:ext>
            </a:extLst>
          </p:cNvPr>
          <p:cNvSpPr txBox="1"/>
          <p:nvPr/>
        </p:nvSpPr>
        <p:spPr>
          <a:xfrm>
            <a:off x="729816" y="5350330"/>
            <a:ext cx="936104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400" dirty="0"/>
              <a:t>可知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CEEC3B-D5CF-4FA8-A25E-B7B73EF12CAB}"/>
                  </a:ext>
                </a:extLst>
              </p:cNvPr>
              <p:cNvSpPr txBox="1"/>
              <p:nvPr/>
            </p:nvSpPr>
            <p:spPr>
              <a:xfrm>
                <a:off x="981844" y="6131440"/>
                <a:ext cx="9217024" cy="38164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dirty="0">
                    <a:solidFill>
                      <a:srgbClr val="00B0F0"/>
                    </a:solidFill>
                  </a:rPr>
                  <a:t>若不然，</a:t>
                </a:r>
                <a:r>
                  <a:rPr lang="en-US" altLang="zh-CN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rgbClr val="00B0F0"/>
                    </a:solidFill>
                  </a:rPr>
                  <a:t>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但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00B0F0"/>
                    </a:solidFill>
                  </a:rPr>
                  <a:t>，矛盾。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CEEC3B-D5CF-4FA8-A25E-B7B73EF12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44" y="6131440"/>
                <a:ext cx="9217024" cy="381643"/>
              </a:xfrm>
              <a:prstGeom prst="rect">
                <a:avLst/>
              </a:prstGeom>
              <a:blipFill>
                <a:blip r:embed="rId11"/>
                <a:stretch>
                  <a:fillRect l="-1717" t="-107813" r="-1717" b="-176563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99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7117D46-2B66-4CE3-91C5-B7039077FE81}"/>
                  </a:ext>
                </a:extLst>
              </p:cNvPr>
              <p:cNvSpPr txBox="1"/>
              <p:nvPr/>
            </p:nvSpPr>
            <p:spPr>
              <a:xfrm>
                <a:off x="1341884" y="908720"/>
                <a:ext cx="9352368" cy="1008225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7117D46-2B66-4CE3-91C5-B7039077F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884" y="908720"/>
                <a:ext cx="9352368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C89962E-5F5E-402B-9BE8-FEA9F49CEF5F}"/>
                  </a:ext>
                </a:extLst>
              </p:cNvPr>
              <p:cNvSpPr txBox="1"/>
              <p:nvPr/>
            </p:nvSpPr>
            <p:spPr>
              <a:xfrm>
                <a:off x="2494012" y="1700808"/>
                <a:ext cx="7407990" cy="1008225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endChr m:val="|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C89962E-5F5E-402B-9BE8-FEA9F49CE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012" y="1700808"/>
                <a:ext cx="7407990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20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A957628-C1C0-4E4E-96CF-E1F1EE6A34AB}"/>
              </a:ext>
            </a:extLst>
          </p:cNvPr>
          <p:cNvSpPr txBox="1"/>
          <p:nvPr/>
        </p:nvSpPr>
        <p:spPr>
          <a:xfrm>
            <a:off x="1341884" y="476672"/>
            <a:ext cx="28083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§7.1 </a:t>
            </a:r>
            <a:r>
              <a:rPr lang="zh-CN" altLang="en-US" sz="28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失真测度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8D9A5-ECE2-4F6D-9691-68D30AEBEA6B}"/>
              </a:ext>
            </a:extLst>
          </p:cNvPr>
          <p:cNvSpPr txBox="1"/>
          <p:nvPr/>
        </p:nvSpPr>
        <p:spPr>
          <a:xfrm>
            <a:off x="765820" y="1196752"/>
            <a:ext cx="28083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400" dirty="0"/>
              <a:t>设离散无记忆信源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2A0CE8A-F23A-4FC9-9BE9-9D0A8578C006}"/>
                  </a:ext>
                </a:extLst>
              </p:cNvPr>
              <p:cNvSpPr txBox="1"/>
              <p:nvPr/>
            </p:nvSpPr>
            <p:spPr>
              <a:xfrm>
                <a:off x="2807561" y="1700965"/>
                <a:ext cx="4960525" cy="6572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2A0CE8A-F23A-4FC9-9BE9-9D0A8578C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561" y="1700965"/>
                <a:ext cx="4960525" cy="6572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B7E623DB-51D2-4696-AD04-15B5D9D7721F}"/>
              </a:ext>
            </a:extLst>
          </p:cNvPr>
          <p:cNvSpPr txBox="1"/>
          <p:nvPr/>
        </p:nvSpPr>
        <p:spPr>
          <a:xfrm>
            <a:off x="765820" y="2392197"/>
            <a:ext cx="3600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400" dirty="0"/>
              <a:t>经过信道传输后的输出为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9C6960-CC9F-40BA-8B4B-EA59FE39C337}"/>
                  </a:ext>
                </a:extLst>
              </p:cNvPr>
              <p:cNvSpPr txBox="1"/>
              <p:nvPr/>
            </p:nvSpPr>
            <p:spPr>
              <a:xfrm>
                <a:off x="2755957" y="2829434"/>
                <a:ext cx="5083571" cy="72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9C6960-CC9F-40BA-8B4B-EA59FE39C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957" y="2829434"/>
                <a:ext cx="5083571" cy="7282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2600F21-3EE3-4926-9BB7-1EEF01D94376}"/>
                  </a:ext>
                </a:extLst>
              </p:cNvPr>
              <p:cNvSpPr txBox="1"/>
              <p:nvPr/>
            </p:nvSpPr>
            <p:spPr>
              <a:xfrm>
                <a:off x="657808" y="3535871"/>
                <a:ext cx="10873208" cy="8607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对于每一对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指定一个值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/>
                  <a:t>，称为发出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而收到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时的失真度或失真测度函数。较小的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400" dirty="0"/>
                  <a:t>值代表较小的失真，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意味着没有失真。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2600F21-3EE3-4926-9BB7-1EEF01D94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08" y="3535871"/>
                <a:ext cx="10873208" cy="860748"/>
              </a:xfrm>
              <a:prstGeom prst="rect">
                <a:avLst/>
              </a:prstGeom>
              <a:blipFill>
                <a:blip r:embed="rId4"/>
                <a:stretch>
                  <a:fillRect l="-785" t="-7092" r="-785" b="-141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AA6B2C5-D449-40B0-9A61-FA93D057C855}"/>
                  </a:ext>
                </a:extLst>
              </p:cNvPr>
              <p:cNvSpPr txBox="1"/>
              <p:nvPr/>
            </p:nvSpPr>
            <p:spPr>
              <a:xfrm>
                <a:off x="3214092" y="4472205"/>
                <a:ext cx="4317207" cy="11890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AA6B2C5-D449-40B0-9A61-FA93D057C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92" y="4472205"/>
                <a:ext cx="4317207" cy="11890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BD742C6F-0A1A-490C-B3E8-11F7E0676250}"/>
              </a:ext>
            </a:extLst>
          </p:cNvPr>
          <p:cNvSpPr txBox="1"/>
          <p:nvPr/>
        </p:nvSpPr>
        <p:spPr>
          <a:xfrm>
            <a:off x="765820" y="5733256"/>
            <a:ext cx="230425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400" dirty="0"/>
              <a:t>称为失真矩阵。</a:t>
            </a:r>
          </a:p>
        </p:txBody>
      </p:sp>
    </p:spTree>
    <p:extLst>
      <p:ext uri="{BB962C8B-B14F-4D97-AF65-F5344CB8AC3E}">
        <p14:creationId xmlns:p14="http://schemas.microsoft.com/office/powerpoint/2010/main" val="256164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DFA654D-7D90-4C78-9E8A-566C5A37823B}"/>
                  </a:ext>
                </a:extLst>
              </p:cNvPr>
              <p:cNvSpPr txBox="1"/>
              <p:nvPr/>
            </p:nvSpPr>
            <p:spPr>
              <a:xfrm>
                <a:off x="675810" y="1052736"/>
                <a:ext cx="10837204" cy="53227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z="2400" dirty="0"/>
                  <a:t> 汉明失真</a:t>
                </a:r>
                <a:r>
                  <a:rPr lang="en-US" altLang="zh-CN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0,    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1,    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     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zh-CN" altLang="en-US" sz="2400" dirty="0"/>
                  <a:t>平方误差失真：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/>
                  <a:t>.</a:t>
                </a:r>
              </a:p>
              <a:p>
                <a:r>
                  <a:rPr lang="zh-CN" altLang="en-US" sz="2400" dirty="0"/>
                  <a:t>      例如，</a:t>
                </a:r>
                <a14:m>
                  <m:oMath xmlns:m="http://schemas.openxmlformats.org/officeDocument/2006/math">
                    <m:r>
                      <a:rPr lang="zh-CN" altLang="en-US" sz="2400" b="0" i="1" dirty="0" smtClean="0">
                        <a:latin typeface="Cambria Math" panose="02040503050406030204" pitchFamily="18" charset="0"/>
                      </a:rPr>
                      <m:t>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0,1,2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sz="2400" dirty="0"/>
                  <a:t>时，失真矩阵为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0,1,2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0,2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(1,2)=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zh-CN" altLang="en-US" sz="2400" dirty="0"/>
                  <a:t>，即失真矩阵为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      这对应于二元删除信道。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DFA654D-7D90-4C78-9E8A-566C5A378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10" y="1052736"/>
                <a:ext cx="10837204" cy="5322739"/>
              </a:xfrm>
              <a:prstGeom prst="rect">
                <a:avLst/>
              </a:prstGeom>
              <a:blipFill>
                <a:blip r:embed="rId2"/>
                <a:stretch>
                  <a:fillRect t="-802" b="-18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43BAF566-3D5F-42E5-8EFE-2C12F0B5D79B}"/>
              </a:ext>
            </a:extLst>
          </p:cNvPr>
          <p:cNvSpPr txBox="1"/>
          <p:nvPr/>
        </p:nvSpPr>
        <p:spPr>
          <a:xfrm>
            <a:off x="1341884" y="452584"/>
            <a:ext cx="29523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800" b="1" dirty="0"/>
              <a:t>失真测度的例子</a:t>
            </a:r>
          </a:p>
        </p:txBody>
      </p:sp>
    </p:spTree>
    <p:extLst>
      <p:ext uri="{BB962C8B-B14F-4D97-AF65-F5344CB8AC3E}">
        <p14:creationId xmlns:p14="http://schemas.microsoft.com/office/powerpoint/2010/main" val="38743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BB5DFE-AA9B-4815-89C6-86B25108C676}"/>
              </a:ext>
            </a:extLst>
          </p:cNvPr>
          <p:cNvSpPr txBox="1"/>
          <p:nvPr/>
        </p:nvSpPr>
        <p:spPr>
          <a:xfrm>
            <a:off x="1485900" y="476672"/>
            <a:ext cx="165618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800" b="1" dirty="0"/>
              <a:t>平均失真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7C5C656-7473-433F-B2C4-316CABEDF576}"/>
                  </a:ext>
                </a:extLst>
              </p:cNvPr>
              <p:cNvSpPr txBox="1"/>
              <p:nvPr/>
            </p:nvSpPr>
            <p:spPr>
              <a:xfrm>
                <a:off x="693812" y="1196752"/>
                <a:ext cx="9361040" cy="1825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失真测度函数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的统计平均值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称为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平均失真</a:t>
                </a:r>
                <a:r>
                  <a:rPr lang="en-US" altLang="zh-CN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同时发生的联合概率。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7C5C656-7473-433F-B2C4-316CABEDF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12" y="1196752"/>
                <a:ext cx="9361040" cy="1825180"/>
              </a:xfrm>
              <a:prstGeom prst="rect">
                <a:avLst/>
              </a:prstGeom>
              <a:blipFill>
                <a:blip r:embed="rId2"/>
                <a:stretch>
                  <a:fillRect l="-847" t="-3000" r="-847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1764B1B-02FD-437C-8D2E-5998AB42FC7C}"/>
                  </a:ext>
                </a:extLst>
              </p:cNvPr>
              <p:cNvSpPr txBox="1"/>
              <p:nvPr/>
            </p:nvSpPr>
            <p:spPr>
              <a:xfrm>
                <a:off x="729326" y="3127046"/>
                <a:ext cx="561662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若以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400" dirty="0"/>
                  <a:t>表示转移概率矩阵（信道矩阵）：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1764B1B-02FD-437C-8D2E-5998AB42F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26" y="3127046"/>
                <a:ext cx="5616624" cy="461665"/>
              </a:xfrm>
              <a:prstGeom prst="rect">
                <a:avLst/>
              </a:prstGeom>
              <a:blipFill>
                <a:blip r:embed="rId3"/>
                <a:stretch>
                  <a:fillRect l="-1412" t="-14474" r="-1303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5330A83-7F8E-47A5-B134-2E3ED58D543C}"/>
                  </a:ext>
                </a:extLst>
              </p:cNvPr>
              <p:cNvSpPr txBox="1"/>
              <p:nvPr/>
            </p:nvSpPr>
            <p:spPr>
              <a:xfrm>
                <a:off x="3754152" y="3693825"/>
                <a:ext cx="3312368" cy="517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,1≤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5330A83-7F8E-47A5-B134-2E3ED58D5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152" y="3693825"/>
                <a:ext cx="3312368" cy="517386"/>
              </a:xfrm>
              <a:prstGeom prst="rect">
                <a:avLst/>
              </a:prstGeom>
              <a:blipFill>
                <a:blip r:embed="rId4"/>
                <a:stretch>
                  <a:fillRect l="-5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997C927-9430-4CC3-AD91-19032F4194D0}"/>
                  </a:ext>
                </a:extLst>
              </p:cNvPr>
              <p:cNvSpPr txBox="1"/>
              <p:nvPr/>
            </p:nvSpPr>
            <p:spPr>
              <a:xfrm>
                <a:off x="720814" y="4316325"/>
                <a:ext cx="403244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亦将平均失真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zh-CN" altLang="en-US" sz="2400" dirty="0"/>
                  <a:t>表示为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997C927-9430-4CC3-AD91-19032F419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14" y="4316325"/>
                <a:ext cx="4032448" cy="461665"/>
              </a:xfrm>
              <a:prstGeom prst="rect">
                <a:avLst/>
              </a:prstGeom>
              <a:blipFill>
                <a:blip r:embed="rId5"/>
                <a:stretch>
                  <a:fillRect l="-906" t="-14474" r="-755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31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61E976-782D-4855-8320-0960789F1221}"/>
              </a:ext>
            </a:extLst>
          </p:cNvPr>
          <p:cNvSpPr txBox="1"/>
          <p:nvPr/>
        </p:nvSpPr>
        <p:spPr>
          <a:xfrm>
            <a:off x="1258434" y="405252"/>
            <a:ext cx="381642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§7.2 </a:t>
            </a:r>
            <a:r>
              <a:rPr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信息率失真函数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B96730-0484-4D7E-984D-A4604D29F3FC}"/>
                  </a:ext>
                </a:extLst>
              </p:cNvPr>
              <p:cNvSpPr txBox="1"/>
              <p:nvPr/>
            </p:nvSpPr>
            <p:spPr>
              <a:xfrm>
                <a:off x="1248190" y="1022689"/>
                <a:ext cx="8712968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假定输入分布和失真函数皆为已知。</a:t>
                </a:r>
                <a:endParaRPr lang="en-US" altLang="zh-CN" sz="2400" dirty="0"/>
              </a:p>
              <a:p>
                <a:r>
                  <a:rPr lang="zh-CN" altLang="en-US" sz="2400" dirty="0"/>
                  <a:t>对于给定的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/>
                  <a:t>，称满足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400" dirty="0"/>
                  <a:t>的信道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4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400" dirty="0">
                    <a:solidFill>
                      <a:srgbClr val="C00000"/>
                    </a:solidFill>
                  </a:rPr>
                  <a:t>许可信道</a:t>
                </a:r>
                <a:r>
                  <a:rPr lang="zh-CN" altLang="en-US" sz="2400" dirty="0"/>
                  <a:t>。令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B96730-0484-4D7E-984D-A4604D29F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190" y="1022689"/>
                <a:ext cx="8712968" cy="830997"/>
              </a:xfrm>
              <a:prstGeom prst="rect">
                <a:avLst/>
              </a:prstGeom>
              <a:blipFill>
                <a:blip r:embed="rId2"/>
                <a:stretch>
                  <a:fillRect t="-8088" b="-139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0CE8CC9-62BF-4AEF-97DE-753B897576B7}"/>
                  </a:ext>
                </a:extLst>
              </p:cNvPr>
              <p:cNvSpPr txBox="1"/>
              <p:nvPr/>
            </p:nvSpPr>
            <p:spPr>
              <a:xfrm>
                <a:off x="4174358" y="1852550"/>
                <a:ext cx="27599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acc>
                        <m:accPr>
                          <m:chr m:val="̅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0CE8CC9-62BF-4AEF-97DE-753B89757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358" y="1852550"/>
                <a:ext cx="2759986" cy="369332"/>
              </a:xfrm>
              <a:prstGeom prst="rect">
                <a:avLst/>
              </a:prstGeom>
              <a:blipFill>
                <a:blip r:embed="rId3"/>
                <a:stretch>
                  <a:fillRect l="-3532" r="-1325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02AFD85-351A-4138-B0AC-78744433EE62}"/>
                  </a:ext>
                </a:extLst>
              </p:cNvPr>
              <p:cNvSpPr txBox="1"/>
              <p:nvPr/>
            </p:nvSpPr>
            <p:spPr>
              <a:xfrm>
                <a:off x="1314388" y="2254848"/>
                <a:ext cx="799288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>
                    <a:solidFill>
                      <a:srgbClr val="00B0F0"/>
                    </a:solidFill>
                  </a:rPr>
                  <a:t>希望在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B0F0"/>
                    </a:solidFill>
                  </a:rPr>
                  <a:t>中选取使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00B0F0"/>
                    </a:solidFill>
                  </a:rPr>
                  <a:t>达到极小值的信道</a:t>
                </a:r>
                <a:r>
                  <a:rPr lang="zh-CN" altLang="en-US" sz="2400" dirty="0"/>
                  <a:t>，为此我们定义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02AFD85-351A-4138-B0AC-78744433E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388" y="2254848"/>
                <a:ext cx="7992888" cy="461665"/>
              </a:xfrm>
              <a:prstGeom prst="rect">
                <a:avLst/>
              </a:prstGeom>
              <a:blipFill>
                <a:blip r:embed="rId4"/>
                <a:stretch>
                  <a:fillRect l="-686" t="-14474" r="-686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6F52EF4-A661-4829-93B1-EC42D6886E51}"/>
                  </a:ext>
                </a:extLst>
              </p:cNvPr>
              <p:cNvSpPr txBox="1"/>
              <p:nvPr/>
            </p:nvSpPr>
            <p:spPr>
              <a:xfrm>
                <a:off x="3417632" y="2755700"/>
                <a:ext cx="4374083" cy="5321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lim>
                      </m:limLow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6F52EF4-A661-4829-93B1-EC42D6886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632" y="2755700"/>
                <a:ext cx="4374083" cy="532197"/>
              </a:xfrm>
              <a:prstGeom prst="rect">
                <a:avLst/>
              </a:prstGeom>
              <a:blipFill>
                <a:blip r:embed="rId5"/>
                <a:stretch>
                  <a:fillRect l="-2092" r="-837" b="-160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EF2A4ED-4FE5-459D-9D42-58E330B9B016}"/>
              </a:ext>
            </a:extLst>
          </p:cNvPr>
          <p:cNvSpPr txBox="1"/>
          <p:nvPr/>
        </p:nvSpPr>
        <p:spPr>
          <a:xfrm>
            <a:off x="786330" y="3287897"/>
            <a:ext cx="316835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400" dirty="0"/>
              <a:t>称为</a:t>
            </a:r>
            <a:r>
              <a:rPr lang="zh-CN" altLang="en-US" sz="2400" dirty="0">
                <a:solidFill>
                  <a:srgbClr val="C00000"/>
                </a:solidFill>
              </a:rPr>
              <a:t>信息率失真函数</a:t>
            </a:r>
            <a:r>
              <a:rPr lang="zh-CN" altLang="en-US" sz="2400" dirty="0"/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8E36BD-F171-4A2F-89CE-A7D450ECB987}"/>
              </a:ext>
            </a:extLst>
          </p:cNvPr>
          <p:cNvSpPr txBox="1"/>
          <p:nvPr/>
        </p:nvSpPr>
        <p:spPr>
          <a:xfrm>
            <a:off x="909836" y="3806086"/>
            <a:ext cx="8366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400" b="1" dirty="0"/>
              <a:t>定理：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2E6093-A925-49F4-86A9-D93210C89ACD}"/>
                  </a:ext>
                </a:extLst>
              </p:cNvPr>
              <p:cNvSpPr txBox="1"/>
              <p:nvPr/>
            </p:nvSpPr>
            <p:spPr>
              <a:xfrm>
                <a:off x="1100698" y="3768143"/>
                <a:ext cx="8907306" cy="24723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 marL="342900" indent="-342900">
                  <a:buFont typeface="+mj-lt"/>
                  <a:buAutoNum type="alphaLcParenR"/>
                </a:pP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sz="2400" dirty="0"/>
              </a:p>
              <a:p>
                <a:pPr marL="457200" indent="-457200">
                  <a:buFont typeface="+mj-lt"/>
                  <a:buAutoNum type="alphaLcParenR" startAt="2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zh-CN" altLang="en-US" sz="24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zh-CN" altLang="en-US" sz="2400" dirty="0"/>
                  <a:t>上的单调递减函数；</a:t>
                </a:r>
                <a:endParaRPr lang="en-US" altLang="zh-CN" sz="2400" dirty="0"/>
              </a:p>
              <a:p>
                <a:pPr marL="457200" indent="-457200">
                  <a:buFont typeface="+mj-lt"/>
                  <a:buAutoNum type="alphaLcParenR" startAt="2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zh-CN" altLang="en-US" sz="24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∞)</m:t>
                    </m:r>
                  </m:oMath>
                </a14:m>
                <a:r>
                  <a:rPr lang="zh-CN" altLang="en-US" sz="2400" dirty="0"/>
                  <a:t>上的下凸函数；</a:t>
                </a:r>
                <a:endParaRPr lang="en-US" altLang="zh-CN" sz="2400" dirty="0"/>
              </a:p>
              <a:p>
                <a:pPr marL="457200" indent="-457200">
                  <a:buFont typeface="+mj-lt"/>
                  <a:buAutoNum type="alphaLcParenR" startAt="2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zh-CN" altLang="en-US" sz="24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∞)</m:t>
                    </m:r>
                  </m:oMath>
                </a14:m>
                <a:r>
                  <a:rPr lang="zh-CN" altLang="en-US" sz="2400" dirty="0"/>
                  <a:t>上的连续函数。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2E6093-A925-49F4-86A9-D93210C89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98" y="3768143"/>
                <a:ext cx="8907306" cy="2472343"/>
              </a:xfrm>
              <a:prstGeom prst="rect">
                <a:avLst/>
              </a:prstGeom>
              <a:blipFill>
                <a:blip r:embed="rId6"/>
                <a:stretch>
                  <a:fillRect t="-1232" b="-51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81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A96A78-3DD0-4461-BBFB-9DAC40131369}"/>
                  </a:ext>
                </a:extLst>
              </p:cNvPr>
              <p:cNvSpPr txBox="1"/>
              <p:nvPr/>
            </p:nvSpPr>
            <p:spPr>
              <a:xfrm>
                <a:off x="837828" y="409190"/>
                <a:ext cx="10718694" cy="867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b="1" dirty="0"/>
                  <a:t>    证明：</a:t>
                </a:r>
                <a:r>
                  <a:rPr lang="en-US" altLang="zh-CN" sz="2400" dirty="0"/>
                  <a:t>a) </a:t>
                </a:r>
                <a:r>
                  <a:rPr lang="zh-CN" altLang="en-US" sz="2400" dirty="0"/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易得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r>
                  <a:rPr lang="en-US" altLang="zh-CN" dirty="0"/>
                  <a:t>     </a:t>
                </a:r>
                <a:r>
                  <a:rPr lang="zh-CN" altLang="en-US" sz="2400" dirty="0"/>
                  <a:t>显然，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CN" altLang="en-US" sz="2400" dirty="0"/>
                  <a:t> 存在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sz="24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互相独立，即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无关。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A96A78-3DD0-4461-BBFB-9DAC40131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28" y="409190"/>
                <a:ext cx="10718694" cy="867289"/>
              </a:xfrm>
              <a:prstGeom prst="rect">
                <a:avLst/>
              </a:prstGeom>
              <a:blipFill>
                <a:blip r:embed="rId2"/>
                <a:stretch>
                  <a:fillRect t="-6338" b="-105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957361A-BF4D-4558-A855-69538E4D34CC}"/>
                  </a:ext>
                </a:extLst>
              </p:cNvPr>
              <p:cNvSpPr txBox="1"/>
              <p:nvPr/>
            </p:nvSpPr>
            <p:spPr>
              <a:xfrm>
                <a:off x="1144545" y="1188710"/>
                <a:ext cx="6840760" cy="4682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>
                    <a:solidFill>
                      <a:srgbClr val="00B0F0"/>
                    </a:solidFill>
                  </a:rPr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altLang="zh-CN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>
                    <a:solidFill>
                      <a:srgbClr val="00B0F0"/>
                    </a:solidFill>
                  </a:rPr>
                  <a:t>，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 </a:t>
                </a:r>
                <a:r>
                  <a:rPr lang="zh-CN" altLang="en-US" sz="2400" dirty="0"/>
                  <a:t>信道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sz="2400" dirty="0"/>
                  <a:t>使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互相独立，则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957361A-BF4D-4558-A855-69538E4D3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545" y="1188710"/>
                <a:ext cx="6840760" cy="468205"/>
              </a:xfrm>
              <a:prstGeom prst="rect">
                <a:avLst/>
              </a:prstGeom>
              <a:blipFill>
                <a:blip r:embed="rId3"/>
                <a:stretch>
                  <a:fillRect t="-12987" b="-246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A1D369D-3AA1-4E0A-BC6F-B55E2E6FF3F2}"/>
                  </a:ext>
                </a:extLst>
              </p:cNvPr>
              <p:cNvSpPr txBox="1"/>
              <p:nvPr/>
            </p:nvSpPr>
            <p:spPr>
              <a:xfrm>
                <a:off x="2002557" y="1640985"/>
                <a:ext cx="5124736" cy="9380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̅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A1D369D-3AA1-4E0A-BC6F-B55E2E6FF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557" y="1640985"/>
                <a:ext cx="5124736" cy="9380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3FD00EC-38E4-4F5B-9A0D-A07363AB0DAD}"/>
                  </a:ext>
                </a:extLst>
              </p:cNvPr>
              <p:cNvSpPr txBox="1"/>
              <p:nvPr/>
            </p:nvSpPr>
            <p:spPr>
              <a:xfrm>
                <a:off x="3286100" y="2499749"/>
                <a:ext cx="4104456" cy="9380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3FD00EC-38E4-4F5B-9A0D-A07363AB0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100" y="2499749"/>
                <a:ext cx="4104456" cy="9380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4591F2B-31A3-49D3-8399-71332259AD70}"/>
              </a:ext>
            </a:extLst>
          </p:cNvPr>
          <p:cNvCxnSpPr>
            <a:cxnSpLocks/>
          </p:cNvCxnSpPr>
          <p:nvPr/>
        </p:nvCxnSpPr>
        <p:spPr>
          <a:xfrm flipH="1">
            <a:off x="4653009" y="2271183"/>
            <a:ext cx="655338" cy="45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D1934A3-4169-450B-86E3-96156079CA3F}"/>
                  </a:ext>
                </a:extLst>
              </p:cNvPr>
              <p:cNvSpPr txBox="1"/>
              <p:nvPr/>
            </p:nvSpPr>
            <p:spPr>
              <a:xfrm>
                <a:off x="7358626" y="2505014"/>
                <a:ext cx="3346044" cy="9380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D1934A3-4169-450B-86E3-96156079C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26" y="2505014"/>
                <a:ext cx="3346044" cy="9380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5858BA4-A62C-45CD-A9C2-434E2B49155A}"/>
                  </a:ext>
                </a:extLst>
              </p:cNvPr>
              <p:cNvSpPr txBox="1"/>
              <p:nvPr/>
            </p:nvSpPr>
            <p:spPr>
              <a:xfrm>
                <a:off x="1341884" y="3406791"/>
                <a:ext cx="8964996" cy="4954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>
                    <a:solidFill>
                      <a:srgbClr val="00B0F0"/>
                    </a:solidFill>
                  </a:rPr>
                  <a:t>反之，</a:t>
                </a:r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zh-CN" altLang="en-US" sz="2400" dirty="0"/>
                  <a:t>，设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2400" dirty="0"/>
                  <a:t>，并定义信道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400" dirty="0"/>
                  <a:t>使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5858BA4-A62C-45CD-A9C2-434E2B491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884" y="3406791"/>
                <a:ext cx="8964996" cy="495457"/>
              </a:xfrm>
              <a:prstGeom prst="rect">
                <a:avLst/>
              </a:prstGeom>
              <a:blipFill>
                <a:blip r:embed="rId7"/>
                <a:stretch>
                  <a:fillRect l="-748" t="-119753" r="-680" b="-1790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A670C17-C602-4675-B8EB-37F973CF9D95}"/>
                  </a:ext>
                </a:extLst>
              </p:cNvPr>
              <p:cNvSpPr txBox="1"/>
              <p:nvPr/>
            </p:nvSpPr>
            <p:spPr>
              <a:xfrm>
                <a:off x="3934172" y="3785936"/>
                <a:ext cx="3269806" cy="959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A670C17-C602-4675-B8EB-37F973CF9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172" y="3785936"/>
                <a:ext cx="3269806" cy="9592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9BCCDB4-3425-452D-9228-179C743BCDD0}"/>
                  </a:ext>
                </a:extLst>
              </p:cNvPr>
              <p:cNvSpPr txBox="1"/>
              <p:nvPr/>
            </p:nvSpPr>
            <p:spPr>
              <a:xfrm>
                <a:off x="513792" y="4631681"/>
                <a:ext cx="430247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则，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400" dirty="0"/>
                  <a:t>使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互相独立，且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9BCCDB4-3425-452D-9228-179C743BC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92" y="4631681"/>
                <a:ext cx="4302478" cy="461665"/>
              </a:xfrm>
              <a:prstGeom prst="rect">
                <a:avLst/>
              </a:prstGeom>
              <a:blipFill>
                <a:blip r:embed="rId9"/>
                <a:stretch>
                  <a:fillRect t="-14474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42020A6-2EA1-4DBC-A8CA-0D3F9C7948E8}"/>
                  </a:ext>
                </a:extLst>
              </p:cNvPr>
              <p:cNvSpPr txBox="1"/>
              <p:nvPr/>
            </p:nvSpPr>
            <p:spPr>
              <a:xfrm>
                <a:off x="2277988" y="4998538"/>
                <a:ext cx="8312596" cy="9380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42020A6-2EA1-4DBC-A8CA-0D3F9C794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988" y="4998538"/>
                <a:ext cx="8312596" cy="9380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ED45D7C-275B-4235-814E-722F97A6352C}"/>
                  </a:ext>
                </a:extLst>
              </p:cNvPr>
              <p:cNvSpPr txBox="1"/>
              <p:nvPr/>
            </p:nvSpPr>
            <p:spPr>
              <a:xfrm>
                <a:off x="596906" y="5934201"/>
                <a:ext cx="4248472" cy="4682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于是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sz="2400" dirty="0"/>
                  <a:t>，因此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ED45D7C-275B-4235-814E-722F97A63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6" y="5934201"/>
                <a:ext cx="4248472" cy="468205"/>
              </a:xfrm>
              <a:prstGeom prst="rect">
                <a:avLst/>
              </a:prstGeom>
              <a:blipFill>
                <a:blip r:embed="rId11"/>
                <a:stretch>
                  <a:fillRect t="-11688" b="-29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5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15" grpId="0"/>
      <p:bldP spid="16" grpId="0"/>
      <p:bldP spid="17" grpId="0"/>
      <p:bldP spid="18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BB3A8E4-F6FA-4019-B85A-EDE3E87E40FC}"/>
                  </a:ext>
                </a:extLst>
              </p:cNvPr>
              <p:cNvSpPr txBox="1"/>
              <p:nvPr/>
            </p:nvSpPr>
            <p:spPr>
              <a:xfrm>
                <a:off x="1269876" y="548680"/>
                <a:ext cx="10081120" cy="4682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altLang="zh-CN" sz="2400" dirty="0"/>
                  <a:t>b) </a:t>
                </a:r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sz="2400" dirty="0"/>
                  <a:t>，则由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sz="2400" dirty="0"/>
                  <a:t>可知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.  </a:t>
                </a:r>
                <a:r>
                  <a:rPr lang="zh-CN" altLang="en-US" sz="2400" dirty="0"/>
                  <a:t>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单调递减。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BB3A8E4-F6FA-4019-B85A-EDE3E87E4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876" y="548680"/>
                <a:ext cx="10081120" cy="468205"/>
              </a:xfrm>
              <a:prstGeom prst="rect">
                <a:avLst/>
              </a:prstGeom>
              <a:blipFill>
                <a:blip r:embed="rId2"/>
                <a:stretch>
                  <a:fillRect l="-605" t="-14286" r="-605" b="-272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DBC259E-CF8A-4D71-B968-57B0D71C7E2C}"/>
                  </a:ext>
                </a:extLst>
              </p:cNvPr>
              <p:cNvSpPr txBox="1"/>
              <p:nvPr/>
            </p:nvSpPr>
            <p:spPr>
              <a:xfrm>
                <a:off x="621804" y="1124744"/>
                <a:ext cx="7599417" cy="8670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altLang="zh-CN" sz="2400" dirty="0"/>
                  <a:t>c) </a:t>
                </a:r>
                <a:r>
                  <a:rPr lang="zh-CN" altLang="en-US" sz="24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≤1.</m:t>
                    </m:r>
                  </m:oMath>
                </a14:m>
                <a:r>
                  <a:rPr lang="zh-CN" altLang="en-US" sz="2400" dirty="0"/>
                  <a:t>  </a:t>
                </a:r>
                <a:endParaRPr lang="en-US" altLang="zh-CN" sz="2400" dirty="0"/>
              </a:p>
              <a:p>
                <a:r>
                  <a:rPr lang="en-US" altLang="zh-CN" sz="2400" dirty="0"/>
                  <a:t>     </a:t>
                </a:r>
                <a:r>
                  <a:rPr lang="zh-CN" altLang="en-US" sz="2400" dirty="0"/>
                  <a:t>假定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400" dirty="0"/>
                  <a:t>使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，并且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DBC259E-CF8A-4D71-B968-57B0D71C7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04" y="1124744"/>
                <a:ext cx="7599417" cy="867032"/>
              </a:xfrm>
              <a:prstGeom prst="rect">
                <a:avLst/>
              </a:prstGeom>
              <a:blipFill>
                <a:blip r:embed="rId3"/>
                <a:stretch>
                  <a:fillRect l="-561" t="-7746" r="-642" b="-91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3F24B8E-F41B-423B-9AC7-C12AE108AF70}"/>
                  </a:ext>
                </a:extLst>
              </p:cNvPr>
              <p:cNvSpPr txBox="1"/>
              <p:nvPr/>
            </p:nvSpPr>
            <p:spPr>
              <a:xfrm>
                <a:off x="1773932" y="2007769"/>
                <a:ext cx="879118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3F24B8E-F41B-423B-9AC7-C12AE108A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932" y="2007769"/>
                <a:ext cx="8791189" cy="369332"/>
              </a:xfrm>
              <a:prstGeom prst="rect">
                <a:avLst/>
              </a:prstGeom>
              <a:blipFill>
                <a:blip r:embed="rId4"/>
                <a:stretch>
                  <a:fillRect l="-763" t="-24590" r="-1526" b="-491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412C0B7-0BEB-4695-8D70-42F4F7DF7276}"/>
                  </a:ext>
                </a:extLst>
              </p:cNvPr>
              <p:cNvSpPr txBox="1"/>
              <p:nvPr/>
            </p:nvSpPr>
            <p:spPr>
              <a:xfrm>
                <a:off x="951755" y="2367648"/>
                <a:ext cx="6048672" cy="4934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于是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400" dirty="0"/>
                  <a:t>，从而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412C0B7-0BEB-4695-8D70-42F4F7DF7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55" y="2367648"/>
                <a:ext cx="6048672" cy="493405"/>
              </a:xfrm>
              <a:prstGeom prst="rect">
                <a:avLst/>
              </a:prstGeom>
              <a:blipFill>
                <a:blip r:embed="rId5"/>
                <a:stretch>
                  <a:fillRect l="-504" t="-12346" r="-605" b="-185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BBA58CC-9EBC-4B7D-A80B-AECC901A807D}"/>
                  </a:ext>
                </a:extLst>
              </p:cNvPr>
              <p:cNvSpPr txBox="1"/>
              <p:nvPr/>
            </p:nvSpPr>
            <p:spPr>
              <a:xfrm>
                <a:off x="1800467" y="2900791"/>
                <a:ext cx="5740226" cy="3758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BBA58CC-9EBC-4B7D-A80B-AECC901A8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467" y="2900791"/>
                <a:ext cx="5740226" cy="3758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BACDEC9-75A4-4AF4-A264-3D2BA4F1659B}"/>
                  </a:ext>
                </a:extLst>
              </p:cNvPr>
              <p:cNvSpPr txBox="1"/>
              <p:nvPr/>
            </p:nvSpPr>
            <p:spPr>
              <a:xfrm>
                <a:off x="4508398" y="3316401"/>
                <a:ext cx="33222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BACDEC9-75A4-4AF4-A264-3D2BA4F16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398" y="3316401"/>
                <a:ext cx="3322256" cy="369332"/>
              </a:xfrm>
              <a:prstGeom prst="rect">
                <a:avLst/>
              </a:prstGeom>
              <a:blipFill>
                <a:blip r:embed="rId7"/>
                <a:stretch>
                  <a:fillRect l="-2936" r="-1284" b="-377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10E9FE6-8685-44E0-A772-C85DF935949B}"/>
                  </a:ext>
                </a:extLst>
              </p:cNvPr>
              <p:cNvSpPr txBox="1"/>
              <p:nvPr/>
            </p:nvSpPr>
            <p:spPr>
              <a:xfrm>
                <a:off x="8654704" y="2789400"/>
                <a:ext cx="2853785" cy="461665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00B0F0"/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400" dirty="0">
                    <a:solidFill>
                      <a:srgbClr val="00B0F0"/>
                    </a:solidFill>
                  </a:rPr>
                  <a:t>的下凸函数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10E9FE6-8685-44E0-A772-C85DF9359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704" y="2789400"/>
                <a:ext cx="2853785" cy="461665"/>
              </a:xfrm>
              <a:prstGeom prst="rect">
                <a:avLst/>
              </a:prstGeom>
              <a:blipFill>
                <a:blip r:embed="rId8"/>
                <a:stretch>
                  <a:fillRect t="-12987" r="-2553" b="-24675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0B0C93E-315E-4689-BB34-111B44D21F78}"/>
              </a:ext>
            </a:extLst>
          </p:cNvPr>
          <p:cNvCxnSpPr>
            <a:cxnSpLocks/>
          </p:cNvCxnSpPr>
          <p:nvPr/>
        </p:nvCxnSpPr>
        <p:spPr>
          <a:xfrm flipH="1">
            <a:off x="7830656" y="3039402"/>
            <a:ext cx="832857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85D4B32-E649-47DC-A934-DE9367E443B4}"/>
                  </a:ext>
                </a:extLst>
              </p:cNvPr>
              <p:cNvSpPr txBox="1"/>
              <p:nvPr/>
            </p:nvSpPr>
            <p:spPr>
              <a:xfrm>
                <a:off x="4508398" y="3723459"/>
                <a:ext cx="3749681" cy="3758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sz="2400" dirty="0"/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85D4B32-E649-47DC-A934-DE9367E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398" y="3723459"/>
                <a:ext cx="3749681" cy="37587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16B375F-B014-497C-87DC-CFCF290AFAA3}"/>
                  </a:ext>
                </a:extLst>
              </p:cNvPr>
              <p:cNvSpPr txBox="1"/>
              <p:nvPr/>
            </p:nvSpPr>
            <p:spPr>
              <a:xfrm>
                <a:off x="1197868" y="4038184"/>
                <a:ext cx="3816424" cy="4682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因此，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为下凸函数。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16B375F-B014-497C-87DC-CFCF290AF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868" y="4038184"/>
                <a:ext cx="3816424" cy="468205"/>
              </a:xfrm>
              <a:prstGeom prst="rect">
                <a:avLst/>
              </a:prstGeom>
              <a:blipFill>
                <a:blip r:embed="rId10"/>
                <a:stretch>
                  <a:fillRect l="-2077" t="-11688" r="-1917" b="-259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653122-A536-4504-BFBC-550437736A04}"/>
                  </a:ext>
                </a:extLst>
              </p:cNvPr>
              <p:cNvSpPr txBox="1"/>
              <p:nvPr/>
            </p:nvSpPr>
            <p:spPr>
              <a:xfrm>
                <a:off x="873830" y="4500108"/>
                <a:ext cx="6956824" cy="4682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altLang="zh-CN" sz="2400" dirty="0"/>
                  <a:t>d) </a:t>
                </a:r>
                <a:r>
                  <a:rPr lang="zh-CN" altLang="en-US" sz="2400" dirty="0"/>
                  <a:t>因为凸函数一定是连续的，故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为连续函数。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653122-A536-4504-BFBC-550437736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30" y="4500108"/>
                <a:ext cx="6956824" cy="468205"/>
              </a:xfrm>
              <a:prstGeom prst="rect">
                <a:avLst/>
              </a:prstGeom>
              <a:blipFill>
                <a:blip r:embed="rId11"/>
                <a:stretch>
                  <a:fillRect l="-3503" t="-11688" r="-3503" b="-29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AA9AAF1-E4EB-45D0-A54A-32C996605169}"/>
              </a:ext>
            </a:extLst>
          </p:cNvPr>
          <p:cNvCxnSpPr>
            <a:cxnSpLocks/>
          </p:cNvCxnSpPr>
          <p:nvPr/>
        </p:nvCxnSpPr>
        <p:spPr>
          <a:xfrm>
            <a:off x="8405216" y="6005795"/>
            <a:ext cx="2769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BC07C65-ABCC-4507-9811-5D54D1A7EDD3}"/>
              </a:ext>
            </a:extLst>
          </p:cNvPr>
          <p:cNvCxnSpPr>
            <a:cxnSpLocks/>
          </p:cNvCxnSpPr>
          <p:nvPr/>
        </p:nvCxnSpPr>
        <p:spPr>
          <a:xfrm flipV="1">
            <a:off x="8726679" y="4637643"/>
            <a:ext cx="0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E56141E1-8111-469F-8B75-11E0CE15C5E0}"/>
              </a:ext>
            </a:extLst>
          </p:cNvPr>
          <p:cNvSpPr/>
          <p:nvPr/>
        </p:nvSpPr>
        <p:spPr>
          <a:xfrm>
            <a:off x="8726679" y="4797006"/>
            <a:ext cx="1728192" cy="1195754"/>
          </a:xfrm>
          <a:custGeom>
            <a:avLst/>
            <a:gdLst>
              <a:gd name="connsiteX0" fmla="*/ 2067 w 1649997"/>
              <a:gd name="connsiteY0" fmla="*/ 0 h 1195754"/>
              <a:gd name="connsiteX1" fmla="*/ 263324 w 1649997"/>
              <a:gd name="connsiteY1" fmla="*/ 723482 h 1195754"/>
              <a:gd name="connsiteX2" fmla="*/ 1649997 w 1649997"/>
              <a:gd name="connsiteY2" fmla="*/ 1195754 h 1195754"/>
              <a:gd name="connsiteX3" fmla="*/ 1649997 w 1649997"/>
              <a:gd name="connsiteY3" fmla="*/ 1195754 h 1195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9997" h="1195754">
                <a:moveTo>
                  <a:pt x="2067" y="0"/>
                </a:moveTo>
                <a:cubicBezTo>
                  <a:pt x="-4632" y="262095"/>
                  <a:pt x="-11331" y="524190"/>
                  <a:pt x="263324" y="723482"/>
                </a:cubicBezTo>
                <a:cubicBezTo>
                  <a:pt x="537979" y="922774"/>
                  <a:pt x="1649997" y="1195754"/>
                  <a:pt x="1649997" y="1195754"/>
                </a:cubicBezTo>
                <a:lnTo>
                  <a:pt x="1649997" y="1195754"/>
                </a:lnTo>
              </a:path>
            </a:pathLst>
          </a:cu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C1CB051-BF26-4897-8498-24E0B9668713}"/>
                  </a:ext>
                </a:extLst>
              </p:cNvPr>
              <p:cNvSpPr/>
              <p:nvPr/>
            </p:nvSpPr>
            <p:spPr>
              <a:xfrm>
                <a:off x="8757918" y="4341546"/>
                <a:ext cx="832857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C1CB051-BF26-4897-8498-24E0B96687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918" y="4341546"/>
                <a:ext cx="832857" cy="374270"/>
              </a:xfrm>
              <a:prstGeom prst="rect">
                <a:avLst/>
              </a:prstGeom>
              <a:blipFill>
                <a:blip r:embed="rId12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38ECD49-A248-4C40-B77F-06F27A493E6F}"/>
                  </a:ext>
                </a:extLst>
              </p:cNvPr>
              <p:cNvSpPr txBox="1"/>
              <p:nvPr/>
            </p:nvSpPr>
            <p:spPr>
              <a:xfrm>
                <a:off x="8195969" y="4957933"/>
                <a:ext cx="56194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38ECD49-A248-4C40-B77F-06F27A493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969" y="4957933"/>
                <a:ext cx="561949" cy="276999"/>
              </a:xfrm>
              <a:prstGeom prst="rect">
                <a:avLst/>
              </a:prstGeom>
              <a:blipFill>
                <a:blip r:embed="rId13"/>
                <a:stretch>
                  <a:fillRect l="-12903" r="-7527" b="-391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6277569-3767-4BBF-8EAB-BE925E43C0D1}"/>
                  </a:ext>
                </a:extLst>
              </p:cNvPr>
              <p:cNvSpPr/>
              <p:nvPr/>
            </p:nvSpPr>
            <p:spPr>
              <a:xfrm>
                <a:off x="10081597" y="5967457"/>
                <a:ext cx="7465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6277569-3767-4BBF-8EAB-BE925E43C0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597" y="5967457"/>
                <a:ext cx="74655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92D52EF-6625-449E-955B-46696094CD9F}"/>
                  </a:ext>
                </a:extLst>
              </p:cNvPr>
              <p:cNvSpPr txBox="1"/>
              <p:nvPr/>
            </p:nvSpPr>
            <p:spPr>
              <a:xfrm>
                <a:off x="11059374" y="5678716"/>
                <a:ext cx="23115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92D52EF-6625-449E-955B-46696094C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374" y="5678716"/>
                <a:ext cx="231153" cy="276999"/>
              </a:xfrm>
              <a:prstGeom prst="rect">
                <a:avLst/>
              </a:prstGeom>
              <a:blipFill>
                <a:blip r:embed="rId15"/>
                <a:stretch>
                  <a:fillRect l="-34211" r="-5263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33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 animBg="1"/>
      <p:bldP spid="11" grpId="0"/>
      <p:bldP spid="12" grpId="0"/>
      <p:bldP spid="13" grpId="0"/>
      <p:bldP spid="19" grpId="0" animBg="1"/>
      <p:bldP spid="21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C6F5F29-2750-4732-91D6-4D22DF4E93C9}"/>
              </a:ext>
            </a:extLst>
          </p:cNvPr>
          <p:cNvSpPr txBox="1"/>
          <p:nvPr/>
        </p:nvSpPr>
        <p:spPr>
          <a:xfrm>
            <a:off x="1269876" y="367572"/>
            <a:ext cx="331236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400" b="1" dirty="0"/>
              <a:t>扩展信源的率失真函数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70EFEC9-55D4-416D-96AD-196599693D52}"/>
                  </a:ext>
                </a:extLst>
              </p:cNvPr>
              <p:cNvSpPr txBox="1"/>
              <p:nvPr/>
            </p:nvSpPr>
            <p:spPr>
              <a:xfrm>
                <a:off x="549796" y="829237"/>
                <a:ext cx="1087603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       考虑信源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次扩展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，将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传输于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维信道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/>
                  <a:t>，相应的输出记为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.  </a:t>
                </a:r>
                <a:r>
                  <a:rPr lang="zh-CN" altLang="en-US" sz="24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sz="2400" dirty="0"/>
                  <a:t>上的失真测度函数，令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70EFEC9-55D4-416D-96AD-196599693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96" y="829237"/>
                <a:ext cx="10876032" cy="830997"/>
              </a:xfrm>
              <a:prstGeom prst="rect">
                <a:avLst/>
              </a:prstGeom>
              <a:blipFill>
                <a:blip r:embed="rId2"/>
                <a:stretch>
                  <a:fillRect t="-7353" b="-1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3C5FB62-60BD-43D8-8877-03574FDE3004}"/>
                  </a:ext>
                </a:extLst>
              </p:cNvPr>
              <p:cNvSpPr txBox="1"/>
              <p:nvPr/>
            </p:nvSpPr>
            <p:spPr>
              <a:xfrm>
                <a:off x="4006180" y="1568551"/>
                <a:ext cx="3618555" cy="1008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3C5FB62-60BD-43D8-8877-03574FDE3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180" y="1568551"/>
                <a:ext cx="3618555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42FB950-B421-429D-83C9-68B0D0E325CE}"/>
                  </a:ext>
                </a:extLst>
              </p:cNvPr>
              <p:cNvSpPr txBox="1"/>
              <p:nvPr/>
            </p:nvSpPr>
            <p:spPr>
              <a:xfrm>
                <a:off x="580230" y="2399548"/>
                <a:ext cx="390671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则平均每符号失真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为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42FB950-B421-429D-83C9-68B0D0E32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30" y="2399548"/>
                <a:ext cx="3906713" cy="461665"/>
              </a:xfrm>
              <a:prstGeom prst="rect">
                <a:avLst/>
              </a:prstGeom>
              <a:blipFill>
                <a:blip r:embed="rId4"/>
                <a:stretch>
                  <a:fillRect l="-780" t="-14667" r="-624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464B45-49D1-476E-A0DD-13BB50176ADE}"/>
                  </a:ext>
                </a:extLst>
              </p:cNvPr>
              <p:cNvSpPr txBox="1"/>
              <p:nvPr/>
            </p:nvSpPr>
            <p:spPr>
              <a:xfrm>
                <a:off x="1600551" y="2859886"/>
                <a:ext cx="9275424" cy="9438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464B45-49D1-476E-A0DD-13BB50176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51" y="2859886"/>
                <a:ext cx="9275424" cy="9438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2426ED6-2991-4CED-A54A-F8EBCF30BE4D}"/>
                  </a:ext>
                </a:extLst>
              </p:cNvPr>
              <p:cNvSpPr txBox="1"/>
              <p:nvPr/>
            </p:nvSpPr>
            <p:spPr>
              <a:xfrm>
                <a:off x="1269876" y="3830032"/>
                <a:ext cx="70567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表示满足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4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维信道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/>
                  <a:t>的集合。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2426ED6-2991-4CED-A54A-F8EBCF30B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876" y="3830032"/>
                <a:ext cx="7056784" cy="461665"/>
              </a:xfrm>
              <a:prstGeom prst="rect">
                <a:avLst/>
              </a:prstGeom>
              <a:blipFill>
                <a:blip r:embed="rId6"/>
                <a:stretch>
                  <a:fillRect l="-691" t="-13158" r="-777" b="-26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02A3E3D-8894-48F3-8661-C8CC117A6BF3}"/>
                  </a:ext>
                </a:extLst>
              </p:cNvPr>
              <p:cNvSpPr txBox="1"/>
              <p:nvPr/>
            </p:nvSpPr>
            <p:spPr>
              <a:xfrm>
                <a:off x="1281072" y="4336197"/>
                <a:ext cx="532859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定义（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维扩展信源的）率失真函数：</a:t>
                </a: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02A3E3D-8894-48F3-8661-C8CC117A6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072" y="4336197"/>
                <a:ext cx="5328592" cy="461665"/>
              </a:xfrm>
              <a:prstGeom prst="rect">
                <a:avLst/>
              </a:prstGeom>
              <a:blipFill>
                <a:blip r:embed="rId7"/>
                <a:stretch>
                  <a:fillRect l="-915" t="-13158" r="-1030" b="-26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05479B1-01EC-4787-9116-2282C6AEB5B7}"/>
                  </a:ext>
                </a:extLst>
              </p:cNvPr>
              <p:cNvSpPr txBox="1"/>
              <p:nvPr/>
            </p:nvSpPr>
            <p:spPr>
              <a:xfrm>
                <a:off x="2533586" y="4972373"/>
                <a:ext cx="6142643" cy="563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b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05479B1-01EC-4787-9116-2282C6AEB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86" y="4972373"/>
                <a:ext cx="6142643" cy="5633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49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BCDA17F-5CC8-46DC-8DA4-885CAC524418}"/>
                  </a:ext>
                </a:extLst>
              </p:cNvPr>
              <p:cNvSpPr txBox="1"/>
              <p:nvPr/>
            </p:nvSpPr>
            <p:spPr>
              <a:xfrm>
                <a:off x="849268" y="2132856"/>
                <a:ext cx="10657184" cy="3575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b="1" dirty="0"/>
                  <a:t>定理</a:t>
                </a:r>
                <a:r>
                  <a:rPr lang="zh-CN" altLang="en-US" sz="2400" dirty="0"/>
                  <a:t>：设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为离散无记忆平稳信源，则</a:t>
                </a:r>
                <a:endParaRPr lang="en-US" altLang="zh-CN" sz="2400" dirty="0"/>
              </a:p>
              <a:p>
                <a:pPr marL="342900" indent="-342900">
                  <a:buFont typeface="+mj-lt"/>
                  <a:buAutoNum type="alphaLcParenR"/>
                </a:pPr>
                <a:r>
                  <a:rPr lang="zh-CN" altLang="en-US" sz="2400" dirty="0"/>
                  <a:t> 对任意的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b="0" dirty="0"/>
                  <a:t>足够大时，存在一个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b="0" dirty="0"/>
                  <a:t>维信道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b="0" dirty="0"/>
                  <a:t>使得</a:t>
                </a:r>
                <a:endParaRPr lang="en-US" altLang="zh-CN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altLang="zh-CN" sz="2400" b="0" dirty="0"/>
              </a:p>
              <a:p>
                <a:r>
                  <a:rPr lang="zh-CN" altLang="en-US" sz="2400" b="0" dirty="0"/>
                  <a:t>     且</a:t>
                </a:r>
                <a:endParaRPr lang="en-US" altLang="zh-CN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dirty="0"/>
              </a:p>
              <a:p>
                <a:pPr lvl="1"/>
                <a:r>
                  <a:rPr lang="zh-CN" altLang="en-US" sz="2400" dirty="0"/>
                  <a:t>进一步还可将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b="0" dirty="0"/>
                  <a:t>无失真地编码为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分组码</m:t>
                    </m:r>
                  </m:oMath>
                </a14:m>
                <a:r>
                  <a:rPr lang="zh-CN" altLang="en-US" sz="2400" b="0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b="0" dirty="0"/>
                  <a:t>为对数的底，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b="0" dirty="0"/>
                  <a:t>为足够大的正整数，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400" b="0" dirty="0"/>
                  <a:t>.</a:t>
                </a:r>
              </a:p>
              <a:p>
                <a:pPr marL="342900" indent="-342900">
                  <a:spcBef>
                    <a:spcPts val="1200"/>
                  </a:spcBef>
                  <a:buFont typeface="+mj-lt"/>
                  <a:buAutoNum type="alphaLcParenR"/>
                </a:pPr>
                <a:r>
                  <a:rPr lang="zh-CN" altLang="en-US" sz="2400" b="0" dirty="0"/>
                  <a:t> 对任意的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b="0" dirty="0"/>
                  <a:t>，若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400" b="0" dirty="0"/>
                  <a:t>，则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b="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BCDA17F-5CC8-46DC-8DA4-885CAC524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68" y="2132856"/>
                <a:ext cx="10657184" cy="3575851"/>
              </a:xfrm>
              <a:prstGeom prst="rect">
                <a:avLst/>
              </a:prstGeom>
              <a:blipFill>
                <a:blip r:embed="rId2"/>
                <a:stretch>
                  <a:fillRect l="-686" t="-1365" r="-743" b="-35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2D7BDAD4-A3F9-4C3D-BEDD-268A2AFC9C56}"/>
              </a:ext>
            </a:extLst>
          </p:cNvPr>
          <p:cNvSpPr txBox="1"/>
          <p:nvPr/>
        </p:nvSpPr>
        <p:spPr>
          <a:xfrm>
            <a:off x="855830" y="1038432"/>
            <a:ext cx="572463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400" b="1" dirty="0"/>
              <a:t>定理</a:t>
            </a:r>
            <a:r>
              <a:rPr lang="zh-CN" altLang="en-US" sz="2400" dirty="0"/>
              <a:t>：对于任何有离散无记忆平稳信源，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15E311F-9F69-46C4-B139-DCC268F16737}"/>
                  </a:ext>
                </a:extLst>
              </p:cNvPr>
              <p:cNvSpPr/>
              <p:nvPr/>
            </p:nvSpPr>
            <p:spPr>
              <a:xfrm>
                <a:off x="3718148" y="1500097"/>
                <a:ext cx="2459712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b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/>
                  <a:t>.</a:t>
                </a:r>
                <a:endParaRPr lang="zh-CN" altLang="en-US" sz="2400" i="1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15E311F-9F69-46C4-B139-DCC268F16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148" y="1500097"/>
                <a:ext cx="2459712" cy="468205"/>
              </a:xfrm>
              <a:prstGeom prst="rect">
                <a:avLst/>
              </a:prstGeom>
              <a:blipFill>
                <a:blip r:embed="rId3"/>
                <a:stretch>
                  <a:fillRect t="-9091" r="-2978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6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垂直和水平设计模板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9443170_TF03460606" id="{F48DC9F1-3C9F-4BB2-97B0-D6468EE4CD7F}" vid="{070DFB09-6684-440A-BD46-F43ADA6B23FB}"/>
    </a:ext>
  </a:extLst>
</a:theme>
</file>

<file path=ppt/theme/theme2.xml><?xml version="1.0" encoding="utf-8"?>
<a:theme xmlns:a="http://schemas.openxmlformats.org/drawingml/2006/main" name="Office 主题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垂直和水平设计幻灯片</Template>
  <TotalTime>46859</TotalTime>
  <Words>1786</Words>
  <Application>Microsoft Office PowerPoint</Application>
  <PresentationFormat>自定义</PresentationFormat>
  <Paragraphs>140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Microsoft YaHei UI</vt:lpstr>
      <vt:lpstr>华文行楷</vt:lpstr>
      <vt:lpstr>宋体</vt:lpstr>
      <vt:lpstr>Arial</vt:lpstr>
      <vt:lpstr>Cambria Math</vt:lpstr>
      <vt:lpstr>Century Gothic</vt:lpstr>
      <vt:lpstr>Wingdings</vt:lpstr>
      <vt:lpstr>垂直和水平设计模板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未定义</dc:creator>
  <cp:lastModifiedBy>tang yuansheng</cp:lastModifiedBy>
  <cp:revision>314</cp:revision>
  <dcterms:created xsi:type="dcterms:W3CDTF">2020-09-20T03:15:33Z</dcterms:created>
  <dcterms:modified xsi:type="dcterms:W3CDTF">2020-12-21T05:28:20Z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