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7" r:id="rId23"/>
    <p:sldId id="285" r:id="rId24"/>
    <p:sldId id="28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EC630"/>
    <a:srgbClr val="52CBBE"/>
    <a:srgbClr val="FF5969"/>
    <a:srgbClr val="5D7373"/>
    <a:srgbClr val="00A0A8"/>
    <a:srgbClr val="52C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rypto-currently/lets-build-the-tiniest-blockchain-e70965a24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nders94/blockchain-demo" TargetMode="External"/><Relationship Id="rId5" Type="http://schemas.openxmlformats.org/officeDocument/2006/relationships/hyperlink" Target="https://www.youtube.com/watch?v=auMA7jIHYvQ" TargetMode="External"/><Relationship Id="rId4" Type="http://schemas.openxmlformats.org/officeDocument/2006/relationships/hyperlink" Target="https://medium.com/crypto-currently/lets-make-the-tiniest-blockchain-bigger-ac360a328f4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Sổ cái phân tán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(Distributed Ledger)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78" y="2094869"/>
            <a:ext cx="500063" cy="500063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26" y="2063294"/>
            <a:ext cx="500063" cy="50006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64" y="3440720"/>
            <a:ext cx="500063" cy="50006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599" y="5026908"/>
            <a:ext cx="500063" cy="50006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24" y="4935535"/>
            <a:ext cx="500063" cy="50006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43" y="3225138"/>
            <a:ext cx="500063" cy="500063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5045755" y="2114728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8014239" y="2263604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26869" y="5444966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986380" y="5327060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845350" y="3314410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91" idx="0"/>
            <a:endCxn id="6" idx="2"/>
          </p:cNvCxnSpPr>
          <p:nvPr/>
        </p:nvCxnSpPr>
        <p:spPr>
          <a:xfrm flipV="1">
            <a:off x="3695175" y="2594932"/>
            <a:ext cx="1174135" cy="63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3" idx="1"/>
            <a:endCxn id="84" idx="1"/>
          </p:cNvCxnSpPr>
          <p:nvPr/>
        </p:nvCxnSpPr>
        <p:spPr>
          <a:xfrm>
            <a:off x="5045755" y="2298691"/>
            <a:ext cx="2555671" cy="14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4" idx="2"/>
            <a:endCxn id="85" idx="0"/>
          </p:cNvCxnSpPr>
          <p:nvPr/>
        </p:nvCxnSpPr>
        <p:spPr>
          <a:xfrm>
            <a:off x="7851458" y="2563357"/>
            <a:ext cx="1079338" cy="87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5" idx="2"/>
            <a:endCxn id="86" idx="0"/>
          </p:cNvCxnSpPr>
          <p:nvPr/>
        </p:nvCxnSpPr>
        <p:spPr>
          <a:xfrm flipH="1">
            <a:off x="7870631" y="3940783"/>
            <a:ext cx="1060165" cy="108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6" idx="1"/>
            <a:endCxn id="89" idx="3"/>
          </p:cNvCxnSpPr>
          <p:nvPr/>
        </p:nvCxnSpPr>
        <p:spPr>
          <a:xfrm flipH="1" flipV="1">
            <a:off x="5130987" y="5185567"/>
            <a:ext cx="2489612" cy="91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1" idx="2"/>
            <a:endCxn id="89" idx="0"/>
          </p:cNvCxnSpPr>
          <p:nvPr/>
        </p:nvCxnSpPr>
        <p:spPr>
          <a:xfrm>
            <a:off x="3695175" y="3725201"/>
            <a:ext cx="1185781" cy="121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6" idx="1"/>
            <a:endCxn id="85" idx="1"/>
          </p:cNvCxnSpPr>
          <p:nvPr/>
        </p:nvCxnSpPr>
        <p:spPr>
          <a:xfrm>
            <a:off x="3845350" y="3498373"/>
            <a:ext cx="4835414" cy="19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6" idx="1"/>
            <a:endCxn id="84" idx="2"/>
          </p:cNvCxnSpPr>
          <p:nvPr/>
        </p:nvCxnSpPr>
        <p:spPr>
          <a:xfrm flipV="1">
            <a:off x="3845350" y="2563357"/>
            <a:ext cx="4006108" cy="93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6" idx="1"/>
            <a:endCxn id="86" idx="1"/>
          </p:cNvCxnSpPr>
          <p:nvPr/>
        </p:nvCxnSpPr>
        <p:spPr>
          <a:xfrm>
            <a:off x="3845350" y="3498373"/>
            <a:ext cx="3775249" cy="177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" idx="2"/>
            <a:endCxn id="89" idx="0"/>
          </p:cNvCxnSpPr>
          <p:nvPr/>
        </p:nvCxnSpPr>
        <p:spPr>
          <a:xfrm>
            <a:off x="4869310" y="2594932"/>
            <a:ext cx="11646" cy="2340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6" idx="2"/>
            <a:endCxn id="86" idx="0"/>
          </p:cNvCxnSpPr>
          <p:nvPr/>
        </p:nvCxnSpPr>
        <p:spPr>
          <a:xfrm>
            <a:off x="4869310" y="2594932"/>
            <a:ext cx="3001321" cy="2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6" idx="2"/>
            <a:endCxn id="85" idx="1"/>
          </p:cNvCxnSpPr>
          <p:nvPr/>
        </p:nvCxnSpPr>
        <p:spPr>
          <a:xfrm>
            <a:off x="4869310" y="2594932"/>
            <a:ext cx="3811454" cy="109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84" idx="2"/>
            <a:endCxn id="86" idx="0"/>
          </p:cNvCxnSpPr>
          <p:nvPr/>
        </p:nvCxnSpPr>
        <p:spPr>
          <a:xfrm>
            <a:off x="7851458" y="2563357"/>
            <a:ext cx="19173" cy="2463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4" idx="2"/>
            <a:endCxn id="89" idx="0"/>
          </p:cNvCxnSpPr>
          <p:nvPr/>
        </p:nvCxnSpPr>
        <p:spPr>
          <a:xfrm flipH="1">
            <a:off x="4880956" y="2563357"/>
            <a:ext cx="2970502" cy="237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847960" y="2644843"/>
            <a:ext cx="30971" cy="19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143779" y="3803654"/>
            <a:ext cx="396055" cy="3679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4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1" grpId="0" animBg="1"/>
      <p:bldP spid="102" grpId="0" animBg="1"/>
      <p:bldP spid="104" grpId="0" animBg="1"/>
      <p:bldP spid="106" grpId="0" animBg="1"/>
      <p:bldP spid="1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Mô hình mạng phân tán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 Distributed Network)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68" y="2634179"/>
            <a:ext cx="469493" cy="46949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59" y="2007672"/>
            <a:ext cx="469493" cy="4694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80" y="3012726"/>
            <a:ext cx="469493" cy="4694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72" y="5073853"/>
            <a:ext cx="469493" cy="4694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651" y="3996404"/>
            <a:ext cx="469493" cy="469493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641" y="4966105"/>
            <a:ext cx="469493" cy="469493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78" idx="0"/>
          </p:cNvCxnSpPr>
          <p:nvPr/>
        </p:nvCxnSpPr>
        <p:spPr>
          <a:xfrm flipV="1">
            <a:off x="4577398" y="3103672"/>
            <a:ext cx="333616" cy="89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71" idx="1"/>
          </p:cNvCxnSpPr>
          <p:nvPr/>
        </p:nvCxnSpPr>
        <p:spPr>
          <a:xfrm flipV="1">
            <a:off x="5145761" y="2242419"/>
            <a:ext cx="1474698" cy="626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1" idx="3"/>
            <a:endCxn id="72" idx="0"/>
          </p:cNvCxnSpPr>
          <p:nvPr/>
        </p:nvCxnSpPr>
        <p:spPr>
          <a:xfrm>
            <a:off x="7089952" y="2242419"/>
            <a:ext cx="1599675" cy="77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75" idx="3"/>
          </p:cNvCxnSpPr>
          <p:nvPr/>
        </p:nvCxnSpPr>
        <p:spPr>
          <a:xfrm flipH="1">
            <a:off x="8093134" y="3482219"/>
            <a:ext cx="604600" cy="171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1"/>
            <a:endCxn id="77" idx="3"/>
          </p:cNvCxnSpPr>
          <p:nvPr/>
        </p:nvCxnSpPr>
        <p:spPr>
          <a:xfrm flipH="1">
            <a:off x="6575865" y="5200852"/>
            <a:ext cx="1047776" cy="10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7" idx="1"/>
            <a:endCxn id="78" idx="2"/>
          </p:cNvCxnSpPr>
          <p:nvPr/>
        </p:nvCxnSpPr>
        <p:spPr>
          <a:xfrm flipH="1" flipV="1">
            <a:off x="4577398" y="4465897"/>
            <a:ext cx="1528974" cy="84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72" idx="1"/>
          </p:cNvCxnSpPr>
          <p:nvPr/>
        </p:nvCxnSpPr>
        <p:spPr>
          <a:xfrm>
            <a:off x="5177202" y="2893940"/>
            <a:ext cx="3277678" cy="35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5" idx="0"/>
          </p:cNvCxnSpPr>
          <p:nvPr/>
        </p:nvCxnSpPr>
        <p:spPr>
          <a:xfrm>
            <a:off x="5154913" y="2885728"/>
            <a:ext cx="2703475" cy="2080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3"/>
            <a:endCxn id="77" idx="0"/>
          </p:cNvCxnSpPr>
          <p:nvPr/>
        </p:nvCxnSpPr>
        <p:spPr>
          <a:xfrm>
            <a:off x="5145761" y="2868926"/>
            <a:ext cx="1195358" cy="220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2"/>
            <a:endCxn id="78" idx="0"/>
          </p:cNvCxnSpPr>
          <p:nvPr/>
        </p:nvCxnSpPr>
        <p:spPr>
          <a:xfrm flipH="1">
            <a:off x="4577398" y="2477165"/>
            <a:ext cx="2277808" cy="151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75" idx="0"/>
          </p:cNvCxnSpPr>
          <p:nvPr/>
        </p:nvCxnSpPr>
        <p:spPr>
          <a:xfrm>
            <a:off x="6855205" y="2486606"/>
            <a:ext cx="1003183" cy="2479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7" idx="0"/>
          </p:cNvCxnSpPr>
          <p:nvPr/>
        </p:nvCxnSpPr>
        <p:spPr>
          <a:xfrm flipH="1">
            <a:off x="6341119" y="2530377"/>
            <a:ext cx="508595" cy="254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72" idx="1"/>
            <a:endCxn id="78" idx="0"/>
          </p:cNvCxnSpPr>
          <p:nvPr/>
        </p:nvCxnSpPr>
        <p:spPr>
          <a:xfrm flipH="1">
            <a:off x="4577398" y="3247473"/>
            <a:ext cx="3877482" cy="74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2" idx="1"/>
            <a:endCxn id="77" idx="0"/>
          </p:cNvCxnSpPr>
          <p:nvPr/>
        </p:nvCxnSpPr>
        <p:spPr>
          <a:xfrm flipH="1">
            <a:off x="6341119" y="3247473"/>
            <a:ext cx="2113761" cy="182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5" idx="0"/>
            <a:endCxn id="78" idx="0"/>
          </p:cNvCxnSpPr>
          <p:nvPr/>
        </p:nvCxnSpPr>
        <p:spPr>
          <a:xfrm flipH="1" flipV="1">
            <a:off x="4577398" y="3996404"/>
            <a:ext cx="3280990" cy="96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809571" y="3366259"/>
            <a:ext cx="1894155" cy="5443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Peer To Peer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(P2P)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8331200" y="2868926"/>
            <a:ext cx="800100" cy="7886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46" y="3010121"/>
            <a:ext cx="469493" cy="469493"/>
          </a:xfrm>
          <a:prstGeom prst="rect">
            <a:avLst/>
          </a:prstGeom>
        </p:spPr>
      </p:pic>
      <p:sp>
        <p:nvSpPr>
          <p:cNvPr id="120" name="Oval 119"/>
          <p:cNvSpPr/>
          <p:nvPr/>
        </p:nvSpPr>
        <p:spPr>
          <a:xfrm>
            <a:off x="9895166" y="1724690"/>
            <a:ext cx="1148559" cy="116103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27" y="2070462"/>
            <a:ext cx="469493" cy="469493"/>
          </a:xfrm>
          <a:prstGeom prst="rect">
            <a:avLst/>
          </a:prstGeom>
        </p:spPr>
      </p:pic>
      <p:cxnSp>
        <p:nvCxnSpPr>
          <p:cNvPr id="123" name="Straight Connector 122"/>
          <p:cNvCxnSpPr>
            <a:stCxn id="117" idx="0"/>
            <a:endCxn id="120" idx="1"/>
          </p:cNvCxnSpPr>
          <p:nvPr/>
        </p:nvCxnSpPr>
        <p:spPr>
          <a:xfrm flipV="1">
            <a:off x="8731250" y="1894720"/>
            <a:ext cx="1332119" cy="9742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7" idx="5"/>
            <a:endCxn id="120" idx="4"/>
          </p:cNvCxnSpPr>
          <p:nvPr/>
        </p:nvCxnSpPr>
        <p:spPr>
          <a:xfrm flipV="1">
            <a:off x="9014128" y="2885728"/>
            <a:ext cx="1455318" cy="65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20" y="4439274"/>
            <a:ext cx="761577" cy="761577"/>
          </a:xfrm>
          <a:prstGeom prst="rect">
            <a:avLst/>
          </a:prstGeom>
        </p:spPr>
      </p:pic>
      <p:cxnSp>
        <p:nvCxnSpPr>
          <p:cNvPr id="128" name="Straight Arrow Connector 127"/>
          <p:cNvCxnSpPr>
            <a:stCxn id="126" idx="3"/>
            <a:endCxn id="78" idx="1"/>
          </p:cNvCxnSpPr>
          <p:nvPr/>
        </p:nvCxnSpPr>
        <p:spPr>
          <a:xfrm flipV="1">
            <a:off x="3369297" y="4231151"/>
            <a:ext cx="973354" cy="588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431002" y="402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08" y="2706128"/>
            <a:ext cx="226689" cy="225803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75" y="2097145"/>
            <a:ext cx="226689" cy="225803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905" y="3100815"/>
            <a:ext cx="226689" cy="225803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179" y="5057800"/>
            <a:ext cx="226689" cy="225803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846" y="5184183"/>
            <a:ext cx="226689" cy="225803"/>
          </a:xfrm>
          <a:prstGeom prst="rect">
            <a:avLst/>
          </a:prstGeom>
        </p:spPr>
      </p:pic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90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20" grpId="0" animBg="1"/>
      <p:bldP spid="1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An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9" idx="0"/>
          </p:cNvCxnSpPr>
          <p:nvPr/>
        </p:nvCxnSpPr>
        <p:spPr>
          <a:xfrm>
            <a:off x="7623787" y="3099156"/>
            <a:ext cx="0" cy="143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962400" y="1599699"/>
            <a:ext cx="3035300" cy="4310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chuyển 1000$ cho An 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165009" y="3099156"/>
            <a:ext cx="1832691" cy="133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7308558" y="1465240"/>
            <a:ext cx="2528520" cy="57413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solidFill>
                  <a:srgbClr val="FF0000"/>
                </a:solidFill>
              </a:rPr>
              <a:t>Hey, đó là tiền của tôi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80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An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9" idx="0"/>
          </p:cNvCxnSpPr>
          <p:nvPr/>
        </p:nvCxnSpPr>
        <p:spPr>
          <a:xfrm>
            <a:off x="7623787" y="3099156"/>
            <a:ext cx="0" cy="143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962400" y="1599699"/>
            <a:ext cx="3035300" cy="4310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chuyển 1000$ cho An </a:t>
            </a:r>
            <a:endParaRPr lang="en-US"/>
          </a:p>
        </p:txBody>
      </p:sp>
      <p:sp>
        <p:nvSpPr>
          <p:cNvPr id="33" name="Rectangular Callout 32"/>
          <p:cNvSpPr/>
          <p:nvPr/>
        </p:nvSpPr>
        <p:spPr>
          <a:xfrm>
            <a:off x="7308558" y="1465240"/>
            <a:ext cx="2528520" cy="57413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solidFill>
                  <a:srgbClr val="FF0000"/>
                </a:solidFill>
              </a:rPr>
              <a:t>Hey, đó là tiền của tôi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465047" y="3205205"/>
            <a:ext cx="1587500" cy="1172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Không đúng</a:t>
            </a:r>
            <a:endParaRPr lang="en-US"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5120499" y="3023470"/>
            <a:ext cx="577032" cy="353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5"/>
            <a:endCxn id="79" idx="0"/>
          </p:cNvCxnSpPr>
          <p:nvPr/>
        </p:nvCxnSpPr>
        <p:spPr>
          <a:xfrm>
            <a:off x="6820063" y="4205678"/>
            <a:ext cx="803724" cy="33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80" idx="0"/>
          </p:cNvCxnSpPr>
          <p:nvPr/>
        </p:nvCxnSpPr>
        <p:spPr>
          <a:xfrm flipH="1">
            <a:off x="4719991" y="4205678"/>
            <a:ext cx="977540" cy="33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40" y="2310125"/>
            <a:ext cx="475009" cy="47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84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An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Thông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9" idx="0"/>
          </p:cNvCxnSpPr>
          <p:nvPr/>
        </p:nvCxnSpPr>
        <p:spPr>
          <a:xfrm>
            <a:off x="7623787" y="3099156"/>
            <a:ext cx="0" cy="1439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3962400" y="1599699"/>
            <a:ext cx="3035300" cy="4310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chuyển 1000$ cho An 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65047" y="3205205"/>
            <a:ext cx="1587500" cy="1172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Đúng</a:t>
            </a:r>
            <a:endParaRPr lang="en-US"/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>
          <a:xfrm flipH="1" flipV="1">
            <a:off x="5120499" y="3023470"/>
            <a:ext cx="577032" cy="353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" idx="5"/>
            <a:endCxn id="79" idx="0"/>
          </p:cNvCxnSpPr>
          <p:nvPr/>
        </p:nvCxnSpPr>
        <p:spPr>
          <a:xfrm>
            <a:off x="6820063" y="4205678"/>
            <a:ext cx="803724" cy="33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7" idx="3"/>
            <a:endCxn id="80" idx="0"/>
          </p:cNvCxnSpPr>
          <p:nvPr/>
        </p:nvCxnSpPr>
        <p:spPr>
          <a:xfrm flipH="1">
            <a:off x="4719991" y="4205678"/>
            <a:ext cx="977540" cy="332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7"/>
            <a:endCxn id="76" idx="2"/>
          </p:cNvCxnSpPr>
          <p:nvPr/>
        </p:nvCxnSpPr>
        <p:spPr>
          <a:xfrm flipV="1">
            <a:off x="6820063" y="3099156"/>
            <a:ext cx="803724" cy="277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9588500" y="4764160"/>
            <a:ext cx="745758" cy="6714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9637547" y="4117478"/>
            <a:ext cx="745758" cy="6714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9662576" y="3406139"/>
            <a:ext cx="745758" cy="6714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/>
          <p:cNvSpPr/>
          <p:nvPr/>
        </p:nvSpPr>
        <p:spPr>
          <a:xfrm>
            <a:off x="6065271" y="2326011"/>
            <a:ext cx="745758" cy="671438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7" idx="5"/>
          </p:cNvCxnSpPr>
          <p:nvPr/>
        </p:nvCxnSpPr>
        <p:spPr>
          <a:xfrm>
            <a:off x="6811029" y="2577800"/>
            <a:ext cx="2710147" cy="46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be 83"/>
          <p:cNvSpPr/>
          <p:nvPr/>
        </p:nvSpPr>
        <p:spPr>
          <a:xfrm>
            <a:off x="9711186" y="2722000"/>
            <a:ext cx="745758" cy="671438"/>
          </a:xfrm>
          <a:prstGeom prst="cub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9278305" y="1638514"/>
            <a:ext cx="3000991" cy="648979"/>
          </a:xfrm>
          <a:prstGeom prst="wedgeRectCallout">
            <a:avLst>
              <a:gd name="adj1" fmla="val -22526"/>
              <a:gd name="adj2" fmla="val 977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Lành đã chuyển tiền cho An thành công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14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4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Đồng thuận phi tập trung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Decentralized Consensus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61" y="2209120"/>
            <a:ext cx="890036" cy="8900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2209120"/>
            <a:ext cx="890036" cy="8900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69" y="4539050"/>
            <a:ext cx="890036" cy="89003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73" y="4538368"/>
            <a:ext cx="890036" cy="890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786" y="2504032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Lành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252402" y="479872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6130" y="4764160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Huy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231591" y="2427698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cxnSp>
        <p:nvCxnSpPr>
          <p:cNvPr id="9" name="Straight Connector 8"/>
          <p:cNvCxnSpPr>
            <a:stCxn id="4" idx="3"/>
            <a:endCxn id="76" idx="1"/>
          </p:cNvCxnSpPr>
          <p:nvPr/>
        </p:nvCxnSpPr>
        <p:spPr>
          <a:xfrm>
            <a:off x="5156397" y="2654138"/>
            <a:ext cx="202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6" idx="3"/>
            <a:endCxn id="58" idx="0"/>
          </p:cNvCxnSpPr>
          <p:nvPr/>
        </p:nvCxnSpPr>
        <p:spPr>
          <a:xfrm>
            <a:off x="8068805" y="2654138"/>
            <a:ext cx="663852" cy="678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9" idx="1"/>
            <a:endCxn id="80" idx="3"/>
          </p:cNvCxnSpPr>
          <p:nvPr/>
        </p:nvCxnSpPr>
        <p:spPr>
          <a:xfrm flipH="1" flipV="1">
            <a:off x="5165009" y="4983386"/>
            <a:ext cx="2013760" cy="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0" idx="0"/>
            <a:endCxn id="4" idx="2"/>
          </p:cNvCxnSpPr>
          <p:nvPr/>
        </p:nvCxnSpPr>
        <p:spPr>
          <a:xfrm flipH="1" flipV="1">
            <a:off x="4711379" y="3099156"/>
            <a:ext cx="8612" cy="143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ular Callout 32"/>
          <p:cNvSpPr/>
          <p:nvPr/>
        </p:nvSpPr>
        <p:spPr>
          <a:xfrm>
            <a:off x="7308558" y="1465240"/>
            <a:ext cx="2528520" cy="574133"/>
          </a:xfrm>
          <a:prstGeom prst="wedge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>
                <a:solidFill>
                  <a:schemeClr val="bg1"/>
                </a:solidFill>
              </a:rPr>
              <a:t>Tất cả tiền là của tôi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39" y="3333055"/>
            <a:ext cx="890036" cy="890036"/>
          </a:xfrm>
          <a:prstGeom prst="rect">
            <a:avLst/>
          </a:prstGeom>
        </p:spPr>
      </p:pic>
      <p:cxnSp>
        <p:nvCxnSpPr>
          <p:cNvPr id="12" name="Straight Connector 11"/>
          <p:cNvCxnSpPr>
            <a:endCxn id="79" idx="3"/>
          </p:cNvCxnSpPr>
          <p:nvPr/>
        </p:nvCxnSpPr>
        <p:spPr>
          <a:xfrm flipH="1">
            <a:off x="8068805" y="4223091"/>
            <a:ext cx="663852" cy="76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268722" y="3555805"/>
            <a:ext cx="100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mtClean="0"/>
              <a:t>Hacker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58354" y="5650090"/>
            <a:ext cx="3723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smtClean="0"/>
              <a:t>Tấn công 51%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9112819" y="2647757"/>
            <a:ext cx="2154678" cy="451399"/>
          </a:xfrm>
          <a:prstGeom prst="wedgeRectCallout">
            <a:avLst>
              <a:gd name="adj1" fmla="val -39961"/>
              <a:gd name="adj2" fmla="val 11396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Chuẩn rồi</a:t>
            </a:r>
            <a:endParaRPr lang="en-US"/>
          </a:p>
        </p:txBody>
      </p:sp>
      <p:sp>
        <p:nvSpPr>
          <p:cNvPr id="66" name="Rectangular Callout 65"/>
          <p:cNvSpPr/>
          <p:nvPr/>
        </p:nvSpPr>
        <p:spPr>
          <a:xfrm>
            <a:off x="8731553" y="5292282"/>
            <a:ext cx="2154678" cy="451399"/>
          </a:xfrm>
          <a:prstGeom prst="wedgeRectCallout">
            <a:avLst>
              <a:gd name="adj1" fmla="val -80041"/>
              <a:gd name="adj2" fmla="val -689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Yes sir</a:t>
            </a:r>
            <a:endParaRPr lang="en-US"/>
          </a:p>
        </p:txBody>
      </p:sp>
      <p:sp>
        <p:nvSpPr>
          <p:cNvPr id="29" name="Rectangular Callout 28"/>
          <p:cNvSpPr/>
          <p:nvPr/>
        </p:nvSpPr>
        <p:spPr>
          <a:xfrm>
            <a:off x="3069510" y="1465240"/>
            <a:ext cx="1830439" cy="380882"/>
          </a:xfrm>
          <a:prstGeom prst="wedgeRectCallout">
            <a:avLst>
              <a:gd name="adj1" fmla="val 40223"/>
              <a:gd name="adj2" fmla="val 122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Mơ đi cưng</a:t>
            </a:r>
            <a:endParaRPr lang="en-US"/>
          </a:p>
        </p:txBody>
      </p:sp>
      <p:sp>
        <p:nvSpPr>
          <p:cNvPr id="68" name="Rectangular Callout 67"/>
          <p:cNvSpPr/>
          <p:nvPr/>
        </p:nvSpPr>
        <p:spPr>
          <a:xfrm>
            <a:off x="2594619" y="3736918"/>
            <a:ext cx="2019019" cy="380882"/>
          </a:xfrm>
          <a:prstGeom prst="wedgeRectCallout">
            <a:avLst>
              <a:gd name="adj1" fmla="val 40223"/>
              <a:gd name="adj2" fmla="val 122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Ngưng ảo tưởng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0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6" grpId="0" animBg="1"/>
      <p:bldP spid="29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smtClean="0">
                <a:latin typeface="Tw Cen MT" panose="020B0602020104020603" pitchFamily="34" charset="0"/>
              </a:rPr>
              <a:t>Tính bất biến của dữ liệu</a:t>
            </a:r>
            <a:endParaRPr lang="en-US" sz="4000" smtClean="0">
              <a:latin typeface="Tw Cen MT" panose="020B0602020104020603" pitchFamily="34" charset="0"/>
            </a:endParaRP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</a:t>
            </a:r>
            <a:r>
              <a:rPr lang="vi-VN" sz="4000" smtClean="0">
                <a:latin typeface="Tw Cen MT" panose="020B0602020104020603" pitchFamily="34" charset="0"/>
              </a:rPr>
              <a:t>Immuatable</a:t>
            </a:r>
            <a:r>
              <a:rPr lang="en-US" sz="4000" smtClean="0">
                <a:latin typeface="Tw Cen MT" panose="020B0602020104020603" pitchFamily="34" charset="0"/>
              </a:rPr>
              <a:t>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6" name="Freeform: Shape 30">
            <a:extLst>
              <a:ext uri="{FF2B5EF4-FFF2-40B4-BE49-F238E27FC236}">
                <a16:creationId xmlns:a16="http://schemas.microsoft.com/office/drawing/2014/main" id="{1BC0F905-3F71-4932-B130-39D508C4D117}"/>
              </a:ext>
            </a:extLst>
          </p:cNvPr>
          <p:cNvSpPr/>
          <p:nvPr/>
        </p:nvSpPr>
        <p:spPr>
          <a:xfrm>
            <a:off x="11222197" y="2324739"/>
            <a:ext cx="1168400" cy="2983861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EC5869-A976-4328-A864-2BB04E7E7BFC}"/>
              </a:ext>
            </a:extLst>
          </p:cNvPr>
          <p:cNvSpPr txBox="1"/>
          <p:nvPr/>
        </p:nvSpPr>
        <p:spPr>
          <a:xfrm rot="16200000">
            <a:off x="10667871" y="3631033"/>
            <a:ext cx="271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0EEF0"/>
                </a:solidFill>
                <a:latin typeface="Tw Cen MT" panose="020B0602020104020603" pitchFamily="34" charset="0"/>
              </a:rPr>
              <a:t>Các đặc tính của BC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C8E4AB7-ADC0-4FEE-AE7A-994F5DAD3F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72225" y="3525969"/>
            <a:ext cx="530600" cy="53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99" y="3252742"/>
            <a:ext cx="1241904" cy="1406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75" y="3192776"/>
            <a:ext cx="3124200" cy="1466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77" y="2896138"/>
            <a:ext cx="2082277" cy="178236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94069" y="2644799"/>
            <a:ext cx="223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Thuật toán băm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48624" y="2576864"/>
            <a:ext cx="297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Mã hóa bất đối xứng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788400" y="2215454"/>
            <a:ext cx="248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Không thể thay đổi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305300" y="3428999"/>
            <a:ext cx="42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+</a:t>
            </a:r>
            <a:endParaRPr lang="en-US" sz="4000" b="1"/>
          </a:p>
        </p:txBody>
      </p:sp>
      <p:sp>
        <p:nvSpPr>
          <p:cNvPr id="75" name="TextBox 74"/>
          <p:cNvSpPr txBox="1"/>
          <p:nvPr/>
        </p:nvSpPr>
        <p:spPr>
          <a:xfrm>
            <a:off x="8365905" y="3416299"/>
            <a:ext cx="42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/>
              <a:t>=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1315967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53788" y="-25401"/>
            <a:ext cx="11314520" cy="6858000"/>
            <a:chOff x="-1248851" y="0"/>
            <a:chExt cx="1131452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1248851" y="0"/>
              <a:ext cx="113145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54992" y="3482719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Cấu trúc của khối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3902169" y="1799889"/>
            <a:ext cx="4889500" cy="80801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Mã băm</a:t>
            </a:r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3857516" y="2607905"/>
            <a:ext cx="4896204" cy="935434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Dữ liệu giao dich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be 57"/>
          <p:cNvSpPr/>
          <p:nvPr/>
        </p:nvSpPr>
        <p:spPr>
          <a:xfrm>
            <a:off x="3831551" y="3558289"/>
            <a:ext cx="4896204" cy="935434"/>
          </a:xfrm>
          <a:prstGeom prst="cub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Dấu thời gian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be 58"/>
          <p:cNvSpPr/>
          <p:nvPr/>
        </p:nvSpPr>
        <p:spPr>
          <a:xfrm>
            <a:off x="3807296" y="4492305"/>
            <a:ext cx="4896204" cy="9354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Mã băm khối trước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72600" y="1206500"/>
            <a:ext cx="182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w Cen MT" panose="020B0602020104020603" pitchFamily="34" charset="0"/>
              </a:rPr>
              <a:t>- Version</a:t>
            </a:r>
          </a:p>
          <a:p>
            <a:r>
              <a:rPr lang="en-US" sz="2400">
                <a:latin typeface="Tw Cen MT" panose="020B0602020104020603" pitchFamily="34" charset="0"/>
              </a:rPr>
              <a:t>-</a:t>
            </a:r>
            <a:r>
              <a:rPr lang="en-US" sz="2400" smtClean="0">
                <a:latin typeface="Tw Cen MT" panose="020B0602020104020603" pitchFamily="34" charset="0"/>
              </a:rPr>
              <a:t> Nonce</a:t>
            </a:r>
            <a:endParaRPr lang="en-US" sz="240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7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28180" y="-82365"/>
            <a:ext cx="11314520" cy="6858000"/>
            <a:chOff x="-1248851" y="0"/>
            <a:chExt cx="1131452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-1248851" y="0"/>
              <a:ext cx="113145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54992" y="3482719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Cơ chế liên kết khối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3112" y="2113340"/>
            <a:ext cx="2241052" cy="29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0979" y="2688280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460979" y="4301180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75154" y="235395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3241" y="3023470"/>
            <a:ext cx="216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Lành chuyển An 1000$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46644" y="4485561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77708" y="2113340"/>
            <a:ext cx="2241052" cy="29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659318" y="2062042"/>
            <a:ext cx="2241052" cy="29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174622" y="2337437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56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977708" y="2706769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77708" y="4302849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69866" y="4301180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59318" y="2702649"/>
            <a:ext cx="224210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51713" y="2286150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122439" y="4563488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298998" y="449568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11000" y="3063291"/>
            <a:ext cx="216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An chuyển Huy 100$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81824" y="4434050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709386" y="3211513"/>
            <a:ext cx="216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Huy nhận 300$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76512" y="1592910"/>
            <a:ext cx="20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Khối 55</a:t>
            </a:r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64368" y="1541295"/>
            <a:ext cx="20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Khối 56</a:t>
            </a:r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845571" y="1528587"/>
            <a:ext cx="205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Khối 57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02353" y="2399834"/>
            <a:ext cx="1270287" cy="2336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5" idx="3"/>
          </p:cNvCxnSpPr>
          <p:nvPr/>
        </p:nvCxnSpPr>
        <p:spPr>
          <a:xfrm>
            <a:off x="7230883" y="2522103"/>
            <a:ext cx="1445883" cy="2049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22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Hàm băm (Hash)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298998" y="449568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3" y="2295354"/>
            <a:ext cx="2247900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48" y="2289906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97" y="2530376"/>
            <a:ext cx="2857500" cy="1600200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3670094" y="3199941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6766158" y="3096482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9" idx="2"/>
            <a:endCxn id="4" idx="2"/>
          </p:cNvCxnSpPr>
          <p:nvPr/>
        </p:nvCxnSpPr>
        <p:spPr>
          <a:xfrm rot="5400000">
            <a:off x="5708576" y="873933"/>
            <a:ext cx="203128" cy="6716414"/>
          </a:xfrm>
          <a:prstGeom prst="curvedConnector3">
            <a:avLst>
              <a:gd name="adj1" fmla="val 6251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77261" y="5098731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</a:rPr>
              <a:t>X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99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55452" y="-2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08954" y="3692249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Công nghệ lưu trữ dữ liệu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Loại bỏ vai trò của bên thứ 3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Minh bạch và bảo mật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Không thể sửa đổi hay phá hủy</a:t>
            </a:r>
          </a:p>
          <a:p>
            <a:pPr marL="514350" indent="-514350">
              <a:buAutoNum type="arabicPeriod"/>
            </a:pPr>
            <a:r>
              <a:rPr lang="en-US" sz="3600" smtClean="0">
                <a:latin typeface="Tw Cen MT" panose="020B0602020104020603" pitchFamily="34" charset="0"/>
              </a:rPr>
              <a:t>Là công nghệ tạo nên Bitcoin</a:t>
            </a:r>
            <a:endParaRPr lang="en-US" sz="360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9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Hàm băm (Hash)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298998" y="4495684"/>
            <a:ext cx="205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Mã khối 57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670094" y="3199941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6766158" y="3096482"/>
            <a:ext cx="693774" cy="36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2265" y="2226084"/>
            <a:ext cx="2022423" cy="2310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7722" y="1587500"/>
            <a:ext cx="20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File dữ liệu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46" y="2121328"/>
            <a:ext cx="2143125" cy="24254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590205" y="1511364"/>
            <a:ext cx="201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Thuật toán băm</a:t>
            </a:r>
          </a:p>
          <a:p>
            <a:pPr algn="ctr"/>
            <a:r>
              <a:rPr lang="en-US" smtClean="0"/>
              <a:t>(SHA256)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13700" y="16129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Mã băm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21700" y="2420255"/>
            <a:ext cx="1812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2CF24DBA5FB0A30E26E83B2AC5B9E29E1B161E5C1FA7425E73043362938B9824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0822" y="4964806"/>
            <a:ext cx="943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Xin chào =&gt; 8AAECD06D85C7F743D3545E7B865F3053C647591F95919C1C0B003046D4757AA</a:t>
            </a:r>
          </a:p>
          <a:p>
            <a:r>
              <a:rPr lang="en-US"/>
              <a:t>Xin,chào =&gt; F7172A971494BE9FEDC5976FD8D207A5B5E3EF87A63A5A9913C5BC179BDE7A73</a:t>
            </a:r>
          </a:p>
        </p:txBody>
      </p:sp>
    </p:spTree>
    <p:extLst>
      <p:ext uri="{BB962C8B-B14F-4D97-AF65-F5344CB8AC3E}">
        <p14:creationId xmlns:p14="http://schemas.microsoft.com/office/powerpoint/2010/main" val="3862857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Các thuật toán băm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927691" y="1889216"/>
            <a:ext cx="2768600" cy="2984500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7" name="TextBox 6"/>
          <p:cNvSpPr txBox="1"/>
          <p:nvPr/>
        </p:nvSpPr>
        <p:spPr>
          <a:xfrm>
            <a:off x="2570193" y="2200885"/>
            <a:ext cx="198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MD5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3253" y="2941097"/>
            <a:ext cx="237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128 bit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Độ dài chuỗi: 32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Kém an toàn</a:t>
            </a:r>
          </a:p>
        </p:txBody>
      </p:sp>
      <p:sp>
        <p:nvSpPr>
          <p:cNvPr id="52" name="Round Diagonal Corner Rectangle 51"/>
          <p:cNvSpPr/>
          <p:nvPr/>
        </p:nvSpPr>
        <p:spPr>
          <a:xfrm>
            <a:off x="6575127" y="1877580"/>
            <a:ext cx="2768600" cy="2984500"/>
          </a:xfrm>
          <a:prstGeom prst="round2Diag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53" name="TextBox 52"/>
          <p:cNvSpPr txBox="1"/>
          <p:nvPr/>
        </p:nvSpPr>
        <p:spPr>
          <a:xfrm>
            <a:off x="6940045" y="2200885"/>
            <a:ext cx="198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solidFill>
                  <a:schemeClr val="bg1"/>
                </a:solidFill>
              </a:rPr>
              <a:t>SHA256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35633" y="2903703"/>
            <a:ext cx="237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256 bit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Độ dài chuỗi: 64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An toàn cao</a:t>
            </a:r>
          </a:p>
        </p:txBody>
      </p:sp>
    </p:spTree>
    <p:extLst>
      <p:ext uri="{BB962C8B-B14F-4D97-AF65-F5344CB8AC3E}">
        <p14:creationId xmlns:p14="http://schemas.microsoft.com/office/powerpoint/2010/main" val="212686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539320" y="-21122"/>
            <a:ext cx="11848458" cy="6858000"/>
            <a:chOff x="-9337032" y="-1"/>
            <a:chExt cx="9923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6900" y="1638300"/>
            <a:ext cx="7048500" cy="345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39090" y="2614599"/>
            <a:ext cx="7252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19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53996" y="-38232"/>
            <a:ext cx="12622926" cy="6858000"/>
            <a:chOff x="-9337032" y="25399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2539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392978" y="2337437"/>
              <a:ext cx="98345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84049" y="3543004"/>
              <a:ext cx="452746" cy="45274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161273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Tổng kết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774435" y="1016200"/>
            <a:ext cx="1121552" cy="1080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Tiền điện tử</a:t>
            </a:r>
            <a:endParaRPr lang="en-US" sz="1600"/>
          </a:p>
        </p:txBody>
      </p:sp>
      <p:sp>
        <p:nvSpPr>
          <p:cNvPr id="37" name="Oval 36"/>
          <p:cNvSpPr/>
          <p:nvPr/>
        </p:nvSpPr>
        <p:spPr>
          <a:xfrm>
            <a:off x="6406555" y="1213249"/>
            <a:ext cx="1121552" cy="108013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Hợp đồng thông minh</a:t>
            </a:r>
            <a:endParaRPr lang="en-US" sz="1600"/>
          </a:p>
        </p:txBody>
      </p:sp>
      <p:sp>
        <p:nvSpPr>
          <p:cNvPr id="38" name="Oval 37"/>
          <p:cNvSpPr/>
          <p:nvPr/>
        </p:nvSpPr>
        <p:spPr>
          <a:xfrm>
            <a:off x="7337717" y="2483301"/>
            <a:ext cx="1121552" cy="1080139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Y tế</a:t>
            </a:r>
            <a:endParaRPr lang="en-US" sz="1600"/>
          </a:p>
        </p:txBody>
      </p:sp>
      <p:sp>
        <p:nvSpPr>
          <p:cNvPr id="51" name="Oval 50"/>
          <p:cNvSpPr/>
          <p:nvPr/>
        </p:nvSpPr>
        <p:spPr>
          <a:xfrm>
            <a:off x="7087273" y="3864427"/>
            <a:ext cx="1121552" cy="10801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Giáo dục</a:t>
            </a:r>
            <a:endParaRPr lang="en-US" sz="1600"/>
          </a:p>
        </p:txBody>
      </p:sp>
      <p:sp>
        <p:nvSpPr>
          <p:cNvPr id="55" name="Oval 54"/>
          <p:cNvSpPr/>
          <p:nvPr/>
        </p:nvSpPr>
        <p:spPr>
          <a:xfrm>
            <a:off x="5752888" y="4768530"/>
            <a:ext cx="1121552" cy="108013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Thương mại điện tử</a:t>
            </a:r>
            <a:endParaRPr lang="en-US" sz="1600"/>
          </a:p>
        </p:txBody>
      </p:sp>
      <p:sp>
        <p:nvSpPr>
          <p:cNvPr id="56" name="Oval 55"/>
          <p:cNvSpPr/>
          <p:nvPr/>
        </p:nvSpPr>
        <p:spPr>
          <a:xfrm>
            <a:off x="4060239" y="4489068"/>
            <a:ext cx="1121552" cy="108013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Bầu cử</a:t>
            </a:r>
            <a:endParaRPr lang="en-US" sz="1600"/>
          </a:p>
        </p:txBody>
      </p:sp>
      <p:sp>
        <p:nvSpPr>
          <p:cNvPr id="58" name="Oval 57"/>
          <p:cNvSpPr/>
          <p:nvPr/>
        </p:nvSpPr>
        <p:spPr>
          <a:xfrm>
            <a:off x="3397027" y="3299709"/>
            <a:ext cx="1121552" cy="10801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Tài chính</a:t>
            </a:r>
            <a:endParaRPr lang="en-US" sz="1600"/>
          </a:p>
        </p:txBody>
      </p:sp>
      <p:sp>
        <p:nvSpPr>
          <p:cNvPr id="60" name="Oval 59"/>
          <p:cNvSpPr/>
          <p:nvPr/>
        </p:nvSpPr>
        <p:spPr>
          <a:xfrm>
            <a:off x="3504455" y="1949230"/>
            <a:ext cx="1121552" cy="108013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Logistics</a:t>
            </a:r>
            <a:endParaRPr lang="en-US"/>
          </a:p>
        </p:txBody>
      </p:sp>
      <p:cxnSp>
        <p:nvCxnSpPr>
          <p:cNvPr id="34" name="Straight Connector 33"/>
          <p:cNvCxnSpPr>
            <a:stCxn id="60" idx="6"/>
            <a:endCxn id="51" idx="1"/>
          </p:cNvCxnSpPr>
          <p:nvPr/>
        </p:nvCxnSpPr>
        <p:spPr>
          <a:xfrm>
            <a:off x="4626007" y="2489300"/>
            <a:ext cx="2625513" cy="1533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55" idx="0"/>
          </p:cNvCxnSpPr>
          <p:nvPr/>
        </p:nvCxnSpPr>
        <p:spPr>
          <a:xfrm>
            <a:off x="5335211" y="2096339"/>
            <a:ext cx="978453" cy="26721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6" idx="7"/>
            <a:endCxn id="37" idx="3"/>
          </p:cNvCxnSpPr>
          <p:nvPr/>
        </p:nvCxnSpPr>
        <p:spPr>
          <a:xfrm flipV="1">
            <a:off x="5017544" y="2135205"/>
            <a:ext cx="1553258" cy="2512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58" idx="6"/>
            <a:endCxn id="38" idx="2"/>
          </p:cNvCxnSpPr>
          <p:nvPr/>
        </p:nvCxnSpPr>
        <p:spPr>
          <a:xfrm flipV="1">
            <a:off x="4518579" y="3023371"/>
            <a:ext cx="2819138" cy="81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5100954" y="2537443"/>
            <a:ext cx="1706883" cy="16535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Blockchain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3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39320" y="-47533"/>
            <a:ext cx="11789336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518555" y="2337438"/>
              <a:ext cx="892281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29514" y="3518040"/>
              <a:ext cx="530600" cy="35251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253996" y="-38232"/>
            <a:ext cx="12622926" cy="6858000"/>
            <a:chOff x="-9337032" y="25399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25399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392978" y="2337437"/>
              <a:ext cx="98345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384049" y="3543004"/>
              <a:ext cx="452746" cy="452746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3845" y="204614"/>
            <a:ext cx="7502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Tài liệu tham khảo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776839" y="265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5200" y="15621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medium.com/crypto-currently/lets-build-the-tiniest-blockchain-e70965a248b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medium.com/crypto-currently/lets-make-the-tiniest-blockchain-bigger-ac360a328f4d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www.youtube.com/watch?v=auMA7jIHYvQ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của demo-2: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github.com/anders94/blockchain-demo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://huwng.wordpress.com/2017/10/19/tu-xay-dung-mot-he-thong-blockchain-don-gian/</a:t>
            </a:r>
          </a:p>
        </p:txBody>
      </p:sp>
    </p:spTree>
    <p:extLst>
      <p:ext uri="{BB962C8B-B14F-4D97-AF65-F5344CB8AC3E}">
        <p14:creationId xmlns:p14="http://schemas.microsoft.com/office/powerpoint/2010/main" val="1132840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31695" y="3700527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r>
              <a:rPr lang="en-US" sz="4000" smtClean="0">
                <a:latin typeface="Tw Cen MT" panose="020B0602020104020603" pitchFamily="34" charset="0"/>
              </a:rPr>
              <a:t>Khối dữ liệu (Block)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589" y="2025331"/>
            <a:ext cx="3232824" cy="3123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98" y="3874564"/>
            <a:ext cx="779463" cy="779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58" y="3720090"/>
            <a:ext cx="781076" cy="781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08" y="2967006"/>
            <a:ext cx="601663" cy="6016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94" y="3233484"/>
            <a:ext cx="591414" cy="5914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26" y="2086496"/>
            <a:ext cx="2682874" cy="26828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779" y="3495716"/>
            <a:ext cx="409620" cy="4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25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55028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r>
              <a:rPr lang="en-US" sz="4000" smtClean="0">
                <a:latin typeface="Tw Cen MT" panose="020B0602020104020603" pitchFamily="34" charset="0"/>
              </a:rPr>
              <a:t>Chuỗi khối (Blockchain)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3715220" y="2626696"/>
            <a:ext cx="1155993" cy="943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9771" flipH="1" flipV="1">
            <a:off x="5021889" y="2894402"/>
            <a:ext cx="527781" cy="52778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9771" flipH="1" flipV="1">
            <a:off x="7004649" y="2834527"/>
            <a:ext cx="527781" cy="527781"/>
          </a:xfrm>
          <a:prstGeom prst="rect">
            <a:avLst/>
          </a:prstGeom>
        </p:spPr>
      </p:pic>
      <p:sp>
        <p:nvSpPr>
          <p:cNvPr id="60" name="Cube 59"/>
          <p:cNvSpPr/>
          <p:nvPr/>
        </p:nvSpPr>
        <p:spPr>
          <a:xfrm>
            <a:off x="5655587" y="2628137"/>
            <a:ext cx="1155993" cy="943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7829969" y="2626695"/>
            <a:ext cx="1155993" cy="943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7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0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r>
              <a:rPr lang="en-US" sz="4000" smtClean="0">
                <a:latin typeface="Tw Cen MT" panose="020B0602020104020603" pitchFamily="34" charset="0"/>
              </a:rPr>
              <a:t>Chuỗi khối (Blockchain)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10" name="Cube 9"/>
          <p:cNvSpPr/>
          <p:nvPr/>
        </p:nvSpPr>
        <p:spPr>
          <a:xfrm>
            <a:off x="3462304" y="3176841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4072903" y="3176841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/>
          <p:cNvSpPr/>
          <p:nvPr/>
        </p:nvSpPr>
        <p:spPr>
          <a:xfrm>
            <a:off x="4772779" y="3176841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/>
          <p:cNvSpPr/>
          <p:nvPr/>
        </p:nvSpPr>
        <p:spPr>
          <a:xfrm>
            <a:off x="5464412" y="318413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6125807" y="318413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6876419" y="3169997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/>
          <p:cNvSpPr/>
          <p:nvPr/>
        </p:nvSpPr>
        <p:spPr>
          <a:xfrm>
            <a:off x="7575851" y="315729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/>
          <p:cNvSpPr/>
          <p:nvPr/>
        </p:nvSpPr>
        <p:spPr>
          <a:xfrm>
            <a:off x="8332160" y="3157296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/>
          <p:cNvSpPr/>
          <p:nvPr/>
        </p:nvSpPr>
        <p:spPr>
          <a:xfrm>
            <a:off x="9030149" y="3152208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/>
          <p:cNvSpPr/>
          <p:nvPr/>
        </p:nvSpPr>
        <p:spPr>
          <a:xfrm>
            <a:off x="9702950" y="3152208"/>
            <a:ext cx="615480" cy="60807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/>
          <p:cNvSpPr/>
          <p:nvPr/>
        </p:nvSpPr>
        <p:spPr>
          <a:xfrm>
            <a:off x="3457150" y="3176841"/>
            <a:ext cx="615480" cy="60807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170083" y="1955142"/>
            <a:ext cx="2519528" cy="797623"/>
          </a:xfrm>
          <a:prstGeom prst="wedgeRectCallout">
            <a:avLst>
              <a:gd name="adj1" fmla="val -20281"/>
              <a:gd name="adj2" fmla="val 73646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Khối đầu tiên của chuỗi gọi là Genesis block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07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1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6936" y="602022"/>
            <a:ext cx="584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w Cen MT" panose="020B0602020104020603" pitchFamily="34" charset="0"/>
              </a:rPr>
              <a:t>	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8339" y="4686300"/>
            <a:ext cx="2594697" cy="749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Blockchain 1.0</a:t>
            </a:r>
            <a:endParaRPr lang="en-US" sz="2000"/>
          </a:p>
        </p:txBody>
      </p:sp>
      <p:sp>
        <p:nvSpPr>
          <p:cNvPr id="52" name="Rectangle 51"/>
          <p:cNvSpPr/>
          <p:nvPr/>
        </p:nvSpPr>
        <p:spPr>
          <a:xfrm>
            <a:off x="5017859" y="4094671"/>
            <a:ext cx="2594697" cy="1340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Blockchain 2.0</a:t>
            </a:r>
            <a:endParaRPr lang="en-US" sz="2000"/>
          </a:p>
        </p:txBody>
      </p:sp>
      <p:sp>
        <p:nvSpPr>
          <p:cNvPr id="53" name="Rectangle 52"/>
          <p:cNvSpPr/>
          <p:nvPr/>
        </p:nvSpPr>
        <p:spPr>
          <a:xfrm>
            <a:off x="7631729" y="3475171"/>
            <a:ext cx="3237629" cy="1960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Blockchain 3.0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2565400" y="2516730"/>
            <a:ext cx="2296762" cy="1890170"/>
          </a:xfrm>
          <a:prstGeom prst="rect">
            <a:avLst/>
          </a:prstGeom>
          <a:solidFill>
            <a:srgbClr val="F0EEF0"/>
          </a:solidFill>
          <a:ln>
            <a:solidFill>
              <a:srgbClr val="F0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5" y="3327400"/>
            <a:ext cx="681318" cy="723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75" y="3327400"/>
            <a:ext cx="678371" cy="723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400" y="27291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Tiền điện tử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68" y="2913799"/>
            <a:ext cx="986030" cy="99043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989162" y="2415802"/>
            <a:ext cx="240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Hợp đồng thông minh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393" y="1502467"/>
            <a:ext cx="336758" cy="3412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50" y="2073452"/>
            <a:ext cx="1145162" cy="11232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86" y="1458242"/>
            <a:ext cx="399570" cy="3995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719" y="1475995"/>
            <a:ext cx="551277" cy="366850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>
            <a:off x="9006507" y="1893061"/>
            <a:ext cx="363211" cy="118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420726" y="1893061"/>
            <a:ext cx="208629" cy="97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9525040" y="1893061"/>
            <a:ext cx="905782" cy="12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343395" y="880188"/>
            <a:ext cx="240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Điều hành, giám sát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9985" y="602022"/>
            <a:ext cx="7090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latin typeface="Tw Cen MT" panose="020B0602020104020603" pitchFamily="34" charset="0"/>
              </a:rPr>
              <a:t>	Khái niệm về Sổ cái (Ledger)</a:t>
            </a:r>
            <a:endParaRPr lang="en-US" sz="4000"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6763" y="1752600"/>
            <a:ext cx="3790376" cy="355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3461" y="2013005"/>
            <a:ext cx="1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SỔ CÁI</a:t>
            </a:r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2645124" y="2530377"/>
            <a:ext cx="3524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37" y="3333009"/>
            <a:ext cx="439209" cy="43920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69" y="2551412"/>
            <a:ext cx="439209" cy="4392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38" y="2533454"/>
            <a:ext cx="439209" cy="43920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84" y="4005771"/>
            <a:ext cx="439209" cy="43920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48" y="4004483"/>
            <a:ext cx="439209" cy="439209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V="1">
            <a:off x="7276738" y="2972663"/>
            <a:ext cx="410740" cy="27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359570" y="2827081"/>
            <a:ext cx="100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9651188" y="3110068"/>
            <a:ext cx="0" cy="7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359570" y="4224087"/>
            <a:ext cx="100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12955" y="3854435"/>
            <a:ext cx="410740" cy="21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63504" y="2834069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500$</a:t>
            </a:r>
            <a:endParaRPr lang="en-US" sz="1200"/>
          </a:p>
        </p:txBody>
      </p:sp>
      <p:sp>
        <p:nvSpPr>
          <p:cNvPr id="77" name="TextBox 76"/>
          <p:cNvSpPr txBox="1"/>
          <p:nvPr/>
        </p:nvSpPr>
        <p:spPr>
          <a:xfrm>
            <a:off x="8854277" y="2593798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500$</a:t>
            </a:r>
            <a:endParaRPr lang="en-US" sz="1200"/>
          </a:p>
        </p:txBody>
      </p:sp>
      <p:sp>
        <p:nvSpPr>
          <p:cNvPr id="78" name="TextBox 77"/>
          <p:cNvSpPr txBox="1"/>
          <p:nvPr/>
        </p:nvSpPr>
        <p:spPr>
          <a:xfrm>
            <a:off x="9716667" y="3620848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400$</a:t>
            </a:r>
            <a:endParaRPr lang="en-US" sz="1200"/>
          </a:p>
        </p:txBody>
      </p:sp>
      <p:sp>
        <p:nvSpPr>
          <p:cNvPr id="79" name="TextBox 78"/>
          <p:cNvSpPr txBox="1"/>
          <p:nvPr/>
        </p:nvSpPr>
        <p:spPr>
          <a:xfrm>
            <a:off x="8355762" y="3931801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3</a:t>
            </a:r>
            <a:r>
              <a:rPr lang="en-US" sz="1200" smtClean="0"/>
              <a:t>00$</a:t>
            </a:r>
            <a:endParaRPr lang="en-US" sz="1200"/>
          </a:p>
        </p:txBody>
      </p:sp>
      <p:sp>
        <p:nvSpPr>
          <p:cNvPr id="80" name="TextBox 79"/>
          <p:cNvSpPr txBox="1"/>
          <p:nvPr/>
        </p:nvSpPr>
        <p:spPr>
          <a:xfrm>
            <a:off x="6921183" y="3900808"/>
            <a:ext cx="647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100$</a:t>
            </a:r>
            <a:endParaRPr 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2645124" y="2753058"/>
            <a:ext cx="35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   Lành chuyển tiền cho An 500$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An chuyển tiền cho Huy 500$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Huy chuyển tiền cho Thông 400$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Thông chuyển tiền cho Đại 300$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Đại chuyển tiền cho Lành 100$</a:t>
            </a:r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451600" y="3110068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Lành</a:t>
            </a:r>
            <a:endParaRPr lang="en-US" sz="1100"/>
          </a:p>
        </p:txBody>
      </p:sp>
      <p:sp>
        <p:nvSpPr>
          <p:cNvPr id="84" name="TextBox 83"/>
          <p:cNvSpPr txBox="1"/>
          <p:nvPr/>
        </p:nvSpPr>
        <p:spPr>
          <a:xfrm>
            <a:off x="7802736" y="2321878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An</a:t>
            </a:r>
            <a:endParaRPr lang="en-US" sz="1100"/>
          </a:p>
        </p:txBody>
      </p:sp>
      <p:sp>
        <p:nvSpPr>
          <p:cNvPr id="85" name="TextBox 84"/>
          <p:cNvSpPr txBox="1"/>
          <p:nvPr/>
        </p:nvSpPr>
        <p:spPr>
          <a:xfrm>
            <a:off x="9434693" y="2271442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Huy</a:t>
            </a:r>
            <a:endParaRPr lang="en-US" sz="1100"/>
          </a:p>
        </p:txBody>
      </p:sp>
      <p:sp>
        <p:nvSpPr>
          <p:cNvPr id="86" name="TextBox 85"/>
          <p:cNvSpPr txBox="1"/>
          <p:nvPr/>
        </p:nvSpPr>
        <p:spPr>
          <a:xfrm>
            <a:off x="9449559" y="4627251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Thông</a:t>
            </a:r>
            <a:endParaRPr lang="en-US" sz="1100"/>
          </a:p>
        </p:txBody>
      </p:sp>
      <p:sp>
        <p:nvSpPr>
          <p:cNvPr id="87" name="TextBox 86"/>
          <p:cNvSpPr txBox="1"/>
          <p:nvPr/>
        </p:nvSpPr>
        <p:spPr>
          <a:xfrm>
            <a:off x="7876778" y="4625963"/>
            <a:ext cx="61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Đại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58866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7" grpId="0"/>
      <p:bldP spid="78" grpId="0"/>
      <p:bldP spid="79" grpId="0"/>
      <p:bldP spid="80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Mô hình sổ cái tập trung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 Centralized Ledger)</a:t>
            </a:r>
            <a:endParaRPr lang="en-US" sz="4000">
              <a:latin typeface="Tw Cen MT" panose="020B06020201040206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77" y="3221378"/>
            <a:ext cx="667308" cy="654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79400" y="2782064"/>
            <a:ext cx="13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Ngân hàng X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42859" y="3498017"/>
            <a:ext cx="591582" cy="558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Sổ cái</a:t>
            </a:r>
            <a:endParaRPr lang="en-US" sz="11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8886" y="2050738"/>
            <a:ext cx="436945" cy="43694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6442" y="1912592"/>
            <a:ext cx="436945" cy="436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2573" y="2381904"/>
            <a:ext cx="436945" cy="43694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4846" y="3704946"/>
            <a:ext cx="436945" cy="43694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0861" y="4700046"/>
            <a:ext cx="436945" cy="43694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9618" y="5133553"/>
            <a:ext cx="436945" cy="43694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3977" y="4560881"/>
            <a:ext cx="436945" cy="4369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45960" y="3303526"/>
            <a:ext cx="436945" cy="436945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11" idx="1"/>
            <a:endCxn id="68" idx="3"/>
          </p:cNvCxnSpPr>
          <p:nvPr/>
        </p:nvCxnSpPr>
        <p:spPr>
          <a:xfrm flipV="1">
            <a:off x="5115831" y="2131065"/>
            <a:ext cx="1400611" cy="13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8" idx="1"/>
            <a:endCxn id="70" idx="3"/>
          </p:cNvCxnSpPr>
          <p:nvPr/>
        </p:nvCxnSpPr>
        <p:spPr>
          <a:xfrm>
            <a:off x="6953387" y="2131065"/>
            <a:ext cx="1469186" cy="46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74" idx="0"/>
          </p:cNvCxnSpPr>
          <p:nvPr/>
        </p:nvCxnSpPr>
        <p:spPr>
          <a:xfrm>
            <a:off x="8615180" y="2818849"/>
            <a:ext cx="188138" cy="886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75" idx="1"/>
          </p:cNvCxnSpPr>
          <p:nvPr/>
        </p:nvCxnSpPr>
        <p:spPr>
          <a:xfrm flipH="1">
            <a:off x="8007806" y="4141891"/>
            <a:ext cx="795512" cy="776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5" idx="3"/>
            <a:endCxn id="76" idx="1"/>
          </p:cNvCxnSpPr>
          <p:nvPr/>
        </p:nvCxnSpPr>
        <p:spPr>
          <a:xfrm flipH="1">
            <a:off x="6556563" y="4918519"/>
            <a:ext cx="1014298" cy="43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1" idx="1"/>
          </p:cNvCxnSpPr>
          <p:nvPr/>
        </p:nvCxnSpPr>
        <p:spPr>
          <a:xfrm flipH="1" flipV="1">
            <a:off x="5110922" y="4779354"/>
            <a:ext cx="996571" cy="580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1" idx="3"/>
            <a:endCxn id="82" idx="2"/>
          </p:cNvCxnSpPr>
          <p:nvPr/>
        </p:nvCxnSpPr>
        <p:spPr>
          <a:xfrm flipH="1" flipV="1">
            <a:off x="3964432" y="3740471"/>
            <a:ext cx="709545" cy="103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11" idx="3"/>
          </p:cNvCxnSpPr>
          <p:nvPr/>
        </p:nvCxnSpPr>
        <p:spPr>
          <a:xfrm flipV="1">
            <a:off x="3982368" y="2269211"/>
            <a:ext cx="696518" cy="102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892449" y="2503454"/>
            <a:ext cx="1022310" cy="71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8" idx="2"/>
            <a:endCxn id="9" idx="0"/>
          </p:cNvCxnSpPr>
          <p:nvPr/>
        </p:nvCxnSpPr>
        <p:spPr>
          <a:xfrm flipH="1">
            <a:off x="6578506" y="2349537"/>
            <a:ext cx="156408" cy="43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0" idx="3"/>
          </p:cNvCxnSpPr>
          <p:nvPr/>
        </p:nvCxnSpPr>
        <p:spPr>
          <a:xfrm flipH="1">
            <a:off x="7417880" y="2600377"/>
            <a:ext cx="1004693" cy="87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4" idx="3"/>
          </p:cNvCxnSpPr>
          <p:nvPr/>
        </p:nvCxnSpPr>
        <p:spPr>
          <a:xfrm flipH="1" flipV="1">
            <a:off x="7468565" y="3829371"/>
            <a:ext cx="1116281" cy="9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75" idx="0"/>
          </p:cNvCxnSpPr>
          <p:nvPr/>
        </p:nvCxnSpPr>
        <p:spPr>
          <a:xfrm flipH="1" flipV="1">
            <a:off x="6910458" y="4175475"/>
            <a:ext cx="878875" cy="52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6" idx="0"/>
          </p:cNvCxnSpPr>
          <p:nvPr/>
        </p:nvCxnSpPr>
        <p:spPr>
          <a:xfrm flipV="1">
            <a:off x="6338090" y="4043725"/>
            <a:ext cx="0" cy="108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1" idx="0"/>
          </p:cNvCxnSpPr>
          <p:nvPr/>
        </p:nvCxnSpPr>
        <p:spPr>
          <a:xfrm flipV="1">
            <a:off x="4892449" y="3791269"/>
            <a:ext cx="1114651" cy="76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1"/>
          </p:cNvCxnSpPr>
          <p:nvPr/>
        </p:nvCxnSpPr>
        <p:spPr>
          <a:xfrm>
            <a:off x="4182905" y="3521999"/>
            <a:ext cx="1646457" cy="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668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715220" y="1338291"/>
            <a:ext cx="7506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>
                <a:solidFill>
                  <a:srgbClr val="FF5969"/>
                </a:solidFill>
                <a:latin typeface="Tw Cen MT" panose="020B0602020104020603" pitchFamily="34" charset="0"/>
              </a:rPr>
              <a:t>TÌM HIỂU BLOCKCHAIN</a:t>
            </a:r>
            <a:endParaRPr lang="en-US" sz="60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42996" y="2797835"/>
            <a:ext cx="7278915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smtClean="0">
                <a:latin typeface="Tw Cen MT" panose="020B0602020104020603" pitchFamily="34" charset="0"/>
              </a:rPr>
              <a:t>GVHD: Thầy Nguyễn Thiên Bảo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>
                <a:latin typeface="Tw Cen MT" panose="020B0602020104020603" pitchFamily="34" charset="0"/>
              </a:rPr>
              <a:t> </a:t>
            </a:r>
            <a:r>
              <a:rPr lang="en-US" sz="3600" smtClean="0">
                <a:latin typeface="Tw Cen MT" panose="020B0602020104020603" pitchFamily="34" charset="0"/>
              </a:rPr>
              <a:t>  Thành viên nhóm:</a:t>
            </a:r>
          </a:p>
          <a:p>
            <a:r>
              <a:rPr lang="en-US" sz="36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Văn Lành – 15110069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Nguyễn Bá Lê An – 15110001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Võ Đức Huy – 15110057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Trần Thanh Thông – 15110135</a:t>
            </a:r>
          </a:p>
          <a:p>
            <a:r>
              <a:rPr lang="en-US" sz="3200">
                <a:latin typeface="Tw Cen MT" panose="020B0602020104020603" pitchFamily="34" charset="0"/>
              </a:rPr>
              <a:t>	</a:t>
            </a:r>
            <a:r>
              <a:rPr lang="en-US" sz="3200" smtClean="0">
                <a:latin typeface="Tw Cen MT" panose="020B0602020104020603" pitchFamily="34" charset="0"/>
              </a:rPr>
              <a:t>- Hoàng Phước Đại - 15110028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14612" y="-12701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0"/>
              <a:ext cx="1168400" cy="3110859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513562" y="3646296"/>
              <a:ext cx="27105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Blockchain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48581" y="3576772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932930" y="-12701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9838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37712" y="3601846"/>
              <a:ext cx="2799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phiên bản của </a:t>
              </a:r>
              <a:r>
                <a:rPr lang="en-US" sz="20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BC</a:t>
              </a:r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 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585882" y="3487872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598518" y="-12701"/>
            <a:ext cx="10766680" cy="6858000"/>
            <a:chOff x="-314013" y="0"/>
            <a:chExt cx="1076668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-314013" y="0"/>
              <a:ext cx="1076668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39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55340" y="3643734"/>
              <a:ext cx="27156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Các đặc tính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59694" y="3538670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89496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84662" y="3643734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Cấu trúc của BC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8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729838" y="3643733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Hàm băm là gì?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7"/>
              <a:ext cx="1168400" cy="2894961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1100051" y="3643732"/>
              <a:ext cx="2715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Tổng kết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508500" y="1846122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14245" y="1470943"/>
            <a:ext cx="72524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sz="340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2100" y="276260"/>
            <a:ext cx="750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>
                <a:latin typeface="Tw Cen MT" panose="020B0602020104020603" pitchFamily="34" charset="0"/>
              </a:rPr>
              <a:t>Mô hình mạng tập trung</a:t>
            </a:r>
          </a:p>
          <a:p>
            <a:pPr algn="ctr"/>
            <a:r>
              <a:rPr lang="en-US" sz="4000" smtClean="0">
                <a:latin typeface="Tw Cen MT" panose="020B0602020104020603" pitchFamily="34" charset="0"/>
              </a:rPr>
              <a:t>( Centralized Network)</a:t>
            </a:r>
            <a:endParaRPr lang="en-US" sz="4000">
              <a:latin typeface="Tw Cen MT" panose="020B0602020104020603" pitchFamily="34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892449" y="2503454"/>
            <a:ext cx="1168192" cy="78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6598497" y="2349537"/>
            <a:ext cx="136417" cy="67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055327" y="2600377"/>
            <a:ext cx="1367247" cy="78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7046256" y="3747519"/>
            <a:ext cx="1538592" cy="1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6715199" y="4056569"/>
            <a:ext cx="1074135" cy="64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6" idx="0"/>
          </p:cNvCxnSpPr>
          <p:nvPr/>
        </p:nvCxnSpPr>
        <p:spPr>
          <a:xfrm flipV="1">
            <a:off x="6338090" y="4043725"/>
            <a:ext cx="0" cy="108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1" idx="0"/>
          </p:cNvCxnSpPr>
          <p:nvPr/>
        </p:nvCxnSpPr>
        <p:spPr>
          <a:xfrm flipV="1">
            <a:off x="4892449" y="3791269"/>
            <a:ext cx="1114651" cy="76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182905" y="3521999"/>
            <a:ext cx="1846425" cy="7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27" y="3032879"/>
            <a:ext cx="920656" cy="920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93" y="3278026"/>
            <a:ext cx="469493" cy="46949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41" y="2146130"/>
            <a:ext cx="469493" cy="46949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87" y="1867520"/>
            <a:ext cx="469493" cy="46949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33" y="2412017"/>
            <a:ext cx="469493" cy="4694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28" y="3720717"/>
            <a:ext cx="469493" cy="46949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82" y="4616371"/>
            <a:ext cx="469493" cy="469493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72" y="5073853"/>
            <a:ext cx="469493" cy="46949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41" y="4463608"/>
            <a:ext cx="469493" cy="46949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1" y="4207850"/>
            <a:ext cx="761577" cy="76157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3962400" y="4560881"/>
            <a:ext cx="5788" cy="1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3"/>
          </p:cNvCxnSpPr>
          <p:nvPr/>
        </p:nvCxnSpPr>
        <p:spPr>
          <a:xfrm flipV="1">
            <a:off x="3968188" y="3557797"/>
            <a:ext cx="2389343" cy="10308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66479" y="2814449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30233" y="3245051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09486" y="2152939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25213" y="1861667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504382" y="2380756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56196" y="3689200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79906" y="4588638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49535" y="5049472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95380" y="4428927"/>
            <a:ext cx="37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X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15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7" grpId="0"/>
      <p:bldP spid="88" grpId="0"/>
      <p:bldP spid="90" grpId="0"/>
      <p:bldP spid="92" grpId="0"/>
      <p:bldP spid="94" grpId="0"/>
      <p:bldP spid="96" grpId="0"/>
      <p:bldP spid="98" grpId="0"/>
      <p:bldP spid="100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1372</Words>
  <Application>Microsoft Office PowerPoint</Application>
  <PresentationFormat>Widescreen</PresentationFormat>
  <Paragraphs>489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lanh nguyen</cp:lastModifiedBy>
  <cp:revision>118</cp:revision>
  <dcterms:created xsi:type="dcterms:W3CDTF">2017-01-05T13:17:27Z</dcterms:created>
  <dcterms:modified xsi:type="dcterms:W3CDTF">2019-12-14T02:48:02Z</dcterms:modified>
</cp:coreProperties>
</file>