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70" r:id="rId7"/>
    <p:sldId id="263" r:id="rId8"/>
    <p:sldId id="264" r:id="rId9"/>
    <p:sldId id="265" r:id="rId10"/>
    <p:sldId id="267" r:id="rId11"/>
    <p:sldId id="271" r:id="rId12"/>
    <p:sldId id="272" r:id="rId13"/>
    <p:sldId id="268" r:id="rId14"/>
    <p:sldId id="269" r:id="rId15"/>
    <p:sldId id="260" r:id="rId16"/>
    <p:sldId id="261" r:id="rId17"/>
  </p:sldIdLst>
  <p:sldSz cx="12192000" cy="6858000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4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8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1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39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9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5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28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C69D-0700-4FE2-B78C-7BFD1393E8BD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5F4A-609A-4FDB-8C17-AB8C1C9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1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MERISE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</a:t>
            </a:r>
            <a:endParaRPr lang="fr-FR" dirty="0" smtClean="0"/>
          </a:p>
          <a:p>
            <a:r>
              <a:rPr lang="fr-FR" dirty="0" smtClean="0"/>
              <a:t>RALAIVAO Jean Christian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7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ENTRE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81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Pivot = ensemble des entités communes aux associations concernées par la contrainte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750"/>
            <a:ext cx="3407132" cy="354008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2145249"/>
            <a:ext cx="254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Contrainte d’exclusion : X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8797" y="6120832"/>
            <a:ext cx="4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 animateur peut animer ou être responsable d’une session mais ne peut pas à la fois animer et être responsable.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926484" y="2145249"/>
            <a:ext cx="33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 </a:t>
            </a:r>
            <a:r>
              <a:rPr lang="fr-FR" dirty="0" smtClean="0"/>
              <a:t>de partition </a:t>
            </a:r>
            <a:r>
              <a:rPr lang="fr-FR" dirty="0"/>
              <a:t>: </a:t>
            </a:r>
            <a:r>
              <a:rPr lang="fr-FR" dirty="0" smtClean="0"/>
              <a:t>XT ou +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71" y="2580750"/>
            <a:ext cx="4011910" cy="346105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63754" y="6107977"/>
            <a:ext cx="4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Une personne est soit résidente à </a:t>
            </a:r>
            <a:r>
              <a:rPr lang="fr-FR" sz="1400" dirty="0" err="1" smtClean="0"/>
              <a:t>Mada</a:t>
            </a:r>
            <a:r>
              <a:rPr lang="fr-FR" sz="1400" dirty="0" smtClean="0"/>
              <a:t>, soit résidente à l’étranger mais ne peut pas être les deux.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567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879" y="340250"/>
            <a:ext cx="10515600" cy="1325563"/>
          </a:xfrm>
        </p:spPr>
        <p:txBody>
          <a:bodyPr/>
          <a:lstStyle/>
          <a:p>
            <a:r>
              <a:rPr lang="fr-FR" dirty="0" smtClean="0"/>
              <a:t>CONTRAINTES ENTRE ASSOCIATION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1481147"/>
            <a:ext cx="24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Contrainte </a:t>
            </a:r>
            <a:r>
              <a:rPr lang="fr-FR" dirty="0" smtClean="0"/>
              <a:t>de totalité : 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8797" y="5780198"/>
            <a:ext cx="4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Une personne est étudiant dans un établissement ou salarié d’une entreprise ou les deux à la fois.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926484" y="1569283"/>
            <a:ext cx="33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 </a:t>
            </a:r>
            <a:r>
              <a:rPr lang="fr-FR" dirty="0" smtClean="0"/>
              <a:t>d’inclusion : I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263753" y="5668139"/>
            <a:ext cx="4700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L’ensemble des produits du secteur qui ont un responsable est constitué uniquement de produits qui sont commercialisés sur le secteur.</a:t>
            </a:r>
            <a:endParaRPr lang="fr-FR" sz="14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4" y="1984016"/>
            <a:ext cx="3885413" cy="34560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79" y="2074619"/>
            <a:ext cx="5394046" cy="31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879" y="340250"/>
            <a:ext cx="10515600" cy="1325563"/>
          </a:xfrm>
        </p:spPr>
        <p:txBody>
          <a:bodyPr/>
          <a:lstStyle/>
          <a:p>
            <a:r>
              <a:rPr lang="fr-FR" dirty="0" smtClean="0"/>
              <a:t>CONTRAINTES ENTRE ASSOCIATION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1481147"/>
            <a:ext cx="456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Contrainte </a:t>
            </a:r>
            <a:r>
              <a:rPr lang="fr-FR" dirty="0" smtClean="0"/>
              <a:t>d’égalité ou de simultanéité : = ou 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8797" y="5780198"/>
            <a:ext cx="4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Toute personne qui pratique un sport fait partie d’une équipe et vice-versa.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926484" y="1569283"/>
            <a:ext cx="33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 </a:t>
            </a:r>
            <a:r>
              <a:rPr lang="fr-FR" dirty="0" smtClean="0"/>
              <a:t>d’unicité : CIF ou 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356351" y="5624516"/>
            <a:ext cx="4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Un employé à une date donnée ne peut pas être nommé qu’à une seule fonction.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0" y="1972262"/>
            <a:ext cx="4046931" cy="35014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11" y="2537396"/>
            <a:ext cx="5796414" cy="255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fr-FR" dirty="0" smtClean="0"/>
              <a:t>CVO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4741" y="1240909"/>
            <a:ext cx="10515600" cy="54292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Modèle proche du Diagramme d’Etats-Transition d’UML</a:t>
            </a:r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84" y="1573964"/>
            <a:ext cx="8184776" cy="16794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5" y="3274354"/>
            <a:ext cx="3171825" cy="8667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3349248"/>
            <a:ext cx="5467350" cy="8286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95" y="4319951"/>
            <a:ext cx="3914775" cy="19145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50" y="4319951"/>
            <a:ext cx="4524375" cy="10477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994" y="5655048"/>
            <a:ext cx="3429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fr-FR" dirty="0" smtClean="0"/>
              <a:t>CVO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3525"/>
            <a:ext cx="9583271" cy="31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MCTA = MCD + Modèles Externes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95" y="1853991"/>
            <a:ext cx="7530962" cy="46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77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MODELES DE MERISE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7" y="1820956"/>
            <a:ext cx="6534150" cy="40767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81" y="2117352"/>
            <a:ext cx="4717211" cy="34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CONCEPTUEL DE MERISE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512117"/>
            <a:ext cx="9116029" cy="503237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800" dirty="0" smtClean="0"/>
              <a:t>Utilisation des MFC</a:t>
            </a:r>
          </a:p>
          <a:p>
            <a:pPr lvl="1">
              <a:lnSpc>
                <a:spcPct val="150000"/>
              </a:lnSpc>
            </a:pPr>
            <a:r>
              <a:rPr lang="fr-FR" sz="2800" dirty="0" smtClean="0"/>
              <a:t>MCT - -&gt; MCTA</a:t>
            </a:r>
          </a:p>
          <a:p>
            <a:pPr lvl="1">
              <a:lnSpc>
                <a:spcPct val="150000"/>
              </a:lnSpc>
            </a:pPr>
            <a:r>
              <a:rPr lang="fr-FR" sz="2800" dirty="0" smtClean="0"/>
              <a:t>Extension du MCD</a:t>
            </a:r>
          </a:p>
          <a:p>
            <a:pPr lvl="1">
              <a:lnSpc>
                <a:spcPct val="150000"/>
              </a:lnSpc>
            </a:pPr>
            <a:r>
              <a:rPr lang="fr-FR" sz="2800" dirty="0" smtClean="0"/>
              <a:t>Introduction des CVO</a:t>
            </a:r>
          </a:p>
          <a:p>
            <a:pPr lvl="1">
              <a:lnSpc>
                <a:spcPct val="150000"/>
              </a:lnSpc>
            </a:pPr>
            <a:r>
              <a:rPr lang="fr-FR" sz="2800" dirty="0" smtClean="0"/>
              <a:t>Démarche itérative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99" y="3775852"/>
            <a:ext cx="3295135" cy="24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EXTENSION DU MEA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Généralisation/Spécialisation des entités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Contraintes d’intégrité de base entre sous-types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Contraintes d’intégrité d’extension entre sous-types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Passage au MLD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Contraintes entre associations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5051" y="143959"/>
            <a:ext cx="10515600" cy="1325563"/>
          </a:xfrm>
        </p:spPr>
        <p:txBody>
          <a:bodyPr/>
          <a:lstStyle/>
          <a:p>
            <a:r>
              <a:rPr lang="fr-FR" dirty="0" smtClean="0"/>
              <a:t>HERITAGE DES ENTITES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01" y="2242014"/>
            <a:ext cx="5447134" cy="3715031"/>
          </a:xfrm>
        </p:spPr>
      </p:pic>
      <p:sp>
        <p:nvSpPr>
          <p:cNvPr id="8" name="ZoneTexte 7"/>
          <p:cNvSpPr txBox="1"/>
          <p:nvPr/>
        </p:nvSpPr>
        <p:spPr>
          <a:xfrm>
            <a:off x="4464425" y="1437658"/>
            <a:ext cx="42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</a:t>
            </a:r>
            <a:r>
              <a:rPr lang="fr-FR" sz="3600" dirty="0" smtClean="0"/>
              <a:t>PECIALISATION</a:t>
            </a:r>
            <a:endParaRPr lang="fr-FR" sz="3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2477292"/>
            <a:ext cx="5351002" cy="3244477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>
            <a:off x="5123329" y="4099529"/>
            <a:ext cx="1105272" cy="270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8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4349" y="0"/>
            <a:ext cx="10515600" cy="1325563"/>
          </a:xfrm>
        </p:spPr>
        <p:txBody>
          <a:bodyPr/>
          <a:lstStyle/>
          <a:p>
            <a:r>
              <a:rPr lang="fr-FR" dirty="0" smtClean="0"/>
              <a:t>HERITAGE DES ENTITES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01" y="2242014"/>
            <a:ext cx="5447134" cy="3715031"/>
          </a:xfrm>
        </p:spPr>
      </p:pic>
      <p:sp>
        <p:nvSpPr>
          <p:cNvPr id="8" name="ZoneTexte 7"/>
          <p:cNvSpPr txBox="1"/>
          <p:nvPr/>
        </p:nvSpPr>
        <p:spPr>
          <a:xfrm>
            <a:off x="4464425" y="1437658"/>
            <a:ext cx="42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GENERALISATION</a:t>
            </a:r>
            <a:endParaRPr lang="fr-FR" sz="3600" dirty="0"/>
          </a:p>
        </p:txBody>
      </p:sp>
      <p:sp>
        <p:nvSpPr>
          <p:cNvPr id="14" name="Flèche droite 13"/>
          <p:cNvSpPr/>
          <p:nvPr/>
        </p:nvSpPr>
        <p:spPr>
          <a:xfrm>
            <a:off x="5123329" y="4099529"/>
            <a:ext cx="1105272" cy="270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" y="2242014"/>
            <a:ext cx="5817128" cy="34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6319"/>
            <a:ext cx="10515600" cy="1054685"/>
          </a:xfrm>
        </p:spPr>
        <p:txBody>
          <a:bodyPr/>
          <a:lstStyle/>
          <a:p>
            <a:r>
              <a:rPr lang="fr-FR" dirty="0" smtClean="0"/>
              <a:t>CONTRAINTES D’INTEGRITE DE BASE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1342787"/>
            <a:ext cx="4312024" cy="566144"/>
          </a:xfrm>
        </p:spPr>
        <p:txBody>
          <a:bodyPr/>
          <a:lstStyle/>
          <a:p>
            <a:r>
              <a:rPr lang="fr-FR" dirty="0" smtClean="0"/>
              <a:t>Contrainte de disjonction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6714564" y="1342787"/>
            <a:ext cx="4312024" cy="56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Contrainte de couverture</a:t>
            </a:r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38200" y="1869588"/>
            <a:ext cx="421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Toute occurrence de l’entité générique doit appartenir à un seul sous-type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08694" y="1896929"/>
            <a:ext cx="421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Toute occurrence de l’entité générique doit appartenir à au moins l’un des sous-types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15" y="2684249"/>
            <a:ext cx="3279814" cy="2235200"/>
          </a:xfrm>
          <a:prstGeom prst="rect">
            <a:avLst/>
          </a:prstGeom>
        </p:spPr>
      </p:pic>
      <p:grpSp>
        <p:nvGrpSpPr>
          <p:cNvPr id="72" name="Groupe 71"/>
          <p:cNvGrpSpPr/>
          <p:nvPr/>
        </p:nvGrpSpPr>
        <p:grpSpPr>
          <a:xfrm>
            <a:off x="7098879" y="5178667"/>
            <a:ext cx="2582486" cy="1532965"/>
            <a:chOff x="7503623" y="5096435"/>
            <a:chExt cx="2582486" cy="1532965"/>
          </a:xfrm>
        </p:grpSpPr>
        <p:sp>
          <p:nvSpPr>
            <p:cNvPr id="35" name="Rectangle 34"/>
            <p:cNvSpPr/>
            <p:nvPr/>
          </p:nvSpPr>
          <p:spPr>
            <a:xfrm>
              <a:off x="7503623" y="5096435"/>
              <a:ext cx="2581672" cy="15329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7503623" y="5428681"/>
              <a:ext cx="2582486" cy="35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7805253" y="5120904"/>
              <a:ext cx="222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Représentation ensembliste</a:t>
              </a:r>
              <a:endParaRPr lang="fr-FR" sz="1400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7647709" y="5547360"/>
              <a:ext cx="2294313" cy="9284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897091" y="5767029"/>
              <a:ext cx="1243235" cy="4768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Propriétaire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8844742" y="5773808"/>
              <a:ext cx="1097280" cy="4768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Locataire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8558444" y="549281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Client</a:t>
              </a:r>
              <a:endParaRPr lang="fr-FR" dirty="0"/>
            </a:p>
          </p:txBody>
        </p:sp>
        <p:cxnSp>
          <p:nvCxnSpPr>
            <p:cNvPr id="46" name="Connecteur droit 45"/>
            <p:cNvCxnSpPr/>
            <p:nvPr/>
          </p:nvCxnSpPr>
          <p:spPr>
            <a:xfrm>
              <a:off x="8068887" y="5890735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8118357" y="5832703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8379474" y="5853417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8428944" y="5795385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8433915" y="6110587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8483385" y="6052555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8181154" y="6156790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8230624" y="6098758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8751147" y="5878865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8800617" y="5820833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8898514" y="5948485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8947984" y="5890453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8988820" y="6026974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9038290" y="5968942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9310533" y="5837438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9360003" y="5779406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9655672" y="5897158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9705142" y="5839126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9212948" y="6164721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9262418" y="6106689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9500834" y="6149914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9550304" y="6091882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e 106"/>
          <p:cNvGrpSpPr/>
          <p:nvPr/>
        </p:nvGrpSpPr>
        <p:grpSpPr>
          <a:xfrm>
            <a:off x="1603243" y="5160063"/>
            <a:ext cx="2583300" cy="1532965"/>
            <a:chOff x="1603243" y="5160063"/>
            <a:chExt cx="2583300" cy="1532965"/>
          </a:xfrm>
        </p:grpSpPr>
        <p:sp>
          <p:nvSpPr>
            <p:cNvPr id="74" name="Rectangle 73"/>
            <p:cNvSpPr/>
            <p:nvPr/>
          </p:nvSpPr>
          <p:spPr>
            <a:xfrm>
              <a:off x="1603243" y="5160063"/>
              <a:ext cx="2581672" cy="15329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1604057" y="5534705"/>
              <a:ext cx="2582486" cy="35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/>
            <p:cNvSpPr txBox="1"/>
            <p:nvPr/>
          </p:nvSpPr>
          <p:spPr>
            <a:xfrm>
              <a:off x="1905687" y="5226928"/>
              <a:ext cx="222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Représentation ensembliste</a:t>
              </a:r>
              <a:endParaRPr lang="fr-FR" sz="1400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748143" y="5653384"/>
              <a:ext cx="2294313" cy="9284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837146" y="5889947"/>
              <a:ext cx="1085039" cy="4768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Autobus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/>
            <p:cNvSpPr/>
            <p:nvPr/>
          </p:nvSpPr>
          <p:spPr>
            <a:xfrm>
              <a:off x="2945176" y="5879832"/>
              <a:ext cx="1038369" cy="4768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Voiture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658878" y="5598842"/>
              <a:ext cx="98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Véhicule</a:t>
              </a:r>
              <a:endParaRPr lang="fr-FR" dirty="0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169321" y="5996759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2218791" y="5938727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2479908" y="5959441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2529378" y="5901409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>
              <a:off x="2534349" y="6216611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2583819" y="6158579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2281588" y="6262814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2331058" y="6204782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2861553" y="5911738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>
              <a:off x="2911023" y="5853706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3410967" y="5943462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3460437" y="5885430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3756106" y="6003182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3805576" y="5945150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3313382" y="6270745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3362852" y="6212713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3601268" y="6255938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>
              <a:off x="3650738" y="6197906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2679925" y="6424839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2729395" y="6366807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3013624" y="6424839"/>
              <a:ext cx="1052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063094" y="6366807"/>
              <a:ext cx="3177" cy="129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50" y="2569846"/>
            <a:ext cx="2994605" cy="25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015" y="390986"/>
            <a:ext cx="10515600" cy="1325563"/>
          </a:xfrm>
        </p:spPr>
        <p:txBody>
          <a:bodyPr/>
          <a:lstStyle/>
          <a:p>
            <a:r>
              <a:rPr lang="fr-FR" dirty="0" smtClean="0"/>
              <a:t>CONTRAINTES </a:t>
            </a:r>
            <a:r>
              <a:rPr lang="fr-FR" dirty="0"/>
              <a:t>D’INTEGRITE </a:t>
            </a:r>
            <a:r>
              <a:rPr lang="fr-FR" dirty="0" smtClean="0"/>
              <a:t>D’EXTENSION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82" y="3607654"/>
            <a:ext cx="2746003" cy="2110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19" y="3498767"/>
            <a:ext cx="2873596" cy="221912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241156" y="1825625"/>
            <a:ext cx="3039319" cy="1010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dirty="0" smtClean="0"/>
              <a:t>Totalité</a:t>
            </a:r>
          </a:p>
          <a:p>
            <a:pPr marL="0" indent="0" algn="ctr">
              <a:buNone/>
            </a:pPr>
            <a:r>
              <a:rPr lang="fr-FR" sz="3300" dirty="0" smtClean="0"/>
              <a:t>T</a:t>
            </a:r>
          </a:p>
          <a:p>
            <a:pPr marL="0" indent="0" algn="ctr">
              <a:buNone/>
            </a:pPr>
            <a:r>
              <a:rPr lang="fr-FR" sz="3300" dirty="0" smtClean="0"/>
              <a:t>Couverture </a:t>
            </a:r>
            <a:r>
              <a:rPr lang="fr-FR" sz="3300" dirty="0"/>
              <a:t>+ non </a:t>
            </a:r>
            <a:r>
              <a:rPr lang="fr-FR" sz="3300" dirty="0" smtClean="0"/>
              <a:t>Disjonction</a:t>
            </a:r>
            <a:endParaRPr lang="fr-FR" sz="33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7108" y="1761964"/>
            <a:ext cx="3474515" cy="1137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600" dirty="0" smtClean="0"/>
              <a:t>Exclusion</a:t>
            </a:r>
          </a:p>
          <a:p>
            <a:pPr marL="0" indent="0" algn="ctr">
              <a:buNone/>
            </a:pPr>
            <a:r>
              <a:rPr lang="fr-FR" sz="1900" dirty="0" smtClean="0"/>
              <a:t>X</a:t>
            </a:r>
          </a:p>
          <a:p>
            <a:pPr marL="0" indent="0" algn="ctr">
              <a:buNone/>
            </a:pPr>
            <a:r>
              <a:rPr lang="fr-FR" sz="2100" dirty="0" smtClean="0"/>
              <a:t>Disjonction </a:t>
            </a:r>
            <a:r>
              <a:rPr lang="fr-FR" sz="2100" dirty="0"/>
              <a:t>+ non Couverture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8402827" y="1761964"/>
            <a:ext cx="3039319" cy="1010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400" dirty="0" smtClean="0"/>
              <a:t>Partition</a:t>
            </a:r>
          </a:p>
          <a:p>
            <a:pPr marL="0" indent="0" algn="ctr">
              <a:buNone/>
            </a:pPr>
            <a:r>
              <a:rPr lang="fr-FR" sz="3300" dirty="0" smtClean="0"/>
              <a:t>XT ou +</a:t>
            </a:r>
          </a:p>
          <a:p>
            <a:pPr marL="0" indent="0" algn="ctr">
              <a:buNone/>
            </a:pPr>
            <a:r>
              <a:rPr lang="fr-FR" sz="3300" dirty="0" smtClean="0"/>
              <a:t>Couverture </a:t>
            </a:r>
            <a:r>
              <a:rPr lang="fr-FR" sz="3300" dirty="0"/>
              <a:t>+ </a:t>
            </a:r>
            <a:r>
              <a:rPr lang="fr-FR" sz="3300" dirty="0" smtClean="0"/>
              <a:t>Disjonction</a:t>
            </a:r>
            <a:endParaRPr lang="fr-FR" sz="33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8" y="3576186"/>
            <a:ext cx="2565320" cy="21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AU MLD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Trois stratégies de base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uniquement l’entité générique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uniquement les entités spécifiques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l’entité générique et les entités spécifiques avec héritage 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Soit de toutes les propriétés</a:t>
            </a:r>
          </a:p>
          <a:p>
            <a:pPr lvl="2">
              <a:lnSpc>
                <a:spcPct val="150000"/>
              </a:lnSpc>
            </a:pPr>
            <a:r>
              <a:rPr lang="fr-FR" dirty="0" smtClean="0"/>
              <a:t>Soit de l’identifiant uniquement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9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341</Words>
  <Application>Microsoft Office PowerPoint</Application>
  <PresentationFormat>Grand écran</PresentationFormat>
  <Paragraphs>73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MERISE 2</vt:lpstr>
      <vt:lpstr>MODELES DE MERISE 2</vt:lpstr>
      <vt:lpstr>NIVEAU CONCEPTUEL DE MERISE 2</vt:lpstr>
      <vt:lpstr>EXTENSION DU MEA</vt:lpstr>
      <vt:lpstr>HERITAGE DES ENTITES</vt:lpstr>
      <vt:lpstr>HERITAGE DES ENTITES</vt:lpstr>
      <vt:lpstr>CONTRAINTES D’INTEGRITE DE BASE</vt:lpstr>
      <vt:lpstr>CONTRAINTES D’INTEGRITE D’EXTENSION</vt:lpstr>
      <vt:lpstr>PASSAGE AU MLD</vt:lpstr>
      <vt:lpstr>CONTRAINTES ENTRE ASSOCIATION</vt:lpstr>
      <vt:lpstr>CONTRAINTES ENTRE ASSOCIATION</vt:lpstr>
      <vt:lpstr>CONTRAINTES ENTRE ASSOCIATION</vt:lpstr>
      <vt:lpstr>CVO</vt:lpstr>
      <vt:lpstr>CVO</vt:lpstr>
      <vt:lpstr>MCTA = MCD + Modèles Externes</vt:lpstr>
      <vt:lpstr>MOTA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MERISE 2</dc:title>
  <dc:creator>Windows User</dc:creator>
  <cp:lastModifiedBy>Windows User</cp:lastModifiedBy>
  <cp:revision>40</cp:revision>
  <cp:lastPrinted>2023-07-05T03:43:52Z</cp:lastPrinted>
  <dcterms:created xsi:type="dcterms:W3CDTF">2023-07-01T16:02:02Z</dcterms:created>
  <dcterms:modified xsi:type="dcterms:W3CDTF">2023-07-05T03:44:34Z</dcterms:modified>
</cp:coreProperties>
</file>