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61" r:id="rId8"/>
    <p:sldId id="262" r:id="rId9"/>
    <p:sldId id="263" r:id="rId10"/>
    <p:sldId id="264" r:id="rId11"/>
    <p:sldId id="265" r:id="rId12"/>
    <p:sldId id="257" r:id="rId13"/>
    <p:sldId id="258" r:id="rId14"/>
    <p:sldId id="259" r:id="rId15"/>
    <p:sldId id="26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8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8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10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9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6145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7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0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1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4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1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6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3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0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8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3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1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web.sliit.lk/mod/forum/discuss.php?d=1393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wards.net/dropbox-vs-google-drive-vs-onedrive" TargetMode="External"/><Relationship Id="rId2" Type="http://schemas.openxmlformats.org/officeDocument/2006/relationships/hyperlink" Target="https://www.microsoft.com/en-us/microsoft-365/blog/2014/10/28/office-365-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esearchgate.net/publication/333158217_Comparing_Performance_of_Commercial_Cloud_Storage_Systems_The_Case_of_Dropbox_and_One_Driv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215DCC-30DA-4BF9-A019-6B64B0FA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92003"/>
            <a:ext cx="129540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C05FEA-0E01-441A-B878-EC62397769B6}"/>
              </a:ext>
            </a:extLst>
          </p:cNvPr>
          <p:cNvSpPr/>
          <p:nvPr/>
        </p:nvSpPr>
        <p:spPr>
          <a:xfrm>
            <a:off x="822960" y="1772235"/>
            <a:ext cx="10518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Client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erver architecture used by Dropbox and its security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 &amp; Scalability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3113E-E6A2-4B88-981E-5D96E4B56666}"/>
              </a:ext>
            </a:extLst>
          </p:cNvPr>
          <p:cNvSpPr/>
          <p:nvPr/>
        </p:nvSpPr>
        <p:spPr>
          <a:xfrm>
            <a:off x="4884781" y="2543291"/>
            <a:ext cx="2422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Date: </a:t>
            </a:r>
            <a:r>
              <a:rPr lang="en-US" dirty="0"/>
              <a:t>&lt;2021-05-13&gt;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32654C-82DD-4E81-BE65-B1658E456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90594"/>
              </p:ext>
            </p:extLst>
          </p:nvPr>
        </p:nvGraphicFramePr>
        <p:xfrm>
          <a:off x="6324600" y="3945377"/>
          <a:ext cx="5017168" cy="192639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61859">
                  <a:extLst>
                    <a:ext uri="{9D8B030D-6E8A-4147-A177-3AD203B41FA5}">
                      <a16:colId xmlns:a16="http://schemas.microsoft.com/office/drawing/2014/main" val="2582641705"/>
                    </a:ext>
                  </a:extLst>
                </a:gridCol>
                <a:gridCol w="2955309">
                  <a:extLst>
                    <a:ext uri="{9D8B030D-6E8A-4147-A177-3AD203B41FA5}">
                      <a16:colId xmlns:a16="http://schemas.microsoft.com/office/drawing/2014/main" val="1931994600"/>
                    </a:ext>
                  </a:extLst>
                </a:gridCol>
              </a:tblGrid>
              <a:tr h="308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Student ID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Name with initials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1032526"/>
                  </a:ext>
                </a:extLst>
              </a:tr>
              <a:tr h="2586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 </a:t>
                      </a:r>
                      <a:r>
                        <a:rPr lang="en-US" sz="1600" b="0" dirty="0">
                          <a:effectLst/>
                        </a:rPr>
                        <a:t>IT19051376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600" dirty="0" err="1">
                          <a:effectLst/>
                        </a:rPr>
                        <a:t>Anjana</a:t>
                      </a:r>
                      <a:r>
                        <a:rPr lang="en-US" sz="1600" dirty="0">
                          <a:effectLst/>
                        </a:rPr>
                        <a:t> W.W.M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9484681"/>
                  </a:ext>
                </a:extLst>
              </a:tr>
              <a:tr h="3240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600" dirty="0">
                          <a:effectLst/>
                        </a:rPr>
                        <a:t>IT19038292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600" dirty="0">
                          <a:effectLst/>
                        </a:rPr>
                        <a:t>Wickramasinghe A.Y.S.W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2791150"/>
                  </a:ext>
                </a:extLst>
              </a:tr>
              <a:tr h="2586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600" dirty="0">
                          <a:effectLst/>
                        </a:rPr>
                        <a:t>IT19029900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600" dirty="0">
                          <a:effectLst/>
                        </a:rPr>
                        <a:t>Shaman M.A.M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1510031"/>
                  </a:ext>
                </a:extLst>
              </a:tr>
              <a:tr h="2586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600" dirty="0">
                          <a:effectLst/>
                        </a:rPr>
                        <a:t>IT19031026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600" dirty="0" err="1">
                          <a:effectLst/>
                        </a:rPr>
                        <a:t>Kumbukage</a:t>
                      </a:r>
                      <a:r>
                        <a:rPr lang="en-US" sz="1600" dirty="0">
                          <a:effectLst/>
                        </a:rPr>
                        <a:t> D.T.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591440"/>
                  </a:ext>
                </a:extLst>
              </a:tr>
              <a:tr h="2586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4417764"/>
                  </a:ext>
                </a:extLst>
              </a:tr>
              <a:tr h="2586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140536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14FF56F-0412-4771-B5D3-FD31BD037D96}"/>
              </a:ext>
            </a:extLst>
          </p:cNvPr>
          <p:cNvSpPr/>
          <p:nvPr/>
        </p:nvSpPr>
        <p:spPr>
          <a:xfrm>
            <a:off x="338878" y="3916682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Group ID	      : </a:t>
            </a:r>
            <a:r>
              <a:rPr lang="en-US" dirty="0"/>
              <a:t>&lt;xxx-xxx-xxx&gt;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1E6FE3-A920-4465-B414-AA8D015A6805}"/>
              </a:ext>
            </a:extLst>
          </p:cNvPr>
          <p:cNvSpPr/>
          <p:nvPr/>
        </p:nvSpPr>
        <p:spPr>
          <a:xfrm>
            <a:off x="338878" y="4506576"/>
            <a:ext cx="2581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System	      : Dropbox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689A3-4501-42E3-B1FE-FC00A0CB89DD}"/>
              </a:ext>
            </a:extLst>
          </p:cNvPr>
          <p:cNvSpPr/>
          <p:nvPr/>
        </p:nvSpPr>
        <p:spPr>
          <a:xfrm>
            <a:off x="338878" y="5096470"/>
            <a:ext cx="4727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Architecture : Client Server Architecture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73B072-3FE8-4785-AD5D-535CEFD26F81}"/>
              </a:ext>
            </a:extLst>
          </p:cNvPr>
          <p:cNvSpPr/>
          <p:nvPr/>
        </p:nvSpPr>
        <p:spPr>
          <a:xfrm>
            <a:off x="335502" y="5686364"/>
            <a:ext cx="4055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Key Qualities: Security &amp; Scalability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0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B8F2-B3A2-4EA2-A83E-08023E02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57739"/>
          </a:xfrm>
        </p:spPr>
        <p:txBody>
          <a:bodyPr>
            <a:noAutofit/>
          </a:bodyPr>
          <a:lstStyle/>
          <a:p>
            <a:r>
              <a:rPr lang="en-US" dirty="0"/>
              <a:t>Why we should use client server architecture for improve dropbox’s scalability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16C3F-7549-4FD8-9712-ED63D1879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91893"/>
            <a:ext cx="8596668" cy="3880773"/>
          </a:xfrm>
        </p:spPr>
        <p:txBody>
          <a:bodyPr/>
          <a:lstStyle/>
          <a:p>
            <a:r>
              <a:rPr lang="en-US" dirty="0"/>
              <a:t>client server architecture and dropbox main functionality has same purpose</a:t>
            </a:r>
          </a:p>
          <a:p>
            <a:r>
              <a:rPr lang="en-US" dirty="0"/>
              <a:t>Maintains and improves(update) system scalability</a:t>
            </a:r>
          </a:p>
          <a:p>
            <a:r>
              <a:rPr lang="en-US" dirty="0"/>
              <a:t>Hides server side complexity </a:t>
            </a:r>
          </a:p>
          <a:p>
            <a:r>
              <a:rPr lang="en-US" dirty="0"/>
              <a:t>Improves the user scale</a:t>
            </a:r>
          </a:p>
          <a:p>
            <a:pPr lvl="1"/>
            <a:r>
              <a:rPr lang="en-US" dirty="0"/>
              <a:t>multiple clients can access</a:t>
            </a:r>
          </a:p>
          <a:p>
            <a:r>
              <a:rPr lang="en-US" dirty="0"/>
              <a:t>Improves the data scale.</a:t>
            </a:r>
          </a:p>
          <a:p>
            <a:pPr lvl="1"/>
            <a:r>
              <a:rPr lang="en-US" dirty="0"/>
              <a:t>By providing huge space</a:t>
            </a:r>
          </a:p>
          <a:p>
            <a:pPr lvl="1"/>
            <a:r>
              <a:rPr lang="en-US" dirty="0"/>
              <a:t>Hash coding technology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D4B7C-A0CC-4AB7-8E9B-17AE3A54CFEA}"/>
              </a:ext>
            </a:extLst>
          </p:cNvPr>
          <p:cNvSpPr/>
          <p:nvPr/>
        </p:nvSpPr>
        <p:spPr>
          <a:xfrm>
            <a:off x="9616441" y="210938"/>
            <a:ext cx="225088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IT19029900</a:t>
            </a:r>
          </a:p>
        </p:txBody>
      </p:sp>
    </p:spTree>
    <p:extLst>
      <p:ext uri="{BB962C8B-B14F-4D97-AF65-F5344CB8AC3E}">
        <p14:creationId xmlns:p14="http://schemas.microsoft.com/office/powerpoint/2010/main" val="4260504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4C47-7030-40B7-808F-76E70569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Why we should use client server architecture for improve dropbox’s scalability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0CCF-9520-4B33-A773-47CA19573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72427"/>
            <a:ext cx="8596668" cy="3880773"/>
          </a:xfrm>
        </p:spPr>
        <p:txBody>
          <a:bodyPr/>
          <a:lstStyle/>
          <a:p>
            <a:r>
              <a:rPr lang="en-US" dirty="0"/>
              <a:t>we can provide continuous service to the client using server zone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E1E42-D8F2-419A-91B8-99C0C04FF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85" y="3144065"/>
            <a:ext cx="5308311" cy="35913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30CF61-0511-496B-B518-66B6903F58CB}"/>
              </a:ext>
            </a:extLst>
          </p:cNvPr>
          <p:cNvSpPr/>
          <p:nvPr/>
        </p:nvSpPr>
        <p:spPr>
          <a:xfrm>
            <a:off x="9616441" y="210938"/>
            <a:ext cx="225088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IT19029900</a:t>
            </a:r>
          </a:p>
        </p:txBody>
      </p:sp>
    </p:spTree>
    <p:extLst>
      <p:ext uri="{BB962C8B-B14F-4D97-AF65-F5344CB8AC3E}">
        <p14:creationId xmlns:p14="http://schemas.microsoft.com/office/powerpoint/2010/main" val="115662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7D4C64-C302-4E5B-9EDC-8B8905B2284E}"/>
              </a:ext>
            </a:extLst>
          </p:cNvPr>
          <p:cNvSpPr/>
          <p:nvPr/>
        </p:nvSpPr>
        <p:spPr>
          <a:xfrm>
            <a:off x="9616441" y="210938"/>
            <a:ext cx="225088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IT19031026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BD4DE-7E56-4523-B3E1-9E4F81094ED8}"/>
              </a:ext>
            </a:extLst>
          </p:cNvPr>
          <p:cNvSpPr txBox="1"/>
          <p:nvPr/>
        </p:nvSpPr>
        <p:spPr>
          <a:xfrm>
            <a:off x="4099560" y="210938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Security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36776-297B-4443-959D-16A4E79F01A3}"/>
              </a:ext>
            </a:extLst>
          </p:cNvPr>
          <p:cNvSpPr/>
          <p:nvPr/>
        </p:nvSpPr>
        <p:spPr>
          <a:xfrm>
            <a:off x="61976" y="1644134"/>
            <a:ext cx="67169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marR="0" indent="457200">
              <a:spcBef>
                <a:spcPts val="1500"/>
              </a:spcBef>
              <a:spcAft>
                <a:spcPts val="225"/>
              </a:spcAft>
            </a:pPr>
            <a:r>
              <a:rPr lang="en-US" sz="3200" dirty="0">
                <a:solidFill>
                  <a:srgbClr val="53576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How secure the Dropbox is?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544EF0-B052-4DAF-90C5-A0AA36CD2D40}"/>
              </a:ext>
            </a:extLst>
          </p:cNvPr>
          <p:cNvSpPr/>
          <p:nvPr/>
        </p:nvSpPr>
        <p:spPr>
          <a:xfrm>
            <a:off x="1963959" y="2860695"/>
            <a:ext cx="82640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Due to the popularity of the Dropbox, It has a history of hacking incidents. This was probably targeted because it had something of value to target.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Dropbox has had few security problems, including a hack in 2012. But until now, no such incidents has been reported.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7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028B2E-1F16-4C10-B655-B49209308E30}"/>
              </a:ext>
            </a:extLst>
          </p:cNvPr>
          <p:cNvSpPr/>
          <p:nvPr/>
        </p:nvSpPr>
        <p:spPr>
          <a:xfrm>
            <a:off x="1027415" y="623054"/>
            <a:ext cx="6014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53576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How Dropbox protect user files?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62B63-6F97-4B64-89FC-1B18B8DAF61A}"/>
              </a:ext>
            </a:extLst>
          </p:cNvPr>
          <p:cNvSpPr/>
          <p:nvPr/>
        </p:nvSpPr>
        <p:spPr>
          <a:xfrm>
            <a:off x="1911075" y="2090172"/>
            <a:ext cx="72024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Beyond traditional encryption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File recovery and version history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Rigorous security testing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Third-party access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D7DFCD-70F5-483C-A575-265F7473FE1D}"/>
              </a:ext>
            </a:extLst>
          </p:cNvPr>
          <p:cNvSpPr/>
          <p:nvPr/>
        </p:nvSpPr>
        <p:spPr>
          <a:xfrm>
            <a:off x="9616441" y="210938"/>
            <a:ext cx="225088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IT19031026</a:t>
            </a:r>
          </a:p>
        </p:txBody>
      </p:sp>
    </p:spTree>
    <p:extLst>
      <p:ext uri="{BB962C8B-B14F-4D97-AF65-F5344CB8AC3E}">
        <p14:creationId xmlns:p14="http://schemas.microsoft.com/office/powerpoint/2010/main" val="278115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1C07F3-3A3B-4ABF-8E5C-C6A8F10C9FCC}"/>
              </a:ext>
            </a:extLst>
          </p:cNvPr>
          <p:cNvSpPr/>
          <p:nvPr/>
        </p:nvSpPr>
        <p:spPr>
          <a:xfrm>
            <a:off x="921204" y="866894"/>
            <a:ext cx="6949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53576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How Dropbox protects user Account?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B8BC19-409A-4E2E-A07B-941164191499}"/>
              </a:ext>
            </a:extLst>
          </p:cNvPr>
          <p:cNvSpPr/>
          <p:nvPr/>
        </p:nvSpPr>
        <p:spPr>
          <a:xfrm>
            <a:off x="1911075" y="2090172"/>
            <a:ext cx="720244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Choose a unique, strong password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Enable two-step verification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Watch out for phishing and malware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Enable Email Notifications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Unlink Extraneous Devices and Apps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663C2-5525-4462-B9BC-BF95AB4A985D}"/>
              </a:ext>
            </a:extLst>
          </p:cNvPr>
          <p:cNvSpPr/>
          <p:nvPr/>
        </p:nvSpPr>
        <p:spPr>
          <a:xfrm>
            <a:off x="9616441" y="210938"/>
            <a:ext cx="225088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IT19031026</a:t>
            </a:r>
          </a:p>
        </p:txBody>
      </p:sp>
    </p:spTree>
    <p:extLst>
      <p:ext uri="{BB962C8B-B14F-4D97-AF65-F5344CB8AC3E}">
        <p14:creationId xmlns:p14="http://schemas.microsoft.com/office/powerpoint/2010/main" val="75957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8C652-0326-4983-B136-9E9082E93274}"/>
              </a:ext>
            </a:extLst>
          </p:cNvPr>
          <p:cNvSpPr/>
          <p:nvPr/>
        </p:nvSpPr>
        <p:spPr>
          <a:xfrm>
            <a:off x="929346" y="531614"/>
            <a:ext cx="82451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Dropbox has increased its security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46A82D-8F12-41B5-A30F-4FE44118A85D}"/>
              </a:ext>
            </a:extLst>
          </p:cNvPr>
          <p:cNvSpPr/>
          <p:nvPr/>
        </p:nvSpPr>
        <p:spPr>
          <a:xfrm>
            <a:off x="1783080" y="1584961"/>
            <a:ext cx="70256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Secure Sockets Layer (SSL)</a:t>
            </a:r>
          </a:p>
          <a:p>
            <a:endParaRPr lang="en-US" sz="2400" dirty="0">
              <a:solidFill>
                <a:srgbClr val="11111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Transport Layer Security (TLS)</a:t>
            </a:r>
          </a:p>
          <a:p>
            <a:endParaRPr lang="en-US" sz="2400" dirty="0">
              <a:solidFill>
                <a:srgbClr val="111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Advanced Encryption Standard (AES)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5A05C2-D657-468D-875B-E96BA9FE6F70}"/>
              </a:ext>
            </a:extLst>
          </p:cNvPr>
          <p:cNvSpPr/>
          <p:nvPr/>
        </p:nvSpPr>
        <p:spPr>
          <a:xfrm>
            <a:off x="929346" y="4434485"/>
            <a:ext cx="71945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Dropbox security vs OneDrive Security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17F90E-DB0D-4943-89E4-984DC1847A19}"/>
              </a:ext>
            </a:extLst>
          </p:cNvPr>
          <p:cNvSpPr/>
          <p:nvPr/>
        </p:nvSpPr>
        <p:spPr>
          <a:xfrm>
            <a:off x="9616441" y="210938"/>
            <a:ext cx="225088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IT19031026</a:t>
            </a:r>
          </a:p>
        </p:txBody>
      </p:sp>
    </p:spTree>
    <p:extLst>
      <p:ext uri="{BB962C8B-B14F-4D97-AF65-F5344CB8AC3E}">
        <p14:creationId xmlns:p14="http://schemas.microsoft.com/office/powerpoint/2010/main" val="328428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115482-FCCC-4F7E-8C41-63FC350CA4C1}"/>
              </a:ext>
            </a:extLst>
          </p:cNvPr>
          <p:cNvSpPr/>
          <p:nvPr/>
        </p:nvSpPr>
        <p:spPr>
          <a:xfrm>
            <a:off x="9561849" y="251882"/>
            <a:ext cx="225088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IT19038292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98591-6825-4D2F-9167-A84C0A503F8F}"/>
              </a:ext>
            </a:extLst>
          </p:cNvPr>
          <p:cNvSpPr txBox="1"/>
          <p:nvPr/>
        </p:nvSpPr>
        <p:spPr>
          <a:xfrm>
            <a:off x="174551" y="345060"/>
            <a:ext cx="9004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sz="4000" b="1" i="1" u="sng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sz="4000" b="1" i="1" u="sng" dirty="0">
                <a:solidFill>
                  <a:schemeClr val="accent1">
                    <a:lumMod val="75000"/>
                  </a:schemeClr>
                </a:solidFill>
              </a:rPr>
              <a:t>Compare with competitor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EADB5-A34D-4EDF-8C3C-EF5451B7F40E}"/>
              </a:ext>
            </a:extLst>
          </p:cNvPr>
          <p:cNvSpPr txBox="1"/>
          <p:nvPr/>
        </p:nvSpPr>
        <p:spPr>
          <a:xfrm>
            <a:off x="1037230" y="4552328"/>
            <a:ext cx="100850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drop box and all other competitor systems basically used Client-server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System design of drop box vs google drive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873DC-9C31-4596-A90F-57D6918C5C47}"/>
              </a:ext>
            </a:extLst>
          </p:cNvPr>
          <p:cNvSpPr txBox="1"/>
          <p:nvPr/>
        </p:nvSpPr>
        <p:spPr>
          <a:xfrm>
            <a:off x="571380" y="1664286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 </a:t>
            </a:r>
            <a:r>
              <a:rPr lang="en-US" sz="2800" dirty="0"/>
              <a:t>Cloud storage Companies</a:t>
            </a:r>
            <a:r>
              <a:rPr lang="en-US" sz="2400" dirty="0"/>
              <a:t>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7AF19-6F13-4FB1-B4F3-54FD10057FA2}"/>
              </a:ext>
            </a:extLst>
          </p:cNvPr>
          <p:cNvSpPr txBox="1"/>
          <p:nvPr/>
        </p:nvSpPr>
        <p:spPr>
          <a:xfrm>
            <a:off x="4911686" y="2255280"/>
            <a:ext cx="19367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Drop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Google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OneDrive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Cloud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85625-336B-4343-A2EC-112D0D8405BF}"/>
              </a:ext>
            </a:extLst>
          </p:cNvPr>
          <p:cNvSpPr txBox="1"/>
          <p:nvPr/>
        </p:nvSpPr>
        <p:spPr>
          <a:xfrm>
            <a:off x="805675" y="3646494"/>
            <a:ext cx="2522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/>
              <a:t>)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47364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115482-FCCC-4F7E-8C41-63FC350CA4C1}"/>
              </a:ext>
            </a:extLst>
          </p:cNvPr>
          <p:cNvSpPr/>
          <p:nvPr/>
        </p:nvSpPr>
        <p:spPr>
          <a:xfrm>
            <a:off x="9670948" y="285531"/>
            <a:ext cx="225088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IT19038292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434D0-B4C3-49FF-9A41-395138F80598}"/>
              </a:ext>
            </a:extLst>
          </p:cNvPr>
          <p:cNvSpPr txBox="1"/>
          <p:nvPr/>
        </p:nvSpPr>
        <p:spPr>
          <a:xfrm>
            <a:off x="716720" y="3634924"/>
            <a:ext cx="401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2) Upload and download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655D7-DA56-4E0C-89A2-68ABD0EBDF74}"/>
              </a:ext>
            </a:extLst>
          </p:cNvPr>
          <p:cNvSpPr txBox="1"/>
          <p:nvPr/>
        </p:nvSpPr>
        <p:spPr>
          <a:xfrm>
            <a:off x="716721" y="1162764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1) synchronization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40397-0FCD-470D-939B-64960945E859}"/>
              </a:ext>
            </a:extLst>
          </p:cNvPr>
          <p:cNvSpPr txBox="1"/>
          <p:nvPr/>
        </p:nvSpPr>
        <p:spPr>
          <a:xfrm>
            <a:off x="1569574" y="1927574"/>
            <a:ext cx="247375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Dropbox:</a:t>
            </a:r>
          </a:p>
          <a:p>
            <a:r>
              <a:rPr lang="en-US" sz="2000" dirty="0"/>
              <a:t>	1)smart sync</a:t>
            </a:r>
          </a:p>
          <a:p>
            <a:r>
              <a:rPr lang="en-US" sz="2000" dirty="0"/>
              <a:t>	2)selective sync</a:t>
            </a:r>
          </a:p>
          <a:p>
            <a:r>
              <a:rPr lang="en-US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63AB0-EF37-42B1-94C8-038437C4C77C}"/>
              </a:ext>
            </a:extLst>
          </p:cNvPr>
          <p:cNvSpPr txBox="1"/>
          <p:nvPr/>
        </p:nvSpPr>
        <p:spPr>
          <a:xfrm>
            <a:off x="1042614" y="4527476"/>
            <a:ext cx="4580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Upload and download speed of drives depend on size of the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38FE4A-5BDC-4015-A8CC-708B99F7F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76" y="1853227"/>
            <a:ext cx="5255401" cy="28125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3A31FF-D13C-4A0E-B07D-1BDF6AA9DCBE}"/>
              </a:ext>
            </a:extLst>
          </p:cNvPr>
          <p:cNvSpPr txBox="1"/>
          <p:nvPr/>
        </p:nvSpPr>
        <p:spPr>
          <a:xfrm>
            <a:off x="351866" y="299179"/>
            <a:ext cx="2806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ii) </a:t>
            </a:r>
            <a:r>
              <a:rPr lang="en-US" sz="2800" u="sng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401820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115482-FCCC-4F7E-8C41-63FC350CA4C1}"/>
              </a:ext>
            </a:extLst>
          </p:cNvPr>
          <p:cNvSpPr/>
          <p:nvPr/>
        </p:nvSpPr>
        <p:spPr>
          <a:xfrm>
            <a:off x="9616441" y="210938"/>
            <a:ext cx="225088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IT19038292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2928C-ED40-426D-A39D-D7F94369C155}"/>
              </a:ext>
            </a:extLst>
          </p:cNvPr>
          <p:cNvSpPr txBox="1"/>
          <p:nvPr/>
        </p:nvSpPr>
        <p:spPr>
          <a:xfrm>
            <a:off x="897883" y="3244334"/>
            <a:ext cx="231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4)File Sharing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9267C-4156-4A05-9CE1-B22B47A80E54}"/>
              </a:ext>
            </a:extLst>
          </p:cNvPr>
          <p:cNvSpPr txBox="1"/>
          <p:nvPr/>
        </p:nvSpPr>
        <p:spPr>
          <a:xfrm>
            <a:off x="897882" y="315829"/>
            <a:ext cx="3223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3) Pricing &amp; Storage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2FB37D2-95C1-448C-984D-44CABEB7E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060" y="1169477"/>
            <a:ext cx="5148263" cy="2102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5DCFD0-F5D3-4110-87C6-A32915EAB542}"/>
              </a:ext>
            </a:extLst>
          </p:cNvPr>
          <p:cNvSpPr txBox="1"/>
          <p:nvPr/>
        </p:nvSpPr>
        <p:spPr>
          <a:xfrm>
            <a:off x="1173707" y="1419368"/>
            <a:ext cx="5574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Free plans &amp; Paid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One Drive and Google drive most Advantageous than drop box.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A7621-9A89-4CE8-90D6-3B2B18116C54}"/>
              </a:ext>
            </a:extLst>
          </p:cNvPr>
          <p:cNvSpPr txBox="1"/>
          <p:nvPr/>
        </p:nvSpPr>
        <p:spPr>
          <a:xfrm>
            <a:off x="1173707" y="4419566"/>
            <a:ext cx="8966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drop box create a shareable link user can add a password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drop box create a shareable link user can  set an expiration date</a:t>
            </a:r>
          </a:p>
        </p:txBody>
      </p:sp>
    </p:spTree>
    <p:extLst>
      <p:ext uri="{BB962C8B-B14F-4D97-AF65-F5344CB8AC3E}">
        <p14:creationId xmlns:p14="http://schemas.microsoft.com/office/powerpoint/2010/main" val="1857127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115482-FCCC-4F7E-8C41-63FC350CA4C1}"/>
              </a:ext>
            </a:extLst>
          </p:cNvPr>
          <p:cNvSpPr/>
          <p:nvPr/>
        </p:nvSpPr>
        <p:spPr>
          <a:xfrm>
            <a:off x="9616441" y="210938"/>
            <a:ext cx="225088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IT19038292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1A7D0-2BAA-49C8-9CB6-6D1DD48649A0}"/>
              </a:ext>
            </a:extLst>
          </p:cNvPr>
          <p:cNvSpPr txBox="1"/>
          <p:nvPr/>
        </p:nvSpPr>
        <p:spPr>
          <a:xfrm>
            <a:off x="536953" y="581670"/>
            <a:ext cx="2806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iii) </a:t>
            </a:r>
            <a:r>
              <a:rPr lang="en-US" sz="2800" u="sng" dirty="0"/>
              <a:t>Security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F805A-A6C3-48D1-84EF-E327E9D1F8C1}"/>
              </a:ext>
            </a:extLst>
          </p:cNvPr>
          <p:cNvSpPr txBox="1"/>
          <p:nvPr/>
        </p:nvSpPr>
        <p:spPr>
          <a:xfrm>
            <a:off x="1009934" y="1731243"/>
            <a:ext cx="611419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Dropbox technology: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		</a:t>
            </a:r>
            <a:r>
              <a:rPr lang="en-US" sz="2000" dirty="0"/>
              <a:t>SSL &amp; TLS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		256-bit encryption (AES)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B817A-A763-4E0D-ACA3-27D5E4262394}"/>
              </a:ext>
            </a:extLst>
          </p:cNvPr>
          <p:cNvSpPr txBox="1"/>
          <p:nvPr/>
        </p:nvSpPr>
        <p:spPr>
          <a:xfrm>
            <a:off x="1009934" y="3865702"/>
            <a:ext cx="364234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Google drive technology: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		</a:t>
            </a:r>
            <a:r>
              <a:rPr lang="en-US" sz="2000" dirty="0"/>
              <a:t>per-file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		128-bit  encryption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7692156-83DD-4C50-82E1-1DECA93FC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26"/>
          <a:stretch/>
        </p:blipFill>
        <p:spPr>
          <a:xfrm>
            <a:off x="5299156" y="1613295"/>
            <a:ext cx="6149589" cy="363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3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3887"/>
            <a:ext cx="8596668" cy="1320800"/>
          </a:xfrm>
        </p:spPr>
        <p:txBody>
          <a:bodyPr/>
          <a:lstStyle/>
          <a:p>
            <a:r>
              <a:rPr lang="en-US" dirty="0"/>
              <a:t>Introduction of Dropbox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96688"/>
            <a:ext cx="5559564" cy="4222958"/>
          </a:xfrm>
        </p:spPr>
        <p:txBody>
          <a:bodyPr/>
          <a:lstStyle/>
          <a:p>
            <a:r>
              <a:rPr lang="en-US" dirty="0"/>
              <a:t>Dropbox is the Web-based file hosting service operated by </a:t>
            </a:r>
            <a:r>
              <a:rPr lang="en-US" dirty="0" err="1"/>
              <a:t>Dropbox.Inc</a:t>
            </a:r>
            <a:r>
              <a:rPr lang="en-US" dirty="0"/>
              <a:t>.</a:t>
            </a:r>
          </a:p>
          <a:p>
            <a:r>
              <a:rPr lang="en-US" dirty="0"/>
              <a:t>A free mobile and web-app tool.</a:t>
            </a:r>
          </a:p>
          <a:p>
            <a:r>
              <a:rPr lang="en-US" dirty="0"/>
              <a:t>Enable user to store and share file and file across the Internet.</a:t>
            </a:r>
          </a:p>
          <a:p>
            <a:r>
              <a:rPr lang="en-US" dirty="0"/>
              <a:t>Transfers just the parts of a file that change</a:t>
            </a:r>
          </a:p>
          <a:p>
            <a:r>
              <a:rPr lang="en-US" dirty="0"/>
              <a:t>Works even when offline.</a:t>
            </a:r>
          </a:p>
          <a:p>
            <a:r>
              <a:rPr lang="en-US" dirty="0"/>
              <a:t>Works with Windows, Mac, Linux, iPad, iPhone, Android and BlackBerry.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277" y="1405152"/>
            <a:ext cx="3624153" cy="40553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FC36D2-9782-4C4C-8B74-37D9D8B2C399}"/>
              </a:ext>
            </a:extLst>
          </p:cNvPr>
          <p:cNvSpPr/>
          <p:nvPr/>
        </p:nvSpPr>
        <p:spPr>
          <a:xfrm>
            <a:off x="9616441" y="210938"/>
            <a:ext cx="225088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0" dirty="0">
                <a:effectLst/>
              </a:rPr>
              <a:t>IT19051376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115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115482-FCCC-4F7E-8C41-63FC350CA4C1}"/>
              </a:ext>
            </a:extLst>
          </p:cNvPr>
          <p:cNvSpPr/>
          <p:nvPr/>
        </p:nvSpPr>
        <p:spPr>
          <a:xfrm>
            <a:off x="9616441" y="210938"/>
            <a:ext cx="225088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IT19038292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AB367-0E07-4B85-BF22-1817C48F152B}"/>
              </a:ext>
            </a:extLst>
          </p:cNvPr>
          <p:cNvSpPr txBox="1"/>
          <p:nvPr/>
        </p:nvSpPr>
        <p:spPr>
          <a:xfrm>
            <a:off x="532263" y="441770"/>
            <a:ext cx="2302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Conclusion,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10CCB7-3699-4943-BE4F-3E0F1D426A8E}"/>
              </a:ext>
            </a:extLst>
          </p:cNvPr>
          <p:cNvSpPr txBox="1"/>
          <p:nvPr/>
        </p:nvSpPr>
        <p:spPr>
          <a:xfrm>
            <a:off x="668741" y="2101754"/>
            <a:ext cx="91712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use different platforms (specially Linux)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File sharing systems and encryption of drop box better than others competitors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Dropbox present more flexible and quality service to user than other competitors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37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14B7C0-72A3-48C9-898C-1B5AF18C63B7}"/>
              </a:ext>
            </a:extLst>
          </p:cNvPr>
          <p:cNvSpPr txBox="1"/>
          <p:nvPr/>
        </p:nvSpPr>
        <p:spPr>
          <a:xfrm>
            <a:off x="686685" y="514909"/>
            <a:ext cx="2272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Reference</a:t>
            </a:r>
          </a:p>
          <a:p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142EA5-2FAD-495C-B4EC-39AF5EBDB54C}"/>
              </a:ext>
            </a:extLst>
          </p:cNvPr>
          <p:cNvSpPr txBox="1"/>
          <p:nvPr/>
        </p:nvSpPr>
        <p:spPr>
          <a:xfrm>
            <a:off x="1" y="1285875"/>
            <a:ext cx="12192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X.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Zenuni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J.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Ajdari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F. Ismaili, and B.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Raufi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“Cloud storage providers: a comparison review and evaluation,” Proc. 15th Int. Conf.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Comput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Syst. Technol.  -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CompSysTech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’14, pp. 272–277, 2014. 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[15] “Office 365— Our latest innovations in security and compliance.” [Online]. Available: </a:t>
            </a:r>
            <a:r>
              <a:rPr lang="en-US" sz="1400" b="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hlinkClick r:id="rId2"/>
              </a:rPr>
              <a:t>https://www.microsoft.com/en-us/microsoft-365/blog/2014/10/28/office-365-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latest-innovations-security-compliance/. 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H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“Microsoft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OneDrive,google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drive, drop box Plans. “[Online]. Available: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hlinkClick r:id="rId3"/>
              </a:rPr>
              <a:t>https://www.cloudwards.net/dropbox-vs-google-drive-vs-onedrive</a:t>
            </a:r>
            <a:endParaRPr lang="en-US" sz="1400" dirty="0"/>
          </a:p>
          <a:p>
            <a:pPr marL="342900" indent="-342900" algn="just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ff1"/>
              </a:rPr>
              <a:t>Shamsah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ff1"/>
              </a:rPr>
              <a:t> Alotaibi , Hadeel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ff1"/>
              </a:rPr>
              <a:t>Alomair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ff1"/>
              </a:rPr>
              <a:t> , Mariam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ff1"/>
              </a:rPr>
              <a:t>Elhussein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ff1"/>
              </a:rPr>
              <a:t>, </a:t>
            </a:r>
            <a:r>
              <a:rPr lang="en-US" sz="1400" dirty="0">
                <a:hlinkClick r:id="rId4"/>
              </a:rPr>
              <a:t>https://www.researchgate.net/publication/333158217  Comparing Performance of Commercial Cloud Storage Systems  The Case of Dropbox and One Drive</a:t>
            </a:r>
            <a:endParaRPr lang="en-US" sz="1400" dirty="0"/>
          </a:p>
          <a:p>
            <a:pPr algn="just"/>
            <a:r>
              <a:rPr lang="en-US" sz="1400" dirty="0"/>
              <a:t>       April 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3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can do with Dropbox?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061713"/>
            <a:ext cx="8777217" cy="3979649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b="1" dirty="0"/>
              <a:t>Edit your documents from anywhere </a:t>
            </a:r>
            <a:r>
              <a:rPr lang="en-US" dirty="0"/>
              <a:t> </a:t>
            </a:r>
          </a:p>
          <a:p>
            <a:pPr>
              <a:lnSpc>
                <a:spcPct val="250000"/>
              </a:lnSpc>
            </a:pPr>
            <a:r>
              <a:rPr lang="en-US" b="1" dirty="0"/>
              <a:t>Share documents from anywhere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b="1" dirty="0"/>
              <a:t>Back up important files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b="1" dirty="0"/>
              <a:t>Collaborate with others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87" y="2048065"/>
            <a:ext cx="4560810" cy="31893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BC102C-72F4-4C8A-B199-15B8D5001C26}"/>
              </a:ext>
            </a:extLst>
          </p:cNvPr>
          <p:cNvSpPr/>
          <p:nvPr/>
        </p:nvSpPr>
        <p:spPr>
          <a:xfrm>
            <a:off x="9616441" y="210938"/>
            <a:ext cx="225088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0" dirty="0">
                <a:effectLst/>
              </a:rPr>
              <a:t>IT19051376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338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3555"/>
            <a:ext cx="8596668" cy="1320800"/>
          </a:xfrm>
        </p:spPr>
        <p:txBody>
          <a:bodyPr/>
          <a:lstStyle/>
          <a:p>
            <a:r>
              <a:rPr lang="en-US" dirty="0"/>
              <a:t>Architectures Use In Dropbox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8551"/>
            <a:ext cx="8596668" cy="3880773"/>
          </a:xfrm>
        </p:spPr>
        <p:txBody>
          <a:bodyPr/>
          <a:lstStyle/>
          <a:p>
            <a:r>
              <a:rPr lang="en-US" dirty="0"/>
              <a:t>Basically use client-server Architecture</a:t>
            </a:r>
          </a:p>
          <a:p>
            <a:r>
              <a:rPr lang="en-US" dirty="0"/>
              <a:t>Magic Pocket Architecture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2747185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What is the Client-Server Architecture 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080" y="3332720"/>
            <a:ext cx="4942857" cy="3295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8D9C10-1383-493E-836A-56ED40FF8AE8}"/>
              </a:ext>
            </a:extLst>
          </p:cNvPr>
          <p:cNvSpPr/>
          <p:nvPr/>
        </p:nvSpPr>
        <p:spPr>
          <a:xfrm>
            <a:off x="9616441" y="210938"/>
            <a:ext cx="225088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0" dirty="0">
                <a:effectLst/>
              </a:rPr>
              <a:t>IT19051376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270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Pocket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/>
          <a:lstStyle/>
          <a:p>
            <a:r>
              <a:rPr lang="en-US" dirty="0"/>
              <a:t>Magic Pocket is a multi-zone architecture</a:t>
            </a:r>
          </a:p>
          <a:p>
            <a:r>
              <a:rPr lang="en-US" dirty="0"/>
              <a:t>Server clusters in western, central and eastern United States.</a:t>
            </a:r>
          </a:p>
          <a:p>
            <a:r>
              <a:rPr lang="en-US" dirty="0"/>
              <a:t>Block is stored independently in at least two separate zones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37" y="3024189"/>
            <a:ext cx="5308311" cy="35913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C9DD96-6585-47EF-971F-09CFBBF7D332}"/>
              </a:ext>
            </a:extLst>
          </p:cNvPr>
          <p:cNvSpPr/>
          <p:nvPr/>
        </p:nvSpPr>
        <p:spPr>
          <a:xfrm>
            <a:off x="9616441" y="210938"/>
            <a:ext cx="225088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0" dirty="0">
                <a:effectLst/>
              </a:rPr>
              <a:t>IT19051376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082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Inside a Zone…?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779" y="1200989"/>
            <a:ext cx="6944264" cy="4781797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EA225A-6C48-4315-AB66-322D9853A22C}"/>
              </a:ext>
            </a:extLst>
          </p:cNvPr>
          <p:cNvSpPr/>
          <p:nvPr/>
        </p:nvSpPr>
        <p:spPr>
          <a:xfrm>
            <a:off x="9616441" y="210938"/>
            <a:ext cx="225088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0" dirty="0">
                <a:effectLst/>
              </a:rPr>
              <a:t>IT19051376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342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C1E1-9B1B-4479-9C07-8831D19C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91" y="2575824"/>
            <a:ext cx="8596668" cy="1152454"/>
          </a:xfrm>
        </p:spPr>
        <p:txBody>
          <a:bodyPr>
            <a:normAutofit/>
          </a:bodyPr>
          <a:lstStyle/>
          <a:p>
            <a:r>
              <a:rPr lang="en-US" sz="5400" dirty="0"/>
              <a:t>Magic Pocket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092C-1A6D-413E-9CBC-A5B7E330C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691" y="3728278"/>
            <a:ext cx="6743883" cy="11524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Magic Pocket." that name implies that the main purpose of this design is scalability.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4EBEA-77E7-41C1-8922-5AC28AA44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42" y="1197202"/>
            <a:ext cx="3876667" cy="24160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93435C5-3416-4D7A-84A2-ABE5423109A5}"/>
              </a:ext>
            </a:extLst>
          </p:cNvPr>
          <p:cNvSpPr txBox="1">
            <a:spLocks/>
          </p:cNvSpPr>
          <p:nvPr/>
        </p:nvSpPr>
        <p:spPr>
          <a:xfrm>
            <a:off x="3869848" y="270916"/>
            <a:ext cx="3510353" cy="1152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tx1"/>
                </a:solidFill>
              </a:rPr>
              <a:t>scalability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DA3A7-8C80-4B45-873C-03A68BA8BC7C}"/>
              </a:ext>
            </a:extLst>
          </p:cNvPr>
          <p:cNvSpPr/>
          <p:nvPr/>
        </p:nvSpPr>
        <p:spPr>
          <a:xfrm>
            <a:off x="9616441" y="210938"/>
            <a:ext cx="225088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IT19029900</a:t>
            </a:r>
          </a:p>
        </p:txBody>
      </p:sp>
    </p:spTree>
    <p:extLst>
      <p:ext uri="{BB962C8B-B14F-4D97-AF65-F5344CB8AC3E}">
        <p14:creationId xmlns:p14="http://schemas.microsoft.com/office/powerpoint/2010/main" val="241817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57CB-9FE9-42B4-A82F-213528C7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dropbox data scale?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9E52-F9BC-4559-BFB3-DD0859835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1669289"/>
          </a:xfrm>
        </p:spPr>
        <p:txBody>
          <a:bodyPr/>
          <a:lstStyle/>
          <a:p>
            <a:r>
              <a:rPr lang="en-US" dirty="0"/>
              <a:t>dropbox server is divided in to 3 parts </a:t>
            </a:r>
          </a:p>
          <a:p>
            <a:pPr lvl="1"/>
            <a:r>
              <a:rPr lang="en-US" dirty="0"/>
              <a:t>block server - saves client’s uploaded data (File, image...etc.)</a:t>
            </a:r>
          </a:p>
          <a:p>
            <a:pPr lvl="1"/>
            <a:r>
              <a:rPr lang="en-US" dirty="0"/>
              <a:t>metadata server - saves client uploaded names of files and images.</a:t>
            </a:r>
          </a:p>
          <a:p>
            <a:pPr lvl="1"/>
            <a:r>
              <a:rPr lang="en-US" dirty="0"/>
              <a:t>Synchronized server – when client update their data                            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CF1B4C-08C8-4812-AA68-DE5099899C3E}"/>
              </a:ext>
            </a:extLst>
          </p:cNvPr>
          <p:cNvSpPr txBox="1">
            <a:spLocks/>
          </p:cNvSpPr>
          <p:nvPr/>
        </p:nvSpPr>
        <p:spPr>
          <a:xfrm>
            <a:off x="677334" y="3812209"/>
            <a:ext cx="8596668" cy="1669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this server </a:t>
            </a:r>
            <a:r>
              <a:rPr lang="en-US"/>
              <a:t>logicaly </a:t>
            </a:r>
            <a:r>
              <a:rPr lang="en-US" dirty="0"/>
              <a:t>separated?</a:t>
            </a:r>
          </a:p>
          <a:p>
            <a:pPr lvl="1"/>
            <a:r>
              <a:rPr lang="en-US" dirty="0"/>
              <a:t>To make clients work easier and faster</a:t>
            </a:r>
          </a:p>
          <a:p>
            <a:pPr lvl="1"/>
            <a:r>
              <a:rPr lang="en-US" dirty="0"/>
              <a:t>When multiple clients accessed the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BCEA94-1B6B-426B-AA62-1822B03C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728" y="3723838"/>
            <a:ext cx="5887272" cy="31341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B9A912-FC38-4107-B7DA-67E20C72B48D}"/>
              </a:ext>
            </a:extLst>
          </p:cNvPr>
          <p:cNvSpPr/>
          <p:nvPr/>
        </p:nvSpPr>
        <p:spPr>
          <a:xfrm>
            <a:off x="9616441" y="210938"/>
            <a:ext cx="225088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IT19029900</a:t>
            </a:r>
          </a:p>
        </p:txBody>
      </p:sp>
    </p:spTree>
    <p:extLst>
      <p:ext uri="{BB962C8B-B14F-4D97-AF65-F5344CB8AC3E}">
        <p14:creationId xmlns:p14="http://schemas.microsoft.com/office/powerpoint/2010/main" val="295823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5558-0092-471F-8680-EC167318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dropbox data scale?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2DD46-2637-4EA1-9F6A-C6480CFD5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  <a:p>
            <a:pPr lvl="1"/>
            <a:r>
              <a:rPr lang="en-US" dirty="0"/>
              <a:t>MP stores blocks, which are opaque chunks of files, up to 4MB in size</a:t>
            </a:r>
          </a:p>
          <a:p>
            <a:pPr lvl="1"/>
            <a:r>
              <a:rPr lang="en-US" dirty="0"/>
              <a:t>Each blocks are compressed and encrypted in SHA-256 hash encryption method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DB592-88B3-4BDA-B8BC-4331531B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485" y="3901031"/>
            <a:ext cx="5333710" cy="12292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CE1D2A-FEB9-425E-8196-B28CC37523BD}"/>
              </a:ext>
            </a:extLst>
          </p:cNvPr>
          <p:cNvSpPr/>
          <p:nvPr/>
        </p:nvSpPr>
        <p:spPr>
          <a:xfrm>
            <a:off x="9616441" y="210938"/>
            <a:ext cx="225088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IT19029900</a:t>
            </a:r>
          </a:p>
        </p:txBody>
      </p:sp>
    </p:spTree>
    <p:extLst>
      <p:ext uri="{BB962C8B-B14F-4D97-AF65-F5344CB8AC3E}">
        <p14:creationId xmlns:p14="http://schemas.microsoft.com/office/powerpoint/2010/main" val="4039174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480</TotalTime>
  <Words>929</Words>
  <Application>Microsoft Office PowerPoint</Application>
  <PresentationFormat>Widescreen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ff1</vt:lpstr>
      <vt:lpstr>Times New Roman</vt:lpstr>
      <vt:lpstr>Trebuchet MS</vt:lpstr>
      <vt:lpstr>Wingdings</vt:lpstr>
      <vt:lpstr>Wingdings 3</vt:lpstr>
      <vt:lpstr>Facet</vt:lpstr>
      <vt:lpstr>PowerPoint Presentation</vt:lpstr>
      <vt:lpstr>Introduction of Dropbox</vt:lpstr>
      <vt:lpstr>What You can do with Dropbox?</vt:lpstr>
      <vt:lpstr>Architectures Use In Dropbox</vt:lpstr>
      <vt:lpstr>Magic Pocket Architecture </vt:lpstr>
      <vt:lpstr>What Happens Inside a Zone…?</vt:lpstr>
      <vt:lpstr>Magic Pocket</vt:lpstr>
      <vt:lpstr>how does dropbox data scale? </vt:lpstr>
      <vt:lpstr>how does dropbox data scale? </vt:lpstr>
      <vt:lpstr>Why we should use client server architecture for improve dropbox’s scalability ?</vt:lpstr>
      <vt:lpstr>Why we should use client server architecture for improve dropbox’s scalability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dasitha98@gmail.com</dc:creator>
  <cp:lastModifiedBy>Sajith</cp:lastModifiedBy>
  <cp:revision>34</cp:revision>
  <dcterms:created xsi:type="dcterms:W3CDTF">2021-05-13T09:38:52Z</dcterms:created>
  <dcterms:modified xsi:type="dcterms:W3CDTF">2021-05-16T11:37:45Z</dcterms:modified>
</cp:coreProperties>
</file>