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handoutMasterIdLst>
    <p:handoutMasterId r:id="rId141"/>
  </p:handoutMasterIdLst>
  <p:sldIdLst>
    <p:sldId id="269" r:id="rId2"/>
    <p:sldId id="262" r:id="rId3"/>
    <p:sldId id="275" r:id="rId4"/>
    <p:sldId id="277" r:id="rId5"/>
    <p:sldId id="278" r:id="rId6"/>
    <p:sldId id="279" r:id="rId7"/>
    <p:sldId id="280" r:id="rId8"/>
    <p:sldId id="281" r:id="rId9"/>
    <p:sldId id="282" r:id="rId10"/>
    <p:sldId id="263" r:id="rId11"/>
    <p:sldId id="283" r:id="rId12"/>
    <p:sldId id="284" r:id="rId13"/>
    <p:sldId id="285" r:id="rId14"/>
    <p:sldId id="286" r:id="rId15"/>
    <p:sldId id="287" r:id="rId16"/>
    <p:sldId id="290"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264"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 id="363" r:id="rId89"/>
    <p:sldId id="364" r:id="rId90"/>
    <p:sldId id="365" r:id="rId91"/>
    <p:sldId id="265" r:id="rId92"/>
    <p:sldId id="366" r:id="rId93"/>
    <p:sldId id="367" r:id="rId94"/>
    <p:sldId id="368" r:id="rId95"/>
    <p:sldId id="369" r:id="rId96"/>
    <p:sldId id="370" r:id="rId97"/>
    <p:sldId id="371" r:id="rId98"/>
    <p:sldId id="379" r:id="rId99"/>
    <p:sldId id="380" r:id="rId100"/>
    <p:sldId id="381" r:id="rId101"/>
    <p:sldId id="382" r:id="rId102"/>
    <p:sldId id="383" r:id="rId103"/>
    <p:sldId id="384" r:id="rId104"/>
    <p:sldId id="372" r:id="rId105"/>
    <p:sldId id="373" r:id="rId106"/>
    <p:sldId id="407" r:id="rId107"/>
    <p:sldId id="374" r:id="rId108"/>
    <p:sldId id="375" r:id="rId109"/>
    <p:sldId id="376" r:id="rId110"/>
    <p:sldId id="378" r:id="rId111"/>
    <p:sldId id="385" r:id="rId112"/>
    <p:sldId id="386" r:id="rId113"/>
    <p:sldId id="387" r:id="rId114"/>
    <p:sldId id="388" r:id="rId115"/>
    <p:sldId id="389" r:id="rId116"/>
    <p:sldId id="390" r:id="rId117"/>
    <p:sldId id="273" r:id="rId118"/>
    <p:sldId id="440" r:id="rId119"/>
    <p:sldId id="441" r:id="rId120"/>
    <p:sldId id="432" r:id="rId121"/>
    <p:sldId id="439" r:id="rId122"/>
    <p:sldId id="406" r:id="rId123"/>
    <p:sldId id="266" r:id="rId124"/>
    <p:sldId id="391" r:id="rId125"/>
    <p:sldId id="392" r:id="rId126"/>
    <p:sldId id="393" r:id="rId127"/>
    <p:sldId id="394" r:id="rId128"/>
    <p:sldId id="395" r:id="rId129"/>
    <p:sldId id="396" r:id="rId130"/>
    <p:sldId id="397" r:id="rId131"/>
    <p:sldId id="398" r:id="rId132"/>
    <p:sldId id="399" r:id="rId133"/>
    <p:sldId id="400" r:id="rId134"/>
    <p:sldId id="401" r:id="rId135"/>
    <p:sldId id="402" r:id="rId136"/>
    <p:sldId id="403" r:id="rId137"/>
    <p:sldId id="404" r:id="rId138"/>
    <p:sldId id="405" r:id="rId139"/>
  </p:sldIdLst>
  <p:sldSz cx="9144000" cy="6858000" type="screen4x3"/>
  <p:notesSz cx="7302500" cy="9588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1123"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3" name="Date Placeholder 2"/>
          <p:cNvSpPr>
            <a:spLocks noGrp="1"/>
          </p:cNvSpPr>
          <p:nvPr>
            <p:ph type="dt" sz="quarter" idx="1"/>
          </p:nvPr>
        </p:nvSpPr>
        <p:spPr>
          <a:xfrm>
            <a:off x="4136393" y="0"/>
            <a:ext cx="3164417" cy="479425"/>
          </a:xfrm>
          <a:prstGeom prst="rect">
            <a:avLst/>
          </a:prstGeom>
        </p:spPr>
        <p:txBody>
          <a:bodyPr vert="horz" lIns="96515" tIns="48257" rIns="96515" bIns="48257" rtlCol="0"/>
          <a:lstStyle>
            <a:lvl1pPr algn="r">
              <a:defRPr sz="1300"/>
            </a:lvl1pPr>
          </a:lstStyle>
          <a:p>
            <a:fld id="{93E215F2-0D19-4A47-9D15-A69346F5DB77}" type="datetimeFigureOut">
              <a:rPr lang="en-US" smtClean="0"/>
              <a:pPr/>
              <a:t>11/Oct/11</a:t>
            </a:fld>
            <a:endParaRPr lang="en-US"/>
          </a:p>
        </p:txBody>
      </p:sp>
      <p:sp>
        <p:nvSpPr>
          <p:cNvPr id="4" name="Footer Placeholder 3"/>
          <p:cNvSpPr>
            <a:spLocks noGrp="1"/>
          </p:cNvSpPr>
          <p:nvPr>
            <p:ph type="ftr" sz="quarter" idx="2"/>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5" name="Slide Number Placeholder 4"/>
          <p:cNvSpPr>
            <a:spLocks noGrp="1"/>
          </p:cNvSpPr>
          <p:nvPr>
            <p:ph type="sldNum" sz="quarter" idx="3"/>
          </p:nvPr>
        </p:nvSpPr>
        <p:spPr>
          <a:xfrm>
            <a:off x="4136393" y="9107411"/>
            <a:ext cx="3164417" cy="479425"/>
          </a:xfrm>
          <a:prstGeom prst="rect">
            <a:avLst/>
          </a:prstGeom>
        </p:spPr>
        <p:txBody>
          <a:bodyPr vert="horz" lIns="96515" tIns="48257" rIns="96515" bIns="48257" rtlCol="0" anchor="b"/>
          <a:lstStyle>
            <a:lvl1pPr algn="r">
              <a:defRPr sz="1300"/>
            </a:lvl1pPr>
          </a:lstStyle>
          <a:p>
            <a:fld id="{FFCF29D6-7BF9-459D-92AA-0E5BA4DF9FC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4417" cy="479425"/>
          </a:xfrm>
          <a:prstGeom prst="rect">
            <a:avLst/>
          </a:prstGeom>
        </p:spPr>
        <p:txBody>
          <a:bodyPr vert="horz" lIns="96515" tIns="48257" rIns="96515" bIns="48257" rtlCol="0"/>
          <a:lstStyle>
            <a:lvl1pPr algn="l">
              <a:defRPr sz="1300"/>
            </a:lvl1pPr>
          </a:lstStyle>
          <a:p>
            <a:endParaRPr lang="en-US"/>
          </a:p>
        </p:txBody>
      </p:sp>
      <p:sp>
        <p:nvSpPr>
          <p:cNvPr id="3" name="Date Placeholder 2"/>
          <p:cNvSpPr>
            <a:spLocks noGrp="1"/>
          </p:cNvSpPr>
          <p:nvPr>
            <p:ph type="dt" idx="1"/>
          </p:nvPr>
        </p:nvSpPr>
        <p:spPr>
          <a:xfrm>
            <a:off x="4136393" y="0"/>
            <a:ext cx="3164417" cy="479425"/>
          </a:xfrm>
          <a:prstGeom prst="rect">
            <a:avLst/>
          </a:prstGeom>
        </p:spPr>
        <p:txBody>
          <a:bodyPr vert="horz" lIns="96515" tIns="48257" rIns="96515" bIns="48257" rtlCol="0"/>
          <a:lstStyle>
            <a:lvl1pPr algn="r">
              <a:defRPr sz="1300"/>
            </a:lvl1pPr>
          </a:lstStyle>
          <a:p>
            <a:fld id="{CE0D7008-B4F7-435E-B994-9FFF8BD74C3B}" type="datetimeFigureOut">
              <a:rPr lang="en-US" smtClean="0"/>
              <a:pPr/>
              <a:t>11/Oct/11</a:t>
            </a:fld>
            <a:endParaRPr lang="en-US"/>
          </a:p>
        </p:txBody>
      </p:sp>
      <p:sp>
        <p:nvSpPr>
          <p:cNvPr id="4" name="Slide Image Placeholder 3"/>
          <p:cNvSpPr>
            <a:spLocks noGrp="1" noRot="1" noChangeAspect="1"/>
          </p:cNvSpPr>
          <p:nvPr>
            <p:ph type="sldImg" idx="2"/>
          </p:nvPr>
        </p:nvSpPr>
        <p:spPr>
          <a:xfrm>
            <a:off x="1254125" y="719138"/>
            <a:ext cx="4794250" cy="3595687"/>
          </a:xfrm>
          <a:prstGeom prst="rect">
            <a:avLst/>
          </a:prstGeom>
          <a:noFill/>
          <a:ln w="12700">
            <a:solidFill>
              <a:prstClr val="black"/>
            </a:solidFill>
          </a:ln>
        </p:spPr>
        <p:txBody>
          <a:bodyPr vert="horz" lIns="96515" tIns="48257" rIns="96515" bIns="48257" rtlCol="0" anchor="ctr"/>
          <a:lstStyle/>
          <a:p>
            <a:endParaRPr lang="en-US"/>
          </a:p>
        </p:txBody>
      </p:sp>
      <p:sp>
        <p:nvSpPr>
          <p:cNvPr id="5" name="Notes Placeholder 4"/>
          <p:cNvSpPr>
            <a:spLocks noGrp="1"/>
          </p:cNvSpPr>
          <p:nvPr>
            <p:ph type="body" sz="quarter" idx="3"/>
          </p:nvPr>
        </p:nvSpPr>
        <p:spPr>
          <a:xfrm>
            <a:off x="730250" y="4554538"/>
            <a:ext cx="5842000" cy="4314825"/>
          </a:xfrm>
          <a:prstGeom prst="rect">
            <a:avLst/>
          </a:prstGeom>
        </p:spPr>
        <p:txBody>
          <a:bodyPr vert="horz" lIns="96515" tIns="48257" rIns="96515" bIns="482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07411"/>
            <a:ext cx="3164417" cy="479425"/>
          </a:xfrm>
          <a:prstGeom prst="rect">
            <a:avLst/>
          </a:prstGeom>
        </p:spPr>
        <p:txBody>
          <a:bodyPr vert="horz" lIns="96515" tIns="48257" rIns="96515" bIns="48257" rtlCol="0" anchor="b"/>
          <a:lstStyle>
            <a:lvl1pPr algn="l">
              <a:defRPr sz="1300"/>
            </a:lvl1pPr>
          </a:lstStyle>
          <a:p>
            <a:endParaRPr lang="en-US"/>
          </a:p>
        </p:txBody>
      </p:sp>
      <p:sp>
        <p:nvSpPr>
          <p:cNvPr id="7" name="Slide Number Placeholder 6"/>
          <p:cNvSpPr>
            <a:spLocks noGrp="1"/>
          </p:cNvSpPr>
          <p:nvPr>
            <p:ph type="sldNum" sz="quarter" idx="5"/>
          </p:nvPr>
        </p:nvSpPr>
        <p:spPr>
          <a:xfrm>
            <a:off x="4136393" y="9107411"/>
            <a:ext cx="3164417" cy="479425"/>
          </a:xfrm>
          <a:prstGeom prst="rect">
            <a:avLst/>
          </a:prstGeom>
        </p:spPr>
        <p:txBody>
          <a:bodyPr vert="horz" lIns="96515" tIns="48257" rIns="96515" bIns="48257" rtlCol="0" anchor="b"/>
          <a:lstStyle>
            <a:lvl1pPr algn="r">
              <a:defRPr sz="1300"/>
            </a:lvl1pPr>
          </a:lstStyle>
          <a:p>
            <a:fld id="{6DACCD3E-CB4B-49C8-90D3-F3B6C4E399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700" dirty="0" smtClean="0">
                <a:latin typeface="Arial" charset="0"/>
              </a:rPr>
              <a:t> </a:t>
            </a:r>
            <a:r>
              <a:rPr lang="en-US" dirty="0" err="1" smtClean="0">
                <a:solidFill>
                  <a:srgbClr val="0000FF"/>
                </a:solidFill>
                <a:latin typeface="Arial" charset="0"/>
              </a:rPr>
              <a:t>struct</a:t>
            </a:r>
            <a:r>
              <a:rPr lang="en-US" dirty="0" smtClean="0">
                <a:solidFill>
                  <a:srgbClr val="0000FF"/>
                </a:solidFill>
                <a:latin typeface="Arial" charset="0"/>
              </a:rPr>
              <a:t> node{ </a:t>
            </a:r>
            <a:br>
              <a:rPr lang="en-US" dirty="0" smtClean="0">
                <a:solidFill>
                  <a:srgbClr val="0000FF"/>
                </a:solidFill>
                <a:latin typeface="Arial" charset="0"/>
              </a:rPr>
            </a:br>
            <a:r>
              <a:rPr lang="en-US" dirty="0" smtClean="0">
                <a:solidFill>
                  <a:srgbClr val="0000FF"/>
                </a:solidFill>
                <a:latin typeface="Arial" charset="0"/>
              </a:rPr>
              <a:t>       </a:t>
            </a:r>
            <a:r>
              <a:rPr lang="en-US" dirty="0" err="1" smtClean="0">
                <a:solidFill>
                  <a:srgbClr val="0000FF"/>
                </a:solidFill>
                <a:latin typeface="Arial" charset="0"/>
              </a:rPr>
              <a:t>int</a:t>
            </a:r>
            <a:r>
              <a:rPr lang="en-US" dirty="0" smtClean="0">
                <a:solidFill>
                  <a:srgbClr val="0000FF"/>
                </a:solidFill>
                <a:latin typeface="Arial" charset="0"/>
              </a:rPr>
              <a:t> data1;</a:t>
            </a:r>
            <a:br>
              <a:rPr lang="en-US" dirty="0" smtClean="0">
                <a:solidFill>
                  <a:srgbClr val="0000FF"/>
                </a:solidFill>
                <a:latin typeface="Arial" charset="0"/>
              </a:rPr>
            </a:br>
            <a:r>
              <a:rPr lang="en-US" dirty="0" smtClean="0">
                <a:solidFill>
                  <a:srgbClr val="0000FF"/>
                </a:solidFill>
                <a:latin typeface="Arial" charset="0"/>
              </a:rPr>
              <a:t>       </a:t>
            </a:r>
            <a:r>
              <a:rPr lang="en-US" dirty="0" err="1" smtClean="0">
                <a:solidFill>
                  <a:srgbClr val="0000FF"/>
                </a:solidFill>
                <a:latin typeface="Arial" charset="0"/>
              </a:rPr>
              <a:t>int</a:t>
            </a:r>
            <a:r>
              <a:rPr lang="en-US" dirty="0" smtClean="0">
                <a:solidFill>
                  <a:srgbClr val="0000FF"/>
                </a:solidFill>
                <a:latin typeface="Arial" charset="0"/>
              </a:rPr>
              <a:t> data2;</a:t>
            </a:r>
            <a:br>
              <a:rPr lang="en-US" dirty="0" smtClean="0">
                <a:solidFill>
                  <a:srgbClr val="0000FF"/>
                </a:solidFill>
                <a:latin typeface="Arial" charset="0"/>
              </a:rPr>
            </a:br>
            <a:r>
              <a:rPr lang="en-US" dirty="0" smtClean="0">
                <a:solidFill>
                  <a:srgbClr val="0000FF"/>
                </a:solidFill>
                <a:latin typeface="Arial" charset="0"/>
              </a:rPr>
              <a:t>    }</a:t>
            </a:r>
            <a:endParaRPr lang="en-US" dirty="0" smtClean="0">
              <a:latin typeface="Arial" charset="0"/>
            </a:endParaRPr>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0BC466-B551-45ED-A30D-BC7DC97EE895}" type="slidenum">
              <a:rPr lang="en-US" smtClean="0">
                <a:latin typeface="Arial" charset="0"/>
              </a:rPr>
              <a:pPr fontAlgn="base">
                <a:spcBef>
                  <a:spcPct val="0"/>
                </a:spcBef>
                <a:spcAft>
                  <a:spcPct val="0"/>
                </a:spcAft>
              </a:pPr>
              <a:t>94</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D9C821-88E6-45BE-A759-CF789EF4C4FC}" type="datetime1">
              <a:rPr lang="en-US" smtClean="0"/>
              <a:t>11/Oct/11</a:t>
            </a:fld>
            <a:endParaRPr lang="en-US"/>
          </a:p>
        </p:txBody>
      </p:sp>
      <p:sp>
        <p:nvSpPr>
          <p:cNvPr id="5" name="Footer Placeholder 4"/>
          <p:cNvSpPr>
            <a:spLocks noGrp="1"/>
          </p:cNvSpPr>
          <p:nvPr>
            <p:ph type="ftr" sz="quarter" idx="11"/>
          </p:nvPr>
        </p:nvSpPr>
        <p:spPr/>
        <p:txBody>
          <a:bodyPr/>
          <a:lstStyle/>
          <a:p>
            <a:r>
              <a:rPr lang="en-US" smtClean="0"/>
              <a:t>ĐiepNH</a:t>
            </a:r>
            <a:endParaRPr lang="en-US"/>
          </a:p>
        </p:txBody>
      </p:sp>
      <p:sp>
        <p:nvSpPr>
          <p:cNvPr id="6" name="Slide Number Placeholder 5"/>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465CEB-E11D-47AC-A002-23B551A57D7D}" type="datetime1">
              <a:rPr lang="en-US" smtClean="0"/>
              <a:t>11/Oct/11</a:t>
            </a:fld>
            <a:endParaRPr lang="en-US"/>
          </a:p>
        </p:txBody>
      </p:sp>
      <p:sp>
        <p:nvSpPr>
          <p:cNvPr id="5" name="Footer Placeholder 4"/>
          <p:cNvSpPr>
            <a:spLocks noGrp="1"/>
          </p:cNvSpPr>
          <p:nvPr>
            <p:ph type="ftr" sz="quarter" idx="11"/>
          </p:nvPr>
        </p:nvSpPr>
        <p:spPr/>
        <p:txBody>
          <a:bodyPr/>
          <a:lstStyle/>
          <a:p>
            <a:r>
              <a:rPr lang="en-US" smtClean="0"/>
              <a:t>ĐiepNH</a:t>
            </a:r>
            <a:endParaRPr lang="en-US"/>
          </a:p>
        </p:txBody>
      </p:sp>
      <p:sp>
        <p:nvSpPr>
          <p:cNvPr id="6" name="Slide Number Placeholder 5"/>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EED738-C050-4D95-BD00-580F35D8CF4B}" type="datetime1">
              <a:rPr lang="en-US" smtClean="0"/>
              <a:t>11/Oct/11</a:t>
            </a:fld>
            <a:endParaRPr lang="en-US"/>
          </a:p>
        </p:txBody>
      </p:sp>
      <p:sp>
        <p:nvSpPr>
          <p:cNvPr id="5" name="Footer Placeholder 4"/>
          <p:cNvSpPr>
            <a:spLocks noGrp="1"/>
          </p:cNvSpPr>
          <p:nvPr>
            <p:ph type="ftr" sz="quarter" idx="11"/>
          </p:nvPr>
        </p:nvSpPr>
        <p:spPr/>
        <p:txBody>
          <a:bodyPr/>
          <a:lstStyle/>
          <a:p>
            <a:r>
              <a:rPr lang="en-US" smtClean="0"/>
              <a:t>ĐiepNH</a:t>
            </a:r>
            <a:endParaRPr lang="en-US"/>
          </a:p>
        </p:txBody>
      </p:sp>
      <p:sp>
        <p:nvSpPr>
          <p:cNvPr id="6" name="Slide Number Placeholder 5"/>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391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676400"/>
            <a:ext cx="40005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91100" y="1676400"/>
            <a:ext cx="40005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391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676400"/>
            <a:ext cx="40005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1676400"/>
            <a:ext cx="40005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076700"/>
            <a:ext cx="40005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391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676400"/>
            <a:ext cx="8153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8200" y="4076700"/>
            <a:ext cx="8153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1295D-CEFA-4389-8DA2-2E1FDDF73EC6}" type="datetime1">
              <a:rPr lang="en-US" smtClean="0"/>
              <a:t>11/Oct/11</a:t>
            </a:fld>
            <a:endParaRPr lang="en-US"/>
          </a:p>
        </p:txBody>
      </p:sp>
      <p:sp>
        <p:nvSpPr>
          <p:cNvPr id="5" name="Footer Placeholder 4"/>
          <p:cNvSpPr>
            <a:spLocks noGrp="1"/>
          </p:cNvSpPr>
          <p:nvPr>
            <p:ph type="ftr" sz="quarter" idx="11"/>
          </p:nvPr>
        </p:nvSpPr>
        <p:spPr/>
        <p:txBody>
          <a:bodyPr/>
          <a:lstStyle/>
          <a:p>
            <a:r>
              <a:rPr lang="en-US" smtClean="0"/>
              <a:t>ĐiepNH</a:t>
            </a:r>
            <a:endParaRPr lang="en-US"/>
          </a:p>
        </p:txBody>
      </p:sp>
      <p:sp>
        <p:nvSpPr>
          <p:cNvPr id="6" name="Slide Number Placeholder 5"/>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B18CD1-A1C4-4252-AFE2-0FA557655632}" type="datetime1">
              <a:rPr lang="en-US" smtClean="0"/>
              <a:t>11/Oct/11</a:t>
            </a:fld>
            <a:endParaRPr lang="en-US"/>
          </a:p>
        </p:txBody>
      </p:sp>
      <p:sp>
        <p:nvSpPr>
          <p:cNvPr id="5" name="Footer Placeholder 4"/>
          <p:cNvSpPr>
            <a:spLocks noGrp="1"/>
          </p:cNvSpPr>
          <p:nvPr>
            <p:ph type="ftr" sz="quarter" idx="11"/>
          </p:nvPr>
        </p:nvSpPr>
        <p:spPr/>
        <p:txBody>
          <a:bodyPr/>
          <a:lstStyle/>
          <a:p>
            <a:r>
              <a:rPr lang="en-US" smtClean="0"/>
              <a:t>ĐiepNH</a:t>
            </a:r>
            <a:endParaRPr lang="en-US"/>
          </a:p>
        </p:txBody>
      </p:sp>
      <p:sp>
        <p:nvSpPr>
          <p:cNvPr id="6" name="Slide Number Placeholder 5"/>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10B968-D5C5-4619-B2EE-D0B05F54CB82}" type="datetime1">
              <a:rPr lang="en-US" smtClean="0"/>
              <a:t>11/Oct/11</a:t>
            </a:fld>
            <a:endParaRPr lang="en-US"/>
          </a:p>
        </p:txBody>
      </p:sp>
      <p:sp>
        <p:nvSpPr>
          <p:cNvPr id="6" name="Footer Placeholder 5"/>
          <p:cNvSpPr>
            <a:spLocks noGrp="1"/>
          </p:cNvSpPr>
          <p:nvPr>
            <p:ph type="ftr" sz="quarter" idx="11"/>
          </p:nvPr>
        </p:nvSpPr>
        <p:spPr/>
        <p:txBody>
          <a:bodyPr/>
          <a:lstStyle/>
          <a:p>
            <a:r>
              <a:rPr lang="en-US" smtClean="0"/>
              <a:t>ĐiepNH</a:t>
            </a:r>
            <a:endParaRPr lang="en-US"/>
          </a:p>
        </p:txBody>
      </p:sp>
      <p:sp>
        <p:nvSpPr>
          <p:cNvPr id="7" name="Slide Number Placeholder 6"/>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71658-CB9A-4ECC-91DE-C7C62FE317D7}" type="datetime1">
              <a:rPr lang="en-US" smtClean="0"/>
              <a:t>11/Oct/11</a:t>
            </a:fld>
            <a:endParaRPr lang="en-US"/>
          </a:p>
        </p:txBody>
      </p:sp>
      <p:sp>
        <p:nvSpPr>
          <p:cNvPr id="8" name="Footer Placeholder 7"/>
          <p:cNvSpPr>
            <a:spLocks noGrp="1"/>
          </p:cNvSpPr>
          <p:nvPr>
            <p:ph type="ftr" sz="quarter" idx="11"/>
          </p:nvPr>
        </p:nvSpPr>
        <p:spPr/>
        <p:txBody>
          <a:bodyPr/>
          <a:lstStyle/>
          <a:p>
            <a:r>
              <a:rPr lang="en-US" smtClean="0"/>
              <a:t>ĐiepNH</a:t>
            </a:r>
            <a:endParaRPr lang="en-US"/>
          </a:p>
        </p:txBody>
      </p:sp>
      <p:sp>
        <p:nvSpPr>
          <p:cNvPr id="9" name="Slide Number Placeholder 8"/>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22B32-F8F2-413E-A51D-33D5D77833DC}" type="datetime1">
              <a:rPr lang="en-US" smtClean="0"/>
              <a:t>11/Oct/11</a:t>
            </a:fld>
            <a:endParaRPr lang="en-US"/>
          </a:p>
        </p:txBody>
      </p:sp>
      <p:sp>
        <p:nvSpPr>
          <p:cNvPr id="4" name="Footer Placeholder 3"/>
          <p:cNvSpPr>
            <a:spLocks noGrp="1"/>
          </p:cNvSpPr>
          <p:nvPr>
            <p:ph type="ftr" sz="quarter" idx="11"/>
          </p:nvPr>
        </p:nvSpPr>
        <p:spPr/>
        <p:txBody>
          <a:bodyPr/>
          <a:lstStyle/>
          <a:p>
            <a:r>
              <a:rPr lang="en-US" smtClean="0"/>
              <a:t>ĐiepNH</a:t>
            </a:r>
            <a:endParaRPr lang="en-US"/>
          </a:p>
        </p:txBody>
      </p:sp>
      <p:sp>
        <p:nvSpPr>
          <p:cNvPr id="5" name="Slide Number Placeholder 4"/>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EEA41-09E5-4431-B196-ED477FA26B8C}" type="datetime1">
              <a:rPr lang="en-US" smtClean="0"/>
              <a:t>11/Oct/11</a:t>
            </a:fld>
            <a:endParaRPr lang="en-US"/>
          </a:p>
        </p:txBody>
      </p:sp>
      <p:sp>
        <p:nvSpPr>
          <p:cNvPr id="3" name="Footer Placeholder 2"/>
          <p:cNvSpPr>
            <a:spLocks noGrp="1"/>
          </p:cNvSpPr>
          <p:nvPr>
            <p:ph type="ftr" sz="quarter" idx="11"/>
          </p:nvPr>
        </p:nvSpPr>
        <p:spPr/>
        <p:txBody>
          <a:bodyPr/>
          <a:lstStyle/>
          <a:p>
            <a:r>
              <a:rPr lang="en-US" smtClean="0"/>
              <a:t>ĐiepNH</a:t>
            </a:r>
            <a:endParaRPr lang="en-US"/>
          </a:p>
        </p:txBody>
      </p:sp>
      <p:sp>
        <p:nvSpPr>
          <p:cNvPr id="4" name="Slide Number Placeholder 3"/>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8623A-9437-458C-B90D-F7C49803F276}" type="datetime1">
              <a:rPr lang="en-US" smtClean="0"/>
              <a:t>11/Oct/11</a:t>
            </a:fld>
            <a:endParaRPr lang="en-US"/>
          </a:p>
        </p:txBody>
      </p:sp>
      <p:sp>
        <p:nvSpPr>
          <p:cNvPr id="6" name="Footer Placeholder 5"/>
          <p:cNvSpPr>
            <a:spLocks noGrp="1"/>
          </p:cNvSpPr>
          <p:nvPr>
            <p:ph type="ftr" sz="quarter" idx="11"/>
          </p:nvPr>
        </p:nvSpPr>
        <p:spPr/>
        <p:txBody>
          <a:bodyPr/>
          <a:lstStyle/>
          <a:p>
            <a:r>
              <a:rPr lang="en-US" smtClean="0"/>
              <a:t>ĐiepNH</a:t>
            </a:r>
            <a:endParaRPr lang="en-US"/>
          </a:p>
        </p:txBody>
      </p:sp>
      <p:sp>
        <p:nvSpPr>
          <p:cNvPr id="7" name="Slide Number Placeholder 6"/>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8F347B-9BFA-4834-9924-829EAE39232B}" type="datetime1">
              <a:rPr lang="en-US" smtClean="0"/>
              <a:t>11/Oct/11</a:t>
            </a:fld>
            <a:endParaRPr lang="en-US"/>
          </a:p>
        </p:txBody>
      </p:sp>
      <p:sp>
        <p:nvSpPr>
          <p:cNvPr id="6" name="Footer Placeholder 5"/>
          <p:cNvSpPr>
            <a:spLocks noGrp="1"/>
          </p:cNvSpPr>
          <p:nvPr>
            <p:ph type="ftr" sz="quarter" idx="11"/>
          </p:nvPr>
        </p:nvSpPr>
        <p:spPr/>
        <p:txBody>
          <a:bodyPr/>
          <a:lstStyle/>
          <a:p>
            <a:r>
              <a:rPr lang="en-US" smtClean="0"/>
              <a:t>ĐiepNH</a:t>
            </a:r>
            <a:endParaRPr lang="en-US"/>
          </a:p>
        </p:txBody>
      </p:sp>
      <p:sp>
        <p:nvSpPr>
          <p:cNvPr id="7" name="Slide Number Placeholder 6"/>
          <p:cNvSpPr>
            <a:spLocks noGrp="1"/>
          </p:cNvSpPr>
          <p:nvPr>
            <p:ph type="sldNum" sz="quarter" idx="12"/>
          </p:nvPr>
        </p:nvSpPr>
        <p:spPr/>
        <p:txBody>
          <a:bodyPr/>
          <a:lstStyle/>
          <a:p>
            <a:fld id="{EA8B0754-5FE3-4DBF-89CA-B0CB43DC3C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BD0B9-EB8F-4926-AF19-A5EC2F7FC41F}" type="datetime1">
              <a:rPr lang="en-US" smtClean="0"/>
              <a:t>11/Oct/11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ĐiepNH</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8B0754-5FE3-4DBF-89CA-B0CB43DC3C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Cấu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trúc</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dữ</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liệu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và</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giải</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endParaRPr lang="en-US" dirty="0"/>
          </a:p>
        </p:txBody>
      </p:sp>
      <p:sp>
        <p:nvSpPr>
          <p:cNvPr id="3" name="Content Placeholder 2"/>
          <p:cNvSpPr>
            <a:spLocks noGrp="1"/>
          </p:cNvSpPr>
          <p:nvPr>
            <p:ph idx="1"/>
          </p:nvPr>
        </p:nvSpPr>
        <p:spPr>
          <a:xfrm>
            <a:off x="838200" y="1600200"/>
            <a:ext cx="8305800" cy="4602163"/>
          </a:xfrm>
        </p:spPr>
        <p:txBody>
          <a:bodyPr>
            <a:normAutofit lnSpcReduction="10000"/>
          </a:bodyPr>
          <a:lstStyle/>
          <a:p>
            <a:pPr marL="0" lvl="0" indent="288925" algn="just" eaLnBrk="0" fontAlgn="base" hangingPunct="0">
              <a:spcBef>
                <a:spcPct val="0"/>
              </a:spcBef>
              <a:spcAft>
                <a:spcPct val="0"/>
              </a:spcAft>
              <a:buFont typeface="Wingdings" pitchFamily="2" charset="2"/>
              <a:buChar char="ü"/>
            </a:pPr>
            <a:r>
              <a:rPr lang="en-US" sz="3600" dirty="0" err="1" smtClean="0">
                <a:latin typeface="Times New Roman" pitchFamily="18" charset="0"/>
                <a:cs typeface="Times New Roman" pitchFamily="18" charset="0"/>
              </a:rPr>
              <a:t>Đệ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quy</a:t>
            </a:r>
            <a:endParaRPr kumimoji="0" lang="en-US" sz="1600" i="0" u="none" strike="noStrike" cap="none" normalizeH="0" baseline="0" dirty="0" smtClean="0">
              <a:ln>
                <a:noFill/>
              </a:ln>
              <a:solidFill>
                <a:schemeClr val="tx1"/>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Danh</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sách</a:t>
            </a:r>
            <a:r>
              <a:rPr lang="en-US" sz="3600" dirty="0" smtClean="0">
                <a:latin typeface="Times New Roman" pitchFamily="18" charset="0"/>
                <a:ea typeface="Times New Roman" pitchFamily="18" charset="0"/>
                <a:cs typeface="Times New Roman" pitchFamily="18" charset="0"/>
              </a:rPr>
              <a:t> (List)</a:t>
            </a:r>
            <a:endParaRPr kumimoji="0" lang="en-US" sz="1600" i="0" u="none" strike="noStrike" cap="none" normalizeH="0" baseline="0" dirty="0" smtClean="0">
              <a:ln>
                <a:noFill/>
              </a:ln>
              <a:solidFill>
                <a:schemeClr val="tx1"/>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pt-BR"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Ngăn xếp (Stack) / Hàng đợi (Queue)</a:t>
            </a:r>
            <a:endParaRPr kumimoji="0" lang="en-US" sz="1600" i="0" u="none" strike="noStrike" cap="none" normalizeH="0" baseline="0" dirty="0" smtClean="0">
              <a:ln>
                <a:noFill/>
              </a:ln>
              <a:solidFill>
                <a:schemeClr val="tx1"/>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Các</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toán</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sắp</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xếp</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(Sort)</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Sắp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xếp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lựa</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chọn</a:t>
            </a:r>
            <a:r>
              <a:rPr lang="en-US" sz="2600" dirty="0" smtClean="0">
                <a:latin typeface="Times New Roman" pitchFamily="18" charset="0"/>
                <a:ea typeface="Times New Roman" pitchFamily="18" charset="0"/>
                <a:cs typeface="Times New Roman" pitchFamily="18" charset="0"/>
              </a:rPr>
              <a:t> (Selection Sort)</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Sắp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xếp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nổi</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bọt</a:t>
            </a:r>
            <a:r>
              <a:rPr lang="en-US" sz="2600" dirty="0" smtClean="0">
                <a:latin typeface="Times New Roman" pitchFamily="18" charset="0"/>
                <a:ea typeface="Times New Roman" pitchFamily="18" charset="0"/>
                <a:cs typeface="Times New Roman" pitchFamily="18" charset="0"/>
              </a:rPr>
              <a:t> (Bubble Sort)</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Sắp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xếp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nhanh</a:t>
            </a:r>
            <a:r>
              <a:rPr lang="en-US" sz="2600" dirty="0" smtClean="0">
                <a:latin typeface="Times New Roman" pitchFamily="18" charset="0"/>
                <a:ea typeface="Times New Roman" pitchFamily="18" charset="0"/>
                <a:cs typeface="Times New Roman" pitchFamily="18" charset="0"/>
              </a:rPr>
              <a:t> (Quick Sort)</a:t>
            </a:r>
            <a:endParaRPr kumimoji="0" lang="en-US" sz="2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indent="288925" algn="just" eaLnBrk="0" fontAlgn="base" hangingPunct="0">
              <a:spcBef>
                <a:spcPct val="0"/>
              </a:spcBef>
              <a:spcAft>
                <a:spcPct val="0"/>
              </a:spcAft>
              <a:buFont typeface="Wingdings" pitchFamily="2" charset="2"/>
              <a:buChar char="ü"/>
            </a:pPr>
            <a:r>
              <a:rPr lang="en-US" sz="3600" dirty="0" err="1" smtClean="0">
                <a:latin typeface="Times New Roman" pitchFamily="18" charset="0"/>
                <a:ea typeface="Times New Roman" pitchFamily="18" charset="0"/>
                <a:cs typeface="Times New Roman" pitchFamily="18" charset="0"/>
              </a:rPr>
              <a:t>Các</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thuật</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toán</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tìm</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kiếm</a:t>
            </a:r>
            <a:r>
              <a:rPr lang="en-US" sz="3600" dirty="0" smtClean="0">
                <a:latin typeface="Times New Roman" pitchFamily="18" charset="0"/>
                <a:ea typeface="Times New Roman" pitchFamily="18" charset="0"/>
                <a:cs typeface="Times New Roman" pitchFamily="18" charset="0"/>
              </a:rPr>
              <a:t> (Search)</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Tìm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kiếm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tuần</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tự</a:t>
            </a:r>
            <a:endParaRPr lang="en-US" sz="2600" dirty="0" smtClean="0">
              <a:latin typeface="Times New Roman" pitchFamily="18" charset="0"/>
              <a:ea typeface="Times New Roman" pitchFamily="18" charset="0"/>
              <a:cs typeface="Times New Roman" pitchFamily="18" charset="0"/>
            </a:endParaRP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Tìm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kiếm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nhị</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phân</a:t>
            </a:r>
            <a:endParaRPr lang="en-US" sz="2600" dirty="0" smtClean="0">
              <a:latin typeface="Arial" pitchFamily="34"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Cấu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trúc</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dữ</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liệu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và</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giải</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endParaRPr lang="en-US" dirty="0"/>
          </a:p>
        </p:txBody>
      </p:sp>
      <p:sp>
        <p:nvSpPr>
          <p:cNvPr id="3" name="Content Placeholder 2"/>
          <p:cNvSpPr>
            <a:spLocks noGrp="1"/>
          </p:cNvSpPr>
          <p:nvPr>
            <p:ph idx="1"/>
          </p:nvPr>
        </p:nvSpPr>
        <p:spPr>
          <a:xfrm>
            <a:off x="838200" y="1600200"/>
            <a:ext cx="8305800" cy="4602163"/>
          </a:xfrm>
        </p:spPr>
        <p:txBody>
          <a:bodyPr>
            <a:normAutofit lnSpcReduction="10000"/>
          </a:bodyPr>
          <a:lstStyle/>
          <a:p>
            <a:pPr marL="0" lv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cs typeface="Times New Roman" pitchFamily="18" charset="0"/>
              </a:rPr>
              <a:t>Đệ</a:t>
            </a:r>
            <a:r>
              <a:rPr lang="en-US" sz="3600" dirty="0" smtClean="0">
                <a:solidFill>
                  <a:schemeClr val="bg1">
                    <a:lumMod val="50000"/>
                  </a:schemeClr>
                </a:solidFill>
                <a:latin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cs typeface="Times New Roman" pitchFamily="18" charset="0"/>
              </a:rPr>
              <a:t>quy</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Danh</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sách</a:t>
            </a:r>
            <a:r>
              <a:rPr lang="en-US" sz="3600" dirty="0" smtClean="0">
                <a:latin typeface="Times New Roman" pitchFamily="18" charset="0"/>
                <a:ea typeface="Times New Roman" pitchFamily="18" charset="0"/>
                <a:cs typeface="Times New Roman" pitchFamily="18" charset="0"/>
              </a:rPr>
              <a:t> (List)</a:t>
            </a:r>
            <a:endParaRPr kumimoji="0" lang="en-US" sz="1600" i="0" u="none" strike="noStrike" cap="none" normalizeH="0" baseline="0" dirty="0" smtClean="0">
              <a:ln>
                <a:noFill/>
              </a:ln>
              <a:solidFill>
                <a:schemeClr val="tx1"/>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pt-BR"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Ngăn xếp (Stack) / Hàng đợi (Queue)</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Các</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thuật</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toán</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sắp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xếp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lựa</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chọn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(Selection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nổi</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bọt</a:t>
            </a:r>
            <a:r>
              <a:rPr lang="en-US" sz="2600" dirty="0" smtClean="0">
                <a:solidFill>
                  <a:schemeClr val="bg1">
                    <a:lumMod val="50000"/>
                  </a:schemeClr>
                </a:solidFill>
                <a:latin typeface="Times New Roman" pitchFamily="18" charset="0"/>
                <a:ea typeface="Times New Roman" pitchFamily="18" charset="0"/>
                <a:cs typeface="Times New Roman" pitchFamily="18" charset="0"/>
              </a:rPr>
              <a:t> (Bubble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nhanh</a:t>
            </a:r>
            <a:r>
              <a:rPr lang="en-US" sz="2600" dirty="0" smtClean="0">
                <a:solidFill>
                  <a:schemeClr val="bg1">
                    <a:lumMod val="50000"/>
                  </a:schemeClr>
                </a:solidFill>
                <a:latin typeface="Times New Roman" pitchFamily="18" charset="0"/>
                <a:ea typeface="Times New Roman" pitchFamily="18" charset="0"/>
                <a:cs typeface="Times New Roman" pitchFamily="18" charset="0"/>
              </a:rPr>
              <a:t> (Quick Sort)</a:t>
            </a:r>
            <a:endParaRPr kumimoji="0" lang="en-US" sz="2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endParaRPr>
          </a:p>
          <a:p>
            <a:pPr mar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ea typeface="Times New Roman" pitchFamily="18" charset="0"/>
                <a:cs typeface="Times New Roman" pitchFamily="18" charset="0"/>
              </a:rPr>
              <a:t>Các</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thuật</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toán</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(Search)</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tuần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tự</a:t>
            </a:r>
            <a:endParaRPr lang="en-US" sz="2600" dirty="0" smtClean="0">
              <a:solidFill>
                <a:schemeClr val="bg1">
                  <a:lumMod val="50000"/>
                </a:schemeClr>
              </a:solidFill>
              <a:latin typeface="Times New Roman" pitchFamily="18" charset="0"/>
              <a:ea typeface="Times New Roman" pitchFamily="18" charset="0"/>
              <a:cs typeface="Times New Roman" pitchFamily="18" charset="0"/>
            </a:endParaRP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nhị</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phân</a:t>
            </a:r>
            <a:endParaRPr lang="en-US" sz="2600" dirty="0" smtClean="0">
              <a:solidFill>
                <a:schemeClr val="bg1">
                  <a:lumMod val="50000"/>
                </a:schemeClr>
              </a:solidFill>
              <a:latin typeface="Arial" pitchFamily="34"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7571AC1F-4F93-4467-AF00-BACA6FB45B66}" type="slidenum">
              <a:rPr lang="en-US"/>
              <a:pPr algn="ctr">
                <a:defRPr/>
              </a:pPr>
              <a:t>100</a:t>
            </a:fld>
            <a:endParaRPr lang="en-US"/>
          </a:p>
        </p:txBody>
      </p:sp>
      <p:sp>
        <p:nvSpPr>
          <p:cNvPr id="10243"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0244"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0245"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0246"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0247"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0248"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0249"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0250"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0251"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12747"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a:t>
            </a:r>
          </a:p>
        </p:txBody>
      </p:sp>
      <p:sp>
        <p:nvSpPr>
          <p:cNvPr id="1012748"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2</a:t>
            </a:r>
          </a:p>
        </p:txBody>
      </p:sp>
      <p:sp>
        <p:nvSpPr>
          <p:cNvPr id="1012749"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8</a:t>
            </a:r>
          </a:p>
        </p:txBody>
      </p:sp>
      <p:sp>
        <p:nvSpPr>
          <p:cNvPr id="1012750"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12</a:t>
            </a:r>
          </a:p>
        </p:txBody>
      </p:sp>
      <p:sp>
        <p:nvSpPr>
          <p:cNvPr id="1012751"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5</a:t>
            </a:r>
          </a:p>
        </p:txBody>
      </p:sp>
      <p:sp>
        <p:nvSpPr>
          <p:cNvPr id="10257"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58"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59"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60"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12756"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p</a:t>
            </a:r>
          </a:p>
        </p:txBody>
      </p:sp>
      <p:sp>
        <p:nvSpPr>
          <p:cNvPr id="1012757" name="AutoShape 21"/>
          <p:cNvSpPr>
            <a:spLocks noChangeArrowheads="1"/>
          </p:cNvSpPr>
          <p:nvPr/>
        </p:nvSpPr>
        <p:spPr bwMode="auto">
          <a:xfrm rot="10800000">
            <a:off x="1947863"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min</a:t>
            </a:r>
          </a:p>
        </p:txBody>
      </p:sp>
      <p:sp>
        <p:nvSpPr>
          <p:cNvPr id="10263"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0264"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0265"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0266"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267"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268"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269"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270"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34" name="Rectangle 32"/>
          <p:cNvSpPr>
            <a:spLocks noChangeArrowheads="1"/>
          </p:cNvSpPr>
          <p:nvPr/>
        </p:nvSpPr>
        <p:spPr bwMode="auto">
          <a:xfrm>
            <a:off x="152400" y="762000"/>
            <a:ext cx="9372600" cy="1143000"/>
          </a:xfrm>
          <a:prstGeom prst="rect">
            <a:avLst/>
          </a:prstGeom>
          <a:noFill/>
          <a:ln w="9525">
            <a:noFill/>
            <a:miter lim="800000"/>
            <a:headEnd/>
            <a:tailEnd/>
          </a:ln>
          <a:effectLst/>
        </p:spPr>
        <p:txBody>
          <a:bodyPr anchor="ctr"/>
          <a:lstStyle/>
          <a:p>
            <a:pPr algn="ctr" fontAlgn="auto">
              <a:spcBef>
                <a:spcPts val="0"/>
              </a:spcBef>
              <a:spcAft>
                <a:spcPts val="0"/>
              </a:spcAft>
              <a:defRPr/>
            </a:pPr>
            <a:r>
              <a:rPr lang="en-US" sz="3800" dirty="0" err="1">
                <a:effectLst>
                  <a:outerShdw blurRad="38100" dist="38100" dir="2700000" algn="tl">
                    <a:srgbClr val="C0C0C0"/>
                  </a:outerShdw>
                </a:effectLst>
                <a:latin typeface="Times New Roman" pitchFamily="18" charset="0"/>
                <a:cs typeface="Times New Roman" pitchFamily="18" charset="0"/>
              </a:rPr>
              <a:t>Sắp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xếp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bằng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phương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pháp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chọn</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trực</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tiếp</a:t>
            </a:r>
            <a:r>
              <a:rPr lang="en-US" sz="4000" dirty="0">
                <a:effectLst>
                  <a:outerShdw blurRad="38100" dist="38100" dir="2700000" algn="tl">
                    <a:srgbClr val="C0C0C0"/>
                  </a:outerShdw>
                </a:effectLst>
                <a:latin typeface="Times New Roman" pitchFamily="18" charset="0"/>
                <a:cs typeface="Times New Roman" pitchFamily="18" charset="0"/>
              </a:rPr>
              <a:t> </a:t>
            </a:r>
            <a:br>
              <a:rPr lang="en-US" sz="4000" dirty="0">
                <a:effectLst>
                  <a:outerShdw blurRad="38100" dist="38100" dir="2700000" algn="tl">
                    <a:srgbClr val="C0C0C0"/>
                  </a:outerShdw>
                </a:effectLst>
                <a:latin typeface="Times New Roman" pitchFamily="18" charset="0"/>
                <a:cs typeface="Times New Roman" pitchFamily="18" charset="0"/>
              </a:rPr>
            </a:b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dùng</a:t>
            </a:r>
            <a:r>
              <a:rPr lang="en-US" sz="4000" dirty="0" smtClean="0">
                <a:latin typeface="Times New Roman" pitchFamily="18" charset="0"/>
                <a:cs typeface="Times New Roman" pitchFamily="18" charset="0"/>
              </a:rPr>
              <a:t> DSMN</a:t>
            </a:r>
            <a:endParaRPr lang="en-US" sz="40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1.44509E-6 L 0.12083 0.00555 " pathEditMode="relative" rAng="0" ptsTypes="AA">
                                      <p:cBhvr>
                                        <p:cTn id="6" dur="2000" fill="hold"/>
                                        <p:tgtEl>
                                          <p:spTgt spid="1012756"/>
                                        </p:tgtEl>
                                        <p:attrNameLst>
                                          <p:attrName>ppt_x</p:attrName>
                                          <p:attrName>ppt_y</p:attrName>
                                        </p:attrNameLst>
                                      </p:cBhvr>
                                      <p:rCtr x="60" y="3"/>
                                    </p:animMotion>
                                  </p:childTnLst>
                                </p:cTn>
                              </p:par>
                            </p:childTnLst>
                          </p:cTn>
                        </p:par>
                        <p:par>
                          <p:cTn id="7" fill="hold">
                            <p:stCondLst>
                              <p:cond delay="2000"/>
                            </p:stCondLst>
                            <p:childTnLst>
                              <p:par>
                                <p:cTn id="8" presetID="63" presetClass="path" presetSubtype="0" accel="50000" decel="50000" fill="hold" grpId="0" nodeType="afterEffect">
                                  <p:stCondLst>
                                    <p:cond delay="0"/>
                                  </p:stCondLst>
                                  <p:childTnLst>
                                    <p:animMotion origin="layout" path="M -0.00312 0.00208 L 0.12136 -0.00346 " pathEditMode="relative" rAng="0" ptsTypes="AA">
                                      <p:cBhvr>
                                        <p:cTn id="9" dur="2000" fill="hold"/>
                                        <p:tgtEl>
                                          <p:spTgt spid="1012757"/>
                                        </p:tgtEl>
                                        <p:attrNameLst>
                                          <p:attrName>ppt_x</p:attrName>
                                          <p:attrName>ppt_y</p:attrName>
                                        </p:attrNameLst>
                                      </p:cBhvr>
                                      <p:rCtr x="62" y="-3"/>
                                    </p:animMotion>
                                  </p:childTnLst>
                                </p:cTn>
                              </p:par>
                            </p:childTnLst>
                          </p:cTn>
                        </p:par>
                        <p:par>
                          <p:cTn id="10" fill="hold">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2748"/>
                                        </p:tgtEl>
                                      </p:cBhvr>
                                    </p:animEffect>
                                    <p:animScale>
                                      <p:cBhvr>
                                        <p:cTn id="13" dur="1000" autoRev="1" fill="hold"/>
                                        <p:tgtEl>
                                          <p:spTgt spid="1012748"/>
                                        </p:tgtEl>
                                      </p:cBhvr>
                                      <p:by x="105000" y="105000"/>
                                    </p:animScale>
                                  </p:childTnLst>
                                </p:cTn>
                              </p:par>
                            </p:childTnLst>
                          </p:cTn>
                        </p:par>
                        <p:par>
                          <p:cTn id="14" fill="hold">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12749"/>
                                        </p:tgtEl>
                                      </p:cBhvr>
                                    </p:animEffect>
                                    <p:animScale>
                                      <p:cBhvr>
                                        <p:cTn id="17" dur="1000" autoRev="1" fill="hold"/>
                                        <p:tgtEl>
                                          <p:spTgt spid="1012749"/>
                                        </p:tgtEl>
                                      </p:cBhvr>
                                      <p:by x="105000" y="105000"/>
                                    </p:animScale>
                                  </p:childTnLst>
                                </p:cTn>
                              </p:par>
                            </p:childTnLst>
                          </p:cTn>
                        </p:par>
                        <p:par>
                          <p:cTn id="18" fill="hold">
                            <p:stCondLst>
                              <p:cond delay="8000"/>
                            </p:stCondLst>
                            <p:childTnLst>
                              <p:par>
                                <p:cTn id="19" presetID="26" presetClass="emph" presetSubtype="0" fill="hold" grpId="1" nodeType="afterEffect">
                                  <p:stCondLst>
                                    <p:cond delay="0"/>
                                  </p:stCondLst>
                                  <p:childTnLst>
                                    <p:animEffect transition="out" filter="fade">
                                      <p:cBhvr>
                                        <p:cTn id="20" dur="2000" tmFilter="0, 0; .2, .5; .8, .5; 1, 0"/>
                                        <p:tgtEl>
                                          <p:spTgt spid="1012748"/>
                                        </p:tgtEl>
                                      </p:cBhvr>
                                    </p:animEffect>
                                    <p:animScale>
                                      <p:cBhvr>
                                        <p:cTn id="21" dur="1000" autoRev="1" fill="hold"/>
                                        <p:tgtEl>
                                          <p:spTgt spid="1012748"/>
                                        </p:tgtEl>
                                      </p:cBhvr>
                                      <p:by x="105000" y="105000"/>
                                    </p:animScale>
                                  </p:childTnLst>
                                </p:cTn>
                              </p:par>
                            </p:childTnLst>
                          </p:cTn>
                        </p:par>
                        <p:par>
                          <p:cTn id="22" fill="hold">
                            <p:stCondLst>
                              <p:cond delay="10000"/>
                            </p:stCondLst>
                            <p:childTnLst>
                              <p:par>
                                <p:cTn id="23" presetID="26" presetClass="emph" presetSubtype="0" fill="hold" grpId="0" nodeType="afterEffect">
                                  <p:stCondLst>
                                    <p:cond delay="0"/>
                                  </p:stCondLst>
                                  <p:childTnLst>
                                    <p:animEffect transition="out" filter="fade">
                                      <p:cBhvr>
                                        <p:cTn id="24" dur="2000" tmFilter="0, 0; .2, .5; .8, .5; 1, 0"/>
                                        <p:tgtEl>
                                          <p:spTgt spid="1012750"/>
                                        </p:tgtEl>
                                      </p:cBhvr>
                                    </p:animEffect>
                                    <p:animScale>
                                      <p:cBhvr>
                                        <p:cTn id="25" dur="1000" autoRev="1" fill="hold"/>
                                        <p:tgtEl>
                                          <p:spTgt spid="1012750"/>
                                        </p:tgtEl>
                                      </p:cBhvr>
                                      <p:by x="105000" y="105000"/>
                                    </p:animScale>
                                  </p:childTnLst>
                                </p:cTn>
                              </p:par>
                            </p:childTnLst>
                          </p:cTn>
                        </p:par>
                        <p:par>
                          <p:cTn id="26" fill="hold">
                            <p:stCondLst>
                              <p:cond delay="12000"/>
                            </p:stCondLst>
                            <p:childTnLst>
                              <p:par>
                                <p:cTn id="27" presetID="26" presetClass="emph" presetSubtype="0" fill="hold" grpId="2" nodeType="afterEffect">
                                  <p:stCondLst>
                                    <p:cond delay="0"/>
                                  </p:stCondLst>
                                  <p:childTnLst>
                                    <p:animEffect transition="out" filter="fade">
                                      <p:cBhvr>
                                        <p:cTn id="28" dur="2000" tmFilter="0, 0; .2, .5; .8, .5; 1, 0"/>
                                        <p:tgtEl>
                                          <p:spTgt spid="1012748"/>
                                        </p:tgtEl>
                                      </p:cBhvr>
                                    </p:animEffect>
                                    <p:animScale>
                                      <p:cBhvr>
                                        <p:cTn id="29" dur="1000" autoRev="1" fill="hold"/>
                                        <p:tgtEl>
                                          <p:spTgt spid="1012748"/>
                                        </p:tgtEl>
                                      </p:cBhvr>
                                      <p:by x="105000" y="105000"/>
                                    </p:animScale>
                                  </p:childTnLst>
                                </p:cTn>
                              </p:par>
                            </p:childTnLst>
                          </p:cTn>
                        </p:par>
                        <p:par>
                          <p:cTn id="30" fill="hold">
                            <p:stCondLst>
                              <p:cond delay="14000"/>
                            </p:stCondLst>
                            <p:childTnLst>
                              <p:par>
                                <p:cTn id="31" presetID="26" presetClass="emph" presetSubtype="0" fill="hold" grpId="1" nodeType="afterEffect">
                                  <p:stCondLst>
                                    <p:cond delay="0"/>
                                  </p:stCondLst>
                                  <p:childTnLst>
                                    <p:animEffect transition="out" filter="fade">
                                      <p:cBhvr>
                                        <p:cTn id="32" dur="2000" tmFilter="0, 0; .2, .5; .8, .5; 1, 0"/>
                                        <p:tgtEl>
                                          <p:spTgt spid="1012750"/>
                                        </p:tgtEl>
                                      </p:cBhvr>
                                    </p:animEffect>
                                    <p:animScale>
                                      <p:cBhvr>
                                        <p:cTn id="33" dur="1000" autoRev="1" fill="hold"/>
                                        <p:tgtEl>
                                          <p:spTgt spid="1012750"/>
                                        </p:tgtEl>
                                      </p:cBhvr>
                                      <p:by x="105000" y="105000"/>
                                    </p:animScale>
                                  </p:childTnLst>
                                </p:cTn>
                              </p:par>
                            </p:childTnLst>
                          </p:cTn>
                        </p:par>
                        <p:par>
                          <p:cTn id="34" fill="hold">
                            <p:stCondLst>
                              <p:cond delay="16000"/>
                            </p:stCondLst>
                            <p:childTnLst>
                              <p:par>
                                <p:cTn id="35" presetID="26" presetClass="emph" presetSubtype="0" fill="hold" grpId="3" nodeType="afterEffect">
                                  <p:stCondLst>
                                    <p:cond delay="0"/>
                                  </p:stCondLst>
                                  <p:childTnLst>
                                    <p:animEffect transition="out" filter="fade">
                                      <p:cBhvr>
                                        <p:cTn id="36" dur="2000" tmFilter="0, 0; .2, .5; .8, .5; 1, 0"/>
                                        <p:tgtEl>
                                          <p:spTgt spid="1012748"/>
                                        </p:tgtEl>
                                      </p:cBhvr>
                                    </p:animEffect>
                                    <p:animScale>
                                      <p:cBhvr>
                                        <p:cTn id="37" dur="1000" autoRev="1" fill="hold"/>
                                        <p:tgtEl>
                                          <p:spTgt spid="1012748"/>
                                        </p:tgtEl>
                                      </p:cBhvr>
                                      <p:by x="105000" y="105000"/>
                                    </p:animScale>
                                  </p:childTnLst>
                                </p:cTn>
                              </p:par>
                            </p:childTnLst>
                          </p:cTn>
                        </p:par>
                        <p:par>
                          <p:cTn id="38" fill="hold">
                            <p:stCondLst>
                              <p:cond delay="18000"/>
                            </p:stCondLst>
                            <p:childTnLst>
                              <p:par>
                                <p:cTn id="39" presetID="26" presetClass="emph" presetSubtype="0" fill="hold" grpId="0" nodeType="afterEffect">
                                  <p:stCondLst>
                                    <p:cond delay="0"/>
                                  </p:stCondLst>
                                  <p:childTnLst>
                                    <p:animEffect transition="out" filter="fade">
                                      <p:cBhvr>
                                        <p:cTn id="40" dur="2000" tmFilter="0, 0; .2, .5; .8, .5; 1, 0"/>
                                        <p:tgtEl>
                                          <p:spTgt spid="1012751"/>
                                        </p:tgtEl>
                                      </p:cBhvr>
                                    </p:animEffect>
                                    <p:animScale>
                                      <p:cBhvr>
                                        <p:cTn id="41" dur="1000" autoRev="1" fill="hold"/>
                                        <p:tgtEl>
                                          <p:spTgt spid="1012751"/>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0" nodeType="clickEffect">
                                  <p:stCondLst>
                                    <p:cond delay="0"/>
                                  </p:stCondLst>
                                  <p:childTnLst>
                                    <p:animEffect transition="out" filter="fade">
                                      <p:cBhvr>
                                        <p:cTn id="45" dur="2000" tmFilter="0, 0; .2, .5; .8, .5; 1, 0"/>
                                        <p:tgtEl>
                                          <p:spTgt spid="1012747"/>
                                        </p:tgtEl>
                                      </p:cBhvr>
                                    </p:animEffect>
                                    <p:animScale>
                                      <p:cBhvr>
                                        <p:cTn id="46" dur="1000" autoRev="1" fill="hold"/>
                                        <p:tgtEl>
                                          <p:spTgt spid="10127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7" grpId="0" animBg="1"/>
      <p:bldP spid="1012748" grpId="0" animBg="1"/>
      <p:bldP spid="1012748" grpId="1" animBg="1"/>
      <p:bldP spid="1012748" grpId="2" animBg="1"/>
      <p:bldP spid="1012748" grpId="3" animBg="1"/>
      <p:bldP spid="1012749" grpId="0" animBg="1"/>
      <p:bldP spid="1012750" grpId="0" animBg="1"/>
      <p:bldP spid="1012750" grpId="1" animBg="1"/>
      <p:bldP spid="1012751" grpId="0" animBg="1"/>
      <p:bldP spid="1012756" grpId="0" animBg="1"/>
      <p:bldP spid="101275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D8FF85B2-58B6-4CA2-816C-1BD7180A7D12}" type="slidenum">
              <a:rPr lang="en-US"/>
              <a:pPr algn="ctr">
                <a:defRPr/>
              </a:pPr>
              <a:t>101</a:t>
            </a:fld>
            <a:endParaRPr lang="en-US"/>
          </a:p>
        </p:txBody>
      </p:sp>
      <p:sp>
        <p:nvSpPr>
          <p:cNvPr id="11267"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1268"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1269"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1270"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1271"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1272"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1273"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1274"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1275"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76"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a:t>
            </a:r>
          </a:p>
        </p:txBody>
      </p:sp>
      <p:sp>
        <p:nvSpPr>
          <p:cNvPr id="11277"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2</a:t>
            </a:r>
          </a:p>
        </p:txBody>
      </p:sp>
      <p:sp>
        <p:nvSpPr>
          <p:cNvPr id="1013773"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8</a:t>
            </a:r>
          </a:p>
        </p:txBody>
      </p:sp>
      <p:sp>
        <p:nvSpPr>
          <p:cNvPr id="1013774"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12</a:t>
            </a:r>
          </a:p>
        </p:txBody>
      </p:sp>
      <p:sp>
        <p:nvSpPr>
          <p:cNvPr id="1013775"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5</a:t>
            </a:r>
          </a:p>
        </p:txBody>
      </p:sp>
      <p:sp>
        <p:nvSpPr>
          <p:cNvPr id="11281"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2"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3"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4"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13780" name="AutoShape 20"/>
          <p:cNvSpPr>
            <a:spLocks noChangeArrowheads="1"/>
          </p:cNvSpPr>
          <p:nvPr/>
        </p:nvSpPr>
        <p:spPr bwMode="auto">
          <a:xfrm>
            <a:off x="2971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p</a:t>
            </a:r>
          </a:p>
        </p:txBody>
      </p:sp>
      <p:sp>
        <p:nvSpPr>
          <p:cNvPr id="1013781"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min</a:t>
            </a:r>
          </a:p>
        </p:txBody>
      </p:sp>
      <p:sp>
        <p:nvSpPr>
          <p:cNvPr id="11287"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1288"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1289"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1290"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1291"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1292"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1293"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1294"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34" name="Rectangle 32"/>
          <p:cNvSpPr>
            <a:spLocks noChangeArrowheads="1"/>
          </p:cNvSpPr>
          <p:nvPr/>
        </p:nvSpPr>
        <p:spPr bwMode="auto">
          <a:xfrm>
            <a:off x="152400" y="685800"/>
            <a:ext cx="9372600" cy="1143000"/>
          </a:xfrm>
          <a:prstGeom prst="rect">
            <a:avLst/>
          </a:prstGeom>
          <a:noFill/>
          <a:ln w="9525">
            <a:noFill/>
            <a:miter lim="800000"/>
            <a:headEnd/>
            <a:tailEnd/>
          </a:ln>
          <a:effectLst/>
        </p:spPr>
        <p:txBody>
          <a:bodyPr anchor="ctr"/>
          <a:lstStyle/>
          <a:p>
            <a:pPr algn="ctr" fontAlgn="auto">
              <a:spcBef>
                <a:spcPts val="0"/>
              </a:spcBef>
              <a:spcAft>
                <a:spcPts val="0"/>
              </a:spcAft>
              <a:defRPr/>
            </a:pPr>
            <a:r>
              <a:rPr lang="en-US" sz="3800" dirty="0" err="1">
                <a:effectLst>
                  <a:outerShdw blurRad="38100" dist="38100" dir="2700000" algn="tl">
                    <a:srgbClr val="C0C0C0"/>
                  </a:outerShdw>
                </a:effectLst>
                <a:latin typeface="Times New Roman" pitchFamily="18" charset="0"/>
                <a:cs typeface="Times New Roman" pitchFamily="18" charset="0"/>
              </a:rPr>
              <a:t>Sắp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xếp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bằng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phương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pháp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chọn</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trực</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tiếp</a:t>
            </a:r>
            <a:r>
              <a:rPr lang="en-US" sz="4000" dirty="0">
                <a:effectLst>
                  <a:outerShdw blurRad="38100" dist="38100" dir="2700000" algn="tl">
                    <a:srgbClr val="C0C0C0"/>
                  </a:outerShdw>
                </a:effectLst>
                <a:latin typeface="Times New Roman" pitchFamily="18" charset="0"/>
                <a:cs typeface="Times New Roman" pitchFamily="18" charset="0"/>
              </a:rPr>
              <a:t> </a:t>
            </a:r>
            <a:br>
              <a:rPr lang="en-US" sz="4000" dirty="0">
                <a:effectLst>
                  <a:outerShdw blurRad="38100" dist="38100" dir="2700000" algn="tl">
                    <a:srgbClr val="C0C0C0"/>
                  </a:outerShdw>
                </a:effectLst>
                <a:latin typeface="Times New Roman" pitchFamily="18" charset="0"/>
                <a:cs typeface="Times New Roman" pitchFamily="18" charset="0"/>
              </a:rPr>
            </a:b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dùng</a:t>
            </a:r>
            <a:r>
              <a:rPr lang="en-US" sz="4000" dirty="0" smtClean="0">
                <a:latin typeface="Times New Roman" pitchFamily="18" charset="0"/>
                <a:cs typeface="Times New Roman" pitchFamily="18" charset="0"/>
              </a:rPr>
              <a:t> DSMN</a:t>
            </a:r>
            <a:endParaRPr lang="en-US" sz="40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1.44509E-6 L 0.12917 0.00555 " pathEditMode="relative" rAng="0" ptsTypes="AA">
                                      <p:cBhvr>
                                        <p:cTn id="6" dur="2000" fill="hold"/>
                                        <p:tgtEl>
                                          <p:spTgt spid="1013780"/>
                                        </p:tgtEl>
                                        <p:attrNameLst>
                                          <p:attrName>ppt_x</p:attrName>
                                          <p:attrName>ppt_y</p:attrName>
                                        </p:attrNameLst>
                                      </p:cBhvr>
                                      <p:rCtr x="65" y="3"/>
                                    </p:animMotion>
                                  </p:childTnLst>
                                </p:cTn>
                              </p:par>
                            </p:childTnLst>
                          </p:cTn>
                        </p:par>
                        <p:par>
                          <p:cTn id="7" fill="hold">
                            <p:stCondLst>
                              <p:cond delay="2000"/>
                            </p:stCondLst>
                            <p:childTnLst>
                              <p:par>
                                <p:cTn id="8" presetID="63" presetClass="path" presetSubtype="0" accel="50000" decel="50000" fill="hold" grpId="0" nodeType="afterEffect">
                                  <p:stCondLst>
                                    <p:cond delay="0"/>
                                  </p:stCondLst>
                                  <p:childTnLst>
                                    <p:animMotion origin="layout" path="M -3.33333E-6 -3.23699E-6 L 0.12917 0.00555 " pathEditMode="relative" rAng="0" ptsTypes="AA">
                                      <p:cBhvr>
                                        <p:cTn id="9" dur="2000" fill="hold"/>
                                        <p:tgtEl>
                                          <p:spTgt spid="1013781"/>
                                        </p:tgtEl>
                                        <p:attrNameLst>
                                          <p:attrName>ppt_x</p:attrName>
                                          <p:attrName>ppt_y</p:attrName>
                                        </p:attrNameLst>
                                      </p:cBhvr>
                                      <p:rCtr x="65" y="3"/>
                                    </p:animMotion>
                                  </p:childTnLst>
                                </p:cTn>
                              </p:par>
                            </p:childTnLst>
                          </p:cTn>
                        </p:par>
                        <p:par>
                          <p:cTn id="10" fill="hold">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3773"/>
                                        </p:tgtEl>
                                      </p:cBhvr>
                                    </p:animEffect>
                                    <p:animScale>
                                      <p:cBhvr>
                                        <p:cTn id="13" dur="1000" autoRev="1" fill="hold"/>
                                        <p:tgtEl>
                                          <p:spTgt spid="1013773"/>
                                        </p:tgtEl>
                                      </p:cBhvr>
                                      <p:by x="105000" y="105000"/>
                                    </p:animScale>
                                  </p:childTnLst>
                                </p:cTn>
                              </p:par>
                            </p:childTnLst>
                          </p:cTn>
                        </p:par>
                        <p:par>
                          <p:cTn id="14" fill="hold">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13774"/>
                                        </p:tgtEl>
                                      </p:cBhvr>
                                    </p:animEffect>
                                    <p:animScale>
                                      <p:cBhvr>
                                        <p:cTn id="17" dur="1000" autoRev="1" fill="hold"/>
                                        <p:tgtEl>
                                          <p:spTgt spid="1013774"/>
                                        </p:tgtEl>
                                      </p:cBhvr>
                                      <p:by x="105000" y="105000"/>
                                    </p:animScale>
                                  </p:childTnLst>
                                </p:cTn>
                              </p:par>
                            </p:childTnLst>
                          </p:cTn>
                        </p:par>
                        <p:par>
                          <p:cTn id="18" fill="hold">
                            <p:stCondLst>
                              <p:cond delay="8000"/>
                            </p:stCondLst>
                            <p:childTnLst>
                              <p:par>
                                <p:cTn id="19" presetID="26" presetClass="emph" presetSubtype="0" fill="hold" grpId="1" nodeType="afterEffect">
                                  <p:stCondLst>
                                    <p:cond delay="0"/>
                                  </p:stCondLst>
                                  <p:childTnLst>
                                    <p:animEffect transition="out" filter="fade">
                                      <p:cBhvr>
                                        <p:cTn id="20" dur="2000" tmFilter="0, 0; .2, .5; .8, .5; 1, 0"/>
                                        <p:tgtEl>
                                          <p:spTgt spid="1013773"/>
                                        </p:tgtEl>
                                      </p:cBhvr>
                                    </p:animEffect>
                                    <p:animScale>
                                      <p:cBhvr>
                                        <p:cTn id="21" dur="1000" autoRev="1" fill="hold"/>
                                        <p:tgtEl>
                                          <p:spTgt spid="1013773"/>
                                        </p:tgtEl>
                                      </p:cBhvr>
                                      <p:by x="105000" y="105000"/>
                                    </p:animScale>
                                  </p:childTnLst>
                                </p:cTn>
                              </p:par>
                            </p:childTnLst>
                          </p:cTn>
                        </p:par>
                        <p:par>
                          <p:cTn id="22" fill="hold">
                            <p:stCondLst>
                              <p:cond delay="10000"/>
                            </p:stCondLst>
                            <p:childTnLst>
                              <p:par>
                                <p:cTn id="23" presetID="26" presetClass="emph" presetSubtype="0" fill="hold" grpId="0" nodeType="afterEffect">
                                  <p:stCondLst>
                                    <p:cond delay="0"/>
                                  </p:stCondLst>
                                  <p:childTnLst>
                                    <p:animEffect transition="out" filter="fade">
                                      <p:cBhvr>
                                        <p:cTn id="24" dur="2000" tmFilter="0, 0; .2, .5; .8, .5; 1, 0"/>
                                        <p:tgtEl>
                                          <p:spTgt spid="1013775"/>
                                        </p:tgtEl>
                                      </p:cBhvr>
                                    </p:animEffect>
                                    <p:animScale>
                                      <p:cBhvr>
                                        <p:cTn id="25" dur="1000" autoRev="1" fill="hold"/>
                                        <p:tgtEl>
                                          <p:spTgt spid="1013775"/>
                                        </p:tgtEl>
                                      </p:cBhvr>
                                      <p:by x="105000" y="105000"/>
                                    </p:animScale>
                                  </p:childTnLst>
                                </p:cTn>
                              </p:par>
                            </p:childTnLst>
                          </p:cTn>
                        </p:par>
                        <p:par>
                          <p:cTn id="26" fill="hold">
                            <p:stCondLst>
                              <p:cond delay="12000"/>
                            </p:stCondLst>
                            <p:childTnLst>
                              <p:par>
                                <p:cTn id="27" presetID="63" presetClass="path" presetSubtype="0" accel="50000" decel="50000" fill="hold" grpId="1" nodeType="afterEffect">
                                  <p:stCondLst>
                                    <p:cond delay="0"/>
                                  </p:stCondLst>
                                  <p:childTnLst>
                                    <p:animMotion origin="layout" path="M 0.12448 0.00208 L 0.37448 0.00208 " pathEditMode="relative" rAng="0" ptsTypes="AA">
                                      <p:cBhvr>
                                        <p:cTn id="28" dur="2000" fill="hold"/>
                                        <p:tgtEl>
                                          <p:spTgt spid="1013781"/>
                                        </p:tgtEl>
                                        <p:attrNameLst>
                                          <p:attrName>ppt_x</p:attrName>
                                          <p:attrName>ppt_y</p:attrName>
                                        </p:attrNameLst>
                                      </p:cBhvr>
                                      <p:rCtr x="125" y="0"/>
                                    </p:animMotion>
                                  </p:childTnLst>
                                </p:cTn>
                              </p:par>
                            </p:childTnLst>
                          </p:cTn>
                        </p:par>
                        <p:par>
                          <p:cTn id="29" fill="hold">
                            <p:stCondLst>
                              <p:cond delay="14000"/>
                            </p:stCondLst>
                            <p:childTnLst>
                              <p:par>
                                <p:cTn id="30" presetID="42" presetClass="path" presetSubtype="0" accel="50000" decel="50000" fill="hold" grpId="1" nodeType="afterEffect">
                                  <p:stCondLst>
                                    <p:cond delay="0"/>
                                  </p:stCondLst>
                                  <p:childTnLst>
                                    <p:animMotion origin="layout" path="M -4.72222E-6 4.62428E-7 L -0.00086 0.19353 " pathEditMode="relative" rAng="0" ptsTypes="AA">
                                      <p:cBhvr>
                                        <p:cTn id="31" dur="2000" fill="hold"/>
                                        <p:tgtEl>
                                          <p:spTgt spid="1013775"/>
                                        </p:tgtEl>
                                        <p:attrNameLst>
                                          <p:attrName>ppt_x</p:attrName>
                                          <p:attrName>ppt_y</p:attrName>
                                        </p:attrNameLst>
                                      </p:cBhvr>
                                      <p:rCtr x="-1" y="97"/>
                                    </p:animMotion>
                                  </p:childTnLst>
                                </p:cTn>
                              </p:par>
                            </p:childTnLst>
                          </p:cTn>
                        </p:par>
                        <p:par>
                          <p:cTn id="32" fill="hold">
                            <p:stCondLst>
                              <p:cond delay="16000"/>
                            </p:stCondLst>
                            <p:childTnLst>
                              <p:par>
                                <p:cTn id="33" presetID="63" presetClass="path" presetSubtype="0" accel="50000" decel="50000" fill="hold" grpId="2" nodeType="afterEffect">
                                  <p:stCondLst>
                                    <p:cond delay="0"/>
                                  </p:stCondLst>
                                  <p:childTnLst>
                                    <p:animMotion origin="layout" path="M -0.00625 4.62428E-7 L 0.24375 4.62428E-7 " pathEditMode="relative" rAng="0" ptsTypes="AA">
                                      <p:cBhvr>
                                        <p:cTn id="34" dur="2000" fill="hold"/>
                                        <p:tgtEl>
                                          <p:spTgt spid="1013773"/>
                                        </p:tgtEl>
                                        <p:attrNameLst>
                                          <p:attrName>ppt_x</p:attrName>
                                          <p:attrName>ppt_y</p:attrName>
                                        </p:attrNameLst>
                                      </p:cBhvr>
                                      <p:rCtr x="125" y="0"/>
                                    </p:animMotion>
                                  </p:childTnLst>
                                </p:cTn>
                              </p:par>
                            </p:childTnLst>
                          </p:cTn>
                        </p:par>
                        <p:par>
                          <p:cTn id="35" fill="hold">
                            <p:stCondLst>
                              <p:cond delay="18000"/>
                            </p:stCondLst>
                            <p:childTnLst>
                              <p:par>
                                <p:cTn id="36" presetID="49" presetClass="path" presetSubtype="0" accel="50000" decel="50000" fill="hold" grpId="2" nodeType="afterEffect">
                                  <p:stCondLst>
                                    <p:cond delay="0"/>
                                  </p:stCondLst>
                                  <p:childTnLst>
                                    <p:animMotion origin="layout" path="M 0.00382 0.18936 L -0.24704 0.00069 " pathEditMode="relative" rAng="0" ptsTypes="AA">
                                      <p:cBhvr>
                                        <p:cTn id="37" dur="2000" fill="hold"/>
                                        <p:tgtEl>
                                          <p:spTgt spid="1013775"/>
                                        </p:tgtEl>
                                        <p:attrNameLst>
                                          <p:attrName>ppt_x</p:attrName>
                                          <p:attrName>ppt_y</p:attrName>
                                        </p:attrNameLst>
                                      </p:cBhvr>
                                      <p:rCtr x="-126" y="-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73" grpId="0" animBg="1"/>
      <p:bldP spid="1013773" grpId="1" animBg="1"/>
      <p:bldP spid="1013773" grpId="2" animBg="1"/>
      <p:bldP spid="1013774" grpId="0" animBg="1"/>
      <p:bldP spid="1013775" grpId="0" animBg="1"/>
      <p:bldP spid="1013775" grpId="1" animBg="1"/>
      <p:bldP spid="1013775" grpId="2" animBg="1"/>
      <p:bldP spid="1013780" grpId="0" animBg="1"/>
      <p:bldP spid="1013781" grpId="0" animBg="1"/>
      <p:bldP spid="1013781"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795E5D83-641A-466A-AA90-54AB9CE8146D}" type="slidenum">
              <a:rPr lang="en-US"/>
              <a:pPr algn="ctr">
                <a:defRPr/>
              </a:pPr>
              <a:t>102</a:t>
            </a:fld>
            <a:endParaRPr lang="en-US"/>
          </a:p>
        </p:txBody>
      </p:sp>
      <p:sp>
        <p:nvSpPr>
          <p:cNvPr id="12291"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2292"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2293"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2294"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2295"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2296"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2297"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2298"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2299"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2300"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a:t>
            </a:r>
          </a:p>
        </p:txBody>
      </p:sp>
      <p:sp>
        <p:nvSpPr>
          <p:cNvPr id="12301"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2</a:t>
            </a:r>
          </a:p>
        </p:txBody>
      </p:sp>
      <p:sp>
        <p:nvSpPr>
          <p:cNvPr id="12302"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5</a:t>
            </a:r>
          </a:p>
        </p:txBody>
      </p:sp>
      <p:sp>
        <p:nvSpPr>
          <p:cNvPr id="1014798"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12</a:t>
            </a:r>
          </a:p>
        </p:txBody>
      </p:sp>
      <p:sp>
        <p:nvSpPr>
          <p:cNvPr id="1014799"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8</a:t>
            </a:r>
          </a:p>
        </p:txBody>
      </p:sp>
      <p:sp>
        <p:nvSpPr>
          <p:cNvPr id="12305"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2306"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2307"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2308"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14804" name="AutoShape 20"/>
          <p:cNvSpPr>
            <a:spLocks noChangeArrowheads="1"/>
          </p:cNvSpPr>
          <p:nvPr/>
        </p:nvSpPr>
        <p:spPr bwMode="auto">
          <a:xfrm>
            <a:off x="4114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p</a:t>
            </a:r>
          </a:p>
        </p:txBody>
      </p:sp>
      <p:sp>
        <p:nvSpPr>
          <p:cNvPr id="1014805" name="AutoShape 21"/>
          <p:cNvSpPr>
            <a:spLocks noChangeArrowheads="1"/>
          </p:cNvSpPr>
          <p:nvPr/>
        </p:nvSpPr>
        <p:spPr bwMode="auto">
          <a:xfrm rot="10800000">
            <a:off x="4114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min</a:t>
            </a:r>
          </a:p>
        </p:txBody>
      </p:sp>
      <p:sp>
        <p:nvSpPr>
          <p:cNvPr id="12311"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2312"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2313"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2314"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2315"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2316"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2317"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2318"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14816" name="Rectangle 32"/>
          <p:cNvSpPr>
            <a:spLocks noChangeArrowheads="1"/>
          </p:cNvSpPr>
          <p:nvPr/>
        </p:nvSpPr>
        <p:spPr bwMode="auto">
          <a:xfrm>
            <a:off x="152400" y="762000"/>
            <a:ext cx="9372600" cy="1143000"/>
          </a:xfrm>
          <a:prstGeom prst="rect">
            <a:avLst/>
          </a:prstGeom>
          <a:noFill/>
          <a:ln w="9525">
            <a:noFill/>
            <a:miter lim="800000"/>
            <a:headEnd/>
            <a:tailEnd/>
          </a:ln>
          <a:effectLst/>
        </p:spPr>
        <p:txBody>
          <a:bodyPr anchor="ctr"/>
          <a:lstStyle/>
          <a:p>
            <a:pPr algn="ctr" fontAlgn="auto">
              <a:spcBef>
                <a:spcPts val="0"/>
              </a:spcBef>
              <a:spcAft>
                <a:spcPts val="0"/>
              </a:spcAft>
              <a:defRPr/>
            </a:pPr>
            <a:r>
              <a:rPr lang="en-US" sz="3800" dirty="0" err="1">
                <a:effectLst>
                  <a:outerShdw blurRad="38100" dist="38100" dir="2700000" algn="tl">
                    <a:srgbClr val="C0C0C0"/>
                  </a:outerShdw>
                </a:effectLst>
                <a:latin typeface="Times New Roman" pitchFamily="18" charset="0"/>
                <a:cs typeface="Times New Roman" pitchFamily="18" charset="0"/>
              </a:rPr>
              <a:t>Sắp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xếp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bằng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phương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pháp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chọn</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trực</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tiếp</a:t>
            </a:r>
            <a:r>
              <a:rPr lang="en-US" sz="4000" dirty="0">
                <a:effectLst>
                  <a:outerShdw blurRad="38100" dist="38100" dir="2700000" algn="tl">
                    <a:srgbClr val="C0C0C0"/>
                  </a:outerShdw>
                </a:effectLst>
                <a:latin typeface="Times New Roman" pitchFamily="18" charset="0"/>
                <a:cs typeface="Times New Roman" pitchFamily="18" charset="0"/>
              </a:rPr>
              <a:t> </a:t>
            </a:r>
            <a:br>
              <a:rPr lang="en-US" sz="4000" dirty="0">
                <a:effectLst>
                  <a:outerShdw blurRad="38100" dist="38100" dir="2700000" algn="tl">
                    <a:srgbClr val="C0C0C0"/>
                  </a:outerShdw>
                </a:effectLst>
                <a:latin typeface="Times New Roman" pitchFamily="18" charset="0"/>
                <a:cs typeface="Times New Roman" pitchFamily="18" charset="0"/>
              </a:rPr>
            </a:b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dùng</a:t>
            </a:r>
            <a:r>
              <a:rPr lang="en-US" sz="4000" dirty="0" smtClean="0">
                <a:latin typeface="Times New Roman" pitchFamily="18" charset="0"/>
                <a:cs typeface="Times New Roman" pitchFamily="18" charset="0"/>
              </a:rPr>
              <a:t> DSMN</a:t>
            </a:r>
            <a:endParaRPr lang="en-US" sz="40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0.00313 1.44509E-6 L 0.12396 0.00555 " pathEditMode="relative" rAng="0" ptsTypes="AA">
                                      <p:cBhvr>
                                        <p:cTn id="6" dur="2000" fill="hold"/>
                                        <p:tgtEl>
                                          <p:spTgt spid="1014804"/>
                                        </p:tgtEl>
                                        <p:attrNameLst>
                                          <p:attrName>ppt_x</p:attrName>
                                          <p:attrName>ppt_y</p:attrName>
                                        </p:attrNameLst>
                                      </p:cBhvr>
                                      <p:rCtr x="60" y="3"/>
                                    </p:animMotion>
                                  </p:childTnLst>
                                </p:cTn>
                              </p:par>
                            </p:childTnLst>
                          </p:cTn>
                        </p:par>
                        <p:par>
                          <p:cTn id="7" fill="hold">
                            <p:stCondLst>
                              <p:cond delay="2000"/>
                            </p:stCondLst>
                            <p:childTnLst>
                              <p:par>
                                <p:cTn id="8" presetID="63" presetClass="path" presetSubtype="0" accel="50000" decel="50000" fill="hold" grpId="0" nodeType="afterEffect">
                                  <p:stCondLst>
                                    <p:cond delay="0"/>
                                  </p:stCondLst>
                                  <p:childTnLst>
                                    <p:animMotion origin="layout" path="M -3.33333E-6 -3.23699E-6 L 0.12917 0.00555 " pathEditMode="relative" rAng="0" ptsTypes="AA">
                                      <p:cBhvr>
                                        <p:cTn id="9" dur="2000" fill="hold"/>
                                        <p:tgtEl>
                                          <p:spTgt spid="1014805"/>
                                        </p:tgtEl>
                                        <p:attrNameLst>
                                          <p:attrName>ppt_x</p:attrName>
                                          <p:attrName>ppt_y</p:attrName>
                                        </p:attrNameLst>
                                      </p:cBhvr>
                                      <p:rCtr x="65" y="3"/>
                                    </p:animMotion>
                                  </p:childTnLst>
                                </p:cTn>
                              </p:par>
                            </p:childTnLst>
                          </p:cTn>
                        </p:par>
                        <p:par>
                          <p:cTn id="10" fill="hold">
                            <p:stCondLst>
                              <p:cond delay="4000"/>
                            </p:stCondLst>
                            <p:childTnLst>
                              <p:par>
                                <p:cTn id="11" presetID="26" presetClass="emph" presetSubtype="0" fill="hold" grpId="0" nodeType="afterEffect">
                                  <p:stCondLst>
                                    <p:cond delay="0"/>
                                  </p:stCondLst>
                                  <p:childTnLst>
                                    <p:animEffect transition="out" filter="fade">
                                      <p:cBhvr>
                                        <p:cTn id="12" dur="2000" tmFilter="0, 0; .2, .5; .8, .5; 1, 0"/>
                                        <p:tgtEl>
                                          <p:spTgt spid="1014798"/>
                                        </p:tgtEl>
                                      </p:cBhvr>
                                    </p:animEffect>
                                    <p:animScale>
                                      <p:cBhvr>
                                        <p:cTn id="13" dur="1000" autoRev="1" fill="hold"/>
                                        <p:tgtEl>
                                          <p:spTgt spid="1014798"/>
                                        </p:tgtEl>
                                      </p:cBhvr>
                                      <p:by x="105000" y="105000"/>
                                    </p:animScale>
                                  </p:childTnLst>
                                </p:cTn>
                              </p:par>
                            </p:childTnLst>
                          </p:cTn>
                        </p:par>
                        <p:par>
                          <p:cTn id="14" fill="hold">
                            <p:stCondLst>
                              <p:cond delay="6000"/>
                            </p:stCondLst>
                            <p:childTnLst>
                              <p:par>
                                <p:cTn id="15" presetID="26" presetClass="emph" presetSubtype="0" fill="hold" grpId="0" nodeType="afterEffect">
                                  <p:stCondLst>
                                    <p:cond delay="0"/>
                                  </p:stCondLst>
                                  <p:childTnLst>
                                    <p:animEffect transition="out" filter="fade">
                                      <p:cBhvr>
                                        <p:cTn id="16" dur="2000" tmFilter="0, 0; .2, .5; .8, .5; 1, 0"/>
                                        <p:tgtEl>
                                          <p:spTgt spid="1014799"/>
                                        </p:tgtEl>
                                      </p:cBhvr>
                                    </p:animEffect>
                                    <p:animScale>
                                      <p:cBhvr>
                                        <p:cTn id="17" dur="1000" autoRev="1" fill="hold"/>
                                        <p:tgtEl>
                                          <p:spTgt spid="1014799"/>
                                        </p:tgtEl>
                                      </p:cBhvr>
                                      <p:by x="105000" y="105000"/>
                                    </p:animScale>
                                  </p:childTnLst>
                                </p:cTn>
                              </p:par>
                            </p:childTnLst>
                          </p:cTn>
                        </p:par>
                        <p:par>
                          <p:cTn id="18" fill="hold">
                            <p:stCondLst>
                              <p:cond delay="8000"/>
                            </p:stCondLst>
                            <p:childTnLst>
                              <p:par>
                                <p:cTn id="19" presetID="63" presetClass="path" presetSubtype="0" accel="50000" decel="50000" fill="hold" grpId="1" nodeType="afterEffect">
                                  <p:stCondLst>
                                    <p:cond delay="0"/>
                                  </p:stCondLst>
                                  <p:childTnLst>
                                    <p:animMotion origin="layout" path="M 0.125 -3.23699E-6 L 0.24584 0.00555 " pathEditMode="relative" rAng="0" ptsTypes="AA">
                                      <p:cBhvr>
                                        <p:cTn id="20" dur="2000" fill="hold"/>
                                        <p:tgtEl>
                                          <p:spTgt spid="1014805"/>
                                        </p:tgtEl>
                                        <p:attrNameLst>
                                          <p:attrName>ppt_x</p:attrName>
                                          <p:attrName>ppt_y</p:attrName>
                                        </p:attrNameLst>
                                      </p:cBhvr>
                                      <p:rCtr x="60" y="3"/>
                                    </p:animMotion>
                                  </p:childTnLst>
                                </p:cTn>
                              </p:par>
                            </p:childTnLst>
                          </p:cTn>
                        </p:par>
                        <p:par>
                          <p:cTn id="21" fill="hold">
                            <p:stCondLst>
                              <p:cond delay="10000"/>
                            </p:stCondLst>
                            <p:childTnLst>
                              <p:par>
                                <p:cTn id="22" presetID="42" presetClass="path" presetSubtype="0" accel="50000" decel="50000" fill="hold" grpId="1" nodeType="afterEffect">
                                  <p:stCondLst>
                                    <p:cond delay="0"/>
                                  </p:stCondLst>
                                  <p:childTnLst>
                                    <p:animMotion origin="layout" path="M -4.72222E-6 4.62428E-7 L -0.00086 0.17133 " pathEditMode="relative" rAng="0" ptsTypes="AA">
                                      <p:cBhvr>
                                        <p:cTn id="23" dur="2000" fill="hold"/>
                                        <p:tgtEl>
                                          <p:spTgt spid="1014799"/>
                                        </p:tgtEl>
                                        <p:attrNameLst>
                                          <p:attrName>ppt_x</p:attrName>
                                          <p:attrName>ppt_y</p:attrName>
                                        </p:attrNameLst>
                                      </p:cBhvr>
                                      <p:rCtr x="-1" y="86"/>
                                    </p:animMotion>
                                  </p:childTnLst>
                                </p:cTn>
                              </p:par>
                            </p:childTnLst>
                          </p:cTn>
                        </p:par>
                        <p:par>
                          <p:cTn id="24" fill="hold">
                            <p:stCondLst>
                              <p:cond delay="12000"/>
                            </p:stCondLst>
                            <p:childTnLst>
                              <p:par>
                                <p:cTn id="25" presetID="63" presetClass="path" presetSubtype="0" accel="50000" decel="50000" fill="hold" grpId="1" nodeType="afterEffect">
                                  <p:stCondLst>
                                    <p:cond delay="0"/>
                                  </p:stCondLst>
                                  <p:childTnLst>
                                    <p:animMotion origin="layout" path="M -0.00747 0.00624 L 0.12274 3.23699E-6 " pathEditMode="relative" rAng="0" ptsTypes="AA">
                                      <p:cBhvr>
                                        <p:cTn id="26" dur="2000" fill="hold"/>
                                        <p:tgtEl>
                                          <p:spTgt spid="1014798"/>
                                        </p:tgtEl>
                                        <p:attrNameLst>
                                          <p:attrName>ppt_x</p:attrName>
                                          <p:attrName>ppt_y</p:attrName>
                                        </p:attrNameLst>
                                      </p:cBhvr>
                                      <p:rCtr x="65" y="-3"/>
                                    </p:animMotion>
                                  </p:childTnLst>
                                </p:cTn>
                              </p:par>
                            </p:childTnLst>
                          </p:cTn>
                        </p:par>
                        <p:par>
                          <p:cTn id="27" fill="hold">
                            <p:stCondLst>
                              <p:cond delay="14000"/>
                            </p:stCondLst>
                            <p:childTnLst>
                              <p:par>
                                <p:cTn id="28" presetID="49" presetClass="path" presetSubtype="0" accel="50000" decel="50000" fill="hold" grpId="2" nodeType="afterEffect">
                                  <p:stCondLst>
                                    <p:cond delay="0"/>
                                  </p:stCondLst>
                                  <p:childTnLst>
                                    <p:animMotion origin="layout" path="M 0.00851 0.17133 L -0.12569 0.00486 " pathEditMode="relative" rAng="0" ptsTypes="AA">
                                      <p:cBhvr>
                                        <p:cTn id="29" dur="2000" fill="hold"/>
                                        <p:tgtEl>
                                          <p:spTgt spid="1014799"/>
                                        </p:tgtEl>
                                        <p:attrNameLst>
                                          <p:attrName>ppt_x</p:attrName>
                                          <p:attrName>ppt_y</p:attrName>
                                        </p:attrNameLst>
                                      </p:cBhvr>
                                      <p:rCtr x="-67" y="-83"/>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2" nodeType="clickEffect">
                                  <p:stCondLst>
                                    <p:cond delay="0"/>
                                  </p:stCondLst>
                                  <p:childTnLst>
                                    <p:animEffect transition="out" filter="fade">
                                      <p:cBhvr>
                                        <p:cTn id="33" dur="2000" tmFilter="0, 0; .2, .5; .8, .5; 1, 0"/>
                                        <p:tgtEl>
                                          <p:spTgt spid="1014798"/>
                                        </p:tgtEl>
                                      </p:cBhvr>
                                    </p:animEffect>
                                    <p:animScale>
                                      <p:cBhvr>
                                        <p:cTn id="34" dur="1000" autoRev="1" fill="hold"/>
                                        <p:tgtEl>
                                          <p:spTgt spid="1014798"/>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1014799"/>
                                        </p:tgtEl>
                                      </p:cBhvr>
                                    </p:animEffect>
                                    <p:animScale>
                                      <p:cBhvr>
                                        <p:cTn id="37" dur="1000" autoRev="1" fill="hold"/>
                                        <p:tgtEl>
                                          <p:spTgt spid="101479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98" grpId="0" animBg="1"/>
      <p:bldP spid="1014798" grpId="1" animBg="1"/>
      <p:bldP spid="1014798" grpId="2" animBg="1"/>
      <p:bldP spid="1014799" grpId="0" animBg="1"/>
      <p:bldP spid="1014799" grpId="1" animBg="1"/>
      <p:bldP spid="1014799" grpId="2" animBg="1"/>
      <p:bldP spid="1014799" grpId="3" animBg="1"/>
      <p:bldP spid="1014804" grpId="0" animBg="1"/>
      <p:bldP spid="1014805" grpId="0" animBg="1"/>
      <p:bldP spid="1014805" grpId="1"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3124200" y="6356350"/>
            <a:ext cx="2895600" cy="365125"/>
          </a:xfrm>
        </p:spPr>
        <p:txBody>
          <a:bodyPr/>
          <a:lstStyle/>
          <a:p>
            <a:pPr algn="ctr">
              <a:defRPr/>
            </a:pPr>
            <a:fld id="{FC60C0DF-73DA-4921-8937-F2D135015454}" type="slidenum">
              <a:rPr lang="en-US"/>
              <a:pPr algn="ctr">
                <a:defRPr/>
              </a:pPr>
              <a:t>103</a:t>
            </a:fld>
            <a:endParaRPr lang="en-US"/>
          </a:p>
        </p:txBody>
      </p:sp>
      <p:sp>
        <p:nvSpPr>
          <p:cNvPr id="13315"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3316"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3317"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3318"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3319"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3320"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3321"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3322"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3323"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3324" name="Text Box 11"/>
          <p:cNvSpPr txBox="1">
            <a:spLocks noChangeAspect="1" noChangeArrowheads="1"/>
          </p:cNvSpPr>
          <p:nvPr/>
        </p:nvSpPr>
        <p:spPr bwMode="auto">
          <a:xfrm>
            <a:off x="1987550" y="3438525"/>
            <a:ext cx="642938" cy="523875"/>
          </a:xfrm>
          <a:prstGeom prst="rect">
            <a:avLst/>
          </a:prstGeom>
          <a:gradFill rotWithShape="1">
            <a:gsLst>
              <a:gs pos="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a:t>
            </a:r>
          </a:p>
        </p:txBody>
      </p:sp>
      <p:sp>
        <p:nvSpPr>
          <p:cNvPr id="13325"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2</a:t>
            </a:r>
          </a:p>
        </p:txBody>
      </p:sp>
      <p:sp>
        <p:nvSpPr>
          <p:cNvPr id="13326"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5</a:t>
            </a:r>
          </a:p>
        </p:txBody>
      </p:sp>
      <p:sp>
        <p:nvSpPr>
          <p:cNvPr id="13327"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8</a:t>
            </a:r>
          </a:p>
        </p:txBody>
      </p:sp>
      <p:sp>
        <p:nvSpPr>
          <p:cNvPr id="13328"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12</a:t>
            </a:r>
          </a:p>
        </p:txBody>
      </p:sp>
      <p:sp>
        <p:nvSpPr>
          <p:cNvPr id="13329"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3330"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3331"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3332"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15828" name="AutoShape 20"/>
          <p:cNvSpPr>
            <a:spLocks noChangeArrowheads="1"/>
          </p:cNvSpPr>
          <p:nvPr/>
        </p:nvSpPr>
        <p:spPr bwMode="auto">
          <a:xfrm>
            <a:off x="64008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p</a:t>
            </a:r>
          </a:p>
        </p:txBody>
      </p:sp>
      <p:sp>
        <p:nvSpPr>
          <p:cNvPr id="13334" name="AutoShape 21"/>
          <p:cNvSpPr>
            <a:spLocks noChangeArrowheads="1"/>
          </p:cNvSpPr>
          <p:nvPr/>
        </p:nvSpPr>
        <p:spPr bwMode="auto">
          <a:xfrm rot="10800000">
            <a:off x="6400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min</a:t>
            </a:r>
          </a:p>
        </p:txBody>
      </p:sp>
      <p:sp>
        <p:nvSpPr>
          <p:cNvPr id="13335"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3336"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3337"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3338"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3339"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3340"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3341"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3342"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15839" name="Text Box 31"/>
          <p:cNvSpPr txBox="1">
            <a:spLocks noChangeArrowheads="1"/>
          </p:cNvSpPr>
          <p:nvPr/>
        </p:nvSpPr>
        <p:spPr bwMode="auto">
          <a:xfrm>
            <a:off x="7467600" y="1524000"/>
            <a:ext cx="1066800" cy="457200"/>
          </a:xfrm>
          <a:prstGeom prst="rect">
            <a:avLst/>
          </a:prstGeom>
          <a:solidFill>
            <a:schemeClr val="accent2"/>
          </a:solidFill>
          <a:ln w="9525">
            <a:noFill/>
            <a:miter lim="800000"/>
            <a:headEnd/>
            <a:tailEnd/>
          </a:ln>
        </p:spPr>
        <p:txBody>
          <a:bodyPr>
            <a:spAutoFit/>
          </a:bodyPr>
          <a:lstStyle/>
          <a:p>
            <a:pPr algn="ctr">
              <a:spcBef>
                <a:spcPct val="50000"/>
              </a:spcBef>
            </a:pPr>
            <a:r>
              <a:rPr lang="en-US" sz="2400">
                <a:solidFill>
                  <a:schemeClr val="bg1"/>
                </a:solidFill>
                <a:latin typeface="Calibri" pitchFamily="34" charset="0"/>
              </a:rPr>
              <a:t>Dừng</a:t>
            </a:r>
          </a:p>
        </p:txBody>
      </p:sp>
      <p:sp>
        <p:nvSpPr>
          <p:cNvPr id="34" name="Rectangle 32"/>
          <p:cNvSpPr>
            <a:spLocks noChangeArrowheads="1"/>
          </p:cNvSpPr>
          <p:nvPr/>
        </p:nvSpPr>
        <p:spPr bwMode="auto">
          <a:xfrm>
            <a:off x="152400" y="457200"/>
            <a:ext cx="9372600" cy="1143000"/>
          </a:xfrm>
          <a:prstGeom prst="rect">
            <a:avLst/>
          </a:prstGeom>
          <a:noFill/>
          <a:ln w="9525">
            <a:noFill/>
            <a:miter lim="800000"/>
            <a:headEnd/>
            <a:tailEnd/>
          </a:ln>
          <a:effectLst/>
        </p:spPr>
        <p:txBody>
          <a:bodyPr anchor="ctr"/>
          <a:lstStyle/>
          <a:p>
            <a:pPr algn="ctr" fontAlgn="auto">
              <a:spcBef>
                <a:spcPts val="0"/>
              </a:spcBef>
              <a:spcAft>
                <a:spcPts val="0"/>
              </a:spcAft>
              <a:defRPr/>
            </a:pPr>
            <a:r>
              <a:rPr lang="en-US" sz="3800" dirty="0" err="1">
                <a:effectLst>
                  <a:outerShdw blurRad="38100" dist="38100" dir="2700000" algn="tl">
                    <a:srgbClr val="C0C0C0"/>
                  </a:outerShdw>
                </a:effectLst>
                <a:latin typeface="Times New Roman" pitchFamily="18" charset="0"/>
                <a:cs typeface="Times New Roman" pitchFamily="18" charset="0"/>
              </a:rPr>
              <a:t>Sắp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xếp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bằng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phương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pháp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chọn</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trực</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tiếp</a:t>
            </a:r>
            <a:r>
              <a:rPr lang="en-US" sz="4000" dirty="0">
                <a:effectLst>
                  <a:outerShdw blurRad="38100" dist="38100" dir="2700000" algn="tl">
                    <a:srgbClr val="C0C0C0"/>
                  </a:outerShdw>
                </a:effectLst>
                <a:latin typeface="Times New Roman" pitchFamily="18" charset="0"/>
                <a:cs typeface="Times New Roman" pitchFamily="18" charset="0"/>
              </a:rPr>
              <a:t> </a:t>
            </a:r>
            <a:br>
              <a:rPr lang="en-US" sz="4000" dirty="0">
                <a:effectLst>
                  <a:outerShdw blurRad="38100" dist="38100" dir="2700000" algn="tl">
                    <a:srgbClr val="C0C0C0"/>
                  </a:outerShdw>
                </a:effectLst>
                <a:latin typeface="Times New Roman" pitchFamily="18" charset="0"/>
                <a:cs typeface="Times New Roman" pitchFamily="18" charset="0"/>
              </a:rPr>
            </a:b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dùng</a:t>
            </a:r>
            <a:r>
              <a:rPr lang="en-US" sz="4000" dirty="0" smtClean="0">
                <a:latin typeface="Times New Roman" pitchFamily="18" charset="0"/>
                <a:cs typeface="Times New Roman" pitchFamily="18" charset="0"/>
              </a:rPr>
              <a:t> DSMN</a:t>
            </a:r>
            <a:endParaRPr lang="en-US" sz="40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1.44509E-6 L 0.10417 0.00555 " pathEditMode="relative" rAng="0" ptsTypes="AA">
                                      <p:cBhvr>
                                        <p:cTn id="6" dur="2000" fill="hold"/>
                                        <p:tgtEl>
                                          <p:spTgt spid="1015828"/>
                                        </p:tgtEl>
                                        <p:attrNameLst>
                                          <p:attrName>ppt_x</p:attrName>
                                          <p:attrName>ppt_y</p:attrName>
                                        </p:attrNameLst>
                                      </p:cBhvr>
                                      <p:rCtr x="52" y="3"/>
                                    </p:animMotion>
                                  </p:childTnLst>
                                </p:cTn>
                              </p:par>
                            </p:childTnLst>
                          </p:cTn>
                        </p:par>
                        <p:par>
                          <p:cTn id="7" fill="hold">
                            <p:stCondLst>
                              <p:cond delay="2000"/>
                            </p:stCondLst>
                            <p:childTnLst>
                              <p:par>
                                <p:cTn id="8" presetID="26" presetClass="entr" presetSubtype="0" fill="hold" grpId="0" nodeType="afterEffect">
                                  <p:stCondLst>
                                    <p:cond delay="0"/>
                                  </p:stCondLst>
                                  <p:childTnLst>
                                    <p:set>
                                      <p:cBhvr>
                                        <p:cTn id="9" dur="1" fill="hold">
                                          <p:stCondLst>
                                            <p:cond delay="0"/>
                                          </p:stCondLst>
                                        </p:cTn>
                                        <p:tgtEl>
                                          <p:spTgt spid="1015839"/>
                                        </p:tgtEl>
                                        <p:attrNameLst>
                                          <p:attrName>style.visibility</p:attrName>
                                        </p:attrNameLst>
                                      </p:cBhvr>
                                      <p:to>
                                        <p:strVal val="visible"/>
                                      </p:to>
                                    </p:set>
                                    <p:animEffect transition="in" filter="wipe(down)">
                                      <p:cBhvr>
                                        <p:cTn id="10" dur="580">
                                          <p:stCondLst>
                                            <p:cond delay="0"/>
                                          </p:stCondLst>
                                        </p:cTn>
                                        <p:tgtEl>
                                          <p:spTgt spid="1015839"/>
                                        </p:tgtEl>
                                      </p:cBhvr>
                                    </p:animEffect>
                                    <p:anim calcmode="lin" valueType="num">
                                      <p:cBhvr>
                                        <p:cTn id="11" dur="1822" tmFilter="0,0; 0.14,0.36; 0.43,0.73; 0.71,0.91; 1.0,1.0">
                                          <p:stCondLst>
                                            <p:cond delay="0"/>
                                          </p:stCondLst>
                                        </p:cTn>
                                        <p:tgtEl>
                                          <p:spTgt spid="1015839"/>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1015839"/>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1015839"/>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1015839"/>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1015839"/>
                                        </p:tgtEl>
                                        <p:attrNameLst>
                                          <p:attrName>ppt_y</p:attrName>
                                        </p:attrNameLst>
                                      </p:cBhvr>
                                      <p:tavLst>
                                        <p:tav tm="0" fmla="#ppt_y-sin(pi*$)/81">
                                          <p:val>
                                            <p:fltVal val="0"/>
                                          </p:val>
                                        </p:tav>
                                        <p:tav tm="100000">
                                          <p:val>
                                            <p:fltVal val="1"/>
                                          </p:val>
                                        </p:tav>
                                      </p:tavLst>
                                    </p:anim>
                                    <p:animScale>
                                      <p:cBhvr>
                                        <p:cTn id="16" dur="26">
                                          <p:stCondLst>
                                            <p:cond delay="650"/>
                                          </p:stCondLst>
                                        </p:cTn>
                                        <p:tgtEl>
                                          <p:spTgt spid="1015839"/>
                                        </p:tgtEl>
                                      </p:cBhvr>
                                      <p:to x="100000" y="60000"/>
                                    </p:animScale>
                                    <p:animScale>
                                      <p:cBhvr>
                                        <p:cTn id="17" dur="166" decel="50000">
                                          <p:stCondLst>
                                            <p:cond delay="676"/>
                                          </p:stCondLst>
                                        </p:cTn>
                                        <p:tgtEl>
                                          <p:spTgt spid="1015839"/>
                                        </p:tgtEl>
                                      </p:cBhvr>
                                      <p:to x="100000" y="100000"/>
                                    </p:animScale>
                                    <p:animScale>
                                      <p:cBhvr>
                                        <p:cTn id="18" dur="26">
                                          <p:stCondLst>
                                            <p:cond delay="1312"/>
                                          </p:stCondLst>
                                        </p:cTn>
                                        <p:tgtEl>
                                          <p:spTgt spid="1015839"/>
                                        </p:tgtEl>
                                      </p:cBhvr>
                                      <p:to x="100000" y="80000"/>
                                    </p:animScale>
                                    <p:animScale>
                                      <p:cBhvr>
                                        <p:cTn id="19" dur="166" decel="50000">
                                          <p:stCondLst>
                                            <p:cond delay="1338"/>
                                          </p:stCondLst>
                                        </p:cTn>
                                        <p:tgtEl>
                                          <p:spTgt spid="1015839"/>
                                        </p:tgtEl>
                                      </p:cBhvr>
                                      <p:to x="100000" y="100000"/>
                                    </p:animScale>
                                    <p:animScale>
                                      <p:cBhvr>
                                        <p:cTn id="20" dur="26">
                                          <p:stCondLst>
                                            <p:cond delay="1642"/>
                                          </p:stCondLst>
                                        </p:cTn>
                                        <p:tgtEl>
                                          <p:spTgt spid="1015839"/>
                                        </p:tgtEl>
                                      </p:cBhvr>
                                      <p:to x="100000" y="90000"/>
                                    </p:animScale>
                                    <p:animScale>
                                      <p:cBhvr>
                                        <p:cTn id="21" dur="166" decel="50000">
                                          <p:stCondLst>
                                            <p:cond delay="1668"/>
                                          </p:stCondLst>
                                        </p:cTn>
                                        <p:tgtEl>
                                          <p:spTgt spid="1015839"/>
                                        </p:tgtEl>
                                      </p:cBhvr>
                                      <p:to x="100000" y="100000"/>
                                    </p:animScale>
                                    <p:animScale>
                                      <p:cBhvr>
                                        <p:cTn id="22" dur="26">
                                          <p:stCondLst>
                                            <p:cond delay="1808"/>
                                          </p:stCondLst>
                                        </p:cTn>
                                        <p:tgtEl>
                                          <p:spTgt spid="1015839"/>
                                        </p:tgtEl>
                                      </p:cBhvr>
                                      <p:to x="100000" y="95000"/>
                                    </p:animScale>
                                    <p:animScale>
                                      <p:cBhvr>
                                        <p:cTn id="23" dur="166" decel="50000">
                                          <p:stCondLst>
                                            <p:cond delay="1834"/>
                                          </p:stCondLst>
                                        </p:cTn>
                                        <p:tgtEl>
                                          <p:spTgt spid="10158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28" grpId="0" animBg="1"/>
      <p:bldP spid="101583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342900" indent="-342900"/>
            <a:r>
              <a:rPr lang="en-US" smtClean="0">
                <a:latin typeface="Times New Roman" pitchFamily="18" charset="0"/>
                <a:cs typeface="Times New Roman" pitchFamily="18" charset="0"/>
              </a:rPr>
              <a:t>Sắp xếp nổi bọt</a:t>
            </a:r>
            <a:endParaRPr lang="en-US" sz="4800" smtClean="0"/>
          </a:p>
        </p:txBody>
      </p:sp>
      <p:sp>
        <p:nvSpPr>
          <p:cNvPr id="18435" name="Content Placeholder 2"/>
          <p:cNvSpPr>
            <a:spLocks noGrp="1"/>
          </p:cNvSpPr>
          <p:nvPr>
            <p:ph idx="1"/>
          </p:nvPr>
        </p:nvSpPr>
        <p:spPr/>
        <p:txBody>
          <a:bodyPr>
            <a:normAutofit lnSpcReduction="10000"/>
          </a:bodyPr>
          <a:lstStyle/>
          <a:p>
            <a:pPr>
              <a:lnSpc>
                <a:spcPct val="90000"/>
              </a:lnSpc>
            </a:pPr>
            <a:r>
              <a:rPr lang="en-US" sz="4000" b="1" smtClean="0">
                <a:latin typeface="Times New Roman" pitchFamily="18" charset="0"/>
                <a:cs typeface="Times New Roman" pitchFamily="18" charset="0"/>
              </a:rPr>
              <a:t>Ý tưởng</a:t>
            </a:r>
            <a:endParaRPr lang="en-US" sz="4000" smtClean="0">
              <a:latin typeface="Times New Roman" pitchFamily="18" charset="0"/>
              <a:cs typeface="Times New Roman" pitchFamily="18" charset="0"/>
            </a:endParaRPr>
          </a:p>
          <a:p>
            <a:pPr>
              <a:lnSpc>
                <a:spcPct val="90000"/>
              </a:lnSpc>
              <a:buFont typeface="Wingdings" pitchFamily="2" charset="2"/>
              <a:buNone/>
            </a:pPr>
            <a:r>
              <a:rPr lang="en-US" sz="4000" smtClean="0">
                <a:latin typeface="Times New Roman" pitchFamily="18" charset="0"/>
                <a:cs typeface="Times New Roman" pitchFamily="18" charset="0"/>
              </a:rPr>
              <a:t>	 Với mỗi cặp số hạng đứng liền kề trong dãy K, nếu chúng không thoả mãn điều kiện cần sắp xếp ta tiến hành đổi chỗ chúng cho nhau. Việc làm đó được lặp đi lặp lại, cho đến khi không có bất kì một cặp số hạng liền kề nào cần đổi chỗ.</a:t>
            </a:r>
          </a:p>
        </p:txBody>
      </p:sp>
      <p:sp>
        <p:nvSpPr>
          <p:cNvPr id="4" name="Slide Number Placeholder 3"/>
          <p:cNvSpPr>
            <a:spLocks noGrp="1"/>
          </p:cNvSpPr>
          <p:nvPr>
            <p:ph type="sldNum" sz="quarter" idx="12"/>
          </p:nvPr>
        </p:nvSpPr>
        <p:spPr/>
        <p:txBody>
          <a:bodyPr/>
          <a:lstStyle/>
          <a:p>
            <a:fld id="{EA8B0754-5FE3-4DBF-89CA-B0CB43DC3C3B}"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latin typeface="Times New Roman" pitchFamily="18" charset="0"/>
                <a:cs typeface="Times New Roman" pitchFamily="18" charset="0"/>
              </a:rPr>
              <a:t>Thuật toán sắp xếp nổi bọt</a:t>
            </a:r>
          </a:p>
        </p:txBody>
      </p:sp>
      <p:sp>
        <p:nvSpPr>
          <p:cNvPr id="19459" name="Content Placeholder 2"/>
          <p:cNvSpPr>
            <a:spLocks noGrp="1"/>
          </p:cNvSpPr>
          <p:nvPr>
            <p:ph idx="1"/>
          </p:nvPr>
        </p:nvSpPr>
        <p:spPr>
          <a:xfrm>
            <a:off x="762000" y="1600200"/>
            <a:ext cx="8001000" cy="4525963"/>
          </a:xfrm>
        </p:spPr>
        <p:txBody>
          <a:bodyPr>
            <a:normAutofit lnSpcReduction="10000"/>
          </a:bodyPr>
          <a:lstStyle/>
          <a:p>
            <a:r>
              <a:rPr lang="vi-VN" sz="2800" u="sng" dirty="0" smtClean="0"/>
              <a:t>Bước 1</a:t>
            </a:r>
            <a:r>
              <a:rPr lang="vi-VN" sz="2800" dirty="0" smtClean="0"/>
              <a:t> : i = 1;// bắt đầu từ đầu dãy </a:t>
            </a:r>
          </a:p>
          <a:p>
            <a:r>
              <a:rPr lang="vi-VN" sz="2800" u="sng" dirty="0" smtClean="0"/>
              <a:t>Bước 2</a:t>
            </a:r>
            <a:r>
              <a:rPr lang="vi-VN" sz="2800" dirty="0" smtClean="0"/>
              <a:t> : j = i+1;//tìm các phần tử a[j] &lt; a[i], j&gt;i </a:t>
            </a:r>
          </a:p>
          <a:p>
            <a:r>
              <a:rPr lang="vi-VN" sz="2800" u="sng" dirty="0" smtClean="0"/>
              <a:t>Bước 3</a:t>
            </a:r>
            <a:r>
              <a:rPr lang="vi-VN" sz="2800" dirty="0" smtClean="0"/>
              <a:t> : </a:t>
            </a:r>
          </a:p>
          <a:p>
            <a:pPr>
              <a:buFont typeface="Arial" charset="0"/>
              <a:buNone/>
            </a:pPr>
            <a:r>
              <a:rPr lang="vi-VN" sz="2800" dirty="0" smtClean="0"/>
              <a:t>Trong khi j</a:t>
            </a:r>
            <a:r>
              <a:rPr lang="en-US" sz="2800" dirty="0" smtClean="0"/>
              <a:t>&lt;</a:t>
            </a:r>
            <a:r>
              <a:rPr lang="vi-VN" sz="2800" dirty="0" smtClean="0"/>
              <a:t>N thực hiện </a:t>
            </a:r>
          </a:p>
          <a:p>
            <a:pPr>
              <a:buFont typeface="Arial" charset="0"/>
              <a:buNone/>
            </a:pPr>
            <a:r>
              <a:rPr lang="vi-VN" sz="2800" dirty="0" smtClean="0"/>
              <a:t>Nếu a[j]&lt;a[i]: a[i]</a:t>
            </a:r>
            <a:r>
              <a:rPr lang="en-US" sz="2800" dirty="0" smtClean="0">
                <a:sym typeface="Wingdings" pitchFamily="2" charset="2"/>
              </a:rPr>
              <a:t></a:t>
            </a:r>
            <a:r>
              <a:rPr lang="vi-VN" sz="2800" dirty="0" smtClean="0"/>
              <a:t>a[j]; //xét cặp a[i], a[j] </a:t>
            </a:r>
          </a:p>
          <a:p>
            <a:pPr>
              <a:buFont typeface="Arial" charset="0"/>
              <a:buNone/>
            </a:pPr>
            <a:r>
              <a:rPr lang="vi-VN" sz="2800" dirty="0" smtClean="0"/>
              <a:t>j = j+1;                    </a:t>
            </a:r>
          </a:p>
          <a:p>
            <a:r>
              <a:rPr lang="vi-VN" sz="2800" u="sng" dirty="0" smtClean="0"/>
              <a:t>Bước 4</a:t>
            </a:r>
            <a:r>
              <a:rPr lang="vi-VN" sz="2800" dirty="0" smtClean="0"/>
              <a:t> : i = i+1; </a:t>
            </a:r>
          </a:p>
          <a:p>
            <a:pPr>
              <a:buFont typeface="Arial" charset="0"/>
              <a:buNone/>
            </a:pPr>
            <a:r>
              <a:rPr lang="vi-VN" sz="2800" dirty="0" smtClean="0"/>
              <a:t>Nếu  i</a:t>
            </a:r>
            <a:r>
              <a:rPr lang="vi-VN" sz="2800" baseline="-25000" dirty="0" smtClean="0"/>
              <a:t> </a:t>
            </a:r>
            <a:r>
              <a:rPr lang="vi-VN" sz="2800" dirty="0" smtClean="0"/>
              <a:t>&lt; n</a:t>
            </a:r>
            <a:r>
              <a:rPr lang="en-US" sz="2800" dirty="0" smtClean="0"/>
              <a:t>-1</a:t>
            </a:r>
            <a:r>
              <a:rPr lang="vi-VN" sz="2800" dirty="0" smtClean="0"/>
              <a:t>: Lặp lại Bước 2. </a:t>
            </a:r>
          </a:p>
          <a:p>
            <a:pPr>
              <a:buFont typeface="Arial" charset="0"/>
              <a:buNone/>
            </a:pPr>
            <a:r>
              <a:rPr lang="vi-VN" sz="2800" dirty="0" smtClean="0"/>
              <a:t>Ngược lại:  Dừng. </a:t>
            </a:r>
          </a:p>
        </p:txBody>
      </p:sp>
      <p:sp>
        <p:nvSpPr>
          <p:cNvPr id="4" name="Slide Number Placeholder 3"/>
          <p:cNvSpPr>
            <a:spLocks noGrp="1"/>
          </p:cNvSpPr>
          <p:nvPr>
            <p:ph type="sldNum" sz="quarter" idx="12"/>
          </p:nvPr>
        </p:nvSpPr>
        <p:spPr/>
        <p:txBody>
          <a:bodyPr/>
          <a:lstStyle/>
          <a:p>
            <a:fld id="{EA8B0754-5FE3-4DBF-89CA-B0CB43DC3C3B}"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marL="342900" indent="-342900" eaLnBrk="1" hangingPunct="1"/>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bọt</a:t>
            </a:r>
            <a:r>
              <a:rPr lang="en-US" dirty="0" smtClean="0">
                <a:latin typeface="Times New Roman" pitchFamily="18" charset="0"/>
                <a:cs typeface="Times New Roman" pitchFamily="18" charset="0"/>
              </a:rPr>
              <a:t>)</a:t>
            </a:r>
          </a:p>
        </p:txBody>
      </p:sp>
      <p:sp>
        <p:nvSpPr>
          <p:cNvPr id="542724" name="Rectangle 4"/>
          <p:cNvSpPr>
            <a:spLocks noChangeArrowheads="1"/>
          </p:cNvSpPr>
          <p:nvPr/>
        </p:nvSpPr>
        <p:spPr bwMode="auto">
          <a:xfrm>
            <a:off x="3124200" y="16764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6</a:t>
            </a:r>
          </a:p>
        </p:txBody>
      </p:sp>
      <p:sp>
        <p:nvSpPr>
          <p:cNvPr id="542725" name="Rectangle 5"/>
          <p:cNvSpPr>
            <a:spLocks noChangeArrowheads="1"/>
          </p:cNvSpPr>
          <p:nvPr/>
        </p:nvSpPr>
        <p:spPr bwMode="auto">
          <a:xfrm>
            <a:off x="3810000" y="16764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4</a:t>
            </a:r>
          </a:p>
        </p:txBody>
      </p:sp>
      <p:sp>
        <p:nvSpPr>
          <p:cNvPr id="542726" name="Rectangle 6"/>
          <p:cNvSpPr>
            <a:spLocks noChangeArrowheads="1"/>
          </p:cNvSpPr>
          <p:nvPr/>
        </p:nvSpPr>
        <p:spPr bwMode="auto">
          <a:xfrm>
            <a:off x="4495800" y="16764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7</a:t>
            </a:r>
          </a:p>
        </p:txBody>
      </p:sp>
      <p:sp>
        <p:nvSpPr>
          <p:cNvPr id="542727" name="Rectangle 7"/>
          <p:cNvSpPr>
            <a:spLocks noChangeArrowheads="1"/>
          </p:cNvSpPr>
          <p:nvPr/>
        </p:nvSpPr>
        <p:spPr bwMode="auto">
          <a:xfrm>
            <a:off x="5181600" y="16764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2</a:t>
            </a:r>
          </a:p>
        </p:txBody>
      </p:sp>
      <p:sp>
        <p:nvSpPr>
          <p:cNvPr id="542728" name="Rectangle 8"/>
          <p:cNvSpPr>
            <a:spLocks noChangeArrowheads="1"/>
          </p:cNvSpPr>
          <p:nvPr/>
        </p:nvSpPr>
        <p:spPr bwMode="auto">
          <a:xfrm>
            <a:off x="5867400" y="16764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3</a:t>
            </a:r>
          </a:p>
        </p:txBody>
      </p:sp>
      <p:sp>
        <p:nvSpPr>
          <p:cNvPr id="542733" name="Rectangle 13"/>
          <p:cNvSpPr>
            <a:spLocks noChangeArrowheads="1"/>
          </p:cNvSpPr>
          <p:nvPr/>
        </p:nvSpPr>
        <p:spPr bwMode="auto">
          <a:xfrm>
            <a:off x="3124200" y="2971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4</a:t>
            </a:r>
          </a:p>
        </p:txBody>
      </p:sp>
      <p:sp>
        <p:nvSpPr>
          <p:cNvPr id="542734" name="Rectangle 14"/>
          <p:cNvSpPr>
            <a:spLocks noChangeArrowheads="1"/>
          </p:cNvSpPr>
          <p:nvPr/>
        </p:nvSpPr>
        <p:spPr bwMode="auto">
          <a:xfrm>
            <a:off x="3810000" y="2971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6</a:t>
            </a:r>
          </a:p>
        </p:txBody>
      </p:sp>
      <p:sp>
        <p:nvSpPr>
          <p:cNvPr id="542735" name="Rectangle 15"/>
          <p:cNvSpPr>
            <a:spLocks noChangeArrowheads="1"/>
          </p:cNvSpPr>
          <p:nvPr/>
        </p:nvSpPr>
        <p:spPr bwMode="auto">
          <a:xfrm>
            <a:off x="4495800" y="2971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2</a:t>
            </a:r>
          </a:p>
        </p:txBody>
      </p:sp>
      <p:sp>
        <p:nvSpPr>
          <p:cNvPr id="542736" name="Rectangle 16"/>
          <p:cNvSpPr>
            <a:spLocks noChangeArrowheads="1"/>
          </p:cNvSpPr>
          <p:nvPr/>
        </p:nvSpPr>
        <p:spPr bwMode="auto">
          <a:xfrm>
            <a:off x="5181600" y="2971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3</a:t>
            </a:r>
          </a:p>
        </p:txBody>
      </p:sp>
      <p:sp>
        <p:nvSpPr>
          <p:cNvPr id="542737" name="Rectangle 17"/>
          <p:cNvSpPr>
            <a:spLocks noChangeArrowheads="1"/>
          </p:cNvSpPr>
          <p:nvPr/>
        </p:nvSpPr>
        <p:spPr bwMode="auto">
          <a:xfrm>
            <a:off x="5867400" y="2971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7</a:t>
            </a:r>
          </a:p>
        </p:txBody>
      </p:sp>
      <p:sp>
        <p:nvSpPr>
          <p:cNvPr id="542748" name="Text Box 28"/>
          <p:cNvSpPr txBox="1">
            <a:spLocks noChangeArrowheads="1"/>
          </p:cNvSpPr>
          <p:nvPr/>
        </p:nvSpPr>
        <p:spPr bwMode="auto">
          <a:xfrm>
            <a:off x="1143000" y="1727200"/>
            <a:ext cx="1028700"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Bước 1</a:t>
            </a:r>
          </a:p>
        </p:txBody>
      </p:sp>
      <p:sp>
        <p:nvSpPr>
          <p:cNvPr id="542749" name="Text Box 29"/>
          <p:cNvSpPr txBox="1">
            <a:spLocks noChangeArrowheads="1"/>
          </p:cNvSpPr>
          <p:nvPr/>
        </p:nvSpPr>
        <p:spPr bwMode="auto">
          <a:xfrm>
            <a:off x="1143000" y="3048000"/>
            <a:ext cx="1028700"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Bước 2</a:t>
            </a:r>
          </a:p>
        </p:txBody>
      </p:sp>
      <p:sp>
        <p:nvSpPr>
          <p:cNvPr id="542750" name="Text Box 30"/>
          <p:cNvSpPr txBox="1">
            <a:spLocks noChangeArrowheads="1"/>
          </p:cNvSpPr>
          <p:nvPr/>
        </p:nvSpPr>
        <p:spPr bwMode="auto">
          <a:xfrm>
            <a:off x="1143000" y="4267200"/>
            <a:ext cx="1028700"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Bước 3</a:t>
            </a:r>
          </a:p>
        </p:txBody>
      </p:sp>
      <p:sp>
        <p:nvSpPr>
          <p:cNvPr id="542751" name="Text Box 31"/>
          <p:cNvSpPr txBox="1">
            <a:spLocks noChangeArrowheads="1"/>
          </p:cNvSpPr>
          <p:nvPr/>
        </p:nvSpPr>
        <p:spPr bwMode="auto">
          <a:xfrm>
            <a:off x="1143000" y="5486400"/>
            <a:ext cx="1028700"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Bước 4</a:t>
            </a:r>
          </a:p>
        </p:txBody>
      </p:sp>
      <p:sp>
        <p:nvSpPr>
          <p:cNvPr id="542752" name="Rectangle 32"/>
          <p:cNvSpPr>
            <a:spLocks noChangeArrowheads="1"/>
          </p:cNvSpPr>
          <p:nvPr/>
        </p:nvSpPr>
        <p:spPr bwMode="auto">
          <a:xfrm>
            <a:off x="3124200" y="4114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4</a:t>
            </a:r>
          </a:p>
        </p:txBody>
      </p:sp>
      <p:sp>
        <p:nvSpPr>
          <p:cNvPr id="542753" name="Rectangle 33"/>
          <p:cNvSpPr>
            <a:spLocks noChangeArrowheads="1"/>
          </p:cNvSpPr>
          <p:nvPr/>
        </p:nvSpPr>
        <p:spPr bwMode="auto">
          <a:xfrm>
            <a:off x="3810000" y="4114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2</a:t>
            </a:r>
          </a:p>
        </p:txBody>
      </p:sp>
      <p:sp>
        <p:nvSpPr>
          <p:cNvPr id="542754" name="Rectangle 34"/>
          <p:cNvSpPr>
            <a:spLocks noChangeArrowheads="1"/>
          </p:cNvSpPr>
          <p:nvPr/>
        </p:nvSpPr>
        <p:spPr bwMode="auto">
          <a:xfrm>
            <a:off x="4495800" y="4114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3</a:t>
            </a:r>
          </a:p>
        </p:txBody>
      </p:sp>
      <p:sp>
        <p:nvSpPr>
          <p:cNvPr id="542755" name="Rectangle 35"/>
          <p:cNvSpPr>
            <a:spLocks noChangeArrowheads="1"/>
          </p:cNvSpPr>
          <p:nvPr/>
        </p:nvSpPr>
        <p:spPr bwMode="auto">
          <a:xfrm>
            <a:off x="5181600" y="4114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6</a:t>
            </a:r>
          </a:p>
        </p:txBody>
      </p:sp>
      <p:sp>
        <p:nvSpPr>
          <p:cNvPr id="542756" name="Rectangle 36"/>
          <p:cNvSpPr>
            <a:spLocks noChangeArrowheads="1"/>
          </p:cNvSpPr>
          <p:nvPr/>
        </p:nvSpPr>
        <p:spPr bwMode="auto">
          <a:xfrm>
            <a:off x="5867400" y="41148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7</a:t>
            </a:r>
          </a:p>
        </p:txBody>
      </p:sp>
      <p:sp>
        <p:nvSpPr>
          <p:cNvPr id="542757" name="Rectangle 37"/>
          <p:cNvSpPr>
            <a:spLocks noChangeArrowheads="1"/>
          </p:cNvSpPr>
          <p:nvPr/>
        </p:nvSpPr>
        <p:spPr bwMode="auto">
          <a:xfrm>
            <a:off x="3124200" y="53340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2</a:t>
            </a:r>
          </a:p>
        </p:txBody>
      </p:sp>
      <p:sp>
        <p:nvSpPr>
          <p:cNvPr id="542758" name="Rectangle 38"/>
          <p:cNvSpPr>
            <a:spLocks noChangeArrowheads="1"/>
          </p:cNvSpPr>
          <p:nvPr/>
        </p:nvSpPr>
        <p:spPr bwMode="auto">
          <a:xfrm>
            <a:off x="3810000" y="53340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3</a:t>
            </a:r>
          </a:p>
        </p:txBody>
      </p:sp>
      <p:sp>
        <p:nvSpPr>
          <p:cNvPr id="542759" name="Rectangle 39"/>
          <p:cNvSpPr>
            <a:spLocks noChangeArrowheads="1"/>
          </p:cNvSpPr>
          <p:nvPr/>
        </p:nvSpPr>
        <p:spPr bwMode="auto">
          <a:xfrm>
            <a:off x="4495800" y="53340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4</a:t>
            </a:r>
          </a:p>
        </p:txBody>
      </p:sp>
      <p:sp>
        <p:nvSpPr>
          <p:cNvPr id="542760" name="Rectangle 40"/>
          <p:cNvSpPr>
            <a:spLocks noChangeArrowheads="1"/>
          </p:cNvSpPr>
          <p:nvPr/>
        </p:nvSpPr>
        <p:spPr bwMode="auto">
          <a:xfrm>
            <a:off x="5181600" y="53340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6</a:t>
            </a:r>
          </a:p>
        </p:txBody>
      </p:sp>
      <p:sp>
        <p:nvSpPr>
          <p:cNvPr id="542761" name="Rectangle 41"/>
          <p:cNvSpPr>
            <a:spLocks noChangeArrowheads="1"/>
          </p:cNvSpPr>
          <p:nvPr/>
        </p:nvSpPr>
        <p:spPr bwMode="auto">
          <a:xfrm>
            <a:off x="5867400" y="5334000"/>
            <a:ext cx="685800" cy="533400"/>
          </a:xfrm>
          <a:prstGeom prst="rect">
            <a:avLst/>
          </a:prstGeom>
          <a:solidFill>
            <a:schemeClr val="accent1"/>
          </a:solidFill>
          <a:ln w="9525">
            <a:solidFill>
              <a:schemeClr val="tx1"/>
            </a:solidFill>
            <a:miter lim="800000"/>
            <a:headEnd/>
            <a:tailEnd/>
          </a:ln>
        </p:spPr>
        <p:txBody>
          <a:bodyPr wrap="none" anchor="ctr"/>
          <a:lstStyle/>
          <a:p>
            <a:r>
              <a:rPr lang="en-US" sz="2400">
                <a:latin typeface="Calibri" pitchFamily="34" charset="0"/>
              </a:rPr>
              <a:t>7</a:t>
            </a:r>
          </a:p>
        </p:txBody>
      </p:sp>
      <p:grpSp>
        <p:nvGrpSpPr>
          <p:cNvPr id="2" name="Group 46"/>
          <p:cNvGrpSpPr>
            <a:grpSpLocks/>
          </p:cNvGrpSpPr>
          <p:nvPr/>
        </p:nvGrpSpPr>
        <p:grpSpPr bwMode="auto">
          <a:xfrm>
            <a:off x="5867400" y="1371600"/>
            <a:ext cx="2251075" cy="457200"/>
            <a:chOff x="3696" y="864"/>
            <a:chExt cx="1418" cy="288"/>
          </a:xfrm>
        </p:grpSpPr>
        <p:sp>
          <p:nvSpPr>
            <p:cNvPr id="23589" name="Text Box 43"/>
            <p:cNvSpPr txBox="1">
              <a:spLocks noChangeArrowheads="1"/>
            </p:cNvSpPr>
            <p:nvPr/>
          </p:nvSpPr>
          <p:spPr bwMode="auto">
            <a:xfrm>
              <a:off x="4464" y="864"/>
              <a:ext cx="650" cy="288"/>
            </a:xfrm>
            <a:prstGeom prst="rect">
              <a:avLst/>
            </a:prstGeom>
            <a:noFill/>
            <a:ln w="9525">
              <a:noFill/>
              <a:miter lim="800000"/>
              <a:headEnd/>
              <a:tailEnd/>
            </a:ln>
          </p:spPr>
          <p:txBody>
            <a:bodyPr wrap="none">
              <a:spAutoFit/>
            </a:bodyPr>
            <a:lstStyle/>
            <a:p>
              <a:r>
                <a:rPr lang="en-US" sz="2400">
                  <a:solidFill>
                    <a:srgbClr val="FF3300"/>
                  </a:solidFill>
                  <a:latin typeface="Calibri" pitchFamily="34" charset="0"/>
                </a:rPr>
                <a:t>sorted</a:t>
              </a:r>
            </a:p>
          </p:txBody>
        </p:sp>
        <p:sp>
          <p:nvSpPr>
            <p:cNvPr id="23590" name="Freeform 45"/>
            <p:cNvSpPr>
              <a:spLocks/>
            </p:cNvSpPr>
            <p:nvPr/>
          </p:nvSpPr>
          <p:spPr bwMode="auto">
            <a:xfrm>
              <a:off x="3696" y="864"/>
              <a:ext cx="1104" cy="144"/>
            </a:xfrm>
            <a:custGeom>
              <a:avLst/>
              <a:gdLst>
                <a:gd name="T0" fmla="*/ 0 w 1104"/>
                <a:gd name="T1" fmla="*/ 144 h 144"/>
                <a:gd name="T2" fmla="*/ 0 w 1104"/>
                <a:gd name="T3" fmla="*/ 0 h 144"/>
                <a:gd name="T4" fmla="*/ 1104 w 1104"/>
                <a:gd name="T5" fmla="*/ 0 h 144"/>
                <a:gd name="T6" fmla="*/ 0 60000 65536"/>
                <a:gd name="T7" fmla="*/ 0 60000 65536"/>
                <a:gd name="T8" fmla="*/ 0 60000 65536"/>
                <a:gd name="T9" fmla="*/ 0 w 1104"/>
                <a:gd name="T10" fmla="*/ 0 h 144"/>
                <a:gd name="T11" fmla="*/ 1104 w 1104"/>
                <a:gd name="T12" fmla="*/ 144 h 144"/>
              </a:gdLst>
              <a:ahLst/>
              <a:cxnLst>
                <a:cxn ang="T6">
                  <a:pos x="T0" y="T1"/>
                </a:cxn>
                <a:cxn ang="T7">
                  <a:pos x="T2" y="T3"/>
                </a:cxn>
                <a:cxn ang="T8">
                  <a:pos x="T4" y="T5"/>
                </a:cxn>
              </a:cxnLst>
              <a:rect l="T9" t="T10" r="T11" b="T12"/>
              <a:pathLst>
                <a:path w="1104" h="144">
                  <a:moveTo>
                    <a:pt x="0" y="144"/>
                  </a:moveTo>
                  <a:lnTo>
                    <a:pt x="0" y="0"/>
                  </a:lnTo>
                  <a:lnTo>
                    <a:pt x="1104" y="0"/>
                  </a:lnTo>
                </a:path>
              </a:pathLst>
            </a:custGeom>
            <a:noFill/>
            <a:ln w="28575">
              <a:solidFill>
                <a:srgbClr val="FF3300"/>
              </a:solidFill>
              <a:round/>
              <a:headEnd type="triangle" w="med" len="med"/>
              <a:tailEnd/>
            </a:ln>
          </p:spPr>
          <p:txBody>
            <a:bodyPr/>
            <a:lstStyle/>
            <a:p>
              <a:endParaRPr lang="en-US">
                <a:latin typeface="Calibri" pitchFamily="34" charset="0"/>
              </a:endParaRPr>
            </a:p>
          </p:txBody>
        </p:sp>
      </p:grpSp>
      <p:grpSp>
        <p:nvGrpSpPr>
          <p:cNvPr id="3" name="Group 56"/>
          <p:cNvGrpSpPr>
            <a:grpSpLocks/>
          </p:cNvGrpSpPr>
          <p:nvPr/>
        </p:nvGrpSpPr>
        <p:grpSpPr bwMode="auto">
          <a:xfrm>
            <a:off x="5181600" y="2667000"/>
            <a:ext cx="2936875" cy="457200"/>
            <a:chOff x="3264" y="1680"/>
            <a:chExt cx="1850" cy="288"/>
          </a:xfrm>
        </p:grpSpPr>
        <p:sp>
          <p:nvSpPr>
            <p:cNvPr id="23587" name="Text Box 48"/>
            <p:cNvSpPr txBox="1">
              <a:spLocks noChangeArrowheads="1"/>
            </p:cNvSpPr>
            <p:nvPr/>
          </p:nvSpPr>
          <p:spPr bwMode="auto">
            <a:xfrm>
              <a:off x="4464" y="1680"/>
              <a:ext cx="650" cy="288"/>
            </a:xfrm>
            <a:prstGeom prst="rect">
              <a:avLst/>
            </a:prstGeom>
            <a:noFill/>
            <a:ln w="9525">
              <a:noFill/>
              <a:miter lim="800000"/>
              <a:headEnd/>
              <a:tailEnd/>
            </a:ln>
          </p:spPr>
          <p:txBody>
            <a:bodyPr wrap="none">
              <a:spAutoFit/>
            </a:bodyPr>
            <a:lstStyle/>
            <a:p>
              <a:r>
                <a:rPr lang="en-US" sz="2400">
                  <a:solidFill>
                    <a:srgbClr val="FF3300"/>
                  </a:solidFill>
                  <a:latin typeface="Calibri" pitchFamily="34" charset="0"/>
                </a:rPr>
                <a:t>sorted</a:t>
              </a:r>
            </a:p>
          </p:txBody>
        </p:sp>
        <p:sp>
          <p:nvSpPr>
            <p:cNvPr id="23588" name="Freeform 49"/>
            <p:cNvSpPr>
              <a:spLocks/>
            </p:cNvSpPr>
            <p:nvPr/>
          </p:nvSpPr>
          <p:spPr bwMode="auto">
            <a:xfrm>
              <a:off x="3264" y="1680"/>
              <a:ext cx="1536" cy="144"/>
            </a:xfrm>
            <a:custGeom>
              <a:avLst/>
              <a:gdLst>
                <a:gd name="T0" fmla="*/ 0 w 1104"/>
                <a:gd name="T1" fmla="*/ 144 h 144"/>
                <a:gd name="T2" fmla="*/ 0 w 1104"/>
                <a:gd name="T3" fmla="*/ 0 h 144"/>
                <a:gd name="T4" fmla="*/ 5754 w 1104"/>
                <a:gd name="T5" fmla="*/ 0 h 144"/>
                <a:gd name="T6" fmla="*/ 0 60000 65536"/>
                <a:gd name="T7" fmla="*/ 0 60000 65536"/>
                <a:gd name="T8" fmla="*/ 0 60000 65536"/>
                <a:gd name="T9" fmla="*/ 0 w 1104"/>
                <a:gd name="T10" fmla="*/ 0 h 144"/>
                <a:gd name="T11" fmla="*/ 1104 w 1104"/>
                <a:gd name="T12" fmla="*/ 144 h 144"/>
              </a:gdLst>
              <a:ahLst/>
              <a:cxnLst>
                <a:cxn ang="T6">
                  <a:pos x="T0" y="T1"/>
                </a:cxn>
                <a:cxn ang="T7">
                  <a:pos x="T2" y="T3"/>
                </a:cxn>
                <a:cxn ang="T8">
                  <a:pos x="T4" y="T5"/>
                </a:cxn>
              </a:cxnLst>
              <a:rect l="T9" t="T10" r="T11" b="T12"/>
              <a:pathLst>
                <a:path w="1104" h="144">
                  <a:moveTo>
                    <a:pt x="0" y="144"/>
                  </a:moveTo>
                  <a:lnTo>
                    <a:pt x="0" y="0"/>
                  </a:lnTo>
                  <a:lnTo>
                    <a:pt x="1104" y="0"/>
                  </a:lnTo>
                </a:path>
              </a:pathLst>
            </a:custGeom>
            <a:noFill/>
            <a:ln w="28575">
              <a:solidFill>
                <a:srgbClr val="FF3300"/>
              </a:solidFill>
              <a:round/>
              <a:headEnd type="triangle" w="med" len="med"/>
              <a:tailEnd/>
            </a:ln>
          </p:spPr>
          <p:txBody>
            <a:bodyPr/>
            <a:lstStyle/>
            <a:p>
              <a:endParaRPr lang="en-US">
                <a:latin typeface="Calibri" pitchFamily="34" charset="0"/>
              </a:endParaRPr>
            </a:p>
          </p:txBody>
        </p:sp>
      </p:grpSp>
      <p:grpSp>
        <p:nvGrpSpPr>
          <p:cNvPr id="4" name="Group 57"/>
          <p:cNvGrpSpPr>
            <a:grpSpLocks/>
          </p:cNvGrpSpPr>
          <p:nvPr/>
        </p:nvGrpSpPr>
        <p:grpSpPr bwMode="auto">
          <a:xfrm>
            <a:off x="4495800" y="3810000"/>
            <a:ext cx="3622675" cy="457200"/>
            <a:chOff x="2832" y="2400"/>
            <a:chExt cx="2282" cy="288"/>
          </a:xfrm>
        </p:grpSpPr>
        <p:sp>
          <p:nvSpPr>
            <p:cNvPr id="23585" name="Text Box 51"/>
            <p:cNvSpPr txBox="1">
              <a:spLocks noChangeArrowheads="1"/>
            </p:cNvSpPr>
            <p:nvPr/>
          </p:nvSpPr>
          <p:spPr bwMode="auto">
            <a:xfrm>
              <a:off x="4464" y="2400"/>
              <a:ext cx="650" cy="288"/>
            </a:xfrm>
            <a:prstGeom prst="rect">
              <a:avLst/>
            </a:prstGeom>
            <a:noFill/>
            <a:ln w="9525">
              <a:noFill/>
              <a:miter lim="800000"/>
              <a:headEnd/>
              <a:tailEnd/>
            </a:ln>
          </p:spPr>
          <p:txBody>
            <a:bodyPr wrap="none">
              <a:spAutoFit/>
            </a:bodyPr>
            <a:lstStyle/>
            <a:p>
              <a:r>
                <a:rPr lang="en-US" sz="2400">
                  <a:solidFill>
                    <a:srgbClr val="FF3300"/>
                  </a:solidFill>
                  <a:latin typeface="Calibri" pitchFamily="34" charset="0"/>
                </a:rPr>
                <a:t>sorted</a:t>
              </a:r>
            </a:p>
          </p:txBody>
        </p:sp>
        <p:sp>
          <p:nvSpPr>
            <p:cNvPr id="23586" name="Freeform 52"/>
            <p:cNvSpPr>
              <a:spLocks/>
            </p:cNvSpPr>
            <p:nvPr/>
          </p:nvSpPr>
          <p:spPr bwMode="auto">
            <a:xfrm>
              <a:off x="2832" y="2400"/>
              <a:ext cx="1968" cy="144"/>
            </a:xfrm>
            <a:custGeom>
              <a:avLst/>
              <a:gdLst>
                <a:gd name="T0" fmla="*/ 0 w 1104"/>
                <a:gd name="T1" fmla="*/ 144 h 144"/>
                <a:gd name="T2" fmla="*/ 0 w 1104"/>
                <a:gd name="T3" fmla="*/ 0 h 144"/>
                <a:gd name="T4" fmla="*/ 19871 w 1104"/>
                <a:gd name="T5" fmla="*/ 0 h 144"/>
                <a:gd name="T6" fmla="*/ 0 60000 65536"/>
                <a:gd name="T7" fmla="*/ 0 60000 65536"/>
                <a:gd name="T8" fmla="*/ 0 60000 65536"/>
                <a:gd name="T9" fmla="*/ 0 w 1104"/>
                <a:gd name="T10" fmla="*/ 0 h 144"/>
                <a:gd name="T11" fmla="*/ 1104 w 1104"/>
                <a:gd name="T12" fmla="*/ 144 h 144"/>
              </a:gdLst>
              <a:ahLst/>
              <a:cxnLst>
                <a:cxn ang="T6">
                  <a:pos x="T0" y="T1"/>
                </a:cxn>
                <a:cxn ang="T7">
                  <a:pos x="T2" y="T3"/>
                </a:cxn>
                <a:cxn ang="T8">
                  <a:pos x="T4" y="T5"/>
                </a:cxn>
              </a:cxnLst>
              <a:rect l="T9" t="T10" r="T11" b="T12"/>
              <a:pathLst>
                <a:path w="1104" h="144">
                  <a:moveTo>
                    <a:pt x="0" y="144"/>
                  </a:moveTo>
                  <a:lnTo>
                    <a:pt x="0" y="0"/>
                  </a:lnTo>
                  <a:lnTo>
                    <a:pt x="1104" y="0"/>
                  </a:lnTo>
                </a:path>
              </a:pathLst>
            </a:custGeom>
            <a:noFill/>
            <a:ln w="28575">
              <a:solidFill>
                <a:srgbClr val="FF3300"/>
              </a:solidFill>
              <a:round/>
              <a:headEnd type="triangle" w="med" len="med"/>
              <a:tailEnd/>
            </a:ln>
          </p:spPr>
          <p:txBody>
            <a:bodyPr/>
            <a:lstStyle/>
            <a:p>
              <a:endParaRPr lang="en-US">
                <a:latin typeface="Calibri" pitchFamily="34" charset="0"/>
              </a:endParaRPr>
            </a:p>
          </p:txBody>
        </p:sp>
      </p:grpSp>
      <p:grpSp>
        <p:nvGrpSpPr>
          <p:cNvPr id="5" name="Group 58"/>
          <p:cNvGrpSpPr>
            <a:grpSpLocks/>
          </p:cNvGrpSpPr>
          <p:nvPr/>
        </p:nvGrpSpPr>
        <p:grpSpPr bwMode="auto">
          <a:xfrm>
            <a:off x="3810000" y="4953000"/>
            <a:ext cx="4308475" cy="457200"/>
            <a:chOff x="2400" y="3120"/>
            <a:chExt cx="2714" cy="288"/>
          </a:xfrm>
        </p:grpSpPr>
        <p:sp>
          <p:nvSpPr>
            <p:cNvPr id="23583" name="Text Box 54"/>
            <p:cNvSpPr txBox="1">
              <a:spLocks noChangeArrowheads="1"/>
            </p:cNvSpPr>
            <p:nvPr/>
          </p:nvSpPr>
          <p:spPr bwMode="auto">
            <a:xfrm>
              <a:off x="4464" y="3120"/>
              <a:ext cx="650" cy="288"/>
            </a:xfrm>
            <a:prstGeom prst="rect">
              <a:avLst/>
            </a:prstGeom>
            <a:noFill/>
            <a:ln w="9525">
              <a:noFill/>
              <a:miter lim="800000"/>
              <a:headEnd/>
              <a:tailEnd/>
            </a:ln>
          </p:spPr>
          <p:txBody>
            <a:bodyPr wrap="none">
              <a:spAutoFit/>
            </a:bodyPr>
            <a:lstStyle/>
            <a:p>
              <a:r>
                <a:rPr lang="en-US" sz="2400">
                  <a:solidFill>
                    <a:srgbClr val="FF3300"/>
                  </a:solidFill>
                  <a:latin typeface="Calibri" pitchFamily="34" charset="0"/>
                </a:rPr>
                <a:t>sorted</a:t>
              </a:r>
            </a:p>
          </p:txBody>
        </p:sp>
        <p:sp>
          <p:nvSpPr>
            <p:cNvPr id="23584" name="Freeform 55"/>
            <p:cNvSpPr>
              <a:spLocks/>
            </p:cNvSpPr>
            <p:nvPr/>
          </p:nvSpPr>
          <p:spPr bwMode="auto">
            <a:xfrm>
              <a:off x="2400" y="3120"/>
              <a:ext cx="2400" cy="144"/>
            </a:xfrm>
            <a:custGeom>
              <a:avLst/>
              <a:gdLst>
                <a:gd name="T0" fmla="*/ 0 w 1104"/>
                <a:gd name="T1" fmla="*/ 144 h 144"/>
                <a:gd name="T2" fmla="*/ 0 w 1104"/>
                <a:gd name="T3" fmla="*/ 0 h 144"/>
                <a:gd name="T4" fmla="*/ 53596 w 1104"/>
                <a:gd name="T5" fmla="*/ 0 h 144"/>
                <a:gd name="T6" fmla="*/ 0 60000 65536"/>
                <a:gd name="T7" fmla="*/ 0 60000 65536"/>
                <a:gd name="T8" fmla="*/ 0 60000 65536"/>
                <a:gd name="T9" fmla="*/ 0 w 1104"/>
                <a:gd name="T10" fmla="*/ 0 h 144"/>
                <a:gd name="T11" fmla="*/ 1104 w 1104"/>
                <a:gd name="T12" fmla="*/ 144 h 144"/>
              </a:gdLst>
              <a:ahLst/>
              <a:cxnLst>
                <a:cxn ang="T6">
                  <a:pos x="T0" y="T1"/>
                </a:cxn>
                <a:cxn ang="T7">
                  <a:pos x="T2" y="T3"/>
                </a:cxn>
                <a:cxn ang="T8">
                  <a:pos x="T4" y="T5"/>
                </a:cxn>
              </a:cxnLst>
              <a:rect l="T9" t="T10" r="T11" b="T12"/>
              <a:pathLst>
                <a:path w="1104" h="144">
                  <a:moveTo>
                    <a:pt x="0" y="144"/>
                  </a:moveTo>
                  <a:lnTo>
                    <a:pt x="0" y="0"/>
                  </a:lnTo>
                  <a:lnTo>
                    <a:pt x="1104" y="0"/>
                  </a:lnTo>
                </a:path>
              </a:pathLst>
            </a:custGeom>
            <a:noFill/>
            <a:ln w="28575">
              <a:solidFill>
                <a:srgbClr val="FF3300"/>
              </a:solidFill>
              <a:round/>
              <a:headEnd type="triangle" w="med" len="med"/>
              <a:tailEnd/>
            </a:ln>
          </p:spPr>
          <p:txBody>
            <a:bodyPr/>
            <a:lstStyle/>
            <a:p>
              <a:endParaRPr lang="en-US">
                <a:latin typeface="Calibri" pitchFamily="34" charset="0"/>
              </a:endParaRPr>
            </a:p>
          </p:txBody>
        </p:sp>
      </p:grpSp>
      <p:sp>
        <p:nvSpPr>
          <p:cNvPr id="39" name="Slide Number Placeholder 38"/>
          <p:cNvSpPr>
            <a:spLocks noGrp="1"/>
          </p:cNvSpPr>
          <p:nvPr>
            <p:ph type="sldNum" sz="quarter" idx="12"/>
          </p:nvPr>
        </p:nvSpPr>
        <p:spPr/>
        <p:txBody>
          <a:bodyPr/>
          <a:lstStyle/>
          <a:p>
            <a:fld id="{EA8B0754-5FE3-4DBF-89CA-B0CB43DC3C3B}" type="slidenum">
              <a:rPr lang="en-US" smtClean="0"/>
              <a:pPr/>
              <a:t>106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25"/>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54272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4272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4272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427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1" nodeType="clickEffect">
                                  <p:stCondLst>
                                    <p:cond delay="0"/>
                                  </p:stCondLst>
                                  <p:childTnLst>
                                    <p:animEffect transition="out" filter="fade">
                                      <p:cBhvr>
                                        <p:cTn id="21" dur="500" tmFilter="0, 0; .2, .5; .8, .5; 1, 0"/>
                                        <p:tgtEl>
                                          <p:spTgt spid="542724"/>
                                        </p:tgtEl>
                                      </p:cBhvr>
                                    </p:animEffect>
                                    <p:animScale>
                                      <p:cBhvr>
                                        <p:cTn id="22" dur="250" autoRev="1" fill="hold"/>
                                        <p:tgtEl>
                                          <p:spTgt spid="542724"/>
                                        </p:tgtEl>
                                      </p:cBhvr>
                                      <p:by x="105000" y="105000"/>
                                    </p:animScale>
                                  </p:childTnLst>
                                </p:cTn>
                              </p:par>
                              <p:par>
                                <p:cTn id="23" presetID="26" presetClass="emph" presetSubtype="0" fill="hold" grpId="1" nodeType="withEffect">
                                  <p:stCondLst>
                                    <p:cond delay="0"/>
                                  </p:stCondLst>
                                  <p:childTnLst>
                                    <p:animEffect transition="out" filter="fade">
                                      <p:cBhvr>
                                        <p:cTn id="24" dur="500" tmFilter="0, 0; .2, .5; .8, .5; 1, 0"/>
                                        <p:tgtEl>
                                          <p:spTgt spid="542725"/>
                                        </p:tgtEl>
                                      </p:cBhvr>
                                    </p:animEffect>
                                    <p:animScale>
                                      <p:cBhvr>
                                        <p:cTn id="25" dur="250" autoRev="1" fill="hold"/>
                                        <p:tgtEl>
                                          <p:spTgt spid="542725"/>
                                        </p:tgtEl>
                                      </p:cBhvr>
                                      <p:by x="105000" y="105000"/>
                                    </p:animScale>
                                  </p:childTnLst>
                                </p:cTn>
                              </p:par>
                            </p:childTnLst>
                          </p:cTn>
                        </p:par>
                        <p:par>
                          <p:cTn id="26" fill="hold">
                            <p:stCondLst>
                              <p:cond delay="500"/>
                            </p:stCondLst>
                            <p:childTnLst>
                              <p:par>
                                <p:cTn id="27" presetID="0" presetClass="path" presetSubtype="0" accel="50000" decel="50000" fill="hold" grpId="2" nodeType="afterEffect">
                                  <p:stCondLst>
                                    <p:cond delay="500"/>
                                  </p:stCondLst>
                                  <p:childTnLst>
                                    <p:animMotion origin="layout" path="M 0.00451 -0.00809 C 0.01753 0.0289 0.0309 0.06613 0.04288 0.06589 C 0.05468 0.06566 0.06458 0.02774 0.07534 -0.01018 " pathEditMode="relative" rAng="0" ptsTypes="aaA">
                                      <p:cBhvr>
                                        <p:cTn id="28" dur="1000" fill="hold"/>
                                        <p:tgtEl>
                                          <p:spTgt spid="542724"/>
                                        </p:tgtEl>
                                        <p:attrNameLst>
                                          <p:attrName>ppt_x</p:attrName>
                                          <p:attrName>ppt_y</p:attrName>
                                        </p:attrNameLst>
                                      </p:cBhvr>
                                      <p:rCtr x="35" y="36"/>
                                    </p:animMotion>
                                  </p:childTnLst>
                                </p:cTn>
                              </p:par>
                              <p:par>
                                <p:cTn id="29" presetID="0" presetClass="path" presetSubtype="0" accel="50000" decel="50000" fill="hold" grpId="2" nodeType="withEffect">
                                  <p:stCondLst>
                                    <p:cond delay="500"/>
                                  </p:stCondLst>
                                  <p:childTnLst>
                                    <p:animMotion origin="layout" path="M 0.00417 -0.00208 C -0.00868 -0.04994 -0.02135 -0.09734 -0.03385 -0.09827 C -0.04635 -0.09896 -0.0585 -0.05364 -0.07048 -0.00809 " pathEditMode="relative" rAng="0" ptsTypes="aaA">
                                      <p:cBhvr>
                                        <p:cTn id="30" dur="1000" fill="hold"/>
                                        <p:tgtEl>
                                          <p:spTgt spid="542725"/>
                                        </p:tgtEl>
                                        <p:attrNameLst>
                                          <p:attrName>ppt_x</p:attrName>
                                          <p:attrName>ppt_y</p:attrName>
                                        </p:attrNameLst>
                                      </p:cBhvr>
                                      <p:rCtr x="-37" y="-49"/>
                                    </p:animMotion>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3" nodeType="clickEffect">
                                  <p:stCondLst>
                                    <p:cond delay="0"/>
                                  </p:stCondLst>
                                  <p:childTnLst>
                                    <p:animEffect transition="out" filter="fade">
                                      <p:cBhvr>
                                        <p:cTn id="34" dur="500" tmFilter="0, 0; .2, .5; .8, .5; 1, 0"/>
                                        <p:tgtEl>
                                          <p:spTgt spid="542724"/>
                                        </p:tgtEl>
                                      </p:cBhvr>
                                    </p:animEffect>
                                    <p:animScale>
                                      <p:cBhvr>
                                        <p:cTn id="35" dur="250" autoRev="1" fill="hold"/>
                                        <p:tgtEl>
                                          <p:spTgt spid="542724"/>
                                        </p:tgtEl>
                                      </p:cBhvr>
                                      <p:by x="105000" y="105000"/>
                                    </p:animScale>
                                  </p:childTnLst>
                                </p:cTn>
                              </p:par>
                              <p:par>
                                <p:cTn id="36" presetID="26" presetClass="emph" presetSubtype="0" fill="hold" grpId="1" nodeType="withEffect">
                                  <p:stCondLst>
                                    <p:cond delay="0"/>
                                  </p:stCondLst>
                                  <p:childTnLst>
                                    <p:animEffect transition="out" filter="fade">
                                      <p:cBhvr>
                                        <p:cTn id="37" dur="500" tmFilter="0, 0; .2, .5; .8, .5; 1, 0"/>
                                        <p:tgtEl>
                                          <p:spTgt spid="542726"/>
                                        </p:tgtEl>
                                      </p:cBhvr>
                                    </p:animEffect>
                                    <p:animScale>
                                      <p:cBhvr>
                                        <p:cTn id="38" dur="250" autoRev="1" fill="hold"/>
                                        <p:tgtEl>
                                          <p:spTgt spid="542726"/>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2" nodeType="clickEffect">
                                  <p:stCondLst>
                                    <p:cond delay="0"/>
                                  </p:stCondLst>
                                  <p:childTnLst>
                                    <p:animEffect transition="out" filter="fade">
                                      <p:cBhvr>
                                        <p:cTn id="42" dur="500" tmFilter="0, 0; .2, .5; .8, .5; 1, 0"/>
                                        <p:tgtEl>
                                          <p:spTgt spid="542726"/>
                                        </p:tgtEl>
                                      </p:cBhvr>
                                    </p:animEffect>
                                    <p:animScale>
                                      <p:cBhvr>
                                        <p:cTn id="43" dur="250" autoRev="1" fill="hold"/>
                                        <p:tgtEl>
                                          <p:spTgt spid="542726"/>
                                        </p:tgtEl>
                                      </p:cBhvr>
                                      <p:by x="105000" y="105000"/>
                                    </p:animScale>
                                  </p:childTnLst>
                                </p:cTn>
                              </p:par>
                              <p:par>
                                <p:cTn id="44" presetID="26" presetClass="emph" presetSubtype="0" fill="hold" grpId="1" nodeType="withEffect">
                                  <p:stCondLst>
                                    <p:cond delay="0"/>
                                  </p:stCondLst>
                                  <p:childTnLst>
                                    <p:animEffect transition="out" filter="fade">
                                      <p:cBhvr>
                                        <p:cTn id="45" dur="500" tmFilter="0, 0; .2, .5; .8, .5; 1, 0"/>
                                        <p:tgtEl>
                                          <p:spTgt spid="542727"/>
                                        </p:tgtEl>
                                      </p:cBhvr>
                                    </p:animEffect>
                                    <p:animScale>
                                      <p:cBhvr>
                                        <p:cTn id="46" dur="250" autoRev="1" fill="hold"/>
                                        <p:tgtEl>
                                          <p:spTgt spid="542727"/>
                                        </p:tgtEl>
                                      </p:cBhvr>
                                      <p:by x="105000" y="105000"/>
                                    </p:animScale>
                                  </p:childTnLst>
                                </p:cTn>
                              </p:par>
                            </p:childTnLst>
                          </p:cTn>
                        </p:par>
                        <p:par>
                          <p:cTn id="47" fill="hold">
                            <p:stCondLst>
                              <p:cond delay="500"/>
                            </p:stCondLst>
                            <p:childTnLst>
                              <p:par>
                                <p:cTn id="48" presetID="0" presetClass="path" presetSubtype="0" accel="50000" decel="50000" fill="hold" grpId="3" nodeType="afterEffect">
                                  <p:stCondLst>
                                    <p:cond delay="500"/>
                                  </p:stCondLst>
                                  <p:childTnLst>
                                    <p:animMotion origin="layout" path="M 0.00052 -0.00624 C 0.01267 0.04115 0.02482 0.08855 0.03663 0.08878 C 0.04843 0.08902 0.05989 0.04231 0.07135 -0.00416 " pathEditMode="relative" rAng="0" ptsTypes="aaA">
                                      <p:cBhvr>
                                        <p:cTn id="49" dur="1000" fill="hold"/>
                                        <p:tgtEl>
                                          <p:spTgt spid="542726"/>
                                        </p:tgtEl>
                                        <p:attrNameLst>
                                          <p:attrName>ppt_x</p:attrName>
                                          <p:attrName>ppt_y</p:attrName>
                                        </p:attrNameLst>
                                      </p:cBhvr>
                                      <p:rCtr x="35" y="48"/>
                                    </p:animMotion>
                                  </p:childTnLst>
                                </p:cTn>
                              </p:par>
                              <p:par>
                                <p:cTn id="50" presetID="0" presetClass="path" presetSubtype="0" accel="50000" decel="50000" fill="hold" grpId="2" nodeType="withEffect">
                                  <p:stCondLst>
                                    <p:cond delay="500"/>
                                  </p:stCondLst>
                                  <p:childTnLst>
                                    <p:animMotion origin="layout" path="M 0.0 0.0 C -0.01285 -0.05249 -0.02552 -0.10474 -0.03802 -0.10567 C -0.05052 -0.10659 -0.0625 -0.05642 -0.07448 -0.00625 " pathEditMode="relative" ptsTypes="aaA">
                                      <p:cBhvr>
                                        <p:cTn id="51" dur="1000" fill="hold"/>
                                        <p:tgtEl>
                                          <p:spTgt spid="542727"/>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4" nodeType="clickEffect">
                                  <p:stCondLst>
                                    <p:cond delay="0"/>
                                  </p:stCondLst>
                                  <p:childTnLst>
                                    <p:animEffect transition="out" filter="fade">
                                      <p:cBhvr>
                                        <p:cTn id="55" dur="500" tmFilter="0, 0; .2, .5; .8, .5; 1, 0"/>
                                        <p:tgtEl>
                                          <p:spTgt spid="542726"/>
                                        </p:tgtEl>
                                      </p:cBhvr>
                                    </p:animEffect>
                                    <p:animScale>
                                      <p:cBhvr>
                                        <p:cTn id="56" dur="250" autoRev="1" fill="hold"/>
                                        <p:tgtEl>
                                          <p:spTgt spid="542726"/>
                                        </p:tgtEl>
                                      </p:cBhvr>
                                      <p:by x="105000" y="105000"/>
                                    </p:animScale>
                                  </p:childTnLst>
                                </p:cTn>
                              </p:par>
                              <p:par>
                                <p:cTn id="57" presetID="26" presetClass="emph" presetSubtype="0" fill="hold" grpId="1" nodeType="withEffect">
                                  <p:stCondLst>
                                    <p:cond delay="0"/>
                                  </p:stCondLst>
                                  <p:childTnLst>
                                    <p:animEffect transition="out" filter="fade">
                                      <p:cBhvr>
                                        <p:cTn id="58" dur="500" tmFilter="0, 0; .2, .5; .8, .5; 1, 0"/>
                                        <p:tgtEl>
                                          <p:spTgt spid="542728"/>
                                        </p:tgtEl>
                                      </p:cBhvr>
                                    </p:animEffect>
                                    <p:animScale>
                                      <p:cBhvr>
                                        <p:cTn id="59" dur="250" autoRev="1" fill="hold"/>
                                        <p:tgtEl>
                                          <p:spTgt spid="542728"/>
                                        </p:tgtEl>
                                      </p:cBhvr>
                                      <p:by x="105000" y="105000"/>
                                    </p:animScale>
                                  </p:childTnLst>
                                </p:cTn>
                              </p:par>
                            </p:childTnLst>
                          </p:cTn>
                        </p:par>
                        <p:par>
                          <p:cTn id="60" fill="hold">
                            <p:stCondLst>
                              <p:cond delay="500"/>
                            </p:stCondLst>
                            <p:childTnLst>
                              <p:par>
                                <p:cTn id="61" presetID="0" presetClass="path" presetSubtype="0" accel="50000" decel="50000" fill="hold" grpId="5" nodeType="afterEffect">
                                  <p:stCondLst>
                                    <p:cond delay="500"/>
                                  </p:stCondLst>
                                  <p:childTnLst>
                                    <p:animMotion origin="layout" path="M 0.0809 0.00208 C 0.09705 0.04971 0.11336 0.09757 0.12569 0.09711 C 0.13784 0.09664 0.14583 0.04809 0.15416 -0.00024 " pathEditMode="relative" rAng="0" ptsTypes="aaA">
                                      <p:cBhvr>
                                        <p:cTn id="62" dur="1000" fill="hold"/>
                                        <p:tgtEl>
                                          <p:spTgt spid="542726"/>
                                        </p:tgtEl>
                                        <p:attrNameLst>
                                          <p:attrName>ppt_x</p:attrName>
                                          <p:attrName>ppt_y</p:attrName>
                                        </p:attrNameLst>
                                      </p:cBhvr>
                                      <p:rCtr x="37" y="46"/>
                                    </p:animMotion>
                                  </p:childTnLst>
                                </p:cTn>
                              </p:par>
                              <p:par>
                                <p:cTn id="63" presetID="0" presetClass="path" presetSubtype="0" accel="50000" decel="50000" fill="hold" grpId="2" nodeType="withEffect">
                                  <p:stCondLst>
                                    <p:cond delay="500"/>
                                  </p:stCondLst>
                                  <p:childTnLst>
                                    <p:animMotion origin="layout" path="M 0.00417 -0.00023 C -0.00799 -0.04648 -0.01997 -0.09272 -0.03316 -0.09226 C -0.04635 -0.0911 -0.06076 -0.04278 -0.075 0.00578 " pathEditMode="relative" rAng="0" ptsTypes="aaA">
                                      <p:cBhvr>
                                        <p:cTn id="64" dur="1000" fill="hold"/>
                                        <p:tgtEl>
                                          <p:spTgt spid="542728"/>
                                        </p:tgtEl>
                                        <p:attrNameLst>
                                          <p:attrName>ppt_x</p:attrName>
                                          <p:attrName>ppt_y</p:attrName>
                                        </p:attrNameLst>
                                      </p:cBhvr>
                                      <p:rCtr x="-40" y="-43"/>
                                    </p:animMotion>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4273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4273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4273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4273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42749"/>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grpId="1" nodeType="clickEffect">
                                  <p:stCondLst>
                                    <p:cond delay="0"/>
                                  </p:stCondLst>
                                  <p:childTnLst>
                                    <p:animEffect transition="out" filter="fade">
                                      <p:cBhvr>
                                        <p:cTn id="85" dur="500" tmFilter="0, 0; .2, .5; .8, .5; 1, 0"/>
                                        <p:tgtEl>
                                          <p:spTgt spid="542733"/>
                                        </p:tgtEl>
                                      </p:cBhvr>
                                    </p:animEffect>
                                    <p:animScale>
                                      <p:cBhvr>
                                        <p:cTn id="86" dur="250" autoRev="1" fill="hold"/>
                                        <p:tgtEl>
                                          <p:spTgt spid="542733"/>
                                        </p:tgtEl>
                                      </p:cBhvr>
                                      <p:by x="105000" y="105000"/>
                                    </p:animScale>
                                  </p:childTnLst>
                                </p:cTn>
                              </p:par>
                              <p:par>
                                <p:cTn id="87" presetID="26" presetClass="emph" presetSubtype="0" fill="hold" grpId="1" nodeType="withEffect">
                                  <p:stCondLst>
                                    <p:cond delay="0"/>
                                  </p:stCondLst>
                                  <p:childTnLst>
                                    <p:animEffect transition="out" filter="fade">
                                      <p:cBhvr>
                                        <p:cTn id="88" dur="500" tmFilter="0, 0; .2, .5; .8, .5; 1, 0"/>
                                        <p:tgtEl>
                                          <p:spTgt spid="542734"/>
                                        </p:tgtEl>
                                      </p:cBhvr>
                                    </p:animEffect>
                                    <p:animScale>
                                      <p:cBhvr>
                                        <p:cTn id="89" dur="250" autoRev="1" fill="hold"/>
                                        <p:tgtEl>
                                          <p:spTgt spid="542734"/>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26" presetClass="emph" presetSubtype="0" fill="hold" grpId="2" nodeType="clickEffect">
                                  <p:stCondLst>
                                    <p:cond delay="0"/>
                                  </p:stCondLst>
                                  <p:childTnLst>
                                    <p:animEffect transition="out" filter="fade">
                                      <p:cBhvr>
                                        <p:cTn id="93" dur="500" tmFilter="0, 0; .2, .5; .8, .5; 1, 0"/>
                                        <p:tgtEl>
                                          <p:spTgt spid="542734"/>
                                        </p:tgtEl>
                                      </p:cBhvr>
                                    </p:animEffect>
                                    <p:animScale>
                                      <p:cBhvr>
                                        <p:cTn id="94" dur="250" autoRev="1" fill="hold"/>
                                        <p:tgtEl>
                                          <p:spTgt spid="542734"/>
                                        </p:tgtEl>
                                      </p:cBhvr>
                                      <p:by x="105000" y="105000"/>
                                    </p:animScale>
                                  </p:childTnLst>
                                </p:cTn>
                              </p:par>
                              <p:par>
                                <p:cTn id="95" presetID="26" presetClass="emph" presetSubtype="0" fill="hold" grpId="1" nodeType="withEffect">
                                  <p:stCondLst>
                                    <p:cond delay="0"/>
                                  </p:stCondLst>
                                  <p:childTnLst>
                                    <p:animEffect transition="out" filter="fade">
                                      <p:cBhvr>
                                        <p:cTn id="96" dur="500" tmFilter="0, 0; .2, .5; .8, .5; 1, 0"/>
                                        <p:tgtEl>
                                          <p:spTgt spid="542735"/>
                                        </p:tgtEl>
                                      </p:cBhvr>
                                    </p:animEffect>
                                    <p:animScale>
                                      <p:cBhvr>
                                        <p:cTn id="97" dur="250" autoRev="1" fill="hold"/>
                                        <p:tgtEl>
                                          <p:spTgt spid="542735"/>
                                        </p:tgtEl>
                                      </p:cBhvr>
                                      <p:by x="105000" y="105000"/>
                                    </p:animScale>
                                  </p:childTnLst>
                                </p:cTn>
                              </p:par>
                            </p:childTnLst>
                          </p:cTn>
                        </p:par>
                        <p:par>
                          <p:cTn id="98" fill="hold">
                            <p:stCondLst>
                              <p:cond delay="500"/>
                            </p:stCondLst>
                            <p:childTnLst>
                              <p:par>
                                <p:cTn id="99" presetID="0" presetClass="path" presetSubtype="0" accel="50000" decel="50000" fill="hold" grpId="3" nodeType="afterEffect">
                                  <p:stCondLst>
                                    <p:cond delay="500"/>
                                  </p:stCondLst>
                                  <p:childTnLst>
                                    <p:animMotion origin="layout" path="M 0.0 0.0 C 0.01649 0.04393 0.03298 0.08809 0.04618 0.08878 C 0.05937 0.08947 0.06944 0.0467 0.07951 0.00416 " pathEditMode="relative" rAng="0" ptsTypes="aaA">
                                      <p:cBhvr>
                                        <p:cTn id="100" dur="1000" fill="hold"/>
                                        <p:tgtEl>
                                          <p:spTgt spid="542734"/>
                                        </p:tgtEl>
                                        <p:attrNameLst>
                                          <p:attrName>ppt_x</p:attrName>
                                          <p:attrName>ppt_y</p:attrName>
                                        </p:attrNameLst>
                                      </p:cBhvr>
                                      <p:rCtr x="0" y="0"/>
                                    </p:animMotion>
                                  </p:childTnLst>
                                </p:cTn>
                              </p:par>
                              <p:par>
                                <p:cTn id="101" presetID="0" presetClass="path" presetSubtype="0" accel="50000" decel="50000" fill="hold" grpId="2" nodeType="withEffect">
                                  <p:stCondLst>
                                    <p:cond delay="500"/>
                                  </p:stCondLst>
                                  <p:childTnLst>
                                    <p:animMotion origin="layout" path="M 0.0 0.0 C -0.01441 -0.05156 -0.02882 -0.10313 -0.04132 -0.10359 C -0.05382 -0.10405 -0.06423 -0.05318 -0.07465 -0.00208 " pathEditMode="relative" ptsTypes="aaA">
                                      <p:cBhvr>
                                        <p:cTn id="102" dur="1000" fill="hold"/>
                                        <p:tgtEl>
                                          <p:spTgt spid="542735"/>
                                        </p:tgtEl>
                                        <p:attrNameLst>
                                          <p:attrName>ppt_x</p:attrName>
                                          <p:attrName>ppt_y</p:attrName>
                                        </p:attrNameLst>
                                      </p:cBhvr>
                                    </p:animMotion>
                                  </p:childTnLst>
                                </p:cTn>
                              </p:par>
                            </p:childTnLst>
                          </p:cTn>
                        </p:par>
                      </p:childTnLst>
                    </p:cTn>
                  </p:par>
                  <p:par>
                    <p:cTn id="103" fill="hold">
                      <p:stCondLst>
                        <p:cond delay="indefinite"/>
                      </p:stCondLst>
                      <p:childTnLst>
                        <p:par>
                          <p:cTn id="104" fill="hold">
                            <p:stCondLst>
                              <p:cond delay="0"/>
                            </p:stCondLst>
                            <p:childTnLst>
                              <p:par>
                                <p:cTn id="105" presetID="26" presetClass="emph" presetSubtype="0" fill="hold" grpId="4" nodeType="clickEffect">
                                  <p:stCondLst>
                                    <p:cond delay="0"/>
                                  </p:stCondLst>
                                  <p:childTnLst>
                                    <p:animEffect transition="out" filter="fade">
                                      <p:cBhvr>
                                        <p:cTn id="106" dur="500" tmFilter="0, 0; .2, .5; .8, .5; 1, 0"/>
                                        <p:tgtEl>
                                          <p:spTgt spid="542734"/>
                                        </p:tgtEl>
                                      </p:cBhvr>
                                    </p:animEffect>
                                    <p:animScale>
                                      <p:cBhvr>
                                        <p:cTn id="107" dur="250" autoRev="1" fill="hold"/>
                                        <p:tgtEl>
                                          <p:spTgt spid="542734"/>
                                        </p:tgtEl>
                                      </p:cBhvr>
                                      <p:by x="105000" y="105000"/>
                                    </p:animScale>
                                  </p:childTnLst>
                                </p:cTn>
                              </p:par>
                              <p:par>
                                <p:cTn id="108" presetID="26" presetClass="emph" presetSubtype="0" fill="hold" grpId="1" nodeType="withEffect">
                                  <p:stCondLst>
                                    <p:cond delay="0"/>
                                  </p:stCondLst>
                                  <p:childTnLst>
                                    <p:animEffect transition="out" filter="fade">
                                      <p:cBhvr>
                                        <p:cTn id="109" dur="500" tmFilter="0, 0; .2, .5; .8, .5; 1, 0"/>
                                        <p:tgtEl>
                                          <p:spTgt spid="542736"/>
                                        </p:tgtEl>
                                      </p:cBhvr>
                                    </p:animEffect>
                                    <p:animScale>
                                      <p:cBhvr>
                                        <p:cTn id="110" dur="250" autoRev="1" fill="hold"/>
                                        <p:tgtEl>
                                          <p:spTgt spid="542736"/>
                                        </p:tgtEl>
                                      </p:cBhvr>
                                      <p:by x="105000" y="105000"/>
                                    </p:animScale>
                                  </p:childTnLst>
                                </p:cTn>
                              </p:par>
                            </p:childTnLst>
                          </p:cTn>
                        </p:par>
                        <p:par>
                          <p:cTn id="111" fill="hold">
                            <p:stCondLst>
                              <p:cond delay="500"/>
                            </p:stCondLst>
                            <p:childTnLst>
                              <p:par>
                                <p:cTn id="112" presetID="0" presetClass="path" presetSubtype="0" accel="50000" decel="50000" fill="hold" grpId="5" nodeType="afterEffect">
                                  <p:stCondLst>
                                    <p:cond delay="500"/>
                                  </p:stCondLst>
                                  <p:childTnLst>
                                    <p:animMotion origin="layout" path="M 0.07951 0.00416 C 0.09219 0.04439 0.10503 0.08485 0.11753 0.08462 C 0.13003 0.08439 0.14201 0.04323 0.15417 0.00208 " pathEditMode="relative" rAng="0" ptsTypes="aaA">
                                      <p:cBhvr>
                                        <p:cTn id="113" dur="1000" fill="hold"/>
                                        <p:tgtEl>
                                          <p:spTgt spid="542734"/>
                                        </p:tgtEl>
                                        <p:attrNameLst>
                                          <p:attrName>ppt_x</p:attrName>
                                          <p:attrName>ppt_y</p:attrName>
                                        </p:attrNameLst>
                                      </p:cBhvr>
                                      <p:rCtr x="37" y="39"/>
                                    </p:animMotion>
                                  </p:childTnLst>
                                </p:cTn>
                              </p:par>
                              <p:par>
                                <p:cTn id="114" presetID="0" presetClass="path" presetSubtype="0" accel="50000" decel="50000" fill="hold" grpId="2" nodeType="withEffect">
                                  <p:stCondLst>
                                    <p:cond delay="500"/>
                                  </p:stCondLst>
                                  <p:childTnLst>
                                    <p:animMotion origin="layout" path="M 0.01042 0.00208 C -0.00295 -0.03746 -0.01614 -0.077 -0.02777 -0.07631 C -0.03958 -0.07561 -0.05 -0.03469 -0.06041 0.00624 " pathEditMode="relative" rAng="0" ptsTypes="aaA">
                                      <p:cBhvr>
                                        <p:cTn id="115" dur="1000" fill="hold"/>
                                        <p:tgtEl>
                                          <p:spTgt spid="542736"/>
                                        </p:tgtEl>
                                        <p:attrNameLst>
                                          <p:attrName>ppt_x</p:attrName>
                                          <p:attrName>ppt_y</p:attrName>
                                        </p:attrNameLst>
                                      </p:cBhvr>
                                      <p:rCtr x="-35" y="-37"/>
                                    </p:animMotion>
                                  </p:childTnLst>
                                </p:cTn>
                              </p:par>
                            </p:childTnLst>
                          </p:cTn>
                        </p:par>
                        <p:par>
                          <p:cTn id="116" fill="hold">
                            <p:stCondLst>
                              <p:cond delay="2000"/>
                            </p:stCondLst>
                            <p:childTnLst>
                              <p:par>
                                <p:cTn id="117" presetID="1" presetClass="entr" presetSubtype="0" fill="hold" nodeType="afterEffect">
                                  <p:stCondLst>
                                    <p:cond delay="0"/>
                                  </p:stCondLst>
                                  <p:childTnLst>
                                    <p:set>
                                      <p:cBhvr>
                                        <p:cTn id="118" dur="1" fill="hold">
                                          <p:stCondLst>
                                            <p:cond delay="0"/>
                                          </p:stCondLst>
                                        </p:cTn>
                                        <p:tgtEl>
                                          <p:spTgt spid="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4275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4275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275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4275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4275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427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6" presetClass="emph" presetSubtype="0" fill="hold" grpId="1" nodeType="clickEffect">
                                  <p:stCondLst>
                                    <p:cond delay="0"/>
                                  </p:stCondLst>
                                  <p:childTnLst>
                                    <p:animEffect transition="out" filter="fade">
                                      <p:cBhvr>
                                        <p:cTn id="136" dur="500" tmFilter="0, 0; .2, .5; .8, .5; 1, 0"/>
                                        <p:tgtEl>
                                          <p:spTgt spid="542752"/>
                                        </p:tgtEl>
                                      </p:cBhvr>
                                    </p:animEffect>
                                    <p:animScale>
                                      <p:cBhvr>
                                        <p:cTn id="137" dur="250" autoRev="1" fill="hold"/>
                                        <p:tgtEl>
                                          <p:spTgt spid="542752"/>
                                        </p:tgtEl>
                                      </p:cBhvr>
                                      <p:by x="105000" y="105000"/>
                                    </p:animScale>
                                  </p:childTnLst>
                                </p:cTn>
                              </p:par>
                              <p:par>
                                <p:cTn id="138" presetID="26" presetClass="emph" presetSubtype="0" fill="hold" grpId="1" nodeType="withEffect">
                                  <p:stCondLst>
                                    <p:cond delay="0"/>
                                  </p:stCondLst>
                                  <p:childTnLst>
                                    <p:animEffect transition="out" filter="fade">
                                      <p:cBhvr>
                                        <p:cTn id="139" dur="500" tmFilter="0, 0; .2, .5; .8, .5; 1, 0"/>
                                        <p:tgtEl>
                                          <p:spTgt spid="542753"/>
                                        </p:tgtEl>
                                      </p:cBhvr>
                                    </p:animEffect>
                                    <p:animScale>
                                      <p:cBhvr>
                                        <p:cTn id="140" dur="250" autoRev="1" fill="hold"/>
                                        <p:tgtEl>
                                          <p:spTgt spid="542753"/>
                                        </p:tgtEl>
                                      </p:cBhvr>
                                      <p:by x="105000" y="105000"/>
                                    </p:animScale>
                                  </p:childTnLst>
                                </p:cTn>
                              </p:par>
                            </p:childTnLst>
                          </p:cTn>
                        </p:par>
                        <p:par>
                          <p:cTn id="141" fill="hold">
                            <p:stCondLst>
                              <p:cond delay="500"/>
                            </p:stCondLst>
                            <p:childTnLst>
                              <p:par>
                                <p:cTn id="142" presetID="0" presetClass="path" presetSubtype="0" accel="50000" decel="50000" fill="hold" grpId="2" nodeType="afterEffect">
                                  <p:stCondLst>
                                    <p:cond delay="500"/>
                                  </p:stCondLst>
                                  <p:childTnLst>
                                    <p:animMotion origin="layout" path="M 0.0 0.0 C 0.01458 0.04231 0.02934 0.08485 0.04288 0.08439 C 0.05642 0.08393 0.06857 0.04069 0.0809 -0.00232 " pathEditMode="relative" ptsTypes="aaA">
                                      <p:cBhvr>
                                        <p:cTn id="143" dur="1000" fill="hold"/>
                                        <p:tgtEl>
                                          <p:spTgt spid="542752"/>
                                        </p:tgtEl>
                                        <p:attrNameLst>
                                          <p:attrName>ppt_x</p:attrName>
                                          <p:attrName>ppt_y</p:attrName>
                                        </p:attrNameLst>
                                      </p:cBhvr>
                                    </p:animMotion>
                                  </p:childTnLst>
                                </p:cTn>
                              </p:par>
                              <p:par>
                                <p:cTn id="144" presetID="0" presetClass="path" presetSubtype="0" accel="50000" decel="50000" fill="hold" grpId="2" nodeType="withEffect">
                                  <p:stCondLst>
                                    <p:cond delay="500"/>
                                  </p:stCondLst>
                                  <p:childTnLst>
                                    <p:animMotion origin="layout" path="M 0.0 0.0 C -0.01285 -0.04439 -0.0257 -0.08878 -0.0382 -0.08878 C -0.0507 -0.08878 -0.06268 -0.04439 -0.07466 0.0 " pathEditMode="relative" ptsTypes="aaA">
                                      <p:cBhvr>
                                        <p:cTn id="145" dur="1000" fill="hold"/>
                                        <p:tgtEl>
                                          <p:spTgt spid="542753"/>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26" presetClass="emph" presetSubtype="0" fill="hold" grpId="3" nodeType="clickEffect">
                                  <p:stCondLst>
                                    <p:cond delay="0"/>
                                  </p:stCondLst>
                                  <p:childTnLst>
                                    <p:animEffect transition="out" filter="fade">
                                      <p:cBhvr>
                                        <p:cTn id="149" dur="500" tmFilter="0, 0; .2, .5; .8, .5; 1, 0"/>
                                        <p:tgtEl>
                                          <p:spTgt spid="542752"/>
                                        </p:tgtEl>
                                      </p:cBhvr>
                                    </p:animEffect>
                                    <p:animScale>
                                      <p:cBhvr>
                                        <p:cTn id="150" dur="250" autoRev="1" fill="hold"/>
                                        <p:tgtEl>
                                          <p:spTgt spid="542752"/>
                                        </p:tgtEl>
                                      </p:cBhvr>
                                      <p:by x="105000" y="105000"/>
                                    </p:animScale>
                                  </p:childTnLst>
                                </p:cTn>
                              </p:par>
                              <p:par>
                                <p:cTn id="151" presetID="26" presetClass="emph" presetSubtype="0" fill="hold" grpId="1" nodeType="withEffect">
                                  <p:stCondLst>
                                    <p:cond delay="0"/>
                                  </p:stCondLst>
                                  <p:childTnLst>
                                    <p:animEffect transition="out" filter="fade">
                                      <p:cBhvr>
                                        <p:cTn id="152" dur="500" tmFilter="0, 0; .2, .5; .8, .5; 1, 0"/>
                                        <p:tgtEl>
                                          <p:spTgt spid="542754"/>
                                        </p:tgtEl>
                                      </p:cBhvr>
                                    </p:animEffect>
                                    <p:animScale>
                                      <p:cBhvr>
                                        <p:cTn id="153" dur="250" autoRev="1" fill="hold"/>
                                        <p:tgtEl>
                                          <p:spTgt spid="542754"/>
                                        </p:tgtEl>
                                      </p:cBhvr>
                                      <p:by x="105000" y="105000"/>
                                    </p:animScale>
                                  </p:childTnLst>
                                </p:cTn>
                              </p:par>
                            </p:childTnLst>
                          </p:cTn>
                        </p:par>
                        <p:par>
                          <p:cTn id="154" fill="hold">
                            <p:stCondLst>
                              <p:cond delay="500"/>
                            </p:stCondLst>
                            <p:childTnLst>
                              <p:par>
                                <p:cTn id="155" presetID="0" presetClass="path" presetSubtype="0" accel="50000" decel="50000" fill="hold" grpId="4" nodeType="afterEffect">
                                  <p:stCondLst>
                                    <p:cond delay="500"/>
                                  </p:stCondLst>
                                  <p:childTnLst>
                                    <p:animMotion origin="layout" path="M 0.0809 -0.00231 C 0.09375 0.04093 0.1066 0.08439 0.11875 0.08439 C 0.13108 0.08439 0.14253 0.04093 0.15417 -0.00231 " pathEditMode="relative" rAng="0" ptsTypes="aaA">
                                      <p:cBhvr>
                                        <p:cTn id="156" dur="1000" fill="hold"/>
                                        <p:tgtEl>
                                          <p:spTgt spid="542752"/>
                                        </p:tgtEl>
                                        <p:attrNameLst>
                                          <p:attrName>ppt_x</p:attrName>
                                          <p:attrName>ppt_y</p:attrName>
                                        </p:attrNameLst>
                                      </p:cBhvr>
                                      <p:rCtr x="37" y="43"/>
                                    </p:animMotion>
                                  </p:childTnLst>
                                </p:cTn>
                              </p:par>
                              <p:par>
                                <p:cTn id="157" presetID="0" presetClass="path" presetSubtype="0" accel="50000" decel="50000" fill="hold" grpId="2" nodeType="withEffect">
                                  <p:stCondLst>
                                    <p:cond delay="500"/>
                                  </p:stCondLst>
                                  <p:childTnLst>
                                    <p:animMotion origin="layout" path="M 0.0 0.0 C -0.0177 -0.04855 -0.03541 -0.09711 -0.04913 -0.09711 C -0.06284 -0.09711 -0.07274 -0.04855 -0.08246 0.0 " pathEditMode="relative" ptsTypes="aaA">
                                      <p:cBhvr>
                                        <p:cTn id="158" dur="1000" fill="hold"/>
                                        <p:tgtEl>
                                          <p:spTgt spid="542754"/>
                                        </p:tgtEl>
                                        <p:attrNameLst>
                                          <p:attrName>ppt_x</p:attrName>
                                          <p:attrName>ppt_y</p:attrName>
                                        </p:attrNameLst>
                                      </p:cBhvr>
                                    </p:animMotion>
                                  </p:childTnLst>
                                </p:cTn>
                              </p:par>
                            </p:childTnLst>
                          </p:cTn>
                        </p:par>
                        <p:par>
                          <p:cTn id="159" fill="hold">
                            <p:stCondLst>
                              <p:cond delay="2000"/>
                            </p:stCondLst>
                            <p:childTnLst>
                              <p:par>
                                <p:cTn id="160" presetID="1" presetClass="entr" presetSubtype="0" fill="hold" nodeType="afterEffect">
                                  <p:stCondLst>
                                    <p:cond delay="0"/>
                                  </p:stCondLst>
                                  <p:childTnLst>
                                    <p:set>
                                      <p:cBhvr>
                                        <p:cTn id="161" dur="1" fill="hold">
                                          <p:stCondLst>
                                            <p:cond delay="0"/>
                                          </p:stCondLst>
                                        </p:cTn>
                                        <p:tgtEl>
                                          <p:spTgt spid="4"/>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4275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542757"/>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542758"/>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542759"/>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542760"/>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542761"/>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6" presetClass="emph" presetSubtype="0" fill="hold" grpId="1" nodeType="clickEffect">
                                  <p:stCondLst>
                                    <p:cond delay="0"/>
                                  </p:stCondLst>
                                  <p:childTnLst>
                                    <p:animEffect transition="out" filter="fade">
                                      <p:cBhvr>
                                        <p:cTn id="179" dur="500" tmFilter="0, 0; .2, .5; .8, .5; 1, 0"/>
                                        <p:tgtEl>
                                          <p:spTgt spid="542757"/>
                                        </p:tgtEl>
                                      </p:cBhvr>
                                    </p:animEffect>
                                    <p:animScale>
                                      <p:cBhvr>
                                        <p:cTn id="180" dur="250" autoRev="1" fill="hold"/>
                                        <p:tgtEl>
                                          <p:spTgt spid="542757"/>
                                        </p:tgtEl>
                                      </p:cBhvr>
                                      <p:by x="105000" y="105000"/>
                                    </p:animScale>
                                  </p:childTnLst>
                                </p:cTn>
                              </p:par>
                              <p:par>
                                <p:cTn id="181" presetID="26" presetClass="emph" presetSubtype="0" fill="hold" grpId="1" nodeType="withEffect">
                                  <p:stCondLst>
                                    <p:cond delay="0"/>
                                  </p:stCondLst>
                                  <p:childTnLst>
                                    <p:animEffect transition="out" filter="fade">
                                      <p:cBhvr>
                                        <p:cTn id="182" dur="500" tmFilter="0, 0; .2, .5; .8, .5; 1, 0"/>
                                        <p:tgtEl>
                                          <p:spTgt spid="542758"/>
                                        </p:tgtEl>
                                      </p:cBhvr>
                                    </p:animEffect>
                                    <p:animScale>
                                      <p:cBhvr>
                                        <p:cTn id="183" dur="250" autoRev="1" fill="hold"/>
                                        <p:tgtEl>
                                          <p:spTgt spid="542758"/>
                                        </p:tgtEl>
                                      </p:cBhvr>
                                      <p:by x="105000" y="105000"/>
                                    </p:animScale>
                                  </p:childTnLst>
                                </p:cTn>
                              </p:par>
                            </p:childTnLst>
                          </p:cTn>
                        </p:par>
                        <p:par>
                          <p:cTn id="184" fill="hold">
                            <p:stCondLst>
                              <p:cond delay="500"/>
                            </p:stCondLst>
                            <p:childTnLst>
                              <p:par>
                                <p:cTn id="185" presetID="1" presetClass="entr" presetSubtype="0" fill="hold" nodeType="afterEffect">
                                  <p:stCondLst>
                                    <p:cond delay="0"/>
                                  </p:stCondLst>
                                  <p:childTnLst>
                                    <p:set>
                                      <p:cBhvr>
                                        <p:cTn id="1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nimBg="1"/>
      <p:bldP spid="542724" grpId="1" animBg="1"/>
      <p:bldP spid="542724" grpId="2" animBg="1"/>
      <p:bldP spid="542724" grpId="3" animBg="1"/>
      <p:bldP spid="542725" grpId="0" animBg="1"/>
      <p:bldP spid="542725" grpId="1" animBg="1"/>
      <p:bldP spid="542725" grpId="2" animBg="1"/>
      <p:bldP spid="542726" grpId="0" animBg="1"/>
      <p:bldP spid="542726" grpId="1" animBg="1"/>
      <p:bldP spid="542726" grpId="2" animBg="1"/>
      <p:bldP spid="542726" grpId="3" animBg="1"/>
      <p:bldP spid="542726" grpId="4" animBg="1"/>
      <p:bldP spid="542726" grpId="5" animBg="1"/>
      <p:bldP spid="542727" grpId="0" animBg="1"/>
      <p:bldP spid="542727" grpId="1" animBg="1"/>
      <p:bldP spid="542727" grpId="2" animBg="1"/>
      <p:bldP spid="542728" grpId="0" animBg="1"/>
      <p:bldP spid="542728" grpId="1" animBg="1"/>
      <p:bldP spid="542728" grpId="2" animBg="1"/>
      <p:bldP spid="542733" grpId="0" animBg="1"/>
      <p:bldP spid="542733" grpId="1" animBg="1"/>
      <p:bldP spid="542734" grpId="0" animBg="1"/>
      <p:bldP spid="542734" grpId="1" animBg="1"/>
      <p:bldP spid="542734" grpId="2" animBg="1"/>
      <p:bldP spid="542734" grpId="3" animBg="1"/>
      <p:bldP spid="542734" grpId="4" animBg="1"/>
      <p:bldP spid="542734" grpId="5" animBg="1"/>
      <p:bldP spid="542735" grpId="0" animBg="1"/>
      <p:bldP spid="542735" grpId="1" animBg="1"/>
      <p:bldP spid="542735" grpId="2" animBg="1"/>
      <p:bldP spid="542736" grpId="0" animBg="1"/>
      <p:bldP spid="542736" grpId="1" animBg="1"/>
      <p:bldP spid="542736" grpId="2" animBg="1"/>
      <p:bldP spid="542737" grpId="0" animBg="1"/>
      <p:bldP spid="542748" grpId="0"/>
      <p:bldP spid="542749" grpId="0"/>
      <p:bldP spid="542750" grpId="0"/>
      <p:bldP spid="542751" grpId="0"/>
      <p:bldP spid="542752" grpId="0" animBg="1"/>
      <p:bldP spid="542752" grpId="1" animBg="1"/>
      <p:bldP spid="542752" grpId="2" animBg="1"/>
      <p:bldP spid="542752" grpId="3" animBg="1"/>
      <p:bldP spid="542752" grpId="4" animBg="1"/>
      <p:bldP spid="542753" grpId="0" animBg="1"/>
      <p:bldP spid="542753" grpId="1" animBg="1"/>
      <p:bldP spid="542753" grpId="2" animBg="1"/>
      <p:bldP spid="542754" grpId="0" animBg="1"/>
      <p:bldP spid="542754" grpId="1" animBg="1"/>
      <p:bldP spid="542754" grpId="2" animBg="1"/>
      <p:bldP spid="542755" grpId="0" animBg="1"/>
      <p:bldP spid="542756" grpId="0" animBg="1"/>
      <p:bldP spid="542757" grpId="0" animBg="1"/>
      <p:bldP spid="542757" grpId="1" animBg="1"/>
      <p:bldP spid="542758" grpId="0" animBg="1"/>
      <p:bldP spid="542758" grpId="1" animBg="1"/>
      <p:bldP spid="542759" grpId="0" animBg="1"/>
      <p:bldP spid="542760" grpId="0" animBg="1"/>
      <p:bldP spid="54276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a:xfrm>
            <a:off x="533400" y="1447800"/>
            <a:ext cx="8077200" cy="5410200"/>
          </a:xfrm>
          <a:noFill/>
        </p:spPr>
      </p:pic>
      <p:sp>
        <p:nvSpPr>
          <p:cNvPr id="20483" name="Title 1"/>
          <p:cNvSpPr>
            <a:spLocks noGrp="1"/>
          </p:cNvSpPr>
          <p:nvPr>
            <p:ph type="title"/>
          </p:nvPr>
        </p:nvSpPr>
        <p:spPr>
          <a:xfrm>
            <a:off x="457200" y="304800"/>
            <a:ext cx="8229600" cy="838200"/>
          </a:xfrm>
        </p:spPr>
        <p:txBody>
          <a:bodyPr>
            <a:normAutofit/>
          </a:bodyPr>
          <a:lstStyle/>
          <a:p>
            <a:r>
              <a:rPr lang="en-US" sz="3600" dirty="0" err="1" smtClean="0">
                <a:latin typeface="Times New Roman" pitchFamily="18" charset="0"/>
                <a:cs typeface="Times New Roman" pitchFamily="18" charset="0"/>
              </a:rPr>
              <a:t>Ví</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dụ</a:t>
            </a:r>
            <a:r>
              <a:rPr lang="en-US" sz="3600" dirty="0" smtClean="0">
                <a:latin typeface="Times New Roman" pitchFamily="18" charset="0"/>
                <a:cs typeface="Times New Roman" pitchFamily="18" charset="0"/>
              </a:rPr>
              <a:t> 2: Cho </a:t>
            </a:r>
            <a:r>
              <a:rPr lang="en-US" sz="3600" dirty="0" err="1" smtClean="0">
                <a:latin typeface="Times New Roman" pitchFamily="18" charset="0"/>
                <a:cs typeface="Times New Roman" pitchFamily="18" charset="0"/>
              </a:rPr>
              <a:t>dãy</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số</a:t>
            </a:r>
            <a:r>
              <a:rPr lang="en-US" sz="3600" dirty="0" smtClean="0">
                <a:latin typeface="Times New Roman" pitchFamily="18" charset="0"/>
                <a:cs typeface="Times New Roman" pitchFamily="18" charset="0"/>
              </a:rPr>
              <a:t> 12  2  8  5  1  6  4 15</a:t>
            </a:r>
          </a:p>
        </p:txBody>
      </p:sp>
      <p:sp>
        <p:nvSpPr>
          <p:cNvPr id="4" name="Slide Number Placeholder 3"/>
          <p:cNvSpPr>
            <a:spLocks noGrp="1"/>
          </p:cNvSpPr>
          <p:nvPr>
            <p:ph type="sldNum" sz="quarter" idx="12"/>
          </p:nvPr>
        </p:nvSpPr>
        <p:spPr/>
        <p:txBody>
          <a:bodyPr/>
          <a:lstStyle/>
          <a:p>
            <a:fld id="{EA8B0754-5FE3-4DBF-89CA-B0CB43DC3C3B}"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04800"/>
            <a:ext cx="8229600" cy="1143000"/>
          </a:xfrm>
        </p:spPr>
        <p:txBody>
          <a:bodyPr/>
          <a:lstStyle/>
          <a:p>
            <a:r>
              <a:rPr lang="en-US" smtClean="0">
                <a:latin typeface="Times New Roman" pitchFamily="18" charset="0"/>
                <a:cs typeface="Times New Roman" pitchFamily="18" charset="0"/>
              </a:rPr>
              <a:t>`</a:t>
            </a:r>
          </a:p>
        </p:txBody>
      </p:sp>
      <p:sp>
        <p:nvSpPr>
          <p:cNvPr id="21507" name="Content Placeholder 3"/>
          <p:cNvSpPr>
            <a:spLocks noGrp="1"/>
          </p:cNvSpPr>
          <p:nvPr>
            <p:ph idx="1"/>
          </p:nvPr>
        </p:nvSpPr>
        <p:spPr/>
        <p:txBody>
          <a:bodyPr/>
          <a:lstStyle/>
          <a:p>
            <a:endParaRPr lang="en-US" smtClean="0"/>
          </a:p>
        </p:txBody>
      </p:sp>
      <p:pic>
        <p:nvPicPr>
          <p:cNvPr id="21508" name="Picture 2"/>
          <p:cNvPicPr>
            <a:picLocks noChangeAspect="1" noChangeArrowheads="1"/>
          </p:cNvPicPr>
          <p:nvPr/>
        </p:nvPicPr>
        <p:blipFill>
          <a:blip r:embed="rId2"/>
          <a:srcRect/>
          <a:stretch>
            <a:fillRect/>
          </a:stretch>
        </p:blipFill>
        <p:spPr bwMode="auto">
          <a:xfrm>
            <a:off x="0" y="0"/>
            <a:ext cx="8994775" cy="685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EA8B0754-5FE3-4DBF-89CA-B0CB43DC3C3B}"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p>
        </p:txBody>
      </p:sp>
      <p:sp>
        <p:nvSpPr>
          <p:cNvPr id="22531" name="Content Placeholder 2"/>
          <p:cNvSpPr>
            <a:spLocks noGrp="1"/>
          </p:cNvSpPr>
          <p:nvPr>
            <p:ph idx="1"/>
          </p:nvPr>
        </p:nvSpPr>
        <p:spPr/>
        <p:txBody>
          <a:bodyPr/>
          <a:lstStyle/>
          <a:p>
            <a:endParaRPr lang="en-US" smtClean="0"/>
          </a:p>
        </p:txBody>
      </p:sp>
      <p:pic>
        <p:nvPicPr>
          <p:cNvPr id="22532" name="Picture 2"/>
          <p:cNvPicPr>
            <a:picLocks noChangeAspect="1" noChangeArrowheads="1"/>
          </p:cNvPicPr>
          <p:nvPr/>
        </p:nvPicPr>
        <p:blipFill>
          <a:blip r:embed="rId2"/>
          <a:srcRect/>
          <a:stretch>
            <a:fillRect/>
          </a:stretch>
        </p:blipFill>
        <p:spPr bwMode="auto">
          <a:xfrm>
            <a:off x="152400" y="76200"/>
            <a:ext cx="8839200" cy="67341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EA8B0754-5FE3-4DBF-89CA-B0CB43DC3C3B}"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dirty="0" err="1" smtClean="0"/>
              <a:t>Danh</a:t>
            </a:r>
            <a:r>
              <a:rPr lang="en-US" dirty="0" smtClean="0"/>
              <a:t> </a:t>
            </a:r>
            <a:r>
              <a:rPr lang="en-US" dirty="0" err="1" smtClean="0"/>
              <a:t>sách</a:t>
            </a:r>
            <a:endParaRPr lang="en-US" dirty="0" smtClean="0"/>
          </a:p>
        </p:txBody>
      </p:sp>
      <p:sp>
        <p:nvSpPr>
          <p:cNvPr id="2051" name="Rectangle 3"/>
          <p:cNvSpPr>
            <a:spLocks noGrp="1" noChangeArrowheads="1"/>
          </p:cNvSpPr>
          <p:nvPr>
            <p:ph type="body" idx="1"/>
          </p:nvPr>
        </p:nvSpPr>
        <p:spPr>
          <a:xfrm>
            <a:off x="457200" y="1371600"/>
            <a:ext cx="8229600" cy="4525963"/>
          </a:xfrm>
        </p:spPr>
        <p:txBody>
          <a:bodyPr>
            <a:normAutofit fontScale="92500" lnSpcReduction="10000"/>
          </a:bodyPr>
          <a:lstStyle/>
          <a:p>
            <a:pPr eaLnBrk="1" hangingPunct="1"/>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(list) </a:t>
            </a:r>
            <a:r>
              <a:rPr lang="en-US" sz="2800" dirty="0" err="1" smtClean="0">
                <a:latin typeface="Times New Roman" pitchFamily="18" charset="0"/>
                <a:cs typeface="Times New Roman" pitchFamily="18" charset="0"/>
              </a:rPr>
              <a:t>kiểu</a:t>
            </a:r>
            <a:r>
              <a:rPr lang="en-US" sz="2800" dirty="0" smtClean="0">
                <a:latin typeface="Times New Roman" pitchFamily="18" charset="0"/>
                <a:cs typeface="Times New Roman" pitchFamily="18" charset="0"/>
              </a:rPr>
              <a:t> T</a:t>
            </a:r>
          </a:p>
          <a:p>
            <a:pPr lvl="1" eaLnBrk="1" hangingPunct="1"/>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dãy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hữu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kiểu</a:t>
            </a:r>
            <a:r>
              <a:rPr lang="en-US" sz="2400" dirty="0" smtClean="0">
                <a:latin typeface="Times New Roman" pitchFamily="18" charset="0"/>
                <a:cs typeface="Times New Roman" pitchFamily="18" charset="0"/>
              </a:rPr>
              <a:t> T</a:t>
            </a:r>
          </a:p>
          <a:p>
            <a:pPr lvl="1" eaLnBrk="1" hangingPunct="1"/>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vụ</a:t>
            </a:r>
            <a:r>
              <a:rPr lang="en-US" sz="24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Khởi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rỗng</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create</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Kiểm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rỗng</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empty</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Kiểm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đầy</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full</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4. </a:t>
            </a:r>
            <a:r>
              <a:rPr lang="en-US" sz="2000" dirty="0" err="1" smtClean="0">
                <a:latin typeface="Times New Roman" pitchFamily="18" charset="0"/>
                <a:cs typeface="Times New Roman" pitchFamily="18" charset="0"/>
              </a:rPr>
              <a:t>Tính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kích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thước</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size</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5. </a:t>
            </a:r>
            <a:r>
              <a:rPr lang="en-US" sz="2000" dirty="0" err="1" smtClean="0">
                <a:latin typeface="Times New Roman" pitchFamily="18" charset="0"/>
                <a:cs typeface="Times New Roman" pitchFamily="18" charset="0"/>
              </a:rPr>
              <a:t>Xóa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rỗng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clear</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6. </a:t>
            </a:r>
            <a:r>
              <a:rPr lang="en-US" sz="2000" dirty="0" err="1" smtClean="0">
                <a:latin typeface="Times New Roman" pitchFamily="18" charset="0"/>
                <a:cs typeface="Times New Roman" pitchFamily="18" charset="0"/>
              </a:rPr>
              <a:t>Thêm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vào</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insert</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7. </a:t>
            </a:r>
            <a:r>
              <a:rPr lang="en-US" sz="2000" dirty="0" err="1" smtClean="0">
                <a:latin typeface="Times New Roman" pitchFamily="18" charset="0"/>
                <a:cs typeface="Times New Roman" pitchFamily="18" charset="0"/>
              </a:rPr>
              <a:t>Lấy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khỏi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remove</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8. </a:t>
            </a:r>
            <a:r>
              <a:rPr lang="en-US" sz="2000" dirty="0" err="1" smtClean="0">
                <a:latin typeface="Times New Roman" pitchFamily="18" charset="0"/>
                <a:cs typeface="Times New Roman" pitchFamily="18" charset="0"/>
              </a:rPr>
              <a:t>Nhận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retrieve</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9. </a:t>
            </a:r>
            <a:r>
              <a:rPr lang="en-US" sz="2000" dirty="0" err="1" smtClean="0">
                <a:latin typeface="Times New Roman" pitchFamily="18" charset="0"/>
                <a:cs typeface="Times New Roman" pitchFamily="18" charset="0"/>
              </a:rPr>
              <a:t>Thay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thế</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thể</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replace</a:t>
            </a:r>
            <a:r>
              <a:rPr lang="en-US" sz="2000" dirty="0" smtClean="0">
                <a:latin typeface="Times New Roman" pitchFamily="18" charset="0"/>
                <a:cs typeface="Times New Roman" pitchFamily="18" charset="0"/>
              </a:rPr>
              <a:t>)</a:t>
            </a:r>
          </a:p>
          <a:p>
            <a:pPr lvl="2" eaLnBrk="1" hangingPunct="1"/>
            <a:r>
              <a:rPr lang="en-US" sz="2000" dirty="0" smtClean="0">
                <a:latin typeface="Times New Roman" pitchFamily="18" charset="0"/>
                <a:cs typeface="Times New Roman" pitchFamily="18" charset="0"/>
              </a:rPr>
              <a:t>10. </a:t>
            </a:r>
            <a:r>
              <a:rPr lang="en-US" sz="2000" dirty="0" err="1" smtClean="0">
                <a:latin typeface="Times New Roman" pitchFamily="18" charset="0"/>
                <a:cs typeface="Times New Roman" pitchFamily="18" charset="0"/>
              </a:rPr>
              <a:t>Duyệt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sách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một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tác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vụ</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tại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mỗi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vị</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trí</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traverse</a:t>
            </a:r>
            <a:r>
              <a:rPr lang="en-US" sz="20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EA8B0754-5FE3-4DBF-89CA-B0CB43DC3C3B}"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274638"/>
            <a:ext cx="8686800" cy="1143000"/>
          </a:xfrm>
        </p:spPr>
        <p:txBody>
          <a:bodyPr>
            <a:noAutofit/>
          </a:bodyPr>
          <a:lstStyle/>
          <a:p>
            <a:pPr eaLnBrk="1" hangingPunct="1"/>
            <a:r>
              <a:rPr lang="en-US" sz="3600" dirty="0" err="1" smtClean="0">
                <a:latin typeface="Times New Roman" pitchFamily="18" charset="0"/>
                <a:cs typeface="Times New Roman" pitchFamily="18" charset="0"/>
              </a:rPr>
              <a:t>Cài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thuật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toán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sắp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xếp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nổi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bọt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dùng</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mảng</a:t>
            </a:r>
            <a:endParaRPr lang="en-US" sz="3600" dirty="0" smtClean="0"/>
          </a:p>
        </p:txBody>
      </p:sp>
      <p:sp>
        <p:nvSpPr>
          <p:cNvPr id="536580" name="Text Box 4"/>
          <p:cNvSpPr txBox="1">
            <a:spLocks noChangeArrowheads="1"/>
          </p:cNvSpPr>
          <p:nvPr/>
        </p:nvSpPr>
        <p:spPr bwMode="auto">
          <a:xfrm>
            <a:off x="441325" y="1905000"/>
            <a:ext cx="8245475" cy="4032250"/>
          </a:xfrm>
          <a:prstGeom prst="rect">
            <a:avLst/>
          </a:prstGeom>
          <a:noFill/>
          <a:ln w="9525">
            <a:solidFill>
              <a:schemeClr val="tx1"/>
            </a:solidFill>
            <a:miter lim="800000"/>
            <a:headEnd/>
            <a:tailEnd/>
          </a:ln>
        </p:spPr>
        <p:txBody>
          <a:bodyPr>
            <a:spAutoFit/>
          </a:bodyPr>
          <a:lstStyle/>
          <a:p>
            <a:r>
              <a:rPr lang="vi-VN" sz="3200" dirty="0"/>
              <a:t>void </a:t>
            </a:r>
            <a:r>
              <a:rPr lang="en-US" sz="3200" dirty="0" err="1" smtClean="0"/>
              <a:t>SXNoiBot</a:t>
            </a:r>
            <a:r>
              <a:rPr lang="vi-VN" sz="3200" dirty="0" smtClean="0"/>
              <a:t>(int </a:t>
            </a:r>
            <a:r>
              <a:rPr lang="vi-VN" sz="3200" dirty="0"/>
              <a:t>a[], int N )</a:t>
            </a:r>
            <a:br>
              <a:rPr lang="vi-VN" sz="3200" dirty="0"/>
            </a:br>
            <a:r>
              <a:rPr lang="vi-VN" sz="3200" dirty="0"/>
              <a:t>{     int   i, j;</a:t>
            </a:r>
            <a:br>
              <a:rPr lang="vi-VN" sz="3200" dirty="0"/>
            </a:br>
            <a:r>
              <a:rPr lang="vi-VN" sz="3200" dirty="0"/>
              <a:t>      for (i = 0 ; i&lt;N-1 ; i++)</a:t>
            </a:r>
            <a:br>
              <a:rPr lang="vi-VN" sz="3200" dirty="0"/>
            </a:br>
            <a:r>
              <a:rPr lang="vi-VN" sz="3200" dirty="0"/>
              <a:t>        for (j =N-1; j &gt;i ; j --)</a:t>
            </a:r>
            <a:br>
              <a:rPr lang="vi-VN" sz="3200" dirty="0"/>
            </a:br>
            <a:r>
              <a:rPr lang="vi-VN" sz="3200" dirty="0"/>
              <a:t>          if(a[j]&lt; a[j-1]) </a:t>
            </a:r>
            <a:endParaRPr lang="en-US" sz="3200" dirty="0"/>
          </a:p>
          <a:p>
            <a:r>
              <a:rPr lang="vi-VN" sz="3200" dirty="0"/>
              <a:t> // nếu sai vị trí thì đổi chỗ</a:t>
            </a:r>
            <a:br>
              <a:rPr lang="vi-VN" sz="3200" dirty="0"/>
            </a:br>
            <a:r>
              <a:rPr lang="vi-VN" sz="3200" dirty="0"/>
              <a:t>            Hoanvi(a[j],a[j-1]);</a:t>
            </a:r>
            <a:br>
              <a:rPr lang="vi-VN" sz="3200" dirty="0"/>
            </a:br>
            <a:r>
              <a:rPr lang="vi-VN" sz="3200" dirty="0"/>
              <a:t>}</a:t>
            </a:r>
          </a:p>
        </p:txBody>
      </p:sp>
      <p:sp>
        <p:nvSpPr>
          <p:cNvPr id="4" name="Slide Number Placeholder 3"/>
          <p:cNvSpPr>
            <a:spLocks noGrp="1"/>
          </p:cNvSpPr>
          <p:nvPr>
            <p:ph type="sldNum" sz="quarter" idx="12"/>
          </p:nvPr>
        </p:nvSpPr>
        <p:spPr/>
        <p:txBody>
          <a:bodyPr/>
          <a:lstStyle/>
          <a:p>
            <a:fld id="{EA8B0754-5FE3-4DBF-89CA-B0CB43DC3C3B}" type="slidenum">
              <a:rPr lang="en-US" smtClean="0"/>
              <a:pPr/>
              <a:t>110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6580"/>
                                        </p:tgtEl>
                                        <p:attrNameLst>
                                          <p:attrName>style.visibility</p:attrName>
                                        </p:attrNameLst>
                                      </p:cBhvr>
                                      <p:to>
                                        <p:strVal val="visible"/>
                                      </p:to>
                                    </p:set>
                                    <p:animEffect transition="in" filter="diamond(in)">
                                      <p:cBhvr>
                                        <p:cTn id="7" dur="2000"/>
                                        <p:tgtEl>
                                          <p:spTgt spid="536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8A5B77A4-65C6-4AFF-89D8-F373BAEA890B}" type="slidenum">
              <a:rPr lang="en-US"/>
              <a:pPr algn="ctr">
                <a:defRPr/>
              </a:pPr>
              <a:t>111</a:t>
            </a:fld>
            <a:endParaRPr lang="en-US"/>
          </a:p>
        </p:txBody>
      </p:sp>
      <p:sp>
        <p:nvSpPr>
          <p:cNvPr id="1022979" name="Rectangle 3"/>
          <p:cNvSpPr>
            <a:spLocks noGrp="1" noChangeArrowheads="1"/>
          </p:cNvSpPr>
          <p:nvPr>
            <p:ph type="body" idx="1"/>
          </p:nvPr>
        </p:nvSpPr>
        <p:spPr>
          <a:xfrm>
            <a:off x="685800" y="1752600"/>
            <a:ext cx="7772400" cy="4724400"/>
          </a:xfrm>
        </p:spPr>
        <p:txBody>
          <a:bodyPr rtlCol="0">
            <a:normAutofit fontScale="85000" lnSpcReduction="20000"/>
          </a:bodyPr>
          <a:lstStyle/>
          <a:p>
            <a:pPr fontAlgn="auto">
              <a:lnSpc>
                <a:spcPct val="80000"/>
              </a:lnSpc>
              <a:spcAft>
                <a:spcPts val="0"/>
              </a:spcAft>
              <a:buFont typeface="Wingdings" pitchFamily="2" charset="2"/>
              <a:buNone/>
              <a:defRPr/>
            </a:pPr>
            <a:r>
              <a:rPr lang="en-US" b="1" smtClean="0">
                <a:solidFill>
                  <a:srgbClr val="0000FF"/>
                </a:solidFill>
              </a:rPr>
              <a:t>void </a:t>
            </a:r>
            <a:r>
              <a:rPr lang="en-US" smtClean="0"/>
              <a:t>  </a:t>
            </a:r>
            <a:r>
              <a:rPr lang="en-US" b="1" smtClean="0">
                <a:solidFill>
                  <a:srgbClr val="FF3300"/>
                </a:solidFill>
              </a:rPr>
              <a:t>SLL_BubleSort</a:t>
            </a:r>
            <a:r>
              <a:rPr lang="en-US" smtClean="0"/>
              <a:t> (  </a:t>
            </a:r>
            <a:r>
              <a:rPr lang="en-US" b="1" smtClean="0">
                <a:solidFill>
                  <a:srgbClr val="0000FF"/>
                </a:solidFill>
              </a:rPr>
              <a:t>List</a:t>
            </a:r>
            <a:r>
              <a:rPr lang="en-US" smtClean="0"/>
              <a:t>   l  )</a:t>
            </a:r>
          </a:p>
          <a:p>
            <a:pPr fontAlgn="auto">
              <a:lnSpc>
                <a:spcPct val="80000"/>
              </a:lnSpc>
              <a:spcAft>
                <a:spcPts val="0"/>
              </a:spcAft>
              <a:buFont typeface="Wingdings" pitchFamily="2" charset="2"/>
              <a:buNone/>
              <a:defRPr/>
            </a:pPr>
            <a:r>
              <a:rPr lang="en-US" smtClean="0"/>
              <a:t>{</a:t>
            </a:r>
          </a:p>
          <a:p>
            <a:pPr fontAlgn="auto">
              <a:lnSpc>
                <a:spcPct val="80000"/>
              </a:lnSpc>
              <a:spcAft>
                <a:spcPts val="0"/>
              </a:spcAft>
              <a:buFont typeface="Wingdings" pitchFamily="2" charset="2"/>
              <a:buNone/>
              <a:defRPr/>
            </a:pPr>
            <a:r>
              <a:rPr lang="en-US" smtClean="0"/>
              <a:t>	</a:t>
            </a:r>
            <a:r>
              <a:rPr lang="en-US" b="1" smtClean="0">
                <a:solidFill>
                  <a:srgbClr val="0000FF"/>
                </a:solidFill>
              </a:rPr>
              <a:t>Node</a:t>
            </a:r>
            <a:r>
              <a:rPr lang="en-US" smtClean="0"/>
              <a:t>*  t = </a:t>
            </a:r>
            <a:r>
              <a:rPr lang="en-US" b="1" smtClean="0">
                <a:solidFill>
                  <a:srgbClr val="0000FF"/>
                </a:solidFill>
              </a:rPr>
              <a:t>l.last</a:t>
            </a:r>
            <a:r>
              <a:rPr lang="en-US" smtClean="0"/>
              <a:t> ;</a:t>
            </a:r>
          </a:p>
          <a:p>
            <a:pPr fontAlgn="auto">
              <a:lnSpc>
                <a:spcPct val="80000"/>
              </a:lnSpc>
              <a:spcAft>
                <a:spcPts val="0"/>
              </a:spcAft>
              <a:buFont typeface="Wingdings" pitchFamily="2" charset="2"/>
              <a:buNone/>
              <a:defRPr/>
            </a:pPr>
            <a:r>
              <a:rPr lang="en-US" smtClean="0"/>
              <a:t>	</a:t>
            </a:r>
            <a:r>
              <a:rPr lang="en-US" b="1" smtClean="0">
                <a:solidFill>
                  <a:srgbClr val="0000FF"/>
                </a:solidFill>
              </a:rPr>
              <a:t>for</a:t>
            </a:r>
            <a:r>
              <a:rPr lang="en-US" smtClean="0"/>
              <a:t> ( </a:t>
            </a:r>
            <a:r>
              <a:rPr lang="en-US" b="1" smtClean="0">
                <a:solidFill>
                  <a:srgbClr val="0000FF"/>
                </a:solidFill>
              </a:rPr>
              <a:t>Node</a:t>
            </a:r>
            <a:r>
              <a:rPr lang="en-US" smtClean="0"/>
              <a:t>* p = </a:t>
            </a:r>
            <a:r>
              <a:rPr lang="en-US" b="1" smtClean="0">
                <a:solidFill>
                  <a:srgbClr val="0000FF"/>
                </a:solidFill>
              </a:rPr>
              <a:t>l.first </a:t>
            </a:r>
            <a:r>
              <a:rPr lang="en-US" smtClean="0"/>
              <a:t>;  p != </a:t>
            </a:r>
            <a:r>
              <a:rPr lang="en-US" b="1" smtClean="0">
                <a:solidFill>
                  <a:srgbClr val="0000FF"/>
                </a:solidFill>
              </a:rPr>
              <a:t>NULL</a:t>
            </a:r>
            <a:r>
              <a:rPr lang="en-US" smtClean="0"/>
              <a:t> ; p = p-&gt;link)</a:t>
            </a:r>
          </a:p>
          <a:p>
            <a:pPr fontAlgn="auto">
              <a:lnSpc>
                <a:spcPct val="80000"/>
              </a:lnSpc>
              <a:spcAft>
                <a:spcPts val="0"/>
              </a:spcAft>
              <a:buFont typeface="Wingdings" pitchFamily="2" charset="2"/>
              <a:buNone/>
              <a:defRPr/>
            </a:pPr>
            <a:r>
              <a:rPr lang="en-US" smtClean="0"/>
              <a:t>	{	</a:t>
            </a:r>
            <a:r>
              <a:rPr lang="en-US" b="1" smtClean="0">
                <a:solidFill>
                  <a:srgbClr val="0000FF"/>
                </a:solidFill>
              </a:rPr>
              <a:t>Node</a:t>
            </a:r>
            <a:r>
              <a:rPr lang="en-US" smtClean="0"/>
              <a:t>*  t1;</a:t>
            </a:r>
          </a:p>
          <a:p>
            <a:pPr fontAlgn="auto">
              <a:lnSpc>
                <a:spcPct val="80000"/>
              </a:lnSpc>
              <a:spcAft>
                <a:spcPts val="0"/>
              </a:spcAft>
              <a:buFont typeface="Wingdings" pitchFamily="2" charset="2"/>
              <a:buNone/>
              <a:defRPr/>
            </a:pPr>
            <a:r>
              <a:rPr lang="en-US" smtClean="0"/>
              <a:t>	</a:t>
            </a:r>
            <a:r>
              <a:rPr lang="en-US" b="1" smtClean="0"/>
              <a:t>	 </a:t>
            </a:r>
            <a:r>
              <a:rPr lang="en-US" b="1" smtClean="0">
                <a:solidFill>
                  <a:srgbClr val="0000FF"/>
                </a:solidFill>
              </a:rPr>
              <a:t>for</a:t>
            </a:r>
            <a:r>
              <a:rPr lang="en-US" smtClean="0"/>
              <a:t> ( </a:t>
            </a:r>
            <a:r>
              <a:rPr lang="en-US" b="1" smtClean="0">
                <a:solidFill>
                  <a:srgbClr val="0000FF"/>
                </a:solidFill>
              </a:rPr>
              <a:t>Node</a:t>
            </a:r>
            <a:r>
              <a:rPr lang="en-US" smtClean="0"/>
              <a:t>*  q=</a:t>
            </a:r>
            <a:r>
              <a:rPr lang="en-US" b="1" smtClean="0">
                <a:solidFill>
                  <a:srgbClr val="0000FF"/>
                </a:solidFill>
              </a:rPr>
              <a:t>l.first</a:t>
            </a:r>
            <a:r>
              <a:rPr lang="en-US" smtClean="0"/>
              <a:t> ; p!=t ; q=q-&gt;link )</a:t>
            </a:r>
          </a:p>
          <a:p>
            <a:pPr fontAlgn="auto">
              <a:lnSpc>
                <a:spcPct val="80000"/>
              </a:lnSpc>
              <a:spcAft>
                <a:spcPts val="0"/>
              </a:spcAft>
              <a:buFont typeface="Wingdings" pitchFamily="2" charset="2"/>
              <a:buNone/>
              <a:defRPr/>
            </a:pPr>
            <a:r>
              <a:rPr lang="en-US" smtClean="0"/>
              <a:t>		{</a:t>
            </a:r>
          </a:p>
          <a:p>
            <a:pPr fontAlgn="auto">
              <a:lnSpc>
                <a:spcPct val="80000"/>
              </a:lnSpc>
              <a:spcAft>
                <a:spcPts val="0"/>
              </a:spcAft>
              <a:buFont typeface="Wingdings" pitchFamily="2" charset="2"/>
              <a:buNone/>
              <a:defRPr/>
            </a:pPr>
            <a:r>
              <a:rPr lang="en-US" smtClean="0"/>
              <a:t>			</a:t>
            </a:r>
            <a:r>
              <a:rPr lang="en-US" b="1" smtClean="0">
                <a:solidFill>
                  <a:srgbClr val="0000FF"/>
                </a:solidFill>
              </a:rPr>
              <a:t>if</a:t>
            </a:r>
            <a:r>
              <a:rPr lang="en-US" smtClean="0"/>
              <a:t>( q-&gt;data  </a:t>
            </a:r>
            <a:r>
              <a:rPr lang="en-US" b="1" smtClean="0">
                <a:solidFill>
                  <a:srgbClr val="FF3300"/>
                </a:solidFill>
              </a:rPr>
              <a:t>&gt;</a:t>
            </a:r>
            <a:r>
              <a:rPr lang="en-US" smtClean="0"/>
              <a:t> q-&gt;link-&gt;data )</a:t>
            </a:r>
          </a:p>
          <a:p>
            <a:pPr fontAlgn="auto">
              <a:lnSpc>
                <a:spcPct val="80000"/>
              </a:lnSpc>
              <a:spcAft>
                <a:spcPts val="0"/>
              </a:spcAft>
              <a:buFont typeface="Wingdings" pitchFamily="2" charset="2"/>
              <a:buNone/>
              <a:defRPr/>
            </a:pPr>
            <a:r>
              <a:rPr lang="en-US" smtClean="0"/>
              <a:t>				</a:t>
            </a:r>
            <a:r>
              <a:rPr lang="en-US" b="1" smtClean="0">
                <a:solidFill>
                  <a:srgbClr val="FF3300"/>
                </a:solidFill>
              </a:rPr>
              <a:t>Swap</a:t>
            </a:r>
            <a:r>
              <a:rPr lang="en-US" smtClean="0"/>
              <a:t>( q-&gt;data </a:t>
            </a:r>
            <a:r>
              <a:rPr lang="en-US" b="1" smtClean="0">
                <a:solidFill>
                  <a:srgbClr val="FF3300"/>
                </a:solidFill>
              </a:rPr>
              <a:t>,</a:t>
            </a:r>
            <a:r>
              <a:rPr lang="en-US" smtClean="0"/>
              <a:t> q-&gt;link-&gt;data );</a:t>
            </a:r>
          </a:p>
          <a:p>
            <a:pPr fontAlgn="auto">
              <a:lnSpc>
                <a:spcPct val="80000"/>
              </a:lnSpc>
              <a:spcAft>
                <a:spcPts val="0"/>
              </a:spcAft>
              <a:buFont typeface="Wingdings" pitchFamily="2" charset="2"/>
              <a:buNone/>
              <a:defRPr/>
            </a:pPr>
            <a:r>
              <a:rPr lang="en-US" smtClean="0"/>
              <a:t>			t1 = q ;</a:t>
            </a:r>
          </a:p>
          <a:p>
            <a:pPr fontAlgn="auto">
              <a:lnSpc>
                <a:spcPct val="80000"/>
              </a:lnSpc>
              <a:spcAft>
                <a:spcPts val="0"/>
              </a:spcAft>
              <a:buFont typeface="Wingdings" pitchFamily="2" charset="2"/>
              <a:buNone/>
              <a:defRPr/>
            </a:pPr>
            <a:r>
              <a:rPr lang="en-US" smtClean="0"/>
              <a:t>		}</a:t>
            </a:r>
          </a:p>
          <a:p>
            <a:pPr fontAlgn="auto">
              <a:lnSpc>
                <a:spcPct val="80000"/>
              </a:lnSpc>
              <a:spcAft>
                <a:spcPts val="0"/>
              </a:spcAft>
              <a:buFont typeface="Wingdings" pitchFamily="2" charset="2"/>
              <a:buNone/>
              <a:defRPr/>
            </a:pPr>
            <a:r>
              <a:rPr lang="en-US" smtClean="0"/>
              <a:t>		t = t1;</a:t>
            </a:r>
          </a:p>
          <a:p>
            <a:pPr fontAlgn="auto">
              <a:lnSpc>
                <a:spcPct val="80000"/>
              </a:lnSpc>
              <a:spcAft>
                <a:spcPts val="0"/>
              </a:spcAft>
              <a:buFont typeface="Wingdings" pitchFamily="2" charset="2"/>
              <a:buNone/>
              <a:defRPr/>
            </a:pPr>
            <a:r>
              <a:rPr lang="en-US" smtClean="0"/>
              <a:t>	}</a:t>
            </a:r>
          </a:p>
          <a:p>
            <a:pPr fontAlgn="auto">
              <a:lnSpc>
                <a:spcPct val="80000"/>
              </a:lnSpc>
              <a:spcAft>
                <a:spcPts val="0"/>
              </a:spcAft>
              <a:buFont typeface="Wingdings" pitchFamily="2" charset="2"/>
              <a:buNone/>
              <a:defRPr/>
            </a:pPr>
            <a:r>
              <a:rPr lang="en-US" smtClean="0"/>
              <a:t>}</a:t>
            </a:r>
          </a:p>
        </p:txBody>
      </p:sp>
      <p:sp>
        <p:nvSpPr>
          <p:cNvPr id="14340" name="Rectangle 4"/>
          <p:cNvSpPr>
            <a:spLocks noGrp="1" noChangeArrowheads="1"/>
          </p:cNvSpPr>
          <p:nvPr>
            <p:ph type="title"/>
          </p:nvPr>
        </p:nvSpPr>
        <p:spPr>
          <a:xfrm>
            <a:off x="228600" y="152400"/>
            <a:ext cx="8915400" cy="1371600"/>
          </a:xfrm>
          <a:noFill/>
        </p:spPr>
        <p:txBody>
          <a:bodyPr>
            <a:normAutofit/>
          </a:bodyPr>
          <a:lstStyle/>
          <a:p>
            <a:r>
              <a:rPr lang="en-US" sz="3600" dirty="0" err="1" smtClean="0">
                <a:latin typeface="Times New Roman" pitchFamily="18" charset="0"/>
                <a:cs typeface="Times New Roman" pitchFamily="18" charset="0"/>
              </a:rPr>
              <a:t>Cài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đặt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thuật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toán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sắp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xếp</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nổi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bọt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dùng</a:t>
            </a:r>
            <a:r>
              <a:rPr lang="en-US" sz="3600" dirty="0" smtClean="0">
                <a:latin typeface="Times New Roman" pitchFamily="18" charset="0"/>
                <a:cs typeface="Times New Roman" pitchFamily="18" charset="0"/>
              </a:rPr>
              <a:t> DSMN</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5A2A2A81-BD84-4CEA-A23A-DAB43248296D}" type="slidenum">
              <a:rPr lang="en-US"/>
              <a:pPr algn="ctr">
                <a:defRPr/>
              </a:pPr>
              <a:t>112</a:t>
            </a:fld>
            <a:endParaRPr lang="en-US"/>
          </a:p>
        </p:txBody>
      </p:sp>
      <p:sp>
        <p:nvSpPr>
          <p:cNvPr id="15363"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5364"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5365"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5366"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5367"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5368"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5369"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5370"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5371"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4011"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12</a:t>
            </a:r>
          </a:p>
        </p:txBody>
      </p:sp>
      <p:sp>
        <p:nvSpPr>
          <p:cNvPr id="1024012"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2</a:t>
            </a:r>
          </a:p>
        </p:txBody>
      </p:sp>
      <p:sp>
        <p:nvSpPr>
          <p:cNvPr id="1024013"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8</a:t>
            </a:r>
          </a:p>
        </p:txBody>
      </p:sp>
      <p:sp>
        <p:nvSpPr>
          <p:cNvPr id="1024014"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a:t>
            </a:r>
          </a:p>
        </p:txBody>
      </p:sp>
      <p:sp>
        <p:nvSpPr>
          <p:cNvPr id="1024015"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5</a:t>
            </a:r>
          </a:p>
        </p:txBody>
      </p:sp>
      <p:sp>
        <p:nvSpPr>
          <p:cNvPr id="15377"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5378"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5379"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5380"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4020"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q</a:t>
            </a:r>
          </a:p>
        </p:txBody>
      </p:sp>
      <p:sp>
        <p:nvSpPr>
          <p:cNvPr id="1024021" name="AutoShape 21"/>
          <p:cNvSpPr>
            <a:spLocks noChangeArrowheads="1"/>
          </p:cNvSpPr>
          <p:nvPr/>
        </p:nvSpPr>
        <p:spPr bwMode="auto">
          <a:xfrm rot="10800000">
            <a:off x="29845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q-&gt;link</a:t>
            </a:r>
          </a:p>
        </p:txBody>
      </p:sp>
      <p:sp>
        <p:nvSpPr>
          <p:cNvPr id="15383"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5384"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5385"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5386"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5387"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5388"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5389"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5390"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35" name="Rectangle 4"/>
          <p:cNvSpPr>
            <a:spLocks noGrp="1" noChangeArrowheads="1"/>
          </p:cNvSpPr>
          <p:nvPr>
            <p:ph type="title"/>
          </p:nvPr>
        </p:nvSpPr>
        <p:spPr>
          <a:xfrm>
            <a:off x="228600" y="228600"/>
            <a:ext cx="8915400" cy="1371600"/>
          </a:xfrm>
          <a:noFill/>
        </p:spPr>
        <p:txBody>
          <a:bodyPr/>
          <a:lstStyle/>
          <a:p>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bọt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DSMN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4011"/>
                                        </p:tgtEl>
                                      </p:cBhvr>
                                    </p:animEffect>
                                    <p:animScale>
                                      <p:cBhvr>
                                        <p:cTn id="7" dur="1000" autoRev="1" fill="hold"/>
                                        <p:tgtEl>
                                          <p:spTgt spid="1024011"/>
                                        </p:tgtEl>
                                      </p:cBhvr>
                                      <p:by x="105000" y="105000"/>
                                    </p:animScale>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24012"/>
                                        </p:tgtEl>
                                      </p:cBhvr>
                                    </p:animEffect>
                                    <p:animScale>
                                      <p:cBhvr>
                                        <p:cTn id="11" dur="1000" autoRev="1" fill="hold"/>
                                        <p:tgtEl>
                                          <p:spTgt spid="1024012"/>
                                        </p:tgtEl>
                                      </p:cBhvr>
                                      <p:by x="105000" y="105000"/>
                                    </p:animScale>
                                  </p:childTnLst>
                                </p:cTn>
                              </p:par>
                            </p:childTnLst>
                          </p:cTn>
                        </p:par>
                        <p:par>
                          <p:cTn id="12" fill="hold">
                            <p:stCondLst>
                              <p:cond delay="4000"/>
                            </p:stCondLst>
                            <p:childTnLst>
                              <p:par>
                                <p:cTn id="13" presetID="42" presetClass="path" presetSubtype="0" accel="50000" decel="50000" fill="hold" grpId="1" nodeType="afterEffect">
                                  <p:stCondLst>
                                    <p:cond delay="0"/>
                                  </p:stCondLst>
                                  <p:childTnLst>
                                    <p:animMotion origin="layout" path="M 2.77778E-6 -4.18131E-6 L -0.00035 0.19357 " pathEditMode="relative" rAng="0" ptsTypes="AA">
                                      <p:cBhvr>
                                        <p:cTn id="14" dur="2000" fill="hold"/>
                                        <p:tgtEl>
                                          <p:spTgt spid="1024012"/>
                                        </p:tgtEl>
                                        <p:attrNameLst>
                                          <p:attrName>ppt_x</p:attrName>
                                          <p:attrName>ppt_y</p:attrName>
                                        </p:attrNameLst>
                                      </p:cBhvr>
                                      <p:rCtr x="0" y="97"/>
                                    </p:animMotion>
                                  </p:childTnLst>
                                </p:cTn>
                              </p:par>
                            </p:childTnLst>
                          </p:cTn>
                        </p:par>
                        <p:par>
                          <p:cTn id="15" fill="hold">
                            <p:stCondLst>
                              <p:cond delay="6000"/>
                            </p:stCondLst>
                            <p:childTnLst>
                              <p:par>
                                <p:cTn id="16" presetID="63" presetClass="path" presetSubtype="0" accel="50000" decel="50000" fill="hold" grpId="1" nodeType="afterEffect">
                                  <p:stCondLst>
                                    <p:cond delay="0"/>
                                  </p:stCondLst>
                                  <p:childTnLst>
                                    <p:animMotion origin="layout" path="M -0.00799 -0.00486 L 0.12291 -7.9556E-7 " pathEditMode="relative" rAng="0" ptsTypes="AA">
                                      <p:cBhvr>
                                        <p:cTn id="17" dur="2000" fill="hold"/>
                                        <p:tgtEl>
                                          <p:spTgt spid="1024011"/>
                                        </p:tgtEl>
                                        <p:attrNameLst>
                                          <p:attrName>ppt_x</p:attrName>
                                          <p:attrName>ppt_y</p:attrName>
                                        </p:attrNameLst>
                                      </p:cBhvr>
                                      <p:rCtr x="65" y="2"/>
                                    </p:animMotion>
                                  </p:childTnLst>
                                </p:cTn>
                              </p:par>
                            </p:childTnLst>
                          </p:cTn>
                        </p:par>
                        <p:par>
                          <p:cTn id="18" fill="hold">
                            <p:stCondLst>
                              <p:cond delay="8000"/>
                            </p:stCondLst>
                            <p:childTnLst>
                              <p:par>
                                <p:cTn id="19" presetID="49" presetClass="path" presetSubtype="0" accel="50000" decel="50000" fill="hold" grpId="2" nodeType="afterEffect">
                                  <p:stCondLst>
                                    <p:cond delay="0"/>
                                  </p:stCondLst>
                                  <p:childTnLst>
                                    <p:animMotion origin="layout" path="M 0.00243 0.19728 L -0.12257 -0.00254 " pathEditMode="relative" rAng="0" ptsTypes="AA">
                                      <p:cBhvr>
                                        <p:cTn id="20" dur="2000" fill="hold"/>
                                        <p:tgtEl>
                                          <p:spTgt spid="1024012"/>
                                        </p:tgtEl>
                                        <p:attrNameLst>
                                          <p:attrName>ppt_x</p:attrName>
                                          <p:attrName>ppt_y</p:attrName>
                                        </p:attrNameLst>
                                      </p:cBhvr>
                                      <p:rCtr x="-63" y="-100"/>
                                    </p:animMotion>
                                  </p:childTnLst>
                                </p:cTn>
                              </p:par>
                            </p:childTnLst>
                          </p:cTn>
                        </p:par>
                        <p:par>
                          <p:cTn id="21" fill="hold">
                            <p:stCondLst>
                              <p:cond delay="10000"/>
                            </p:stCondLst>
                            <p:childTnLst>
                              <p:par>
                                <p:cTn id="22" presetID="26" presetClass="emph" presetSubtype="0" fill="hold" grpId="2" nodeType="afterEffect">
                                  <p:stCondLst>
                                    <p:cond delay="0"/>
                                  </p:stCondLst>
                                  <p:childTnLst>
                                    <p:animEffect transition="out" filter="fade">
                                      <p:cBhvr>
                                        <p:cTn id="23" dur="2000" tmFilter="0, 0; .2, .5; .8, .5; 1, 0"/>
                                        <p:tgtEl>
                                          <p:spTgt spid="1024011"/>
                                        </p:tgtEl>
                                      </p:cBhvr>
                                    </p:animEffect>
                                    <p:animScale>
                                      <p:cBhvr>
                                        <p:cTn id="24" dur="1000" autoRev="1" fill="hold"/>
                                        <p:tgtEl>
                                          <p:spTgt spid="1024011"/>
                                        </p:tgtEl>
                                      </p:cBhvr>
                                      <p:by x="105000" y="105000"/>
                                    </p:animScale>
                                  </p:childTnLst>
                                </p:cTn>
                              </p:par>
                            </p:childTnLst>
                          </p:cTn>
                        </p:par>
                        <p:par>
                          <p:cTn id="25" fill="hold">
                            <p:stCondLst>
                              <p:cond delay="12000"/>
                            </p:stCondLst>
                            <p:childTnLst>
                              <p:par>
                                <p:cTn id="26" presetID="63" presetClass="path" presetSubtype="0" accel="50000" decel="50000" fill="hold" grpId="0" nodeType="afterEffect">
                                  <p:stCondLst>
                                    <p:cond delay="0"/>
                                  </p:stCondLst>
                                  <p:childTnLst>
                                    <p:animMotion origin="layout" path="M 3.33333E-6 1.2951E-6 L 0.12083 -0.00555 " pathEditMode="relative" rAng="0" ptsTypes="AA">
                                      <p:cBhvr>
                                        <p:cTn id="27" dur="2000" fill="hold"/>
                                        <p:tgtEl>
                                          <p:spTgt spid="1024020"/>
                                        </p:tgtEl>
                                        <p:attrNameLst>
                                          <p:attrName>ppt_x</p:attrName>
                                          <p:attrName>ppt_y</p:attrName>
                                        </p:attrNameLst>
                                      </p:cBhvr>
                                      <p:rCtr x="60" y="-3"/>
                                    </p:animMotion>
                                  </p:childTnLst>
                                </p:cTn>
                              </p:par>
                            </p:childTnLst>
                          </p:cTn>
                        </p:par>
                        <p:par>
                          <p:cTn id="28" fill="hold">
                            <p:stCondLst>
                              <p:cond delay="14000"/>
                            </p:stCondLst>
                            <p:childTnLst>
                              <p:par>
                                <p:cTn id="29" presetID="63" presetClass="path" presetSubtype="0" accel="50000" decel="50000" fill="hold" grpId="0" nodeType="afterEffect">
                                  <p:stCondLst>
                                    <p:cond delay="0"/>
                                  </p:stCondLst>
                                  <p:childTnLst>
                                    <p:animMotion origin="layout" path="M -2.22222E-6 -2.05365E-6 L 0.12778 0.00555 " pathEditMode="relative" rAng="0" ptsTypes="AA">
                                      <p:cBhvr>
                                        <p:cTn id="30" dur="2000" fill="hold"/>
                                        <p:tgtEl>
                                          <p:spTgt spid="1024021"/>
                                        </p:tgtEl>
                                        <p:attrNameLst>
                                          <p:attrName>ppt_x</p:attrName>
                                          <p:attrName>ppt_y</p:attrName>
                                        </p:attrNameLst>
                                      </p:cBhvr>
                                      <p:rCtr x="64" y="3"/>
                                    </p:animMotion>
                                  </p:childTnLst>
                                </p:cTn>
                              </p:par>
                            </p:childTnLst>
                          </p:cTn>
                        </p:par>
                        <p:par>
                          <p:cTn id="31" fill="hold">
                            <p:stCondLst>
                              <p:cond delay="16000"/>
                            </p:stCondLst>
                            <p:childTnLst>
                              <p:par>
                                <p:cTn id="32" presetID="26" presetClass="emph" presetSubtype="0" fill="hold" grpId="3" nodeType="afterEffect">
                                  <p:stCondLst>
                                    <p:cond delay="0"/>
                                  </p:stCondLst>
                                  <p:childTnLst>
                                    <p:animEffect transition="out" filter="fade">
                                      <p:cBhvr>
                                        <p:cTn id="33" dur="2000" tmFilter="0, 0; .2, .5; .8, .5; 1, 0"/>
                                        <p:tgtEl>
                                          <p:spTgt spid="1024011"/>
                                        </p:tgtEl>
                                      </p:cBhvr>
                                    </p:animEffect>
                                    <p:animScale>
                                      <p:cBhvr>
                                        <p:cTn id="34" dur="1000" autoRev="1" fill="hold"/>
                                        <p:tgtEl>
                                          <p:spTgt spid="1024011"/>
                                        </p:tgtEl>
                                      </p:cBhvr>
                                      <p:by x="105000" y="105000"/>
                                    </p:animScale>
                                  </p:childTnLst>
                                </p:cTn>
                              </p:par>
                            </p:childTnLst>
                          </p:cTn>
                        </p:par>
                        <p:par>
                          <p:cTn id="35" fill="hold">
                            <p:stCondLst>
                              <p:cond delay="18000"/>
                            </p:stCondLst>
                            <p:childTnLst>
                              <p:par>
                                <p:cTn id="36" presetID="26" presetClass="emph" presetSubtype="0" fill="hold" grpId="0" nodeType="afterEffect">
                                  <p:stCondLst>
                                    <p:cond delay="0"/>
                                  </p:stCondLst>
                                  <p:childTnLst>
                                    <p:animEffect transition="out" filter="fade">
                                      <p:cBhvr>
                                        <p:cTn id="37" dur="2000" tmFilter="0, 0; .2, .5; .8, .5; 1, 0"/>
                                        <p:tgtEl>
                                          <p:spTgt spid="1024013"/>
                                        </p:tgtEl>
                                      </p:cBhvr>
                                    </p:animEffect>
                                    <p:animScale>
                                      <p:cBhvr>
                                        <p:cTn id="38" dur="1000" autoRev="1" fill="hold"/>
                                        <p:tgtEl>
                                          <p:spTgt spid="1024013"/>
                                        </p:tgtEl>
                                      </p:cBhvr>
                                      <p:by x="105000" y="105000"/>
                                    </p:animScale>
                                  </p:childTnLst>
                                </p:cTn>
                              </p:par>
                            </p:childTnLst>
                          </p:cTn>
                        </p:par>
                        <p:par>
                          <p:cTn id="39" fill="hold">
                            <p:stCondLst>
                              <p:cond delay="20000"/>
                            </p:stCondLst>
                            <p:childTnLst>
                              <p:par>
                                <p:cTn id="40" presetID="42" presetClass="path" presetSubtype="0" accel="50000" decel="50000" fill="hold" grpId="1" nodeType="afterEffect">
                                  <p:stCondLst>
                                    <p:cond delay="0"/>
                                  </p:stCondLst>
                                  <p:childTnLst>
                                    <p:animMotion origin="layout" path="M -3.88889E-6 -4.18131E-6 L 0.00174 0.19357 " pathEditMode="relative" rAng="0" ptsTypes="AA">
                                      <p:cBhvr>
                                        <p:cTn id="41" dur="2000" fill="hold"/>
                                        <p:tgtEl>
                                          <p:spTgt spid="1024013"/>
                                        </p:tgtEl>
                                        <p:attrNameLst>
                                          <p:attrName>ppt_x</p:attrName>
                                          <p:attrName>ppt_y</p:attrName>
                                        </p:attrNameLst>
                                      </p:cBhvr>
                                      <p:rCtr x="1" y="97"/>
                                    </p:animMotion>
                                  </p:childTnLst>
                                </p:cTn>
                              </p:par>
                            </p:childTnLst>
                          </p:cTn>
                        </p:par>
                        <p:par>
                          <p:cTn id="42" fill="hold">
                            <p:stCondLst>
                              <p:cond delay="22000"/>
                            </p:stCondLst>
                            <p:childTnLst>
                              <p:par>
                                <p:cTn id="43" presetID="63" presetClass="path" presetSubtype="0" accel="50000" decel="50000" fill="hold" grpId="4" nodeType="afterEffect">
                                  <p:stCondLst>
                                    <p:cond delay="0"/>
                                  </p:stCondLst>
                                  <p:childTnLst>
                                    <p:animMotion origin="layout" path="M 0.12084 -0.0037 L 0.24618 0.00116 " pathEditMode="relative" rAng="0" ptsTypes="AA">
                                      <p:cBhvr>
                                        <p:cTn id="44" dur="2000" fill="hold"/>
                                        <p:tgtEl>
                                          <p:spTgt spid="1024011"/>
                                        </p:tgtEl>
                                        <p:attrNameLst>
                                          <p:attrName>ppt_x</p:attrName>
                                          <p:attrName>ppt_y</p:attrName>
                                        </p:attrNameLst>
                                      </p:cBhvr>
                                      <p:rCtr x="63" y="2"/>
                                    </p:animMotion>
                                  </p:childTnLst>
                                </p:cTn>
                              </p:par>
                            </p:childTnLst>
                          </p:cTn>
                        </p:par>
                        <p:par>
                          <p:cTn id="45" fill="hold">
                            <p:stCondLst>
                              <p:cond delay="24000"/>
                            </p:stCondLst>
                            <p:childTnLst>
                              <p:par>
                                <p:cTn id="46" presetID="49" presetClass="path" presetSubtype="0" accel="50000" decel="50000" fill="hold" grpId="2" nodeType="afterEffect">
                                  <p:stCondLst>
                                    <p:cond delay="0"/>
                                  </p:stCondLst>
                                  <p:childTnLst>
                                    <p:animMotion origin="layout" path="M 0.00174 0.19728 L -0.12326 -0.00254 " pathEditMode="relative" rAng="0" ptsTypes="AA">
                                      <p:cBhvr>
                                        <p:cTn id="47" dur="2000" fill="hold"/>
                                        <p:tgtEl>
                                          <p:spTgt spid="1024013"/>
                                        </p:tgtEl>
                                        <p:attrNameLst>
                                          <p:attrName>ppt_x</p:attrName>
                                          <p:attrName>ppt_y</p:attrName>
                                        </p:attrNameLst>
                                      </p:cBhvr>
                                      <p:rCtr x="-63" y="-100"/>
                                    </p:animMotion>
                                  </p:childTnLst>
                                </p:cTn>
                              </p:par>
                            </p:childTnLst>
                          </p:cTn>
                        </p:par>
                        <p:par>
                          <p:cTn id="48" fill="hold">
                            <p:stCondLst>
                              <p:cond delay="26000"/>
                            </p:stCondLst>
                            <p:childTnLst>
                              <p:par>
                                <p:cTn id="49" presetID="63" presetClass="path" presetSubtype="0" accel="50000" decel="50000" fill="hold" grpId="1" nodeType="afterEffect">
                                  <p:stCondLst>
                                    <p:cond delay="0"/>
                                  </p:stCondLst>
                                  <p:childTnLst>
                                    <p:animMotion origin="layout" path="M 0.12083 1.2951E-6 L 0.24166 -0.00555 " pathEditMode="relative" rAng="0" ptsTypes="AA">
                                      <p:cBhvr>
                                        <p:cTn id="50" dur="2000" fill="hold"/>
                                        <p:tgtEl>
                                          <p:spTgt spid="1024020"/>
                                        </p:tgtEl>
                                        <p:attrNameLst>
                                          <p:attrName>ppt_x</p:attrName>
                                          <p:attrName>ppt_y</p:attrName>
                                        </p:attrNameLst>
                                      </p:cBhvr>
                                      <p:rCtr x="60" y="-3"/>
                                    </p:animMotion>
                                  </p:childTnLst>
                                </p:cTn>
                              </p:par>
                            </p:childTnLst>
                          </p:cTn>
                        </p:par>
                        <p:par>
                          <p:cTn id="51" fill="hold">
                            <p:stCondLst>
                              <p:cond delay="28000"/>
                            </p:stCondLst>
                            <p:childTnLst>
                              <p:par>
                                <p:cTn id="52" presetID="63" presetClass="path" presetSubtype="0" accel="50000" decel="50000" fill="hold" grpId="1" nodeType="afterEffect">
                                  <p:stCondLst>
                                    <p:cond delay="0"/>
                                  </p:stCondLst>
                                  <p:childTnLst>
                                    <p:animMotion origin="layout" path="M 0.12778 0.00185 L 0.25556 0.0074 " pathEditMode="relative" rAng="0" ptsTypes="AA">
                                      <p:cBhvr>
                                        <p:cTn id="53" dur="2000" fill="hold"/>
                                        <p:tgtEl>
                                          <p:spTgt spid="1024021"/>
                                        </p:tgtEl>
                                        <p:attrNameLst>
                                          <p:attrName>ppt_x</p:attrName>
                                          <p:attrName>ppt_y</p:attrName>
                                        </p:attrNameLst>
                                      </p:cBhvr>
                                      <p:rCtr x="64" y="3"/>
                                    </p:animMotion>
                                  </p:childTnLst>
                                </p:cTn>
                              </p:par>
                            </p:childTnLst>
                          </p:cTn>
                        </p:par>
                        <p:par>
                          <p:cTn id="54" fill="hold">
                            <p:stCondLst>
                              <p:cond delay="30000"/>
                            </p:stCondLst>
                            <p:childTnLst>
                              <p:par>
                                <p:cTn id="55" presetID="42" presetClass="path" presetSubtype="0" accel="50000" decel="50000" fill="hold" grpId="0" nodeType="afterEffect">
                                  <p:stCondLst>
                                    <p:cond delay="0"/>
                                  </p:stCondLst>
                                  <p:childTnLst>
                                    <p:animMotion origin="layout" path="M -1.66667E-6 -4.18131E-6 L -0.00312 0.18247 " pathEditMode="relative" rAng="0" ptsTypes="AA">
                                      <p:cBhvr>
                                        <p:cTn id="56" dur="2000" fill="hold"/>
                                        <p:tgtEl>
                                          <p:spTgt spid="1024014"/>
                                        </p:tgtEl>
                                        <p:attrNameLst>
                                          <p:attrName>ppt_x</p:attrName>
                                          <p:attrName>ppt_y</p:attrName>
                                        </p:attrNameLst>
                                      </p:cBhvr>
                                      <p:rCtr x="-2" y="91"/>
                                    </p:animMotion>
                                  </p:childTnLst>
                                </p:cTn>
                              </p:par>
                            </p:childTnLst>
                          </p:cTn>
                        </p:par>
                        <p:par>
                          <p:cTn id="57" fill="hold">
                            <p:stCondLst>
                              <p:cond delay="32000"/>
                            </p:stCondLst>
                            <p:childTnLst>
                              <p:par>
                                <p:cTn id="58" presetID="63" presetClass="path" presetSubtype="0" accel="50000" decel="50000" fill="hold" grpId="5" nodeType="afterEffect">
                                  <p:stCondLst>
                                    <p:cond delay="0"/>
                                  </p:stCondLst>
                                  <p:childTnLst>
                                    <p:animMotion origin="layout" path="M 0.2434 0.00486 L 0.3684 -0.00138 " pathEditMode="relative" rAng="0" ptsTypes="AA">
                                      <p:cBhvr>
                                        <p:cTn id="59" dur="2000" fill="hold"/>
                                        <p:tgtEl>
                                          <p:spTgt spid="1024011"/>
                                        </p:tgtEl>
                                        <p:attrNameLst>
                                          <p:attrName>ppt_x</p:attrName>
                                          <p:attrName>ppt_y</p:attrName>
                                        </p:attrNameLst>
                                      </p:cBhvr>
                                      <p:rCtr x="63" y="-3"/>
                                    </p:animMotion>
                                  </p:childTnLst>
                                </p:cTn>
                              </p:par>
                            </p:childTnLst>
                          </p:cTn>
                        </p:par>
                        <p:par>
                          <p:cTn id="60" fill="hold">
                            <p:stCondLst>
                              <p:cond delay="34000"/>
                            </p:stCondLst>
                            <p:childTnLst>
                              <p:par>
                                <p:cTn id="61" presetID="49" presetClass="path" presetSubtype="0" accel="50000" decel="50000" fill="hold" grpId="1" nodeType="afterEffect">
                                  <p:stCondLst>
                                    <p:cond delay="0"/>
                                  </p:stCondLst>
                                  <p:childTnLst>
                                    <p:animMotion origin="layout" path="M -0.00451 0.18432 L -0.12118 0.00047 " pathEditMode="relative" rAng="0" ptsTypes="AA">
                                      <p:cBhvr>
                                        <p:cTn id="62" dur="2000" fill="hold"/>
                                        <p:tgtEl>
                                          <p:spTgt spid="1024014"/>
                                        </p:tgtEl>
                                        <p:attrNameLst>
                                          <p:attrName>ppt_x</p:attrName>
                                          <p:attrName>ppt_y</p:attrName>
                                        </p:attrNameLst>
                                      </p:cBhvr>
                                      <p:rCtr x="-58" y="-92"/>
                                    </p:animMotion>
                                  </p:childTnLst>
                                </p:cTn>
                              </p:par>
                            </p:childTnLst>
                          </p:cTn>
                        </p:par>
                        <p:par>
                          <p:cTn id="63" fill="hold">
                            <p:stCondLst>
                              <p:cond delay="36000"/>
                            </p:stCondLst>
                            <p:childTnLst>
                              <p:par>
                                <p:cTn id="64" presetID="63" presetClass="path" presetSubtype="0" accel="50000" decel="50000" fill="hold" grpId="2" nodeType="afterEffect">
                                  <p:stCondLst>
                                    <p:cond delay="0"/>
                                  </p:stCondLst>
                                  <p:childTnLst>
                                    <p:animMotion origin="layout" path="M 0.24444 1.2951E-6 L 0.36527 -0.00555 " pathEditMode="relative" rAng="0" ptsTypes="AA">
                                      <p:cBhvr>
                                        <p:cTn id="65" dur="2000" fill="hold"/>
                                        <p:tgtEl>
                                          <p:spTgt spid="1024020"/>
                                        </p:tgtEl>
                                        <p:attrNameLst>
                                          <p:attrName>ppt_x</p:attrName>
                                          <p:attrName>ppt_y</p:attrName>
                                        </p:attrNameLst>
                                      </p:cBhvr>
                                      <p:rCtr x="60" y="-3"/>
                                    </p:animMotion>
                                  </p:childTnLst>
                                </p:cTn>
                              </p:par>
                            </p:childTnLst>
                          </p:cTn>
                        </p:par>
                        <p:par>
                          <p:cTn id="66" fill="hold">
                            <p:stCondLst>
                              <p:cond delay="38000"/>
                            </p:stCondLst>
                            <p:childTnLst>
                              <p:par>
                                <p:cTn id="67" presetID="63" presetClass="path" presetSubtype="0" accel="50000" decel="50000" fill="hold" grpId="2" nodeType="afterEffect">
                                  <p:stCondLst>
                                    <p:cond delay="0"/>
                                  </p:stCondLst>
                                  <p:childTnLst>
                                    <p:animMotion origin="layout" path="M 0.24167 0.00925 L 0.37778 0.0148 " pathEditMode="relative" rAng="0" ptsTypes="AA">
                                      <p:cBhvr>
                                        <p:cTn id="68" dur="2000" fill="hold"/>
                                        <p:tgtEl>
                                          <p:spTgt spid="1024021"/>
                                        </p:tgtEl>
                                        <p:attrNameLst>
                                          <p:attrName>ppt_x</p:attrName>
                                          <p:attrName>ppt_y</p:attrName>
                                        </p:attrNameLst>
                                      </p:cBhvr>
                                      <p:rCtr x="68" y="3"/>
                                    </p:animMotion>
                                  </p:childTnLst>
                                </p:cTn>
                              </p:par>
                            </p:childTnLst>
                          </p:cTn>
                        </p:par>
                        <p:par>
                          <p:cTn id="69" fill="hold">
                            <p:stCondLst>
                              <p:cond delay="40000"/>
                            </p:stCondLst>
                            <p:childTnLst>
                              <p:par>
                                <p:cTn id="70" presetID="26" presetClass="emph" presetSubtype="0" fill="hold" grpId="6" nodeType="afterEffect">
                                  <p:stCondLst>
                                    <p:cond delay="0"/>
                                  </p:stCondLst>
                                  <p:childTnLst>
                                    <p:animEffect transition="out" filter="fade">
                                      <p:cBhvr>
                                        <p:cTn id="71" dur="2000" tmFilter="0, 0; .2, .5; .8, .5; 1, 0"/>
                                        <p:tgtEl>
                                          <p:spTgt spid="1024011"/>
                                        </p:tgtEl>
                                      </p:cBhvr>
                                    </p:animEffect>
                                    <p:animScale>
                                      <p:cBhvr>
                                        <p:cTn id="72" dur="1000" autoRev="1" fill="hold"/>
                                        <p:tgtEl>
                                          <p:spTgt spid="1024011"/>
                                        </p:tgtEl>
                                      </p:cBhvr>
                                      <p:by x="105000" y="105000"/>
                                    </p:animScale>
                                  </p:childTnLst>
                                </p:cTn>
                              </p:par>
                            </p:childTnLst>
                          </p:cTn>
                        </p:par>
                        <p:par>
                          <p:cTn id="73" fill="hold">
                            <p:stCondLst>
                              <p:cond delay="42000"/>
                            </p:stCondLst>
                            <p:childTnLst>
                              <p:par>
                                <p:cTn id="74" presetID="26" presetClass="emph" presetSubtype="0" fill="hold" grpId="0" nodeType="afterEffect">
                                  <p:stCondLst>
                                    <p:cond delay="0"/>
                                  </p:stCondLst>
                                  <p:childTnLst>
                                    <p:animEffect transition="out" filter="fade">
                                      <p:cBhvr>
                                        <p:cTn id="75" dur="2000" tmFilter="0, 0; .2, .5; .8, .5; 1, 0"/>
                                        <p:tgtEl>
                                          <p:spTgt spid="1024015"/>
                                        </p:tgtEl>
                                      </p:cBhvr>
                                    </p:animEffect>
                                    <p:animScale>
                                      <p:cBhvr>
                                        <p:cTn id="76" dur="1000" autoRev="1" fill="hold"/>
                                        <p:tgtEl>
                                          <p:spTgt spid="1024015"/>
                                        </p:tgtEl>
                                      </p:cBhvr>
                                      <p:by x="105000" y="105000"/>
                                    </p:animScale>
                                  </p:childTnLst>
                                </p:cTn>
                              </p:par>
                            </p:childTnLst>
                          </p:cTn>
                        </p:par>
                        <p:par>
                          <p:cTn id="77" fill="hold">
                            <p:stCondLst>
                              <p:cond delay="44000"/>
                            </p:stCondLst>
                            <p:childTnLst>
                              <p:par>
                                <p:cTn id="78" presetID="42" presetClass="path" presetSubtype="0" accel="50000" decel="50000" fill="hold" grpId="1" nodeType="afterEffect">
                                  <p:stCondLst>
                                    <p:cond delay="0"/>
                                  </p:stCondLst>
                                  <p:childTnLst>
                                    <p:animMotion origin="layout" path="M -4.72222E-6 -4.18131E-6 L -0.00086 0.18247 " pathEditMode="relative" rAng="0" ptsTypes="AA">
                                      <p:cBhvr>
                                        <p:cTn id="79" dur="2000" fill="hold"/>
                                        <p:tgtEl>
                                          <p:spTgt spid="1024015"/>
                                        </p:tgtEl>
                                        <p:attrNameLst>
                                          <p:attrName>ppt_x</p:attrName>
                                          <p:attrName>ppt_y</p:attrName>
                                        </p:attrNameLst>
                                      </p:cBhvr>
                                      <p:rCtr x="-1" y="91"/>
                                    </p:animMotion>
                                  </p:childTnLst>
                                </p:cTn>
                              </p:par>
                            </p:childTnLst>
                          </p:cTn>
                        </p:par>
                        <p:par>
                          <p:cTn id="80" fill="hold">
                            <p:stCondLst>
                              <p:cond delay="46000"/>
                            </p:stCondLst>
                            <p:childTnLst>
                              <p:par>
                                <p:cTn id="81" presetID="63" presetClass="path" presetSubtype="0" accel="50000" decel="50000" fill="hold" grpId="7" nodeType="afterEffect">
                                  <p:stCondLst>
                                    <p:cond delay="0"/>
                                  </p:stCondLst>
                                  <p:childTnLst>
                                    <p:animMotion origin="layout" path="M 0.3684 0.00185 L 0.49063 -0.00185 " pathEditMode="relative" rAng="0" ptsTypes="AA">
                                      <p:cBhvr>
                                        <p:cTn id="82" dur="2000" fill="hold"/>
                                        <p:tgtEl>
                                          <p:spTgt spid="1024011"/>
                                        </p:tgtEl>
                                        <p:attrNameLst>
                                          <p:attrName>ppt_x</p:attrName>
                                          <p:attrName>ppt_y</p:attrName>
                                        </p:attrNameLst>
                                      </p:cBhvr>
                                      <p:rCtr x="61" y="-2"/>
                                    </p:animMotion>
                                  </p:childTnLst>
                                </p:cTn>
                              </p:par>
                            </p:childTnLst>
                          </p:cTn>
                        </p:par>
                        <p:par>
                          <p:cTn id="83" fill="hold">
                            <p:stCondLst>
                              <p:cond delay="48000"/>
                            </p:stCondLst>
                            <p:childTnLst>
                              <p:par>
                                <p:cTn id="84" presetID="49" presetClass="path" presetSubtype="0" accel="50000" decel="50000" fill="hold" grpId="2" nodeType="afterEffect">
                                  <p:stCondLst>
                                    <p:cond delay="0"/>
                                  </p:stCondLst>
                                  <p:childTnLst>
                                    <p:animMotion origin="layout" path="M 0.00053 0.18802 L -0.12447 -0.00069 " pathEditMode="relative" rAng="0" ptsTypes="AA">
                                      <p:cBhvr>
                                        <p:cTn id="85" dur="2000" fill="hold"/>
                                        <p:tgtEl>
                                          <p:spTgt spid="1024015"/>
                                        </p:tgtEl>
                                        <p:attrNameLst>
                                          <p:attrName>ppt_x</p:attrName>
                                          <p:attrName>ppt_y</p:attrName>
                                        </p:attrNameLst>
                                      </p:cBhvr>
                                      <p:rCtr x="-63" y="-94"/>
                                    </p:animMotion>
                                  </p:childTnLst>
                                </p:cTn>
                              </p:par>
                            </p:childTnLst>
                          </p:cTn>
                        </p:par>
                      </p:childTnLst>
                    </p:cTn>
                  </p:par>
                  <p:par>
                    <p:cTn id="86" fill="hold">
                      <p:stCondLst>
                        <p:cond delay="indefinite"/>
                      </p:stCondLst>
                      <p:childTnLst>
                        <p:par>
                          <p:cTn id="87" fill="hold">
                            <p:stCondLst>
                              <p:cond delay="0"/>
                            </p:stCondLst>
                            <p:childTnLst>
                              <p:par>
                                <p:cTn id="88" presetID="26" presetClass="emph" presetSubtype="0" fill="hold" grpId="3" nodeType="clickEffect">
                                  <p:stCondLst>
                                    <p:cond delay="0"/>
                                  </p:stCondLst>
                                  <p:childTnLst>
                                    <p:animEffect transition="out" filter="fade">
                                      <p:cBhvr>
                                        <p:cTn id="89" dur="500" tmFilter="0, 0; .2, .5; .8, .5; 1, 0"/>
                                        <p:tgtEl>
                                          <p:spTgt spid="1024015"/>
                                        </p:tgtEl>
                                      </p:cBhvr>
                                    </p:animEffect>
                                    <p:animScale>
                                      <p:cBhvr>
                                        <p:cTn id="90" dur="250" autoRev="1" fill="hold"/>
                                        <p:tgtEl>
                                          <p:spTgt spid="10240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11" grpId="0" animBg="1"/>
      <p:bldP spid="1024011" grpId="1" animBg="1"/>
      <p:bldP spid="1024011" grpId="2" animBg="1"/>
      <p:bldP spid="1024011" grpId="3" animBg="1"/>
      <p:bldP spid="1024011" grpId="4" animBg="1"/>
      <p:bldP spid="1024011" grpId="5" animBg="1"/>
      <p:bldP spid="1024011" grpId="6" animBg="1"/>
      <p:bldP spid="1024011" grpId="7" animBg="1"/>
      <p:bldP spid="1024012" grpId="0" animBg="1"/>
      <p:bldP spid="1024012" grpId="1" animBg="1"/>
      <p:bldP spid="1024012" grpId="2" animBg="1"/>
      <p:bldP spid="1024013" grpId="0" animBg="1"/>
      <p:bldP spid="1024013" grpId="1" animBg="1"/>
      <p:bldP spid="1024013" grpId="2" animBg="1"/>
      <p:bldP spid="1024014" grpId="0" animBg="1"/>
      <p:bldP spid="1024014" grpId="1" animBg="1"/>
      <p:bldP spid="1024015" grpId="0" animBg="1"/>
      <p:bldP spid="1024015" grpId="1" animBg="1"/>
      <p:bldP spid="1024015" grpId="2" animBg="1"/>
      <p:bldP spid="1024015" grpId="3" animBg="1"/>
      <p:bldP spid="1024020" grpId="0" animBg="1"/>
      <p:bldP spid="1024020" grpId="1" animBg="1"/>
      <p:bldP spid="1024020" grpId="2" animBg="1"/>
      <p:bldP spid="1024021" grpId="0" animBg="1"/>
      <p:bldP spid="1024021" grpId="1" animBg="1"/>
      <p:bldP spid="1024021" grpId="2"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4381F2FA-0DA8-42C8-8253-A7BCCC71951B}" type="slidenum">
              <a:rPr lang="en-US"/>
              <a:pPr algn="ctr">
                <a:defRPr/>
              </a:pPr>
              <a:t>113</a:t>
            </a:fld>
            <a:endParaRPr lang="en-US"/>
          </a:p>
        </p:txBody>
      </p:sp>
      <p:sp>
        <p:nvSpPr>
          <p:cNvPr id="16387"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6388"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6389"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6390"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6391"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6392"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6393"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6394"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6395"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5035"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2</a:t>
            </a:r>
          </a:p>
        </p:txBody>
      </p:sp>
      <p:sp>
        <p:nvSpPr>
          <p:cNvPr id="1025036"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8</a:t>
            </a:r>
          </a:p>
        </p:txBody>
      </p:sp>
      <p:sp>
        <p:nvSpPr>
          <p:cNvPr id="1025037"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a:t>
            </a:r>
          </a:p>
        </p:txBody>
      </p:sp>
      <p:sp>
        <p:nvSpPr>
          <p:cNvPr id="1025038"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5</a:t>
            </a:r>
          </a:p>
        </p:txBody>
      </p:sp>
      <p:sp>
        <p:nvSpPr>
          <p:cNvPr id="1025039"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12</a:t>
            </a:r>
          </a:p>
        </p:txBody>
      </p:sp>
      <p:sp>
        <p:nvSpPr>
          <p:cNvPr id="16401"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6402"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6403"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6404"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5044" name="AutoShape 20"/>
          <p:cNvSpPr>
            <a:spLocks noChangeArrowheads="1"/>
          </p:cNvSpPr>
          <p:nvPr/>
        </p:nvSpPr>
        <p:spPr bwMode="auto">
          <a:xfrm>
            <a:off x="1854200" y="42164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q</a:t>
            </a:r>
          </a:p>
        </p:txBody>
      </p:sp>
      <p:sp>
        <p:nvSpPr>
          <p:cNvPr id="1025045"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q-&gt;link</a:t>
            </a:r>
          </a:p>
        </p:txBody>
      </p:sp>
      <p:sp>
        <p:nvSpPr>
          <p:cNvPr id="16407"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6408"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6409"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6410"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6411"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6412"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6413"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6414"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34" name="Rectangle 4"/>
          <p:cNvSpPr>
            <a:spLocks noGrp="1" noChangeArrowheads="1"/>
          </p:cNvSpPr>
          <p:nvPr>
            <p:ph type="title"/>
          </p:nvPr>
        </p:nvSpPr>
        <p:spPr>
          <a:xfrm>
            <a:off x="228600" y="152400"/>
            <a:ext cx="8915400" cy="1371600"/>
          </a:xfrm>
          <a:noFill/>
        </p:spPr>
        <p:txBody>
          <a:bodyPr/>
          <a:lstStyle/>
          <a:p>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bọt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DSMN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5039"/>
                                        </p:tgtEl>
                                      </p:cBhvr>
                                    </p:animEffect>
                                    <p:animScale>
                                      <p:cBhvr>
                                        <p:cTn id="7" dur="1000" autoRev="1" fill="hold"/>
                                        <p:tgtEl>
                                          <p:spTgt spid="1025039"/>
                                        </p:tgtEl>
                                      </p:cBhvr>
                                      <p:by x="105000" y="105000"/>
                                    </p:animScale>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1025044"/>
                                        </p:tgtEl>
                                        <p:attrNameLst>
                                          <p:attrName>style.visibility</p:attrName>
                                        </p:attrNameLst>
                                      </p:cBhvr>
                                      <p:to>
                                        <p:strVal val="visible"/>
                                      </p:to>
                                    </p:set>
                                    <p:animEffect transition="in" filter="checkerboard(across)">
                                      <p:cBhvr>
                                        <p:cTn id="11" dur="2000"/>
                                        <p:tgtEl>
                                          <p:spTgt spid="1025044"/>
                                        </p:tgtEl>
                                      </p:cBhvr>
                                    </p:animEffect>
                                  </p:childTnLst>
                                </p:cTn>
                              </p:par>
                            </p:childTnLst>
                          </p:cTn>
                        </p:par>
                        <p:par>
                          <p:cTn id="12" fill="hold">
                            <p:stCondLst>
                              <p:cond delay="4000"/>
                            </p:stCondLst>
                            <p:childTnLst>
                              <p:par>
                                <p:cTn id="13" presetID="5" presetClass="entr" presetSubtype="10" fill="hold" grpId="0" nodeType="afterEffect">
                                  <p:stCondLst>
                                    <p:cond delay="0"/>
                                  </p:stCondLst>
                                  <p:childTnLst>
                                    <p:set>
                                      <p:cBhvr>
                                        <p:cTn id="14" dur="1" fill="hold">
                                          <p:stCondLst>
                                            <p:cond delay="0"/>
                                          </p:stCondLst>
                                        </p:cTn>
                                        <p:tgtEl>
                                          <p:spTgt spid="1025045"/>
                                        </p:tgtEl>
                                        <p:attrNameLst>
                                          <p:attrName>style.visibility</p:attrName>
                                        </p:attrNameLst>
                                      </p:cBhvr>
                                      <p:to>
                                        <p:strVal val="visible"/>
                                      </p:to>
                                    </p:set>
                                    <p:animEffect transition="in" filter="checkerboard(across)">
                                      <p:cBhvr>
                                        <p:cTn id="15" dur="2000"/>
                                        <p:tgtEl>
                                          <p:spTgt spid="1025045"/>
                                        </p:tgtEl>
                                      </p:cBhvr>
                                    </p:animEffect>
                                  </p:childTnLst>
                                </p:cTn>
                              </p:par>
                            </p:childTnLst>
                          </p:cTn>
                        </p:par>
                        <p:par>
                          <p:cTn id="16" fill="hold">
                            <p:stCondLst>
                              <p:cond delay="6000"/>
                            </p:stCondLst>
                            <p:childTnLst>
                              <p:par>
                                <p:cTn id="17" presetID="8" presetClass="entr" presetSubtype="16" fill="hold" grpId="1" nodeType="afterEffect">
                                  <p:stCondLst>
                                    <p:cond delay="0"/>
                                  </p:stCondLst>
                                  <p:childTnLst>
                                    <p:set>
                                      <p:cBhvr>
                                        <p:cTn id="18" dur="1" fill="hold">
                                          <p:stCondLst>
                                            <p:cond delay="0"/>
                                          </p:stCondLst>
                                        </p:cTn>
                                        <p:tgtEl>
                                          <p:spTgt spid="1025045"/>
                                        </p:tgtEl>
                                        <p:attrNameLst>
                                          <p:attrName>style.visibility</p:attrName>
                                        </p:attrNameLst>
                                      </p:cBhvr>
                                      <p:to>
                                        <p:strVal val="visible"/>
                                      </p:to>
                                    </p:set>
                                    <p:animEffect transition="in" filter="diamond(in)">
                                      <p:cBhvr>
                                        <p:cTn id="19" dur="2000"/>
                                        <p:tgtEl>
                                          <p:spTgt spid="1025045"/>
                                        </p:tgtEl>
                                      </p:cBhvr>
                                    </p:animEffect>
                                  </p:childTnLst>
                                </p:cTn>
                              </p:par>
                            </p:childTnLst>
                          </p:cTn>
                        </p:par>
                        <p:par>
                          <p:cTn id="20" fill="hold">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25035"/>
                                        </p:tgtEl>
                                      </p:cBhvr>
                                    </p:animEffect>
                                    <p:animScale>
                                      <p:cBhvr>
                                        <p:cTn id="23" dur="1000" autoRev="1" fill="hold"/>
                                        <p:tgtEl>
                                          <p:spTgt spid="1025035"/>
                                        </p:tgtEl>
                                      </p:cBhvr>
                                      <p:by x="105000" y="105000"/>
                                    </p:animScale>
                                  </p:childTnLst>
                                </p:cTn>
                              </p:par>
                            </p:childTnLst>
                          </p:cTn>
                        </p:par>
                        <p:par>
                          <p:cTn id="24" fill="hold">
                            <p:stCondLst>
                              <p:cond delay="10000"/>
                            </p:stCondLst>
                            <p:childTnLst>
                              <p:par>
                                <p:cTn id="25" presetID="26" presetClass="emph" presetSubtype="0" fill="hold" grpId="0" nodeType="afterEffect">
                                  <p:stCondLst>
                                    <p:cond delay="0"/>
                                  </p:stCondLst>
                                  <p:childTnLst>
                                    <p:animEffect transition="out" filter="fade">
                                      <p:cBhvr>
                                        <p:cTn id="26" dur="2000" tmFilter="0, 0; .2, .5; .8, .5; 1, 0"/>
                                        <p:tgtEl>
                                          <p:spTgt spid="1025036"/>
                                        </p:tgtEl>
                                      </p:cBhvr>
                                    </p:animEffect>
                                    <p:animScale>
                                      <p:cBhvr>
                                        <p:cTn id="27" dur="1000" autoRev="1" fill="hold"/>
                                        <p:tgtEl>
                                          <p:spTgt spid="1025036"/>
                                        </p:tgtEl>
                                      </p:cBhvr>
                                      <p:by x="105000" y="105000"/>
                                    </p:animScale>
                                  </p:childTnLst>
                                </p:cTn>
                              </p:par>
                            </p:childTnLst>
                          </p:cTn>
                        </p:par>
                        <p:par>
                          <p:cTn id="28" fill="hold">
                            <p:stCondLst>
                              <p:cond delay="12000"/>
                            </p:stCondLst>
                            <p:childTnLst>
                              <p:par>
                                <p:cTn id="29" presetID="63" presetClass="path" presetSubtype="0" accel="50000" decel="50000" fill="hold" grpId="1" nodeType="afterEffect">
                                  <p:stCondLst>
                                    <p:cond delay="0"/>
                                  </p:stCondLst>
                                  <p:childTnLst>
                                    <p:animMotion origin="layout" path="M 0.00833 0.0111 L 0.12639 0.01295 " pathEditMode="relative" rAng="0" ptsTypes="AA">
                                      <p:cBhvr>
                                        <p:cTn id="30" dur="2000" fill="hold"/>
                                        <p:tgtEl>
                                          <p:spTgt spid="1025044"/>
                                        </p:tgtEl>
                                        <p:attrNameLst>
                                          <p:attrName>ppt_x</p:attrName>
                                          <p:attrName>ppt_y</p:attrName>
                                        </p:attrNameLst>
                                      </p:cBhvr>
                                      <p:rCtr x="59" y="1"/>
                                    </p:animMotion>
                                  </p:childTnLst>
                                </p:cTn>
                              </p:par>
                            </p:childTnLst>
                          </p:cTn>
                        </p:par>
                        <p:par>
                          <p:cTn id="31" fill="hold">
                            <p:stCondLst>
                              <p:cond delay="14000"/>
                            </p:stCondLst>
                            <p:childTnLst>
                              <p:par>
                                <p:cTn id="32" presetID="63" presetClass="path" presetSubtype="0" accel="50000" decel="50000" fill="hold" grpId="2" nodeType="afterEffect">
                                  <p:stCondLst>
                                    <p:cond delay="0"/>
                                  </p:stCondLst>
                                  <p:childTnLst>
                                    <p:animMotion origin="layout" path="M -3.33333E-6 -2.05365E-6 L 0.12917 0.00555 " pathEditMode="relative" rAng="0" ptsTypes="AA">
                                      <p:cBhvr>
                                        <p:cTn id="33" dur="2000" fill="hold"/>
                                        <p:tgtEl>
                                          <p:spTgt spid="1025045"/>
                                        </p:tgtEl>
                                        <p:attrNameLst>
                                          <p:attrName>ppt_x</p:attrName>
                                          <p:attrName>ppt_y</p:attrName>
                                        </p:attrNameLst>
                                      </p:cBhvr>
                                      <p:rCtr x="65" y="3"/>
                                    </p:animMotion>
                                  </p:childTnLst>
                                </p:cTn>
                              </p:par>
                            </p:childTnLst>
                          </p:cTn>
                        </p:par>
                        <p:par>
                          <p:cTn id="34" fill="hold">
                            <p:stCondLst>
                              <p:cond delay="16000"/>
                            </p:stCondLst>
                            <p:childTnLst>
                              <p:par>
                                <p:cTn id="35" presetID="26" presetClass="emph" presetSubtype="0" fill="hold" grpId="1" nodeType="afterEffect">
                                  <p:stCondLst>
                                    <p:cond delay="0"/>
                                  </p:stCondLst>
                                  <p:childTnLst>
                                    <p:animEffect transition="out" filter="fade">
                                      <p:cBhvr>
                                        <p:cTn id="36" dur="2000" tmFilter="0, 0; .2, .5; .8, .5; 1, 0"/>
                                        <p:tgtEl>
                                          <p:spTgt spid="1025036"/>
                                        </p:tgtEl>
                                      </p:cBhvr>
                                    </p:animEffect>
                                    <p:animScale>
                                      <p:cBhvr>
                                        <p:cTn id="37" dur="1000" autoRev="1" fill="hold"/>
                                        <p:tgtEl>
                                          <p:spTgt spid="1025036"/>
                                        </p:tgtEl>
                                      </p:cBhvr>
                                      <p:by x="105000" y="105000"/>
                                    </p:animScale>
                                  </p:childTnLst>
                                </p:cTn>
                              </p:par>
                            </p:childTnLst>
                          </p:cTn>
                        </p:par>
                        <p:par>
                          <p:cTn id="38" fill="hold">
                            <p:stCondLst>
                              <p:cond delay="18000"/>
                            </p:stCondLst>
                            <p:childTnLst>
                              <p:par>
                                <p:cTn id="39" presetID="26" presetClass="emph" presetSubtype="0" fill="hold" grpId="0" nodeType="afterEffect">
                                  <p:stCondLst>
                                    <p:cond delay="0"/>
                                  </p:stCondLst>
                                  <p:childTnLst>
                                    <p:animEffect transition="out" filter="fade">
                                      <p:cBhvr>
                                        <p:cTn id="40" dur="2000" tmFilter="0, 0; .2, .5; .8, .5; 1, 0"/>
                                        <p:tgtEl>
                                          <p:spTgt spid="1025037"/>
                                        </p:tgtEl>
                                      </p:cBhvr>
                                    </p:animEffect>
                                    <p:animScale>
                                      <p:cBhvr>
                                        <p:cTn id="41" dur="1000" autoRev="1" fill="hold"/>
                                        <p:tgtEl>
                                          <p:spTgt spid="1025037"/>
                                        </p:tgtEl>
                                      </p:cBhvr>
                                      <p:by x="105000" y="105000"/>
                                    </p:animScale>
                                  </p:childTnLst>
                                </p:cTn>
                              </p:par>
                            </p:childTnLst>
                          </p:cTn>
                        </p:par>
                        <p:par>
                          <p:cTn id="42" fill="hold">
                            <p:stCondLst>
                              <p:cond delay="20000"/>
                            </p:stCondLst>
                            <p:childTnLst>
                              <p:par>
                                <p:cTn id="43" presetID="42" presetClass="path" presetSubtype="0" accel="50000" decel="50000" fill="hold" grpId="1" nodeType="afterEffect">
                                  <p:stCondLst>
                                    <p:cond delay="0"/>
                                  </p:stCondLst>
                                  <p:childTnLst>
                                    <p:animMotion origin="layout" path="M -3.88889E-6 -4.18131E-6 L 0.00174 0.20468 " pathEditMode="relative" rAng="0" ptsTypes="AA">
                                      <p:cBhvr>
                                        <p:cTn id="44" dur="2000" fill="hold"/>
                                        <p:tgtEl>
                                          <p:spTgt spid="1025037"/>
                                        </p:tgtEl>
                                        <p:attrNameLst>
                                          <p:attrName>ppt_x</p:attrName>
                                          <p:attrName>ppt_y</p:attrName>
                                        </p:attrNameLst>
                                      </p:cBhvr>
                                      <p:rCtr x="1" y="102"/>
                                    </p:animMotion>
                                  </p:childTnLst>
                                </p:cTn>
                              </p:par>
                            </p:childTnLst>
                          </p:cTn>
                        </p:par>
                        <p:par>
                          <p:cTn id="45" fill="hold">
                            <p:stCondLst>
                              <p:cond delay="22000"/>
                            </p:stCondLst>
                            <p:childTnLst>
                              <p:par>
                                <p:cTn id="46" presetID="63" presetClass="path" presetSubtype="0" accel="50000" decel="50000" fill="hold" grpId="2" nodeType="afterEffect">
                                  <p:stCondLst>
                                    <p:cond delay="0"/>
                                  </p:stCondLst>
                                  <p:childTnLst>
                                    <p:animMotion origin="layout" path="M -0.00209 -0.0037 L 0.12291 0.00185 " pathEditMode="relative" rAng="0" ptsTypes="AA">
                                      <p:cBhvr>
                                        <p:cTn id="47" dur="2000" fill="hold"/>
                                        <p:tgtEl>
                                          <p:spTgt spid="1025036"/>
                                        </p:tgtEl>
                                        <p:attrNameLst>
                                          <p:attrName>ppt_x</p:attrName>
                                          <p:attrName>ppt_y</p:attrName>
                                        </p:attrNameLst>
                                      </p:cBhvr>
                                      <p:rCtr x="63" y="3"/>
                                    </p:animMotion>
                                  </p:childTnLst>
                                </p:cTn>
                              </p:par>
                            </p:childTnLst>
                          </p:cTn>
                        </p:par>
                        <p:par>
                          <p:cTn id="48" fill="hold">
                            <p:stCondLst>
                              <p:cond delay="24000"/>
                            </p:stCondLst>
                            <p:childTnLst>
                              <p:par>
                                <p:cTn id="49" presetID="49" presetClass="path" presetSubtype="0" accel="50000" decel="50000" fill="hold" grpId="2" nodeType="afterEffect">
                                  <p:stCondLst>
                                    <p:cond delay="0"/>
                                  </p:stCondLst>
                                  <p:childTnLst>
                                    <p:animMotion origin="layout" path="M 0.00313 0.20468 L -0.12291 -0.00138 " pathEditMode="relative" rAng="0" ptsTypes="AA">
                                      <p:cBhvr>
                                        <p:cTn id="50" dur="2000" fill="hold"/>
                                        <p:tgtEl>
                                          <p:spTgt spid="1025037"/>
                                        </p:tgtEl>
                                        <p:attrNameLst>
                                          <p:attrName>ppt_x</p:attrName>
                                          <p:attrName>ppt_y</p:attrName>
                                        </p:attrNameLst>
                                      </p:cBhvr>
                                      <p:rCtr x="-63" y="-103"/>
                                    </p:animMotion>
                                  </p:childTnLst>
                                </p:cTn>
                              </p:par>
                            </p:childTnLst>
                          </p:cTn>
                        </p:par>
                        <p:par>
                          <p:cTn id="51" fill="hold">
                            <p:stCondLst>
                              <p:cond delay="26000"/>
                            </p:stCondLst>
                            <p:childTnLst>
                              <p:par>
                                <p:cTn id="52" presetID="63" presetClass="path" presetSubtype="0" accel="50000" decel="50000" fill="hold" grpId="2" nodeType="afterEffect">
                                  <p:stCondLst>
                                    <p:cond delay="0"/>
                                  </p:stCondLst>
                                  <p:childTnLst>
                                    <p:animMotion origin="layout" path="M 0.125 0.00925 L 0.25139 0.0111 " pathEditMode="relative" rAng="0" ptsTypes="AA">
                                      <p:cBhvr>
                                        <p:cTn id="53" dur="2000" fill="hold"/>
                                        <p:tgtEl>
                                          <p:spTgt spid="1025044"/>
                                        </p:tgtEl>
                                        <p:attrNameLst>
                                          <p:attrName>ppt_x</p:attrName>
                                          <p:attrName>ppt_y</p:attrName>
                                        </p:attrNameLst>
                                      </p:cBhvr>
                                      <p:rCtr x="63" y="1"/>
                                    </p:animMotion>
                                  </p:childTnLst>
                                </p:cTn>
                              </p:par>
                            </p:childTnLst>
                          </p:cTn>
                        </p:par>
                        <p:par>
                          <p:cTn id="54" fill="hold">
                            <p:stCondLst>
                              <p:cond delay="28000"/>
                            </p:stCondLst>
                            <p:childTnLst>
                              <p:par>
                                <p:cTn id="55" presetID="63" presetClass="path" presetSubtype="0" accel="50000" decel="50000" fill="hold" grpId="3" nodeType="afterEffect">
                                  <p:stCondLst>
                                    <p:cond delay="0"/>
                                  </p:stCondLst>
                                  <p:childTnLst>
                                    <p:animMotion origin="layout" path="M 0.12361 0.00555 L 0.25278 0.0111 " pathEditMode="relative" rAng="0" ptsTypes="AA">
                                      <p:cBhvr>
                                        <p:cTn id="56" dur="2000" fill="hold"/>
                                        <p:tgtEl>
                                          <p:spTgt spid="1025045"/>
                                        </p:tgtEl>
                                        <p:attrNameLst>
                                          <p:attrName>ppt_x</p:attrName>
                                          <p:attrName>ppt_y</p:attrName>
                                        </p:attrNameLst>
                                      </p:cBhvr>
                                      <p:rCtr x="65" y="3"/>
                                    </p:animMotion>
                                  </p:childTnLst>
                                </p:cTn>
                              </p:par>
                            </p:childTnLst>
                          </p:cTn>
                        </p:par>
                        <p:par>
                          <p:cTn id="57" fill="hold">
                            <p:stCondLst>
                              <p:cond delay="30000"/>
                            </p:stCondLst>
                            <p:childTnLst>
                              <p:par>
                                <p:cTn id="58" presetID="26" presetClass="emph" presetSubtype="0" fill="hold" grpId="3" nodeType="afterEffect">
                                  <p:stCondLst>
                                    <p:cond delay="0"/>
                                  </p:stCondLst>
                                  <p:childTnLst>
                                    <p:animEffect transition="out" filter="fade">
                                      <p:cBhvr>
                                        <p:cTn id="59" dur="2000" tmFilter="0, 0; .2, .5; .8, .5; 1, 0"/>
                                        <p:tgtEl>
                                          <p:spTgt spid="1025036"/>
                                        </p:tgtEl>
                                      </p:cBhvr>
                                    </p:animEffect>
                                    <p:animScale>
                                      <p:cBhvr>
                                        <p:cTn id="60" dur="1000" autoRev="1" fill="hold"/>
                                        <p:tgtEl>
                                          <p:spTgt spid="1025036"/>
                                        </p:tgtEl>
                                      </p:cBhvr>
                                      <p:by x="105000" y="105000"/>
                                    </p:animScale>
                                  </p:childTnLst>
                                </p:cTn>
                              </p:par>
                            </p:childTnLst>
                          </p:cTn>
                        </p:par>
                        <p:par>
                          <p:cTn id="61" fill="hold">
                            <p:stCondLst>
                              <p:cond delay="32000"/>
                            </p:stCondLst>
                            <p:childTnLst>
                              <p:par>
                                <p:cTn id="62" presetID="26" presetClass="emph" presetSubtype="0" fill="hold" grpId="0" nodeType="afterEffect">
                                  <p:stCondLst>
                                    <p:cond delay="0"/>
                                  </p:stCondLst>
                                  <p:childTnLst>
                                    <p:animEffect transition="out" filter="fade">
                                      <p:cBhvr>
                                        <p:cTn id="63" dur="2000" tmFilter="0, 0; .2, .5; .8, .5; 1, 0"/>
                                        <p:tgtEl>
                                          <p:spTgt spid="1025038"/>
                                        </p:tgtEl>
                                      </p:cBhvr>
                                    </p:animEffect>
                                    <p:animScale>
                                      <p:cBhvr>
                                        <p:cTn id="64" dur="1000" autoRev="1" fill="hold"/>
                                        <p:tgtEl>
                                          <p:spTgt spid="1025038"/>
                                        </p:tgtEl>
                                      </p:cBhvr>
                                      <p:by x="105000" y="105000"/>
                                    </p:animScale>
                                  </p:childTnLst>
                                </p:cTn>
                              </p:par>
                            </p:childTnLst>
                          </p:cTn>
                        </p:par>
                        <p:par>
                          <p:cTn id="65" fill="hold">
                            <p:stCondLst>
                              <p:cond delay="34000"/>
                            </p:stCondLst>
                            <p:childTnLst>
                              <p:par>
                                <p:cTn id="66" presetID="42" presetClass="path" presetSubtype="0" accel="50000" decel="50000" fill="hold" grpId="1" nodeType="afterEffect">
                                  <p:stCondLst>
                                    <p:cond delay="0"/>
                                  </p:stCondLst>
                                  <p:childTnLst>
                                    <p:animMotion origin="layout" path="M -1.66667E-6 -4.18131E-6 L -0.00312 0.19357 " pathEditMode="relative" rAng="0" ptsTypes="AA">
                                      <p:cBhvr>
                                        <p:cTn id="67" dur="2000" fill="hold"/>
                                        <p:tgtEl>
                                          <p:spTgt spid="1025038"/>
                                        </p:tgtEl>
                                        <p:attrNameLst>
                                          <p:attrName>ppt_x</p:attrName>
                                          <p:attrName>ppt_y</p:attrName>
                                        </p:attrNameLst>
                                      </p:cBhvr>
                                      <p:rCtr x="-2" y="97"/>
                                    </p:animMotion>
                                  </p:childTnLst>
                                </p:cTn>
                              </p:par>
                            </p:childTnLst>
                          </p:cTn>
                        </p:par>
                        <p:par>
                          <p:cTn id="68" fill="hold">
                            <p:stCondLst>
                              <p:cond delay="36000"/>
                            </p:stCondLst>
                            <p:childTnLst>
                              <p:par>
                                <p:cTn id="69" presetID="63" presetClass="path" presetSubtype="0" accel="50000" decel="50000" fill="hold" grpId="4" nodeType="afterEffect">
                                  <p:stCondLst>
                                    <p:cond delay="0"/>
                                  </p:stCondLst>
                                  <p:childTnLst>
                                    <p:animMotion origin="layout" path="M 0.11944 -0.00138 L 0.24409 0.00347 " pathEditMode="relative" rAng="0" ptsTypes="AA">
                                      <p:cBhvr>
                                        <p:cTn id="70" dur="2000" fill="hold"/>
                                        <p:tgtEl>
                                          <p:spTgt spid="1025036"/>
                                        </p:tgtEl>
                                        <p:attrNameLst>
                                          <p:attrName>ppt_x</p:attrName>
                                          <p:attrName>ppt_y</p:attrName>
                                        </p:attrNameLst>
                                      </p:cBhvr>
                                      <p:rCtr x="62" y="2"/>
                                    </p:animMotion>
                                  </p:childTnLst>
                                </p:cTn>
                              </p:par>
                            </p:childTnLst>
                          </p:cTn>
                        </p:par>
                        <p:par>
                          <p:cTn id="71" fill="hold">
                            <p:stCondLst>
                              <p:cond delay="38000"/>
                            </p:stCondLst>
                            <p:childTnLst>
                              <p:par>
                                <p:cTn id="72" presetID="49" presetClass="path" presetSubtype="0" accel="50000" decel="50000" fill="hold" grpId="2" nodeType="afterEffect">
                                  <p:stCondLst>
                                    <p:cond delay="0"/>
                                  </p:stCondLst>
                                  <p:childTnLst>
                                    <p:animMotion origin="layout" path="M -0.00451 0.18987 L -0.12118 0.00116 " pathEditMode="relative" rAng="0" ptsTypes="AA">
                                      <p:cBhvr>
                                        <p:cTn id="73" dur="2000" fill="hold"/>
                                        <p:tgtEl>
                                          <p:spTgt spid="1025038"/>
                                        </p:tgtEl>
                                        <p:attrNameLst>
                                          <p:attrName>ppt_x</p:attrName>
                                          <p:attrName>ppt_y</p:attrName>
                                        </p:attrNameLst>
                                      </p:cBhvr>
                                      <p:rCtr x="-58" y="-94"/>
                                    </p:animMotion>
                                  </p:childTnLst>
                                </p:cTn>
                              </p:par>
                            </p:childTnLst>
                          </p:cTn>
                        </p:par>
                        <p:par>
                          <p:cTn id="74" fill="hold">
                            <p:stCondLst>
                              <p:cond delay="40000"/>
                            </p:stCondLst>
                            <p:childTnLst>
                              <p:par>
                                <p:cTn id="75" presetID="26" presetClass="emph" presetSubtype="0" fill="hold" grpId="3" nodeType="afterEffect">
                                  <p:stCondLst>
                                    <p:cond delay="0"/>
                                  </p:stCondLst>
                                  <p:childTnLst>
                                    <p:animEffect transition="out" filter="fade">
                                      <p:cBhvr>
                                        <p:cTn id="76" dur="2000" tmFilter="0, 0; .2, .5; .8, .5; 1, 0"/>
                                        <p:tgtEl>
                                          <p:spTgt spid="1025038"/>
                                        </p:tgtEl>
                                      </p:cBhvr>
                                    </p:animEffect>
                                    <p:animScale>
                                      <p:cBhvr>
                                        <p:cTn id="77" dur="1000" autoRev="1" fill="hold"/>
                                        <p:tgtEl>
                                          <p:spTgt spid="10250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35" grpId="0" animBg="1"/>
      <p:bldP spid="1025036" grpId="0" animBg="1"/>
      <p:bldP spid="1025036" grpId="1" animBg="1"/>
      <p:bldP spid="1025036" grpId="2" animBg="1"/>
      <p:bldP spid="1025036" grpId="3" animBg="1"/>
      <p:bldP spid="1025036" grpId="4" animBg="1"/>
      <p:bldP spid="1025037" grpId="0" animBg="1"/>
      <p:bldP spid="1025037" grpId="1" animBg="1"/>
      <p:bldP spid="1025037" grpId="2" animBg="1"/>
      <p:bldP spid="1025038" grpId="0" animBg="1"/>
      <p:bldP spid="1025038" grpId="1" animBg="1"/>
      <p:bldP spid="1025038" grpId="2" animBg="1"/>
      <p:bldP spid="1025038" grpId="3" animBg="1"/>
      <p:bldP spid="1025039" grpId="0" animBg="1"/>
      <p:bldP spid="1025044" grpId="0" animBg="1"/>
      <p:bldP spid="1025044" grpId="1" animBg="1"/>
      <p:bldP spid="1025044" grpId="2" animBg="1"/>
      <p:bldP spid="1025045" grpId="0" animBg="1"/>
      <p:bldP spid="1025045" grpId="1" animBg="1"/>
      <p:bldP spid="1025045" grpId="2" animBg="1"/>
      <p:bldP spid="1025045" grpId="3"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4A22FCFA-4B18-4823-B6A1-255E3DD89DBD}" type="slidenum">
              <a:rPr lang="en-US"/>
              <a:pPr algn="ctr">
                <a:defRPr/>
              </a:pPr>
              <a:t>114</a:t>
            </a:fld>
            <a:endParaRPr lang="en-US"/>
          </a:p>
        </p:txBody>
      </p:sp>
      <p:sp>
        <p:nvSpPr>
          <p:cNvPr id="17411"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7412"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7413"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7414"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7415"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7416"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7417"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7418"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7419"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6059"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2</a:t>
            </a:r>
          </a:p>
        </p:txBody>
      </p:sp>
      <p:sp>
        <p:nvSpPr>
          <p:cNvPr id="1026060"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a:t>
            </a:r>
          </a:p>
        </p:txBody>
      </p:sp>
      <p:sp>
        <p:nvSpPr>
          <p:cNvPr id="1026061"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5</a:t>
            </a:r>
          </a:p>
        </p:txBody>
      </p:sp>
      <p:sp>
        <p:nvSpPr>
          <p:cNvPr id="1026062"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8</a:t>
            </a:r>
          </a:p>
        </p:txBody>
      </p:sp>
      <p:sp>
        <p:nvSpPr>
          <p:cNvPr id="17424"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12</a:t>
            </a:r>
          </a:p>
        </p:txBody>
      </p:sp>
      <p:sp>
        <p:nvSpPr>
          <p:cNvPr id="17425"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7426"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7427"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7428"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6068" name="AutoShape 20"/>
          <p:cNvSpPr>
            <a:spLocks noChangeArrowheads="1"/>
          </p:cNvSpPr>
          <p:nvPr/>
        </p:nvSpPr>
        <p:spPr bwMode="auto">
          <a:xfrm>
            <a:off x="1854200" y="42164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q</a:t>
            </a:r>
          </a:p>
        </p:txBody>
      </p:sp>
      <p:sp>
        <p:nvSpPr>
          <p:cNvPr id="1026069"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q-&gt;link</a:t>
            </a:r>
          </a:p>
        </p:txBody>
      </p:sp>
      <p:sp>
        <p:nvSpPr>
          <p:cNvPr id="17431"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7432"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7433"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7434"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7435"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7436"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7437"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7438"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34" name="Rectangle 4"/>
          <p:cNvSpPr>
            <a:spLocks noGrp="1" noChangeArrowheads="1"/>
          </p:cNvSpPr>
          <p:nvPr>
            <p:ph type="title"/>
          </p:nvPr>
        </p:nvSpPr>
        <p:spPr>
          <a:xfrm>
            <a:off x="228600" y="152400"/>
            <a:ext cx="8915400" cy="1371600"/>
          </a:xfrm>
          <a:noFill/>
        </p:spPr>
        <p:txBody>
          <a:bodyPr/>
          <a:lstStyle/>
          <a:p>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bọt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DSMN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6062"/>
                                        </p:tgtEl>
                                      </p:cBhvr>
                                    </p:animEffect>
                                    <p:animScale>
                                      <p:cBhvr>
                                        <p:cTn id="7" dur="1000" autoRev="1" fill="hold"/>
                                        <p:tgtEl>
                                          <p:spTgt spid="1026062"/>
                                        </p:tgtEl>
                                      </p:cBhvr>
                                      <p:by x="105000" y="105000"/>
                                    </p:animScale>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1026068"/>
                                        </p:tgtEl>
                                        <p:attrNameLst>
                                          <p:attrName>style.visibility</p:attrName>
                                        </p:attrNameLst>
                                      </p:cBhvr>
                                      <p:to>
                                        <p:strVal val="visible"/>
                                      </p:to>
                                    </p:set>
                                    <p:animEffect transition="in" filter="diamond(in)">
                                      <p:cBhvr>
                                        <p:cTn id="11" dur="2000"/>
                                        <p:tgtEl>
                                          <p:spTgt spid="1026068"/>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1026069"/>
                                        </p:tgtEl>
                                        <p:attrNameLst>
                                          <p:attrName>style.visibility</p:attrName>
                                        </p:attrNameLst>
                                      </p:cBhvr>
                                      <p:to>
                                        <p:strVal val="visible"/>
                                      </p:to>
                                    </p:set>
                                    <p:animEffect transition="in" filter="diamond(in)">
                                      <p:cBhvr>
                                        <p:cTn id="15" dur="2000"/>
                                        <p:tgtEl>
                                          <p:spTgt spid="1026069"/>
                                        </p:tgtEl>
                                      </p:cBhvr>
                                    </p:animEffect>
                                  </p:childTnLst>
                                </p:cTn>
                              </p:par>
                            </p:childTnLst>
                          </p:cTn>
                        </p:par>
                        <p:par>
                          <p:cTn id="16" fill="hold">
                            <p:stCondLst>
                              <p:cond delay="6000"/>
                            </p:stCondLst>
                            <p:childTnLst>
                              <p:par>
                                <p:cTn id="17" presetID="26" presetClass="emph" presetSubtype="0" fill="hold" grpId="0" nodeType="afterEffect">
                                  <p:stCondLst>
                                    <p:cond delay="0"/>
                                  </p:stCondLst>
                                  <p:childTnLst>
                                    <p:animEffect transition="out" filter="fade">
                                      <p:cBhvr>
                                        <p:cTn id="18" dur="2000" tmFilter="0, 0; .2, .5; .8, .5; 1, 0"/>
                                        <p:tgtEl>
                                          <p:spTgt spid="1026059"/>
                                        </p:tgtEl>
                                      </p:cBhvr>
                                    </p:animEffect>
                                    <p:animScale>
                                      <p:cBhvr>
                                        <p:cTn id="19" dur="1000" autoRev="1" fill="hold"/>
                                        <p:tgtEl>
                                          <p:spTgt spid="1026059"/>
                                        </p:tgtEl>
                                      </p:cBhvr>
                                      <p:by x="105000" y="105000"/>
                                    </p:animScale>
                                  </p:childTnLst>
                                </p:cTn>
                              </p:par>
                            </p:childTnLst>
                          </p:cTn>
                        </p:par>
                        <p:par>
                          <p:cTn id="20" fill="hold">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26060"/>
                                        </p:tgtEl>
                                      </p:cBhvr>
                                    </p:animEffect>
                                    <p:animScale>
                                      <p:cBhvr>
                                        <p:cTn id="23" dur="1000" autoRev="1" fill="hold"/>
                                        <p:tgtEl>
                                          <p:spTgt spid="1026060"/>
                                        </p:tgtEl>
                                      </p:cBhvr>
                                      <p:by x="105000" y="105000"/>
                                    </p:animScale>
                                  </p:childTnLst>
                                </p:cTn>
                              </p:par>
                            </p:childTnLst>
                          </p:cTn>
                        </p:par>
                        <p:par>
                          <p:cTn id="24" fill="hold">
                            <p:stCondLst>
                              <p:cond delay="10000"/>
                            </p:stCondLst>
                            <p:childTnLst>
                              <p:par>
                                <p:cTn id="25" presetID="42" presetClass="path" presetSubtype="0" accel="50000" decel="50000" fill="hold" grpId="1" nodeType="afterEffect">
                                  <p:stCondLst>
                                    <p:cond delay="0"/>
                                  </p:stCondLst>
                                  <p:childTnLst>
                                    <p:animMotion origin="layout" path="M 2.77778E-6 -4.18131E-6 L -0.00035 0.19357 " pathEditMode="relative" rAng="0" ptsTypes="AA">
                                      <p:cBhvr>
                                        <p:cTn id="26" dur="2000" fill="hold"/>
                                        <p:tgtEl>
                                          <p:spTgt spid="1026060"/>
                                        </p:tgtEl>
                                        <p:attrNameLst>
                                          <p:attrName>ppt_x</p:attrName>
                                          <p:attrName>ppt_y</p:attrName>
                                        </p:attrNameLst>
                                      </p:cBhvr>
                                      <p:rCtr x="0" y="97"/>
                                    </p:animMotion>
                                  </p:childTnLst>
                                </p:cTn>
                              </p:par>
                            </p:childTnLst>
                          </p:cTn>
                        </p:par>
                        <p:par>
                          <p:cTn id="27" fill="hold">
                            <p:stCondLst>
                              <p:cond delay="12000"/>
                            </p:stCondLst>
                            <p:childTnLst>
                              <p:par>
                                <p:cTn id="28" presetID="63" presetClass="path" presetSubtype="0" accel="50000" decel="50000" fill="hold" grpId="1" nodeType="afterEffect">
                                  <p:stCondLst>
                                    <p:cond delay="0"/>
                                  </p:stCondLst>
                                  <p:childTnLst>
                                    <p:animMotion origin="layout" path="M 0.00035 -0.00486 L 0.12431 -7.9556E-7 " pathEditMode="relative" rAng="0" ptsTypes="AA">
                                      <p:cBhvr>
                                        <p:cTn id="29" dur="2000" fill="hold"/>
                                        <p:tgtEl>
                                          <p:spTgt spid="1026059"/>
                                        </p:tgtEl>
                                        <p:attrNameLst>
                                          <p:attrName>ppt_x</p:attrName>
                                          <p:attrName>ppt_y</p:attrName>
                                        </p:attrNameLst>
                                      </p:cBhvr>
                                      <p:rCtr x="62" y="2"/>
                                    </p:animMotion>
                                  </p:childTnLst>
                                </p:cTn>
                              </p:par>
                            </p:childTnLst>
                          </p:cTn>
                        </p:par>
                        <p:par>
                          <p:cTn id="30" fill="hold">
                            <p:stCondLst>
                              <p:cond delay="14000"/>
                            </p:stCondLst>
                            <p:childTnLst>
                              <p:par>
                                <p:cTn id="31" presetID="49" presetClass="path" presetSubtype="0" accel="50000" decel="50000" fill="hold" grpId="2" nodeType="afterEffect">
                                  <p:stCondLst>
                                    <p:cond delay="0"/>
                                  </p:stCondLst>
                                  <p:childTnLst>
                                    <p:animMotion origin="layout" path="M 0.00243 0.19172 L -0.12292 -0.00323 " pathEditMode="relative" rAng="0" ptsTypes="AA">
                                      <p:cBhvr>
                                        <p:cTn id="32" dur="2000" fill="hold"/>
                                        <p:tgtEl>
                                          <p:spTgt spid="1026060"/>
                                        </p:tgtEl>
                                        <p:attrNameLst>
                                          <p:attrName>ppt_x</p:attrName>
                                          <p:attrName>ppt_y</p:attrName>
                                        </p:attrNameLst>
                                      </p:cBhvr>
                                      <p:rCtr x="-63" y="-98"/>
                                    </p:animMotion>
                                  </p:childTnLst>
                                </p:cTn>
                              </p:par>
                            </p:childTnLst>
                          </p:cTn>
                        </p:par>
                        <p:par>
                          <p:cTn id="33" fill="hold">
                            <p:stCondLst>
                              <p:cond delay="16000"/>
                            </p:stCondLst>
                            <p:childTnLst>
                              <p:par>
                                <p:cTn id="34" presetID="63" presetClass="path" presetSubtype="0" accel="50000" decel="50000" fill="hold" grpId="1" nodeType="afterEffect">
                                  <p:stCondLst>
                                    <p:cond delay="0"/>
                                  </p:stCondLst>
                                  <p:childTnLst>
                                    <p:animMotion origin="layout" path="M -1.11111E-6 1.01758E-6 L 0.12639 0.00185 " pathEditMode="relative" rAng="0" ptsTypes="AA">
                                      <p:cBhvr>
                                        <p:cTn id="35" dur="2000" fill="hold"/>
                                        <p:tgtEl>
                                          <p:spTgt spid="1026068"/>
                                        </p:tgtEl>
                                        <p:attrNameLst>
                                          <p:attrName>ppt_x</p:attrName>
                                          <p:attrName>ppt_y</p:attrName>
                                        </p:attrNameLst>
                                      </p:cBhvr>
                                      <p:rCtr x="63" y="1"/>
                                    </p:animMotion>
                                  </p:childTnLst>
                                </p:cTn>
                              </p:par>
                            </p:childTnLst>
                          </p:cTn>
                        </p:par>
                        <p:par>
                          <p:cTn id="36" fill="hold">
                            <p:stCondLst>
                              <p:cond delay="18000"/>
                            </p:stCondLst>
                            <p:childTnLst>
                              <p:par>
                                <p:cTn id="37" presetID="63" presetClass="path" presetSubtype="0" accel="50000" decel="50000" fill="hold" grpId="1" nodeType="afterEffect">
                                  <p:stCondLst>
                                    <p:cond delay="0"/>
                                  </p:stCondLst>
                                  <p:childTnLst>
                                    <p:animMotion origin="layout" path="M -3.33333E-6 -2.05365E-6 L 0.12917 0.00555 " pathEditMode="relative" rAng="0" ptsTypes="AA">
                                      <p:cBhvr>
                                        <p:cTn id="38" dur="2000" fill="hold"/>
                                        <p:tgtEl>
                                          <p:spTgt spid="1026069"/>
                                        </p:tgtEl>
                                        <p:attrNameLst>
                                          <p:attrName>ppt_x</p:attrName>
                                          <p:attrName>ppt_y</p:attrName>
                                        </p:attrNameLst>
                                      </p:cBhvr>
                                      <p:rCtr x="65" y="3"/>
                                    </p:animMotion>
                                  </p:childTnLst>
                                </p:cTn>
                              </p:par>
                            </p:childTnLst>
                          </p:cTn>
                        </p:par>
                        <p:par>
                          <p:cTn id="39" fill="hold">
                            <p:stCondLst>
                              <p:cond delay="20000"/>
                            </p:stCondLst>
                            <p:childTnLst>
                              <p:par>
                                <p:cTn id="40" presetID="26" presetClass="emph" presetSubtype="0" fill="hold" grpId="0" nodeType="afterEffect">
                                  <p:stCondLst>
                                    <p:cond delay="0"/>
                                  </p:stCondLst>
                                  <p:childTnLst>
                                    <p:animEffect transition="out" filter="fade">
                                      <p:cBhvr>
                                        <p:cTn id="41" dur="2000" tmFilter="0, 0; .2, .5; .8, .5; 1, 0"/>
                                        <p:tgtEl>
                                          <p:spTgt spid="1026061"/>
                                        </p:tgtEl>
                                      </p:cBhvr>
                                    </p:animEffect>
                                    <p:animScale>
                                      <p:cBhvr>
                                        <p:cTn id="42" dur="1000" autoRev="1" fill="hold"/>
                                        <p:tgtEl>
                                          <p:spTgt spid="1026061"/>
                                        </p:tgtEl>
                                      </p:cBhvr>
                                      <p:by x="105000" y="105000"/>
                                    </p:animScale>
                                  </p:childTnLst>
                                </p:cTn>
                              </p:par>
                            </p:childTnLst>
                          </p:cTn>
                        </p:par>
                        <p:par>
                          <p:cTn id="43" fill="hold">
                            <p:stCondLst>
                              <p:cond delay="22000"/>
                            </p:stCondLst>
                            <p:childTnLst>
                              <p:par>
                                <p:cTn id="44" presetID="26" presetClass="emph" presetSubtype="0" fill="hold" grpId="2" nodeType="afterEffect">
                                  <p:stCondLst>
                                    <p:cond delay="0"/>
                                  </p:stCondLst>
                                  <p:childTnLst>
                                    <p:animEffect transition="out" filter="fade">
                                      <p:cBhvr>
                                        <p:cTn id="45" dur="2000" tmFilter="0, 0; .2, .5; .8, .5; 1, 0"/>
                                        <p:tgtEl>
                                          <p:spTgt spid="1026059"/>
                                        </p:tgtEl>
                                      </p:cBhvr>
                                    </p:animEffect>
                                    <p:animScale>
                                      <p:cBhvr>
                                        <p:cTn id="46" dur="1000" autoRev="1" fill="hold"/>
                                        <p:tgtEl>
                                          <p:spTgt spid="102605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9" grpId="0" animBg="1"/>
      <p:bldP spid="1026059" grpId="1" animBg="1"/>
      <p:bldP spid="1026059" grpId="2" animBg="1"/>
      <p:bldP spid="1026060" grpId="0" animBg="1"/>
      <p:bldP spid="1026060" grpId="1" animBg="1"/>
      <p:bldP spid="1026060" grpId="2" animBg="1"/>
      <p:bldP spid="1026061" grpId="0" animBg="1"/>
      <p:bldP spid="1026062" grpId="0" animBg="1"/>
      <p:bldP spid="1026068" grpId="0" animBg="1"/>
      <p:bldP spid="1026068" grpId="1" animBg="1"/>
      <p:bldP spid="1026069" grpId="0" animBg="1"/>
      <p:bldP spid="1026069"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516C190D-B5B0-4947-B95E-F4C36175128C}" type="slidenum">
              <a:rPr lang="en-US"/>
              <a:pPr algn="ctr">
                <a:defRPr/>
              </a:pPr>
              <a:t>115</a:t>
            </a:fld>
            <a:endParaRPr lang="en-US"/>
          </a:p>
        </p:txBody>
      </p:sp>
      <p:sp>
        <p:nvSpPr>
          <p:cNvPr id="18435"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8436"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8437"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8438"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8439"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8440"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8441"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8442"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8443"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7083" name="Text Box 11"/>
          <p:cNvSpPr txBox="1">
            <a:spLocks noChangeAspect="1" noChangeArrowheads="1"/>
          </p:cNvSpPr>
          <p:nvPr/>
        </p:nvSpPr>
        <p:spPr bwMode="auto">
          <a:xfrm>
            <a:off x="19748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a:t>
            </a:r>
          </a:p>
        </p:txBody>
      </p:sp>
      <p:sp>
        <p:nvSpPr>
          <p:cNvPr id="1027084"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2</a:t>
            </a:r>
          </a:p>
        </p:txBody>
      </p:sp>
      <p:sp>
        <p:nvSpPr>
          <p:cNvPr id="1027085"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5</a:t>
            </a:r>
          </a:p>
        </p:txBody>
      </p:sp>
      <p:sp>
        <p:nvSpPr>
          <p:cNvPr id="18447"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8</a:t>
            </a:r>
          </a:p>
        </p:txBody>
      </p:sp>
      <p:sp>
        <p:nvSpPr>
          <p:cNvPr id="18448"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12</a:t>
            </a:r>
          </a:p>
        </p:txBody>
      </p:sp>
      <p:sp>
        <p:nvSpPr>
          <p:cNvPr id="18449"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8450"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8451"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8452"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7092" name="AutoShape 20"/>
          <p:cNvSpPr>
            <a:spLocks noChangeArrowheads="1"/>
          </p:cNvSpPr>
          <p:nvPr/>
        </p:nvSpPr>
        <p:spPr bwMode="auto">
          <a:xfrm>
            <a:off x="1854200" y="42164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q</a:t>
            </a:r>
          </a:p>
        </p:txBody>
      </p:sp>
      <p:sp>
        <p:nvSpPr>
          <p:cNvPr id="1027093" name="AutoShape 21"/>
          <p:cNvSpPr>
            <a:spLocks noChangeArrowheads="1"/>
          </p:cNvSpPr>
          <p:nvPr/>
        </p:nvSpPr>
        <p:spPr bwMode="auto">
          <a:xfrm rot="10800000">
            <a:off x="2971800"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q-&gt;link</a:t>
            </a:r>
          </a:p>
        </p:txBody>
      </p:sp>
      <p:sp>
        <p:nvSpPr>
          <p:cNvPr id="18455"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8456"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8457"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8458"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8459"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8460"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8461"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8462"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34" name="Rectangle 4"/>
          <p:cNvSpPr>
            <a:spLocks noGrp="1" noChangeArrowheads="1"/>
          </p:cNvSpPr>
          <p:nvPr>
            <p:ph type="title"/>
          </p:nvPr>
        </p:nvSpPr>
        <p:spPr>
          <a:xfrm>
            <a:off x="228600" y="152400"/>
            <a:ext cx="8915400" cy="1371600"/>
          </a:xfrm>
          <a:noFill/>
        </p:spPr>
        <p:txBody>
          <a:bodyPr/>
          <a:lstStyle/>
          <a:p>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bọt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DSMN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7085"/>
                                        </p:tgtEl>
                                      </p:cBhvr>
                                    </p:animEffect>
                                    <p:animScale>
                                      <p:cBhvr>
                                        <p:cTn id="7" dur="1000" autoRev="1" fill="hold"/>
                                        <p:tgtEl>
                                          <p:spTgt spid="1027085"/>
                                        </p:tgtEl>
                                      </p:cBhvr>
                                      <p:by x="105000" y="105000"/>
                                    </p:animScale>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1027092"/>
                                        </p:tgtEl>
                                        <p:attrNameLst>
                                          <p:attrName>style.visibility</p:attrName>
                                        </p:attrNameLst>
                                      </p:cBhvr>
                                      <p:to>
                                        <p:strVal val="visible"/>
                                      </p:to>
                                    </p:set>
                                    <p:animEffect transition="in" filter="diamond(in)">
                                      <p:cBhvr>
                                        <p:cTn id="11" dur="2000"/>
                                        <p:tgtEl>
                                          <p:spTgt spid="1027092"/>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1027093"/>
                                        </p:tgtEl>
                                        <p:attrNameLst>
                                          <p:attrName>style.visibility</p:attrName>
                                        </p:attrNameLst>
                                      </p:cBhvr>
                                      <p:to>
                                        <p:strVal val="visible"/>
                                      </p:to>
                                    </p:set>
                                    <p:animEffect transition="in" filter="diamond(in)">
                                      <p:cBhvr>
                                        <p:cTn id="15" dur="2000"/>
                                        <p:tgtEl>
                                          <p:spTgt spid="1027093"/>
                                        </p:tgtEl>
                                      </p:cBhvr>
                                    </p:animEffect>
                                  </p:childTnLst>
                                </p:cTn>
                              </p:par>
                            </p:childTnLst>
                          </p:cTn>
                        </p:par>
                        <p:par>
                          <p:cTn id="16" fill="hold">
                            <p:stCondLst>
                              <p:cond delay="6000"/>
                            </p:stCondLst>
                            <p:childTnLst>
                              <p:par>
                                <p:cTn id="17" presetID="26" presetClass="emph" presetSubtype="0" fill="hold" grpId="0" nodeType="afterEffect">
                                  <p:stCondLst>
                                    <p:cond delay="0"/>
                                  </p:stCondLst>
                                  <p:childTnLst>
                                    <p:animEffect transition="out" filter="fade">
                                      <p:cBhvr>
                                        <p:cTn id="18" dur="2000" tmFilter="0, 0; .2, .5; .8, .5; 1, 0"/>
                                        <p:tgtEl>
                                          <p:spTgt spid="1027083"/>
                                        </p:tgtEl>
                                      </p:cBhvr>
                                    </p:animEffect>
                                    <p:animScale>
                                      <p:cBhvr>
                                        <p:cTn id="19" dur="1000" autoRev="1" fill="hold"/>
                                        <p:tgtEl>
                                          <p:spTgt spid="1027083"/>
                                        </p:tgtEl>
                                      </p:cBhvr>
                                      <p:by x="105000" y="105000"/>
                                    </p:animScale>
                                  </p:childTnLst>
                                </p:cTn>
                              </p:par>
                            </p:childTnLst>
                          </p:cTn>
                        </p:par>
                        <p:par>
                          <p:cTn id="20" fill="hold">
                            <p:stCondLst>
                              <p:cond delay="8000"/>
                            </p:stCondLst>
                            <p:childTnLst>
                              <p:par>
                                <p:cTn id="21" presetID="26" presetClass="emph" presetSubtype="0" fill="hold" grpId="0" nodeType="afterEffect">
                                  <p:stCondLst>
                                    <p:cond delay="0"/>
                                  </p:stCondLst>
                                  <p:childTnLst>
                                    <p:animEffect transition="out" filter="fade">
                                      <p:cBhvr>
                                        <p:cTn id="22" dur="2000" tmFilter="0, 0; .2, .5; .8, .5; 1, 0"/>
                                        <p:tgtEl>
                                          <p:spTgt spid="1027084"/>
                                        </p:tgtEl>
                                      </p:cBhvr>
                                    </p:animEffect>
                                    <p:animScale>
                                      <p:cBhvr>
                                        <p:cTn id="23" dur="1000" autoRev="1" fill="hold"/>
                                        <p:tgtEl>
                                          <p:spTgt spid="1027084"/>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1" nodeType="clickEffect">
                                  <p:stCondLst>
                                    <p:cond delay="0"/>
                                  </p:stCondLst>
                                  <p:childTnLst>
                                    <p:animEffect transition="out" filter="fade">
                                      <p:cBhvr>
                                        <p:cTn id="27" dur="2000" tmFilter="0, 0; .2, .5; .8, .5; 1, 0"/>
                                        <p:tgtEl>
                                          <p:spTgt spid="1027083"/>
                                        </p:tgtEl>
                                      </p:cBhvr>
                                    </p:animEffect>
                                    <p:animScale>
                                      <p:cBhvr>
                                        <p:cTn id="28" dur="1000" autoRev="1" fill="hold"/>
                                        <p:tgtEl>
                                          <p:spTgt spid="1027083"/>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1" nodeType="clickEffect">
                                  <p:stCondLst>
                                    <p:cond delay="0"/>
                                  </p:stCondLst>
                                  <p:childTnLst>
                                    <p:animEffect transition="out" filter="fade">
                                      <p:cBhvr>
                                        <p:cTn id="32" dur="2000" tmFilter="0, 0; .2, .5; .8, .5; 1, 0"/>
                                        <p:tgtEl>
                                          <p:spTgt spid="1027084"/>
                                        </p:tgtEl>
                                      </p:cBhvr>
                                    </p:animEffect>
                                    <p:animScale>
                                      <p:cBhvr>
                                        <p:cTn id="33" dur="1000" autoRev="1" fill="hold"/>
                                        <p:tgtEl>
                                          <p:spTgt spid="102708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83" grpId="0" animBg="1"/>
      <p:bldP spid="1027083" grpId="1" animBg="1"/>
      <p:bldP spid="1027084" grpId="0" animBg="1"/>
      <p:bldP spid="1027084" grpId="1" animBg="1"/>
      <p:bldP spid="1027085" grpId="0" animBg="1"/>
      <p:bldP spid="1027092" grpId="0" animBg="1"/>
      <p:bldP spid="102709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a:xfrm>
            <a:off x="3124200" y="6356350"/>
            <a:ext cx="2895600" cy="365125"/>
          </a:xfrm>
        </p:spPr>
        <p:txBody>
          <a:bodyPr/>
          <a:lstStyle/>
          <a:p>
            <a:pPr algn="ctr">
              <a:defRPr/>
            </a:pPr>
            <a:fld id="{B170BD6E-E21F-49C2-A262-F1199D8D7FA4}" type="slidenum">
              <a:rPr lang="en-US"/>
              <a:pPr algn="ctr">
                <a:defRPr/>
              </a:pPr>
              <a:t>116</a:t>
            </a:fld>
            <a:endParaRPr lang="en-US"/>
          </a:p>
        </p:txBody>
      </p:sp>
      <p:sp>
        <p:nvSpPr>
          <p:cNvPr id="19459"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9460"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9461"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9462"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9463"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19464"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19465"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19466"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19467"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28107" name="Text Box 11"/>
          <p:cNvSpPr txBox="1">
            <a:spLocks noChangeAspect="1" noChangeArrowheads="1"/>
          </p:cNvSpPr>
          <p:nvPr/>
        </p:nvSpPr>
        <p:spPr bwMode="auto">
          <a:xfrm>
            <a:off x="19748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a:t>
            </a:r>
          </a:p>
        </p:txBody>
      </p:sp>
      <p:sp>
        <p:nvSpPr>
          <p:cNvPr id="1028108" name="Text Box 12"/>
          <p:cNvSpPr txBox="1">
            <a:spLocks noChangeAspect="1" noChangeArrowheads="1"/>
          </p:cNvSpPr>
          <p:nvPr/>
        </p:nvSpPr>
        <p:spPr bwMode="auto">
          <a:xfrm>
            <a:off x="3109913" y="3438525"/>
            <a:ext cx="644525"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2</a:t>
            </a:r>
          </a:p>
        </p:txBody>
      </p:sp>
      <p:sp>
        <p:nvSpPr>
          <p:cNvPr id="19470" name="Text Box 13"/>
          <p:cNvSpPr txBox="1">
            <a:spLocks noChangeAspect="1" noChangeArrowheads="1"/>
          </p:cNvSpPr>
          <p:nvPr/>
        </p:nvSpPr>
        <p:spPr bwMode="auto">
          <a:xfrm>
            <a:off x="4222750" y="3438525"/>
            <a:ext cx="642938"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5</a:t>
            </a:r>
          </a:p>
        </p:txBody>
      </p:sp>
      <p:sp>
        <p:nvSpPr>
          <p:cNvPr id="19471" name="Text Box 14"/>
          <p:cNvSpPr txBox="1">
            <a:spLocks noChangeAspect="1" noChangeArrowheads="1"/>
          </p:cNvSpPr>
          <p:nvPr/>
        </p:nvSpPr>
        <p:spPr bwMode="auto">
          <a:xfrm>
            <a:off x="5345113" y="3438525"/>
            <a:ext cx="646112"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8</a:t>
            </a:r>
          </a:p>
        </p:txBody>
      </p:sp>
      <p:sp>
        <p:nvSpPr>
          <p:cNvPr id="19472" name="Text Box 15"/>
          <p:cNvSpPr txBox="1">
            <a:spLocks noChangeAspect="1" noChangeArrowheads="1"/>
          </p:cNvSpPr>
          <p:nvPr/>
        </p:nvSpPr>
        <p:spPr bwMode="auto">
          <a:xfrm>
            <a:off x="6469063" y="3438525"/>
            <a:ext cx="642937" cy="523875"/>
          </a:xfrm>
          <a:prstGeom prst="rect">
            <a:avLst/>
          </a:prstGeom>
          <a:gradFill rotWithShape="0">
            <a:gsLst>
              <a:gs pos="0">
                <a:srgbClr val="5E0076"/>
              </a:gs>
              <a:gs pos="50000">
                <a:srgbClr val="CC00FF"/>
              </a:gs>
              <a:gs pos="100000">
                <a:srgbClr val="5E0076"/>
              </a:gs>
            </a:gsLst>
            <a:lin ang="0" scaled="1"/>
          </a:gradFill>
          <a:ln w="9525">
            <a:solidFill>
              <a:srgbClr val="000000"/>
            </a:solidFill>
            <a:miter lim="800000"/>
            <a:headEnd/>
            <a:tailEnd/>
          </a:ln>
        </p:spPr>
        <p:txBody>
          <a:bodyPr lIns="0" tIns="25200" rIns="0" bIns="0" anchor="ctr"/>
          <a:lstStyle/>
          <a:p>
            <a:pPr algn="ctr"/>
            <a:r>
              <a:rPr lang="en-US">
                <a:solidFill>
                  <a:schemeClr val="bg1"/>
                </a:solidFill>
                <a:latin typeface="VNI-Avo" pitchFamily="2" charset="0"/>
              </a:rPr>
              <a:t>12</a:t>
            </a:r>
          </a:p>
        </p:txBody>
      </p:sp>
      <p:sp>
        <p:nvSpPr>
          <p:cNvPr id="19473"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9474"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9475"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9476"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9477" name="Text Box 20"/>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19478" name="Text Box 21"/>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19479" name="Line 22"/>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19480" name="Rectangle 23"/>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9481" name="Rectangle 24"/>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9482" name="Rectangle 25"/>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9483" name="Rectangle 26"/>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9484" name="Rectangle 27"/>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28125" name="Text Box 29"/>
          <p:cNvSpPr txBox="1">
            <a:spLocks noChangeArrowheads="1"/>
          </p:cNvSpPr>
          <p:nvPr/>
        </p:nvSpPr>
        <p:spPr bwMode="auto">
          <a:xfrm>
            <a:off x="7467600" y="1676400"/>
            <a:ext cx="1066800" cy="396875"/>
          </a:xfrm>
          <a:prstGeom prst="rect">
            <a:avLst/>
          </a:prstGeom>
          <a:solidFill>
            <a:schemeClr val="accent2"/>
          </a:solidFill>
          <a:ln w="9525">
            <a:noFill/>
            <a:miter lim="800000"/>
            <a:headEnd/>
            <a:tailEnd/>
          </a:ln>
        </p:spPr>
        <p:txBody>
          <a:bodyPr>
            <a:spAutoFit/>
          </a:bodyPr>
          <a:lstStyle/>
          <a:p>
            <a:pPr algn="ctr">
              <a:spcBef>
                <a:spcPct val="50000"/>
              </a:spcBef>
            </a:pPr>
            <a:r>
              <a:rPr lang="en-US" sz="2000">
                <a:solidFill>
                  <a:schemeClr val="bg1"/>
                </a:solidFill>
                <a:latin typeface="Calibri" pitchFamily="34" charset="0"/>
              </a:rPr>
              <a:t>Dừng</a:t>
            </a:r>
          </a:p>
        </p:txBody>
      </p:sp>
      <p:sp>
        <p:nvSpPr>
          <p:cNvPr id="33" name="Rectangle 4"/>
          <p:cNvSpPr>
            <a:spLocks noGrp="1" noChangeArrowheads="1"/>
          </p:cNvSpPr>
          <p:nvPr>
            <p:ph type="title"/>
          </p:nvPr>
        </p:nvSpPr>
        <p:spPr>
          <a:xfrm>
            <a:off x="228600" y="152400"/>
            <a:ext cx="8915400" cy="1371600"/>
          </a:xfrm>
          <a:noFill/>
        </p:spPr>
        <p:txBody>
          <a:bodyPr/>
          <a:lstStyle/>
          <a:p>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bọt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DSMN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28107"/>
                                        </p:tgtEl>
                                      </p:cBhvr>
                                    </p:animEffect>
                                    <p:animScale>
                                      <p:cBhvr>
                                        <p:cTn id="7" dur="1000" autoRev="1" fill="hold"/>
                                        <p:tgtEl>
                                          <p:spTgt spid="1028107"/>
                                        </p:tgtEl>
                                      </p:cBhvr>
                                      <p:by x="105000" y="105000"/>
                                    </p:animScale>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28108"/>
                                        </p:tgtEl>
                                      </p:cBhvr>
                                    </p:animEffect>
                                    <p:animScale>
                                      <p:cBhvr>
                                        <p:cTn id="11" dur="1000" autoRev="1" fill="hold"/>
                                        <p:tgtEl>
                                          <p:spTgt spid="1028108"/>
                                        </p:tgtEl>
                                      </p:cBhvr>
                                      <p:by x="105000" y="105000"/>
                                    </p:animScale>
                                  </p:childTnLst>
                                </p:cTn>
                              </p:par>
                            </p:childTnLst>
                          </p:cTn>
                        </p:par>
                        <p:par>
                          <p:cTn id="12" fill="hold">
                            <p:stCondLst>
                              <p:cond delay="4000"/>
                            </p:stCondLst>
                            <p:childTnLst>
                              <p:par>
                                <p:cTn id="13" presetID="26" presetClass="entr" presetSubtype="0" fill="hold" grpId="0" nodeType="afterEffect">
                                  <p:stCondLst>
                                    <p:cond delay="0"/>
                                  </p:stCondLst>
                                  <p:childTnLst>
                                    <p:set>
                                      <p:cBhvr>
                                        <p:cTn id="14" dur="1" fill="hold">
                                          <p:stCondLst>
                                            <p:cond delay="0"/>
                                          </p:stCondLst>
                                        </p:cTn>
                                        <p:tgtEl>
                                          <p:spTgt spid="1028125"/>
                                        </p:tgtEl>
                                        <p:attrNameLst>
                                          <p:attrName>style.visibility</p:attrName>
                                        </p:attrNameLst>
                                      </p:cBhvr>
                                      <p:to>
                                        <p:strVal val="visible"/>
                                      </p:to>
                                    </p:set>
                                    <p:animEffect transition="in" filter="wipe(down)">
                                      <p:cBhvr>
                                        <p:cTn id="15" dur="580">
                                          <p:stCondLst>
                                            <p:cond delay="0"/>
                                          </p:stCondLst>
                                        </p:cTn>
                                        <p:tgtEl>
                                          <p:spTgt spid="1028125"/>
                                        </p:tgtEl>
                                      </p:cBhvr>
                                    </p:animEffect>
                                    <p:anim calcmode="lin" valueType="num">
                                      <p:cBhvr>
                                        <p:cTn id="16" dur="1822" tmFilter="0,0; 0.14,0.36; 0.43,0.73; 0.71,0.91; 1.0,1.0">
                                          <p:stCondLst>
                                            <p:cond delay="0"/>
                                          </p:stCondLst>
                                        </p:cTn>
                                        <p:tgtEl>
                                          <p:spTgt spid="102812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2812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2812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2812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28125"/>
                                        </p:tgtEl>
                                        <p:attrNameLst>
                                          <p:attrName>ppt_y</p:attrName>
                                        </p:attrNameLst>
                                      </p:cBhvr>
                                      <p:tavLst>
                                        <p:tav tm="0" fmla="#ppt_y-sin(pi*$)/81">
                                          <p:val>
                                            <p:fltVal val="0"/>
                                          </p:val>
                                        </p:tav>
                                        <p:tav tm="100000">
                                          <p:val>
                                            <p:fltVal val="1"/>
                                          </p:val>
                                        </p:tav>
                                      </p:tavLst>
                                    </p:anim>
                                    <p:animScale>
                                      <p:cBhvr>
                                        <p:cTn id="21" dur="26">
                                          <p:stCondLst>
                                            <p:cond delay="650"/>
                                          </p:stCondLst>
                                        </p:cTn>
                                        <p:tgtEl>
                                          <p:spTgt spid="1028125"/>
                                        </p:tgtEl>
                                      </p:cBhvr>
                                      <p:to x="100000" y="60000"/>
                                    </p:animScale>
                                    <p:animScale>
                                      <p:cBhvr>
                                        <p:cTn id="22" dur="166" decel="50000">
                                          <p:stCondLst>
                                            <p:cond delay="676"/>
                                          </p:stCondLst>
                                        </p:cTn>
                                        <p:tgtEl>
                                          <p:spTgt spid="1028125"/>
                                        </p:tgtEl>
                                      </p:cBhvr>
                                      <p:to x="100000" y="100000"/>
                                    </p:animScale>
                                    <p:animScale>
                                      <p:cBhvr>
                                        <p:cTn id="23" dur="26">
                                          <p:stCondLst>
                                            <p:cond delay="1312"/>
                                          </p:stCondLst>
                                        </p:cTn>
                                        <p:tgtEl>
                                          <p:spTgt spid="1028125"/>
                                        </p:tgtEl>
                                      </p:cBhvr>
                                      <p:to x="100000" y="80000"/>
                                    </p:animScale>
                                    <p:animScale>
                                      <p:cBhvr>
                                        <p:cTn id="24" dur="166" decel="50000">
                                          <p:stCondLst>
                                            <p:cond delay="1338"/>
                                          </p:stCondLst>
                                        </p:cTn>
                                        <p:tgtEl>
                                          <p:spTgt spid="1028125"/>
                                        </p:tgtEl>
                                      </p:cBhvr>
                                      <p:to x="100000" y="100000"/>
                                    </p:animScale>
                                    <p:animScale>
                                      <p:cBhvr>
                                        <p:cTn id="25" dur="26">
                                          <p:stCondLst>
                                            <p:cond delay="1642"/>
                                          </p:stCondLst>
                                        </p:cTn>
                                        <p:tgtEl>
                                          <p:spTgt spid="1028125"/>
                                        </p:tgtEl>
                                      </p:cBhvr>
                                      <p:to x="100000" y="90000"/>
                                    </p:animScale>
                                    <p:animScale>
                                      <p:cBhvr>
                                        <p:cTn id="26" dur="166" decel="50000">
                                          <p:stCondLst>
                                            <p:cond delay="1668"/>
                                          </p:stCondLst>
                                        </p:cTn>
                                        <p:tgtEl>
                                          <p:spTgt spid="1028125"/>
                                        </p:tgtEl>
                                      </p:cBhvr>
                                      <p:to x="100000" y="100000"/>
                                    </p:animScale>
                                    <p:animScale>
                                      <p:cBhvr>
                                        <p:cTn id="27" dur="26">
                                          <p:stCondLst>
                                            <p:cond delay="1808"/>
                                          </p:stCondLst>
                                        </p:cTn>
                                        <p:tgtEl>
                                          <p:spTgt spid="1028125"/>
                                        </p:tgtEl>
                                      </p:cBhvr>
                                      <p:to x="100000" y="95000"/>
                                    </p:animScale>
                                    <p:animScale>
                                      <p:cBhvr>
                                        <p:cTn id="28" dur="166" decel="50000">
                                          <p:stCondLst>
                                            <p:cond delay="1834"/>
                                          </p:stCondLst>
                                        </p:cTn>
                                        <p:tgtEl>
                                          <p:spTgt spid="10281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107" grpId="0" animBg="1"/>
      <p:bldP spid="1028108" grpId="0" animBg="1"/>
      <p:bldP spid="102812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QuickSort</a:t>
            </a:r>
            <a:r>
              <a:rPr lang="en-US"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a:xfrm>
            <a:off x="457200" y="1600200"/>
            <a:ext cx="4724400" cy="4525963"/>
          </a:xfrm>
        </p:spPr>
        <p:txBody>
          <a:bodyPr>
            <a:normAutofit fontScale="85000" lnSpcReduction="10000"/>
          </a:bodyPr>
          <a:lstStyle/>
          <a:p>
            <a:pPr lvl="1"/>
            <a:r>
              <a:rPr lang="en-US" sz="3200" dirty="0" err="1" smtClean="0">
                <a:latin typeface="Times New Roman" pitchFamily="18" charset="0"/>
                <a:cs typeface="Times New Roman" pitchFamily="18" charset="0"/>
              </a:rPr>
              <a:t>Nếu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mảng</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rỗng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hoặc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chỉ</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về</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đã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a:t>
            </a:r>
          </a:p>
          <a:p>
            <a:pPr lvl="1"/>
            <a:r>
              <a:rPr lang="en-US" sz="3200" dirty="0" err="1" smtClean="0">
                <a:latin typeface="Times New Roman" pitchFamily="18" charset="0"/>
                <a:cs typeface="Times New Roman" pitchFamily="18" charset="0"/>
              </a:rPr>
              <a:t>Ngược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chốt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bất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để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chia</a:t>
            </a:r>
            <a:r>
              <a:rPr lang="en-US" sz="3200" dirty="0" smtClean="0">
                <a:latin typeface="Times New Roman" pitchFamily="18" charset="0"/>
                <a:cs typeface="Times New Roman" pitchFamily="18" charset="0"/>
              </a:rPr>
              <a:t> A </a:t>
            </a:r>
            <a:r>
              <a:rPr lang="en-US" sz="3200" dirty="0" err="1" smtClean="0">
                <a:latin typeface="Times New Roman" pitchFamily="18" charset="0"/>
                <a:cs typeface="Times New Roman" pitchFamily="18" charset="0"/>
              </a:rPr>
              <a:t>thành</a:t>
            </a:r>
            <a:r>
              <a:rPr lang="en-US" sz="3200" dirty="0" smtClean="0">
                <a:latin typeface="Times New Roman" pitchFamily="18" charset="0"/>
                <a:cs typeface="Times New Roman" pitchFamily="18" charset="0"/>
              </a:rPr>
              <a:t> 2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a:t>
            </a:r>
          </a:p>
          <a:p>
            <a:pPr lvl="1">
              <a:buNone/>
            </a:pPr>
            <a:r>
              <a:rPr lang="en-US" sz="3200" dirty="0" smtClean="0"/>
              <a:t>A1 = {x </a:t>
            </a:r>
            <a:r>
              <a:rPr lang="en-US" sz="3200" dirty="0" smtClean="0">
                <a:sym typeface="Symbol" pitchFamily="18" charset="2"/>
              </a:rPr>
              <a:t></a:t>
            </a:r>
            <a:r>
              <a:rPr lang="en-US" sz="3200" dirty="0" smtClean="0"/>
              <a:t> A – {v} | x </a:t>
            </a:r>
            <a:r>
              <a:rPr lang="en-US" sz="3200" b="1" dirty="0" smtClean="0">
                <a:solidFill>
                  <a:srgbClr val="00FF00"/>
                </a:solidFill>
                <a:sym typeface="Symbol" pitchFamily="18" charset="2"/>
              </a:rPr>
              <a:t></a:t>
            </a:r>
            <a:r>
              <a:rPr lang="en-US" sz="3200" b="1" dirty="0" smtClean="0">
                <a:solidFill>
                  <a:srgbClr val="00FF00"/>
                </a:solidFill>
              </a:rPr>
              <a:t> </a:t>
            </a:r>
            <a:r>
              <a:rPr lang="en-US" sz="3200" dirty="0" smtClean="0"/>
              <a:t>v},</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lớn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hơn</a:t>
            </a:r>
            <a:r>
              <a:rPr lang="en-US" sz="3200" dirty="0" smtClean="0">
                <a:latin typeface="Times New Roman" pitchFamily="18" charset="0"/>
                <a:cs typeface="Times New Roman" pitchFamily="18" charset="0"/>
              </a:rPr>
              <a:t> x</a:t>
            </a:r>
            <a:endParaRPr lang="en-US" sz="3200" dirty="0" smtClean="0"/>
          </a:p>
          <a:p>
            <a:pPr lvl="1">
              <a:lnSpc>
                <a:spcPct val="80000"/>
              </a:lnSpc>
              <a:buNone/>
            </a:pPr>
            <a:r>
              <a:rPr lang="en-US" sz="3200" dirty="0" smtClean="0"/>
              <a:t>A2 = {x </a:t>
            </a:r>
            <a:r>
              <a:rPr lang="en-US" sz="3200" dirty="0" smtClean="0">
                <a:sym typeface="Symbol" pitchFamily="18" charset="2"/>
              </a:rPr>
              <a:t></a:t>
            </a:r>
            <a:r>
              <a:rPr lang="en-US" sz="3200" dirty="0" smtClean="0"/>
              <a:t> A – {v} | x &gt; v},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lớn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hơn</a:t>
            </a:r>
            <a:r>
              <a:rPr lang="en-US" sz="3200" dirty="0" smtClean="0">
                <a:latin typeface="Times New Roman" pitchFamily="18" charset="0"/>
                <a:cs typeface="Times New Roman" pitchFamily="18" charset="0"/>
              </a:rPr>
              <a:t> x</a:t>
            </a:r>
          </a:p>
        </p:txBody>
      </p:sp>
      <p:sp>
        <p:nvSpPr>
          <p:cNvPr id="5" name="Slide Number Placeholder 4"/>
          <p:cNvSpPr>
            <a:spLocks noGrp="1"/>
          </p:cNvSpPr>
          <p:nvPr>
            <p:ph type="sldNum" sz="quarter" idx="12"/>
          </p:nvPr>
        </p:nvSpPr>
        <p:spPr/>
        <p:txBody>
          <a:bodyPr/>
          <a:lstStyle/>
          <a:p>
            <a:fld id="{EA8B0754-5FE3-4DBF-89CA-B0CB43DC3C3B}" type="slidenum">
              <a:rPr lang="en-US" smtClean="0"/>
              <a:pPr/>
              <a:t>117</a:t>
            </a:fld>
            <a:endParaRPr lang="en-US"/>
          </a:p>
        </p:txBody>
      </p:sp>
      <p:sp>
        <p:nvSpPr>
          <p:cNvPr id="6" name="Content Placeholder 2"/>
          <p:cNvSpPr txBox="1">
            <a:spLocks/>
          </p:cNvSpPr>
          <p:nvPr/>
        </p:nvSpPr>
        <p:spPr>
          <a:xfrm>
            <a:off x="4953000" y="1524000"/>
            <a:ext cx="4038600" cy="4525963"/>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Rectangle 7"/>
          <p:cNvSpPr>
            <a:spLocks noChangeArrowheads="1"/>
          </p:cNvSpPr>
          <p:nvPr/>
        </p:nvSpPr>
        <p:spPr bwMode="auto">
          <a:xfrm>
            <a:off x="6172200" y="1606550"/>
            <a:ext cx="228600" cy="10604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8" name="Rectangle 8"/>
          <p:cNvSpPr>
            <a:spLocks noChangeArrowheads="1"/>
          </p:cNvSpPr>
          <p:nvPr/>
        </p:nvSpPr>
        <p:spPr bwMode="auto">
          <a:xfrm>
            <a:off x="6578600" y="2209800"/>
            <a:ext cx="228600" cy="45720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9" name="Rectangle 9"/>
          <p:cNvSpPr>
            <a:spLocks noChangeArrowheads="1"/>
          </p:cNvSpPr>
          <p:nvPr/>
        </p:nvSpPr>
        <p:spPr bwMode="auto">
          <a:xfrm>
            <a:off x="7391400" y="2381250"/>
            <a:ext cx="228600" cy="2857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0" name="Rectangle 10"/>
          <p:cNvSpPr>
            <a:spLocks noChangeArrowheads="1"/>
          </p:cNvSpPr>
          <p:nvPr/>
        </p:nvSpPr>
        <p:spPr bwMode="auto">
          <a:xfrm>
            <a:off x="7797800" y="2038350"/>
            <a:ext cx="228600" cy="628650"/>
          </a:xfrm>
          <a:prstGeom prst="rect">
            <a:avLst/>
          </a:prstGeom>
          <a:solidFill>
            <a:schemeClr val="accent1"/>
          </a:solidFill>
          <a:ln w="19050">
            <a:solidFill>
              <a:schemeClr val="tx1"/>
            </a:solidFill>
            <a:miter lim="800000"/>
            <a:headEnd/>
            <a:tailEnd/>
          </a:ln>
          <a:effectLst/>
        </p:spPr>
        <p:txBody>
          <a:bodyPr wrap="none" anchor="ctr"/>
          <a:lstStyle/>
          <a:p>
            <a:pPr algn="ctr" eaLnBrk="1" hangingPunct="1">
              <a:spcBef>
                <a:spcPct val="0"/>
              </a:spcBef>
              <a:buClrTx/>
              <a:buSzTx/>
              <a:buFontTx/>
              <a:buNone/>
            </a:pPr>
            <a:r>
              <a:rPr lang="en-US" b="0">
                <a:solidFill>
                  <a:schemeClr val="bg2"/>
                </a:solidFill>
                <a:latin typeface="Times New Roman" charset="0"/>
              </a:rPr>
              <a:t>v</a:t>
            </a:r>
          </a:p>
        </p:txBody>
      </p:sp>
      <p:sp>
        <p:nvSpPr>
          <p:cNvPr id="11" name="Rectangle 11"/>
          <p:cNvSpPr>
            <a:spLocks noChangeArrowheads="1"/>
          </p:cNvSpPr>
          <p:nvPr/>
        </p:nvSpPr>
        <p:spPr bwMode="auto">
          <a:xfrm>
            <a:off x="8204200" y="1695450"/>
            <a:ext cx="228600" cy="9715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2" name="Rectangle 12"/>
          <p:cNvSpPr>
            <a:spLocks noChangeArrowheads="1"/>
          </p:cNvSpPr>
          <p:nvPr/>
        </p:nvSpPr>
        <p:spPr bwMode="auto">
          <a:xfrm>
            <a:off x="8610600" y="2324100"/>
            <a:ext cx="228600" cy="34290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3" name="Rectangle 13"/>
          <p:cNvSpPr>
            <a:spLocks noChangeArrowheads="1"/>
          </p:cNvSpPr>
          <p:nvPr/>
        </p:nvSpPr>
        <p:spPr bwMode="auto">
          <a:xfrm>
            <a:off x="6985000" y="1866900"/>
            <a:ext cx="228600" cy="80010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4" name="AutoShape 31"/>
          <p:cNvSpPr>
            <a:spLocks/>
          </p:cNvSpPr>
          <p:nvPr/>
        </p:nvSpPr>
        <p:spPr bwMode="auto">
          <a:xfrm rot="16200000">
            <a:off x="7353300" y="1714500"/>
            <a:ext cx="304800" cy="2514600"/>
          </a:xfrm>
          <a:prstGeom prst="leftBrace">
            <a:avLst>
              <a:gd name="adj1" fmla="val 68750"/>
              <a:gd name="adj2" fmla="val 50000"/>
            </a:avLst>
          </a:prstGeom>
          <a:noFill/>
          <a:ln w="19050">
            <a:solidFill>
              <a:schemeClr val="tx1"/>
            </a:solidFill>
            <a:round/>
            <a:headEnd/>
            <a:tailEnd/>
          </a:ln>
          <a:effectLst/>
        </p:spPr>
        <p:txBody>
          <a:bodyPr vert="eaVert" wrap="none" tIns="0" rIns="548640" bIns="0"/>
          <a:lstStyle/>
          <a:p>
            <a:pPr algn="ctr" eaLnBrk="1" hangingPunct="1">
              <a:spcBef>
                <a:spcPct val="0"/>
              </a:spcBef>
              <a:buClrTx/>
              <a:buSzTx/>
              <a:buFontTx/>
              <a:buNone/>
            </a:pPr>
            <a:r>
              <a:rPr lang="en-US" dirty="0" smtClean="0">
                <a:latin typeface="Times New Roman" charset="0"/>
              </a:rPr>
              <a:t>A</a:t>
            </a:r>
            <a:endParaRPr lang="en-US" b="0" dirty="0">
              <a:latin typeface="Times New Roman" charset="0"/>
            </a:endParaRPr>
          </a:p>
        </p:txBody>
      </p:sp>
      <p:sp>
        <p:nvSpPr>
          <p:cNvPr id="16" name="Rectangle 14"/>
          <p:cNvSpPr>
            <a:spLocks noChangeArrowheads="1"/>
          </p:cNvSpPr>
          <p:nvPr/>
        </p:nvSpPr>
        <p:spPr bwMode="auto">
          <a:xfrm>
            <a:off x="7772400" y="3505200"/>
            <a:ext cx="228600" cy="10604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7" name="Rectangle 15"/>
          <p:cNvSpPr>
            <a:spLocks noChangeArrowheads="1"/>
          </p:cNvSpPr>
          <p:nvPr/>
        </p:nvSpPr>
        <p:spPr bwMode="auto">
          <a:xfrm>
            <a:off x="8610600" y="3594100"/>
            <a:ext cx="228600" cy="9715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18" name="Rectangle 16"/>
          <p:cNvSpPr>
            <a:spLocks noChangeArrowheads="1"/>
          </p:cNvSpPr>
          <p:nvPr/>
        </p:nvSpPr>
        <p:spPr bwMode="auto">
          <a:xfrm>
            <a:off x="8191500" y="3765550"/>
            <a:ext cx="228600" cy="80010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grpSp>
        <p:nvGrpSpPr>
          <p:cNvPr id="19" name="Group 17"/>
          <p:cNvGrpSpPr>
            <a:grpSpLocks/>
          </p:cNvGrpSpPr>
          <p:nvPr/>
        </p:nvGrpSpPr>
        <p:grpSpPr bwMode="auto">
          <a:xfrm>
            <a:off x="5873750" y="4114800"/>
            <a:ext cx="1054100" cy="457200"/>
            <a:chOff x="3320" y="2304"/>
            <a:chExt cx="664" cy="384"/>
          </a:xfrm>
        </p:grpSpPr>
        <p:sp>
          <p:nvSpPr>
            <p:cNvPr id="20" name="Rectangle 18"/>
            <p:cNvSpPr>
              <a:spLocks noChangeArrowheads="1"/>
            </p:cNvSpPr>
            <p:nvPr/>
          </p:nvSpPr>
          <p:spPr bwMode="auto">
            <a:xfrm>
              <a:off x="3320" y="2304"/>
              <a:ext cx="144" cy="384"/>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21" name="Rectangle 19"/>
            <p:cNvSpPr>
              <a:spLocks noChangeArrowheads="1"/>
            </p:cNvSpPr>
            <p:nvPr/>
          </p:nvSpPr>
          <p:spPr bwMode="auto">
            <a:xfrm>
              <a:off x="3580" y="2448"/>
              <a:ext cx="144" cy="24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22" name="Rectangle 20"/>
            <p:cNvSpPr>
              <a:spLocks noChangeArrowheads="1"/>
            </p:cNvSpPr>
            <p:nvPr/>
          </p:nvSpPr>
          <p:spPr bwMode="auto">
            <a:xfrm>
              <a:off x="3840" y="2400"/>
              <a:ext cx="144" cy="288"/>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grpSp>
      <p:sp>
        <p:nvSpPr>
          <p:cNvPr id="23" name="Rectangle 21"/>
          <p:cNvSpPr>
            <a:spLocks noChangeArrowheads="1"/>
          </p:cNvSpPr>
          <p:nvPr/>
        </p:nvSpPr>
        <p:spPr bwMode="auto">
          <a:xfrm>
            <a:off x="7239000" y="3943350"/>
            <a:ext cx="228600" cy="628650"/>
          </a:xfrm>
          <a:prstGeom prst="rect">
            <a:avLst/>
          </a:prstGeom>
          <a:solidFill>
            <a:schemeClr val="accent1"/>
          </a:solidFill>
          <a:ln w="19050">
            <a:solidFill>
              <a:schemeClr val="tx1"/>
            </a:solidFill>
            <a:miter lim="800000"/>
            <a:headEnd/>
            <a:tailEnd/>
          </a:ln>
          <a:effectLst/>
        </p:spPr>
        <p:txBody>
          <a:bodyPr wrap="none" anchor="ctr"/>
          <a:lstStyle/>
          <a:p>
            <a:pPr algn="ctr" eaLnBrk="1" hangingPunct="1">
              <a:spcBef>
                <a:spcPct val="0"/>
              </a:spcBef>
              <a:buClrTx/>
              <a:buSzTx/>
              <a:buFontTx/>
              <a:buNone/>
            </a:pPr>
            <a:r>
              <a:rPr lang="en-US" b="0">
                <a:solidFill>
                  <a:schemeClr val="bg2"/>
                </a:solidFill>
                <a:latin typeface="Times New Roman" charset="0"/>
              </a:rPr>
              <a:t>v</a:t>
            </a:r>
          </a:p>
        </p:txBody>
      </p:sp>
      <p:sp>
        <p:nvSpPr>
          <p:cNvPr id="24" name="AutoShape 22"/>
          <p:cNvSpPr>
            <a:spLocks/>
          </p:cNvSpPr>
          <p:nvPr/>
        </p:nvSpPr>
        <p:spPr bwMode="auto">
          <a:xfrm rot="16200000">
            <a:off x="6248400" y="4114800"/>
            <a:ext cx="304800" cy="1219200"/>
          </a:xfrm>
          <a:prstGeom prst="leftBrace">
            <a:avLst>
              <a:gd name="adj1" fmla="val 33333"/>
              <a:gd name="adj2" fmla="val 50000"/>
            </a:avLst>
          </a:prstGeom>
          <a:noFill/>
          <a:ln w="19050">
            <a:solidFill>
              <a:schemeClr val="tx1"/>
            </a:solidFill>
            <a:round/>
            <a:headEnd/>
            <a:tailEnd/>
          </a:ln>
          <a:effectLst/>
        </p:spPr>
        <p:txBody>
          <a:bodyPr vert="eaVert" wrap="none" tIns="0" rIns="548640" bIns="0"/>
          <a:lstStyle/>
          <a:p>
            <a:pPr algn="ctr" eaLnBrk="1" hangingPunct="1">
              <a:spcBef>
                <a:spcPct val="0"/>
              </a:spcBef>
              <a:buClrTx/>
              <a:buSzTx/>
              <a:buFontTx/>
              <a:buNone/>
            </a:pPr>
            <a:r>
              <a:rPr lang="en-US" b="0">
                <a:latin typeface="Times New Roman" charset="0"/>
              </a:rPr>
              <a:t>S1</a:t>
            </a:r>
          </a:p>
        </p:txBody>
      </p:sp>
      <p:sp>
        <p:nvSpPr>
          <p:cNvPr id="25" name="Rectangle 14"/>
          <p:cNvSpPr>
            <a:spLocks noChangeArrowheads="1"/>
          </p:cNvSpPr>
          <p:nvPr/>
        </p:nvSpPr>
        <p:spPr bwMode="auto">
          <a:xfrm>
            <a:off x="7772400" y="3505200"/>
            <a:ext cx="228600" cy="10604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26" name="Rectangle 15"/>
          <p:cNvSpPr>
            <a:spLocks noChangeArrowheads="1"/>
          </p:cNvSpPr>
          <p:nvPr/>
        </p:nvSpPr>
        <p:spPr bwMode="auto">
          <a:xfrm>
            <a:off x="8610600" y="3594100"/>
            <a:ext cx="228600" cy="97155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27" name="Rectangle 16"/>
          <p:cNvSpPr>
            <a:spLocks noChangeArrowheads="1"/>
          </p:cNvSpPr>
          <p:nvPr/>
        </p:nvSpPr>
        <p:spPr bwMode="auto">
          <a:xfrm>
            <a:off x="8191500" y="3765550"/>
            <a:ext cx="228600" cy="800100"/>
          </a:xfrm>
          <a:prstGeom prst="rect">
            <a:avLst/>
          </a:prstGeom>
          <a:solidFill>
            <a:schemeClr val="folHlink"/>
          </a:solidFill>
          <a:ln w="19050">
            <a:solidFill>
              <a:schemeClr val="tx1"/>
            </a:solidFill>
            <a:miter lim="800000"/>
            <a:headEnd/>
            <a:tailEnd/>
          </a:ln>
          <a:effectLst/>
        </p:spPr>
        <p:txBody>
          <a:bodyPr wrap="none" anchor="ctr"/>
          <a:lstStyle/>
          <a:p>
            <a:endParaRPr lang="en-US"/>
          </a:p>
        </p:txBody>
      </p:sp>
      <p:sp>
        <p:nvSpPr>
          <p:cNvPr id="28" name="AutoShape 23"/>
          <p:cNvSpPr>
            <a:spLocks/>
          </p:cNvSpPr>
          <p:nvPr/>
        </p:nvSpPr>
        <p:spPr bwMode="auto">
          <a:xfrm rot="16200000">
            <a:off x="8153400" y="4095750"/>
            <a:ext cx="304800" cy="1219200"/>
          </a:xfrm>
          <a:prstGeom prst="leftBrace">
            <a:avLst>
              <a:gd name="adj1" fmla="val 33333"/>
              <a:gd name="adj2" fmla="val 50000"/>
            </a:avLst>
          </a:prstGeom>
          <a:noFill/>
          <a:ln w="19050">
            <a:solidFill>
              <a:schemeClr val="tx1"/>
            </a:solidFill>
            <a:round/>
            <a:headEnd/>
            <a:tailEnd/>
          </a:ln>
          <a:effectLst/>
        </p:spPr>
        <p:txBody>
          <a:bodyPr vert="eaVert" wrap="none" tIns="0" rIns="548640" bIns="0"/>
          <a:lstStyle/>
          <a:p>
            <a:pPr algn="ctr" eaLnBrk="1" hangingPunct="1">
              <a:spcBef>
                <a:spcPct val="0"/>
              </a:spcBef>
              <a:buClrTx/>
              <a:buSzTx/>
              <a:buFontTx/>
              <a:buNone/>
            </a:pPr>
            <a:r>
              <a:rPr lang="en-US" b="0">
                <a:latin typeface="Times New Roman" charset="0"/>
              </a:rPr>
              <a:t>S2</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676400"/>
          </a:xfrm>
        </p:spPr>
        <p:txBody>
          <a:bodyPr>
            <a:normAutofit lnSpcReduction="10000"/>
          </a:bodyPr>
          <a:lstStyle/>
          <a:p>
            <a:pPr>
              <a:buNone/>
            </a:pPr>
            <a:r>
              <a:rPr lang="en-US" dirty="0" smtClean="0"/>
              <a:t> while(</a:t>
            </a:r>
            <a:r>
              <a:rPr lang="en-US" dirty="0" err="1" smtClean="0"/>
              <a:t>i</a:t>
            </a:r>
            <a:r>
              <a:rPr lang="en-US" dirty="0" smtClean="0"/>
              <a:t>&lt;=j) </a:t>
            </a:r>
          </a:p>
          <a:p>
            <a:pPr>
              <a:buNone/>
            </a:pPr>
            <a:r>
              <a:rPr lang="en-US" dirty="0" smtClean="0"/>
              <a:t>{ </a:t>
            </a:r>
          </a:p>
          <a:p>
            <a:pPr>
              <a:buNone/>
            </a:pPr>
            <a:r>
              <a:rPr lang="en-US" dirty="0" smtClean="0"/>
              <a:t>while(A[</a:t>
            </a:r>
            <a:r>
              <a:rPr lang="en-US" dirty="0" err="1" smtClean="0"/>
              <a:t>i</a:t>
            </a:r>
            <a:r>
              <a:rPr lang="en-US" dirty="0" smtClean="0"/>
              <a:t>]&lt;x) </a:t>
            </a:r>
            <a:r>
              <a:rPr lang="en-US" dirty="0" err="1" smtClean="0"/>
              <a:t>i</a:t>
            </a:r>
            <a:r>
              <a:rPr lang="en-US" dirty="0" smtClean="0"/>
              <a:t>++; </a:t>
            </a:r>
          </a:p>
          <a:p>
            <a:endParaRPr lang="en-US" dirty="0"/>
          </a:p>
        </p:txBody>
      </p:sp>
      <p:grpSp>
        <p:nvGrpSpPr>
          <p:cNvPr id="18" name="Group 19"/>
          <p:cNvGrpSpPr/>
          <p:nvPr/>
        </p:nvGrpSpPr>
        <p:grpSpPr>
          <a:xfrm>
            <a:off x="2438400" y="4267200"/>
            <a:ext cx="5486400" cy="1752600"/>
            <a:chOff x="1600200" y="4114800"/>
            <a:chExt cx="5486400" cy="1752600"/>
          </a:xfrm>
        </p:grpSpPr>
        <p:sp>
          <p:nvSpPr>
            <p:cNvPr id="4" name="Rectangle 2"/>
            <p:cNvSpPr>
              <a:spLocks noChangeArrowheads="1"/>
            </p:cNvSpPr>
            <p:nvPr/>
          </p:nvSpPr>
          <p:spPr bwMode="auto">
            <a:xfrm>
              <a:off x="1600200" y="41148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5" name="Rectangle 3"/>
            <p:cNvSpPr>
              <a:spLocks noChangeArrowheads="1"/>
            </p:cNvSpPr>
            <p:nvPr/>
          </p:nvSpPr>
          <p:spPr bwMode="auto">
            <a:xfrm>
              <a:off x="2209800" y="41148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20</a:t>
              </a:r>
            </a:p>
          </p:txBody>
        </p:sp>
        <p:sp>
          <p:nvSpPr>
            <p:cNvPr id="6" name="Rectangle 4"/>
            <p:cNvSpPr>
              <a:spLocks noChangeArrowheads="1"/>
            </p:cNvSpPr>
            <p:nvPr/>
          </p:nvSpPr>
          <p:spPr bwMode="auto">
            <a:xfrm>
              <a:off x="2819400" y="4114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dirty="0"/>
                <a:t>10</a:t>
              </a:r>
            </a:p>
          </p:txBody>
        </p:sp>
        <p:sp>
          <p:nvSpPr>
            <p:cNvPr id="7" name="Rectangle 5"/>
            <p:cNvSpPr>
              <a:spLocks noChangeArrowheads="1"/>
            </p:cNvSpPr>
            <p:nvPr/>
          </p:nvSpPr>
          <p:spPr bwMode="auto">
            <a:xfrm>
              <a:off x="3429000" y="4114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8" name="Rectangle 6"/>
            <p:cNvSpPr>
              <a:spLocks noChangeArrowheads="1"/>
            </p:cNvSpPr>
            <p:nvPr/>
          </p:nvSpPr>
          <p:spPr bwMode="auto">
            <a:xfrm>
              <a:off x="4038600" y="4114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9" name="Rectangle 7"/>
            <p:cNvSpPr>
              <a:spLocks noChangeArrowheads="1"/>
            </p:cNvSpPr>
            <p:nvPr/>
          </p:nvSpPr>
          <p:spPr bwMode="auto">
            <a:xfrm>
              <a:off x="4648200" y="4114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10" name="Rectangle 8"/>
            <p:cNvSpPr>
              <a:spLocks noChangeArrowheads="1"/>
            </p:cNvSpPr>
            <p:nvPr/>
          </p:nvSpPr>
          <p:spPr bwMode="auto">
            <a:xfrm>
              <a:off x="5257800" y="4114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11" name="Rectangle 9"/>
            <p:cNvSpPr>
              <a:spLocks noChangeArrowheads="1"/>
            </p:cNvSpPr>
            <p:nvPr/>
          </p:nvSpPr>
          <p:spPr bwMode="auto">
            <a:xfrm>
              <a:off x="5867400" y="4114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12" name="Rectangle 10"/>
            <p:cNvSpPr>
              <a:spLocks noChangeArrowheads="1"/>
            </p:cNvSpPr>
            <p:nvPr/>
          </p:nvSpPr>
          <p:spPr bwMode="auto">
            <a:xfrm>
              <a:off x="6477000" y="41148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100</a:t>
              </a:r>
            </a:p>
          </p:txBody>
        </p:sp>
        <p:sp>
          <p:nvSpPr>
            <p:cNvPr id="13" name="Text Box 13"/>
            <p:cNvSpPr txBox="1">
              <a:spLocks noChangeArrowheads="1"/>
            </p:cNvSpPr>
            <p:nvPr/>
          </p:nvSpPr>
          <p:spPr bwMode="auto">
            <a:xfrm>
              <a:off x="1644650" y="47244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14" name="Text Box 18"/>
            <p:cNvSpPr txBox="1">
              <a:spLocks noChangeArrowheads="1"/>
            </p:cNvSpPr>
            <p:nvPr/>
          </p:nvSpPr>
          <p:spPr bwMode="auto">
            <a:xfrm>
              <a:off x="2133600" y="5486400"/>
              <a:ext cx="3810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15" name="Text Box 19"/>
            <p:cNvSpPr txBox="1">
              <a:spLocks noChangeArrowheads="1"/>
            </p:cNvSpPr>
            <p:nvPr/>
          </p:nvSpPr>
          <p:spPr bwMode="auto">
            <a:xfrm>
              <a:off x="6477000" y="5500688"/>
              <a:ext cx="381000" cy="366712"/>
            </a:xfrm>
            <a:prstGeom prst="rect">
              <a:avLst/>
            </a:prstGeom>
            <a:noFill/>
            <a:ln w="9525">
              <a:noFill/>
              <a:miter lim="800000"/>
              <a:headEnd/>
              <a:tailEnd/>
            </a:ln>
            <a:effectLst/>
          </p:spPr>
          <p:txBody>
            <a:bodyPr wrap="square">
              <a:spAutoFit/>
            </a:bodyPr>
            <a:lstStyle/>
            <a:p>
              <a:r>
                <a:rPr lang="en-US" sz="1800" dirty="0" smtClean="0"/>
                <a:t>j</a:t>
              </a:r>
              <a:endParaRPr lang="en-US" sz="1800" dirty="0"/>
            </a:p>
          </p:txBody>
        </p:sp>
        <p:sp>
          <p:nvSpPr>
            <p:cNvPr id="16" name="Line 20"/>
            <p:cNvSpPr>
              <a:spLocks noChangeShapeType="1"/>
            </p:cNvSpPr>
            <p:nvPr/>
          </p:nvSpPr>
          <p:spPr bwMode="auto">
            <a:xfrm flipV="1">
              <a:off x="6629400" y="51816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17" name="Line 21"/>
            <p:cNvSpPr>
              <a:spLocks noChangeShapeType="1"/>
            </p:cNvSpPr>
            <p:nvPr/>
          </p:nvSpPr>
          <p:spPr bwMode="auto">
            <a:xfrm flipV="1">
              <a:off x="2362200" y="5181600"/>
              <a:ext cx="228600" cy="381000"/>
            </a:xfrm>
            <a:prstGeom prst="line">
              <a:avLst/>
            </a:prstGeom>
            <a:noFill/>
            <a:ln w="9525">
              <a:solidFill>
                <a:schemeClr val="tx1"/>
              </a:solidFill>
              <a:round/>
              <a:headEnd/>
              <a:tailEnd type="triangle" w="med" len="med"/>
            </a:ln>
            <a:effectLst/>
          </p:spPr>
          <p:txBody>
            <a:bodyPr/>
            <a:lstStyle/>
            <a:p>
              <a:endParaRPr lang="en-US"/>
            </a:p>
          </p:txBody>
        </p:sp>
      </p:grpSp>
      <p:sp>
        <p:nvSpPr>
          <p:cNvPr id="21" name="Text Box 12"/>
          <p:cNvSpPr txBox="1">
            <a:spLocks noChangeArrowheads="1"/>
          </p:cNvSpPr>
          <p:nvPr/>
        </p:nvSpPr>
        <p:spPr bwMode="auto">
          <a:xfrm>
            <a:off x="533400" y="4281488"/>
            <a:ext cx="1738809" cy="369332"/>
          </a:xfrm>
          <a:prstGeom prst="rect">
            <a:avLst/>
          </a:prstGeom>
          <a:noFill/>
          <a:ln w="9525">
            <a:noFill/>
            <a:miter lim="800000"/>
            <a:headEnd/>
            <a:tailEnd/>
          </a:ln>
          <a:effectLst/>
        </p:spPr>
        <p:txBody>
          <a:bodyPr wrap="none">
            <a:spAutoFit/>
          </a:bodyPr>
          <a:lstStyle/>
          <a:p>
            <a:r>
              <a:rPr lang="en-US" sz="1800" dirty="0" err="1"/>
              <a:t>pivot_index</a:t>
            </a:r>
            <a:r>
              <a:rPr lang="en-US" sz="1800" dirty="0"/>
              <a:t> = </a:t>
            </a:r>
            <a:r>
              <a:rPr lang="en-US" sz="1800" dirty="0" smtClean="0"/>
              <a:t>40</a:t>
            </a:r>
            <a:endParaRPr lang="en-US" sz="1800" dirty="0"/>
          </a:p>
        </p:txBody>
      </p:sp>
      <p:sp>
        <p:nvSpPr>
          <p:cNvPr id="35" name="Text Box 18"/>
          <p:cNvSpPr txBox="1">
            <a:spLocks noChangeArrowheads="1"/>
          </p:cNvSpPr>
          <p:nvPr/>
        </p:nvSpPr>
        <p:spPr bwMode="auto">
          <a:xfrm>
            <a:off x="7467600" y="3595687"/>
            <a:ext cx="381000" cy="366713"/>
          </a:xfrm>
          <a:prstGeom prst="rect">
            <a:avLst/>
          </a:prstGeom>
          <a:noFill/>
          <a:ln w="9525">
            <a:noFill/>
            <a:miter lim="800000"/>
            <a:headEnd/>
            <a:tailEnd/>
          </a:ln>
          <a:effectLst/>
        </p:spPr>
        <p:txBody>
          <a:bodyPr wrap="square">
            <a:spAutoFit/>
          </a:bodyPr>
          <a:lstStyle/>
          <a:p>
            <a:r>
              <a:rPr lang="en-US" sz="1800" smtClean="0"/>
              <a:t>j</a:t>
            </a:r>
            <a:endParaRPr lang="en-US" sz="1800" dirty="0"/>
          </a:p>
        </p:txBody>
      </p:sp>
      <p:grpSp>
        <p:nvGrpSpPr>
          <p:cNvPr id="19" name="Group 51"/>
          <p:cNvGrpSpPr/>
          <p:nvPr/>
        </p:nvGrpSpPr>
        <p:grpSpPr>
          <a:xfrm>
            <a:off x="2438400" y="4267200"/>
            <a:ext cx="5486400" cy="1752600"/>
            <a:chOff x="2438400" y="4267200"/>
            <a:chExt cx="5486400" cy="1752600"/>
          </a:xfrm>
        </p:grpSpPr>
        <p:sp>
          <p:nvSpPr>
            <p:cNvPr id="38" name="Rectangle 2"/>
            <p:cNvSpPr>
              <a:spLocks noChangeArrowheads="1"/>
            </p:cNvSpPr>
            <p:nvPr/>
          </p:nvSpPr>
          <p:spPr bwMode="auto">
            <a:xfrm>
              <a:off x="2438400" y="42672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39" name="Rectangle 3"/>
            <p:cNvSpPr>
              <a:spLocks noChangeArrowheads="1"/>
            </p:cNvSpPr>
            <p:nvPr/>
          </p:nvSpPr>
          <p:spPr bwMode="auto">
            <a:xfrm>
              <a:off x="3048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40" name="Rectangle 4"/>
            <p:cNvSpPr>
              <a:spLocks noChangeArrowheads="1"/>
            </p:cNvSpPr>
            <p:nvPr/>
          </p:nvSpPr>
          <p:spPr bwMode="auto">
            <a:xfrm>
              <a:off x="36576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10</a:t>
              </a:r>
            </a:p>
          </p:txBody>
        </p:sp>
        <p:sp>
          <p:nvSpPr>
            <p:cNvPr id="41" name="Rectangle 5"/>
            <p:cNvSpPr>
              <a:spLocks noChangeArrowheads="1"/>
            </p:cNvSpPr>
            <p:nvPr/>
          </p:nvSpPr>
          <p:spPr bwMode="auto">
            <a:xfrm>
              <a:off x="42672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42" name="Rectangle 6"/>
            <p:cNvSpPr>
              <a:spLocks noChangeArrowheads="1"/>
            </p:cNvSpPr>
            <p:nvPr/>
          </p:nvSpPr>
          <p:spPr bwMode="auto">
            <a:xfrm>
              <a:off x="48768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43" name="Rectangle 7"/>
            <p:cNvSpPr>
              <a:spLocks noChangeArrowheads="1"/>
            </p:cNvSpPr>
            <p:nvPr/>
          </p:nvSpPr>
          <p:spPr bwMode="auto">
            <a:xfrm>
              <a:off x="54864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44" name="Rectangle 8"/>
            <p:cNvSpPr>
              <a:spLocks noChangeArrowheads="1"/>
            </p:cNvSpPr>
            <p:nvPr/>
          </p:nvSpPr>
          <p:spPr bwMode="auto">
            <a:xfrm>
              <a:off x="6096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45" name="Rectangle 9"/>
            <p:cNvSpPr>
              <a:spLocks noChangeArrowheads="1"/>
            </p:cNvSpPr>
            <p:nvPr/>
          </p:nvSpPr>
          <p:spPr bwMode="auto">
            <a:xfrm>
              <a:off x="67056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46" name="Rectangle 10"/>
            <p:cNvSpPr>
              <a:spLocks noChangeArrowheads="1"/>
            </p:cNvSpPr>
            <p:nvPr/>
          </p:nvSpPr>
          <p:spPr bwMode="auto">
            <a:xfrm>
              <a:off x="73152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100</a:t>
              </a:r>
            </a:p>
          </p:txBody>
        </p:sp>
        <p:sp>
          <p:nvSpPr>
            <p:cNvPr id="47" name="Line 15"/>
            <p:cNvSpPr>
              <a:spLocks noChangeShapeType="1"/>
            </p:cNvSpPr>
            <p:nvPr/>
          </p:nvSpPr>
          <p:spPr bwMode="auto">
            <a:xfrm flipV="1">
              <a:off x="74676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48" name="Line 16"/>
            <p:cNvSpPr>
              <a:spLocks noChangeShapeType="1"/>
            </p:cNvSpPr>
            <p:nvPr/>
          </p:nvSpPr>
          <p:spPr bwMode="auto">
            <a:xfrm flipV="1">
              <a:off x="37338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49" name="Text Box 13"/>
            <p:cNvSpPr txBox="1">
              <a:spLocks noChangeArrowheads="1"/>
            </p:cNvSpPr>
            <p:nvPr/>
          </p:nvSpPr>
          <p:spPr bwMode="auto">
            <a:xfrm>
              <a:off x="2482850" y="48768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50" name="Text Box 18"/>
            <p:cNvSpPr txBox="1">
              <a:spLocks noChangeArrowheads="1"/>
            </p:cNvSpPr>
            <p:nvPr/>
          </p:nvSpPr>
          <p:spPr bwMode="auto">
            <a:xfrm>
              <a:off x="3581400" y="5653087"/>
              <a:ext cx="3810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51" name="Text Box 18"/>
            <p:cNvSpPr txBox="1">
              <a:spLocks noChangeArrowheads="1"/>
            </p:cNvSpPr>
            <p:nvPr/>
          </p:nvSpPr>
          <p:spPr bwMode="auto">
            <a:xfrm>
              <a:off x="7391400" y="5653087"/>
              <a:ext cx="381000" cy="366713"/>
            </a:xfrm>
            <a:prstGeom prst="rect">
              <a:avLst/>
            </a:prstGeom>
            <a:noFill/>
            <a:ln w="9525">
              <a:noFill/>
              <a:miter lim="800000"/>
              <a:headEnd/>
              <a:tailEnd/>
            </a:ln>
            <a:effectLst/>
          </p:spPr>
          <p:txBody>
            <a:bodyPr wrap="square">
              <a:spAutoFit/>
            </a:bodyPr>
            <a:lstStyle/>
            <a:p>
              <a:r>
                <a:rPr lang="en-US" sz="1800" smtClean="0"/>
                <a:t>j</a:t>
              </a:r>
              <a:endParaRPr lang="en-US" sz="1800" dirty="0"/>
            </a:p>
          </p:txBody>
        </p:sp>
      </p:grpSp>
      <p:grpSp>
        <p:nvGrpSpPr>
          <p:cNvPr id="20" name="Group 65"/>
          <p:cNvGrpSpPr/>
          <p:nvPr/>
        </p:nvGrpSpPr>
        <p:grpSpPr>
          <a:xfrm>
            <a:off x="2438400" y="4267200"/>
            <a:ext cx="5486400" cy="1738313"/>
            <a:chOff x="2438400" y="4267200"/>
            <a:chExt cx="5486400" cy="1738313"/>
          </a:xfrm>
        </p:grpSpPr>
        <p:sp>
          <p:nvSpPr>
            <p:cNvPr id="53" name="Rectangle 2"/>
            <p:cNvSpPr>
              <a:spLocks noChangeArrowheads="1"/>
            </p:cNvSpPr>
            <p:nvPr/>
          </p:nvSpPr>
          <p:spPr bwMode="auto">
            <a:xfrm>
              <a:off x="2438400" y="42672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54" name="Rectangle 3"/>
            <p:cNvSpPr>
              <a:spLocks noChangeArrowheads="1"/>
            </p:cNvSpPr>
            <p:nvPr/>
          </p:nvSpPr>
          <p:spPr bwMode="auto">
            <a:xfrm>
              <a:off x="3048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55" name="Rectangle 4"/>
            <p:cNvSpPr>
              <a:spLocks noChangeArrowheads="1"/>
            </p:cNvSpPr>
            <p:nvPr/>
          </p:nvSpPr>
          <p:spPr bwMode="auto">
            <a:xfrm>
              <a:off x="36576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56" name="Rectangle 5"/>
            <p:cNvSpPr>
              <a:spLocks noChangeArrowheads="1"/>
            </p:cNvSpPr>
            <p:nvPr/>
          </p:nvSpPr>
          <p:spPr bwMode="auto">
            <a:xfrm>
              <a:off x="42672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80</a:t>
              </a:r>
            </a:p>
          </p:txBody>
        </p:sp>
        <p:sp>
          <p:nvSpPr>
            <p:cNvPr id="57" name="Rectangle 6"/>
            <p:cNvSpPr>
              <a:spLocks noChangeArrowheads="1"/>
            </p:cNvSpPr>
            <p:nvPr/>
          </p:nvSpPr>
          <p:spPr bwMode="auto">
            <a:xfrm>
              <a:off x="48768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58" name="Rectangle 7"/>
            <p:cNvSpPr>
              <a:spLocks noChangeArrowheads="1"/>
            </p:cNvSpPr>
            <p:nvPr/>
          </p:nvSpPr>
          <p:spPr bwMode="auto">
            <a:xfrm>
              <a:off x="54864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59" name="Rectangle 8"/>
            <p:cNvSpPr>
              <a:spLocks noChangeArrowheads="1"/>
            </p:cNvSpPr>
            <p:nvPr/>
          </p:nvSpPr>
          <p:spPr bwMode="auto">
            <a:xfrm>
              <a:off x="6096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60" name="Rectangle 9"/>
            <p:cNvSpPr>
              <a:spLocks noChangeArrowheads="1"/>
            </p:cNvSpPr>
            <p:nvPr/>
          </p:nvSpPr>
          <p:spPr bwMode="auto">
            <a:xfrm>
              <a:off x="67056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61" name="Rectangle 10"/>
            <p:cNvSpPr>
              <a:spLocks noChangeArrowheads="1"/>
            </p:cNvSpPr>
            <p:nvPr/>
          </p:nvSpPr>
          <p:spPr bwMode="auto">
            <a:xfrm>
              <a:off x="73152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100</a:t>
              </a:r>
            </a:p>
          </p:txBody>
        </p:sp>
        <p:sp>
          <p:nvSpPr>
            <p:cNvPr id="62" name="Text Box 13"/>
            <p:cNvSpPr txBox="1">
              <a:spLocks noChangeArrowheads="1"/>
            </p:cNvSpPr>
            <p:nvPr/>
          </p:nvSpPr>
          <p:spPr bwMode="auto">
            <a:xfrm>
              <a:off x="4419600" y="5638800"/>
              <a:ext cx="2895600" cy="366713"/>
            </a:xfrm>
            <a:prstGeom prst="rect">
              <a:avLst/>
            </a:prstGeom>
            <a:noFill/>
            <a:ln w="9525">
              <a:noFill/>
              <a:miter lim="800000"/>
              <a:headEnd/>
              <a:tailEnd/>
            </a:ln>
            <a:effectLst/>
          </p:spPr>
          <p:txBody>
            <a:bodyPr>
              <a:spAutoFit/>
            </a:bodyPr>
            <a:lstStyle/>
            <a:p>
              <a:r>
                <a:rPr lang="en-US" sz="1800" dirty="0" err="1" smtClean="0"/>
                <a:t>i</a:t>
              </a:r>
              <a:endParaRPr lang="en-US" sz="1800" dirty="0"/>
            </a:p>
          </p:txBody>
        </p:sp>
        <p:sp>
          <p:nvSpPr>
            <p:cNvPr id="63" name="Line 15"/>
            <p:cNvSpPr>
              <a:spLocks noChangeShapeType="1"/>
            </p:cNvSpPr>
            <p:nvPr/>
          </p:nvSpPr>
          <p:spPr bwMode="auto">
            <a:xfrm flipV="1">
              <a:off x="74676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64" name="Line 16"/>
            <p:cNvSpPr>
              <a:spLocks noChangeShapeType="1"/>
            </p:cNvSpPr>
            <p:nvPr/>
          </p:nvSpPr>
          <p:spPr bwMode="auto">
            <a:xfrm flipV="1">
              <a:off x="44196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65" name="Text Box 13"/>
            <p:cNvSpPr txBox="1">
              <a:spLocks noChangeArrowheads="1"/>
            </p:cNvSpPr>
            <p:nvPr/>
          </p:nvSpPr>
          <p:spPr bwMode="auto">
            <a:xfrm>
              <a:off x="2482850" y="48768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grpSp>
      <p:grpSp>
        <p:nvGrpSpPr>
          <p:cNvPr id="22" name="Group 80"/>
          <p:cNvGrpSpPr/>
          <p:nvPr/>
        </p:nvGrpSpPr>
        <p:grpSpPr>
          <a:xfrm>
            <a:off x="2438400" y="4267200"/>
            <a:ext cx="5486400" cy="1738313"/>
            <a:chOff x="2438400" y="4267200"/>
            <a:chExt cx="5486400" cy="1738313"/>
          </a:xfrm>
        </p:grpSpPr>
        <p:sp>
          <p:nvSpPr>
            <p:cNvPr id="67" name="Rectangle 2"/>
            <p:cNvSpPr>
              <a:spLocks noChangeArrowheads="1"/>
            </p:cNvSpPr>
            <p:nvPr/>
          </p:nvSpPr>
          <p:spPr bwMode="auto">
            <a:xfrm>
              <a:off x="2438400" y="42672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68" name="Rectangle 3"/>
            <p:cNvSpPr>
              <a:spLocks noChangeArrowheads="1"/>
            </p:cNvSpPr>
            <p:nvPr/>
          </p:nvSpPr>
          <p:spPr bwMode="auto">
            <a:xfrm>
              <a:off x="3048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69" name="Rectangle 4"/>
            <p:cNvSpPr>
              <a:spLocks noChangeArrowheads="1"/>
            </p:cNvSpPr>
            <p:nvPr/>
          </p:nvSpPr>
          <p:spPr bwMode="auto">
            <a:xfrm>
              <a:off x="36576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70" name="Rectangle 5"/>
            <p:cNvSpPr>
              <a:spLocks noChangeArrowheads="1"/>
            </p:cNvSpPr>
            <p:nvPr/>
          </p:nvSpPr>
          <p:spPr bwMode="auto">
            <a:xfrm>
              <a:off x="42672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80</a:t>
              </a:r>
            </a:p>
          </p:txBody>
        </p:sp>
        <p:sp>
          <p:nvSpPr>
            <p:cNvPr id="71" name="Rectangle 6"/>
            <p:cNvSpPr>
              <a:spLocks noChangeArrowheads="1"/>
            </p:cNvSpPr>
            <p:nvPr/>
          </p:nvSpPr>
          <p:spPr bwMode="auto">
            <a:xfrm>
              <a:off x="48768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72" name="Rectangle 7"/>
            <p:cNvSpPr>
              <a:spLocks noChangeArrowheads="1"/>
            </p:cNvSpPr>
            <p:nvPr/>
          </p:nvSpPr>
          <p:spPr bwMode="auto">
            <a:xfrm>
              <a:off x="54864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73" name="Rectangle 8"/>
            <p:cNvSpPr>
              <a:spLocks noChangeArrowheads="1"/>
            </p:cNvSpPr>
            <p:nvPr/>
          </p:nvSpPr>
          <p:spPr bwMode="auto">
            <a:xfrm>
              <a:off x="6096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74" name="Rectangle 9"/>
            <p:cNvSpPr>
              <a:spLocks noChangeArrowheads="1"/>
            </p:cNvSpPr>
            <p:nvPr/>
          </p:nvSpPr>
          <p:spPr bwMode="auto">
            <a:xfrm>
              <a:off x="67056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75" name="Rectangle 10"/>
            <p:cNvSpPr>
              <a:spLocks noChangeArrowheads="1"/>
            </p:cNvSpPr>
            <p:nvPr/>
          </p:nvSpPr>
          <p:spPr bwMode="auto">
            <a:xfrm>
              <a:off x="73152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100</a:t>
              </a:r>
            </a:p>
          </p:txBody>
        </p:sp>
        <p:sp>
          <p:nvSpPr>
            <p:cNvPr id="76" name="Text Box 13"/>
            <p:cNvSpPr txBox="1">
              <a:spLocks noChangeArrowheads="1"/>
            </p:cNvSpPr>
            <p:nvPr/>
          </p:nvSpPr>
          <p:spPr bwMode="auto">
            <a:xfrm>
              <a:off x="4267200" y="5638800"/>
              <a:ext cx="3048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77" name="Line 15"/>
            <p:cNvSpPr>
              <a:spLocks noChangeShapeType="1"/>
            </p:cNvSpPr>
            <p:nvPr/>
          </p:nvSpPr>
          <p:spPr bwMode="auto">
            <a:xfrm flipV="1">
              <a:off x="74676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78" name="Line 16"/>
            <p:cNvSpPr>
              <a:spLocks noChangeShapeType="1"/>
            </p:cNvSpPr>
            <p:nvPr/>
          </p:nvSpPr>
          <p:spPr bwMode="auto">
            <a:xfrm flipV="1">
              <a:off x="44196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79" name="Text Box 13"/>
            <p:cNvSpPr txBox="1">
              <a:spLocks noChangeArrowheads="1"/>
            </p:cNvSpPr>
            <p:nvPr/>
          </p:nvSpPr>
          <p:spPr bwMode="auto">
            <a:xfrm>
              <a:off x="2482850" y="48768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80" name="Text Box 13"/>
            <p:cNvSpPr txBox="1">
              <a:spLocks noChangeArrowheads="1"/>
            </p:cNvSpPr>
            <p:nvPr/>
          </p:nvSpPr>
          <p:spPr bwMode="auto">
            <a:xfrm>
              <a:off x="7391400" y="5562600"/>
              <a:ext cx="304800" cy="366713"/>
            </a:xfrm>
            <a:prstGeom prst="rect">
              <a:avLst/>
            </a:prstGeom>
            <a:noFill/>
            <a:ln w="9525">
              <a:noFill/>
              <a:miter lim="800000"/>
              <a:headEnd/>
              <a:tailEnd/>
            </a:ln>
            <a:effectLst/>
          </p:spPr>
          <p:txBody>
            <a:bodyPr wrap="square">
              <a:spAutoFit/>
            </a:bodyPr>
            <a:lstStyle/>
            <a:p>
              <a:r>
                <a:rPr lang="en-US" dirty="0" err="1" smtClean="0"/>
                <a:t>j</a:t>
              </a:r>
              <a:endParaRPr lang="en-US" sz="1800" dirty="0"/>
            </a:p>
          </p:txBody>
        </p:sp>
      </p:grpSp>
      <p:sp>
        <p:nvSpPr>
          <p:cNvPr id="66"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lnSpcReduction="10000"/>
          </a:bodyPr>
          <a:lstStyle/>
          <a:p>
            <a:pPr marL="342900" marR="0" lvl="0" indent="-34290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Ví</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dụ</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1: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Sắp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xếp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nhanh</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342900" marR="0" lvl="0" indent="-34290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{40,20,10,80,60,50,7,30,100}</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1" name="Slide Number Placeholder 80"/>
          <p:cNvSpPr>
            <a:spLocks noGrp="1"/>
          </p:cNvSpPr>
          <p:nvPr>
            <p:ph type="sldNum" sz="quarter" idx="12"/>
          </p:nvPr>
        </p:nvSpPr>
        <p:spPr/>
        <p:txBody>
          <a:bodyPr/>
          <a:lstStyle/>
          <a:p>
            <a:fld id="{EA8B0754-5FE3-4DBF-89CA-B0CB43DC3C3B}" type="slidenum">
              <a:rPr lang="en-US" smtClean="0"/>
              <a:pPr/>
              <a:t>118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A8B0754-5FE3-4DBF-89CA-B0CB43DC3C3B}" type="slidenum">
              <a:rPr lang="en-US" smtClean="0"/>
              <a:pPr/>
              <a:t>119</a:t>
            </a:fld>
            <a:endParaRPr lang="en-US"/>
          </a:p>
        </p:txBody>
      </p:sp>
      <p:grpSp>
        <p:nvGrpSpPr>
          <p:cNvPr id="23" name="Group 22"/>
          <p:cNvGrpSpPr/>
          <p:nvPr/>
        </p:nvGrpSpPr>
        <p:grpSpPr>
          <a:xfrm>
            <a:off x="2209800" y="3976687"/>
            <a:ext cx="5486400" cy="2043113"/>
            <a:chOff x="1905000" y="4038600"/>
            <a:chExt cx="5486400" cy="2043113"/>
          </a:xfrm>
        </p:grpSpPr>
        <p:grpSp>
          <p:nvGrpSpPr>
            <p:cNvPr id="6" name="Group 5"/>
            <p:cNvGrpSpPr/>
            <p:nvPr/>
          </p:nvGrpSpPr>
          <p:grpSpPr>
            <a:xfrm>
              <a:off x="1905000" y="4038600"/>
              <a:ext cx="5486400" cy="1436132"/>
              <a:chOff x="2286000" y="3821668"/>
              <a:chExt cx="5486400" cy="1436132"/>
            </a:xfrm>
          </p:grpSpPr>
          <p:sp>
            <p:nvSpPr>
              <p:cNvPr id="7" name="Rectangle 2"/>
              <p:cNvSpPr>
                <a:spLocks noChangeArrowheads="1"/>
              </p:cNvSpPr>
              <p:nvPr/>
            </p:nvSpPr>
            <p:spPr bwMode="auto">
              <a:xfrm>
                <a:off x="2286000" y="4278868"/>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8" name="Rectangle 3"/>
              <p:cNvSpPr>
                <a:spLocks noChangeArrowheads="1"/>
              </p:cNvSpPr>
              <p:nvPr/>
            </p:nvSpPr>
            <p:spPr bwMode="auto">
              <a:xfrm>
                <a:off x="2895600" y="4278868"/>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9" name="Rectangle 4"/>
              <p:cNvSpPr>
                <a:spLocks noChangeArrowheads="1"/>
              </p:cNvSpPr>
              <p:nvPr/>
            </p:nvSpPr>
            <p:spPr bwMode="auto">
              <a:xfrm>
                <a:off x="3505200" y="4278868"/>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dirty="0"/>
                  <a:t>10</a:t>
                </a:r>
              </a:p>
            </p:txBody>
          </p:sp>
          <p:sp>
            <p:nvSpPr>
              <p:cNvPr id="10" name="Rectangle 5"/>
              <p:cNvSpPr>
                <a:spLocks noChangeArrowheads="1"/>
              </p:cNvSpPr>
              <p:nvPr/>
            </p:nvSpPr>
            <p:spPr bwMode="auto">
              <a:xfrm>
                <a:off x="4114800" y="4278868"/>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30</a:t>
                </a:r>
              </a:p>
            </p:txBody>
          </p:sp>
          <p:sp>
            <p:nvSpPr>
              <p:cNvPr id="11" name="Rectangle 6"/>
              <p:cNvSpPr>
                <a:spLocks noChangeArrowheads="1"/>
              </p:cNvSpPr>
              <p:nvPr/>
            </p:nvSpPr>
            <p:spPr bwMode="auto">
              <a:xfrm>
                <a:off x="4724400" y="4278868"/>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12" name="Rectangle 7"/>
              <p:cNvSpPr>
                <a:spLocks noChangeArrowheads="1"/>
              </p:cNvSpPr>
              <p:nvPr/>
            </p:nvSpPr>
            <p:spPr bwMode="auto">
              <a:xfrm>
                <a:off x="5334000" y="4278868"/>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13" name="Rectangle 8"/>
              <p:cNvSpPr>
                <a:spLocks noChangeArrowheads="1"/>
              </p:cNvSpPr>
              <p:nvPr/>
            </p:nvSpPr>
            <p:spPr bwMode="auto">
              <a:xfrm>
                <a:off x="5943600" y="4278868"/>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14" name="Rectangle 9"/>
              <p:cNvSpPr>
                <a:spLocks noChangeArrowheads="1"/>
              </p:cNvSpPr>
              <p:nvPr/>
            </p:nvSpPr>
            <p:spPr bwMode="auto">
              <a:xfrm>
                <a:off x="6553200" y="4278868"/>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80</a:t>
                </a:r>
              </a:p>
            </p:txBody>
          </p:sp>
          <p:sp>
            <p:nvSpPr>
              <p:cNvPr id="15" name="Rectangle 10"/>
              <p:cNvSpPr>
                <a:spLocks noChangeArrowheads="1"/>
              </p:cNvSpPr>
              <p:nvPr/>
            </p:nvSpPr>
            <p:spPr bwMode="auto">
              <a:xfrm>
                <a:off x="7162800" y="4278868"/>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16" name="Freeform 18"/>
              <p:cNvSpPr>
                <a:spLocks/>
              </p:cNvSpPr>
              <p:nvPr/>
            </p:nvSpPr>
            <p:spPr bwMode="auto">
              <a:xfrm>
                <a:off x="4419600" y="3821668"/>
                <a:ext cx="2527300" cy="457200"/>
              </a:xfrm>
              <a:custGeom>
                <a:avLst/>
                <a:gdLst/>
                <a:ahLst/>
                <a:cxnLst>
                  <a:cxn ang="0">
                    <a:pos x="0" y="560"/>
                  </a:cxn>
                  <a:cxn ang="0">
                    <a:pos x="384" y="80"/>
                  </a:cxn>
                  <a:cxn ang="0">
                    <a:pos x="1392" y="80"/>
                  </a:cxn>
                  <a:cxn ang="0">
                    <a:pos x="1584" y="560"/>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p:spPr>
            <p:txBody>
              <a:bodyPr/>
              <a:lstStyle/>
              <a:p>
                <a:endParaRPr lang="en-US"/>
              </a:p>
            </p:txBody>
          </p:sp>
          <p:sp>
            <p:nvSpPr>
              <p:cNvPr id="17" name="Text Box 13"/>
              <p:cNvSpPr txBox="1">
                <a:spLocks noChangeArrowheads="1"/>
              </p:cNvSpPr>
              <p:nvPr/>
            </p:nvSpPr>
            <p:spPr bwMode="auto">
              <a:xfrm>
                <a:off x="2330450" y="4888468"/>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grpSp>
        <p:sp>
          <p:nvSpPr>
            <p:cNvPr id="18" name="Line 16"/>
            <p:cNvSpPr>
              <a:spLocks noChangeShapeType="1"/>
            </p:cNvSpPr>
            <p:nvPr/>
          </p:nvSpPr>
          <p:spPr bwMode="auto">
            <a:xfrm flipV="1">
              <a:off x="3733800" y="54102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19" name="Text Box 13"/>
            <p:cNvSpPr txBox="1">
              <a:spLocks noChangeArrowheads="1"/>
            </p:cNvSpPr>
            <p:nvPr/>
          </p:nvSpPr>
          <p:spPr bwMode="auto">
            <a:xfrm>
              <a:off x="3581400" y="5715000"/>
              <a:ext cx="3048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20" name="Line 16"/>
            <p:cNvSpPr>
              <a:spLocks noChangeShapeType="1"/>
            </p:cNvSpPr>
            <p:nvPr/>
          </p:nvSpPr>
          <p:spPr bwMode="auto">
            <a:xfrm flipV="1">
              <a:off x="6172200" y="54102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21" name="Text Box 13"/>
            <p:cNvSpPr txBox="1">
              <a:spLocks noChangeArrowheads="1"/>
            </p:cNvSpPr>
            <p:nvPr/>
          </p:nvSpPr>
          <p:spPr bwMode="auto">
            <a:xfrm>
              <a:off x="6019800" y="5715000"/>
              <a:ext cx="304800" cy="366713"/>
            </a:xfrm>
            <a:prstGeom prst="rect">
              <a:avLst/>
            </a:prstGeom>
            <a:noFill/>
            <a:ln w="9525">
              <a:noFill/>
              <a:miter lim="800000"/>
              <a:headEnd/>
              <a:tailEnd/>
            </a:ln>
            <a:effectLst/>
          </p:spPr>
          <p:txBody>
            <a:bodyPr wrap="square">
              <a:spAutoFit/>
            </a:bodyPr>
            <a:lstStyle/>
            <a:p>
              <a:r>
                <a:rPr lang="en-US" dirty="0" err="1" smtClean="0"/>
                <a:t>j</a:t>
              </a:r>
              <a:endParaRPr lang="en-US" sz="1800" dirty="0"/>
            </a:p>
          </p:txBody>
        </p:sp>
      </p:grpSp>
      <p:grpSp>
        <p:nvGrpSpPr>
          <p:cNvPr id="24" name="Group 23"/>
          <p:cNvGrpSpPr/>
          <p:nvPr/>
        </p:nvGrpSpPr>
        <p:grpSpPr>
          <a:xfrm>
            <a:off x="2209800" y="4419600"/>
            <a:ext cx="5486400" cy="1738312"/>
            <a:chOff x="2362200" y="4267200"/>
            <a:chExt cx="5486400" cy="1738312"/>
          </a:xfrm>
        </p:grpSpPr>
        <p:sp>
          <p:nvSpPr>
            <p:cNvPr id="25" name="Rectangle 2"/>
            <p:cNvSpPr>
              <a:spLocks noChangeArrowheads="1"/>
            </p:cNvSpPr>
            <p:nvPr/>
          </p:nvSpPr>
          <p:spPr bwMode="auto">
            <a:xfrm>
              <a:off x="2362200" y="42672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26" name="Rectangle 3"/>
            <p:cNvSpPr>
              <a:spLocks noChangeArrowheads="1"/>
            </p:cNvSpPr>
            <p:nvPr/>
          </p:nvSpPr>
          <p:spPr bwMode="auto">
            <a:xfrm>
              <a:off x="29718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27" name="Rectangle 4"/>
            <p:cNvSpPr>
              <a:spLocks noChangeArrowheads="1"/>
            </p:cNvSpPr>
            <p:nvPr/>
          </p:nvSpPr>
          <p:spPr bwMode="auto">
            <a:xfrm>
              <a:off x="35814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28" name="Rectangle 5"/>
            <p:cNvSpPr>
              <a:spLocks noChangeArrowheads="1"/>
            </p:cNvSpPr>
            <p:nvPr/>
          </p:nvSpPr>
          <p:spPr bwMode="auto">
            <a:xfrm>
              <a:off x="4191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29" name="Rectangle 6"/>
            <p:cNvSpPr>
              <a:spLocks noChangeArrowheads="1"/>
            </p:cNvSpPr>
            <p:nvPr/>
          </p:nvSpPr>
          <p:spPr bwMode="auto">
            <a:xfrm>
              <a:off x="48006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60</a:t>
              </a:r>
            </a:p>
          </p:txBody>
        </p:sp>
        <p:sp>
          <p:nvSpPr>
            <p:cNvPr id="30" name="Rectangle 7"/>
            <p:cNvSpPr>
              <a:spLocks noChangeArrowheads="1"/>
            </p:cNvSpPr>
            <p:nvPr/>
          </p:nvSpPr>
          <p:spPr bwMode="auto">
            <a:xfrm>
              <a:off x="54102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31" name="Rectangle 8"/>
            <p:cNvSpPr>
              <a:spLocks noChangeArrowheads="1"/>
            </p:cNvSpPr>
            <p:nvPr/>
          </p:nvSpPr>
          <p:spPr bwMode="auto">
            <a:xfrm>
              <a:off x="60198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32" name="Rectangle 9"/>
            <p:cNvSpPr>
              <a:spLocks noChangeArrowheads="1"/>
            </p:cNvSpPr>
            <p:nvPr/>
          </p:nvSpPr>
          <p:spPr bwMode="auto">
            <a:xfrm>
              <a:off x="66294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80</a:t>
              </a:r>
            </a:p>
          </p:txBody>
        </p:sp>
        <p:sp>
          <p:nvSpPr>
            <p:cNvPr id="33" name="Rectangle 10"/>
            <p:cNvSpPr>
              <a:spLocks noChangeArrowheads="1"/>
            </p:cNvSpPr>
            <p:nvPr/>
          </p:nvSpPr>
          <p:spPr bwMode="auto">
            <a:xfrm>
              <a:off x="7239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34" name="Text Box 14"/>
            <p:cNvSpPr txBox="1">
              <a:spLocks noChangeArrowheads="1"/>
            </p:cNvSpPr>
            <p:nvPr/>
          </p:nvSpPr>
          <p:spPr bwMode="auto">
            <a:xfrm>
              <a:off x="6553200" y="5638800"/>
              <a:ext cx="304800" cy="366712"/>
            </a:xfrm>
            <a:prstGeom prst="rect">
              <a:avLst/>
            </a:prstGeom>
            <a:noFill/>
            <a:ln w="9525">
              <a:noFill/>
              <a:miter lim="800000"/>
              <a:headEnd/>
              <a:tailEnd/>
            </a:ln>
            <a:effectLst/>
          </p:spPr>
          <p:txBody>
            <a:bodyPr wrap="square">
              <a:spAutoFit/>
            </a:bodyPr>
            <a:lstStyle/>
            <a:p>
              <a:r>
                <a:rPr lang="en-US" sz="1800" dirty="0" smtClean="0"/>
                <a:t>j</a:t>
              </a:r>
              <a:endParaRPr lang="en-US" sz="1800" dirty="0"/>
            </a:p>
          </p:txBody>
        </p:sp>
        <p:sp>
          <p:nvSpPr>
            <p:cNvPr id="35" name="Line 15"/>
            <p:cNvSpPr>
              <a:spLocks noChangeShapeType="1"/>
            </p:cNvSpPr>
            <p:nvPr/>
          </p:nvSpPr>
          <p:spPr bwMode="auto">
            <a:xfrm flipV="1">
              <a:off x="67056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36" name="Line 16"/>
            <p:cNvSpPr>
              <a:spLocks noChangeShapeType="1"/>
            </p:cNvSpPr>
            <p:nvPr/>
          </p:nvSpPr>
          <p:spPr bwMode="auto">
            <a:xfrm flipV="1">
              <a:off x="4876800" y="53340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37" name="Text Box 13"/>
            <p:cNvSpPr txBox="1">
              <a:spLocks noChangeArrowheads="1"/>
            </p:cNvSpPr>
            <p:nvPr/>
          </p:nvSpPr>
          <p:spPr bwMode="auto">
            <a:xfrm>
              <a:off x="2406650" y="4888468"/>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38" name="Text Box 14"/>
            <p:cNvSpPr txBox="1">
              <a:spLocks noChangeArrowheads="1"/>
            </p:cNvSpPr>
            <p:nvPr/>
          </p:nvSpPr>
          <p:spPr bwMode="auto">
            <a:xfrm>
              <a:off x="4800600" y="5562600"/>
              <a:ext cx="304800" cy="366712"/>
            </a:xfrm>
            <a:prstGeom prst="rect">
              <a:avLst/>
            </a:prstGeom>
            <a:noFill/>
            <a:ln w="9525">
              <a:noFill/>
              <a:miter lim="800000"/>
              <a:headEnd/>
              <a:tailEnd/>
            </a:ln>
            <a:effectLst/>
          </p:spPr>
          <p:txBody>
            <a:bodyPr wrap="square">
              <a:spAutoFit/>
            </a:bodyPr>
            <a:lstStyle/>
            <a:p>
              <a:r>
                <a:rPr lang="en-US" dirty="0" smtClean="0"/>
                <a:t>i</a:t>
              </a:r>
              <a:endParaRPr lang="en-US" sz="1800" dirty="0"/>
            </a:p>
          </p:txBody>
        </p:sp>
      </p:grpSp>
      <p:grpSp>
        <p:nvGrpSpPr>
          <p:cNvPr id="53" name="Group 52"/>
          <p:cNvGrpSpPr/>
          <p:nvPr/>
        </p:nvGrpSpPr>
        <p:grpSpPr>
          <a:xfrm>
            <a:off x="2286000" y="3962400"/>
            <a:ext cx="5486400" cy="1814513"/>
            <a:chOff x="2286000" y="3962400"/>
            <a:chExt cx="5486400" cy="1814513"/>
          </a:xfrm>
        </p:grpSpPr>
        <p:sp>
          <p:nvSpPr>
            <p:cNvPr id="39" name="Rectangle 2"/>
            <p:cNvSpPr>
              <a:spLocks noChangeArrowheads="1"/>
            </p:cNvSpPr>
            <p:nvPr/>
          </p:nvSpPr>
          <p:spPr bwMode="auto">
            <a:xfrm>
              <a:off x="2286000" y="44196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dirty="0"/>
                <a:t>40</a:t>
              </a:r>
            </a:p>
          </p:txBody>
        </p:sp>
        <p:sp>
          <p:nvSpPr>
            <p:cNvPr id="40" name="Rectangle 3"/>
            <p:cNvSpPr>
              <a:spLocks noChangeArrowheads="1"/>
            </p:cNvSpPr>
            <p:nvPr/>
          </p:nvSpPr>
          <p:spPr bwMode="auto">
            <a:xfrm>
              <a:off x="2895600" y="44338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41" name="Rectangle 4"/>
            <p:cNvSpPr>
              <a:spLocks noChangeArrowheads="1"/>
            </p:cNvSpPr>
            <p:nvPr/>
          </p:nvSpPr>
          <p:spPr bwMode="auto">
            <a:xfrm>
              <a:off x="3505200" y="44338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42" name="Rectangle 5"/>
            <p:cNvSpPr>
              <a:spLocks noChangeArrowheads="1"/>
            </p:cNvSpPr>
            <p:nvPr/>
          </p:nvSpPr>
          <p:spPr bwMode="auto">
            <a:xfrm>
              <a:off x="4114800" y="44338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43" name="Rectangle 6"/>
            <p:cNvSpPr>
              <a:spLocks noChangeArrowheads="1"/>
            </p:cNvSpPr>
            <p:nvPr/>
          </p:nvSpPr>
          <p:spPr bwMode="auto">
            <a:xfrm>
              <a:off x="4724400" y="4433887"/>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60</a:t>
              </a:r>
            </a:p>
          </p:txBody>
        </p:sp>
        <p:sp>
          <p:nvSpPr>
            <p:cNvPr id="44" name="Rectangle 7"/>
            <p:cNvSpPr>
              <a:spLocks noChangeArrowheads="1"/>
            </p:cNvSpPr>
            <p:nvPr/>
          </p:nvSpPr>
          <p:spPr bwMode="auto">
            <a:xfrm>
              <a:off x="5334000" y="44338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45" name="Rectangle 8"/>
            <p:cNvSpPr>
              <a:spLocks noChangeArrowheads="1"/>
            </p:cNvSpPr>
            <p:nvPr/>
          </p:nvSpPr>
          <p:spPr bwMode="auto">
            <a:xfrm>
              <a:off x="5943600" y="4433887"/>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7</a:t>
              </a:r>
            </a:p>
          </p:txBody>
        </p:sp>
        <p:sp>
          <p:nvSpPr>
            <p:cNvPr id="46" name="Rectangle 9"/>
            <p:cNvSpPr>
              <a:spLocks noChangeArrowheads="1"/>
            </p:cNvSpPr>
            <p:nvPr/>
          </p:nvSpPr>
          <p:spPr bwMode="auto">
            <a:xfrm>
              <a:off x="6553200" y="44338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47" name="Rectangle 10"/>
            <p:cNvSpPr>
              <a:spLocks noChangeArrowheads="1"/>
            </p:cNvSpPr>
            <p:nvPr/>
          </p:nvSpPr>
          <p:spPr bwMode="auto">
            <a:xfrm>
              <a:off x="7162800" y="44338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48" name="Text Box 13"/>
            <p:cNvSpPr txBox="1">
              <a:spLocks noChangeArrowheads="1"/>
            </p:cNvSpPr>
            <p:nvPr/>
          </p:nvSpPr>
          <p:spPr bwMode="auto">
            <a:xfrm>
              <a:off x="4648200" y="5410200"/>
              <a:ext cx="3810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49" name="Line 15"/>
            <p:cNvSpPr>
              <a:spLocks noChangeShapeType="1"/>
            </p:cNvSpPr>
            <p:nvPr/>
          </p:nvSpPr>
          <p:spPr bwMode="auto">
            <a:xfrm flipH="1" flipV="1">
              <a:off x="6324600" y="5105400"/>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50" name="Line 16"/>
            <p:cNvSpPr>
              <a:spLocks noChangeShapeType="1"/>
            </p:cNvSpPr>
            <p:nvPr/>
          </p:nvSpPr>
          <p:spPr bwMode="auto">
            <a:xfrm flipV="1">
              <a:off x="4800600" y="5105400"/>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51" name="Text Box 13"/>
            <p:cNvSpPr txBox="1">
              <a:spLocks noChangeArrowheads="1"/>
            </p:cNvSpPr>
            <p:nvPr/>
          </p:nvSpPr>
          <p:spPr bwMode="auto">
            <a:xfrm>
              <a:off x="6477000" y="5410200"/>
              <a:ext cx="381000" cy="366713"/>
            </a:xfrm>
            <a:prstGeom prst="rect">
              <a:avLst/>
            </a:prstGeom>
            <a:noFill/>
            <a:ln w="9525">
              <a:noFill/>
              <a:miter lim="800000"/>
              <a:headEnd/>
              <a:tailEnd/>
            </a:ln>
            <a:effectLst/>
          </p:spPr>
          <p:txBody>
            <a:bodyPr wrap="square">
              <a:spAutoFit/>
            </a:bodyPr>
            <a:lstStyle/>
            <a:p>
              <a:r>
                <a:rPr lang="en-US" dirty="0" err="1" smtClean="0"/>
                <a:t>j</a:t>
              </a:r>
              <a:endParaRPr lang="en-US" sz="1800" dirty="0"/>
            </a:p>
          </p:txBody>
        </p:sp>
        <p:sp>
          <p:nvSpPr>
            <p:cNvPr id="52" name="Freeform 19"/>
            <p:cNvSpPr>
              <a:spLocks/>
            </p:cNvSpPr>
            <p:nvPr/>
          </p:nvSpPr>
          <p:spPr bwMode="auto">
            <a:xfrm>
              <a:off x="4953000" y="3962400"/>
              <a:ext cx="1219200" cy="457200"/>
            </a:xfrm>
            <a:custGeom>
              <a:avLst/>
              <a:gdLst/>
              <a:ahLst/>
              <a:cxnLst>
                <a:cxn ang="0">
                  <a:pos x="0" y="560"/>
                </a:cxn>
                <a:cxn ang="0">
                  <a:pos x="384" y="80"/>
                </a:cxn>
                <a:cxn ang="0">
                  <a:pos x="1392" y="80"/>
                </a:cxn>
                <a:cxn ang="0">
                  <a:pos x="1584" y="560"/>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p:spPr>
          <p:txBody>
            <a:bodyPr/>
            <a:lstStyle/>
            <a:p>
              <a:endParaRPr lang="en-US"/>
            </a:p>
          </p:txBody>
        </p:sp>
      </p:grpSp>
      <p:grpSp>
        <p:nvGrpSpPr>
          <p:cNvPr id="54" name="Group 53"/>
          <p:cNvGrpSpPr/>
          <p:nvPr/>
        </p:nvGrpSpPr>
        <p:grpSpPr>
          <a:xfrm>
            <a:off x="2209800" y="3962400"/>
            <a:ext cx="5486400" cy="2195513"/>
            <a:chOff x="2362200" y="3824287"/>
            <a:chExt cx="5486400" cy="2195513"/>
          </a:xfrm>
        </p:grpSpPr>
        <p:sp>
          <p:nvSpPr>
            <p:cNvPr id="55" name="Rectangle 2"/>
            <p:cNvSpPr>
              <a:spLocks noChangeArrowheads="1"/>
            </p:cNvSpPr>
            <p:nvPr/>
          </p:nvSpPr>
          <p:spPr bwMode="auto">
            <a:xfrm>
              <a:off x="2362200" y="4281487"/>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56" name="Rectangle 3"/>
            <p:cNvSpPr>
              <a:spLocks noChangeArrowheads="1"/>
            </p:cNvSpPr>
            <p:nvPr/>
          </p:nvSpPr>
          <p:spPr bwMode="auto">
            <a:xfrm>
              <a:off x="2971800" y="42814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57" name="Rectangle 4"/>
            <p:cNvSpPr>
              <a:spLocks noChangeArrowheads="1"/>
            </p:cNvSpPr>
            <p:nvPr/>
          </p:nvSpPr>
          <p:spPr bwMode="auto">
            <a:xfrm>
              <a:off x="3581400" y="42814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58" name="Rectangle 5"/>
            <p:cNvSpPr>
              <a:spLocks noChangeArrowheads="1"/>
            </p:cNvSpPr>
            <p:nvPr/>
          </p:nvSpPr>
          <p:spPr bwMode="auto">
            <a:xfrm>
              <a:off x="4191000" y="42814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59" name="Rectangle 6"/>
            <p:cNvSpPr>
              <a:spLocks noChangeArrowheads="1"/>
            </p:cNvSpPr>
            <p:nvPr/>
          </p:nvSpPr>
          <p:spPr bwMode="auto">
            <a:xfrm>
              <a:off x="4800600" y="4281487"/>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7</a:t>
              </a:r>
            </a:p>
          </p:txBody>
        </p:sp>
        <p:sp>
          <p:nvSpPr>
            <p:cNvPr id="60" name="Rectangle 7"/>
            <p:cNvSpPr>
              <a:spLocks noChangeArrowheads="1"/>
            </p:cNvSpPr>
            <p:nvPr/>
          </p:nvSpPr>
          <p:spPr bwMode="auto">
            <a:xfrm>
              <a:off x="5410200" y="42814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61" name="Rectangle 8"/>
            <p:cNvSpPr>
              <a:spLocks noChangeArrowheads="1"/>
            </p:cNvSpPr>
            <p:nvPr/>
          </p:nvSpPr>
          <p:spPr bwMode="auto">
            <a:xfrm>
              <a:off x="6019800" y="4281487"/>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60</a:t>
              </a:r>
            </a:p>
          </p:txBody>
        </p:sp>
        <p:sp>
          <p:nvSpPr>
            <p:cNvPr id="62" name="Rectangle 9"/>
            <p:cNvSpPr>
              <a:spLocks noChangeArrowheads="1"/>
            </p:cNvSpPr>
            <p:nvPr/>
          </p:nvSpPr>
          <p:spPr bwMode="auto">
            <a:xfrm>
              <a:off x="6629400" y="42814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63" name="Rectangle 10"/>
            <p:cNvSpPr>
              <a:spLocks noChangeArrowheads="1"/>
            </p:cNvSpPr>
            <p:nvPr/>
          </p:nvSpPr>
          <p:spPr bwMode="auto">
            <a:xfrm>
              <a:off x="7239000" y="4281487"/>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64" name="Text Box 13"/>
            <p:cNvSpPr txBox="1">
              <a:spLocks noChangeArrowheads="1"/>
            </p:cNvSpPr>
            <p:nvPr/>
          </p:nvSpPr>
          <p:spPr bwMode="auto">
            <a:xfrm>
              <a:off x="4724400" y="5653087"/>
              <a:ext cx="3810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65" name="Line 15"/>
            <p:cNvSpPr>
              <a:spLocks noChangeShapeType="1"/>
            </p:cNvSpPr>
            <p:nvPr/>
          </p:nvSpPr>
          <p:spPr bwMode="auto">
            <a:xfrm flipH="1" flipV="1">
              <a:off x="6400800" y="5348287"/>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66" name="Line 16"/>
            <p:cNvSpPr>
              <a:spLocks noChangeShapeType="1"/>
            </p:cNvSpPr>
            <p:nvPr/>
          </p:nvSpPr>
          <p:spPr bwMode="auto">
            <a:xfrm flipV="1">
              <a:off x="4876800" y="5348287"/>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67" name="Freeform 19"/>
            <p:cNvSpPr>
              <a:spLocks/>
            </p:cNvSpPr>
            <p:nvPr/>
          </p:nvSpPr>
          <p:spPr bwMode="auto">
            <a:xfrm>
              <a:off x="5105400" y="3824287"/>
              <a:ext cx="1219200" cy="457200"/>
            </a:xfrm>
            <a:custGeom>
              <a:avLst/>
              <a:gdLst/>
              <a:ahLst/>
              <a:cxnLst>
                <a:cxn ang="0">
                  <a:pos x="0" y="560"/>
                </a:cxn>
                <a:cxn ang="0">
                  <a:pos x="384" y="80"/>
                </a:cxn>
                <a:cxn ang="0">
                  <a:pos x="1392" y="80"/>
                </a:cxn>
                <a:cxn ang="0">
                  <a:pos x="1584" y="560"/>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p:spPr>
          <p:txBody>
            <a:bodyPr/>
            <a:lstStyle/>
            <a:p>
              <a:endParaRPr lang="en-US"/>
            </a:p>
          </p:txBody>
        </p:sp>
        <p:sp>
          <p:nvSpPr>
            <p:cNvPr id="68" name="Text Box 13"/>
            <p:cNvSpPr txBox="1">
              <a:spLocks noChangeArrowheads="1"/>
            </p:cNvSpPr>
            <p:nvPr/>
          </p:nvSpPr>
          <p:spPr bwMode="auto">
            <a:xfrm>
              <a:off x="2406650" y="4891087"/>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69" name="Text Box 13"/>
            <p:cNvSpPr txBox="1">
              <a:spLocks noChangeArrowheads="1"/>
            </p:cNvSpPr>
            <p:nvPr/>
          </p:nvSpPr>
          <p:spPr bwMode="auto">
            <a:xfrm>
              <a:off x="6553200" y="5653087"/>
              <a:ext cx="381000" cy="366713"/>
            </a:xfrm>
            <a:prstGeom prst="rect">
              <a:avLst/>
            </a:prstGeom>
            <a:noFill/>
            <a:ln w="9525">
              <a:noFill/>
              <a:miter lim="800000"/>
              <a:headEnd/>
              <a:tailEnd/>
            </a:ln>
            <a:effectLst/>
          </p:spPr>
          <p:txBody>
            <a:bodyPr wrap="square">
              <a:spAutoFit/>
            </a:bodyPr>
            <a:lstStyle/>
            <a:p>
              <a:r>
                <a:rPr lang="en-US" dirty="0" err="1" smtClean="0"/>
                <a:t>j</a:t>
              </a:r>
              <a:endParaRPr lang="en-US" sz="1800" dirty="0"/>
            </a:p>
          </p:txBody>
        </p:sp>
      </p:grpSp>
      <p:grpSp>
        <p:nvGrpSpPr>
          <p:cNvPr id="70" name="Group 69"/>
          <p:cNvGrpSpPr/>
          <p:nvPr/>
        </p:nvGrpSpPr>
        <p:grpSpPr>
          <a:xfrm>
            <a:off x="2209800" y="4419600"/>
            <a:ext cx="5486400" cy="1752600"/>
            <a:chOff x="2362200" y="4267200"/>
            <a:chExt cx="5486400" cy="1752600"/>
          </a:xfrm>
        </p:grpSpPr>
        <p:sp>
          <p:nvSpPr>
            <p:cNvPr id="71" name="Rectangle 3"/>
            <p:cNvSpPr>
              <a:spLocks noChangeArrowheads="1"/>
            </p:cNvSpPr>
            <p:nvPr/>
          </p:nvSpPr>
          <p:spPr bwMode="auto">
            <a:xfrm>
              <a:off x="2362200" y="42672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dirty="0"/>
                <a:t>40</a:t>
              </a:r>
            </a:p>
          </p:txBody>
        </p:sp>
        <p:sp>
          <p:nvSpPr>
            <p:cNvPr id="72" name="Rectangle 4"/>
            <p:cNvSpPr>
              <a:spLocks noChangeArrowheads="1"/>
            </p:cNvSpPr>
            <p:nvPr/>
          </p:nvSpPr>
          <p:spPr bwMode="auto">
            <a:xfrm>
              <a:off x="29718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73" name="Rectangle 5"/>
            <p:cNvSpPr>
              <a:spLocks noChangeArrowheads="1"/>
            </p:cNvSpPr>
            <p:nvPr/>
          </p:nvSpPr>
          <p:spPr bwMode="auto">
            <a:xfrm>
              <a:off x="35814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74" name="Rectangle 6"/>
            <p:cNvSpPr>
              <a:spLocks noChangeArrowheads="1"/>
            </p:cNvSpPr>
            <p:nvPr/>
          </p:nvSpPr>
          <p:spPr bwMode="auto">
            <a:xfrm>
              <a:off x="4191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75" name="Rectangle 7"/>
            <p:cNvSpPr>
              <a:spLocks noChangeArrowheads="1"/>
            </p:cNvSpPr>
            <p:nvPr/>
          </p:nvSpPr>
          <p:spPr bwMode="auto">
            <a:xfrm>
              <a:off x="48006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76" name="Rectangle 8"/>
            <p:cNvSpPr>
              <a:spLocks noChangeArrowheads="1"/>
            </p:cNvSpPr>
            <p:nvPr/>
          </p:nvSpPr>
          <p:spPr bwMode="auto">
            <a:xfrm>
              <a:off x="54102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dirty="0"/>
                <a:t>50</a:t>
              </a:r>
            </a:p>
          </p:txBody>
        </p:sp>
        <p:sp>
          <p:nvSpPr>
            <p:cNvPr id="77" name="Rectangle 9"/>
            <p:cNvSpPr>
              <a:spLocks noChangeArrowheads="1"/>
            </p:cNvSpPr>
            <p:nvPr/>
          </p:nvSpPr>
          <p:spPr bwMode="auto">
            <a:xfrm>
              <a:off x="6019800" y="42672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60</a:t>
              </a:r>
            </a:p>
          </p:txBody>
        </p:sp>
        <p:sp>
          <p:nvSpPr>
            <p:cNvPr id="78" name="Rectangle 10"/>
            <p:cNvSpPr>
              <a:spLocks noChangeArrowheads="1"/>
            </p:cNvSpPr>
            <p:nvPr/>
          </p:nvSpPr>
          <p:spPr bwMode="auto">
            <a:xfrm>
              <a:off x="66294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79" name="Rectangle 11"/>
            <p:cNvSpPr>
              <a:spLocks noChangeArrowheads="1"/>
            </p:cNvSpPr>
            <p:nvPr/>
          </p:nvSpPr>
          <p:spPr bwMode="auto">
            <a:xfrm>
              <a:off x="7239000" y="42672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80" name="Text Box 14"/>
            <p:cNvSpPr txBox="1">
              <a:spLocks noChangeArrowheads="1"/>
            </p:cNvSpPr>
            <p:nvPr/>
          </p:nvSpPr>
          <p:spPr bwMode="auto">
            <a:xfrm>
              <a:off x="5562600" y="5638800"/>
              <a:ext cx="3048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81" name="Line 16"/>
            <p:cNvSpPr>
              <a:spLocks noChangeShapeType="1"/>
            </p:cNvSpPr>
            <p:nvPr/>
          </p:nvSpPr>
          <p:spPr bwMode="auto">
            <a:xfrm flipH="1" flipV="1">
              <a:off x="6309362" y="5334000"/>
              <a:ext cx="45719" cy="381000"/>
            </a:xfrm>
            <a:prstGeom prst="line">
              <a:avLst/>
            </a:prstGeom>
            <a:noFill/>
            <a:ln w="9525">
              <a:solidFill>
                <a:schemeClr val="tx1"/>
              </a:solidFill>
              <a:round/>
              <a:headEnd/>
              <a:tailEnd type="triangle" w="med" len="med"/>
            </a:ln>
            <a:effectLst/>
          </p:spPr>
          <p:txBody>
            <a:bodyPr/>
            <a:lstStyle/>
            <a:p>
              <a:endParaRPr lang="en-US"/>
            </a:p>
          </p:txBody>
        </p:sp>
        <p:sp>
          <p:nvSpPr>
            <p:cNvPr id="82" name="Line 17"/>
            <p:cNvSpPr>
              <a:spLocks noChangeShapeType="1"/>
            </p:cNvSpPr>
            <p:nvPr/>
          </p:nvSpPr>
          <p:spPr bwMode="auto">
            <a:xfrm flipV="1">
              <a:off x="5638800" y="5334000"/>
              <a:ext cx="76200" cy="457200"/>
            </a:xfrm>
            <a:prstGeom prst="line">
              <a:avLst/>
            </a:prstGeom>
            <a:noFill/>
            <a:ln w="9525">
              <a:solidFill>
                <a:schemeClr val="tx1"/>
              </a:solidFill>
              <a:round/>
              <a:headEnd/>
              <a:tailEnd type="triangle" w="med" len="med"/>
            </a:ln>
            <a:effectLst/>
          </p:spPr>
          <p:txBody>
            <a:bodyPr/>
            <a:lstStyle/>
            <a:p>
              <a:endParaRPr lang="en-US"/>
            </a:p>
          </p:txBody>
        </p:sp>
        <p:sp>
          <p:nvSpPr>
            <p:cNvPr id="83" name="Text Box 13"/>
            <p:cNvSpPr txBox="1">
              <a:spLocks noChangeArrowheads="1"/>
            </p:cNvSpPr>
            <p:nvPr/>
          </p:nvSpPr>
          <p:spPr bwMode="auto">
            <a:xfrm>
              <a:off x="2406650" y="48768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84" name="Text Box 14"/>
            <p:cNvSpPr txBox="1">
              <a:spLocks noChangeArrowheads="1"/>
            </p:cNvSpPr>
            <p:nvPr/>
          </p:nvSpPr>
          <p:spPr bwMode="auto">
            <a:xfrm>
              <a:off x="6248400" y="5653087"/>
              <a:ext cx="304800" cy="366713"/>
            </a:xfrm>
            <a:prstGeom prst="rect">
              <a:avLst/>
            </a:prstGeom>
            <a:noFill/>
            <a:ln w="9525">
              <a:noFill/>
              <a:miter lim="800000"/>
              <a:headEnd/>
              <a:tailEnd/>
            </a:ln>
            <a:effectLst/>
          </p:spPr>
          <p:txBody>
            <a:bodyPr wrap="square">
              <a:spAutoFit/>
            </a:bodyPr>
            <a:lstStyle/>
            <a:p>
              <a:r>
                <a:rPr lang="en-US" dirty="0" err="1" smtClean="0"/>
                <a:t>j</a:t>
              </a:r>
              <a:endParaRPr lang="en-US" sz="1800" dirty="0"/>
            </a:p>
          </p:txBody>
        </p:sp>
      </p:grpSp>
      <p:sp>
        <p:nvSpPr>
          <p:cNvPr id="85" name="Text Box 12"/>
          <p:cNvSpPr txBox="1">
            <a:spLocks noChangeArrowheads="1"/>
          </p:cNvSpPr>
          <p:nvPr/>
        </p:nvSpPr>
        <p:spPr bwMode="auto">
          <a:xfrm>
            <a:off x="242391" y="4648200"/>
            <a:ext cx="1738809" cy="369332"/>
          </a:xfrm>
          <a:prstGeom prst="rect">
            <a:avLst/>
          </a:prstGeom>
          <a:noFill/>
          <a:ln w="9525">
            <a:noFill/>
            <a:miter lim="800000"/>
            <a:headEnd/>
            <a:tailEnd/>
          </a:ln>
          <a:effectLst/>
        </p:spPr>
        <p:txBody>
          <a:bodyPr wrap="none">
            <a:spAutoFit/>
          </a:bodyPr>
          <a:lstStyle/>
          <a:p>
            <a:r>
              <a:rPr lang="en-US" sz="1800" dirty="0" err="1"/>
              <a:t>pivot_index</a:t>
            </a:r>
            <a:r>
              <a:rPr lang="en-US" sz="1800" dirty="0"/>
              <a:t> = </a:t>
            </a:r>
            <a:r>
              <a:rPr lang="en-US" sz="1800" dirty="0" smtClean="0"/>
              <a:t>40</a:t>
            </a:r>
            <a:endParaRPr lang="en-US" sz="1800" dirty="0"/>
          </a:p>
        </p:txBody>
      </p:sp>
      <p:sp>
        <p:nvSpPr>
          <p:cNvPr id="86" name="Content Placeholder 2"/>
          <p:cNvSpPr>
            <a:spLocks noGrp="1"/>
          </p:cNvSpPr>
          <p:nvPr>
            <p:ph idx="1"/>
          </p:nvPr>
        </p:nvSpPr>
        <p:spPr>
          <a:xfrm>
            <a:off x="457200" y="1676400"/>
            <a:ext cx="8229600" cy="1828800"/>
          </a:xfrm>
        </p:spPr>
        <p:txBody>
          <a:bodyPr>
            <a:noAutofit/>
          </a:bodyPr>
          <a:lstStyle/>
          <a:p>
            <a:pPr>
              <a:buNone/>
            </a:pPr>
            <a:r>
              <a:rPr lang="en-US" sz="2400" dirty="0" smtClean="0"/>
              <a:t> while(</a:t>
            </a:r>
            <a:r>
              <a:rPr lang="en-US" sz="2400" dirty="0" err="1" smtClean="0"/>
              <a:t>i</a:t>
            </a:r>
            <a:r>
              <a:rPr lang="en-US" sz="2400" dirty="0" smtClean="0"/>
              <a:t>&lt;=j) </a:t>
            </a:r>
          </a:p>
          <a:p>
            <a:pPr>
              <a:buNone/>
            </a:pPr>
            <a:r>
              <a:rPr lang="en-US" sz="2400" dirty="0" smtClean="0"/>
              <a:t>{ while(A[</a:t>
            </a:r>
            <a:r>
              <a:rPr lang="en-US" sz="2400" dirty="0" err="1" smtClean="0"/>
              <a:t>i</a:t>
            </a:r>
            <a:r>
              <a:rPr lang="en-US" sz="2400" dirty="0" smtClean="0"/>
              <a:t>]&lt;x) </a:t>
            </a:r>
            <a:r>
              <a:rPr lang="en-US" sz="2400" dirty="0" err="1" smtClean="0"/>
              <a:t>i</a:t>
            </a:r>
            <a:r>
              <a:rPr lang="en-US" sz="2400" dirty="0" smtClean="0"/>
              <a:t>++; </a:t>
            </a:r>
          </a:p>
          <a:p>
            <a:pPr>
              <a:buNone/>
            </a:pPr>
            <a:r>
              <a:rPr lang="en-US" sz="2400" dirty="0" smtClean="0"/>
              <a:t> while(A[j]&gt;x) j--;</a:t>
            </a:r>
          </a:p>
          <a:p>
            <a:pPr>
              <a:buNone/>
            </a:pPr>
            <a:r>
              <a:rPr lang="en-US" sz="2400" dirty="0" smtClean="0"/>
              <a:t>if(</a:t>
            </a:r>
            <a:r>
              <a:rPr lang="en-US" sz="2400" dirty="0" err="1" smtClean="0"/>
              <a:t>i</a:t>
            </a:r>
            <a:r>
              <a:rPr lang="en-US" sz="2400" dirty="0" smtClean="0"/>
              <a:t>&lt;=j) </a:t>
            </a:r>
          </a:p>
          <a:p>
            <a:pPr>
              <a:buNone/>
            </a:pPr>
            <a:r>
              <a:rPr lang="en-US" sz="2400" dirty="0" smtClean="0"/>
              <a:t>	{ </a:t>
            </a:r>
            <a:r>
              <a:rPr lang="en-US" sz="2400" dirty="0" err="1" smtClean="0"/>
              <a:t>Hoanvi</a:t>
            </a:r>
            <a:r>
              <a:rPr lang="en-US" sz="2400" dirty="0" smtClean="0"/>
              <a:t>(A[</a:t>
            </a:r>
            <a:r>
              <a:rPr lang="en-US" sz="2400" dirty="0" err="1" smtClean="0"/>
              <a:t>i</a:t>
            </a:r>
            <a:r>
              <a:rPr lang="en-US" sz="2400" dirty="0" smtClean="0"/>
              <a:t>],A[j]);</a:t>
            </a:r>
            <a:r>
              <a:rPr lang="en-US" sz="2400" dirty="0" err="1" smtClean="0"/>
              <a:t>i</a:t>
            </a:r>
            <a:r>
              <a:rPr lang="en-US" sz="2400" dirty="0" smtClean="0"/>
              <a:t>++;j--; } </a:t>
            </a:r>
          </a:p>
        </p:txBody>
      </p:sp>
      <p:sp>
        <p:nvSpPr>
          <p:cNvPr id="87"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lnSpcReduction="10000"/>
          </a:bodyPr>
          <a:lstStyle/>
          <a:p>
            <a:pPr marL="342900" marR="0" lvl="0" indent="-34290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Ví</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dụ</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1: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Sắp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xếp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nhanh</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342900" marR="0" lvl="0" indent="-34290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{40,20,10,80,60,50,7,30,100}</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linds(horizontal)">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nodeType="clickEffect">
                                  <p:stCondLst>
                                    <p:cond delay="0"/>
                                  </p:stCondLst>
                                  <p:childTnLst>
                                    <p:animEffect transition="out" filter="blinds(horizontal)">
                                      <p:cBhvr>
                                        <p:cTn id="31" dur="500"/>
                                        <p:tgtEl>
                                          <p:spTgt spid="53"/>
                                        </p:tgtEl>
                                      </p:cBhvr>
                                    </p:animEffect>
                                    <p:set>
                                      <p:cBhvr>
                                        <p:cTn id="32" dur="1" fill="hold">
                                          <p:stCondLst>
                                            <p:cond delay="499"/>
                                          </p:stCondLst>
                                        </p:cTn>
                                        <p:tgtEl>
                                          <p:spTgt spid="5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blinds(horizontal)">
                                      <p:cBhvr>
                                        <p:cTn id="4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Chỉ số các phần tử</a:t>
            </a:r>
          </a:p>
        </p:txBody>
      </p:sp>
      <p:sp>
        <p:nvSpPr>
          <p:cNvPr id="32771" name="Rectangle 3"/>
          <p:cNvSpPr>
            <a:spLocks noGrp="1" noChangeArrowheads="1"/>
          </p:cNvSpPr>
          <p:nvPr>
            <p:ph type="body"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n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0, 1,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endParaRPr lang="en-US" dirty="0" smtClean="0">
              <a:latin typeface="Times New Roman" pitchFamily="18" charset="0"/>
              <a:cs typeface="Times New Roman" pitchFamily="18" charset="0"/>
            </a:endParaRP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a</a:t>
            </a:r>
            <a:r>
              <a:rPr lang="en-US" baseline="-25000" dirty="0" smtClean="0">
                <a:latin typeface="Times New Roman" pitchFamily="18" charset="0"/>
                <a:cs typeface="Times New Roman" pitchFamily="18" charset="0"/>
              </a:rPr>
              <a:t>0</a:t>
            </a:r>
            <a:r>
              <a:rPr lang="en-US" dirty="0" smtClean="0">
                <a:latin typeface="Times New Roman" pitchFamily="18" charset="0"/>
                <a:cs typeface="Times New Roman" pitchFamily="18" charset="0"/>
              </a:rPr>
              <a:t>, a</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a</a:t>
            </a:r>
            <a:r>
              <a:rPr lang="en-US" baseline="-25000" dirty="0" smtClean="0">
                <a:latin typeface="Times New Roman" pitchFamily="18" charset="0"/>
                <a:cs typeface="Times New Roman" pitchFamily="18" charset="0"/>
              </a:rPr>
              <a:t>n-1</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a:t>
            </a:r>
            <a:r>
              <a:rPr lang="en-US" baseline="-25000" dirty="0" err="1" smtClean="0">
                <a:latin typeface="Times New Roman" pitchFamily="18" charset="0"/>
                <a:cs typeface="Times New Roman" pitchFamily="18" charset="0"/>
              </a:rPr>
              <a:t>idx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a:t>
            </a:r>
            <a:r>
              <a:rPr lang="en-US" baseline="-25000" dirty="0" smtClean="0">
                <a:latin typeface="Times New Roman" pitchFamily="18" charset="0"/>
                <a:cs typeface="Times New Roman" pitchFamily="18" charset="0"/>
              </a:rPr>
              <a:t>idx-1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a:t>
            </a:r>
            <a:r>
              <a:rPr lang="en-US" baseline="-25000" dirty="0" smtClean="0">
                <a:latin typeface="Times New Roman" pitchFamily="18" charset="0"/>
                <a:cs typeface="Times New Roman" pitchFamily="18" charset="0"/>
              </a:rPr>
              <a:t>idx+1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a:t>
            </a:r>
          </a:p>
          <a:p>
            <a:pPr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trí</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idx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idx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lên</a:t>
            </a:r>
            <a:r>
              <a:rPr lang="en-US" dirty="0" smtClean="0">
                <a:latin typeface="Times New Roman" pitchFamily="18" charset="0"/>
                <a:cs typeface="Times New Roman" pitchFamily="18" charset="0"/>
              </a:rPr>
              <a:t> 1.</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nào</a:t>
            </a:r>
            <a:r>
              <a:rPr lang="en-US" dirty="0" smtClean="0">
                <a:latin typeface="Times New Roman" pitchFamily="18" charset="0"/>
                <a:cs typeface="Times New Roman" pitchFamily="18" charset="0"/>
              </a:rPr>
              <a:t> ở </a:t>
            </a:r>
            <a:r>
              <a:rPr lang="en-US" dirty="0" err="1" smtClean="0">
                <a:latin typeface="Times New Roman" pitchFamily="18" charset="0"/>
                <a:cs typeface="Times New Roman" pitchFamily="18" charset="0"/>
              </a:rPr>
              <a:t>cấp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EA8B0754-5FE3-4DBF-89CA-B0CB43DC3C3B}"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2"/>
          <p:cNvSpPr txBox="1">
            <a:spLocks noChangeArrowheads="1"/>
          </p:cNvSpPr>
          <p:nvPr/>
        </p:nvSpPr>
        <p:spPr bwMode="auto">
          <a:xfrm>
            <a:off x="533400" y="4281488"/>
            <a:ext cx="1738809" cy="369332"/>
          </a:xfrm>
          <a:prstGeom prst="rect">
            <a:avLst/>
          </a:prstGeom>
          <a:noFill/>
          <a:ln w="9525">
            <a:noFill/>
            <a:miter lim="800000"/>
            <a:headEnd/>
            <a:tailEnd/>
          </a:ln>
          <a:effectLst/>
        </p:spPr>
        <p:txBody>
          <a:bodyPr wrap="none">
            <a:spAutoFit/>
          </a:bodyPr>
          <a:lstStyle/>
          <a:p>
            <a:r>
              <a:rPr lang="en-US" sz="1800" dirty="0" err="1"/>
              <a:t>pivot_index</a:t>
            </a:r>
            <a:r>
              <a:rPr lang="en-US" sz="1800" dirty="0"/>
              <a:t> = </a:t>
            </a:r>
            <a:r>
              <a:rPr lang="en-US" sz="1800" dirty="0" smtClean="0"/>
              <a:t>40</a:t>
            </a:r>
            <a:endParaRPr lang="en-US" sz="1800" dirty="0"/>
          </a:p>
        </p:txBody>
      </p:sp>
      <p:grpSp>
        <p:nvGrpSpPr>
          <p:cNvPr id="23" name="Group 22"/>
          <p:cNvGrpSpPr/>
          <p:nvPr/>
        </p:nvGrpSpPr>
        <p:grpSpPr>
          <a:xfrm>
            <a:off x="2362200" y="4191000"/>
            <a:ext cx="5486400" cy="1738313"/>
            <a:chOff x="2209800" y="4191000"/>
            <a:chExt cx="5486400" cy="1738313"/>
          </a:xfrm>
        </p:grpSpPr>
        <p:sp>
          <p:nvSpPr>
            <p:cNvPr id="28675" name="Rectangle 3"/>
            <p:cNvSpPr>
              <a:spLocks noChangeArrowheads="1"/>
            </p:cNvSpPr>
            <p:nvPr/>
          </p:nvSpPr>
          <p:spPr bwMode="auto">
            <a:xfrm>
              <a:off x="2209800" y="41910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28676" name="Rectangle 4"/>
            <p:cNvSpPr>
              <a:spLocks noChangeArrowheads="1"/>
            </p:cNvSpPr>
            <p:nvPr/>
          </p:nvSpPr>
          <p:spPr bwMode="auto">
            <a:xfrm>
              <a:off x="28194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28677" name="Rectangle 5"/>
            <p:cNvSpPr>
              <a:spLocks noChangeArrowheads="1"/>
            </p:cNvSpPr>
            <p:nvPr/>
          </p:nvSpPr>
          <p:spPr bwMode="auto">
            <a:xfrm>
              <a:off x="34290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28678" name="Rectangle 6"/>
            <p:cNvSpPr>
              <a:spLocks noChangeArrowheads="1"/>
            </p:cNvSpPr>
            <p:nvPr/>
          </p:nvSpPr>
          <p:spPr bwMode="auto">
            <a:xfrm>
              <a:off x="40386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28679" name="Rectangle 7"/>
            <p:cNvSpPr>
              <a:spLocks noChangeArrowheads="1"/>
            </p:cNvSpPr>
            <p:nvPr/>
          </p:nvSpPr>
          <p:spPr bwMode="auto">
            <a:xfrm>
              <a:off x="46482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28680"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50</a:t>
              </a:r>
            </a:p>
          </p:txBody>
        </p:sp>
        <p:sp>
          <p:nvSpPr>
            <p:cNvPr id="28681" name="Rectangle 9"/>
            <p:cNvSpPr>
              <a:spLocks noChangeArrowheads="1"/>
            </p:cNvSpPr>
            <p:nvPr/>
          </p:nvSpPr>
          <p:spPr bwMode="auto">
            <a:xfrm>
              <a:off x="58674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28682" name="Rectangle 10"/>
            <p:cNvSpPr>
              <a:spLocks noChangeArrowheads="1"/>
            </p:cNvSpPr>
            <p:nvPr/>
          </p:nvSpPr>
          <p:spPr bwMode="auto">
            <a:xfrm>
              <a:off x="64770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28683" name="Rectangle 11"/>
            <p:cNvSpPr>
              <a:spLocks noChangeArrowheads="1"/>
            </p:cNvSpPr>
            <p:nvPr/>
          </p:nvSpPr>
          <p:spPr bwMode="auto">
            <a:xfrm>
              <a:off x="70866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28688" name="Line 16"/>
            <p:cNvSpPr>
              <a:spLocks noChangeShapeType="1"/>
            </p:cNvSpPr>
            <p:nvPr/>
          </p:nvSpPr>
          <p:spPr bwMode="auto">
            <a:xfrm flipH="1" flipV="1">
              <a:off x="5638800" y="5257800"/>
              <a:ext cx="914400" cy="381000"/>
            </a:xfrm>
            <a:prstGeom prst="line">
              <a:avLst/>
            </a:prstGeom>
            <a:noFill/>
            <a:ln w="9525">
              <a:solidFill>
                <a:schemeClr val="tx1"/>
              </a:solidFill>
              <a:round/>
              <a:headEnd/>
              <a:tailEnd type="triangle" w="med" len="med"/>
            </a:ln>
            <a:effectLst/>
          </p:spPr>
          <p:txBody>
            <a:bodyPr/>
            <a:lstStyle/>
            <a:p>
              <a:endParaRPr lang="en-US"/>
            </a:p>
          </p:txBody>
        </p:sp>
        <p:sp>
          <p:nvSpPr>
            <p:cNvPr id="28689"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p:spPr>
          <p:txBody>
            <a:bodyPr/>
            <a:lstStyle/>
            <a:p>
              <a:endParaRPr lang="en-US"/>
            </a:p>
          </p:txBody>
        </p:sp>
        <p:sp>
          <p:nvSpPr>
            <p:cNvPr id="19" name="Text Box 13"/>
            <p:cNvSpPr txBox="1">
              <a:spLocks noChangeArrowheads="1"/>
            </p:cNvSpPr>
            <p:nvPr/>
          </p:nvSpPr>
          <p:spPr bwMode="auto">
            <a:xfrm>
              <a:off x="2254250" y="48006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21" name="Text Box 14"/>
            <p:cNvSpPr txBox="1">
              <a:spLocks noChangeArrowheads="1"/>
            </p:cNvSpPr>
            <p:nvPr/>
          </p:nvSpPr>
          <p:spPr bwMode="auto">
            <a:xfrm>
              <a:off x="4572000" y="5562600"/>
              <a:ext cx="3810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22" name="Text Box 14"/>
            <p:cNvSpPr txBox="1">
              <a:spLocks noChangeArrowheads="1"/>
            </p:cNvSpPr>
            <p:nvPr/>
          </p:nvSpPr>
          <p:spPr bwMode="auto">
            <a:xfrm>
              <a:off x="6400800" y="5562600"/>
              <a:ext cx="381000" cy="366713"/>
            </a:xfrm>
            <a:prstGeom prst="rect">
              <a:avLst/>
            </a:prstGeom>
            <a:noFill/>
            <a:ln w="9525">
              <a:noFill/>
              <a:miter lim="800000"/>
              <a:headEnd/>
              <a:tailEnd/>
            </a:ln>
            <a:effectLst/>
          </p:spPr>
          <p:txBody>
            <a:bodyPr wrap="square">
              <a:spAutoFit/>
            </a:bodyPr>
            <a:lstStyle/>
            <a:p>
              <a:r>
                <a:rPr lang="en-US" sz="1800" dirty="0" smtClean="0"/>
                <a:t>j</a:t>
              </a:r>
              <a:endParaRPr lang="en-US" sz="1800" dirty="0"/>
            </a:p>
          </p:txBody>
        </p:sp>
      </p:grpSp>
      <p:grpSp>
        <p:nvGrpSpPr>
          <p:cNvPr id="25" name="Group 24"/>
          <p:cNvGrpSpPr/>
          <p:nvPr/>
        </p:nvGrpSpPr>
        <p:grpSpPr>
          <a:xfrm>
            <a:off x="2362200" y="4205287"/>
            <a:ext cx="5486400" cy="1738313"/>
            <a:chOff x="2209800" y="4191000"/>
            <a:chExt cx="5486400" cy="1738313"/>
          </a:xfrm>
        </p:grpSpPr>
        <p:sp>
          <p:nvSpPr>
            <p:cNvPr id="26" name="Rectangle 3"/>
            <p:cNvSpPr>
              <a:spLocks noChangeArrowheads="1"/>
            </p:cNvSpPr>
            <p:nvPr/>
          </p:nvSpPr>
          <p:spPr bwMode="auto">
            <a:xfrm>
              <a:off x="2209800" y="41910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27" name="Rectangle 4"/>
            <p:cNvSpPr>
              <a:spLocks noChangeArrowheads="1"/>
            </p:cNvSpPr>
            <p:nvPr/>
          </p:nvSpPr>
          <p:spPr bwMode="auto">
            <a:xfrm>
              <a:off x="28194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28" name="Rectangle 5"/>
            <p:cNvSpPr>
              <a:spLocks noChangeArrowheads="1"/>
            </p:cNvSpPr>
            <p:nvPr/>
          </p:nvSpPr>
          <p:spPr bwMode="auto">
            <a:xfrm>
              <a:off x="34290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29" name="Rectangle 6"/>
            <p:cNvSpPr>
              <a:spLocks noChangeArrowheads="1"/>
            </p:cNvSpPr>
            <p:nvPr/>
          </p:nvSpPr>
          <p:spPr bwMode="auto">
            <a:xfrm>
              <a:off x="40386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30"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7</a:t>
              </a:r>
            </a:p>
          </p:txBody>
        </p:sp>
        <p:sp>
          <p:nvSpPr>
            <p:cNvPr id="31"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p:spPr>
          <p:txBody>
            <a:bodyPr wrap="none" anchor="ctr"/>
            <a:lstStyle/>
            <a:p>
              <a:pPr algn="ctr"/>
              <a:r>
                <a:rPr lang="en-US"/>
                <a:t>50</a:t>
              </a:r>
            </a:p>
          </p:txBody>
        </p:sp>
        <p:sp>
          <p:nvSpPr>
            <p:cNvPr id="32" name="Rectangle 9"/>
            <p:cNvSpPr>
              <a:spLocks noChangeArrowheads="1"/>
            </p:cNvSpPr>
            <p:nvPr/>
          </p:nvSpPr>
          <p:spPr bwMode="auto">
            <a:xfrm>
              <a:off x="58674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33" name="Rectangle 10"/>
            <p:cNvSpPr>
              <a:spLocks noChangeArrowheads="1"/>
            </p:cNvSpPr>
            <p:nvPr/>
          </p:nvSpPr>
          <p:spPr bwMode="auto">
            <a:xfrm>
              <a:off x="64770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dirty="0"/>
                <a:t>80</a:t>
              </a:r>
            </a:p>
          </p:txBody>
        </p:sp>
        <p:sp>
          <p:nvSpPr>
            <p:cNvPr id="34" name="Rectangle 11"/>
            <p:cNvSpPr>
              <a:spLocks noChangeArrowheads="1"/>
            </p:cNvSpPr>
            <p:nvPr/>
          </p:nvSpPr>
          <p:spPr bwMode="auto">
            <a:xfrm>
              <a:off x="7086600" y="41910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35" name="Text Box 14"/>
            <p:cNvSpPr txBox="1">
              <a:spLocks noChangeArrowheads="1"/>
            </p:cNvSpPr>
            <p:nvPr/>
          </p:nvSpPr>
          <p:spPr bwMode="auto">
            <a:xfrm>
              <a:off x="4572000" y="5562600"/>
              <a:ext cx="381000" cy="366713"/>
            </a:xfrm>
            <a:prstGeom prst="rect">
              <a:avLst/>
            </a:prstGeom>
            <a:noFill/>
            <a:ln w="9525">
              <a:noFill/>
              <a:miter lim="800000"/>
              <a:headEnd/>
              <a:tailEnd/>
            </a:ln>
            <a:effectLst/>
          </p:spPr>
          <p:txBody>
            <a:bodyPr wrap="square">
              <a:spAutoFit/>
            </a:bodyPr>
            <a:lstStyle/>
            <a:p>
              <a:r>
                <a:rPr lang="en-US" sz="1800" dirty="0" err="1" smtClean="0"/>
                <a:t>i</a:t>
              </a:r>
              <a:endParaRPr lang="en-US" sz="1800" dirty="0"/>
            </a:p>
          </p:txBody>
        </p:sp>
        <p:sp>
          <p:nvSpPr>
            <p:cNvPr id="36" name="Line 16"/>
            <p:cNvSpPr>
              <a:spLocks noChangeShapeType="1"/>
            </p:cNvSpPr>
            <p:nvPr/>
          </p:nvSpPr>
          <p:spPr bwMode="auto">
            <a:xfrm flipH="1" flipV="1">
              <a:off x="5029200" y="5257800"/>
              <a:ext cx="1524000" cy="381000"/>
            </a:xfrm>
            <a:prstGeom prst="line">
              <a:avLst/>
            </a:prstGeom>
            <a:noFill/>
            <a:ln w="9525">
              <a:solidFill>
                <a:schemeClr val="tx1"/>
              </a:solidFill>
              <a:round/>
              <a:headEnd/>
              <a:tailEnd type="triangle" w="med" len="med"/>
            </a:ln>
            <a:effectLst/>
          </p:spPr>
          <p:txBody>
            <a:bodyPr/>
            <a:lstStyle/>
            <a:p>
              <a:endParaRPr lang="en-US"/>
            </a:p>
          </p:txBody>
        </p:sp>
        <p:sp>
          <p:nvSpPr>
            <p:cNvPr id="37"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p:spPr>
          <p:txBody>
            <a:bodyPr/>
            <a:lstStyle/>
            <a:p>
              <a:endParaRPr lang="en-US"/>
            </a:p>
          </p:txBody>
        </p:sp>
        <p:sp>
          <p:nvSpPr>
            <p:cNvPr id="38" name="Text Box 13"/>
            <p:cNvSpPr txBox="1">
              <a:spLocks noChangeArrowheads="1"/>
            </p:cNvSpPr>
            <p:nvPr/>
          </p:nvSpPr>
          <p:spPr bwMode="auto">
            <a:xfrm>
              <a:off x="2254250" y="48006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39" name="Text Box 14"/>
            <p:cNvSpPr txBox="1">
              <a:spLocks noChangeArrowheads="1"/>
            </p:cNvSpPr>
            <p:nvPr/>
          </p:nvSpPr>
          <p:spPr bwMode="auto">
            <a:xfrm>
              <a:off x="6400800" y="5562600"/>
              <a:ext cx="381000" cy="366713"/>
            </a:xfrm>
            <a:prstGeom prst="rect">
              <a:avLst/>
            </a:prstGeom>
            <a:noFill/>
            <a:ln w="9525">
              <a:noFill/>
              <a:miter lim="800000"/>
              <a:headEnd/>
              <a:tailEnd/>
            </a:ln>
            <a:effectLst/>
          </p:spPr>
          <p:txBody>
            <a:bodyPr wrap="square">
              <a:spAutoFit/>
            </a:bodyPr>
            <a:lstStyle/>
            <a:p>
              <a:r>
                <a:rPr lang="en-US" sz="1800" dirty="0" smtClean="0"/>
                <a:t>j</a:t>
              </a:r>
              <a:endParaRPr lang="en-US" sz="1800" dirty="0"/>
            </a:p>
          </p:txBody>
        </p:sp>
      </p:grpSp>
      <p:sp>
        <p:nvSpPr>
          <p:cNvPr id="40"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lnSpcReduction="10000"/>
          </a:bodyPr>
          <a:lstStyle/>
          <a:p>
            <a:pPr marL="342900" marR="0" lvl="0" indent="-34290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Ví</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dụ</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1: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Sắp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xếp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nhanh</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342900" marR="0" lvl="0" indent="-34290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{40,20,10,80,60,50,7,30,100}</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60" name="Content Placeholder 2"/>
          <p:cNvSpPr txBox="1">
            <a:spLocks/>
          </p:cNvSpPr>
          <p:nvPr/>
        </p:nvSpPr>
        <p:spPr>
          <a:xfrm>
            <a:off x="762000" y="1676400"/>
            <a:ext cx="8229600" cy="182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 while(</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&lt;=j)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while(A[</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]&lt;x)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while(A[j]&gt;x) j--;</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&lt;=j)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Hoanvi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],A[j]);</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++;j--; } </a:t>
            </a:r>
          </a:p>
        </p:txBody>
      </p:sp>
      <p:sp>
        <p:nvSpPr>
          <p:cNvPr id="41" name="Slide Number Placeholder 40"/>
          <p:cNvSpPr>
            <a:spLocks noGrp="1"/>
          </p:cNvSpPr>
          <p:nvPr>
            <p:ph type="sldNum" sz="quarter" idx="12"/>
          </p:nvPr>
        </p:nvSpPr>
        <p:spPr/>
        <p:txBody>
          <a:bodyPr/>
          <a:lstStyle/>
          <a:p>
            <a:fld id="{EA8B0754-5FE3-4DBF-89CA-B0CB43DC3C3B}" type="slidenum">
              <a:rPr lang="en-US" smtClean="0"/>
              <a:pPr/>
              <a:t>120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18288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7</a:t>
            </a:r>
          </a:p>
        </p:txBody>
      </p:sp>
      <p:sp>
        <p:nvSpPr>
          <p:cNvPr id="38916" name="Rectangle 4"/>
          <p:cNvSpPr>
            <a:spLocks noChangeArrowheads="1"/>
          </p:cNvSpPr>
          <p:nvPr/>
        </p:nvSpPr>
        <p:spPr bwMode="auto">
          <a:xfrm>
            <a:off x="24384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20</a:t>
            </a:r>
          </a:p>
        </p:txBody>
      </p:sp>
      <p:sp>
        <p:nvSpPr>
          <p:cNvPr id="38917" name="Rectangle 5"/>
          <p:cNvSpPr>
            <a:spLocks noChangeArrowheads="1"/>
          </p:cNvSpPr>
          <p:nvPr/>
        </p:nvSpPr>
        <p:spPr bwMode="auto">
          <a:xfrm>
            <a:off x="30480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a:t>
            </a:r>
          </a:p>
        </p:txBody>
      </p:sp>
      <p:sp>
        <p:nvSpPr>
          <p:cNvPr id="38918" name="Rectangle 6"/>
          <p:cNvSpPr>
            <a:spLocks noChangeArrowheads="1"/>
          </p:cNvSpPr>
          <p:nvPr/>
        </p:nvSpPr>
        <p:spPr bwMode="auto">
          <a:xfrm>
            <a:off x="36576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30</a:t>
            </a:r>
          </a:p>
        </p:txBody>
      </p:sp>
      <p:sp>
        <p:nvSpPr>
          <p:cNvPr id="38919" name="Rectangle 7"/>
          <p:cNvSpPr>
            <a:spLocks noChangeArrowheads="1"/>
          </p:cNvSpPr>
          <p:nvPr/>
        </p:nvSpPr>
        <p:spPr bwMode="auto">
          <a:xfrm>
            <a:off x="4267200" y="2590800"/>
            <a:ext cx="609600" cy="609600"/>
          </a:xfrm>
          <a:prstGeom prst="rect">
            <a:avLst/>
          </a:prstGeom>
          <a:solidFill>
            <a:schemeClr val="hlink"/>
          </a:solidFill>
          <a:ln w="9525">
            <a:solidFill>
              <a:schemeClr val="tx1"/>
            </a:solidFill>
            <a:miter lim="800000"/>
            <a:headEnd/>
            <a:tailEnd/>
          </a:ln>
          <a:effectLst/>
        </p:spPr>
        <p:txBody>
          <a:bodyPr wrap="none" anchor="ctr"/>
          <a:lstStyle/>
          <a:p>
            <a:pPr algn="ctr"/>
            <a:r>
              <a:rPr lang="en-US"/>
              <a:t>40</a:t>
            </a:r>
          </a:p>
        </p:txBody>
      </p:sp>
      <p:sp>
        <p:nvSpPr>
          <p:cNvPr id="38920" name="Rectangle 8"/>
          <p:cNvSpPr>
            <a:spLocks noChangeArrowheads="1"/>
          </p:cNvSpPr>
          <p:nvPr/>
        </p:nvSpPr>
        <p:spPr bwMode="auto">
          <a:xfrm>
            <a:off x="48768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50</a:t>
            </a:r>
          </a:p>
        </p:txBody>
      </p:sp>
      <p:sp>
        <p:nvSpPr>
          <p:cNvPr id="38921" name="Rectangle 9"/>
          <p:cNvSpPr>
            <a:spLocks noChangeArrowheads="1"/>
          </p:cNvSpPr>
          <p:nvPr/>
        </p:nvSpPr>
        <p:spPr bwMode="auto">
          <a:xfrm>
            <a:off x="54864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60</a:t>
            </a:r>
          </a:p>
        </p:txBody>
      </p:sp>
      <p:sp>
        <p:nvSpPr>
          <p:cNvPr id="38922" name="Rectangle 10"/>
          <p:cNvSpPr>
            <a:spLocks noChangeArrowheads="1"/>
          </p:cNvSpPr>
          <p:nvPr/>
        </p:nvSpPr>
        <p:spPr bwMode="auto">
          <a:xfrm>
            <a:off x="60960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80</a:t>
            </a:r>
          </a:p>
        </p:txBody>
      </p:sp>
      <p:sp>
        <p:nvSpPr>
          <p:cNvPr id="38923" name="Rectangle 11"/>
          <p:cNvSpPr>
            <a:spLocks noChangeArrowheads="1"/>
          </p:cNvSpPr>
          <p:nvPr/>
        </p:nvSpPr>
        <p:spPr bwMode="auto">
          <a:xfrm>
            <a:off x="6705600" y="2590800"/>
            <a:ext cx="609600" cy="609600"/>
          </a:xfrm>
          <a:prstGeom prst="rect">
            <a:avLst/>
          </a:prstGeom>
          <a:solidFill>
            <a:schemeClr val="folHlink"/>
          </a:solidFill>
          <a:ln w="9525">
            <a:solidFill>
              <a:schemeClr val="tx1"/>
            </a:solidFill>
            <a:miter lim="800000"/>
            <a:headEnd/>
            <a:tailEnd/>
          </a:ln>
          <a:effectLst/>
        </p:spPr>
        <p:txBody>
          <a:bodyPr wrap="none" anchor="ctr"/>
          <a:lstStyle/>
          <a:p>
            <a:pPr algn="ctr"/>
            <a:r>
              <a:rPr lang="en-US"/>
              <a:t>100</a:t>
            </a:r>
          </a:p>
        </p:txBody>
      </p:sp>
      <p:sp>
        <p:nvSpPr>
          <p:cNvPr id="38925" name="Line 13"/>
          <p:cNvSpPr>
            <a:spLocks noChangeShapeType="1"/>
          </p:cNvSpPr>
          <p:nvPr/>
        </p:nvSpPr>
        <p:spPr bwMode="auto">
          <a:xfrm>
            <a:off x="4267200" y="2590800"/>
            <a:ext cx="0" cy="2057400"/>
          </a:xfrm>
          <a:prstGeom prst="line">
            <a:avLst/>
          </a:prstGeom>
          <a:noFill/>
          <a:ln w="9525">
            <a:solidFill>
              <a:schemeClr val="tx1"/>
            </a:solidFill>
            <a:round/>
            <a:headEnd/>
            <a:tailEnd/>
          </a:ln>
          <a:effectLst/>
        </p:spPr>
        <p:txBody>
          <a:bodyPr/>
          <a:lstStyle/>
          <a:p>
            <a:endParaRPr lang="en-US"/>
          </a:p>
        </p:txBody>
      </p:sp>
      <p:sp>
        <p:nvSpPr>
          <p:cNvPr id="38926" name="Line 14"/>
          <p:cNvSpPr>
            <a:spLocks noChangeShapeType="1"/>
          </p:cNvSpPr>
          <p:nvPr/>
        </p:nvSpPr>
        <p:spPr bwMode="auto">
          <a:xfrm>
            <a:off x="4876800" y="2590800"/>
            <a:ext cx="0" cy="2057400"/>
          </a:xfrm>
          <a:prstGeom prst="line">
            <a:avLst/>
          </a:prstGeom>
          <a:noFill/>
          <a:ln w="9525">
            <a:solidFill>
              <a:schemeClr val="tx1"/>
            </a:solidFill>
            <a:round/>
            <a:headEnd/>
            <a:tailEnd/>
          </a:ln>
          <a:effectLst/>
        </p:spPr>
        <p:txBody>
          <a:bodyPr/>
          <a:lstStyle/>
          <a:p>
            <a:endParaRPr lang="en-US"/>
          </a:p>
        </p:txBody>
      </p:sp>
      <p:sp>
        <p:nvSpPr>
          <p:cNvPr id="38927" name="Line 15"/>
          <p:cNvSpPr>
            <a:spLocks noChangeShapeType="1"/>
          </p:cNvSpPr>
          <p:nvPr/>
        </p:nvSpPr>
        <p:spPr bwMode="auto">
          <a:xfrm flipH="1">
            <a:off x="2209800" y="4114800"/>
            <a:ext cx="1981200" cy="0"/>
          </a:xfrm>
          <a:prstGeom prst="line">
            <a:avLst/>
          </a:prstGeom>
          <a:noFill/>
          <a:ln w="38100">
            <a:solidFill>
              <a:schemeClr val="tx1"/>
            </a:solidFill>
            <a:round/>
            <a:headEnd/>
            <a:tailEnd type="triangle" w="med" len="med"/>
          </a:ln>
          <a:effectLst/>
        </p:spPr>
        <p:txBody>
          <a:bodyPr/>
          <a:lstStyle/>
          <a:p>
            <a:endParaRPr lang="en-US"/>
          </a:p>
        </p:txBody>
      </p:sp>
      <p:sp>
        <p:nvSpPr>
          <p:cNvPr id="38928" name="Line 16"/>
          <p:cNvSpPr>
            <a:spLocks noChangeShapeType="1"/>
          </p:cNvSpPr>
          <p:nvPr/>
        </p:nvSpPr>
        <p:spPr bwMode="auto">
          <a:xfrm>
            <a:off x="4953000" y="4114800"/>
            <a:ext cx="1752600" cy="0"/>
          </a:xfrm>
          <a:prstGeom prst="line">
            <a:avLst/>
          </a:prstGeom>
          <a:noFill/>
          <a:ln w="38100">
            <a:solidFill>
              <a:schemeClr val="tx1"/>
            </a:solidFill>
            <a:round/>
            <a:headEnd/>
            <a:tailEnd type="triangle" w="med" len="med"/>
          </a:ln>
          <a:effectLst/>
        </p:spPr>
        <p:txBody>
          <a:bodyPr/>
          <a:lstStyle/>
          <a:p>
            <a:endParaRPr lang="en-US"/>
          </a:p>
        </p:txBody>
      </p:sp>
      <p:sp>
        <p:nvSpPr>
          <p:cNvPr id="38929" name="Text Box 17"/>
          <p:cNvSpPr txBox="1">
            <a:spLocks noChangeArrowheads="1"/>
          </p:cNvSpPr>
          <p:nvPr/>
        </p:nvSpPr>
        <p:spPr bwMode="auto">
          <a:xfrm>
            <a:off x="610835" y="4191000"/>
            <a:ext cx="3656365" cy="523220"/>
          </a:xfrm>
          <a:prstGeom prst="rect">
            <a:avLst/>
          </a:prstGeom>
          <a:noFill/>
          <a:ln w="9525">
            <a:noFill/>
            <a:miter lim="800000"/>
            <a:headEnd/>
            <a:tailEnd/>
          </a:ln>
          <a:effectLst/>
        </p:spPr>
        <p:txBody>
          <a:bodyPr wrap="square">
            <a:spAutoFit/>
          </a:bodyPr>
          <a:lstStyle/>
          <a:p>
            <a:pPr lvl="1">
              <a:buNone/>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&lt;= </a:t>
            </a:r>
            <a:r>
              <a:rPr lang="en-US" sz="2800" dirty="0" err="1" smtClean="0">
                <a:latin typeface="Times New Roman" pitchFamily="18" charset="0"/>
                <a:cs typeface="Times New Roman" pitchFamily="18" charset="0"/>
              </a:rPr>
              <a:t>chốt</a:t>
            </a:r>
            <a:endParaRPr lang="en-US" sz="2800" dirty="0" smtClean="0"/>
          </a:p>
        </p:txBody>
      </p:sp>
      <p:sp>
        <p:nvSpPr>
          <p:cNvPr id="38930" name="Text Box 18"/>
          <p:cNvSpPr txBox="1">
            <a:spLocks noChangeArrowheads="1"/>
          </p:cNvSpPr>
          <p:nvPr/>
        </p:nvSpPr>
        <p:spPr bwMode="auto">
          <a:xfrm>
            <a:off x="4419600" y="4191000"/>
            <a:ext cx="3281668" cy="523220"/>
          </a:xfrm>
          <a:prstGeom prst="rect">
            <a:avLst/>
          </a:prstGeom>
          <a:noFill/>
          <a:ln w="9525">
            <a:noFill/>
            <a:miter lim="800000"/>
            <a:headEnd/>
            <a:tailEnd/>
          </a:ln>
          <a:effectLst/>
        </p:spPr>
        <p:txBody>
          <a:bodyPr wrap="none">
            <a:spAutoFit/>
          </a:bodyPr>
          <a:lstStyle/>
          <a:p>
            <a:pPr lvl="1" algn="r">
              <a:buNone/>
            </a:pP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&gt;</a:t>
            </a:r>
            <a:r>
              <a:rPr lang="en-US" sz="2800" dirty="0" err="1" smtClean="0">
                <a:latin typeface="Times New Roman" pitchFamily="18" charset="0"/>
                <a:cs typeface="Times New Roman" pitchFamily="18" charset="0"/>
              </a:rPr>
              <a:t>chốt</a:t>
            </a:r>
            <a:endParaRPr lang="en-US" sz="2800" dirty="0" smtClean="0"/>
          </a:p>
        </p:txBody>
      </p:sp>
      <p:sp>
        <p:nvSpPr>
          <p:cNvPr id="38933" name="AutoShape 21"/>
          <p:cNvSpPr>
            <a:spLocks/>
          </p:cNvSpPr>
          <p:nvPr/>
        </p:nvSpPr>
        <p:spPr bwMode="auto">
          <a:xfrm rot="5400000" flipV="1">
            <a:off x="3009900" y="1257300"/>
            <a:ext cx="152400" cy="2362200"/>
          </a:xfrm>
          <a:prstGeom prst="leftBrace">
            <a:avLst>
              <a:gd name="adj1" fmla="val 129167"/>
              <a:gd name="adj2" fmla="val 50000"/>
            </a:avLst>
          </a:prstGeom>
          <a:noFill/>
          <a:ln w="28575">
            <a:solidFill>
              <a:srgbClr val="FF3300"/>
            </a:solidFill>
            <a:round/>
            <a:headEnd/>
            <a:tailEnd/>
          </a:ln>
          <a:effectLst/>
        </p:spPr>
        <p:txBody>
          <a:bodyPr wrap="none" anchor="ctr"/>
          <a:lstStyle/>
          <a:p>
            <a:endParaRPr lang="en-US"/>
          </a:p>
        </p:txBody>
      </p:sp>
      <p:sp>
        <p:nvSpPr>
          <p:cNvPr id="38934" name="AutoShape 22"/>
          <p:cNvSpPr>
            <a:spLocks/>
          </p:cNvSpPr>
          <p:nvPr/>
        </p:nvSpPr>
        <p:spPr bwMode="auto">
          <a:xfrm rot="5400000" flipV="1">
            <a:off x="6057900" y="1257300"/>
            <a:ext cx="152400" cy="2362200"/>
          </a:xfrm>
          <a:prstGeom prst="leftBrace">
            <a:avLst>
              <a:gd name="adj1" fmla="val 129167"/>
              <a:gd name="adj2" fmla="val 50000"/>
            </a:avLst>
          </a:prstGeom>
          <a:noFill/>
          <a:ln w="28575">
            <a:solidFill>
              <a:srgbClr val="FF3300"/>
            </a:solidFill>
            <a:round/>
            <a:headEnd/>
            <a:tailEnd/>
          </a:ln>
          <a:effectLst/>
        </p:spPr>
        <p:txBody>
          <a:bodyPr wrap="none" anchor="ctr"/>
          <a:lstStyle/>
          <a:p>
            <a:endParaRPr lang="en-US"/>
          </a:p>
        </p:txBody>
      </p:sp>
      <p:sp>
        <p:nvSpPr>
          <p:cNvPr id="21" name="Text Box 13"/>
          <p:cNvSpPr txBox="1">
            <a:spLocks noChangeArrowheads="1"/>
          </p:cNvSpPr>
          <p:nvPr/>
        </p:nvSpPr>
        <p:spPr bwMode="auto">
          <a:xfrm>
            <a:off x="1905000" y="3200400"/>
            <a:ext cx="5416868" cy="369332"/>
          </a:xfrm>
          <a:prstGeom prst="rect">
            <a:avLst/>
          </a:prstGeom>
          <a:noFill/>
          <a:ln w="9525">
            <a:noFill/>
            <a:miter lim="800000"/>
            <a:headEnd/>
            <a:tailEnd/>
          </a:ln>
          <a:effec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a:t>
            </a:r>
            <a:r>
              <a:rPr lang="en-US" dirty="0" smtClean="0"/>
              <a:t>]      </a:t>
            </a:r>
            <a:r>
              <a:rPr lang="en-US" dirty="0"/>
              <a:t>[4</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23" name="Rectangle 2"/>
          <p:cNvSpPr txBox="1">
            <a:spLocks noChangeArrowheads="1"/>
          </p:cNvSpPr>
          <p:nvPr/>
        </p:nvSpPr>
        <p:spPr>
          <a:xfrm>
            <a:off x="609600" y="427038"/>
            <a:ext cx="8229600" cy="1143000"/>
          </a:xfrm>
          <a:prstGeom prst="rect">
            <a:avLst/>
          </a:prstGeom>
        </p:spPr>
        <p:txBody>
          <a:bodyPr vert="horz" lIns="91440" tIns="45720" rIns="91440" bIns="45720" rtlCol="0" anchor="ctr">
            <a:normAutofit lnSpcReduction="10000"/>
          </a:bodyPr>
          <a:lstStyle/>
          <a:p>
            <a:pPr marL="342900" marR="0" lvl="0" indent="-34290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Ví</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dụ</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1: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Sắp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xếp</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t>
            </a:r>
            <a:r>
              <a:rPr kumimoji="0" lang="en-US" sz="4400" b="0" i="0" u="none" strike="noStrike" kern="1200" cap="none" spc="0" normalizeH="0" baseline="0" noProof="0" dirty="0" err="1" smtClean="0">
                <a:ln>
                  <a:noFill/>
                </a:ln>
                <a:solidFill>
                  <a:schemeClr val="tx1"/>
                </a:solidFill>
                <a:effectLst/>
                <a:uLnTx/>
                <a:uFillTx/>
                <a:latin typeface="Times New Roman" pitchFamily="18" charset="0"/>
                <a:ea typeface="+mj-ea"/>
                <a:cs typeface="Times New Roman" pitchFamily="18" charset="0"/>
              </a:rPr>
              <a:t>nhanh</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342900" marR="0" lvl="0" indent="-34290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{40,20,10,80,60,50,7,30,100}</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22" name="Slide Number Placeholder 21"/>
          <p:cNvSpPr>
            <a:spLocks noGrp="1"/>
          </p:cNvSpPr>
          <p:nvPr>
            <p:ph type="sldNum" sz="quarter" idx="12"/>
          </p:nvPr>
        </p:nvSpPr>
        <p:spPr/>
        <p:txBody>
          <a:bodyPr/>
          <a:lstStyle/>
          <a:p>
            <a:fld id="{EA8B0754-5FE3-4DBF-89CA-B0CB43DC3C3B}"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mảng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70037"/>
            <a:ext cx="8229600" cy="4525963"/>
          </a:xfrm>
        </p:spPr>
        <p:txBody>
          <a:bodyPr>
            <a:noAutofit/>
          </a:bodyPr>
          <a:lstStyle/>
          <a:p>
            <a:pPr>
              <a:buNone/>
            </a:pPr>
            <a:r>
              <a:rPr lang="en-US" sz="2400" dirty="0" smtClean="0"/>
              <a:t>void </a:t>
            </a:r>
            <a:r>
              <a:rPr lang="en-US" sz="2400" dirty="0" err="1" smtClean="0"/>
              <a:t>quicksort</a:t>
            </a:r>
            <a:r>
              <a:rPr lang="en-US" sz="2400" dirty="0" smtClean="0"/>
              <a:t>(</a:t>
            </a:r>
            <a:r>
              <a:rPr lang="en-US" sz="2400" dirty="0" err="1" smtClean="0"/>
              <a:t>int</a:t>
            </a:r>
            <a:r>
              <a:rPr lang="en-US" sz="2400" dirty="0" smtClean="0"/>
              <a:t> A[],</a:t>
            </a:r>
            <a:r>
              <a:rPr lang="en-US" sz="2400" dirty="0" err="1" smtClean="0"/>
              <a:t>int</a:t>
            </a:r>
            <a:r>
              <a:rPr lang="en-US" sz="2400" dirty="0" smtClean="0"/>
              <a:t> </a:t>
            </a:r>
            <a:r>
              <a:rPr lang="en-US" sz="2400" dirty="0" err="1" smtClean="0"/>
              <a:t>l,int</a:t>
            </a:r>
            <a:r>
              <a:rPr lang="en-US" sz="2400" dirty="0" smtClean="0"/>
              <a:t> r) </a:t>
            </a:r>
          </a:p>
          <a:p>
            <a:pPr>
              <a:buNone/>
            </a:pPr>
            <a:r>
              <a:rPr lang="en-US" sz="2400" dirty="0" smtClean="0"/>
              <a:t>{</a:t>
            </a:r>
          </a:p>
          <a:p>
            <a:pPr>
              <a:buNone/>
            </a:pPr>
            <a:r>
              <a:rPr lang="en-US" sz="2400" dirty="0" smtClean="0"/>
              <a:t> if(l&gt;=r) return; </a:t>
            </a:r>
          </a:p>
          <a:p>
            <a:pPr>
              <a:buNone/>
            </a:pPr>
            <a:r>
              <a:rPr lang="en-US" sz="2400" dirty="0" err="1" smtClean="0"/>
              <a:t>int</a:t>
            </a:r>
            <a:r>
              <a:rPr lang="en-US" sz="2400" dirty="0" smtClean="0"/>
              <a:t> </a:t>
            </a:r>
            <a:r>
              <a:rPr lang="en-US" sz="2400" dirty="0" err="1" smtClean="0"/>
              <a:t>i</a:t>
            </a:r>
            <a:r>
              <a:rPr lang="en-US" sz="2400" dirty="0" smtClean="0"/>
              <a:t>=l; </a:t>
            </a:r>
            <a:r>
              <a:rPr lang="en-US" sz="2400" dirty="0" err="1" smtClean="0"/>
              <a:t>int</a:t>
            </a:r>
            <a:r>
              <a:rPr lang="en-US" sz="2400" dirty="0" smtClean="0"/>
              <a:t> j=r; </a:t>
            </a:r>
            <a:r>
              <a:rPr lang="en-US" sz="2400" dirty="0" err="1" smtClean="0"/>
              <a:t>int</a:t>
            </a:r>
            <a:r>
              <a:rPr lang="en-US" sz="2400" dirty="0" smtClean="0"/>
              <a:t> x=A[(</a:t>
            </a:r>
            <a:r>
              <a:rPr lang="en-US" sz="2400" dirty="0" err="1" smtClean="0"/>
              <a:t>l+r</a:t>
            </a:r>
            <a:r>
              <a:rPr lang="en-US" sz="2400" dirty="0" smtClean="0"/>
              <a:t>)/2];//x=A[random(l-r)] </a:t>
            </a:r>
          </a:p>
          <a:p>
            <a:pPr>
              <a:buNone/>
            </a:pPr>
            <a:r>
              <a:rPr lang="en-US" sz="2400" dirty="0" smtClean="0"/>
              <a:t>while(</a:t>
            </a:r>
            <a:r>
              <a:rPr lang="en-US" sz="2400" dirty="0" err="1" smtClean="0"/>
              <a:t>i</a:t>
            </a:r>
            <a:r>
              <a:rPr lang="en-US" sz="2400" dirty="0" smtClean="0"/>
              <a:t>&lt;=j) </a:t>
            </a:r>
          </a:p>
          <a:p>
            <a:pPr>
              <a:buNone/>
            </a:pPr>
            <a:r>
              <a:rPr lang="en-US" sz="2400" dirty="0" smtClean="0"/>
              <a:t>{	 while(A[</a:t>
            </a:r>
            <a:r>
              <a:rPr lang="en-US" sz="2400" dirty="0" err="1" smtClean="0"/>
              <a:t>i</a:t>
            </a:r>
            <a:r>
              <a:rPr lang="en-US" sz="2400" dirty="0" smtClean="0"/>
              <a:t>]&lt;x) </a:t>
            </a:r>
            <a:r>
              <a:rPr lang="en-US" sz="2400" dirty="0" err="1" smtClean="0"/>
              <a:t>i</a:t>
            </a:r>
            <a:r>
              <a:rPr lang="en-US" sz="2400" dirty="0" smtClean="0"/>
              <a:t>++; </a:t>
            </a:r>
          </a:p>
          <a:p>
            <a:pPr>
              <a:buNone/>
            </a:pPr>
            <a:r>
              <a:rPr lang="en-US" sz="2400" dirty="0" smtClean="0"/>
              <a:t>	while(A[j]&gt;x) j--; </a:t>
            </a:r>
          </a:p>
          <a:p>
            <a:pPr>
              <a:buNone/>
            </a:pPr>
            <a:r>
              <a:rPr lang="en-US" sz="2400" dirty="0" smtClean="0"/>
              <a:t>	if(</a:t>
            </a:r>
            <a:r>
              <a:rPr lang="en-US" sz="2400" dirty="0" err="1" smtClean="0"/>
              <a:t>i</a:t>
            </a:r>
            <a:r>
              <a:rPr lang="en-US" sz="2400" dirty="0" smtClean="0"/>
              <a:t>&lt;=j) { </a:t>
            </a:r>
            <a:r>
              <a:rPr lang="en-US" sz="2400" dirty="0" err="1" smtClean="0"/>
              <a:t>int</a:t>
            </a:r>
            <a:r>
              <a:rPr lang="en-US" sz="2400" dirty="0" smtClean="0"/>
              <a:t> temp=A[</a:t>
            </a:r>
            <a:r>
              <a:rPr lang="en-US" sz="2400" dirty="0" err="1" smtClean="0"/>
              <a:t>i</a:t>
            </a:r>
            <a:r>
              <a:rPr lang="en-US" sz="2400" dirty="0" smtClean="0"/>
              <a:t>]; A[</a:t>
            </a:r>
            <a:r>
              <a:rPr lang="en-US" sz="2400" dirty="0" err="1" smtClean="0"/>
              <a:t>i</a:t>
            </a:r>
            <a:r>
              <a:rPr lang="en-US" sz="2400" dirty="0" smtClean="0"/>
              <a:t>]=A[j]; A[j]=temp; </a:t>
            </a:r>
            <a:r>
              <a:rPr lang="en-US" sz="2400" dirty="0" err="1" smtClean="0"/>
              <a:t>i</a:t>
            </a:r>
            <a:r>
              <a:rPr lang="en-US" sz="2400" dirty="0" smtClean="0"/>
              <a:t>++;j--; } }</a:t>
            </a:r>
          </a:p>
          <a:p>
            <a:pPr>
              <a:buNone/>
            </a:pPr>
            <a:r>
              <a:rPr lang="en-US" sz="2400" dirty="0" smtClean="0"/>
              <a:t>	 </a:t>
            </a:r>
            <a:r>
              <a:rPr lang="en-US" sz="2400" dirty="0" err="1" smtClean="0"/>
              <a:t>quicksort</a:t>
            </a:r>
            <a:r>
              <a:rPr lang="en-US" sz="2400" dirty="0" smtClean="0"/>
              <a:t>(</a:t>
            </a:r>
            <a:r>
              <a:rPr lang="en-US" sz="2400" dirty="0" err="1" smtClean="0"/>
              <a:t>A,l,j</a:t>
            </a:r>
            <a:r>
              <a:rPr lang="en-US" sz="2400" dirty="0" smtClean="0"/>
              <a:t>); </a:t>
            </a:r>
          </a:p>
          <a:p>
            <a:pPr>
              <a:buNone/>
            </a:pPr>
            <a:r>
              <a:rPr lang="en-US" sz="2400" dirty="0" smtClean="0"/>
              <a:t>	</a:t>
            </a:r>
            <a:r>
              <a:rPr lang="en-US" sz="2400" dirty="0" err="1" smtClean="0"/>
              <a:t>quicksort</a:t>
            </a:r>
            <a:r>
              <a:rPr lang="en-US" sz="2400" dirty="0" smtClean="0"/>
              <a:t>(</a:t>
            </a:r>
            <a:r>
              <a:rPr lang="en-US" sz="2400" dirty="0" err="1" smtClean="0"/>
              <a:t>A,i,r</a:t>
            </a:r>
            <a:r>
              <a:rPr lang="en-US" sz="2400" dirty="0" smtClean="0"/>
              <a:t>); </a:t>
            </a:r>
          </a:p>
          <a:p>
            <a:pPr>
              <a:buNone/>
            </a:pPr>
            <a:r>
              <a:rPr lang="en-US" sz="2400" dirty="0" smtClean="0"/>
              <a:t>}</a:t>
            </a:r>
            <a:endParaRPr lang="en-US" sz="2400" dirty="0"/>
          </a:p>
        </p:txBody>
      </p:sp>
      <p:sp>
        <p:nvSpPr>
          <p:cNvPr id="5" name="Slide Number Placeholder 4"/>
          <p:cNvSpPr>
            <a:spLocks noGrp="1"/>
          </p:cNvSpPr>
          <p:nvPr>
            <p:ph type="sldNum" sz="quarter" idx="12"/>
          </p:nvPr>
        </p:nvSpPr>
        <p:spPr/>
        <p:txBody>
          <a:bodyPr/>
          <a:lstStyle/>
          <a:p>
            <a:fld id="{EA8B0754-5FE3-4DBF-89CA-B0CB43DC3C3B}"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Cấu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trúc</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dữ</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liệu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và</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giải</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endParaRPr lang="en-US" dirty="0"/>
          </a:p>
        </p:txBody>
      </p:sp>
      <p:sp>
        <p:nvSpPr>
          <p:cNvPr id="3" name="Content Placeholder 2"/>
          <p:cNvSpPr>
            <a:spLocks noGrp="1"/>
          </p:cNvSpPr>
          <p:nvPr>
            <p:ph idx="1"/>
          </p:nvPr>
        </p:nvSpPr>
        <p:spPr>
          <a:xfrm>
            <a:off x="838200" y="1600200"/>
            <a:ext cx="8305800" cy="4602163"/>
          </a:xfrm>
        </p:spPr>
        <p:txBody>
          <a:bodyPr>
            <a:normAutofit fontScale="92500" lnSpcReduction="10000"/>
          </a:bodyPr>
          <a:lstStyle/>
          <a:p>
            <a:pPr marL="0" lv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cs typeface="Times New Roman" pitchFamily="18" charset="0"/>
              </a:rPr>
              <a:t>Đệ</a:t>
            </a:r>
            <a:r>
              <a:rPr lang="en-US" sz="3600" dirty="0" smtClean="0">
                <a:solidFill>
                  <a:schemeClr val="bg1">
                    <a:lumMod val="50000"/>
                  </a:schemeClr>
                </a:solidFill>
                <a:latin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cs typeface="Times New Roman" pitchFamily="18" charset="0"/>
              </a:rPr>
              <a:t>quy</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Danh</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sách</a:t>
            </a:r>
            <a:r>
              <a:rPr lang="en-US" sz="3600" dirty="0" smtClean="0">
                <a:solidFill>
                  <a:schemeClr val="bg1">
                    <a:lumMod val="50000"/>
                  </a:schemeClr>
                </a:solidFill>
                <a:latin typeface="Times New Roman" pitchFamily="18" charset="0"/>
                <a:ea typeface="Times New Roman" pitchFamily="18" charset="0"/>
                <a:cs typeface="Times New Roman" pitchFamily="18" charset="0"/>
              </a:rPr>
              <a:t> (List)</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pt-BR"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Ngăn xếp (Stack) / Hàng đợi (Queue)</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Cây</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(Tree)</a:t>
            </a: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Các</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thuật</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toán</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sắp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xếp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lựa</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chọn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(Selection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nổi</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bọt</a:t>
            </a:r>
            <a:r>
              <a:rPr lang="en-US" sz="2600" dirty="0" smtClean="0">
                <a:solidFill>
                  <a:schemeClr val="bg1">
                    <a:lumMod val="50000"/>
                  </a:schemeClr>
                </a:solidFill>
                <a:latin typeface="Times New Roman" pitchFamily="18" charset="0"/>
                <a:ea typeface="Times New Roman" pitchFamily="18" charset="0"/>
                <a:cs typeface="Times New Roman" pitchFamily="18" charset="0"/>
              </a:rPr>
              <a:t> (Bubble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nhanh</a:t>
            </a:r>
            <a:r>
              <a:rPr lang="en-US" sz="2600" dirty="0" smtClean="0">
                <a:solidFill>
                  <a:schemeClr val="bg1">
                    <a:lumMod val="50000"/>
                  </a:schemeClr>
                </a:solidFill>
                <a:latin typeface="Times New Roman" pitchFamily="18" charset="0"/>
                <a:ea typeface="Times New Roman" pitchFamily="18" charset="0"/>
                <a:cs typeface="Times New Roman" pitchFamily="18" charset="0"/>
              </a:rPr>
              <a:t> (Quick Sort)</a:t>
            </a:r>
            <a:endParaRPr kumimoji="0" lang="en-US" sz="2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endParaRPr>
          </a:p>
          <a:p>
            <a:pPr marL="0" indent="288925" algn="just" eaLnBrk="0" fontAlgn="base" hangingPunct="0">
              <a:spcBef>
                <a:spcPct val="0"/>
              </a:spcBef>
              <a:spcAft>
                <a:spcPct val="0"/>
              </a:spcAft>
              <a:buFont typeface="Wingdings" pitchFamily="2" charset="2"/>
              <a:buChar char="ü"/>
            </a:pPr>
            <a:r>
              <a:rPr lang="en-US" sz="3600" dirty="0" err="1" smtClean="0">
                <a:latin typeface="Times New Roman" pitchFamily="18" charset="0"/>
                <a:ea typeface="Times New Roman" pitchFamily="18" charset="0"/>
                <a:cs typeface="Times New Roman" pitchFamily="18" charset="0"/>
              </a:rPr>
              <a:t>Các</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thuật</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toán</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tìm</a:t>
            </a:r>
            <a:r>
              <a:rPr lang="en-US" sz="3600" dirty="0" smtClean="0">
                <a:latin typeface="Times New Roman" pitchFamily="18" charset="0"/>
                <a:ea typeface="Times New Roman" pitchFamily="18" charset="0"/>
                <a:cs typeface="Times New Roman" pitchFamily="18" charset="0"/>
              </a:rPr>
              <a:t> </a:t>
            </a:r>
            <a:r>
              <a:rPr lang="en-US" sz="3600" dirty="0" err="1" smtClean="0">
                <a:latin typeface="Times New Roman" pitchFamily="18" charset="0"/>
                <a:ea typeface="Times New Roman" pitchFamily="18" charset="0"/>
                <a:cs typeface="Times New Roman" pitchFamily="18" charset="0"/>
              </a:rPr>
              <a:t>kiếm</a:t>
            </a:r>
            <a:r>
              <a:rPr lang="en-US" sz="3600" dirty="0" smtClean="0">
                <a:latin typeface="Times New Roman" pitchFamily="18" charset="0"/>
                <a:ea typeface="Times New Roman" pitchFamily="18" charset="0"/>
                <a:cs typeface="Times New Roman" pitchFamily="18" charset="0"/>
              </a:rPr>
              <a:t> (Search)</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Tìm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kiếm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tuần</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tự</a:t>
            </a:r>
            <a:endParaRPr lang="en-US" sz="2600" dirty="0" smtClean="0">
              <a:latin typeface="Times New Roman" pitchFamily="18" charset="0"/>
              <a:ea typeface="Times New Roman" pitchFamily="18" charset="0"/>
              <a:cs typeface="Times New Roman" pitchFamily="18" charset="0"/>
            </a:endParaRP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Tìm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kiếm</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nhị</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phân</a:t>
            </a:r>
            <a:endParaRPr lang="en-US" sz="2600" dirty="0" smtClean="0">
              <a:latin typeface="Arial" pitchFamily="34"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580EA08C-D8A3-49F9-A2CB-95BB1634E53C}" type="slidenum">
              <a:rPr lang="en-US" smtClean="0">
                <a:latin typeface="Times New Roman" pitchFamily="18" charset="0"/>
                <a:cs typeface="Times New Roman" pitchFamily="18" charset="0"/>
              </a:rPr>
              <a:pPr/>
              <a:t>124</a:t>
            </a:fld>
            <a:endParaRPr lang="en-US" smtClean="0">
              <a:latin typeface="Times New Roman" pitchFamily="18" charset="0"/>
              <a:cs typeface="Times New Roman" pitchFamily="18" charset="0"/>
            </a:endParaRPr>
          </a:p>
        </p:txBody>
      </p:sp>
      <p:sp>
        <p:nvSpPr>
          <p:cNvPr id="409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Khái niệm tìm kiếm</a:t>
            </a:r>
          </a:p>
        </p:txBody>
      </p:sp>
      <p:sp>
        <p:nvSpPr>
          <p:cNvPr id="4100"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smtClean="0">
                <a:latin typeface="Times New Roman" pitchFamily="18" charset="0"/>
                <a:cs typeface="Times New Roman" pitchFamily="18" charset="0"/>
              </a:rPr>
              <a:t>Tìm kiếm là một yêu cầu rất thường xuyên trong đời sống hàng ngày cũng như trong tin học. Để đơn giản ta xét bài toán tìm kiếm như sau:</a:t>
            </a:r>
          </a:p>
          <a:p>
            <a:pPr eaLnBrk="1" hangingPunct="1">
              <a:lnSpc>
                <a:spcPct val="90000"/>
              </a:lnSpc>
            </a:pPr>
            <a:r>
              <a:rPr lang="en-US" smtClean="0">
                <a:latin typeface="Times New Roman" pitchFamily="18" charset="0"/>
                <a:cs typeface="Times New Roman" pitchFamily="18" charset="0"/>
              </a:rPr>
              <a:t>Cho một dãy số gồm các phần tử a1, a2, ..., an. Cho biết trong dãy này có phần tử nào có giá trị bằng X (cho trước) hay không?</a:t>
            </a:r>
          </a:p>
          <a:p>
            <a:pPr eaLnBrk="1" hangingPunct="1">
              <a:lnSpc>
                <a:spcPct val="90000"/>
              </a:lnSpc>
            </a:pPr>
            <a:r>
              <a:rPr lang="en-US" smtClean="0">
                <a:latin typeface="Times New Roman" pitchFamily="18" charset="0"/>
                <a:cs typeface="Times New Roman" pitchFamily="18" charset="0"/>
              </a:rPr>
              <a:t>Đo độ hiệu quả:</a:t>
            </a:r>
          </a:p>
          <a:p>
            <a:pPr lvl="1" eaLnBrk="1" hangingPunct="1">
              <a:lnSpc>
                <a:spcPct val="90000"/>
              </a:lnSpc>
            </a:pPr>
            <a:r>
              <a:rPr lang="en-US" smtClean="0">
                <a:latin typeface="Times New Roman" pitchFamily="18" charset="0"/>
                <a:cs typeface="Times New Roman" pitchFamily="18" charset="0"/>
              </a:rPr>
              <a:t>Số lần so sánh khóa cần tìm và khóa của các bản ghi</a:t>
            </a:r>
          </a:p>
          <a:p>
            <a:pPr eaLnBrk="1" hangingPunct="1">
              <a:lnSpc>
                <a:spcPct val="90000"/>
              </a:lnSpc>
            </a:pPr>
            <a:r>
              <a:rPr lang="en-US" smtClean="0">
                <a:latin typeface="Times New Roman" pitchFamily="18" charset="0"/>
                <a:cs typeface="Times New Roman" pitchFamily="18" charset="0"/>
              </a:rPr>
              <a:t>Phân loại:</a:t>
            </a:r>
          </a:p>
          <a:p>
            <a:pPr lvl="1" eaLnBrk="1" hangingPunct="1">
              <a:lnSpc>
                <a:spcPct val="90000"/>
              </a:lnSpc>
            </a:pPr>
            <a:r>
              <a:rPr lang="en-US" smtClean="0">
                <a:latin typeface="Times New Roman" pitchFamily="18" charset="0"/>
                <a:cs typeface="Times New Roman" pitchFamily="18" charset="0"/>
              </a:rPr>
              <a:t>Tìm kiếm nội (internal searching)</a:t>
            </a:r>
          </a:p>
          <a:p>
            <a:pPr lvl="1" eaLnBrk="1" hangingPunct="1">
              <a:lnSpc>
                <a:spcPct val="90000"/>
              </a:lnSpc>
            </a:pPr>
            <a:r>
              <a:rPr lang="en-US" smtClean="0">
                <a:latin typeface="Times New Roman" pitchFamily="18" charset="0"/>
                <a:cs typeface="Times New Roman" pitchFamily="18" charset="0"/>
              </a:rPr>
              <a:t>Tìm kiếm ngoại (external searching)</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6348DE9C-C3E6-452B-A576-A4995159F4B6}" type="slidenum">
              <a:rPr lang="en-US" smtClean="0">
                <a:latin typeface="Times New Roman" pitchFamily="18" charset="0"/>
                <a:cs typeface="Times New Roman" pitchFamily="18" charset="0"/>
              </a:rPr>
              <a:pPr/>
              <a:t>125</a:t>
            </a:fld>
            <a:endParaRPr lang="en-US" smtClean="0">
              <a:latin typeface="Times New Roman" pitchFamily="18" charset="0"/>
              <a:cs typeface="Times New Roman" pitchFamily="18" charset="0"/>
            </a:endParaRPr>
          </a:p>
        </p:txBody>
      </p:sp>
      <p:sp>
        <p:nvSpPr>
          <p:cNvPr id="512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Hàm tìm kiếm</a:t>
            </a:r>
          </a:p>
        </p:txBody>
      </p:sp>
      <p:sp>
        <p:nvSpPr>
          <p:cNvPr id="5124" name="Rectangle 3"/>
          <p:cNvSpPr>
            <a:spLocks noGrp="1" noChangeArrowheads="1"/>
          </p:cNvSpPr>
          <p:nvPr>
            <p:ph type="body" idx="1"/>
          </p:nvPr>
        </p:nvSpPr>
        <p:spPr/>
        <p:txBody>
          <a:bodyPr/>
          <a:lstStyle/>
          <a:p>
            <a:pPr eaLnBrk="1" hangingPunct="1"/>
            <a:r>
              <a:rPr lang="en-US" smtClean="0">
                <a:latin typeface="Times New Roman" pitchFamily="18" charset="0"/>
                <a:cs typeface="Times New Roman" pitchFamily="18" charset="0"/>
              </a:rPr>
              <a:t>Tham số vào:</a:t>
            </a:r>
          </a:p>
          <a:p>
            <a:pPr lvl="1" eaLnBrk="1" hangingPunct="1"/>
            <a:r>
              <a:rPr lang="en-US" smtClean="0">
                <a:latin typeface="Times New Roman" pitchFamily="18" charset="0"/>
                <a:cs typeface="Times New Roman" pitchFamily="18" charset="0"/>
              </a:rPr>
              <a:t>Danh sách cần tìm</a:t>
            </a:r>
          </a:p>
          <a:p>
            <a:pPr lvl="1" eaLnBrk="1" hangingPunct="1"/>
            <a:r>
              <a:rPr lang="en-US" smtClean="0">
                <a:latin typeface="Times New Roman" pitchFamily="18" charset="0"/>
                <a:cs typeface="Times New Roman" pitchFamily="18" charset="0"/>
              </a:rPr>
              <a:t>Khóa cần tìm</a:t>
            </a:r>
          </a:p>
          <a:p>
            <a:pPr eaLnBrk="1" hangingPunct="1"/>
            <a:r>
              <a:rPr lang="en-US" smtClean="0">
                <a:latin typeface="Times New Roman" pitchFamily="18" charset="0"/>
                <a:cs typeface="Times New Roman" pitchFamily="18" charset="0"/>
              </a:rPr>
              <a:t>Tham số ra:</a:t>
            </a:r>
          </a:p>
          <a:p>
            <a:pPr lvl="1" eaLnBrk="1" hangingPunct="1"/>
            <a:r>
              <a:rPr lang="en-US" smtClean="0">
                <a:latin typeface="Times New Roman" pitchFamily="18" charset="0"/>
                <a:cs typeface="Times New Roman" pitchFamily="18" charset="0"/>
              </a:rPr>
              <a:t>Vị trí phần tử tìm thấy (nếu có)</a:t>
            </a:r>
          </a:p>
          <a:p>
            <a:pPr eaLnBrk="1" hangingPunct="1"/>
            <a:r>
              <a:rPr lang="en-US" smtClean="0">
                <a:latin typeface="Times New Roman" pitchFamily="18" charset="0"/>
                <a:cs typeface="Times New Roman" pitchFamily="18" charset="0"/>
              </a:rPr>
              <a:t>Kết quả hàm: kiểu int</a:t>
            </a:r>
          </a:p>
          <a:p>
            <a:pPr lvl="1" eaLnBrk="1" hangingPunct="1"/>
            <a:r>
              <a:rPr lang="en-US" smtClean="0">
                <a:latin typeface="Times New Roman" pitchFamily="18" charset="0"/>
                <a:cs typeface="Times New Roman" pitchFamily="18" charset="0"/>
              </a:rPr>
              <a:t>Tìm thấy: vị trí</a:t>
            </a:r>
          </a:p>
          <a:p>
            <a:pPr lvl="1" eaLnBrk="1" hangingPunct="1"/>
            <a:r>
              <a:rPr lang="en-US" smtClean="0">
                <a:latin typeface="Times New Roman" pitchFamily="18" charset="0"/>
                <a:cs typeface="Times New Roman" pitchFamily="18" charset="0"/>
              </a:rPr>
              <a:t>Không tìm thấy: -1</a:t>
            </a: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2"/>
          </p:nvPr>
        </p:nvSpPr>
        <p:spPr>
          <a:noFill/>
        </p:spPr>
        <p:txBody>
          <a:bodyPr/>
          <a:lstStyle/>
          <a:p>
            <a:fld id="{233533FD-76B5-4EFD-8187-5FDA92B730E4}" type="slidenum">
              <a:rPr lang="en-US" smtClean="0">
                <a:latin typeface="Times New Roman" pitchFamily="18" charset="0"/>
                <a:cs typeface="Times New Roman" pitchFamily="18" charset="0"/>
              </a:rPr>
              <a:pPr/>
              <a:t>126</a:t>
            </a:fld>
            <a:endParaRPr lang="en-US" smtClean="0">
              <a:latin typeface="Times New Roman" pitchFamily="18" charset="0"/>
              <a:cs typeface="Times New Roman" pitchFamily="18" charset="0"/>
            </a:endParaRPr>
          </a:p>
        </p:txBody>
      </p:sp>
      <p:sp>
        <p:nvSpPr>
          <p:cNvPr id="614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tuần tự (sequential search)</a:t>
            </a:r>
          </a:p>
        </p:txBody>
      </p:sp>
      <p:sp>
        <p:nvSpPr>
          <p:cNvPr id="6148" name="Rectangle 26"/>
          <p:cNvSpPr>
            <a:spLocks noChangeArrowheads="1"/>
          </p:cNvSpPr>
          <p:nvPr/>
        </p:nvSpPr>
        <p:spPr bwMode="auto">
          <a:xfrm>
            <a:off x="381000" y="1066800"/>
            <a:ext cx="8382000" cy="1569660"/>
          </a:xfrm>
          <a:prstGeom prst="rect">
            <a:avLst/>
          </a:prstGeom>
          <a:noFill/>
          <a:ln w="9525">
            <a:noFill/>
            <a:miter lim="800000"/>
            <a:headEnd/>
            <a:tailEnd/>
          </a:ln>
        </p:spPr>
        <p:txBody>
          <a:bodyPr>
            <a:spAutoFit/>
          </a:bodyPr>
          <a:lstStyle/>
          <a:p>
            <a:r>
              <a:rPr lang="en-US" sz="2400" b="1" i="1">
                <a:latin typeface="Times New Roman" pitchFamily="18" charset="0"/>
                <a:cs typeface="Times New Roman" pitchFamily="18" charset="0"/>
              </a:rPr>
              <a:t>Ý tưởng:</a:t>
            </a:r>
          </a:p>
          <a:p>
            <a:r>
              <a:rPr lang="en-US" sz="2400">
                <a:latin typeface="Times New Roman" pitchFamily="18" charset="0"/>
                <a:cs typeface="Times New Roman" pitchFamily="18" charset="0"/>
              </a:rPr>
              <a:t>	So sánh lần lượt các phần tử của mảng A với giá trị X cần tìm bắt đầu từ phần tử đầu tiên cho đến khi tìm thấy hoặc tìm hết mảng mà không tìm thấy X.</a:t>
            </a:r>
          </a:p>
        </p:txBody>
      </p:sp>
      <p:sp>
        <p:nvSpPr>
          <p:cNvPr id="5" name="Text Box 3"/>
          <p:cNvSpPr txBox="1">
            <a:spLocks noChangeArrowheads="1"/>
          </p:cNvSpPr>
          <p:nvPr/>
        </p:nvSpPr>
        <p:spPr bwMode="auto">
          <a:xfrm>
            <a:off x="369888" y="2667000"/>
            <a:ext cx="8469312" cy="3970338"/>
          </a:xfrm>
          <a:prstGeom prst="rect">
            <a:avLst/>
          </a:prstGeom>
          <a:noFill/>
          <a:ln w="9525">
            <a:solidFill>
              <a:schemeClr val="tx1"/>
            </a:solidFill>
            <a:miter lim="800000"/>
            <a:headEnd/>
            <a:tailEnd/>
          </a:ln>
        </p:spPr>
        <p:txBody>
          <a:bodyPr>
            <a:spAutoFit/>
          </a:bodyPr>
          <a:lstStyle/>
          <a:p>
            <a:r>
              <a:rPr lang="en-US" sz="2800" b="1" i="1">
                <a:solidFill>
                  <a:schemeClr val="tx2"/>
                </a:solidFill>
                <a:latin typeface="Times New Roman" pitchFamily="18" charset="0"/>
                <a:cs typeface="Times New Roman" pitchFamily="18" charset="0"/>
              </a:rPr>
              <a:t>Thuật toán:</a:t>
            </a:r>
          </a:p>
          <a:p>
            <a:r>
              <a:rPr lang="en-US" sz="2800">
                <a:solidFill>
                  <a:schemeClr val="tx2"/>
                </a:solidFill>
                <a:latin typeface="Times New Roman" pitchFamily="18" charset="0"/>
                <a:cs typeface="Times New Roman" pitchFamily="18" charset="0"/>
              </a:rPr>
              <a:t>B1: i = 1 ;// bắt đầu từ phần tử đầu tiên</a:t>
            </a:r>
          </a:p>
          <a:p>
            <a:r>
              <a:rPr lang="en-US" sz="2800">
                <a:solidFill>
                  <a:schemeClr val="tx2"/>
                </a:solidFill>
                <a:latin typeface="Times New Roman" pitchFamily="18" charset="0"/>
                <a:cs typeface="Times New Roman" pitchFamily="18" charset="0"/>
              </a:rPr>
              <a:t>B2: so sánh A[i] với X, có 2 khả năng :</a:t>
            </a:r>
          </a:p>
          <a:p>
            <a:pPr lvl="1"/>
            <a:r>
              <a:rPr lang="en-US" sz="2800">
                <a:solidFill>
                  <a:schemeClr val="tx2"/>
                </a:solidFill>
                <a:latin typeface="Times New Roman" pitchFamily="18" charset="0"/>
                <a:cs typeface="Times New Roman" pitchFamily="18" charset="0"/>
              </a:rPr>
              <a:t>	A[i] =X : Tìm thấy. Dừng</a:t>
            </a:r>
          </a:p>
          <a:p>
            <a:pPr lvl="1"/>
            <a:r>
              <a:rPr lang="en-US" sz="2800">
                <a:solidFill>
                  <a:schemeClr val="tx2"/>
                </a:solidFill>
                <a:latin typeface="Times New Roman" pitchFamily="18" charset="0"/>
                <a:cs typeface="Times New Roman" pitchFamily="18" charset="0"/>
              </a:rPr>
              <a:t>  A[i] &lt;&gt;X : Sang B3</a:t>
            </a:r>
          </a:p>
          <a:p>
            <a:r>
              <a:rPr lang="en-US" sz="2800">
                <a:solidFill>
                  <a:schemeClr val="tx2"/>
                </a:solidFill>
                <a:latin typeface="Times New Roman" pitchFamily="18" charset="0"/>
                <a:cs typeface="Times New Roman" pitchFamily="18" charset="0"/>
                <a:sym typeface="Symbol" pitchFamily="18" charset="2"/>
              </a:rPr>
              <a:t>B3: i=i+1 // Xét phần tử tiếp theo trong mảng</a:t>
            </a:r>
          </a:p>
          <a:p>
            <a:r>
              <a:rPr lang="en-US" sz="2800">
                <a:solidFill>
                  <a:schemeClr val="tx2"/>
                </a:solidFill>
                <a:latin typeface="Times New Roman" pitchFamily="18" charset="0"/>
                <a:cs typeface="Times New Roman" pitchFamily="18" charset="0"/>
                <a:sym typeface="Symbol" pitchFamily="18" charset="2"/>
              </a:rPr>
              <a:t>	Nếu i&gt;n : Hết mảng, không tìm thấy.Dừng</a:t>
            </a:r>
          </a:p>
          <a:p>
            <a:r>
              <a:rPr lang="en-US" sz="2800">
                <a:solidFill>
                  <a:schemeClr val="tx2"/>
                </a:solidFill>
                <a:latin typeface="Times New Roman" pitchFamily="18" charset="0"/>
                <a:cs typeface="Times New Roman" pitchFamily="18" charset="0"/>
                <a:sym typeface="Symbol" pitchFamily="18" charset="2"/>
              </a:rPr>
              <a:t>	Ngược lại: lặp lại B2</a:t>
            </a:r>
          </a:p>
          <a:p>
            <a:pPr eaLnBrk="1" hangingPunct="1"/>
            <a:endParaRPr lang="en-US" sz="28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2"/>
          </p:nvPr>
        </p:nvSpPr>
        <p:spPr>
          <a:noFill/>
        </p:spPr>
        <p:txBody>
          <a:bodyPr/>
          <a:lstStyle/>
          <a:p>
            <a:fld id="{0625AE80-C4EA-485E-9B14-078E4F9C40FE}" type="slidenum">
              <a:rPr lang="en-US" smtClean="0">
                <a:latin typeface="Times New Roman" pitchFamily="18" charset="0"/>
                <a:cs typeface="Times New Roman" pitchFamily="18" charset="0"/>
              </a:rPr>
              <a:pPr/>
              <a:t>127</a:t>
            </a:fld>
            <a:endParaRPr lang="en-US" smtClean="0">
              <a:latin typeface="Times New Roman" pitchFamily="18" charset="0"/>
              <a:cs typeface="Times New Roman" pitchFamily="18" charset="0"/>
            </a:endParaRPr>
          </a:p>
        </p:txBody>
      </p:sp>
      <p:sp>
        <p:nvSpPr>
          <p:cNvPr id="717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tuần tự (sequential search)</a:t>
            </a:r>
          </a:p>
        </p:txBody>
      </p:sp>
      <p:sp>
        <p:nvSpPr>
          <p:cNvPr id="681987" name="Text Box 3"/>
          <p:cNvSpPr txBox="1">
            <a:spLocks noChangeArrowheads="1"/>
          </p:cNvSpPr>
          <p:nvPr/>
        </p:nvSpPr>
        <p:spPr bwMode="auto">
          <a:xfrm>
            <a:off x="990600" y="1600200"/>
            <a:ext cx="609600" cy="528638"/>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solidFill>
                  <a:srgbClr val="FF3300"/>
                </a:solidFill>
                <a:latin typeface="Times New Roman" pitchFamily="18" charset="0"/>
                <a:cs typeface="Times New Roman" pitchFamily="18" charset="0"/>
              </a:rPr>
              <a:t>5</a:t>
            </a:r>
          </a:p>
        </p:txBody>
      </p:sp>
      <p:sp>
        <p:nvSpPr>
          <p:cNvPr id="681988" name="Text Box 4"/>
          <p:cNvSpPr txBox="1">
            <a:spLocks noChangeArrowheads="1"/>
          </p:cNvSpPr>
          <p:nvPr/>
        </p:nvSpPr>
        <p:spPr bwMode="auto">
          <a:xfrm>
            <a:off x="898525" y="2122488"/>
            <a:ext cx="1265026" cy="400110"/>
          </a:xfrm>
          <a:prstGeom prst="rect">
            <a:avLst/>
          </a:prstGeom>
          <a:noFill/>
          <a:ln w="9525">
            <a:noFill/>
            <a:miter lim="800000"/>
            <a:headEnd/>
            <a:tailEnd/>
          </a:ln>
        </p:spPr>
        <p:txBody>
          <a:bodyPr wrap="none">
            <a:spAutoFit/>
          </a:bodyPr>
          <a:lstStyle/>
          <a:p>
            <a:pPr eaLnBrk="1" hangingPunct="1"/>
            <a:r>
              <a:rPr lang="en-US" sz="2000">
                <a:solidFill>
                  <a:srgbClr val="FF3300"/>
                </a:solidFill>
                <a:latin typeface="Times New Roman" pitchFamily="18" charset="0"/>
                <a:cs typeface="Times New Roman" pitchFamily="18" charset="0"/>
              </a:rPr>
              <a:t>Target key</a:t>
            </a:r>
          </a:p>
        </p:txBody>
      </p:sp>
      <p:sp>
        <p:nvSpPr>
          <p:cNvPr id="681989" name="Line 5"/>
          <p:cNvSpPr>
            <a:spLocks noChangeShapeType="1"/>
          </p:cNvSpPr>
          <p:nvPr/>
        </p:nvSpPr>
        <p:spPr bwMode="auto">
          <a:xfrm flipV="1">
            <a:off x="2362200" y="3581400"/>
            <a:ext cx="0" cy="681038"/>
          </a:xfrm>
          <a:prstGeom prst="line">
            <a:avLst/>
          </a:prstGeom>
          <a:noFill/>
          <a:ln w="28575">
            <a:solidFill>
              <a:srgbClr val="FF3300"/>
            </a:solidFill>
            <a:round/>
            <a:headEnd/>
            <a:tailEnd type="triangle" w="med" len="med"/>
          </a:ln>
        </p:spPr>
        <p:txBody>
          <a:bodyPr/>
          <a:lstStyle/>
          <a:p>
            <a:endParaRPr lang="en-US">
              <a:latin typeface="Times New Roman" pitchFamily="18" charset="0"/>
              <a:cs typeface="Times New Roman" pitchFamily="18" charset="0"/>
            </a:endParaRPr>
          </a:p>
        </p:txBody>
      </p:sp>
      <p:sp>
        <p:nvSpPr>
          <p:cNvPr id="681990" name="Text Box 6"/>
          <p:cNvSpPr txBox="1">
            <a:spLocks noChangeArrowheads="1"/>
          </p:cNvSpPr>
          <p:nvPr/>
        </p:nvSpPr>
        <p:spPr bwMode="auto">
          <a:xfrm>
            <a:off x="20574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7</a:t>
            </a:r>
          </a:p>
        </p:txBody>
      </p:sp>
      <p:sp>
        <p:nvSpPr>
          <p:cNvPr id="681991" name="Text Box 7"/>
          <p:cNvSpPr txBox="1">
            <a:spLocks noChangeArrowheads="1"/>
          </p:cNvSpPr>
          <p:nvPr/>
        </p:nvSpPr>
        <p:spPr bwMode="auto">
          <a:xfrm>
            <a:off x="26670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13</a:t>
            </a:r>
          </a:p>
        </p:txBody>
      </p:sp>
      <p:sp>
        <p:nvSpPr>
          <p:cNvPr id="681992" name="Text Box 8"/>
          <p:cNvSpPr txBox="1">
            <a:spLocks noChangeArrowheads="1"/>
          </p:cNvSpPr>
          <p:nvPr/>
        </p:nvSpPr>
        <p:spPr bwMode="auto">
          <a:xfrm>
            <a:off x="32766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5</a:t>
            </a:r>
          </a:p>
        </p:txBody>
      </p:sp>
      <p:sp>
        <p:nvSpPr>
          <p:cNvPr id="681993" name="Text Box 9"/>
          <p:cNvSpPr txBox="1">
            <a:spLocks noChangeArrowheads="1"/>
          </p:cNvSpPr>
          <p:nvPr/>
        </p:nvSpPr>
        <p:spPr bwMode="auto">
          <a:xfrm>
            <a:off x="38862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21</a:t>
            </a:r>
          </a:p>
        </p:txBody>
      </p:sp>
      <p:sp>
        <p:nvSpPr>
          <p:cNvPr id="681994" name="Text Box 10"/>
          <p:cNvSpPr txBox="1">
            <a:spLocks noChangeArrowheads="1"/>
          </p:cNvSpPr>
          <p:nvPr/>
        </p:nvSpPr>
        <p:spPr bwMode="auto">
          <a:xfrm>
            <a:off x="44958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6</a:t>
            </a:r>
          </a:p>
        </p:txBody>
      </p:sp>
      <p:sp>
        <p:nvSpPr>
          <p:cNvPr id="681995" name="Text Box 11"/>
          <p:cNvSpPr txBox="1">
            <a:spLocks noChangeArrowheads="1"/>
          </p:cNvSpPr>
          <p:nvPr/>
        </p:nvSpPr>
        <p:spPr bwMode="auto">
          <a:xfrm>
            <a:off x="51054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a:t>
            </a:r>
          </a:p>
        </p:txBody>
      </p:sp>
      <p:sp>
        <p:nvSpPr>
          <p:cNvPr id="681996" name="Text Box 12"/>
          <p:cNvSpPr txBox="1">
            <a:spLocks noChangeArrowheads="1"/>
          </p:cNvSpPr>
          <p:nvPr/>
        </p:nvSpPr>
        <p:spPr bwMode="auto">
          <a:xfrm>
            <a:off x="57150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8</a:t>
            </a:r>
          </a:p>
        </p:txBody>
      </p:sp>
      <p:sp>
        <p:nvSpPr>
          <p:cNvPr id="681997" name="Text Box 13"/>
          <p:cNvSpPr txBox="1">
            <a:spLocks noChangeArrowheads="1"/>
          </p:cNvSpPr>
          <p:nvPr/>
        </p:nvSpPr>
        <p:spPr bwMode="auto">
          <a:xfrm>
            <a:off x="63246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15</a:t>
            </a:r>
          </a:p>
        </p:txBody>
      </p:sp>
      <p:grpSp>
        <p:nvGrpSpPr>
          <p:cNvPr id="2" name="Group 14"/>
          <p:cNvGrpSpPr>
            <a:grpSpLocks/>
          </p:cNvGrpSpPr>
          <p:nvPr/>
        </p:nvGrpSpPr>
        <p:grpSpPr bwMode="auto">
          <a:xfrm>
            <a:off x="2209800" y="2551113"/>
            <a:ext cx="4578350" cy="366712"/>
            <a:chOff x="1392" y="1607"/>
            <a:chExt cx="2884" cy="231"/>
          </a:xfrm>
        </p:grpSpPr>
        <p:sp>
          <p:nvSpPr>
            <p:cNvPr id="7187" name="Text Box 15"/>
            <p:cNvSpPr txBox="1">
              <a:spLocks noChangeArrowheads="1"/>
            </p:cNvSpPr>
            <p:nvPr/>
          </p:nvSpPr>
          <p:spPr bwMode="auto">
            <a:xfrm>
              <a:off x="1392"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0</a:t>
              </a:r>
            </a:p>
          </p:txBody>
        </p:sp>
        <p:sp>
          <p:nvSpPr>
            <p:cNvPr id="7188" name="Text Box 16"/>
            <p:cNvSpPr txBox="1">
              <a:spLocks noChangeArrowheads="1"/>
            </p:cNvSpPr>
            <p:nvPr/>
          </p:nvSpPr>
          <p:spPr bwMode="auto">
            <a:xfrm>
              <a:off x="1824"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1</a:t>
              </a:r>
            </a:p>
          </p:txBody>
        </p:sp>
        <p:sp>
          <p:nvSpPr>
            <p:cNvPr id="7189" name="Text Box 17"/>
            <p:cNvSpPr txBox="1">
              <a:spLocks noChangeArrowheads="1"/>
            </p:cNvSpPr>
            <p:nvPr/>
          </p:nvSpPr>
          <p:spPr bwMode="auto">
            <a:xfrm>
              <a:off x="2160"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2</a:t>
              </a:r>
            </a:p>
          </p:txBody>
        </p:sp>
        <p:sp>
          <p:nvSpPr>
            <p:cNvPr id="7190" name="Text Box 18"/>
            <p:cNvSpPr txBox="1">
              <a:spLocks noChangeArrowheads="1"/>
            </p:cNvSpPr>
            <p:nvPr/>
          </p:nvSpPr>
          <p:spPr bwMode="auto">
            <a:xfrm>
              <a:off x="2544"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3</a:t>
              </a:r>
            </a:p>
          </p:txBody>
        </p:sp>
        <p:sp>
          <p:nvSpPr>
            <p:cNvPr id="7191" name="Text Box 19"/>
            <p:cNvSpPr txBox="1">
              <a:spLocks noChangeArrowheads="1"/>
            </p:cNvSpPr>
            <p:nvPr/>
          </p:nvSpPr>
          <p:spPr bwMode="auto">
            <a:xfrm>
              <a:off x="2928"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4</a:t>
              </a:r>
            </a:p>
          </p:txBody>
        </p:sp>
        <p:sp>
          <p:nvSpPr>
            <p:cNvPr id="7192" name="Text Box 20"/>
            <p:cNvSpPr txBox="1">
              <a:spLocks noChangeArrowheads="1"/>
            </p:cNvSpPr>
            <p:nvPr/>
          </p:nvSpPr>
          <p:spPr bwMode="auto">
            <a:xfrm>
              <a:off x="3312"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5</a:t>
              </a:r>
            </a:p>
          </p:txBody>
        </p:sp>
        <p:sp>
          <p:nvSpPr>
            <p:cNvPr id="7193" name="Text Box 21"/>
            <p:cNvSpPr txBox="1">
              <a:spLocks noChangeArrowheads="1"/>
            </p:cNvSpPr>
            <p:nvPr/>
          </p:nvSpPr>
          <p:spPr bwMode="auto">
            <a:xfrm>
              <a:off x="3696"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6</a:t>
              </a:r>
            </a:p>
          </p:txBody>
        </p:sp>
        <p:sp>
          <p:nvSpPr>
            <p:cNvPr id="7194" name="Text Box 22"/>
            <p:cNvSpPr txBox="1">
              <a:spLocks noChangeArrowheads="1"/>
            </p:cNvSpPr>
            <p:nvPr/>
          </p:nvSpPr>
          <p:spPr bwMode="auto">
            <a:xfrm>
              <a:off x="4080"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7</a:t>
              </a:r>
            </a:p>
          </p:txBody>
        </p:sp>
      </p:grpSp>
      <p:sp>
        <p:nvSpPr>
          <p:cNvPr id="682007" name="Text Box 23"/>
          <p:cNvSpPr txBox="1">
            <a:spLocks noChangeArrowheads="1"/>
          </p:cNvSpPr>
          <p:nvPr/>
        </p:nvSpPr>
        <p:spPr bwMode="auto">
          <a:xfrm>
            <a:off x="5029200" y="1371600"/>
            <a:ext cx="1656223" cy="461665"/>
          </a:xfrm>
          <a:prstGeom prst="rect">
            <a:avLst/>
          </a:prstGeom>
          <a:noFill/>
          <a:ln w="9525">
            <a:noFill/>
            <a:miter lim="800000"/>
            <a:headEnd/>
            <a:tailEnd/>
          </a:ln>
        </p:spPr>
        <p:txBody>
          <a:bodyPr wrap="none">
            <a:spAutoFit/>
          </a:bodyPr>
          <a:lstStyle/>
          <a:p>
            <a:pPr eaLnBrk="1" hangingPunct="1"/>
            <a:r>
              <a:rPr lang="en-US" sz="2400">
                <a:solidFill>
                  <a:srgbClr val="FF3300"/>
                </a:solidFill>
                <a:latin typeface="Times New Roman" pitchFamily="18" charset="0"/>
                <a:cs typeface="Times New Roman" pitchFamily="18" charset="0"/>
              </a:rPr>
              <a:t>position = 2</a:t>
            </a:r>
          </a:p>
        </p:txBody>
      </p:sp>
      <p:sp>
        <p:nvSpPr>
          <p:cNvPr id="682008" name="Text Box 24"/>
          <p:cNvSpPr txBox="1">
            <a:spLocks noChangeArrowheads="1"/>
          </p:cNvSpPr>
          <p:nvPr/>
        </p:nvSpPr>
        <p:spPr bwMode="auto">
          <a:xfrm>
            <a:off x="5089525" y="4840288"/>
            <a:ext cx="1149674" cy="461665"/>
          </a:xfrm>
          <a:prstGeom prst="rect">
            <a:avLst/>
          </a:prstGeom>
          <a:noFill/>
          <a:ln w="9525">
            <a:noFill/>
            <a:miter lim="800000"/>
            <a:headEnd/>
            <a:tailEnd/>
          </a:ln>
        </p:spPr>
        <p:txBody>
          <a:bodyPr wrap="none">
            <a:spAutoFit/>
          </a:bodyPr>
          <a:lstStyle/>
          <a:p>
            <a:pPr eaLnBrk="1" hangingPunct="1"/>
            <a:r>
              <a:rPr lang="en-US" sz="2400">
                <a:solidFill>
                  <a:srgbClr val="FF3300"/>
                </a:solidFill>
                <a:latin typeface="Times New Roman" pitchFamily="18" charset="0"/>
                <a:cs typeface="Times New Roman" pitchFamily="18" charset="0"/>
              </a:rPr>
              <a:t>return 2</a:t>
            </a:r>
          </a:p>
        </p:txBody>
      </p:sp>
      <p:sp>
        <p:nvSpPr>
          <p:cNvPr id="682009" name="Text Box 25"/>
          <p:cNvSpPr txBox="1">
            <a:spLocks noChangeArrowheads="1"/>
          </p:cNvSpPr>
          <p:nvPr/>
        </p:nvSpPr>
        <p:spPr bwMode="auto">
          <a:xfrm>
            <a:off x="5181600" y="5410200"/>
            <a:ext cx="2270173" cy="461665"/>
          </a:xfrm>
          <a:prstGeom prst="rect">
            <a:avLst/>
          </a:prstGeom>
          <a:noFill/>
          <a:ln w="9525">
            <a:noFill/>
            <a:miter lim="800000"/>
            <a:headEnd/>
            <a:tailEnd/>
          </a:ln>
        </p:spPr>
        <p:txBody>
          <a:bodyPr wrap="none">
            <a:spAutoFit/>
          </a:bodyPr>
          <a:lstStyle/>
          <a:p>
            <a:pPr eaLnBrk="1" hangingPunct="1"/>
            <a:r>
              <a:rPr lang="en-US" sz="2400">
                <a:solidFill>
                  <a:srgbClr val="3366CC"/>
                </a:solidFill>
                <a:latin typeface="Times New Roman" pitchFamily="18" charset="0"/>
                <a:cs typeface="Times New Roman" pitchFamily="18" charset="0"/>
              </a:rPr>
              <a:t>Số lần so sánh: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19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19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19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19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1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19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199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19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19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19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1989"/>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500" tmFilter="0, 0; .2, .5; .8, .5; 1, 0"/>
                                        <p:tgtEl>
                                          <p:spTgt spid="681990"/>
                                        </p:tgtEl>
                                      </p:cBhvr>
                                    </p:animEffect>
                                    <p:animScale>
                                      <p:cBhvr>
                                        <p:cTn id="34" dur="250" autoRev="1" fill="hold"/>
                                        <p:tgtEl>
                                          <p:spTgt spid="681990"/>
                                        </p:tgtEl>
                                      </p:cBhvr>
                                      <p:by x="105000" y="105000"/>
                                    </p:animScale>
                                  </p:childTnLst>
                                </p:cTn>
                              </p:par>
                              <p:par>
                                <p:cTn id="35" presetID="26" presetClass="emph" presetSubtype="0" fill="hold" grpId="1" nodeType="withEffect">
                                  <p:stCondLst>
                                    <p:cond delay="0"/>
                                  </p:stCondLst>
                                  <p:childTnLst>
                                    <p:animEffect transition="out" filter="fade">
                                      <p:cBhvr>
                                        <p:cTn id="36" dur="500" tmFilter="0, 0; .2, .5; .8, .5; 1, 0"/>
                                        <p:tgtEl>
                                          <p:spTgt spid="681987"/>
                                        </p:tgtEl>
                                      </p:cBhvr>
                                    </p:animEffect>
                                    <p:animScale>
                                      <p:cBhvr>
                                        <p:cTn id="37" dur="250" autoRev="1" fill="hold"/>
                                        <p:tgtEl>
                                          <p:spTgt spid="68198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grpId="1" nodeType="clickEffect">
                                  <p:stCondLst>
                                    <p:cond delay="0"/>
                                  </p:stCondLst>
                                  <p:childTnLst>
                                    <p:animMotion origin="layout" path="M -3.33333E-6 1.7341E-6 L 0.06667 1.7341E-6 " pathEditMode="relative" rAng="0" ptsTypes="AA">
                                      <p:cBhvr>
                                        <p:cTn id="41" dur="1000" fill="hold"/>
                                        <p:tgtEl>
                                          <p:spTgt spid="681989"/>
                                        </p:tgtEl>
                                        <p:attrNameLst>
                                          <p:attrName>ppt_x</p:attrName>
                                          <p:attrName>ppt_y</p:attrName>
                                        </p:attrNameLst>
                                      </p:cBhvr>
                                      <p:rCtr x="33" y="0"/>
                                    </p:animMotion>
                                  </p:childTnLst>
                                </p:cTn>
                              </p:par>
                            </p:childTnLst>
                          </p:cTn>
                        </p:par>
                        <p:par>
                          <p:cTn id="42" fill="hold">
                            <p:stCondLst>
                              <p:cond delay="1000"/>
                            </p:stCondLst>
                            <p:childTnLst>
                              <p:par>
                                <p:cTn id="43" presetID="26" presetClass="emph" presetSubtype="0" fill="hold" grpId="1" nodeType="afterEffect">
                                  <p:stCondLst>
                                    <p:cond delay="0"/>
                                  </p:stCondLst>
                                  <p:childTnLst>
                                    <p:animEffect transition="out" filter="fade">
                                      <p:cBhvr>
                                        <p:cTn id="44" dur="500" tmFilter="0, 0; .2, .5; .8, .5; 1, 0"/>
                                        <p:tgtEl>
                                          <p:spTgt spid="681991"/>
                                        </p:tgtEl>
                                      </p:cBhvr>
                                    </p:animEffect>
                                    <p:animScale>
                                      <p:cBhvr>
                                        <p:cTn id="45" dur="250" autoRev="1" fill="hold"/>
                                        <p:tgtEl>
                                          <p:spTgt spid="681991"/>
                                        </p:tgtEl>
                                      </p:cBhvr>
                                      <p:by x="105000" y="105000"/>
                                    </p:animScale>
                                  </p:childTnLst>
                                </p:cTn>
                              </p:par>
                              <p:par>
                                <p:cTn id="46" presetID="26" presetClass="emph" presetSubtype="0" fill="hold" grpId="2" nodeType="withEffect">
                                  <p:stCondLst>
                                    <p:cond delay="0"/>
                                  </p:stCondLst>
                                  <p:childTnLst>
                                    <p:animEffect transition="out" filter="fade">
                                      <p:cBhvr>
                                        <p:cTn id="47" dur="500" tmFilter="0, 0; .2, .5; .8, .5; 1, 0"/>
                                        <p:tgtEl>
                                          <p:spTgt spid="681987"/>
                                        </p:tgtEl>
                                      </p:cBhvr>
                                    </p:animEffect>
                                    <p:animScale>
                                      <p:cBhvr>
                                        <p:cTn id="48" dur="250" autoRev="1" fill="hold"/>
                                        <p:tgtEl>
                                          <p:spTgt spid="681987"/>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grpId="2" nodeType="clickEffect">
                                  <p:stCondLst>
                                    <p:cond delay="0"/>
                                  </p:stCondLst>
                                  <p:childTnLst>
                                    <p:animMotion origin="layout" path="M 0.06667 1.7341E-6 L 0.13334 1.7341E-6 " pathEditMode="relative" rAng="0" ptsTypes="AA">
                                      <p:cBhvr>
                                        <p:cTn id="52" dur="1000" fill="hold"/>
                                        <p:tgtEl>
                                          <p:spTgt spid="681989"/>
                                        </p:tgtEl>
                                        <p:attrNameLst>
                                          <p:attrName>ppt_x</p:attrName>
                                          <p:attrName>ppt_y</p:attrName>
                                        </p:attrNameLst>
                                      </p:cBhvr>
                                      <p:rCtr x="33" y="0"/>
                                    </p:animMotion>
                                  </p:childTnLst>
                                </p:cTn>
                              </p:par>
                            </p:childTnLst>
                          </p:cTn>
                        </p:par>
                        <p:par>
                          <p:cTn id="53" fill="hold">
                            <p:stCondLst>
                              <p:cond delay="1000"/>
                            </p:stCondLst>
                            <p:childTnLst>
                              <p:par>
                                <p:cTn id="54" presetID="26" presetClass="emph" presetSubtype="0" fill="hold" grpId="1" nodeType="afterEffect">
                                  <p:stCondLst>
                                    <p:cond delay="0"/>
                                  </p:stCondLst>
                                  <p:childTnLst>
                                    <p:animEffect transition="out" filter="fade">
                                      <p:cBhvr>
                                        <p:cTn id="55" dur="500" tmFilter="0, 0; .2, .5; .8, .5; 1, 0"/>
                                        <p:tgtEl>
                                          <p:spTgt spid="681992"/>
                                        </p:tgtEl>
                                      </p:cBhvr>
                                    </p:animEffect>
                                    <p:animScale>
                                      <p:cBhvr>
                                        <p:cTn id="56" dur="250" autoRev="1" fill="hold"/>
                                        <p:tgtEl>
                                          <p:spTgt spid="681992"/>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681987"/>
                                        </p:tgtEl>
                                      </p:cBhvr>
                                    </p:animEffect>
                                    <p:animScale>
                                      <p:cBhvr>
                                        <p:cTn id="59" dur="250" autoRev="1" fill="hold"/>
                                        <p:tgtEl>
                                          <p:spTgt spid="681987"/>
                                        </p:tgtEl>
                                      </p:cBhvr>
                                      <p:by x="105000" y="105000"/>
                                    </p:animScale>
                                  </p:childTnLst>
                                </p:cTn>
                              </p:par>
                            </p:childTnLst>
                          </p:cTn>
                        </p:par>
                        <p:par>
                          <p:cTn id="60" fill="hold">
                            <p:stCondLst>
                              <p:cond delay="1500"/>
                            </p:stCondLst>
                            <p:childTnLst>
                              <p:par>
                                <p:cTn id="61" presetID="1" presetClass="entr" presetSubtype="0" fill="hold" grpId="1" nodeType="afterEffect">
                                  <p:stCondLst>
                                    <p:cond delay="500"/>
                                  </p:stCondLst>
                                  <p:childTnLst>
                                    <p:set>
                                      <p:cBhvr>
                                        <p:cTn id="62" dur="1" fill="hold">
                                          <p:stCondLst>
                                            <p:cond delay="0"/>
                                          </p:stCondLst>
                                        </p:cTn>
                                        <p:tgtEl>
                                          <p:spTgt spid="682007"/>
                                        </p:tgtEl>
                                        <p:attrNameLst>
                                          <p:attrName>style.visibility</p:attrName>
                                        </p:attrNameLst>
                                      </p:cBhvr>
                                      <p:to>
                                        <p:strVal val="visible"/>
                                      </p:to>
                                    </p:set>
                                  </p:childTnLst>
                                </p:cTn>
                              </p:par>
                            </p:childTnLst>
                          </p:cTn>
                        </p:par>
                        <p:par>
                          <p:cTn id="63" fill="hold">
                            <p:stCondLst>
                              <p:cond delay="2000"/>
                            </p:stCondLst>
                            <p:childTnLst>
                              <p:par>
                                <p:cTn id="64" presetID="0" presetClass="path" presetSubtype="0" accel="50000" decel="50000" fill="hold" grpId="0" nodeType="afterEffect">
                                  <p:stCondLst>
                                    <p:cond delay="0"/>
                                  </p:stCondLst>
                                  <p:childTnLst>
                                    <p:animMotion origin="layout" path="M -0.16666 0.17318 C -0.16389 0.12625 -0.16111 0.07954 -0.13333 0.05064 C -0.10555 0.02174 -0.05277 0.01087 2.77778E-7 -1.27168E-6 " pathEditMode="relative" ptsTypes="aaA">
                                      <p:cBhvr>
                                        <p:cTn id="65" dur="2000" fill="hold"/>
                                        <p:tgtEl>
                                          <p:spTgt spid="682007"/>
                                        </p:tgtEl>
                                        <p:attrNameLst>
                                          <p:attrName>ppt_x</p:attrName>
                                          <p:attrName>ppt_y</p:attrName>
                                        </p:attrNameLst>
                                      </p:cBhvr>
                                    </p:animMotion>
                                  </p:childTnLst>
                                </p:cTn>
                              </p:par>
                            </p:childTnLst>
                          </p:cTn>
                        </p:par>
                        <p:par>
                          <p:cTn id="66" fill="hold">
                            <p:stCondLst>
                              <p:cond delay="4000"/>
                            </p:stCondLst>
                            <p:childTnLst>
                              <p:par>
                                <p:cTn id="67" presetID="1" presetClass="entr" presetSubtype="0" fill="hold" grpId="0" nodeType="afterEffect">
                                  <p:stCondLst>
                                    <p:cond delay="0"/>
                                  </p:stCondLst>
                                  <p:childTnLst>
                                    <p:set>
                                      <p:cBhvr>
                                        <p:cTn id="68" dur="1" fill="hold">
                                          <p:stCondLst>
                                            <p:cond delay="0"/>
                                          </p:stCondLst>
                                        </p:cTn>
                                        <p:tgtEl>
                                          <p:spTgt spid="68200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82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animBg="1"/>
      <p:bldP spid="681987" grpId="1" animBg="1"/>
      <p:bldP spid="681987" grpId="2" animBg="1"/>
      <p:bldP spid="681987" grpId="3" animBg="1"/>
      <p:bldP spid="681988" grpId="0"/>
      <p:bldP spid="681989" grpId="0" animBg="1"/>
      <p:bldP spid="681989" grpId="1" animBg="1"/>
      <p:bldP spid="681989" grpId="2" animBg="1"/>
      <p:bldP spid="681990" grpId="0" animBg="1"/>
      <p:bldP spid="681990" grpId="1" animBg="1"/>
      <p:bldP spid="681991" grpId="0" animBg="1"/>
      <p:bldP spid="681991" grpId="1" animBg="1"/>
      <p:bldP spid="681992" grpId="0" animBg="1"/>
      <p:bldP spid="681992" grpId="1" animBg="1"/>
      <p:bldP spid="681993" grpId="0" animBg="1"/>
      <p:bldP spid="681994" grpId="0" animBg="1"/>
      <p:bldP spid="681995" grpId="0" animBg="1"/>
      <p:bldP spid="681996" grpId="0" animBg="1"/>
      <p:bldP spid="681997" grpId="0" animBg="1"/>
      <p:bldP spid="682007" grpId="0"/>
      <p:bldP spid="682007" grpId="1"/>
      <p:bldP spid="682008" grpId="0"/>
      <p:bldP spid="68200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2C6090EA-ACB0-48F7-99AA-8EAC82EC0034}" type="slidenum">
              <a:rPr lang="en-US" smtClean="0">
                <a:latin typeface="Times New Roman" pitchFamily="18" charset="0"/>
                <a:cs typeface="Times New Roman" pitchFamily="18" charset="0"/>
              </a:rPr>
              <a:pPr/>
              <a:t>128</a:t>
            </a:fld>
            <a:endParaRPr lang="en-US" smtClean="0">
              <a:latin typeface="Times New Roman" pitchFamily="18" charset="0"/>
              <a:cs typeface="Times New Roman" pitchFamily="18" charset="0"/>
            </a:endParaRPr>
          </a:p>
        </p:txBody>
      </p:sp>
      <p:sp>
        <p:nvSpPr>
          <p:cNvPr id="819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tuần tự - không tìm thấy</a:t>
            </a:r>
          </a:p>
        </p:txBody>
      </p:sp>
      <p:sp>
        <p:nvSpPr>
          <p:cNvPr id="658435" name="Text Box 3"/>
          <p:cNvSpPr txBox="1">
            <a:spLocks noChangeArrowheads="1"/>
          </p:cNvSpPr>
          <p:nvPr/>
        </p:nvSpPr>
        <p:spPr bwMode="auto">
          <a:xfrm>
            <a:off x="990600" y="1600200"/>
            <a:ext cx="609600" cy="528638"/>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solidFill>
                  <a:srgbClr val="FF3300"/>
                </a:solidFill>
                <a:latin typeface="Times New Roman" pitchFamily="18" charset="0"/>
                <a:cs typeface="Times New Roman" pitchFamily="18" charset="0"/>
              </a:rPr>
              <a:t>9</a:t>
            </a:r>
          </a:p>
        </p:txBody>
      </p:sp>
      <p:sp>
        <p:nvSpPr>
          <p:cNvPr id="658436" name="Text Box 4"/>
          <p:cNvSpPr txBox="1">
            <a:spLocks noChangeArrowheads="1"/>
          </p:cNvSpPr>
          <p:nvPr/>
        </p:nvSpPr>
        <p:spPr bwMode="auto">
          <a:xfrm>
            <a:off x="898525" y="2122488"/>
            <a:ext cx="1265026" cy="400110"/>
          </a:xfrm>
          <a:prstGeom prst="rect">
            <a:avLst/>
          </a:prstGeom>
          <a:noFill/>
          <a:ln w="9525">
            <a:noFill/>
            <a:miter lim="800000"/>
            <a:headEnd/>
            <a:tailEnd/>
          </a:ln>
        </p:spPr>
        <p:txBody>
          <a:bodyPr wrap="none">
            <a:spAutoFit/>
          </a:bodyPr>
          <a:lstStyle/>
          <a:p>
            <a:pPr eaLnBrk="1" hangingPunct="1"/>
            <a:r>
              <a:rPr lang="en-US" sz="2000">
                <a:solidFill>
                  <a:srgbClr val="FF3300"/>
                </a:solidFill>
                <a:latin typeface="Times New Roman" pitchFamily="18" charset="0"/>
                <a:cs typeface="Times New Roman" pitchFamily="18" charset="0"/>
              </a:rPr>
              <a:t>Target key</a:t>
            </a:r>
          </a:p>
        </p:txBody>
      </p:sp>
      <p:sp>
        <p:nvSpPr>
          <p:cNvPr id="658437" name="Line 5"/>
          <p:cNvSpPr>
            <a:spLocks noChangeShapeType="1"/>
          </p:cNvSpPr>
          <p:nvPr/>
        </p:nvSpPr>
        <p:spPr bwMode="auto">
          <a:xfrm flipV="1">
            <a:off x="2362200" y="3581400"/>
            <a:ext cx="0" cy="681038"/>
          </a:xfrm>
          <a:prstGeom prst="line">
            <a:avLst/>
          </a:prstGeom>
          <a:noFill/>
          <a:ln w="28575">
            <a:solidFill>
              <a:srgbClr val="FF3300"/>
            </a:solidFill>
            <a:round/>
            <a:headEnd/>
            <a:tailEnd type="triangle" w="med" len="med"/>
          </a:ln>
        </p:spPr>
        <p:txBody>
          <a:bodyPr/>
          <a:lstStyle/>
          <a:p>
            <a:endParaRPr lang="en-US">
              <a:latin typeface="Times New Roman" pitchFamily="18" charset="0"/>
              <a:cs typeface="Times New Roman" pitchFamily="18" charset="0"/>
            </a:endParaRPr>
          </a:p>
        </p:txBody>
      </p:sp>
      <p:sp>
        <p:nvSpPr>
          <p:cNvPr id="658438" name="Text Box 6"/>
          <p:cNvSpPr txBox="1">
            <a:spLocks noChangeArrowheads="1"/>
          </p:cNvSpPr>
          <p:nvPr/>
        </p:nvSpPr>
        <p:spPr bwMode="auto">
          <a:xfrm>
            <a:off x="20574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7</a:t>
            </a:r>
          </a:p>
        </p:txBody>
      </p:sp>
      <p:sp>
        <p:nvSpPr>
          <p:cNvPr id="658439" name="Text Box 7"/>
          <p:cNvSpPr txBox="1">
            <a:spLocks noChangeArrowheads="1"/>
          </p:cNvSpPr>
          <p:nvPr/>
        </p:nvSpPr>
        <p:spPr bwMode="auto">
          <a:xfrm>
            <a:off x="26670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13</a:t>
            </a:r>
          </a:p>
        </p:txBody>
      </p:sp>
      <p:sp>
        <p:nvSpPr>
          <p:cNvPr id="658440" name="Text Box 8"/>
          <p:cNvSpPr txBox="1">
            <a:spLocks noChangeArrowheads="1"/>
          </p:cNvSpPr>
          <p:nvPr/>
        </p:nvSpPr>
        <p:spPr bwMode="auto">
          <a:xfrm>
            <a:off x="32766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5</a:t>
            </a:r>
          </a:p>
        </p:txBody>
      </p:sp>
      <p:sp>
        <p:nvSpPr>
          <p:cNvPr id="658441" name="Text Box 9"/>
          <p:cNvSpPr txBox="1">
            <a:spLocks noChangeArrowheads="1"/>
          </p:cNvSpPr>
          <p:nvPr/>
        </p:nvSpPr>
        <p:spPr bwMode="auto">
          <a:xfrm>
            <a:off x="38862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21</a:t>
            </a:r>
          </a:p>
        </p:txBody>
      </p:sp>
      <p:sp>
        <p:nvSpPr>
          <p:cNvPr id="658442" name="Text Box 10"/>
          <p:cNvSpPr txBox="1">
            <a:spLocks noChangeArrowheads="1"/>
          </p:cNvSpPr>
          <p:nvPr/>
        </p:nvSpPr>
        <p:spPr bwMode="auto">
          <a:xfrm>
            <a:off x="44958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6</a:t>
            </a:r>
          </a:p>
        </p:txBody>
      </p:sp>
      <p:sp>
        <p:nvSpPr>
          <p:cNvPr id="658443" name="Text Box 11"/>
          <p:cNvSpPr txBox="1">
            <a:spLocks noChangeArrowheads="1"/>
          </p:cNvSpPr>
          <p:nvPr/>
        </p:nvSpPr>
        <p:spPr bwMode="auto">
          <a:xfrm>
            <a:off x="51054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a:t>
            </a:r>
          </a:p>
        </p:txBody>
      </p:sp>
      <p:sp>
        <p:nvSpPr>
          <p:cNvPr id="658444" name="Text Box 12"/>
          <p:cNvSpPr txBox="1">
            <a:spLocks noChangeArrowheads="1"/>
          </p:cNvSpPr>
          <p:nvPr/>
        </p:nvSpPr>
        <p:spPr bwMode="auto">
          <a:xfrm>
            <a:off x="57150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8</a:t>
            </a:r>
          </a:p>
        </p:txBody>
      </p:sp>
      <p:sp>
        <p:nvSpPr>
          <p:cNvPr id="658445" name="Text Box 13"/>
          <p:cNvSpPr txBox="1">
            <a:spLocks noChangeArrowheads="1"/>
          </p:cNvSpPr>
          <p:nvPr/>
        </p:nvSpPr>
        <p:spPr bwMode="auto">
          <a:xfrm>
            <a:off x="63246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15</a:t>
            </a:r>
          </a:p>
        </p:txBody>
      </p:sp>
      <p:grpSp>
        <p:nvGrpSpPr>
          <p:cNvPr id="2" name="Group 14"/>
          <p:cNvGrpSpPr>
            <a:grpSpLocks/>
          </p:cNvGrpSpPr>
          <p:nvPr/>
        </p:nvGrpSpPr>
        <p:grpSpPr bwMode="auto">
          <a:xfrm>
            <a:off x="2209800" y="2551113"/>
            <a:ext cx="4578350" cy="366712"/>
            <a:chOff x="1392" y="1607"/>
            <a:chExt cx="2884" cy="231"/>
          </a:xfrm>
        </p:grpSpPr>
        <p:sp>
          <p:nvSpPr>
            <p:cNvPr id="8213" name="Text Box 15"/>
            <p:cNvSpPr txBox="1">
              <a:spLocks noChangeArrowheads="1"/>
            </p:cNvSpPr>
            <p:nvPr/>
          </p:nvSpPr>
          <p:spPr bwMode="auto">
            <a:xfrm>
              <a:off x="1392"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0</a:t>
              </a:r>
            </a:p>
          </p:txBody>
        </p:sp>
        <p:sp>
          <p:nvSpPr>
            <p:cNvPr id="8214" name="Text Box 16"/>
            <p:cNvSpPr txBox="1">
              <a:spLocks noChangeArrowheads="1"/>
            </p:cNvSpPr>
            <p:nvPr/>
          </p:nvSpPr>
          <p:spPr bwMode="auto">
            <a:xfrm>
              <a:off x="1824"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1</a:t>
              </a:r>
            </a:p>
          </p:txBody>
        </p:sp>
        <p:sp>
          <p:nvSpPr>
            <p:cNvPr id="8215" name="Text Box 17"/>
            <p:cNvSpPr txBox="1">
              <a:spLocks noChangeArrowheads="1"/>
            </p:cNvSpPr>
            <p:nvPr/>
          </p:nvSpPr>
          <p:spPr bwMode="auto">
            <a:xfrm>
              <a:off x="2160"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2</a:t>
              </a:r>
            </a:p>
          </p:txBody>
        </p:sp>
        <p:sp>
          <p:nvSpPr>
            <p:cNvPr id="8216" name="Text Box 18"/>
            <p:cNvSpPr txBox="1">
              <a:spLocks noChangeArrowheads="1"/>
            </p:cNvSpPr>
            <p:nvPr/>
          </p:nvSpPr>
          <p:spPr bwMode="auto">
            <a:xfrm>
              <a:off x="2544"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3</a:t>
              </a:r>
            </a:p>
          </p:txBody>
        </p:sp>
        <p:sp>
          <p:nvSpPr>
            <p:cNvPr id="8217" name="Text Box 19"/>
            <p:cNvSpPr txBox="1">
              <a:spLocks noChangeArrowheads="1"/>
            </p:cNvSpPr>
            <p:nvPr/>
          </p:nvSpPr>
          <p:spPr bwMode="auto">
            <a:xfrm>
              <a:off x="2928"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4</a:t>
              </a:r>
            </a:p>
          </p:txBody>
        </p:sp>
        <p:sp>
          <p:nvSpPr>
            <p:cNvPr id="8218" name="Text Box 20"/>
            <p:cNvSpPr txBox="1">
              <a:spLocks noChangeArrowheads="1"/>
            </p:cNvSpPr>
            <p:nvPr/>
          </p:nvSpPr>
          <p:spPr bwMode="auto">
            <a:xfrm>
              <a:off x="3312"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5</a:t>
              </a:r>
            </a:p>
          </p:txBody>
        </p:sp>
        <p:sp>
          <p:nvSpPr>
            <p:cNvPr id="8219" name="Text Box 21"/>
            <p:cNvSpPr txBox="1">
              <a:spLocks noChangeArrowheads="1"/>
            </p:cNvSpPr>
            <p:nvPr/>
          </p:nvSpPr>
          <p:spPr bwMode="auto">
            <a:xfrm>
              <a:off x="3696"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6</a:t>
              </a:r>
            </a:p>
          </p:txBody>
        </p:sp>
        <p:sp>
          <p:nvSpPr>
            <p:cNvPr id="8220" name="Text Box 22"/>
            <p:cNvSpPr txBox="1">
              <a:spLocks noChangeArrowheads="1"/>
            </p:cNvSpPr>
            <p:nvPr/>
          </p:nvSpPr>
          <p:spPr bwMode="auto">
            <a:xfrm>
              <a:off x="4080"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7</a:t>
              </a:r>
            </a:p>
          </p:txBody>
        </p:sp>
      </p:grpSp>
      <p:sp>
        <p:nvSpPr>
          <p:cNvPr id="658455" name="Text Box 23"/>
          <p:cNvSpPr txBox="1">
            <a:spLocks noChangeArrowheads="1"/>
          </p:cNvSpPr>
          <p:nvPr/>
        </p:nvSpPr>
        <p:spPr bwMode="auto">
          <a:xfrm>
            <a:off x="5089525" y="4840288"/>
            <a:ext cx="1252266" cy="461665"/>
          </a:xfrm>
          <a:prstGeom prst="rect">
            <a:avLst/>
          </a:prstGeom>
          <a:noFill/>
          <a:ln w="9525">
            <a:noFill/>
            <a:miter lim="800000"/>
            <a:headEnd/>
            <a:tailEnd/>
          </a:ln>
        </p:spPr>
        <p:txBody>
          <a:bodyPr wrap="none">
            <a:spAutoFit/>
          </a:bodyPr>
          <a:lstStyle/>
          <a:p>
            <a:pPr eaLnBrk="1" hangingPunct="1"/>
            <a:r>
              <a:rPr lang="en-US" sz="2400">
                <a:solidFill>
                  <a:srgbClr val="FF3300"/>
                </a:solidFill>
                <a:latin typeface="Times New Roman" pitchFamily="18" charset="0"/>
                <a:cs typeface="Times New Roman" pitchFamily="18" charset="0"/>
              </a:rPr>
              <a:t>return -1</a:t>
            </a:r>
          </a:p>
        </p:txBody>
      </p:sp>
      <p:grpSp>
        <p:nvGrpSpPr>
          <p:cNvPr id="3" name="Group 24"/>
          <p:cNvGrpSpPr>
            <a:grpSpLocks/>
          </p:cNvGrpSpPr>
          <p:nvPr/>
        </p:nvGrpSpPr>
        <p:grpSpPr bwMode="auto">
          <a:xfrm>
            <a:off x="7162800" y="2895600"/>
            <a:ext cx="533400" cy="609600"/>
            <a:chOff x="4512" y="1824"/>
            <a:chExt cx="336" cy="384"/>
          </a:xfrm>
        </p:grpSpPr>
        <p:sp>
          <p:nvSpPr>
            <p:cNvPr id="8211" name="Line 25"/>
            <p:cNvSpPr>
              <a:spLocks noChangeShapeType="1"/>
            </p:cNvSpPr>
            <p:nvPr/>
          </p:nvSpPr>
          <p:spPr bwMode="auto">
            <a:xfrm flipH="1">
              <a:off x="4512" y="1824"/>
              <a:ext cx="336" cy="384"/>
            </a:xfrm>
            <a:prstGeom prst="line">
              <a:avLst/>
            </a:prstGeom>
            <a:noFill/>
            <a:ln w="28575">
              <a:solidFill>
                <a:srgbClr val="FF3300"/>
              </a:solidFill>
              <a:round/>
              <a:headEnd/>
              <a:tailEnd/>
            </a:ln>
          </p:spPr>
          <p:txBody>
            <a:bodyPr/>
            <a:lstStyle/>
            <a:p>
              <a:endParaRPr lang="en-US">
                <a:latin typeface="Times New Roman" pitchFamily="18" charset="0"/>
                <a:cs typeface="Times New Roman" pitchFamily="18" charset="0"/>
              </a:endParaRPr>
            </a:p>
          </p:txBody>
        </p:sp>
        <p:sp>
          <p:nvSpPr>
            <p:cNvPr id="8212" name="Line 26"/>
            <p:cNvSpPr>
              <a:spLocks noChangeShapeType="1"/>
            </p:cNvSpPr>
            <p:nvPr/>
          </p:nvSpPr>
          <p:spPr bwMode="auto">
            <a:xfrm>
              <a:off x="4512" y="1824"/>
              <a:ext cx="336" cy="384"/>
            </a:xfrm>
            <a:prstGeom prst="line">
              <a:avLst/>
            </a:prstGeom>
            <a:noFill/>
            <a:ln w="28575">
              <a:solidFill>
                <a:srgbClr val="FF3300"/>
              </a:solidFill>
              <a:round/>
              <a:headEnd/>
              <a:tailEnd/>
            </a:ln>
          </p:spPr>
          <p:txBody>
            <a:bodyPr/>
            <a:lstStyle/>
            <a:p>
              <a:endParaRPr lang="en-US">
                <a:latin typeface="Times New Roman" pitchFamily="18" charset="0"/>
                <a:cs typeface="Times New Roman" pitchFamily="18" charset="0"/>
              </a:endParaRPr>
            </a:p>
          </p:txBody>
        </p:sp>
      </p:grpSp>
      <p:sp>
        <p:nvSpPr>
          <p:cNvPr id="658459" name="Text Box 27"/>
          <p:cNvSpPr txBox="1">
            <a:spLocks noChangeArrowheads="1"/>
          </p:cNvSpPr>
          <p:nvPr/>
        </p:nvSpPr>
        <p:spPr bwMode="auto">
          <a:xfrm>
            <a:off x="5181600" y="5410200"/>
            <a:ext cx="2270173" cy="461665"/>
          </a:xfrm>
          <a:prstGeom prst="rect">
            <a:avLst/>
          </a:prstGeom>
          <a:noFill/>
          <a:ln w="9525">
            <a:noFill/>
            <a:miter lim="800000"/>
            <a:headEnd/>
            <a:tailEnd/>
          </a:ln>
        </p:spPr>
        <p:txBody>
          <a:bodyPr wrap="none">
            <a:spAutoFit/>
          </a:bodyPr>
          <a:lstStyle/>
          <a:p>
            <a:pPr eaLnBrk="1" hangingPunct="1"/>
            <a:r>
              <a:rPr lang="en-US" sz="2400">
                <a:solidFill>
                  <a:srgbClr val="3366CC"/>
                </a:solidFill>
                <a:latin typeface="Times New Roman" pitchFamily="18" charset="0"/>
                <a:cs typeface="Times New Roman" pitchFamily="18" charset="0"/>
              </a:rPr>
              <a:t>Số lần so sánh: 8</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84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8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8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8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8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84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84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84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84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8437"/>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500" tmFilter="0, 0; .2, .5; .8, .5; 1, 0"/>
                                        <p:tgtEl>
                                          <p:spTgt spid="658438"/>
                                        </p:tgtEl>
                                      </p:cBhvr>
                                    </p:animEffect>
                                    <p:animScale>
                                      <p:cBhvr>
                                        <p:cTn id="34" dur="250" autoRev="1" fill="hold"/>
                                        <p:tgtEl>
                                          <p:spTgt spid="658438"/>
                                        </p:tgtEl>
                                      </p:cBhvr>
                                      <p:by x="105000" y="105000"/>
                                    </p:animScale>
                                  </p:childTnLst>
                                </p:cTn>
                              </p:par>
                              <p:par>
                                <p:cTn id="35" presetID="26" presetClass="emph" presetSubtype="0" fill="hold" grpId="1" nodeType="withEffect">
                                  <p:stCondLst>
                                    <p:cond delay="0"/>
                                  </p:stCondLst>
                                  <p:childTnLst>
                                    <p:animEffect transition="out" filter="fade">
                                      <p:cBhvr>
                                        <p:cTn id="36" dur="500" tmFilter="0, 0; .2, .5; .8, .5; 1, 0"/>
                                        <p:tgtEl>
                                          <p:spTgt spid="658435"/>
                                        </p:tgtEl>
                                      </p:cBhvr>
                                    </p:animEffect>
                                    <p:animScale>
                                      <p:cBhvr>
                                        <p:cTn id="37" dur="250" autoRev="1" fill="hold"/>
                                        <p:tgtEl>
                                          <p:spTgt spid="658435"/>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grpId="1" nodeType="clickEffect">
                                  <p:stCondLst>
                                    <p:cond delay="0"/>
                                  </p:stCondLst>
                                  <p:childTnLst>
                                    <p:animMotion origin="layout" path="M -3.33333E-6 1.7341E-6 L 0.06667 1.7341E-6 " pathEditMode="relative" rAng="0" ptsTypes="AA">
                                      <p:cBhvr>
                                        <p:cTn id="41" dur="1000" fill="hold"/>
                                        <p:tgtEl>
                                          <p:spTgt spid="658437"/>
                                        </p:tgtEl>
                                        <p:attrNameLst>
                                          <p:attrName>ppt_x</p:attrName>
                                          <p:attrName>ppt_y</p:attrName>
                                        </p:attrNameLst>
                                      </p:cBhvr>
                                      <p:rCtr x="33" y="0"/>
                                    </p:animMotion>
                                  </p:childTnLst>
                                </p:cTn>
                              </p:par>
                            </p:childTnLst>
                          </p:cTn>
                        </p:par>
                        <p:par>
                          <p:cTn id="42" fill="hold">
                            <p:stCondLst>
                              <p:cond delay="1000"/>
                            </p:stCondLst>
                            <p:childTnLst>
                              <p:par>
                                <p:cTn id="43" presetID="26" presetClass="emph" presetSubtype="0" fill="hold" grpId="1" nodeType="afterEffect">
                                  <p:stCondLst>
                                    <p:cond delay="0"/>
                                  </p:stCondLst>
                                  <p:childTnLst>
                                    <p:animEffect transition="out" filter="fade">
                                      <p:cBhvr>
                                        <p:cTn id="44" dur="500" tmFilter="0, 0; .2, .5; .8, .5; 1, 0"/>
                                        <p:tgtEl>
                                          <p:spTgt spid="658439"/>
                                        </p:tgtEl>
                                      </p:cBhvr>
                                    </p:animEffect>
                                    <p:animScale>
                                      <p:cBhvr>
                                        <p:cTn id="45" dur="250" autoRev="1" fill="hold"/>
                                        <p:tgtEl>
                                          <p:spTgt spid="658439"/>
                                        </p:tgtEl>
                                      </p:cBhvr>
                                      <p:by x="105000" y="105000"/>
                                    </p:animScale>
                                  </p:childTnLst>
                                </p:cTn>
                              </p:par>
                              <p:par>
                                <p:cTn id="46" presetID="26" presetClass="emph" presetSubtype="0" fill="hold" grpId="2" nodeType="withEffect">
                                  <p:stCondLst>
                                    <p:cond delay="0"/>
                                  </p:stCondLst>
                                  <p:childTnLst>
                                    <p:animEffect transition="out" filter="fade">
                                      <p:cBhvr>
                                        <p:cTn id="47" dur="500" tmFilter="0, 0; .2, .5; .8, .5; 1, 0"/>
                                        <p:tgtEl>
                                          <p:spTgt spid="658435"/>
                                        </p:tgtEl>
                                      </p:cBhvr>
                                    </p:animEffect>
                                    <p:animScale>
                                      <p:cBhvr>
                                        <p:cTn id="48" dur="250" autoRev="1" fill="hold"/>
                                        <p:tgtEl>
                                          <p:spTgt spid="658435"/>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grpId="2" nodeType="clickEffect">
                                  <p:stCondLst>
                                    <p:cond delay="0"/>
                                  </p:stCondLst>
                                  <p:childTnLst>
                                    <p:animMotion origin="layout" path="M 0.06667 1.7341E-6 L 0.13334 1.7341E-6 " pathEditMode="relative" rAng="0" ptsTypes="AA">
                                      <p:cBhvr>
                                        <p:cTn id="52" dur="1000" fill="hold"/>
                                        <p:tgtEl>
                                          <p:spTgt spid="658437"/>
                                        </p:tgtEl>
                                        <p:attrNameLst>
                                          <p:attrName>ppt_x</p:attrName>
                                          <p:attrName>ppt_y</p:attrName>
                                        </p:attrNameLst>
                                      </p:cBhvr>
                                      <p:rCtr x="33" y="0"/>
                                    </p:animMotion>
                                  </p:childTnLst>
                                </p:cTn>
                              </p:par>
                            </p:childTnLst>
                          </p:cTn>
                        </p:par>
                        <p:par>
                          <p:cTn id="53" fill="hold">
                            <p:stCondLst>
                              <p:cond delay="1000"/>
                            </p:stCondLst>
                            <p:childTnLst>
                              <p:par>
                                <p:cTn id="54" presetID="26" presetClass="emph" presetSubtype="0" fill="hold" grpId="1" nodeType="afterEffect">
                                  <p:stCondLst>
                                    <p:cond delay="0"/>
                                  </p:stCondLst>
                                  <p:childTnLst>
                                    <p:animEffect transition="out" filter="fade">
                                      <p:cBhvr>
                                        <p:cTn id="55" dur="500" tmFilter="0, 0; .2, .5; .8, .5; 1, 0"/>
                                        <p:tgtEl>
                                          <p:spTgt spid="658440"/>
                                        </p:tgtEl>
                                      </p:cBhvr>
                                    </p:animEffect>
                                    <p:animScale>
                                      <p:cBhvr>
                                        <p:cTn id="56" dur="250" autoRev="1" fill="hold"/>
                                        <p:tgtEl>
                                          <p:spTgt spid="658440"/>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658435"/>
                                        </p:tgtEl>
                                      </p:cBhvr>
                                    </p:animEffect>
                                    <p:animScale>
                                      <p:cBhvr>
                                        <p:cTn id="59" dur="250" autoRev="1" fill="hold"/>
                                        <p:tgtEl>
                                          <p:spTgt spid="658435"/>
                                        </p:tgtEl>
                                      </p:cBhvr>
                                      <p:by x="105000" y="105000"/>
                                    </p:animScale>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3" nodeType="clickEffect">
                                  <p:stCondLst>
                                    <p:cond delay="0"/>
                                  </p:stCondLst>
                                  <p:childTnLst>
                                    <p:animMotion origin="layout" path="M 0.13334 1.7341E-6 L 0.19167 1.7341E-6 " pathEditMode="relative" rAng="0" ptsTypes="AA">
                                      <p:cBhvr>
                                        <p:cTn id="63" dur="1000" fill="hold"/>
                                        <p:tgtEl>
                                          <p:spTgt spid="658437"/>
                                        </p:tgtEl>
                                        <p:attrNameLst>
                                          <p:attrName>ppt_x</p:attrName>
                                          <p:attrName>ppt_y</p:attrName>
                                        </p:attrNameLst>
                                      </p:cBhvr>
                                      <p:rCtr x="29" y="0"/>
                                    </p:animMotion>
                                  </p:childTnLst>
                                </p:cTn>
                              </p:par>
                            </p:childTnLst>
                          </p:cTn>
                        </p:par>
                        <p:par>
                          <p:cTn id="64" fill="hold">
                            <p:stCondLst>
                              <p:cond delay="1000"/>
                            </p:stCondLst>
                            <p:childTnLst>
                              <p:par>
                                <p:cTn id="65" presetID="26" presetClass="emph" presetSubtype="0" fill="hold" grpId="1" nodeType="afterEffect">
                                  <p:stCondLst>
                                    <p:cond delay="0"/>
                                  </p:stCondLst>
                                  <p:childTnLst>
                                    <p:animEffect transition="out" filter="fade">
                                      <p:cBhvr>
                                        <p:cTn id="66" dur="500" tmFilter="0, 0; .2, .5; .8, .5; 1, 0"/>
                                        <p:tgtEl>
                                          <p:spTgt spid="658441"/>
                                        </p:tgtEl>
                                      </p:cBhvr>
                                    </p:animEffect>
                                    <p:animScale>
                                      <p:cBhvr>
                                        <p:cTn id="67" dur="250" autoRev="1" fill="hold"/>
                                        <p:tgtEl>
                                          <p:spTgt spid="658441"/>
                                        </p:tgtEl>
                                      </p:cBhvr>
                                      <p:by x="105000" y="105000"/>
                                    </p:animScale>
                                  </p:childTnLst>
                                </p:cTn>
                              </p:par>
                              <p:par>
                                <p:cTn id="68" presetID="26" presetClass="emph" presetSubtype="0" fill="hold" grpId="4" nodeType="withEffect">
                                  <p:stCondLst>
                                    <p:cond delay="0"/>
                                  </p:stCondLst>
                                  <p:childTnLst>
                                    <p:animEffect transition="out" filter="fade">
                                      <p:cBhvr>
                                        <p:cTn id="69" dur="500" tmFilter="0, 0; .2, .5; .8, .5; 1, 0"/>
                                        <p:tgtEl>
                                          <p:spTgt spid="658435"/>
                                        </p:tgtEl>
                                      </p:cBhvr>
                                    </p:animEffect>
                                    <p:animScale>
                                      <p:cBhvr>
                                        <p:cTn id="70" dur="250" autoRev="1" fill="hold"/>
                                        <p:tgtEl>
                                          <p:spTgt spid="658435"/>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grpId="4" nodeType="clickEffect">
                                  <p:stCondLst>
                                    <p:cond delay="0"/>
                                  </p:stCondLst>
                                  <p:childTnLst>
                                    <p:animMotion origin="layout" path="M 0.19167 1.7341E-6 L 0.26667 1.7341E-6 " pathEditMode="relative" rAng="0" ptsTypes="AA">
                                      <p:cBhvr>
                                        <p:cTn id="74" dur="1000" fill="hold"/>
                                        <p:tgtEl>
                                          <p:spTgt spid="658437"/>
                                        </p:tgtEl>
                                        <p:attrNameLst>
                                          <p:attrName>ppt_x</p:attrName>
                                          <p:attrName>ppt_y</p:attrName>
                                        </p:attrNameLst>
                                      </p:cBhvr>
                                      <p:rCtr x="38" y="0"/>
                                    </p:animMotion>
                                  </p:childTnLst>
                                </p:cTn>
                              </p:par>
                            </p:childTnLst>
                          </p:cTn>
                        </p:par>
                        <p:par>
                          <p:cTn id="75" fill="hold">
                            <p:stCondLst>
                              <p:cond delay="1000"/>
                            </p:stCondLst>
                            <p:childTnLst>
                              <p:par>
                                <p:cTn id="76" presetID="26" presetClass="emph" presetSubtype="0" fill="hold" grpId="5" nodeType="afterEffect">
                                  <p:stCondLst>
                                    <p:cond delay="0"/>
                                  </p:stCondLst>
                                  <p:childTnLst>
                                    <p:animEffect transition="out" filter="fade">
                                      <p:cBhvr>
                                        <p:cTn id="77" dur="500" tmFilter="0, 0; .2, .5; .8, .5; 1, 0"/>
                                        <p:tgtEl>
                                          <p:spTgt spid="658435"/>
                                        </p:tgtEl>
                                      </p:cBhvr>
                                    </p:animEffect>
                                    <p:animScale>
                                      <p:cBhvr>
                                        <p:cTn id="78" dur="250" autoRev="1" fill="hold"/>
                                        <p:tgtEl>
                                          <p:spTgt spid="658435"/>
                                        </p:tgtEl>
                                      </p:cBhvr>
                                      <p:by x="105000" y="105000"/>
                                    </p:animScale>
                                  </p:childTnLst>
                                </p:cTn>
                              </p:par>
                              <p:par>
                                <p:cTn id="79" presetID="26" presetClass="emph" presetSubtype="0" fill="hold" grpId="1" nodeType="withEffect">
                                  <p:stCondLst>
                                    <p:cond delay="0"/>
                                  </p:stCondLst>
                                  <p:childTnLst>
                                    <p:animEffect transition="out" filter="fade">
                                      <p:cBhvr>
                                        <p:cTn id="80" dur="500" tmFilter="0, 0; .2, .5; .8, .5; 1, 0"/>
                                        <p:tgtEl>
                                          <p:spTgt spid="658442"/>
                                        </p:tgtEl>
                                      </p:cBhvr>
                                    </p:animEffect>
                                    <p:animScale>
                                      <p:cBhvr>
                                        <p:cTn id="81" dur="250" autoRev="1" fill="hold"/>
                                        <p:tgtEl>
                                          <p:spTgt spid="658442"/>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grpId="5" nodeType="clickEffect">
                                  <p:stCondLst>
                                    <p:cond delay="0"/>
                                  </p:stCondLst>
                                  <p:childTnLst>
                                    <p:animMotion origin="layout" path="M 0.26667 1.7341E-6 L 0.33334 1.7341E-6 " pathEditMode="relative" rAng="0" ptsTypes="AA">
                                      <p:cBhvr>
                                        <p:cTn id="85" dur="1000" fill="hold"/>
                                        <p:tgtEl>
                                          <p:spTgt spid="658437"/>
                                        </p:tgtEl>
                                        <p:attrNameLst>
                                          <p:attrName>ppt_x</p:attrName>
                                          <p:attrName>ppt_y</p:attrName>
                                        </p:attrNameLst>
                                      </p:cBhvr>
                                      <p:rCtr x="33" y="0"/>
                                    </p:animMotion>
                                  </p:childTnLst>
                                </p:cTn>
                              </p:par>
                            </p:childTnLst>
                          </p:cTn>
                        </p:par>
                        <p:par>
                          <p:cTn id="86" fill="hold">
                            <p:stCondLst>
                              <p:cond delay="1000"/>
                            </p:stCondLst>
                            <p:childTnLst>
                              <p:par>
                                <p:cTn id="87" presetID="26" presetClass="emph" presetSubtype="0" fill="hold" grpId="1" nodeType="afterEffect">
                                  <p:stCondLst>
                                    <p:cond delay="0"/>
                                  </p:stCondLst>
                                  <p:childTnLst>
                                    <p:animEffect transition="out" filter="fade">
                                      <p:cBhvr>
                                        <p:cTn id="88" dur="500" tmFilter="0, 0; .2, .5; .8, .5; 1, 0"/>
                                        <p:tgtEl>
                                          <p:spTgt spid="658443"/>
                                        </p:tgtEl>
                                      </p:cBhvr>
                                    </p:animEffect>
                                    <p:animScale>
                                      <p:cBhvr>
                                        <p:cTn id="89" dur="250" autoRev="1" fill="hold"/>
                                        <p:tgtEl>
                                          <p:spTgt spid="658443"/>
                                        </p:tgtEl>
                                      </p:cBhvr>
                                      <p:by x="105000" y="105000"/>
                                    </p:animScale>
                                  </p:childTnLst>
                                </p:cTn>
                              </p:par>
                              <p:par>
                                <p:cTn id="90" presetID="26" presetClass="emph" presetSubtype="0" fill="hold" grpId="6" nodeType="withEffect">
                                  <p:stCondLst>
                                    <p:cond delay="0"/>
                                  </p:stCondLst>
                                  <p:childTnLst>
                                    <p:animEffect transition="out" filter="fade">
                                      <p:cBhvr>
                                        <p:cTn id="91" dur="500" tmFilter="0, 0; .2, .5; .8, .5; 1, 0"/>
                                        <p:tgtEl>
                                          <p:spTgt spid="658435"/>
                                        </p:tgtEl>
                                      </p:cBhvr>
                                    </p:animEffect>
                                    <p:animScale>
                                      <p:cBhvr>
                                        <p:cTn id="92" dur="250" autoRev="1" fill="hold"/>
                                        <p:tgtEl>
                                          <p:spTgt spid="658435"/>
                                        </p:tgtEl>
                                      </p:cBhvr>
                                      <p:by x="105000" y="105000"/>
                                    </p:animScale>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grpId="6" nodeType="clickEffect">
                                  <p:stCondLst>
                                    <p:cond delay="0"/>
                                  </p:stCondLst>
                                  <p:childTnLst>
                                    <p:animMotion origin="layout" path="M 0.33334 1.7341E-6 L 0.4 1.7341E-6 " pathEditMode="relative" rAng="0" ptsTypes="AA">
                                      <p:cBhvr>
                                        <p:cTn id="96" dur="1000" fill="hold"/>
                                        <p:tgtEl>
                                          <p:spTgt spid="658437"/>
                                        </p:tgtEl>
                                        <p:attrNameLst>
                                          <p:attrName>ppt_x</p:attrName>
                                          <p:attrName>ppt_y</p:attrName>
                                        </p:attrNameLst>
                                      </p:cBhvr>
                                      <p:rCtr x="33" y="0"/>
                                    </p:animMotion>
                                  </p:childTnLst>
                                </p:cTn>
                              </p:par>
                            </p:childTnLst>
                          </p:cTn>
                        </p:par>
                        <p:par>
                          <p:cTn id="97" fill="hold">
                            <p:stCondLst>
                              <p:cond delay="1000"/>
                            </p:stCondLst>
                            <p:childTnLst>
                              <p:par>
                                <p:cTn id="98" presetID="26" presetClass="emph" presetSubtype="0" fill="hold" grpId="1" nodeType="afterEffect">
                                  <p:stCondLst>
                                    <p:cond delay="0"/>
                                  </p:stCondLst>
                                  <p:childTnLst>
                                    <p:animEffect transition="out" filter="fade">
                                      <p:cBhvr>
                                        <p:cTn id="99" dur="500" tmFilter="0, 0; .2, .5; .8, .5; 1, 0"/>
                                        <p:tgtEl>
                                          <p:spTgt spid="658444"/>
                                        </p:tgtEl>
                                      </p:cBhvr>
                                    </p:animEffect>
                                    <p:animScale>
                                      <p:cBhvr>
                                        <p:cTn id="100" dur="250" autoRev="1" fill="hold"/>
                                        <p:tgtEl>
                                          <p:spTgt spid="658444"/>
                                        </p:tgtEl>
                                      </p:cBhvr>
                                      <p:by x="105000" y="105000"/>
                                    </p:animScale>
                                  </p:childTnLst>
                                </p:cTn>
                              </p:par>
                              <p:par>
                                <p:cTn id="101" presetID="26" presetClass="emph" presetSubtype="0" fill="hold" grpId="7" nodeType="withEffect">
                                  <p:stCondLst>
                                    <p:cond delay="0"/>
                                  </p:stCondLst>
                                  <p:childTnLst>
                                    <p:animEffect transition="out" filter="fade">
                                      <p:cBhvr>
                                        <p:cTn id="102" dur="500" tmFilter="0, 0; .2, .5; .8, .5; 1, 0"/>
                                        <p:tgtEl>
                                          <p:spTgt spid="658435"/>
                                        </p:tgtEl>
                                      </p:cBhvr>
                                    </p:animEffect>
                                    <p:animScale>
                                      <p:cBhvr>
                                        <p:cTn id="103" dur="250" autoRev="1" fill="hold"/>
                                        <p:tgtEl>
                                          <p:spTgt spid="658435"/>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63" presetClass="path" presetSubtype="0" accel="50000" decel="50000" fill="hold" grpId="7" nodeType="clickEffect">
                                  <p:stCondLst>
                                    <p:cond delay="0"/>
                                  </p:stCondLst>
                                  <p:childTnLst>
                                    <p:animMotion origin="layout" path="M 0.4 1.7341E-6 L 0.46667 1.7341E-6 " pathEditMode="relative" rAng="0" ptsTypes="AA">
                                      <p:cBhvr>
                                        <p:cTn id="107" dur="1000" fill="hold"/>
                                        <p:tgtEl>
                                          <p:spTgt spid="658437"/>
                                        </p:tgtEl>
                                        <p:attrNameLst>
                                          <p:attrName>ppt_x</p:attrName>
                                          <p:attrName>ppt_y</p:attrName>
                                        </p:attrNameLst>
                                      </p:cBhvr>
                                      <p:rCtr x="33" y="0"/>
                                    </p:animMotion>
                                  </p:childTnLst>
                                </p:cTn>
                              </p:par>
                            </p:childTnLst>
                          </p:cTn>
                        </p:par>
                        <p:par>
                          <p:cTn id="108" fill="hold">
                            <p:stCondLst>
                              <p:cond delay="1000"/>
                            </p:stCondLst>
                            <p:childTnLst>
                              <p:par>
                                <p:cTn id="109" presetID="26" presetClass="emph" presetSubtype="0" fill="hold" grpId="1" nodeType="afterEffect">
                                  <p:stCondLst>
                                    <p:cond delay="0"/>
                                  </p:stCondLst>
                                  <p:childTnLst>
                                    <p:animEffect transition="out" filter="fade">
                                      <p:cBhvr>
                                        <p:cTn id="110" dur="500" tmFilter="0, 0; .2, .5; .8, .5; 1, 0"/>
                                        <p:tgtEl>
                                          <p:spTgt spid="658445"/>
                                        </p:tgtEl>
                                      </p:cBhvr>
                                    </p:animEffect>
                                    <p:animScale>
                                      <p:cBhvr>
                                        <p:cTn id="111" dur="250" autoRev="1" fill="hold"/>
                                        <p:tgtEl>
                                          <p:spTgt spid="658445"/>
                                        </p:tgtEl>
                                      </p:cBhvr>
                                      <p:by x="105000" y="105000"/>
                                    </p:animScale>
                                  </p:childTnLst>
                                </p:cTn>
                              </p:par>
                              <p:par>
                                <p:cTn id="112" presetID="26" presetClass="emph" presetSubtype="0" fill="hold" grpId="8" nodeType="withEffect">
                                  <p:stCondLst>
                                    <p:cond delay="0"/>
                                  </p:stCondLst>
                                  <p:childTnLst>
                                    <p:animEffect transition="out" filter="fade">
                                      <p:cBhvr>
                                        <p:cTn id="113" dur="500" tmFilter="0, 0; .2, .5; .8, .5; 1, 0"/>
                                        <p:tgtEl>
                                          <p:spTgt spid="658435"/>
                                        </p:tgtEl>
                                      </p:cBhvr>
                                    </p:animEffect>
                                    <p:animScale>
                                      <p:cBhvr>
                                        <p:cTn id="114" dur="250" autoRev="1" fill="hold"/>
                                        <p:tgtEl>
                                          <p:spTgt spid="658435"/>
                                        </p:tgtEl>
                                      </p:cBhvr>
                                      <p:by x="105000" y="105000"/>
                                    </p:animScale>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grpId="8" nodeType="clickEffect">
                                  <p:stCondLst>
                                    <p:cond delay="0"/>
                                  </p:stCondLst>
                                  <p:childTnLst>
                                    <p:animMotion origin="layout" path="M 0.46667 1.7341E-6 L 0.55 1.7341E-6 " pathEditMode="relative" rAng="0" ptsTypes="AA">
                                      <p:cBhvr>
                                        <p:cTn id="118" dur="1000" fill="hold"/>
                                        <p:tgtEl>
                                          <p:spTgt spid="658437"/>
                                        </p:tgtEl>
                                        <p:attrNameLst>
                                          <p:attrName>ppt_x</p:attrName>
                                          <p:attrName>ppt_y</p:attrName>
                                        </p:attrNameLst>
                                      </p:cBhvr>
                                      <p:rCtr x="42" y="0"/>
                                    </p:animMotion>
                                  </p:childTnLst>
                                </p:cTn>
                              </p:par>
                            </p:childTnLst>
                          </p:cTn>
                        </p:par>
                        <p:par>
                          <p:cTn id="119" fill="hold">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3"/>
                                        </p:tgtEl>
                                        <p:attrNameLst>
                                          <p:attrName>style.visibility</p:attrName>
                                        </p:attrNameLst>
                                      </p:cBhvr>
                                      <p:to>
                                        <p:strVal val="visible"/>
                                      </p:to>
                                    </p:set>
                                    <p:animEffect transition="in" filter="blinds(horizontal)">
                                      <p:cBhvr>
                                        <p:cTn id="122" dur="500"/>
                                        <p:tgtEl>
                                          <p:spTgt spid="3"/>
                                        </p:tgtEl>
                                      </p:cBhvr>
                                    </p:animEffect>
                                  </p:childTnLst>
                                </p:cTn>
                              </p:par>
                            </p:childTnLst>
                          </p:cTn>
                        </p:par>
                        <p:par>
                          <p:cTn id="123" fill="hold">
                            <p:stCondLst>
                              <p:cond delay="1500"/>
                            </p:stCondLst>
                            <p:childTnLst>
                              <p:par>
                                <p:cTn id="124" presetID="1" presetClass="entr" presetSubtype="0" fill="hold" grpId="0" nodeType="afterEffect">
                                  <p:stCondLst>
                                    <p:cond delay="0"/>
                                  </p:stCondLst>
                                  <p:childTnLst>
                                    <p:set>
                                      <p:cBhvr>
                                        <p:cTn id="125" dur="1" fill="hold">
                                          <p:stCondLst>
                                            <p:cond delay="0"/>
                                          </p:stCondLst>
                                        </p:cTn>
                                        <p:tgtEl>
                                          <p:spTgt spid="65845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58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animBg="1"/>
      <p:bldP spid="658435" grpId="1" animBg="1"/>
      <p:bldP spid="658435" grpId="2" animBg="1"/>
      <p:bldP spid="658435" grpId="3" animBg="1"/>
      <p:bldP spid="658435" grpId="4" animBg="1"/>
      <p:bldP spid="658435" grpId="5" animBg="1"/>
      <p:bldP spid="658435" grpId="6" animBg="1"/>
      <p:bldP spid="658435" grpId="7" animBg="1"/>
      <p:bldP spid="658435" grpId="8" animBg="1"/>
      <p:bldP spid="658436" grpId="0"/>
      <p:bldP spid="658437" grpId="0" animBg="1"/>
      <p:bldP spid="658437" grpId="1" animBg="1"/>
      <p:bldP spid="658437" grpId="2" animBg="1"/>
      <p:bldP spid="658437" grpId="3" animBg="1"/>
      <p:bldP spid="658437" grpId="4" animBg="1"/>
      <p:bldP spid="658437" grpId="5" animBg="1"/>
      <p:bldP spid="658437" grpId="6" animBg="1"/>
      <p:bldP spid="658437" grpId="7" animBg="1"/>
      <p:bldP spid="658437" grpId="8" animBg="1"/>
      <p:bldP spid="658438" grpId="0" animBg="1"/>
      <p:bldP spid="658438" grpId="1" animBg="1"/>
      <p:bldP spid="658439" grpId="0" animBg="1"/>
      <p:bldP spid="658439" grpId="1" animBg="1"/>
      <p:bldP spid="658440" grpId="0" animBg="1"/>
      <p:bldP spid="658440" grpId="1" animBg="1"/>
      <p:bldP spid="658441" grpId="0" animBg="1"/>
      <p:bldP spid="658441" grpId="1" animBg="1"/>
      <p:bldP spid="658442" grpId="0" animBg="1"/>
      <p:bldP spid="658442" grpId="1" animBg="1"/>
      <p:bldP spid="658443" grpId="0" animBg="1"/>
      <p:bldP spid="658443" grpId="1" animBg="1"/>
      <p:bldP spid="658444" grpId="0" animBg="1"/>
      <p:bldP spid="658444" grpId="1" animBg="1"/>
      <p:bldP spid="658445" grpId="0" animBg="1"/>
      <p:bldP spid="658445" grpId="1" animBg="1"/>
      <p:bldP spid="658455" grpId="0"/>
      <p:bldP spid="65845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2"/>
          </p:nvPr>
        </p:nvSpPr>
        <p:spPr>
          <a:noFill/>
        </p:spPr>
        <p:txBody>
          <a:bodyPr/>
          <a:lstStyle/>
          <a:p>
            <a:fld id="{05EA2F52-EFF8-4D40-9BE9-B97A2D784F73}" type="slidenum">
              <a:rPr lang="en-US" smtClean="0">
                <a:latin typeface="Times New Roman" pitchFamily="18" charset="0"/>
                <a:cs typeface="Times New Roman" pitchFamily="18" charset="0"/>
              </a:rPr>
              <a:pPr/>
              <a:t>129</a:t>
            </a:fld>
            <a:endParaRPr lang="en-US" smtClean="0">
              <a:latin typeface="Times New Roman" pitchFamily="18" charset="0"/>
              <a:cs typeface="Times New Roman" pitchFamily="18" charset="0"/>
            </a:endParaRPr>
          </a:p>
        </p:txBody>
      </p:sp>
      <p:sp>
        <p:nvSpPr>
          <p:cNvPr id="921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tuần tự </a:t>
            </a:r>
            <a:endParaRPr lang="en-US" i="1" smtClean="0">
              <a:solidFill>
                <a:schemeClr val="tx1"/>
              </a:solidFill>
              <a:latin typeface="Times New Roman" pitchFamily="18" charset="0"/>
              <a:cs typeface="Times New Roman" pitchFamily="18" charset="0"/>
            </a:endParaRPr>
          </a:p>
        </p:txBody>
      </p:sp>
      <p:sp>
        <p:nvSpPr>
          <p:cNvPr id="683011" name="Text Box 3"/>
          <p:cNvSpPr txBox="1">
            <a:spLocks noChangeArrowheads="1"/>
          </p:cNvSpPr>
          <p:nvPr/>
        </p:nvSpPr>
        <p:spPr bwMode="auto">
          <a:xfrm>
            <a:off x="369888" y="1450975"/>
            <a:ext cx="8469312" cy="3752850"/>
          </a:xfrm>
          <a:prstGeom prst="rect">
            <a:avLst/>
          </a:prstGeom>
          <a:noFill/>
          <a:ln w="9525">
            <a:solidFill>
              <a:schemeClr val="tx1"/>
            </a:solidFill>
            <a:miter lim="800000"/>
            <a:headEnd/>
            <a:tailEnd/>
          </a:ln>
        </p:spPr>
        <p:txBody>
          <a:bodyPr>
            <a:spAutoFit/>
          </a:bodyPr>
          <a:lstStyle/>
          <a:p>
            <a:r>
              <a:rPr lang="en-US" sz="2400">
                <a:solidFill>
                  <a:schemeClr val="tx2"/>
                </a:solidFill>
                <a:latin typeface="Times New Roman" pitchFamily="18" charset="0"/>
                <a:cs typeface="Times New Roman" pitchFamily="18" charset="0"/>
              </a:rPr>
              <a:t>int LinearSearch (int A[], int n, int X)</a:t>
            </a:r>
          </a:p>
          <a:p>
            <a:r>
              <a:rPr lang="en-US" sz="2400">
                <a:solidFill>
                  <a:schemeClr val="tx2"/>
                </a:solidFill>
                <a:latin typeface="Times New Roman" pitchFamily="18" charset="0"/>
                <a:cs typeface="Times New Roman" pitchFamily="18" charset="0"/>
              </a:rPr>
              <a:t>{</a:t>
            </a:r>
          </a:p>
          <a:p>
            <a:r>
              <a:rPr lang="en-US" sz="2400">
                <a:solidFill>
                  <a:schemeClr val="tx2"/>
                </a:solidFill>
                <a:latin typeface="Times New Roman" pitchFamily="18" charset="0"/>
                <a:cs typeface="Times New Roman" pitchFamily="18" charset="0"/>
              </a:rPr>
              <a:t>	int i = 0;</a:t>
            </a:r>
          </a:p>
          <a:p>
            <a:r>
              <a:rPr lang="en-US" sz="2400">
                <a:solidFill>
                  <a:schemeClr val="tx2"/>
                </a:solidFill>
                <a:latin typeface="Times New Roman" pitchFamily="18" charset="0"/>
                <a:cs typeface="Times New Roman" pitchFamily="18" charset="0"/>
              </a:rPr>
              <a:t>	while (A[i] != X &amp;&amp; i &lt;n) // phần tử mảng M tính từ 0</a:t>
            </a:r>
          </a:p>
          <a:p>
            <a:r>
              <a:rPr lang="en-US" sz="2400">
                <a:solidFill>
                  <a:schemeClr val="tx2"/>
                </a:solidFill>
                <a:latin typeface="Times New Roman" pitchFamily="18" charset="0"/>
                <a:cs typeface="Times New Roman" pitchFamily="18" charset="0"/>
              </a:rPr>
              <a:t>		i++;</a:t>
            </a:r>
          </a:p>
          <a:p>
            <a:r>
              <a:rPr lang="en-US" sz="2400">
                <a:solidFill>
                  <a:schemeClr val="tx2"/>
                </a:solidFill>
                <a:latin typeface="Times New Roman" pitchFamily="18" charset="0"/>
                <a:cs typeface="Times New Roman" pitchFamily="18" charset="0"/>
              </a:rPr>
              <a:t>	if (i &lt; n)</a:t>
            </a:r>
          </a:p>
          <a:p>
            <a:r>
              <a:rPr lang="en-US" sz="2400">
                <a:solidFill>
                  <a:schemeClr val="tx2"/>
                </a:solidFill>
                <a:latin typeface="Times New Roman" pitchFamily="18" charset="0"/>
                <a:cs typeface="Times New Roman" pitchFamily="18" charset="0"/>
              </a:rPr>
              <a:t>		return (i); // tr</a:t>
            </a:r>
            <a:r>
              <a:rPr lang="en-US" sz="2400">
                <a:latin typeface="Times New Roman" pitchFamily="18" charset="0"/>
                <a:cs typeface="Times New Roman" pitchFamily="18" charset="0"/>
              </a:rPr>
              <a:t>ả về </a:t>
            </a:r>
            <a:r>
              <a:rPr lang="en-US" sz="2400">
                <a:solidFill>
                  <a:schemeClr val="tx2"/>
                </a:solidFill>
                <a:latin typeface="Times New Roman" pitchFamily="18" charset="0"/>
                <a:cs typeface="Times New Roman" pitchFamily="18" charset="0"/>
              </a:rPr>
              <a:t>v</a:t>
            </a:r>
            <a:r>
              <a:rPr lang="en-US" sz="2400">
                <a:latin typeface="Times New Roman" pitchFamily="18" charset="0"/>
                <a:cs typeface="Times New Roman" pitchFamily="18" charset="0"/>
              </a:rPr>
              <a:t>ị trí tìm thấy X</a:t>
            </a:r>
            <a:endParaRPr lang="en-US" sz="2400">
              <a:solidFill>
                <a:schemeClr val="tx2"/>
              </a:solidFill>
              <a:latin typeface="Times New Roman" pitchFamily="18" charset="0"/>
              <a:cs typeface="Times New Roman" pitchFamily="18" charset="0"/>
            </a:endParaRPr>
          </a:p>
          <a:p>
            <a:r>
              <a:rPr lang="en-US" sz="2400">
                <a:solidFill>
                  <a:schemeClr val="tx2"/>
                </a:solidFill>
                <a:latin typeface="Times New Roman" pitchFamily="18" charset="0"/>
                <a:cs typeface="Times New Roman" pitchFamily="18" charset="0"/>
              </a:rPr>
              <a:t>	return (-1);</a:t>
            </a:r>
          </a:p>
          <a:p>
            <a:r>
              <a:rPr lang="en-US" sz="2400">
                <a:solidFill>
                  <a:schemeClr val="tx2"/>
                </a:solidFill>
                <a:latin typeface="Times New Roman" pitchFamily="18" charset="0"/>
                <a:cs typeface="Times New Roman" pitchFamily="18" charset="0"/>
              </a:rPr>
              <a:t>}</a:t>
            </a:r>
            <a:endParaRPr lang="en-US" sz="2400">
              <a:latin typeface="Times New Roman" pitchFamily="18" charset="0"/>
              <a:cs typeface="Times New Roman" pitchFamily="18" charset="0"/>
            </a:endParaRPr>
          </a:p>
          <a:p>
            <a:pPr eaLnBrk="1" hangingPunct="1"/>
            <a:endParaRPr lang="en-US" sz="24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83011"/>
                                        </p:tgtEl>
                                        <p:attrNameLst>
                                          <p:attrName>style.visibility</p:attrName>
                                        </p:attrNameLst>
                                      </p:cBhvr>
                                      <p:to>
                                        <p:strVal val="visible"/>
                                      </p:to>
                                    </p:set>
                                    <p:animEffect transition="in" filter="diamond(in)">
                                      <p:cBhvr>
                                        <p:cTn id="7" dur="2000"/>
                                        <p:tgtEl>
                                          <p:spTgt spid="68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tục</a:t>
            </a:r>
            <a:endParaRPr lang="en-US" dirty="0" smtClean="0">
              <a:latin typeface="Times New Roman" pitchFamily="18" charset="0"/>
              <a:cs typeface="Times New Roman" pitchFamily="18" charset="0"/>
            </a:endParaRPr>
          </a:p>
        </p:txBody>
      </p:sp>
      <p:sp>
        <p:nvSpPr>
          <p:cNvPr id="429090" name="Text Box 34"/>
          <p:cNvSpPr txBox="1">
            <a:spLocks noChangeArrowheads="1"/>
          </p:cNvSpPr>
          <p:nvPr/>
        </p:nvSpPr>
        <p:spPr bwMode="auto">
          <a:xfrm>
            <a:off x="304800" y="4038600"/>
            <a:ext cx="2025650" cy="519113"/>
          </a:xfrm>
          <a:prstGeom prst="rect">
            <a:avLst/>
          </a:prstGeom>
          <a:noFill/>
          <a:ln w="9525">
            <a:noFill/>
            <a:miter lim="800000"/>
            <a:headEnd/>
            <a:tailEnd/>
          </a:ln>
        </p:spPr>
        <p:txBody>
          <a:bodyPr wrap="none">
            <a:spAutoFit/>
          </a:bodyPr>
          <a:lstStyle/>
          <a:p>
            <a:r>
              <a:rPr lang="en-US" sz="2800">
                <a:solidFill>
                  <a:schemeClr val="hlink"/>
                </a:solidFill>
                <a:latin typeface="Calibri" pitchFamily="34" charset="0"/>
              </a:rPr>
              <a:t>insert(3, ‘z’)</a:t>
            </a:r>
          </a:p>
        </p:txBody>
      </p:sp>
      <p:sp>
        <p:nvSpPr>
          <p:cNvPr id="429069" name="Text Box 13"/>
          <p:cNvSpPr txBox="1">
            <a:spLocks noChangeArrowheads="1"/>
          </p:cNvSpPr>
          <p:nvPr/>
        </p:nvSpPr>
        <p:spPr bwMode="auto">
          <a:xfrm>
            <a:off x="60960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endParaRPr lang="en-US" sz="2400">
              <a:latin typeface="Calibri" pitchFamily="34" charset="0"/>
            </a:endParaRPr>
          </a:p>
        </p:txBody>
      </p:sp>
      <p:sp>
        <p:nvSpPr>
          <p:cNvPr id="429064" name="Text Box 8"/>
          <p:cNvSpPr txBox="1">
            <a:spLocks noChangeArrowheads="1"/>
          </p:cNvSpPr>
          <p:nvPr/>
        </p:nvSpPr>
        <p:spPr bwMode="auto">
          <a:xfrm>
            <a:off x="30480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d</a:t>
            </a:r>
          </a:p>
        </p:txBody>
      </p:sp>
      <p:grpSp>
        <p:nvGrpSpPr>
          <p:cNvPr id="2" name="Group 100"/>
          <p:cNvGrpSpPr>
            <a:grpSpLocks/>
          </p:cNvGrpSpPr>
          <p:nvPr/>
        </p:nvGrpSpPr>
        <p:grpSpPr bwMode="auto">
          <a:xfrm>
            <a:off x="1219200" y="2898775"/>
            <a:ext cx="6096000" cy="1063625"/>
            <a:chOff x="768" y="1442"/>
            <a:chExt cx="3840" cy="670"/>
          </a:xfrm>
        </p:grpSpPr>
        <p:sp>
          <p:nvSpPr>
            <p:cNvPr id="4115" name="Rectangle 4"/>
            <p:cNvSpPr>
              <a:spLocks noChangeArrowheads="1"/>
            </p:cNvSpPr>
            <p:nvPr/>
          </p:nvSpPr>
          <p:spPr bwMode="auto">
            <a:xfrm>
              <a:off x="768" y="1728"/>
              <a:ext cx="3840" cy="384"/>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4116" name="Text Box 5"/>
            <p:cNvSpPr txBox="1">
              <a:spLocks noChangeArrowheads="1"/>
            </p:cNvSpPr>
            <p:nvPr/>
          </p:nvSpPr>
          <p:spPr bwMode="auto">
            <a:xfrm>
              <a:off x="768" y="1728"/>
              <a:ext cx="384" cy="384"/>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a</a:t>
              </a:r>
            </a:p>
          </p:txBody>
        </p:sp>
        <p:sp>
          <p:nvSpPr>
            <p:cNvPr id="4117" name="Text Box 6"/>
            <p:cNvSpPr txBox="1">
              <a:spLocks noChangeArrowheads="1"/>
            </p:cNvSpPr>
            <p:nvPr/>
          </p:nvSpPr>
          <p:spPr bwMode="auto">
            <a:xfrm>
              <a:off x="1152" y="1728"/>
              <a:ext cx="384" cy="384"/>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b</a:t>
              </a:r>
            </a:p>
          </p:txBody>
        </p:sp>
        <p:sp>
          <p:nvSpPr>
            <p:cNvPr id="4118" name="Text Box 7"/>
            <p:cNvSpPr txBox="1">
              <a:spLocks noChangeArrowheads="1"/>
            </p:cNvSpPr>
            <p:nvPr/>
          </p:nvSpPr>
          <p:spPr bwMode="auto">
            <a:xfrm>
              <a:off x="1536" y="1728"/>
              <a:ext cx="384" cy="384"/>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c</a:t>
              </a:r>
            </a:p>
          </p:txBody>
        </p:sp>
        <p:sp>
          <p:nvSpPr>
            <p:cNvPr id="4119" name="Text Box 14"/>
            <p:cNvSpPr txBox="1">
              <a:spLocks noChangeArrowheads="1"/>
            </p:cNvSpPr>
            <p:nvPr/>
          </p:nvSpPr>
          <p:spPr bwMode="auto">
            <a:xfrm>
              <a:off x="4224" y="1728"/>
              <a:ext cx="384" cy="384"/>
            </a:xfrm>
            <a:prstGeom prst="rect">
              <a:avLst/>
            </a:prstGeom>
            <a:noFill/>
            <a:ln w="9525">
              <a:solidFill>
                <a:schemeClr val="tx1"/>
              </a:solidFill>
              <a:miter lim="800000"/>
              <a:headEnd/>
              <a:tailEnd/>
            </a:ln>
          </p:spPr>
          <p:txBody>
            <a:bodyPr anchor="ctr" anchorCtr="1"/>
            <a:lstStyle/>
            <a:p>
              <a:pPr algn="ctr">
                <a:spcBef>
                  <a:spcPct val="50000"/>
                </a:spcBef>
              </a:pPr>
              <a:endParaRPr lang="en-US" sz="2400">
                <a:latin typeface="Calibri" pitchFamily="34" charset="0"/>
              </a:endParaRPr>
            </a:p>
          </p:txBody>
        </p:sp>
        <p:sp>
          <p:nvSpPr>
            <p:cNvPr id="4120" name="Text Box 19"/>
            <p:cNvSpPr txBox="1">
              <a:spLocks noChangeArrowheads="1"/>
            </p:cNvSpPr>
            <p:nvPr/>
          </p:nvSpPr>
          <p:spPr bwMode="auto">
            <a:xfrm>
              <a:off x="864" y="1442"/>
              <a:ext cx="223" cy="288"/>
            </a:xfrm>
            <a:prstGeom prst="rect">
              <a:avLst/>
            </a:prstGeom>
            <a:noFill/>
            <a:ln w="9525">
              <a:noFill/>
              <a:miter lim="800000"/>
              <a:headEnd/>
              <a:tailEnd/>
            </a:ln>
          </p:spPr>
          <p:txBody>
            <a:bodyPr wrap="none">
              <a:spAutoFit/>
            </a:bodyPr>
            <a:lstStyle/>
            <a:p>
              <a:r>
                <a:rPr lang="en-US" sz="2400">
                  <a:latin typeface="Calibri" pitchFamily="34" charset="0"/>
                </a:rPr>
                <a:t>0</a:t>
              </a:r>
            </a:p>
          </p:txBody>
        </p:sp>
        <p:sp>
          <p:nvSpPr>
            <p:cNvPr id="4121" name="Text Box 20"/>
            <p:cNvSpPr txBox="1">
              <a:spLocks noChangeArrowheads="1"/>
            </p:cNvSpPr>
            <p:nvPr/>
          </p:nvSpPr>
          <p:spPr bwMode="auto">
            <a:xfrm>
              <a:off x="1248" y="1442"/>
              <a:ext cx="223" cy="288"/>
            </a:xfrm>
            <a:prstGeom prst="rect">
              <a:avLst/>
            </a:prstGeom>
            <a:noFill/>
            <a:ln w="9525">
              <a:noFill/>
              <a:miter lim="800000"/>
              <a:headEnd/>
              <a:tailEnd/>
            </a:ln>
          </p:spPr>
          <p:txBody>
            <a:bodyPr wrap="none">
              <a:spAutoFit/>
            </a:bodyPr>
            <a:lstStyle/>
            <a:p>
              <a:r>
                <a:rPr lang="en-US" sz="2400">
                  <a:latin typeface="Calibri" pitchFamily="34" charset="0"/>
                </a:rPr>
                <a:t>1</a:t>
              </a:r>
            </a:p>
          </p:txBody>
        </p:sp>
        <p:sp>
          <p:nvSpPr>
            <p:cNvPr id="4122" name="Text Box 21"/>
            <p:cNvSpPr txBox="1">
              <a:spLocks noChangeArrowheads="1"/>
            </p:cNvSpPr>
            <p:nvPr/>
          </p:nvSpPr>
          <p:spPr bwMode="auto">
            <a:xfrm>
              <a:off x="1632" y="1442"/>
              <a:ext cx="223" cy="288"/>
            </a:xfrm>
            <a:prstGeom prst="rect">
              <a:avLst/>
            </a:prstGeom>
            <a:noFill/>
            <a:ln w="9525">
              <a:noFill/>
              <a:miter lim="800000"/>
              <a:headEnd/>
              <a:tailEnd/>
            </a:ln>
          </p:spPr>
          <p:txBody>
            <a:bodyPr wrap="none">
              <a:spAutoFit/>
            </a:bodyPr>
            <a:lstStyle/>
            <a:p>
              <a:r>
                <a:rPr lang="en-US" sz="2400">
                  <a:latin typeface="Calibri" pitchFamily="34" charset="0"/>
                </a:rPr>
                <a:t>2</a:t>
              </a:r>
            </a:p>
          </p:txBody>
        </p:sp>
        <p:sp>
          <p:nvSpPr>
            <p:cNvPr id="4123" name="Text Box 22"/>
            <p:cNvSpPr txBox="1">
              <a:spLocks noChangeArrowheads="1"/>
            </p:cNvSpPr>
            <p:nvPr/>
          </p:nvSpPr>
          <p:spPr bwMode="auto">
            <a:xfrm>
              <a:off x="2016" y="1442"/>
              <a:ext cx="223" cy="288"/>
            </a:xfrm>
            <a:prstGeom prst="rect">
              <a:avLst/>
            </a:prstGeom>
            <a:noFill/>
            <a:ln w="9525">
              <a:noFill/>
              <a:miter lim="800000"/>
              <a:headEnd/>
              <a:tailEnd/>
            </a:ln>
          </p:spPr>
          <p:txBody>
            <a:bodyPr wrap="none">
              <a:spAutoFit/>
            </a:bodyPr>
            <a:lstStyle/>
            <a:p>
              <a:r>
                <a:rPr lang="en-US" sz="2400">
                  <a:latin typeface="Calibri" pitchFamily="34" charset="0"/>
                </a:rPr>
                <a:t>3</a:t>
              </a:r>
            </a:p>
          </p:txBody>
        </p:sp>
        <p:sp>
          <p:nvSpPr>
            <p:cNvPr id="4124" name="Text Box 23"/>
            <p:cNvSpPr txBox="1">
              <a:spLocks noChangeArrowheads="1"/>
            </p:cNvSpPr>
            <p:nvPr/>
          </p:nvSpPr>
          <p:spPr bwMode="auto">
            <a:xfrm>
              <a:off x="2400" y="1442"/>
              <a:ext cx="223" cy="288"/>
            </a:xfrm>
            <a:prstGeom prst="rect">
              <a:avLst/>
            </a:prstGeom>
            <a:noFill/>
            <a:ln w="9525">
              <a:noFill/>
              <a:miter lim="800000"/>
              <a:headEnd/>
              <a:tailEnd/>
            </a:ln>
          </p:spPr>
          <p:txBody>
            <a:bodyPr wrap="none">
              <a:spAutoFit/>
            </a:bodyPr>
            <a:lstStyle/>
            <a:p>
              <a:r>
                <a:rPr lang="en-US" sz="2400">
                  <a:latin typeface="Calibri" pitchFamily="34" charset="0"/>
                </a:rPr>
                <a:t>4</a:t>
              </a:r>
            </a:p>
          </p:txBody>
        </p:sp>
        <p:sp>
          <p:nvSpPr>
            <p:cNvPr id="4125" name="Text Box 24"/>
            <p:cNvSpPr txBox="1">
              <a:spLocks noChangeArrowheads="1"/>
            </p:cNvSpPr>
            <p:nvPr/>
          </p:nvSpPr>
          <p:spPr bwMode="auto">
            <a:xfrm>
              <a:off x="2784" y="1442"/>
              <a:ext cx="223" cy="288"/>
            </a:xfrm>
            <a:prstGeom prst="rect">
              <a:avLst/>
            </a:prstGeom>
            <a:noFill/>
            <a:ln w="9525">
              <a:noFill/>
              <a:miter lim="800000"/>
              <a:headEnd/>
              <a:tailEnd/>
            </a:ln>
          </p:spPr>
          <p:txBody>
            <a:bodyPr wrap="none">
              <a:spAutoFit/>
            </a:bodyPr>
            <a:lstStyle/>
            <a:p>
              <a:r>
                <a:rPr lang="en-US" sz="2400">
                  <a:latin typeface="Calibri" pitchFamily="34" charset="0"/>
                </a:rPr>
                <a:t>5</a:t>
              </a:r>
            </a:p>
          </p:txBody>
        </p:sp>
        <p:sp>
          <p:nvSpPr>
            <p:cNvPr id="4126" name="Text Box 25"/>
            <p:cNvSpPr txBox="1">
              <a:spLocks noChangeArrowheads="1"/>
            </p:cNvSpPr>
            <p:nvPr/>
          </p:nvSpPr>
          <p:spPr bwMode="auto">
            <a:xfrm>
              <a:off x="3168" y="1442"/>
              <a:ext cx="223" cy="288"/>
            </a:xfrm>
            <a:prstGeom prst="rect">
              <a:avLst/>
            </a:prstGeom>
            <a:noFill/>
            <a:ln w="9525">
              <a:noFill/>
              <a:miter lim="800000"/>
              <a:headEnd/>
              <a:tailEnd/>
            </a:ln>
          </p:spPr>
          <p:txBody>
            <a:bodyPr wrap="none">
              <a:spAutoFit/>
            </a:bodyPr>
            <a:lstStyle/>
            <a:p>
              <a:r>
                <a:rPr lang="en-US" sz="2400">
                  <a:latin typeface="Calibri" pitchFamily="34" charset="0"/>
                </a:rPr>
                <a:t>6</a:t>
              </a:r>
            </a:p>
          </p:txBody>
        </p:sp>
        <p:sp>
          <p:nvSpPr>
            <p:cNvPr id="4127" name="Text Box 26"/>
            <p:cNvSpPr txBox="1">
              <a:spLocks noChangeArrowheads="1"/>
            </p:cNvSpPr>
            <p:nvPr/>
          </p:nvSpPr>
          <p:spPr bwMode="auto">
            <a:xfrm>
              <a:off x="3552" y="1442"/>
              <a:ext cx="223" cy="288"/>
            </a:xfrm>
            <a:prstGeom prst="rect">
              <a:avLst/>
            </a:prstGeom>
            <a:noFill/>
            <a:ln w="9525">
              <a:noFill/>
              <a:miter lim="800000"/>
              <a:headEnd/>
              <a:tailEnd/>
            </a:ln>
          </p:spPr>
          <p:txBody>
            <a:bodyPr wrap="none">
              <a:spAutoFit/>
            </a:bodyPr>
            <a:lstStyle/>
            <a:p>
              <a:r>
                <a:rPr lang="en-US" sz="2400">
                  <a:latin typeface="Calibri" pitchFamily="34" charset="0"/>
                </a:rPr>
                <a:t>7</a:t>
              </a:r>
            </a:p>
          </p:txBody>
        </p:sp>
        <p:sp>
          <p:nvSpPr>
            <p:cNvPr id="4128" name="Text Box 27"/>
            <p:cNvSpPr txBox="1">
              <a:spLocks noChangeArrowheads="1"/>
            </p:cNvSpPr>
            <p:nvPr/>
          </p:nvSpPr>
          <p:spPr bwMode="auto">
            <a:xfrm>
              <a:off x="3936" y="1442"/>
              <a:ext cx="223" cy="288"/>
            </a:xfrm>
            <a:prstGeom prst="rect">
              <a:avLst/>
            </a:prstGeom>
            <a:noFill/>
            <a:ln w="9525">
              <a:noFill/>
              <a:miter lim="800000"/>
              <a:headEnd/>
              <a:tailEnd/>
            </a:ln>
          </p:spPr>
          <p:txBody>
            <a:bodyPr wrap="none">
              <a:spAutoFit/>
            </a:bodyPr>
            <a:lstStyle/>
            <a:p>
              <a:r>
                <a:rPr lang="en-US" sz="2400">
                  <a:latin typeface="Calibri" pitchFamily="34" charset="0"/>
                </a:rPr>
                <a:t>8</a:t>
              </a:r>
            </a:p>
          </p:txBody>
        </p:sp>
        <p:sp>
          <p:nvSpPr>
            <p:cNvPr id="4129" name="Text Box 28"/>
            <p:cNvSpPr txBox="1">
              <a:spLocks noChangeArrowheads="1"/>
            </p:cNvSpPr>
            <p:nvPr/>
          </p:nvSpPr>
          <p:spPr bwMode="auto">
            <a:xfrm>
              <a:off x="4320" y="1442"/>
              <a:ext cx="223" cy="288"/>
            </a:xfrm>
            <a:prstGeom prst="rect">
              <a:avLst/>
            </a:prstGeom>
            <a:noFill/>
            <a:ln w="9525">
              <a:noFill/>
              <a:miter lim="800000"/>
              <a:headEnd/>
              <a:tailEnd/>
            </a:ln>
          </p:spPr>
          <p:txBody>
            <a:bodyPr wrap="none">
              <a:spAutoFit/>
            </a:bodyPr>
            <a:lstStyle/>
            <a:p>
              <a:r>
                <a:rPr lang="en-US" sz="2400">
                  <a:latin typeface="Calibri" pitchFamily="34" charset="0"/>
                </a:rPr>
                <a:t>9</a:t>
              </a:r>
            </a:p>
          </p:txBody>
        </p:sp>
      </p:grpSp>
      <p:sp>
        <p:nvSpPr>
          <p:cNvPr id="429065" name="Text Box 9"/>
          <p:cNvSpPr txBox="1">
            <a:spLocks noChangeArrowheads="1"/>
          </p:cNvSpPr>
          <p:nvPr/>
        </p:nvSpPr>
        <p:spPr bwMode="auto">
          <a:xfrm>
            <a:off x="36576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e</a:t>
            </a:r>
          </a:p>
        </p:txBody>
      </p:sp>
      <p:sp>
        <p:nvSpPr>
          <p:cNvPr id="429066" name="Text Box 10"/>
          <p:cNvSpPr txBox="1">
            <a:spLocks noChangeArrowheads="1"/>
          </p:cNvSpPr>
          <p:nvPr/>
        </p:nvSpPr>
        <p:spPr bwMode="auto">
          <a:xfrm>
            <a:off x="42672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f</a:t>
            </a:r>
          </a:p>
        </p:txBody>
      </p:sp>
      <p:sp>
        <p:nvSpPr>
          <p:cNvPr id="429067" name="Text Box 11"/>
          <p:cNvSpPr txBox="1">
            <a:spLocks noChangeArrowheads="1"/>
          </p:cNvSpPr>
          <p:nvPr/>
        </p:nvSpPr>
        <p:spPr bwMode="auto">
          <a:xfrm>
            <a:off x="48768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g</a:t>
            </a:r>
          </a:p>
        </p:txBody>
      </p:sp>
      <p:sp>
        <p:nvSpPr>
          <p:cNvPr id="429068" name="Text Box 12"/>
          <p:cNvSpPr txBox="1">
            <a:spLocks noChangeArrowheads="1"/>
          </p:cNvSpPr>
          <p:nvPr/>
        </p:nvSpPr>
        <p:spPr bwMode="auto">
          <a:xfrm>
            <a:off x="54864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h</a:t>
            </a:r>
          </a:p>
        </p:txBody>
      </p:sp>
      <p:sp>
        <p:nvSpPr>
          <p:cNvPr id="429106" name="Text Box 50"/>
          <p:cNvSpPr txBox="1">
            <a:spLocks noChangeArrowheads="1"/>
          </p:cNvSpPr>
          <p:nvPr/>
        </p:nvSpPr>
        <p:spPr bwMode="auto">
          <a:xfrm>
            <a:off x="30480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d</a:t>
            </a:r>
          </a:p>
        </p:txBody>
      </p:sp>
      <p:sp>
        <p:nvSpPr>
          <p:cNvPr id="429108" name="Text Box 52"/>
          <p:cNvSpPr txBox="1">
            <a:spLocks noChangeArrowheads="1"/>
          </p:cNvSpPr>
          <p:nvPr/>
        </p:nvSpPr>
        <p:spPr bwMode="auto">
          <a:xfrm>
            <a:off x="36576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e</a:t>
            </a:r>
          </a:p>
        </p:txBody>
      </p:sp>
      <p:sp>
        <p:nvSpPr>
          <p:cNvPr id="429109" name="Text Box 53"/>
          <p:cNvSpPr txBox="1">
            <a:spLocks noChangeArrowheads="1"/>
          </p:cNvSpPr>
          <p:nvPr/>
        </p:nvSpPr>
        <p:spPr bwMode="auto">
          <a:xfrm>
            <a:off x="42672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f</a:t>
            </a:r>
          </a:p>
        </p:txBody>
      </p:sp>
      <p:sp>
        <p:nvSpPr>
          <p:cNvPr id="429110" name="Text Box 54"/>
          <p:cNvSpPr txBox="1">
            <a:spLocks noChangeArrowheads="1"/>
          </p:cNvSpPr>
          <p:nvPr/>
        </p:nvSpPr>
        <p:spPr bwMode="auto">
          <a:xfrm>
            <a:off x="48768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g</a:t>
            </a:r>
          </a:p>
        </p:txBody>
      </p:sp>
      <p:sp>
        <p:nvSpPr>
          <p:cNvPr id="429111" name="Text Box 55"/>
          <p:cNvSpPr txBox="1">
            <a:spLocks noChangeArrowheads="1"/>
          </p:cNvSpPr>
          <p:nvPr/>
        </p:nvSpPr>
        <p:spPr bwMode="auto">
          <a:xfrm>
            <a:off x="5486400" y="33528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h</a:t>
            </a:r>
          </a:p>
        </p:txBody>
      </p:sp>
      <p:sp>
        <p:nvSpPr>
          <p:cNvPr id="429112" name="Text Box 56"/>
          <p:cNvSpPr txBox="1">
            <a:spLocks noChangeArrowheads="1"/>
          </p:cNvSpPr>
          <p:nvPr/>
        </p:nvSpPr>
        <p:spPr bwMode="auto">
          <a:xfrm>
            <a:off x="2362200" y="19050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Calibri" pitchFamily="34" charset="0"/>
              </a:rPr>
              <a:t>z</a:t>
            </a:r>
          </a:p>
        </p:txBody>
      </p:sp>
      <p:sp>
        <p:nvSpPr>
          <p:cNvPr id="429113" name="Text Box 57"/>
          <p:cNvSpPr txBox="1">
            <a:spLocks noChangeArrowheads="1"/>
          </p:cNvSpPr>
          <p:nvPr/>
        </p:nvSpPr>
        <p:spPr bwMode="auto">
          <a:xfrm>
            <a:off x="6799263" y="4038600"/>
            <a:ext cx="1277937" cy="457200"/>
          </a:xfrm>
          <a:prstGeom prst="rect">
            <a:avLst/>
          </a:prstGeom>
          <a:noFill/>
          <a:ln w="9525">
            <a:noFill/>
            <a:miter lim="800000"/>
            <a:headEnd/>
            <a:tailEnd/>
          </a:ln>
        </p:spPr>
        <p:txBody>
          <a:bodyPr wrap="none">
            <a:spAutoFit/>
          </a:bodyPr>
          <a:lstStyle/>
          <a:p>
            <a:r>
              <a:rPr lang="en-US" sz="2400">
                <a:solidFill>
                  <a:schemeClr val="hlink"/>
                </a:solidFill>
                <a:latin typeface="Calibri" pitchFamily="34" charset="0"/>
              </a:rPr>
              <a:t>count=8</a:t>
            </a:r>
          </a:p>
        </p:txBody>
      </p:sp>
      <p:sp>
        <p:nvSpPr>
          <p:cNvPr id="429114" name="Text Box 58"/>
          <p:cNvSpPr txBox="1">
            <a:spLocks noChangeArrowheads="1"/>
          </p:cNvSpPr>
          <p:nvPr/>
        </p:nvSpPr>
        <p:spPr bwMode="auto">
          <a:xfrm>
            <a:off x="6781800" y="4038600"/>
            <a:ext cx="1277938" cy="457200"/>
          </a:xfrm>
          <a:prstGeom prst="rect">
            <a:avLst/>
          </a:prstGeom>
          <a:noFill/>
          <a:ln w="9525">
            <a:noFill/>
            <a:miter lim="800000"/>
            <a:headEnd/>
            <a:tailEnd/>
          </a:ln>
        </p:spPr>
        <p:txBody>
          <a:bodyPr wrap="none">
            <a:spAutoFit/>
          </a:bodyPr>
          <a:lstStyle/>
          <a:p>
            <a:r>
              <a:rPr lang="en-US" sz="2400">
                <a:solidFill>
                  <a:schemeClr val="hlink"/>
                </a:solidFill>
                <a:latin typeface="Calibri" pitchFamily="34" charset="0"/>
              </a:rPr>
              <a:t>count=9</a:t>
            </a:r>
          </a:p>
        </p:txBody>
      </p:sp>
      <p:sp>
        <p:nvSpPr>
          <p:cNvPr id="34" name="Slide Number Placeholder 33"/>
          <p:cNvSpPr>
            <a:spLocks noGrp="1"/>
          </p:cNvSpPr>
          <p:nvPr>
            <p:ph type="sldNum" sz="quarter" idx="12"/>
          </p:nvPr>
        </p:nvSpPr>
        <p:spPr/>
        <p:txBody>
          <a:bodyPr/>
          <a:lstStyle/>
          <a:p>
            <a:fld id="{EA8B0754-5FE3-4DBF-89CA-B0CB43DC3C3B}" type="slidenum">
              <a:rPr lang="en-US" smtClean="0"/>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90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90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90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90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9113"/>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42910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429108"/>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29109"/>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29110"/>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29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909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 nodeType="afterEffect">
                                  <p:stCondLst>
                                    <p:cond delay="0"/>
                                  </p:stCondLst>
                                  <p:childTnLst>
                                    <p:set>
                                      <p:cBhvr>
                                        <p:cTn id="37" dur="1" fill="hold">
                                          <p:stCondLst>
                                            <p:cond delay="0"/>
                                          </p:stCondLst>
                                        </p:cTn>
                                        <p:tgtEl>
                                          <p:spTgt spid="4291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grpId="0" nodeType="clickEffect">
                                  <p:stCondLst>
                                    <p:cond delay="0"/>
                                  </p:stCondLst>
                                  <p:childTnLst>
                                    <p:animMotion origin="layout" path="M -3.33333E-6 1.11022E-16 L 0.06667 1.11022E-16 " pathEditMode="relative" rAng="0" ptsTypes="AA">
                                      <p:cBhvr>
                                        <p:cTn id="41" dur="1000" fill="hold"/>
                                        <p:tgtEl>
                                          <p:spTgt spid="429111"/>
                                        </p:tgtEl>
                                        <p:attrNameLst>
                                          <p:attrName>ppt_x</p:attrName>
                                          <p:attrName>ppt_y</p:attrName>
                                        </p:attrNameLst>
                                      </p:cBhvr>
                                      <p:rCtr x="33" y="0"/>
                                    </p:animMotion>
                                  </p:childTnLst>
                                </p:cTn>
                              </p:par>
                            </p:childTnLst>
                          </p:cTn>
                        </p:par>
                        <p:par>
                          <p:cTn id="42" fill="hold">
                            <p:stCondLst>
                              <p:cond delay="1000"/>
                            </p:stCondLst>
                            <p:childTnLst>
                              <p:par>
                                <p:cTn id="43" presetID="63" presetClass="path" presetSubtype="0" accel="50000" decel="50000" fill="hold" grpId="0" nodeType="afterEffect">
                                  <p:stCondLst>
                                    <p:cond delay="0"/>
                                  </p:stCondLst>
                                  <p:childTnLst>
                                    <p:animMotion origin="layout" path="M -0.00833 1.11022E-16 L 0.06667 1.11022E-16 " pathEditMode="relative" rAng="0" ptsTypes="AA">
                                      <p:cBhvr>
                                        <p:cTn id="44" dur="1000" fill="hold"/>
                                        <p:tgtEl>
                                          <p:spTgt spid="429110"/>
                                        </p:tgtEl>
                                        <p:attrNameLst>
                                          <p:attrName>ppt_x</p:attrName>
                                          <p:attrName>ppt_y</p:attrName>
                                        </p:attrNameLst>
                                      </p:cBhvr>
                                      <p:rCtr x="38" y="0"/>
                                    </p:animMotion>
                                  </p:childTnLst>
                                </p:cTn>
                              </p:par>
                            </p:childTnLst>
                          </p:cTn>
                        </p:par>
                        <p:par>
                          <p:cTn id="45" fill="hold">
                            <p:stCondLst>
                              <p:cond delay="2000"/>
                            </p:stCondLst>
                            <p:childTnLst>
                              <p:par>
                                <p:cTn id="46" presetID="1" presetClass="exit" presetSubtype="0" fill="hold" grpId="1" nodeType="afterEffect">
                                  <p:stCondLst>
                                    <p:cond delay="0"/>
                                  </p:stCondLst>
                                  <p:childTnLst>
                                    <p:set>
                                      <p:cBhvr>
                                        <p:cTn id="47" dur="1" fill="hold">
                                          <p:stCondLst>
                                            <p:cond delay="0"/>
                                          </p:stCondLst>
                                        </p:cTn>
                                        <p:tgtEl>
                                          <p:spTgt spid="429068"/>
                                        </p:tgtEl>
                                        <p:attrNameLst>
                                          <p:attrName>style.visibility</p:attrName>
                                        </p:attrNameLst>
                                      </p:cBhvr>
                                      <p:to>
                                        <p:strVal val="hidden"/>
                                      </p:to>
                                    </p:set>
                                  </p:childTnLst>
                                </p:cTn>
                              </p:par>
                            </p:childTnLst>
                          </p:cTn>
                        </p:par>
                        <p:par>
                          <p:cTn id="48" fill="hold">
                            <p:stCondLst>
                              <p:cond delay="2000"/>
                            </p:stCondLst>
                            <p:childTnLst>
                              <p:par>
                                <p:cTn id="49" presetID="63" presetClass="path" presetSubtype="0" accel="50000" decel="50000" fill="hold" grpId="0" nodeType="afterEffect">
                                  <p:stCondLst>
                                    <p:cond delay="0"/>
                                  </p:stCondLst>
                                  <p:childTnLst>
                                    <p:animMotion origin="layout" path="M 0.0 1.11022E-16 L 0.06667 1.11022E-16 " pathEditMode="relative" rAng="0" ptsTypes="AA">
                                      <p:cBhvr>
                                        <p:cTn id="50" dur="1000" fill="hold"/>
                                        <p:tgtEl>
                                          <p:spTgt spid="429109"/>
                                        </p:tgtEl>
                                        <p:attrNameLst>
                                          <p:attrName>ppt_x</p:attrName>
                                          <p:attrName>ppt_y</p:attrName>
                                        </p:attrNameLst>
                                      </p:cBhvr>
                                      <p:rCtr x="33" y="0"/>
                                    </p:animMotion>
                                  </p:childTnLst>
                                </p:cTn>
                              </p:par>
                            </p:childTnLst>
                          </p:cTn>
                        </p:par>
                        <p:par>
                          <p:cTn id="51" fill="hold">
                            <p:stCondLst>
                              <p:cond delay="3000"/>
                            </p:stCondLst>
                            <p:childTnLst>
                              <p:par>
                                <p:cTn id="52" presetID="1" presetClass="exit" presetSubtype="0" fill="hold" grpId="1" nodeType="afterEffect">
                                  <p:stCondLst>
                                    <p:cond delay="0"/>
                                  </p:stCondLst>
                                  <p:childTnLst>
                                    <p:set>
                                      <p:cBhvr>
                                        <p:cTn id="53" dur="1" fill="hold">
                                          <p:stCondLst>
                                            <p:cond delay="0"/>
                                          </p:stCondLst>
                                        </p:cTn>
                                        <p:tgtEl>
                                          <p:spTgt spid="429067"/>
                                        </p:tgtEl>
                                        <p:attrNameLst>
                                          <p:attrName>style.visibility</p:attrName>
                                        </p:attrNameLst>
                                      </p:cBhvr>
                                      <p:to>
                                        <p:strVal val="hidden"/>
                                      </p:to>
                                    </p:set>
                                  </p:childTnLst>
                                </p:cTn>
                              </p:par>
                            </p:childTnLst>
                          </p:cTn>
                        </p:par>
                        <p:par>
                          <p:cTn id="54" fill="hold">
                            <p:stCondLst>
                              <p:cond delay="3000"/>
                            </p:stCondLst>
                            <p:childTnLst>
                              <p:par>
                                <p:cTn id="55" presetID="63" presetClass="path" presetSubtype="0" accel="50000" decel="50000" fill="hold" grpId="0" nodeType="afterEffect">
                                  <p:stCondLst>
                                    <p:cond delay="0"/>
                                  </p:stCondLst>
                                  <p:childTnLst>
                                    <p:animMotion origin="layout" path="M -3.33333E-6 1.11022E-16 L 0.06667 1.11022E-16 " pathEditMode="relative" rAng="0" ptsTypes="AA">
                                      <p:cBhvr>
                                        <p:cTn id="56" dur="1000" fill="hold"/>
                                        <p:tgtEl>
                                          <p:spTgt spid="429108"/>
                                        </p:tgtEl>
                                        <p:attrNameLst>
                                          <p:attrName>ppt_x</p:attrName>
                                          <p:attrName>ppt_y</p:attrName>
                                        </p:attrNameLst>
                                      </p:cBhvr>
                                      <p:rCtr x="33" y="0"/>
                                    </p:animMotion>
                                  </p:childTnLst>
                                </p:cTn>
                              </p:par>
                            </p:childTnLst>
                          </p:cTn>
                        </p:par>
                        <p:par>
                          <p:cTn id="57" fill="hold">
                            <p:stCondLst>
                              <p:cond delay="4000"/>
                            </p:stCondLst>
                            <p:childTnLst>
                              <p:par>
                                <p:cTn id="58" presetID="1" presetClass="exit" presetSubtype="0" fill="hold" grpId="1" nodeType="afterEffect">
                                  <p:stCondLst>
                                    <p:cond delay="0"/>
                                  </p:stCondLst>
                                  <p:childTnLst>
                                    <p:set>
                                      <p:cBhvr>
                                        <p:cTn id="59" dur="1" fill="hold">
                                          <p:stCondLst>
                                            <p:cond delay="0"/>
                                          </p:stCondLst>
                                        </p:cTn>
                                        <p:tgtEl>
                                          <p:spTgt spid="429066"/>
                                        </p:tgtEl>
                                        <p:attrNameLst>
                                          <p:attrName>style.visibility</p:attrName>
                                        </p:attrNameLst>
                                      </p:cBhvr>
                                      <p:to>
                                        <p:strVal val="hidden"/>
                                      </p:to>
                                    </p:set>
                                  </p:childTnLst>
                                </p:cTn>
                              </p:par>
                            </p:childTnLst>
                          </p:cTn>
                        </p:par>
                        <p:par>
                          <p:cTn id="60" fill="hold">
                            <p:stCondLst>
                              <p:cond delay="4000"/>
                            </p:stCondLst>
                            <p:childTnLst>
                              <p:par>
                                <p:cTn id="61" presetID="63" presetClass="path" presetSubtype="0" accel="50000" decel="50000" fill="hold" grpId="0" nodeType="afterEffect">
                                  <p:stCondLst>
                                    <p:cond delay="0"/>
                                  </p:stCondLst>
                                  <p:childTnLst>
                                    <p:animMotion origin="layout" path="M 0.00834 1.11022E-16 L 0.06667 1.11022E-16 " pathEditMode="relative" rAng="0" ptsTypes="AA">
                                      <p:cBhvr>
                                        <p:cTn id="62" dur="1000" fill="hold"/>
                                        <p:tgtEl>
                                          <p:spTgt spid="429106"/>
                                        </p:tgtEl>
                                        <p:attrNameLst>
                                          <p:attrName>ppt_x</p:attrName>
                                          <p:attrName>ppt_y</p:attrName>
                                        </p:attrNameLst>
                                      </p:cBhvr>
                                      <p:rCtr x="29" y="0"/>
                                    </p:animMotion>
                                  </p:childTnLst>
                                </p:cTn>
                              </p:par>
                            </p:childTnLst>
                          </p:cTn>
                        </p:par>
                        <p:par>
                          <p:cTn id="63" fill="hold">
                            <p:stCondLst>
                              <p:cond delay="5000"/>
                            </p:stCondLst>
                            <p:childTnLst>
                              <p:par>
                                <p:cTn id="64" presetID="1" presetClass="exit" presetSubtype="0" fill="hold" grpId="1" nodeType="afterEffect">
                                  <p:stCondLst>
                                    <p:cond delay="0"/>
                                  </p:stCondLst>
                                  <p:childTnLst>
                                    <p:set>
                                      <p:cBhvr>
                                        <p:cTn id="65" dur="1" fill="hold">
                                          <p:stCondLst>
                                            <p:cond delay="0"/>
                                          </p:stCondLst>
                                        </p:cTn>
                                        <p:tgtEl>
                                          <p:spTgt spid="429065"/>
                                        </p:tgtEl>
                                        <p:attrNameLst>
                                          <p:attrName>style.visibility</p:attrName>
                                        </p:attrNameLst>
                                      </p:cBhvr>
                                      <p:to>
                                        <p:strVal val="hidden"/>
                                      </p:to>
                                    </p:set>
                                  </p:childTnLst>
                                </p:cTn>
                              </p:par>
                            </p:childTnLst>
                          </p:cTn>
                        </p:par>
                        <p:par>
                          <p:cTn id="66" fill="hold">
                            <p:stCondLst>
                              <p:cond delay="5000"/>
                            </p:stCondLst>
                            <p:childTnLst>
                              <p:par>
                                <p:cTn id="67" presetID="0" presetClass="path" presetSubtype="0" accel="50000" decel="50000" fill="hold" grpId="0" nodeType="afterEffect">
                                  <p:stCondLst>
                                    <p:cond delay="500"/>
                                  </p:stCondLst>
                                  <p:childTnLst>
                                    <p:animMotion origin="layout" path="M 3.33333E-6 -0.00162 C 0.021 -0.02916 0.04218 -0.05648 0.05468 -0.02106 C 0.06718 0.01436 0.071 0.1125 0.075 0.21111 " pathEditMode="relative" rAng="0" ptsTypes="aaA">
                                      <p:cBhvr>
                                        <p:cTn id="68" dur="1000" fill="hold"/>
                                        <p:tgtEl>
                                          <p:spTgt spid="429112"/>
                                        </p:tgtEl>
                                        <p:attrNameLst>
                                          <p:attrName>ppt_x</p:attrName>
                                          <p:attrName>ppt_y</p:attrName>
                                        </p:attrNameLst>
                                      </p:cBhvr>
                                      <p:rCtr x="38" y="79"/>
                                    </p:animMotion>
                                  </p:childTnLst>
                                </p:cTn>
                              </p:par>
                            </p:childTnLst>
                          </p:cTn>
                        </p:par>
                        <p:par>
                          <p:cTn id="69" fill="hold">
                            <p:stCondLst>
                              <p:cond delay="6500"/>
                            </p:stCondLst>
                            <p:childTnLst>
                              <p:par>
                                <p:cTn id="70" presetID="1" presetClass="exit" presetSubtype="0" fill="hold" grpId="1" nodeType="afterEffect">
                                  <p:stCondLst>
                                    <p:cond delay="0"/>
                                  </p:stCondLst>
                                  <p:childTnLst>
                                    <p:set>
                                      <p:cBhvr>
                                        <p:cTn id="71" dur="1" fill="hold">
                                          <p:stCondLst>
                                            <p:cond delay="0"/>
                                          </p:stCondLst>
                                        </p:cTn>
                                        <p:tgtEl>
                                          <p:spTgt spid="429064"/>
                                        </p:tgtEl>
                                        <p:attrNameLst>
                                          <p:attrName>style.visibility</p:attrName>
                                        </p:attrNameLst>
                                      </p:cBhvr>
                                      <p:to>
                                        <p:strVal val="hidden"/>
                                      </p:to>
                                    </p:set>
                                  </p:childTnLst>
                                </p:cTn>
                              </p:par>
                            </p:childTnLst>
                          </p:cTn>
                        </p:par>
                        <p:par>
                          <p:cTn id="72" fill="hold">
                            <p:stCondLst>
                              <p:cond delay="6500"/>
                            </p:stCondLst>
                            <p:childTnLst>
                              <p:par>
                                <p:cTn id="73" presetID="1" presetClass="exit" presetSubtype="0" fill="hold" grpId="1" nodeType="afterEffect">
                                  <p:stCondLst>
                                    <p:cond delay="0"/>
                                  </p:stCondLst>
                                  <p:childTnLst>
                                    <p:set>
                                      <p:cBhvr>
                                        <p:cTn id="74" dur="1" fill="hold">
                                          <p:stCondLst>
                                            <p:cond delay="0"/>
                                          </p:stCondLst>
                                        </p:cTn>
                                        <p:tgtEl>
                                          <p:spTgt spid="42911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29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90" grpId="0"/>
      <p:bldP spid="429069" grpId="0" animBg="1"/>
      <p:bldP spid="429064" grpId="0" animBg="1"/>
      <p:bldP spid="429064" grpId="1" animBg="1"/>
      <p:bldP spid="429065" grpId="0" animBg="1"/>
      <p:bldP spid="429065" grpId="1" animBg="1"/>
      <p:bldP spid="429066" grpId="0" animBg="1"/>
      <p:bldP spid="429066" grpId="1" animBg="1"/>
      <p:bldP spid="429067" grpId="0" animBg="1"/>
      <p:bldP spid="429067" grpId="1" animBg="1"/>
      <p:bldP spid="429068" grpId="0" animBg="1"/>
      <p:bldP spid="429068" grpId="1" animBg="1"/>
      <p:bldP spid="429106" grpId="0" animBg="1"/>
      <p:bldP spid="429106" grpId="1" animBg="1"/>
      <p:bldP spid="429108" grpId="0" animBg="1"/>
      <p:bldP spid="429108" grpId="1" animBg="1"/>
      <p:bldP spid="429109" grpId="0" animBg="1"/>
      <p:bldP spid="429109" grpId="1" animBg="1"/>
      <p:bldP spid="429110" grpId="0" animBg="1"/>
      <p:bldP spid="429110" grpId="1" animBg="1"/>
      <p:bldP spid="429111" grpId="0" animBg="1"/>
      <p:bldP spid="429111" grpId="1" animBg="1"/>
      <p:bldP spid="429112" grpId="0" animBg="1"/>
      <p:bldP spid="429112" grpId="1" animBg="1"/>
      <p:bldP spid="429113" grpId="0"/>
      <p:bldP spid="429113" grpId="1"/>
      <p:bldP spid="4291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1ED5B80E-2270-4826-AE7D-9CFCC39D96C8}" type="slidenum">
              <a:rPr lang="en-US" smtClean="0">
                <a:latin typeface="Times New Roman" pitchFamily="18" charset="0"/>
                <a:cs typeface="Times New Roman" pitchFamily="18" charset="0"/>
              </a:rPr>
              <a:pPr/>
              <a:t>130</a:t>
            </a:fld>
            <a:endParaRPr lang="en-US" smtClean="0">
              <a:latin typeface="Times New Roman" pitchFamily="18" charset="0"/>
              <a:cs typeface="Times New Roman" pitchFamily="18" charset="0"/>
            </a:endParaRPr>
          </a:p>
        </p:txBody>
      </p:sp>
      <p:sp>
        <p:nvSpPr>
          <p:cNvPr id="10243"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tuần tự - Đánh giá</a:t>
            </a:r>
          </a:p>
        </p:txBody>
      </p:sp>
      <p:sp>
        <p:nvSpPr>
          <p:cNvPr id="10244" name="Rectangle 3"/>
          <p:cNvSpPr>
            <a:spLocks noGrp="1" noChangeArrowheads="1"/>
          </p:cNvSpPr>
          <p:nvPr>
            <p:ph type="body" idx="1"/>
          </p:nvPr>
        </p:nvSpPr>
        <p:spPr/>
        <p:txBody>
          <a:bodyPr/>
          <a:lstStyle/>
          <a:p>
            <a:pPr eaLnBrk="1" hangingPunct="1"/>
            <a:r>
              <a:rPr lang="en-US" smtClean="0">
                <a:latin typeface="Times New Roman" pitchFamily="18" charset="0"/>
                <a:cs typeface="Times New Roman" pitchFamily="18" charset="0"/>
              </a:rPr>
              <a:t>Số lần so sánh trên khóa đối với danh sách có n phần tử:</a:t>
            </a:r>
          </a:p>
          <a:p>
            <a:pPr lvl="1" eaLnBrk="1" hangingPunct="1"/>
            <a:r>
              <a:rPr lang="en-US" smtClean="0">
                <a:latin typeface="Times New Roman" pitchFamily="18" charset="0"/>
                <a:cs typeface="Times New Roman" pitchFamily="18" charset="0"/>
              </a:rPr>
              <a:t>Tìm không thành công: n.</a:t>
            </a:r>
          </a:p>
          <a:p>
            <a:pPr lvl="1" eaLnBrk="1" hangingPunct="1"/>
            <a:r>
              <a:rPr lang="en-US" smtClean="0">
                <a:latin typeface="Times New Roman" pitchFamily="18" charset="0"/>
                <a:cs typeface="Times New Roman" pitchFamily="18" charset="0"/>
              </a:rPr>
              <a:t>Tìm thành công, trường hợp tốt nhất: 1.</a:t>
            </a:r>
          </a:p>
          <a:p>
            <a:pPr lvl="1" eaLnBrk="1" hangingPunct="1"/>
            <a:r>
              <a:rPr lang="en-US" smtClean="0">
                <a:latin typeface="Times New Roman" pitchFamily="18" charset="0"/>
                <a:cs typeface="Times New Roman" pitchFamily="18" charset="0"/>
              </a:rPr>
              <a:t>Tìm thành công, trường hợp xấu nhất: n.</a:t>
            </a:r>
          </a:p>
          <a:p>
            <a:pPr lvl="1" eaLnBrk="1" hangingPunct="1"/>
            <a:r>
              <a:rPr lang="en-US" smtClean="0">
                <a:latin typeface="Times New Roman" pitchFamily="18" charset="0"/>
                <a:cs typeface="Times New Roman" pitchFamily="18" charset="0"/>
              </a:rPr>
              <a:t>Tìm thành công, trung bình: (n + 1)/2.</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5EE923D0-9E96-4C73-9672-D8C70E3839DF}" type="slidenum">
              <a:rPr lang="en-US" smtClean="0">
                <a:latin typeface="Times New Roman" pitchFamily="18" charset="0"/>
                <a:cs typeface="Times New Roman" pitchFamily="18" charset="0"/>
              </a:rPr>
              <a:pPr/>
              <a:t>131</a:t>
            </a:fld>
            <a:endParaRPr lang="en-US" smtClean="0">
              <a:latin typeface="Times New Roman" pitchFamily="18" charset="0"/>
              <a:cs typeface="Times New Roman" pitchFamily="18" charset="0"/>
            </a:endParaRPr>
          </a:p>
        </p:txBody>
      </p:sp>
      <p:sp>
        <p:nvSpPr>
          <p:cNvPr id="11267"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trên danh sách có thứ tự</a:t>
            </a:r>
          </a:p>
        </p:txBody>
      </p:sp>
      <p:sp>
        <p:nvSpPr>
          <p:cNvPr id="11268" name="Rectangle 3"/>
          <p:cNvSpPr>
            <a:spLocks noGrp="1" noChangeArrowheads="1"/>
          </p:cNvSpPr>
          <p:nvPr>
            <p:ph type="body" idx="1"/>
          </p:nvPr>
        </p:nvSpPr>
        <p:spPr/>
        <p:txBody>
          <a:bodyPr>
            <a:normAutofit fontScale="92500" lnSpcReduction="10000"/>
          </a:bodyPr>
          <a:lstStyle/>
          <a:p>
            <a:pPr eaLnBrk="1" hangingPunct="1"/>
            <a:r>
              <a:rPr lang="en-US" smtClean="0">
                <a:latin typeface="Times New Roman" pitchFamily="18" charset="0"/>
                <a:cs typeface="Times New Roman" pitchFamily="18" charset="0"/>
              </a:rPr>
              <a:t>Danh sách có thứ tự (ordered list):</a:t>
            </a:r>
          </a:p>
          <a:p>
            <a:pPr lvl="1" eaLnBrk="1" hangingPunct="1"/>
            <a:r>
              <a:rPr lang="en-US" smtClean="0">
                <a:latin typeface="Times New Roman" pitchFamily="18" charset="0"/>
                <a:cs typeface="Times New Roman" pitchFamily="18" charset="0"/>
              </a:rPr>
              <a:t>Phần tử tại vị trí i có khóa nhỏ hơn hoặc bằng phần tử tại vị trí j (i&lt;j).</a:t>
            </a:r>
          </a:p>
          <a:p>
            <a:pPr eaLnBrk="1" hangingPunct="1"/>
            <a:r>
              <a:rPr lang="en-US" smtClean="0">
                <a:latin typeface="Times New Roman" pitchFamily="18" charset="0"/>
                <a:cs typeface="Times New Roman" pitchFamily="18" charset="0"/>
              </a:rPr>
              <a:t>Tìm tuần tự có thể kết thúc sớm hơn:</a:t>
            </a:r>
          </a:p>
          <a:p>
            <a:pPr lvl="1" eaLnBrk="1" hangingPunct="1"/>
            <a:r>
              <a:rPr lang="en-US" smtClean="0">
                <a:latin typeface="Times New Roman" pitchFamily="18" charset="0"/>
                <a:cs typeface="Times New Roman" pitchFamily="18" charset="0"/>
              </a:rPr>
              <a:t>Khi khóa cần tìm nhỏ hơn khóa của phần tử hiện tại.</a:t>
            </a:r>
          </a:p>
          <a:p>
            <a:pPr eaLnBrk="1" hangingPunct="1"/>
            <a:r>
              <a:rPr lang="en-US" smtClean="0">
                <a:latin typeface="Times New Roman" pitchFamily="18" charset="0"/>
                <a:cs typeface="Times New Roman" pitchFamily="18" charset="0"/>
              </a:rPr>
              <a:t>Trả giá:</a:t>
            </a:r>
          </a:p>
          <a:p>
            <a:pPr lvl="1" eaLnBrk="1" hangingPunct="1"/>
            <a:r>
              <a:rPr lang="en-US" smtClean="0">
                <a:latin typeface="Times New Roman" pitchFamily="18" charset="0"/>
                <a:cs typeface="Times New Roman" pitchFamily="18" charset="0"/>
              </a:rPr>
              <a:t>Mỗi bước lặp cần kiểm tra xem ngừng được chưa.</a:t>
            </a:r>
          </a:p>
          <a:p>
            <a:pPr lvl="1" eaLnBrk="1" hangingPunct="1"/>
            <a:r>
              <a:rPr lang="en-US" smtClean="0">
                <a:latin typeface="Times New Roman" pitchFamily="18" charset="0"/>
                <a:cs typeface="Times New Roman" pitchFamily="18" charset="0"/>
              </a:rPr>
              <a:t>Tốn 2 phép so sánh trên khóa cho mỗi lần lặp.</a:t>
            </a:r>
          </a:p>
          <a:p>
            <a:pPr lvl="1" eaLnBrk="1" hangingPunct="1"/>
            <a:r>
              <a:rPr lang="en-US" smtClean="0">
                <a:latin typeface="Times New Roman" pitchFamily="18" charset="0"/>
                <a:cs typeface="Times New Roman" pitchFamily="18" charset="0"/>
              </a:rPr>
              <a:t>Số phép so sánh “có vẻ” gấp đôi so với phép tìm trên danh sách bất kỳ.</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036A6EFE-FF96-4F03-A4F4-F9700813EFC5}" type="slidenum">
              <a:rPr lang="en-US" smtClean="0">
                <a:latin typeface="Times New Roman" pitchFamily="18" charset="0"/>
                <a:cs typeface="Times New Roman" pitchFamily="18" charset="0"/>
              </a:rPr>
              <a:pPr/>
              <a:t>132</a:t>
            </a:fld>
            <a:endParaRPr lang="en-US" smtClean="0">
              <a:latin typeface="Times New Roman" pitchFamily="18" charset="0"/>
              <a:cs typeface="Times New Roman" pitchFamily="18" charset="0"/>
            </a:endParaRPr>
          </a:p>
        </p:txBody>
      </p:sp>
      <p:sp>
        <p:nvSpPr>
          <p:cNvPr id="1229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nhị phân (binary search)</a:t>
            </a:r>
          </a:p>
        </p:txBody>
      </p:sp>
      <p:sp>
        <p:nvSpPr>
          <p:cNvPr id="12292" name="Rectangle 3"/>
          <p:cNvSpPr>
            <a:spLocks noGrp="1" noChangeArrowheads="1"/>
          </p:cNvSpPr>
          <p:nvPr>
            <p:ph type="body" idx="1"/>
          </p:nvPr>
        </p:nvSpPr>
        <p:spPr/>
        <p:txBody>
          <a:bodyPr>
            <a:normAutofit fontScale="92500" lnSpcReduction="20000"/>
          </a:bodyPr>
          <a:lstStyle/>
          <a:p>
            <a:pPr eaLnBrk="1" hangingPunct="1"/>
            <a:r>
              <a:rPr lang="en-US" smtClean="0">
                <a:latin typeface="Times New Roman" pitchFamily="18" charset="0"/>
                <a:cs typeface="Times New Roman" pitchFamily="18" charset="0"/>
              </a:rPr>
              <a:t>Ý tưởng: </a:t>
            </a:r>
          </a:p>
          <a:p>
            <a:pPr lvl="1" eaLnBrk="1" hangingPunct="1"/>
            <a:r>
              <a:rPr lang="en-US" smtClean="0">
                <a:latin typeface="Times New Roman" pitchFamily="18" charset="0"/>
                <a:cs typeface="Times New Roman" pitchFamily="18" charset="0"/>
              </a:rPr>
              <a:t>Tìm trên danh sách có thứ tự</a:t>
            </a:r>
          </a:p>
          <a:p>
            <a:pPr lvl="1" eaLnBrk="1" hangingPunct="1"/>
            <a:r>
              <a:rPr lang="en-US" smtClean="0">
                <a:latin typeface="Times New Roman" pitchFamily="18" charset="0"/>
                <a:cs typeface="Times New Roman" pitchFamily="18" charset="0"/>
              </a:rPr>
              <a:t>Giả sử tìm trên danh sách có thứ tự tăng</a:t>
            </a:r>
          </a:p>
          <a:p>
            <a:pPr lvl="1" eaLnBrk="1" hangingPunct="1"/>
            <a:r>
              <a:rPr lang="en-US" smtClean="0">
                <a:latin typeface="Times New Roman" pitchFamily="18" charset="0"/>
                <a:cs typeface="Times New Roman" pitchFamily="18" charset="0"/>
              </a:rPr>
              <a:t>So sánh khóa cần tìm với phần tử giữa.</a:t>
            </a:r>
          </a:p>
          <a:p>
            <a:pPr lvl="1" eaLnBrk="1" hangingPunct="1"/>
            <a:r>
              <a:rPr lang="en-US" smtClean="0">
                <a:latin typeface="Times New Roman" pitchFamily="18" charset="0"/>
                <a:cs typeface="Times New Roman" pitchFamily="18" charset="0"/>
              </a:rPr>
              <a:t>Nếu nó nhỏ hơn thì tìm bên trái danh sách.</a:t>
            </a:r>
          </a:p>
          <a:p>
            <a:pPr lvl="1" eaLnBrk="1" hangingPunct="1"/>
            <a:r>
              <a:rPr lang="en-US" smtClean="0">
                <a:latin typeface="Times New Roman" pitchFamily="18" charset="0"/>
                <a:cs typeface="Times New Roman" pitchFamily="18" charset="0"/>
              </a:rPr>
              <a:t>Ngược lại tìm bên phải danh sách.</a:t>
            </a:r>
          </a:p>
          <a:p>
            <a:pPr lvl="1" eaLnBrk="1" hangingPunct="1"/>
            <a:r>
              <a:rPr lang="en-US" smtClean="0">
                <a:latin typeface="Times New Roman" pitchFamily="18" charset="0"/>
                <a:cs typeface="Times New Roman" pitchFamily="18" charset="0"/>
              </a:rPr>
              <a:t>Lặp lại động tác này.</a:t>
            </a:r>
          </a:p>
          <a:p>
            <a:pPr eaLnBrk="1" hangingPunct="1"/>
            <a:r>
              <a:rPr lang="en-US" smtClean="0">
                <a:latin typeface="Times New Roman" pitchFamily="18" charset="0"/>
                <a:cs typeface="Times New Roman" pitchFamily="18" charset="0"/>
              </a:rPr>
              <a:t>Cần 2 chỉ mục top và bottom để giới hạn đoạn tìm kiếm trên danh sách.</a:t>
            </a:r>
          </a:p>
          <a:p>
            <a:pPr eaLnBrk="1" hangingPunct="1"/>
            <a:r>
              <a:rPr lang="en-US" smtClean="0">
                <a:latin typeface="Times New Roman" pitchFamily="18" charset="0"/>
                <a:cs typeface="Times New Roman" pitchFamily="18" charset="0"/>
              </a:rPr>
              <a:t>Khóa cần tìm nếu có chỉ nằm trong đoạn này.</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latin typeface="Times New Roman" pitchFamily="18" charset="0"/>
                <a:cs typeface="Times New Roman" pitchFamily="18" charset="0"/>
              </a:rPr>
              <a:t>Tìm nhị phân (binary search)</a:t>
            </a:r>
          </a:p>
        </p:txBody>
      </p:sp>
      <p:sp>
        <p:nvSpPr>
          <p:cNvPr id="13315" name="Content Placeholder 2"/>
          <p:cNvSpPr>
            <a:spLocks noGrp="1"/>
          </p:cNvSpPr>
          <p:nvPr>
            <p:ph idx="1"/>
          </p:nvPr>
        </p:nvSpPr>
        <p:spPr>
          <a:xfrm>
            <a:off x="457200" y="1600200"/>
            <a:ext cx="8686800" cy="4525963"/>
          </a:xfrm>
        </p:spPr>
        <p:txBody>
          <a:bodyPr>
            <a:noAutofit/>
          </a:bodyPr>
          <a:lstStyle/>
          <a:p>
            <a:pPr>
              <a:lnSpc>
                <a:spcPct val="80000"/>
              </a:lnSpc>
            </a:pPr>
            <a:r>
              <a:rPr lang="en-US" sz="2700" b="1" i="1" dirty="0" err="1" smtClean="0">
                <a:latin typeface="Times New Roman" pitchFamily="18" charset="0"/>
                <a:cs typeface="Times New Roman" pitchFamily="18" charset="0"/>
              </a:rPr>
              <a:t>Thuật</a:t>
            </a:r>
            <a:r>
              <a:rPr lang="en-US" sz="2700" b="1" i="1" dirty="0" smtClean="0">
                <a:latin typeface="Times New Roman" pitchFamily="18" charset="0"/>
                <a:cs typeface="Times New Roman" pitchFamily="18" charset="0"/>
              </a:rPr>
              <a:t> </a:t>
            </a:r>
            <a:r>
              <a:rPr lang="en-US" sz="2700" b="1" i="1" dirty="0" err="1" smtClean="0">
                <a:latin typeface="Times New Roman" pitchFamily="18" charset="0"/>
                <a:cs typeface="Times New Roman" pitchFamily="18" charset="0"/>
              </a:rPr>
              <a:t>toán</a:t>
            </a:r>
            <a:endParaRPr lang="en-US" sz="2700" b="1" i="1" dirty="0" smtClean="0">
              <a:latin typeface="Times New Roman" pitchFamily="18" charset="0"/>
              <a:cs typeface="Times New Roman" pitchFamily="18" charset="0"/>
            </a:endParaRPr>
          </a:p>
          <a:p>
            <a:pPr>
              <a:lnSpc>
                <a:spcPct val="80000"/>
              </a:lnSpc>
              <a:buNone/>
            </a:pPr>
            <a:r>
              <a:rPr lang="en-US" sz="2700" i="1" dirty="0" err="1" smtClean="0">
                <a:latin typeface="Times New Roman" pitchFamily="18" charset="0"/>
                <a:cs typeface="Times New Roman" pitchFamily="18" charset="0"/>
              </a:rPr>
              <a:t>Bước</a:t>
            </a:r>
            <a:r>
              <a:rPr lang="en-US" sz="2700" i="1" dirty="0" smtClean="0">
                <a:latin typeface="Times New Roman" pitchFamily="18" charset="0"/>
                <a:cs typeface="Times New Roman" pitchFamily="18" charset="0"/>
              </a:rPr>
              <a:t> 1</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Nhập</a:t>
            </a:r>
            <a:r>
              <a:rPr lang="pt-BR" sz="2700" dirty="0" smtClean="0">
                <a:latin typeface="Times New Roman" pitchFamily="18" charset="0"/>
                <a:cs typeface="Times New Roman" pitchFamily="18" charset="0"/>
              </a:rPr>
              <a:t> N, các giá trị của mảng và giá trị khóa x</a:t>
            </a:r>
          </a:p>
          <a:p>
            <a:pPr>
              <a:lnSpc>
                <a:spcPct val="80000"/>
              </a:lnSpc>
              <a:buNone/>
            </a:pPr>
            <a:r>
              <a:rPr lang="pt-BR" sz="2700" i="1" dirty="0" smtClean="0">
                <a:latin typeface="Times New Roman" pitchFamily="18" charset="0"/>
                <a:cs typeface="Times New Roman" pitchFamily="18" charset="0"/>
              </a:rPr>
              <a:t>Bước 2</a:t>
            </a:r>
            <a:r>
              <a:rPr lang="pt-BR" sz="2700" dirty="0" smtClean="0">
                <a:latin typeface="Times New Roman" pitchFamily="18" charset="0"/>
                <a:cs typeface="Times New Roman" pitchFamily="18" charset="0"/>
              </a:rPr>
              <a:t> Dau </a:t>
            </a:r>
            <a:r>
              <a:rPr lang="pt-BR" sz="2700" dirty="0" smtClean="0">
                <a:latin typeface="Times New Roman" pitchFamily="18" charset="0"/>
                <a:cs typeface="Times New Roman" pitchFamily="18" charset="0"/>
                <a:sym typeface="Symbol" pitchFamily="18" charset="2"/>
              </a:rPr>
              <a:t></a:t>
            </a:r>
            <a:r>
              <a:rPr lang="pt-BR" sz="2700" dirty="0" smtClean="0">
                <a:latin typeface="Times New Roman" pitchFamily="18" charset="0"/>
                <a:cs typeface="Times New Roman" pitchFamily="18" charset="0"/>
              </a:rPr>
              <a:t> 1, Cuoi </a:t>
            </a:r>
            <a:r>
              <a:rPr lang="pt-BR" sz="2700" dirty="0" smtClean="0">
                <a:latin typeface="Times New Roman" pitchFamily="18" charset="0"/>
                <a:cs typeface="Times New Roman" pitchFamily="18" charset="0"/>
                <a:sym typeface="Symbol" pitchFamily="18" charset="2"/>
              </a:rPr>
              <a:t></a:t>
            </a:r>
            <a:r>
              <a:rPr lang="pt-BR" sz="2700" dirty="0" smtClean="0">
                <a:latin typeface="Times New Roman" pitchFamily="18" charset="0"/>
                <a:cs typeface="Times New Roman" pitchFamily="18" charset="0"/>
              </a:rPr>
              <a:t> N  Giua </a:t>
            </a:r>
            <a:r>
              <a:rPr lang="pt-BR" sz="2700" dirty="0" smtClean="0">
                <a:latin typeface="Times New Roman" pitchFamily="18" charset="0"/>
                <a:cs typeface="Times New Roman" pitchFamily="18" charset="0"/>
                <a:sym typeface="Symbol" pitchFamily="18" charset="2"/>
              </a:rPr>
              <a:t></a:t>
            </a:r>
            <a:r>
              <a:rPr lang="pt-BR" sz="2700" dirty="0" smtClean="0">
                <a:latin typeface="Times New Roman" pitchFamily="18" charset="0"/>
                <a:cs typeface="Times New Roman" pitchFamily="18" charset="0"/>
              </a:rPr>
              <a:t> </a:t>
            </a:r>
          </a:p>
          <a:p>
            <a:pPr>
              <a:lnSpc>
                <a:spcPct val="80000"/>
              </a:lnSpc>
              <a:buNone/>
            </a:pPr>
            <a:r>
              <a:rPr lang="pt-BR" sz="2700" i="1" dirty="0" smtClean="0">
                <a:latin typeface="Times New Roman" pitchFamily="18" charset="0"/>
                <a:cs typeface="Times New Roman" pitchFamily="18" charset="0"/>
              </a:rPr>
              <a:t>Bước 3</a:t>
            </a:r>
            <a:r>
              <a:rPr lang="pt-BR" sz="2700" dirty="0" smtClean="0">
                <a:latin typeface="Times New Roman" pitchFamily="18" charset="0"/>
                <a:cs typeface="Times New Roman" pitchFamily="18" charset="0"/>
              </a:rPr>
              <a:t> Nếu k</a:t>
            </a:r>
            <a:r>
              <a:rPr lang="en-US" sz="2700" dirty="0" err="1" smtClean="0">
                <a:latin typeface="Times New Roman" pitchFamily="18" charset="0"/>
                <a:cs typeface="Times New Roman" pitchFamily="18" charset="0"/>
              </a:rPr>
              <a:t>Giua</a:t>
            </a:r>
            <a:r>
              <a:rPr lang="pt-BR" sz="2700" dirty="0" smtClean="0">
                <a:latin typeface="Times New Roman" pitchFamily="18" charset="0"/>
                <a:cs typeface="Times New Roman" pitchFamily="18" charset="0"/>
              </a:rPr>
              <a:t> = x </a:t>
            </a:r>
            <a:r>
              <a:rPr lang="en-US" sz="2700" dirty="0" err="1" smtClean="0">
                <a:latin typeface="Times New Roman" pitchFamily="18" charset="0"/>
                <a:cs typeface="Times New Roman" pitchFamily="18" charset="0"/>
              </a:rPr>
              <a:t>thì</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thông</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báo</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chỉ</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số</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Giua</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rồi</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kết</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thúc</a:t>
            </a:r>
            <a:endParaRPr lang="pt-BR" sz="2700" dirty="0" smtClean="0">
              <a:latin typeface="Times New Roman" pitchFamily="18" charset="0"/>
              <a:cs typeface="Times New Roman" pitchFamily="18" charset="0"/>
            </a:endParaRPr>
          </a:p>
          <a:p>
            <a:pPr>
              <a:lnSpc>
                <a:spcPct val="80000"/>
              </a:lnSpc>
              <a:buNone/>
            </a:pPr>
            <a:r>
              <a:rPr lang="pt-BR" sz="2700" i="1" dirty="0" smtClean="0">
                <a:latin typeface="Times New Roman" pitchFamily="18" charset="0"/>
                <a:cs typeface="Times New Roman" pitchFamily="18" charset="0"/>
              </a:rPr>
              <a:t>Bước 4</a:t>
            </a:r>
            <a:r>
              <a:rPr lang="pt-BR" sz="2700" dirty="0" smtClean="0">
                <a:latin typeface="Times New Roman" pitchFamily="18" charset="0"/>
                <a:cs typeface="Times New Roman" pitchFamily="18" charset="0"/>
              </a:rPr>
              <a:t> Nếu k</a:t>
            </a:r>
            <a:r>
              <a:rPr lang="en-US" sz="2700" dirty="0" err="1" smtClean="0">
                <a:latin typeface="Times New Roman" pitchFamily="18" charset="0"/>
                <a:cs typeface="Times New Roman" pitchFamily="18" charset="0"/>
              </a:rPr>
              <a:t>Giua</a:t>
            </a:r>
            <a:r>
              <a:rPr lang="pt-BR" sz="2700" dirty="0" smtClean="0">
                <a:latin typeface="Times New Roman" pitchFamily="18" charset="0"/>
                <a:cs typeface="Times New Roman" pitchFamily="18" charset="0"/>
              </a:rPr>
              <a:t> &gt; x thì đặt Cuoi = Giua – 1 rồi chuyển đến  bước 7.</a:t>
            </a:r>
          </a:p>
          <a:p>
            <a:pPr>
              <a:lnSpc>
                <a:spcPct val="80000"/>
              </a:lnSpc>
              <a:buNone/>
            </a:pPr>
            <a:r>
              <a:rPr lang="pt-BR" sz="2700" i="1" dirty="0" smtClean="0">
                <a:latin typeface="Times New Roman" pitchFamily="18" charset="0"/>
                <a:cs typeface="Times New Roman" pitchFamily="18" charset="0"/>
              </a:rPr>
              <a:t>Bước 5</a:t>
            </a:r>
            <a:r>
              <a:rPr lang="pt-BR" sz="2700" dirty="0" smtClean="0">
                <a:latin typeface="Times New Roman" pitchFamily="18" charset="0"/>
                <a:cs typeface="Times New Roman" pitchFamily="18" charset="0"/>
              </a:rPr>
              <a:t> Dau </a:t>
            </a:r>
            <a:r>
              <a:rPr lang="pt-BR" sz="2700" dirty="0" smtClean="0">
                <a:latin typeface="Times New Roman" pitchFamily="18" charset="0"/>
                <a:cs typeface="Times New Roman" pitchFamily="18" charset="0"/>
                <a:sym typeface="Symbol" pitchFamily="18" charset="2"/>
              </a:rPr>
              <a:t></a:t>
            </a:r>
            <a:r>
              <a:rPr lang="pt-BR" sz="2700" dirty="0" smtClean="0">
                <a:latin typeface="Times New Roman" pitchFamily="18" charset="0"/>
                <a:cs typeface="Times New Roman" pitchFamily="18" charset="0"/>
              </a:rPr>
              <a:t> Giua + 1</a:t>
            </a:r>
          </a:p>
          <a:p>
            <a:pPr>
              <a:lnSpc>
                <a:spcPct val="80000"/>
              </a:lnSpc>
              <a:buNone/>
            </a:pPr>
            <a:r>
              <a:rPr lang="pt-BR" sz="2700" i="1" dirty="0" smtClean="0">
                <a:latin typeface="Times New Roman" pitchFamily="18" charset="0"/>
                <a:cs typeface="Times New Roman" pitchFamily="18" charset="0"/>
              </a:rPr>
              <a:t>Bước 6</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Nếu</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Dau</a:t>
            </a:r>
            <a:r>
              <a:rPr lang="en-US" sz="2700" dirty="0" smtClean="0">
                <a:latin typeface="Times New Roman" pitchFamily="18" charset="0"/>
                <a:cs typeface="Times New Roman" pitchFamily="18" charset="0"/>
              </a:rPr>
              <a:t> &gt; </a:t>
            </a:r>
            <a:r>
              <a:rPr lang="en-US" sz="2700" dirty="0" err="1" smtClean="0">
                <a:latin typeface="Times New Roman" pitchFamily="18" charset="0"/>
                <a:cs typeface="Times New Roman" pitchFamily="18" charset="0"/>
              </a:rPr>
              <a:t>Cuoi</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thi</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thông</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báo</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dãy</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không</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có</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số</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hạng</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có</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giá</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trị</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trùng</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với</a:t>
            </a:r>
            <a:r>
              <a:rPr lang="en-US" sz="2700" dirty="0" smtClean="0">
                <a:latin typeface="Times New Roman" pitchFamily="18" charset="0"/>
                <a:cs typeface="Times New Roman" pitchFamily="18" charset="0"/>
              </a:rPr>
              <a:t> x, </a:t>
            </a:r>
            <a:r>
              <a:rPr lang="en-US" sz="2700" dirty="0" err="1" smtClean="0">
                <a:latin typeface="Times New Roman" pitchFamily="18" charset="0"/>
                <a:cs typeface="Times New Roman" pitchFamily="18" charset="0"/>
              </a:rPr>
              <a:t>rồi</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kết</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thúc</a:t>
            </a:r>
            <a:r>
              <a:rPr lang="en-US" sz="2700" dirty="0" smtClean="0">
                <a:latin typeface="Times New Roman" pitchFamily="18" charset="0"/>
                <a:cs typeface="Times New Roman" pitchFamily="18" charset="0"/>
              </a:rPr>
              <a:t>.</a:t>
            </a:r>
            <a:endParaRPr lang="pt-BR" sz="2700" dirty="0" smtClean="0">
              <a:latin typeface="Times New Roman" pitchFamily="18" charset="0"/>
              <a:cs typeface="Times New Roman" pitchFamily="18" charset="0"/>
            </a:endParaRPr>
          </a:p>
          <a:p>
            <a:pPr>
              <a:lnSpc>
                <a:spcPct val="80000"/>
              </a:lnSpc>
              <a:buNone/>
            </a:pPr>
            <a:r>
              <a:rPr lang="pt-BR" sz="2700" i="1" dirty="0" smtClean="0">
                <a:latin typeface="Times New Roman" pitchFamily="18" charset="0"/>
                <a:cs typeface="Times New Roman" pitchFamily="18" charset="0"/>
              </a:rPr>
              <a:t>Bước 7</a:t>
            </a:r>
            <a:r>
              <a:rPr lang="pt-BR" sz="2700" dirty="0" smtClean="0">
                <a:latin typeface="Times New Roman" pitchFamily="18" charset="0"/>
                <a:cs typeface="Times New Roman" pitchFamily="18" charset="0"/>
              </a:rPr>
              <a:t>  Quay lại bước 3.</a:t>
            </a:r>
          </a:p>
        </p:txBody>
      </p:sp>
      <p:sp>
        <p:nvSpPr>
          <p:cNvPr id="13316" name="Slide Number Placeholder 3"/>
          <p:cNvSpPr>
            <a:spLocks noGrp="1"/>
          </p:cNvSpPr>
          <p:nvPr>
            <p:ph type="sldNum" sz="quarter" idx="12"/>
          </p:nvPr>
        </p:nvSpPr>
        <p:spPr>
          <a:noFill/>
        </p:spPr>
        <p:txBody>
          <a:bodyPr/>
          <a:lstStyle/>
          <a:p>
            <a:fld id="{6CFB4A79-2DCE-4398-A6F1-6FDAE92FDBE4}" type="slidenum">
              <a:rPr lang="en-US" smtClean="0">
                <a:latin typeface="Times New Roman" pitchFamily="18" charset="0"/>
                <a:cs typeface="Times New Roman" pitchFamily="18" charset="0"/>
              </a:rPr>
              <a:pPr/>
              <a:t>133</a:t>
            </a:fld>
            <a:endParaRPr lang="en-US"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497FBFFE-5F1E-4086-AB83-995CAA34C4FF}" type="slidenum">
              <a:rPr lang="en-US" smtClean="0">
                <a:latin typeface="Times New Roman" pitchFamily="18" charset="0"/>
                <a:cs typeface="Times New Roman" pitchFamily="18" charset="0"/>
              </a:rPr>
              <a:pPr/>
              <a:t>134</a:t>
            </a:fld>
            <a:endParaRPr lang="en-US" smtClean="0">
              <a:latin typeface="Times New Roman" pitchFamily="18" charset="0"/>
              <a:cs typeface="Times New Roman" pitchFamily="18" charset="0"/>
            </a:endParaRPr>
          </a:p>
        </p:txBody>
      </p:sp>
      <p:sp>
        <p:nvSpPr>
          <p:cNvPr id="14339"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nhị phân </a:t>
            </a:r>
          </a:p>
        </p:txBody>
      </p:sp>
      <p:sp>
        <p:nvSpPr>
          <p:cNvPr id="667651" name="Text Box 3"/>
          <p:cNvSpPr txBox="1">
            <a:spLocks noChangeArrowheads="1"/>
          </p:cNvSpPr>
          <p:nvPr/>
        </p:nvSpPr>
        <p:spPr bwMode="auto">
          <a:xfrm>
            <a:off x="930275" y="1447800"/>
            <a:ext cx="609600" cy="528638"/>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solidFill>
                  <a:srgbClr val="FF3300"/>
                </a:solidFill>
                <a:latin typeface="Times New Roman" pitchFamily="18" charset="0"/>
                <a:cs typeface="Times New Roman" pitchFamily="18" charset="0"/>
              </a:rPr>
              <a:t>10</a:t>
            </a:r>
          </a:p>
        </p:txBody>
      </p:sp>
      <p:sp>
        <p:nvSpPr>
          <p:cNvPr id="667652" name="Text Box 4"/>
          <p:cNvSpPr txBox="1">
            <a:spLocks noChangeArrowheads="1"/>
          </p:cNvSpPr>
          <p:nvPr/>
        </p:nvSpPr>
        <p:spPr bwMode="auto">
          <a:xfrm>
            <a:off x="838200" y="1970088"/>
            <a:ext cx="1265026" cy="400110"/>
          </a:xfrm>
          <a:prstGeom prst="rect">
            <a:avLst/>
          </a:prstGeom>
          <a:noFill/>
          <a:ln w="9525">
            <a:noFill/>
            <a:miter lim="800000"/>
            <a:headEnd/>
            <a:tailEnd/>
          </a:ln>
        </p:spPr>
        <p:txBody>
          <a:bodyPr wrap="none">
            <a:spAutoFit/>
          </a:bodyPr>
          <a:lstStyle/>
          <a:p>
            <a:pPr eaLnBrk="1" hangingPunct="1"/>
            <a:r>
              <a:rPr lang="en-US" sz="2000">
                <a:solidFill>
                  <a:srgbClr val="FF3300"/>
                </a:solidFill>
                <a:latin typeface="Times New Roman" pitchFamily="18" charset="0"/>
                <a:cs typeface="Times New Roman" pitchFamily="18" charset="0"/>
              </a:rPr>
              <a:t>Target key</a:t>
            </a:r>
          </a:p>
        </p:txBody>
      </p:sp>
      <p:sp>
        <p:nvSpPr>
          <p:cNvPr id="667653" name="Text Box 5"/>
          <p:cNvSpPr txBox="1">
            <a:spLocks noChangeArrowheads="1"/>
          </p:cNvSpPr>
          <p:nvPr/>
        </p:nvSpPr>
        <p:spPr bwMode="auto">
          <a:xfrm>
            <a:off x="16764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a:t>
            </a:r>
          </a:p>
        </p:txBody>
      </p:sp>
      <p:sp>
        <p:nvSpPr>
          <p:cNvPr id="667654" name="Text Box 6"/>
          <p:cNvSpPr txBox="1">
            <a:spLocks noChangeArrowheads="1"/>
          </p:cNvSpPr>
          <p:nvPr/>
        </p:nvSpPr>
        <p:spPr bwMode="auto">
          <a:xfrm>
            <a:off x="22860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5</a:t>
            </a:r>
          </a:p>
        </p:txBody>
      </p:sp>
      <p:sp>
        <p:nvSpPr>
          <p:cNvPr id="667655" name="Text Box 7"/>
          <p:cNvSpPr txBox="1">
            <a:spLocks noChangeArrowheads="1"/>
          </p:cNvSpPr>
          <p:nvPr/>
        </p:nvSpPr>
        <p:spPr bwMode="auto">
          <a:xfrm>
            <a:off x="28956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8</a:t>
            </a:r>
          </a:p>
        </p:txBody>
      </p:sp>
      <p:sp>
        <p:nvSpPr>
          <p:cNvPr id="667656" name="Text Box 8"/>
          <p:cNvSpPr txBox="1">
            <a:spLocks noChangeArrowheads="1"/>
          </p:cNvSpPr>
          <p:nvPr/>
        </p:nvSpPr>
        <p:spPr bwMode="auto">
          <a:xfrm>
            <a:off x="35052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10</a:t>
            </a:r>
          </a:p>
        </p:txBody>
      </p:sp>
      <p:sp>
        <p:nvSpPr>
          <p:cNvPr id="667657" name="Text Box 9"/>
          <p:cNvSpPr txBox="1">
            <a:spLocks noChangeArrowheads="1"/>
          </p:cNvSpPr>
          <p:nvPr/>
        </p:nvSpPr>
        <p:spPr bwMode="auto">
          <a:xfrm>
            <a:off x="41148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12</a:t>
            </a:r>
          </a:p>
        </p:txBody>
      </p:sp>
      <p:sp>
        <p:nvSpPr>
          <p:cNvPr id="667658" name="Text Box 10"/>
          <p:cNvSpPr txBox="1">
            <a:spLocks noChangeArrowheads="1"/>
          </p:cNvSpPr>
          <p:nvPr/>
        </p:nvSpPr>
        <p:spPr bwMode="auto">
          <a:xfrm>
            <a:off x="47244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13</a:t>
            </a:r>
          </a:p>
        </p:txBody>
      </p:sp>
      <p:sp>
        <p:nvSpPr>
          <p:cNvPr id="667659" name="Text Box 11"/>
          <p:cNvSpPr txBox="1">
            <a:spLocks noChangeArrowheads="1"/>
          </p:cNvSpPr>
          <p:nvPr/>
        </p:nvSpPr>
        <p:spPr bwMode="auto">
          <a:xfrm>
            <a:off x="53340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15</a:t>
            </a:r>
          </a:p>
        </p:txBody>
      </p:sp>
      <p:sp>
        <p:nvSpPr>
          <p:cNvPr id="667660" name="Text Box 12"/>
          <p:cNvSpPr txBox="1">
            <a:spLocks noChangeArrowheads="1"/>
          </p:cNvSpPr>
          <p:nvPr/>
        </p:nvSpPr>
        <p:spPr bwMode="auto">
          <a:xfrm>
            <a:off x="59436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18</a:t>
            </a:r>
          </a:p>
        </p:txBody>
      </p:sp>
      <p:sp>
        <p:nvSpPr>
          <p:cNvPr id="667661" name="Text Box 13"/>
          <p:cNvSpPr txBox="1">
            <a:spLocks noChangeArrowheads="1"/>
          </p:cNvSpPr>
          <p:nvPr/>
        </p:nvSpPr>
        <p:spPr bwMode="auto">
          <a:xfrm>
            <a:off x="65532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21</a:t>
            </a:r>
          </a:p>
        </p:txBody>
      </p:sp>
      <p:sp>
        <p:nvSpPr>
          <p:cNvPr id="667662" name="Text Box 14"/>
          <p:cNvSpPr txBox="1">
            <a:spLocks noChangeArrowheads="1"/>
          </p:cNvSpPr>
          <p:nvPr/>
        </p:nvSpPr>
        <p:spPr bwMode="auto">
          <a:xfrm>
            <a:off x="7162800" y="2890838"/>
            <a:ext cx="609600" cy="528637"/>
          </a:xfrm>
          <a:prstGeom prst="rect">
            <a:avLst/>
          </a:prstGeom>
          <a:noFill/>
          <a:ln w="9525">
            <a:solidFill>
              <a:schemeClr val="tx1"/>
            </a:solidFill>
            <a:miter lim="800000"/>
            <a:headEnd/>
            <a:tailEnd/>
          </a:ln>
        </p:spPr>
        <p:txBody>
          <a:bodyPr>
            <a:spAutoFit/>
          </a:bodyPr>
          <a:lstStyle/>
          <a:p>
            <a:pPr algn="ctr" eaLnBrk="1" hangingPunct="1">
              <a:spcBef>
                <a:spcPct val="50000"/>
              </a:spcBef>
            </a:pPr>
            <a:r>
              <a:rPr lang="en-US" sz="2800">
                <a:latin typeface="Times New Roman" pitchFamily="18" charset="0"/>
                <a:cs typeface="Times New Roman" pitchFamily="18" charset="0"/>
              </a:rPr>
              <a:t>24</a:t>
            </a:r>
          </a:p>
        </p:txBody>
      </p:sp>
      <p:grpSp>
        <p:nvGrpSpPr>
          <p:cNvPr id="2" name="Group 15"/>
          <p:cNvGrpSpPr>
            <a:grpSpLocks/>
          </p:cNvGrpSpPr>
          <p:nvPr/>
        </p:nvGrpSpPr>
        <p:grpSpPr bwMode="auto">
          <a:xfrm>
            <a:off x="1828800" y="2551113"/>
            <a:ext cx="5797550" cy="366712"/>
            <a:chOff x="1392" y="1607"/>
            <a:chExt cx="3652" cy="231"/>
          </a:xfrm>
        </p:grpSpPr>
        <p:sp>
          <p:nvSpPr>
            <p:cNvPr id="14373" name="Text Box 16"/>
            <p:cNvSpPr txBox="1">
              <a:spLocks noChangeArrowheads="1"/>
            </p:cNvSpPr>
            <p:nvPr/>
          </p:nvSpPr>
          <p:spPr bwMode="auto">
            <a:xfrm>
              <a:off x="1392"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0</a:t>
              </a:r>
            </a:p>
          </p:txBody>
        </p:sp>
        <p:sp>
          <p:nvSpPr>
            <p:cNvPr id="14374" name="Text Box 17"/>
            <p:cNvSpPr txBox="1">
              <a:spLocks noChangeArrowheads="1"/>
            </p:cNvSpPr>
            <p:nvPr/>
          </p:nvSpPr>
          <p:spPr bwMode="auto">
            <a:xfrm>
              <a:off x="1776"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1</a:t>
              </a:r>
            </a:p>
          </p:txBody>
        </p:sp>
        <p:sp>
          <p:nvSpPr>
            <p:cNvPr id="14375" name="Text Box 18"/>
            <p:cNvSpPr txBox="1">
              <a:spLocks noChangeArrowheads="1"/>
            </p:cNvSpPr>
            <p:nvPr/>
          </p:nvSpPr>
          <p:spPr bwMode="auto">
            <a:xfrm>
              <a:off x="2160"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2</a:t>
              </a:r>
            </a:p>
          </p:txBody>
        </p:sp>
        <p:sp>
          <p:nvSpPr>
            <p:cNvPr id="14376" name="Text Box 19"/>
            <p:cNvSpPr txBox="1">
              <a:spLocks noChangeArrowheads="1"/>
            </p:cNvSpPr>
            <p:nvPr/>
          </p:nvSpPr>
          <p:spPr bwMode="auto">
            <a:xfrm>
              <a:off x="2544"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3</a:t>
              </a:r>
            </a:p>
          </p:txBody>
        </p:sp>
        <p:sp>
          <p:nvSpPr>
            <p:cNvPr id="14377" name="Text Box 20"/>
            <p:cNvSpPr txBox="1">
              <a:spLocks noChangeArrowheads="1"/>
            </p:cNvSpPr>
            <p:nvPr/>
          </p:nvSpPr>
          <p:spPr bwMode="auto">
            <a:xfrm>
              <a:off x="2928"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4</a:t>
              </a:r>
            </a:p>
          </p:txBody>
        </p:sp>
        <p:sp>
          <p:nvSpPr>
            <p:cNvPr id="14378" name="Text Box 21"/>
            <p:cNvSpPr txBox="1">
              <a:spLocks noChangeArrowheads="1"/>
            </p:cNvSpPr>
            <p:nvPr/>
          </p:nvSpPr>
          <p:spPr bwMode="auto">
            <a:xfrm>
              <a:off x="3312"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5</a:t>
              </a:r>
            </a:p>
          </p:txBody>
        </p:sp>
        <p:sp>
          <p:nvSpPr>
            <p:cNvPr id="14379" name="Text Box 22"/>
            <p:cNvSpPr txBox="1">
              <a:spLocks noChangeArrowheads="1"/>
            </p:cNvSpPr>
            <p:nvPr/>
          </p:nvSpPr>
          <p:spPr bwMode="auto">
            <a:xfrm>
              <a:off x="3696"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6</a:t>
              </a:r>
            </a:p>
          </p:txBody>
        </p:sp>
        <p:sp>
          <p:nvSpPr>
            <p:cNvPr id="14380" name="Text Box 23"/>
            <p:cNvSpPr txBox="1">
              <a:spLocks noChangeArrowheads="1"/>
            </p:cNvSpPr>
            <p:nvPr/>
          </p:nvSpPr>
          <p:spPr bwMode="auto">
            <a:xfrm>
              <a:off x="4080"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7</a:t>
              </a:r>
            </a:p>
          </p:txBody>
        </p:sp>
        <p:sp>
          <p:nvSpPr>
            <p:cNvPr id="14381" name="Text Box 24"/>
            <p:cNvSpPr txBox="1">
              <a:spLocks noChangeArrowheads="1"/>
            </p:cNvSpPr>
            <p:nvPr/>
          </p:nvSpPr>
          <p:spPr bwMode="auto">
            <a:xfrm>
              <a:off x="4464"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8</a:t>
              </a:r>
            </a:p>
          </p:txBody>
        </p:sp>
        <p:sp>
          <p:nvSpPr>
            <p:cNvPr id="14382" name="Text Box 25"/>
            <p:cNvSpPr txBox="1">
              <a:spLocks noChangeArrowheads="1"/>
            </p:cNvSpPr>
            <p:nvPr/>
          </p:nvSpPr>
          <p:spPr bwMode="auto">
            <a:xfrm>
              <a:off x="4848" y="1607"/>
              <a:ext cx="196" cy="231"/>
            </a:xfrm>
            <a:prstGeom prst="rect">
              <a:avLst/>
            </a:prstGeom>
            <a:noFill/>
            <a:ln w="9525">
              <a:noFill/>
              <a:miter lim="800000"/>
              <a:headEnd/>
              <a:tailEnd/>
            </a:ln>
          </p:spPr>
          <p:txBody>
            <a:bodyPr wrap="none">
              <a:spAutoFit/>
            </a:bodyPr>
            <a:lstStyle/>
            <a:p>
              <a:pPr eaLnBrk="1" hangingPunct="1"/>
              <a:r>
                <a:rPr lang="en-US">
                  <a:latin typeface="Times New Roman" pitchFamily="18" charset="0"/>
                  <a:cs typeface="Times New Roman" pitchFamily="18" charset="0"/>
                </a:rPr>
                <a:t>9</a:t>
              </a:r>
            </a:p>
          </p:txBody>
        </p:sp>
      </p:grpSp>
      <p:grpSp>
        <p:nvGrpSpPr>
          <p:cNvPr id="3" name="Group 26"/>
          <p:cNvGrpSpPr>
            <a:grpSpLocks/>
          </p:cNvGrpSpPr>
          <p:nvPr/>
        </p:nvGrpSpPr>
        <p:grpSpPr bwMode="auto">
          <a:xfrm>
            <a:off x="1524001" y="3505200"/>
            <a:ext cx="909638" cy="1009650"/>
            <a:chOff x="960" y="2208"/>
            <a:chExt cx="573" cy="636"/>
          </a:xfrm>
        </p:grpSpPr>
        <p:sp>
          <p:nvSpPr>
            <p:cNvPr id="14371" name="Line 27"/>
            <p:cNvSpPr>
              <a:spLocks noChangeShapeType="1"/>
            </p:cNvSpPr>
            <p:nvPr/>
          </p:nvSpPr>
          <p:spPr bwMode="auto">
            <a:xfrm flipV="1">
              <a:off x="1248" y="2208"/>
              <a:ext cx="0" cy="384"/>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4372" name="Text Box 28"/>
            <p:cNvSpPr txBox="1">
              <a:spLocks noChangeArrowheads="1"/>
            </p:cNvSpPr>
            <p:nvPr/>
          </p:nvSpPr>
          <p:spPr bwMode="auto">
            <a:xfrm>
              <a:off x="960" y="2592"/>
              <a:ext cx="573" cy="252"/>
            </a:xfrm>
            <a:prstGeom prst="rect">
              <a:avLst/>
            </a:prstGeom>
            <a:noFill/>
            <a:ln w="9525">
              <a:noFill/>
              <a:miter lim="800000"/>
              <a:headEnd/>
              <a:tailEnd/>
            </a:ln>
          </p:spPr>
          <p:txBody>
            <a:bodyPr wrap="none">
              <a:spAutoFit/>
            </a:bodyPr>
            <a:lstStyle/>
            <a:p>
              <a:pPr eaLnBrk="1" hangingPunct="1"/>
              <a:r>
                <a:rPr lang="en-US" sz="2000">
                  <a:latin typeface="Times New Roman" pitchFamily="18" charset="0"/>
                  <a:cs typeface="Times New Roman" pitchFamily="18" charset="0"/>
                </a:rPr>
                <a:t>bottom</a:t>
              </a:r>
            </a:p>
          </p:txBody>
        </p:sp>
      </p:grpSp>
      <p:grpSp>
        <p:nvGrpSpPr>
          <p:cNvPr id="4" name="Group 29"/>
          <p:cNvGrpSpPr>
            <a:grpSpLocks/>
          </p:cNvGrpSpPr>
          <p:nvPr/>
        </p:nvGrpSpPr>
        <p:grpSpPr bwMode="auto">
          <a:xfrm>
            <a:off x="7162800" y="3505200"/>
            <a:ext cx="511175" cy="1009650"/>
            <a:chOff x="4512" y="2208"/>
            <a:chExt cx="322" cy="636"/>
          </a:xfrm>
        </p:grpSpPr>
        <p:sp>
          <p:nvSpPr>
            <p:cNvPr id="14369" name="Line 30"/>
            <p:cNvSpPr>
              <a:spLocks noChangeShapeType="1"/>
            </p:cNvSpPr>
            <p:nvPr/>
          </p:nvSpPr>
          <p:spPr bwMode="auto">
            <a:xfrm flipV="1">
              <a:off x="4704" y="2208"/>
              <a:ext cx="0" cy="384"/>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4370" name="Text Box 31"/>
            <p:cNvSpPr txBox="1">
              <a:spLocks noChangeArrowheads="1"/>
            </p:cNvSpPr>
            <p:nvPr/>
          </p:nvSpPr>
          <p:spPr bwMode="auto">
            <a:xfrm>
              <a:off x="4512" y="2592"/>
              <a:ext cx="322" cy="252"/>
            </a:xfrm>
            <a:prstGeom prst="rect">
              <a:avLst/>
            </a:prstGeom>
            <a:noFill/>
            <a:ln w="9525">
              <a:noFill/>
              <a:miter lim="800000"/>
              <a:headEnd/>
              <a:tailEnd/>
            </a:ln>
          </p:spPr>
          <p:txBody>
            <a:bodyPr wrap="none">
              <a:spAutoFit/>
            </a:bodyPr>
            <a:lstStyle/>
            <a:p>
              <a:pPr eaLnBrk="1" hangingPunct="1"/>
              <a:r>
                <a:rPr lang="en-US" sz="2000">
                  <a:latin typeface="Times New Roman" pitchFamily="18" charset="0"/>
                  <a:cs typeface="Times New Roman" pitchFamily="18" charset="0"/>
                </a:rPr>
                <a:t>top</a:t>
              </a:r>
            </a:p>
          </p:txBody>
        </p:sp>
      </p:grpSp>
      <p:grpSp>
        <p:nvGrpSpPr>
          <p:cNvPr id="5" name="Group 32"/>
          <p:cNvGrpSpPr>
            <a:grpSpLocks/>
          </p:cNvGrpSpPr>
          <p:nvPr/>
        </p:nvGrpSpPr>
        <p:grpSpPr bwMode="auto">
          <a:xfrm>
            <a:off x="4038600" y="3505200"/>
            <a:ext cx="895350" cy="1009650"/>
            <a:chOff x="960" y="2208"/>
            <a:chExt cx="564" cy="636"/>
          </a:xfrm>
        </p:grpSpPr>
        <p:sp>
          <p:nvSpPr>
            <p:cNvPr id="14367" name="Line 33"/>
            <p:cNvSpPr>
              <a:spLocks noChangeShapeType="1"/>
            </p:cNvSpPr>
            <p:nvPr/>
          </p:nvSpPr>
          <p:spPr bwMode="auto">
            <a:xfrm flipV="1">
              <a:off x="1248" y="2208"/>
              <a:ext cx="0" cy="384"/>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4368" name="Text Box 34"/>
            <p:cNvSpPr txBox="1">
              <a:spLocks noChangeArrowheads="1"/>
            </p:cNvSpPr>
            <p:nvPr/>
          </p:nvSpPr>
          <p:spPr bwMode="auto">
            <a:xfrm>
              <a:off x="960" y="2592"/>
              <a:ext cx="564" cy="252"/>
            </a:xfrm>
            <a:prstGeom prst="rect">
              <a:avLst/>
            </a:prstGeom>
            <a:noFill/>
            <a:ln w="9525">
              <a:noFill/>
              <a:miter lim="800000"/>
              <a:headEnd/>
              <a:tailEnd/>
            </a:ln>
          </p:spPr>
          <p:txBody>
            <a:bodyPr wrap="none">
              <a:spAutoFit/>
            </a:bodyPr>
            <a:lstStyle/>
            <a:p>
              <a:pPr eaLnBrk="1" hangingPunct="1"/>
              <a:r>
                <a:rPr lang="en-US" sz="2000">
                  <a:latin typeface="Times New Roman" pitchFamily="18" charset="0"/>
                  <a:cs typeface="Times New Roman" pitchFamily="18" charset="0"/>
                </a:rPr>
                <a:t>middle</a:t>
              </a:r>
            </a:p>
          </p:txBody>
        </p:sp>
      </p:grpSp>
      <p:sp>
        <p:nvSpPr>
          <p:cNvPr id="667683" name="Rectangle 35"/>
          <p:cNvSpPr>
            <a:spLocks noChangeArrowheads="1"/>
          </p:cNvSpPr>
          <p:nvPr/>
        </p:nvSpPr>
        <p:spPr bwMode="auto">
          <a:xfrm>
            <a:off x="1676400" y="2514600"/>
            <a:ext cx="6096000" cy="1219200"/>
          </a:xfrm>
          <a:prstGeom prst="rect">
            <a:avLst/>
          </a:prstGeom>
          <a:noFill/>
          <a:ln w="28575">
            <a:solidFill>
              <a:schemeClr val="hlink"/>
            </a:solidFill>
            <a:miter lim="800000"/>
            <a:headEnd/>
            <a:tailEnd/>
          </a:ln>
        </p:spPr>
        <p:txBody>
          <a:bodyPr wrap="none" anchor="ctr"/>
          <a:lstStyle/>
          <a:p>
            <a:endParaRPr lang="en-US">
              <a:latin typeface="Times New Roman" pitchFamily="18" charset="0"/>
              <a:cs typeface="Times New Roman" pitchFamily="18" charset="0"/>
            </a:endParaRPr>
          </a:p>
        </p:txBody>
      </p:sp>
      <p:sp>
        <p:nvSpPr>
          <p:cNvPr id="667684" name="Rectangle 36"/>
          <p:cNvSpPr>
            <a:spLocks noChangeArrowheads="1"/>
          </p:cNvSpPr>
          <p:nvPr/>
        </p:nvSpPr>
        <p:spPr bwMode="auto">
          <a:xfrm>
            <a:off x="1676400" y="2514600"/>
            <a:ext cx="2438400" cy="1219200"/>
          </a:xfrm>
          <a:prstGeom prst="rect">
            <a:avLst/>
          </a:prstGeom>
          <a:noFill/>
          <a:ln w="28575">
            <a:solidFill>
              <a:schemeClr val="hlink"/>
            </a:solidFill>
            <a:miter lim="800000"/>
            <a:headEnd/>
            <a:tailEnd/>
          </a:ln>
        </p:spPr>
        <p:txBody>
          <a:bodyPr wrap="none" anchor="ctr"/>
          <a:lstStyle/>
          <a:p>
            <a:endParaRPr lang="en-US">
              <a:latin typeface="Times New Roman" pitchFamily="18" charset="0"/>
              <a:cs typeface="Times New Roman" pitchFamily="18" charset="0"/>
            </a:endParaRPr>
          </a:p>
        </p:txBody>
      </p:sp>
      <p:sp>
        <p:nvSpPr>
          <p:cNvPr id="667685" name="Rectangle 37"/>
          <p:cNvSpPr>
            <a:spLocks noChangeArrowheads="1"/>
          </p:cNvSpPr>
          <p:nvPr/>
        </p:nvSpPr>
        <p:spPr bwMode="auto">
          <a:xfrm>
            <a:off x="2971800" y="2514600"/>
            <a:ext cx="1143000" cy="1219200"/>
          </a:xfrm>
          <a:prstGeom prst="rect">
            <a:avLst/>
          </a:prstGeom>
          <a:noFill/>
          <a:ln w="28575">
            <a:solidFill>
              <a:schemeClr val="hlink"/>
            </a:solidFill>
            <a:miter lim="800000"/>
            <a:headEnd/>
            <a:tailEnd/>
          </a:ln>
        </p:spPr>
        <p:txBody>
          <a:bodyPr wrap="none" anchor="ctr"/>
          <a:lstStyle/>
          <a:p>
            <a:endParaRPr lang="en-US">
              <a:latin typeface="Times New Roman" pitchFamily="18" charset="0"/>
              <a:cs typeface="Times New Roman" pitchFamily="18" charset="0"/>
            </a:endParaRPr>
          </a:p>
        </p:txBody>
      </p:sp>
      <p:sp>
        <p:nvSpPr>
          <p:cNvPr id="667686" name="Rectangle 38"/>
          <p:cNvSpPr>
            <a:spLocks noChangeArrowheads="1"/>
          </p:cNvSpPr>
          <p:nvPr/>
        </p:nvSpPr>
        <p:spPr bwMode="auto">
          <a:xfrm>
            <a:off x="3505200" y="2514600"/>
            <a:ext cx="609600" cy="1219200"/>
          </a:xfrm>
          <a:prstGeom prst="rect">
            <a:avLst/>
          </a:prstGeom>
          <a:noFill/>
          <a:ln w="28575">
            <a:solidFill>
              <a:schemeClr val="hlink"/>
            </a:solidFill>
            <a:miter lim="800000"/>
            <a:headEnd/>
            <a:tailEnd/>
          </a:ln>
        </p:spPr>
        <p:txBody>
          <a:bodyPr wrap="none" anchor="ctr"/>
          <a:lstStyle/>
          <a:p>
            <a:endParaRPr lang="en-US">
              <a:latin typeface="Times New Roman" pitchFamily="18" charset="0"/>
              <a:cs typeface="Times New Roman" pitchFamily="18" charset="0"/>
            </a:endParaRPr>
          </a:p>
        </p:txBody>
      </p:sp>
      <p:sp>
        <p:nvSpPr>
          <p:cNvPr id="667687" name="Text Box 39"/>
          <p:cNvSpPr txBox="1">
            <a:spLocks noChangeArrowheads="1"/>
          </p:cNvSpPr>
          <p:nvPr/>
        </p:nvSpPr>
        <p:spPr bwMode="auto">
          <a:xfrm>
            <a:off x="4403725" y="1106488"/>
            <a:ext cx="1656223" cy="461665"/>
          </a:xfrm>
          <a:prstGeom prst="rect">
            <a:avLst/>
          </a:prstGeom>
          <a:noFill/>
          <a:ln w="9525">
            <a:noFill/>
            <a:miter lim="800000"/>
            <a:headEnd/>
            <a:tailEnd/>
          </a:ln>
        </p:spPr>
        <p:txBody>
          <a:bodyPr wrap="none">
            <a:spAutoFit/>
          </a:bodyPr>
          <a:lstStyle/>
          <a:p>
            <a:pPr eaLnBrk="1" hangingPunct="1"/>
            <a:r>
              <a:rPr lang="en-US" sz="2400">
                <a:solidFill>
                  <a:srgbClr val="FF3300"/>
                </a:solidFill>
                <a:latin typeface="Times New Roman" pitchFamily="18" charset="0"/>
                <a:cs typeface="Times New Roman" pitchFamily="18" charset="0"/>
              </a:rPr>
              <a:t>position = 3</a:t>
            </a:r>
          </a:p>
        </p:txBody>
      </p:sp>
      <p:sp>
        <p:nvSpPr>
          <p:cNvPr id="667688" name="Text Box 40"/>
          <p:cNvSpPr txBox="1">
            <a:spLocks noChangeArrowheads="1"/>
          </p:cNvSpPr>
          <p:nvPr/>
        </p:nvSpPr>
        <p:spPr bwMode="auto">
          <a:xfrm>
            <a:off x="5867400" y="5181600"/>
            <a:ext cx="1149674" cy="461665"/>
          </a:xfrm>
          <a:prstGeom prst="rect">
            <a:avLst/>
          </a:prstGeom>
          <a:noFill/>
          <a:ln w="9525">
            <a:noFill/>
            <a:miter lim="800000"/>
            <a:headEnd/>
            <a:tailEnd/>
          </a:ln>
        </p:spPr>
        <p:txBody>
          <a:bodyPr wrap="none">
            <a:spAutoFit/>
          </a:bodyPr>
          <a:lstStyle/>
          <a:p>
            <a:pPr eaLnBrk="1" hangingPunct="1"/>
            <a:r>
              <a:rPr lang="en-US" sz="2400">
                <a:solidFill>
                  <a:srgbClr val="FF3300"/>
                </a:solidFill>
                <a:latin typeface="Times New Roman" pitchFamily="18" charset="0"/>
                <a:cs typeface="Times New Roman" pitchFamily="18" charset="0"/>
              </a:rPr>
              <a:t>return 3</a:t>
            </a:r>
          </a:p>
        </p:txBody>
      </p:sp>
      <p:sp>
        <p:nvSpPr>
          <p:cNvPr id="667689" name="Text Box 41"/>
          <p:cNvSpPr txBox="1">
            <a:spLocks noChangeArrowheads="1"/>
          </p:cNvSpPr>
          <p:nvPr/>
        </p:nvSpPr>
        <p:spPr bwMode="auto">
          <a:xfrm>
            <a:off x="5867400" y="5715000"/>
            <a:ext cx="2270173" cy="461665"/>
          </a:xfrm>
          <a:prstGeom prst="rect">
            <a:avLst/>
          </a:prstGeom>
          <a:noFill/>
          <a:ln w="9525">
            <a:noFill/>
            <a:miter lim="800000"/>
            <a:headEnd/>
            <a:tailEnd/>
          </a:ln>
        </p:spPr>
        <p:txBody>
          <a:bodyPr wrap="none">
            <a:spAutoFit/>
          </a:bodyPr>
          <a:lstStyle/>
          <a:p>
            <a:pPr eaLnBrk="1" hangingPunct="1"/>
            <a:r>
              <a:rPr lang="en-US" sz="2400">
                <a:solidFill>
                  <a:srgbClr val="3366CC"/>
                </a:solidFill>
                <a:latin typeface="Times New Roman" pitchFamily="18" charset="0"/>
                <a:cs typeface="Times New Roman" pitchFamily="18" charset="0"/>
              </a:rPr>
              <a:t>Số lần so sánh: 4</a:t>
            </a:r>
          </a:p>
        </p:txBody>
      </p:sp>
      <p:sp>
        <p:nvSpPr>
          <p:cNvPr id="667690" name="Text Box 42"/>
          <p:cNvSpPr txBox="1">
            <a:spLocks noChangeArrowheads="1"/>
          </p:cNvSpPr>
          <p:nvPr/>
        </p:nvSpPr>
        <p:spPr bwMode="auto">
          <a:xfrm>
            <a:off x="4773613" y="1736725"/>
            <a:ext cx="2832827" cy="400110"/>
          </a:xfrm>
          <a:prstGeom prst="rect">
            <a:avLst/>
          </a:prstGeom>
          <a:noFill/>
          <a:ln w="9525">
            <a:noFill/>
            <a:miter lim="800000"/>
            <a:headEnd/>
            <a:tailEnd/>
          </a:ln>
        </p:spPr>
        <p:txBody>
          <a:bodyPr wrap="none">
            <a:spAutoFit/>
          </a:bodyPr>
          <a:lstStyle/>
          <a:p>
            <a:pPr eaLnBrk="1" hangingPunct="1"/>
            <a:r>
              <a:rPr lang="en-US" sz="2000">
                <a:solidFill>
                  <a:schemeClr val="folHlink"/>
                </a:solidFill>
                <a:latin typeface="Times New Roman" pitchFamily="18" charset="0"/>
                <a:cs typeface="Times New Roman" pitchFamily="18" charset="0"/>
              </a:rPr>
              <a:t>Khóa cần tìm không bằng</a:t>
            </a:r>
          </a:p>
        </p:txBody>
      </p:sp>
      <p:sp>
        <p:nvSpPr>
          <p:cNvPr id="667691" name="Text Box 43"/>
          <p:cNvSpPr txBox="1">
            <a:spLocks noChangeArrowheads="1"/>
          </p:cNvSpPr>
          <p:nvPr/>
        </p:nvSpPr>
        <p:spPr bwMode="auto">
          <a:xfrm>
            <a:off x="4773613" y="1736725"/>
            <a:ext cx="2470548" cy="400110"/>
          </a:xfrm>
          <a:prstGeom prst="rect">
            <a:avLst/>
          </a:prstGeom>
          <a:noFill/>
          <a:ln w="9525">
            <a:noFill/>
            <a:miter lim="800000"/>
            <a:headEnd/>
            <a:tailEnd/>
          </a:ln>
        </p:spPr>
        <p:txBody>
          <a:bodyPr wrap="none">
            <a:spAutoFit/>
          </a:bodyPr>
          <a:lstStyle/>
          <a:p>
            <a:pPr eaLnBrk="1" hangingPunct="1"/>
            <a:r>
              <a:rPr lang="en-US" sz="2000">
                <a:solidFill>
                  <a:schemeClr val="folHlink"/>
                </a:solidFill>
                <a:latin typeface="Times New Roman" pitchFamily="18" charset="0"/>
                <a:cs typeface="Times New Roman" pitchFamily="18" charset="0"/>
              </a:rPr>
              <a:t>Khóa cần tìm nhỏ hơn</a:t>
            </a:r>
          </a:p>
        </p:txBody>
      </p:sp>
      <p:sp>
        <p:nvSpPr>
          <p:cNvPr id="667692" name="Text Box 44"/>
          <p:cNvSpPr txBox="1">
            <a:spLocks noChangeArrowheads="1"/>
          </p:cNvSpPr>
          <p:nvPr/>
        </p:nvSpPr>
        <p:spPr bwMode="auto">
          <a:xfrm>
            <a:off x="4773613" y="1736725"/>
            <a:ext cx="2420856" cy="400110"/>
          </a:xfrm>
          <a:prstGeom prst="rect">
            <a:avLst/>
          </a:prstGeom>
          <a:noFill/>
          <a:ln w="9525">
            <a:noFill/>
            <a:miter lim="800000"/>
            <a:headEnd/>
            <a:tailEnd/>
          </a:ln>
        </p:spPr>
        <p:txBody>
          <a:bodyPr wrap="none">
            <a:spAutoFit/>
          </a:bodyPr>
          <a:lstStyle/>
          <a:p>
            <a:pPr eaLnBrk="1" hangingPunct="1"/>
            <a:r>
              <a:rPr lang="en-US" sz="2000">
                <a:solidFill>
                  <a:schemeClr val="folHlink"/>
                </a:solidFill>
                <a:latin typeface="Times New Roman" pitchFamily="18" charset="0"/>
                <a:cs typeface="Times New Roman" pitchFamily="18" charset="0"/>
              </a:rPr>
              <a:t>Khóa cần tìm lớn hơn</a:t>
            </a:r>
          </a:p>
        </p:txBody>
      </p:sp>
      <p:sp>
        <p:nvSpPr>
          <p:cNvPr id="667693" name="Text Box 45"/>
          <p:cNvSpPr txBox="1">
            <a:spLocks noChangeArrowheads="1"/>
          </p:cNvSpPr>
          <p:nvPr/>
        </p:nvSpPr>
        <p:spPr bwMode="auto">
          <a:xfrm>
            <a:off x="4773613" y="1736725"/>
            <a:ext cx="2127505" cy="400110"/>
          </a:xfrm>
          <a:prstGeom prst="rect">
            <a:avLst/>
          </a:prstGeom>
          <a:noFill/>
          <a:ln w="9525">
            <a:noFill/>
            <a:miter lim="800000"/>
            <a:headEnd/>
            <a:tailEnd/>
          </a:ln>
        </p:spPr>
        <p:txBody>
          <a:bodyPr wrap="none">
            <a:spAutoFit/>
          </a:bodyPr>
          <a:lstStyle/>
          <a:p>
            <a:pPr eaLnBrk="1" hangingPunct="1"/>
            <a:r>
              <a:rPr lang="en-US" sz="2000">
                <a:solidFill>
                  <a:schemeClr val="folHlink"/>
                </a:solidFill>
                <a:latin typeface="Times New Roman" pitchFamily="18" charset="0"/>
                <a:cs typeface="Times New Roman" pitchFamily="18" charset="0"/>
              </a:rPr>
              <a:t>Khóa cần tìm bằng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76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76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76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76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76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76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76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76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76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76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76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76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76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1" nodeType="afterEffect">
                                  <p:stCondLst>
                                    <p:cond delay="0"/>
                                  </p:stCondLst>
                                  <p:childTnLst>
                                    <p:animEffect transition="out" filter="fade">
                                      <p:cBhvr>
                                        <p:cTn id="45" dur="500" tmFilter="0, 0; .2, .5; .8, .5; 1, 0"/>
                                        <p:tgtEl>
                                          <p:spTgt spid="667657"/>
                                        </p:tgtEl>
                                      </p:cBhvr>
                                    </p:animEffect>
                                    <p:animScale>
                                      <p:cBhvr>
                                        <p:cTn id="46" dur="250" autoRev="1" fill="hold"/>
                                        <p:tgtEl>
                                          <p:spTgt spid="667657"/>
                                        </p:tgtEl>
                                      </p:cBhvr>
                                      <p:by x="105000" y="105000"/>
                                    </p:animScale>
                                  </p:childTnLst>
                                </p:cTn>
                              </p:par>
                              <p:par>
                                <p:cTn id="47" presetID="26" presetClass="emph" presetSubtype="0" fill="hold" grpId="1" nodeType="withEffect">
                                  <p:stCondLst>
                                    <p:cond delay="0"/>
                                  </p:stCondLst>
                                  <p:childTnLst>
                                    <p:animEffect transition="out" filter="fade">
                                      <p:cBhvr>
                                        <p:cTn id="48" dur="500" tmFilter="0, 0; .2, .5; .8, .5; 1, 0"/>
                                        <p:tgtEl>
                                          <p:spTgt spid="667651"/>
                                        </p:tgtEl>
                                      </p:cBhvr>
                                    </p:animEffect>
                                    <p:animScale>
                                      <p:cBhvr>
                                        <p:cTn id="49" dur="250" autoRev="1" fill="hold"/>
                                        <p:tgtEl>
                                          <p:spTgt spid="667651"/>
                                        </p:tgtEl>
                                      </p:cBhvr>
                                      <p:by x="105000" y="105000"/>
                                    </p:animScale>
                                  </p:childTnLst>
                                </p:cTn>
                              </p:par>
                            </p:childTnLst>
                          </p:cTn>
                        </p:par>
                        <p:par>
                          <p:cTn id="50" fill="hold">
                            <p:stCondLst>
                              <p:cond delay="500"/>
                            </p:stCondLst>
                            <p:childTnLst>
                              <p:par>
                                <p:cTn id="51" presetID="1" presetClass="entr" presetSubtype="0" fill="hold" grpId="0" nodeType="afterEffect">
                                  <p:stCondLst>
                                    <p:cond delay="500"/>
                                  </p:stCondLst>
                                  <p:childTnLst>
                                    <p:set>
                                      <p:cBhvr>
                                        <p:cTn id="52" dur="1" fill="hold">
                                          <p:stCondLst>
                                            <p:cond delay="0"/>
                                          </p:stCondLst>
                                        </p:cTn>
                                        <p:tgtEl>
                                          <p:spTgt spid="667690"/>
                                        </p:tgtEl>
                                        <p:attrNameLst>
                                          <p:attrName>style.visibility</p:attrName>
                                        </p:attrNameLst>
                                      </p:cBhvr>
                                      <p:to>
                                        <p:strVal val="visible"/>
                                      </p:to>
                                    </p:set>
                                  </p:childTnLst>
                                </p:cTn>
                              </p:par>
                            </p:childTnLst>
                          </p:cTn>
                        </p:par>
                        <p:par>
                          <p:cTn id="53" fill="hold">
                            <p:stCondLst>
                              <p:cond delay="1000"/>
                            </p:stCondLst>
                            <p:childTnLst>
                              <p:par>
                                <p:cTn id="54" presetID="26" presetClass="emph" presetSubtype="0" fill="hold" grpId="2" nodeType="afterEffect">
                                  <p:stCondLst>
                                    <p:cond delay="500"/>
                                  </p:stCondLst>
                                  <p:childTnLst>
                                    <p:animEffect transition="out" filter="fade">
                                      <p:cBhvr>
                                        <p:cTn id="55" dur="500" tmFilter="0, 0; .2, .5; .8, .5; 1, 0"/>
                                        <p:tgtEl>
                                          <p:spTgt spid="667651"/>
                                        </p:tgtEl>
                                      </p:cBhvr>
                                    </p:animEffect>
                                    <p:animScale>
                                      <p:cBhvr>
                                        <p:cTn id="56" dur="250" autoRev="1" fill="hold"/>
                                        <p:tgtEl>
                                          <p:spTgt spid="667651"/>
                                        </p:tgtEl>
                                      </p:cBhvr>
                                      <p:by x="105000" y="105000"/>
                                    </p:animScale>
                                  </p:childTnLst>
                                </p:cTn>
                              </p:par>
                              <p:par>
                                <p:cTn id="57" presetID="1" presetClass="exit" presetSubtype="0" fill="hold" grpId="1" nodeType="withEffect">
                                  <p:stCondLst>
                                    <p:cond delay="500"/>
                                  </p:stCondLst>
                                  <p:childTnLst>
                                    <p:set>
                                      <p:cBhvr>
                                        <p:cTn id="58" dur="1" fill="hold">
                                          <p:stCondLst>
                                            <p:cond delay="0"/>
                                          </p:stCondLst>
                                        </p:cTn>
                                        <p:tgtEl>
                                          <p:spTgt spid="667690"/>
                                        </p:tgtEl>
                                        <p:attrNameLst>
                                          <p:attrName>style.visibility</p:attrName>
                                        </p:attrNameLst>
                                      </p:cBhvr>
                                      <p:to>
                                        <p:strVal val="hidden"/>
                                      </p:to>
                                    </p:set>
                                  </p:childTnLst>
                                </p:cTn>
                              </p:par>
                              <p:par>
                                <p:cTn id="59" presetID="26" presetClass="emph" presetSubtype="0" fill="hold" grpId="2" nodeType="withEffect">
                                  <p:stCondLst>
                                    <p:cond delay="500"/>
                                  </p:stCondLst>
                                  <p:childTnLst>
                                    <p:animEffect transition="out" filter="fade">
                                      <p:cBhvr>
                                        <p:cTn id="60" dur="500" tmFilter="0, 0; .2, .5; .8, .5; 1, 0"/>
                                        <p:tgtEl>
                                          <p:spTgt spid="667657"/>
                                        </p:tgtEl>
                                      </p:cBhvr>
                                    </p:animEffect>
                                    <p:animScale>
                                      <p:cBhvr>
                                        <p:cTn id="61" dur="250" autoRev="1" fill="hold"/>
                                        <p:tgtEl>
                                          <p:spTgt spid="667657"/>
                                        </p:tgtEl>
                                      </p:cBhvr>
                                      <p:by x="105000" y="105000"/>
                                    </p:animScale>
                                  </p:childTnLst>
                                </p:cTn>
                              </p:par>
                            </p:childTnLst>
                          </p:cTn>
                        </p:par>
                        <p:par>
                          <p:cTn id="62" fill="hold">
                            <p:stCondLst>
                              <p:cond delay="2000"/>
                            </p:stCondLst>
                            <p:childTnLst>
                              <p:par>
                                <p:cTn id="63" presetID="1" presetClass="entr" presetSubtype="0" fill="hold" grpId="0" nodeType="afterEffect">
                                  <p:stCondLst>
                                    <p:cond delay="500"/>
                                  </p:stCondLst>
                                  <p:childTnLst>
                                    <p:set>
                                      <p:cBhvr>
                                        <p:cTn id="64" dur="1" fill="hold">
                                          <p:stCondLst>
                                            <p:cond delay="0"/>
                                          </p:stCondLst>
                                        </p:cTn>
                                        <p:tgtEl>
                                          <p:spTgt spid="66769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66768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67691"/>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0"/>
                                  </p:stCondLst>
                                  <p:childTnLst>
                                    <p:set>
                                      <p:cBhvr>
                                        <p:cTn id="73" dur="1" fill="hold">
                                          <p:stCondLst>
                                            <p:cond delay="0"/>
                                          </p:stCondLst>
                                        </p:cTn>
                                        <p:tgtEl>
                                          <p:spTgt spid="5"/>
                                        </p:tgtEl>
                                        <p:attrNameLst>
                                          <p:attrName>style.visibility</p:attrName>
                                        </p:attrNameLst>
                                      </p:cBhvr>
                                      <p:to>
                                        <p:strVal val="hidden"/>
                                      </p:to>
                                    </p:set>
                                  </p:childTnLst>
                                </p:cTn>
                              </p:par>
                            </p:childTnLst>
                          </p:cTn>
                        </p:par>
                        <p:par>
                          <p:cTn id="74" fill="hold">
                            <p:stCondLst>
                              <p:cond delay="0"/>
                            </p:stCondLst>
                            <p:childTnLst>
                              <p:par>
                                <p:cTn id="75" presetID="35" presetClass="path" presetSubtype="0" accel="50000" decel="50000" fill="hold" nodeType="afterEffect">
                                  <p:stCondLst>
                                    <p:cond delay="0"/>
                                  </p:stCondLst>
                                  <p:childTnLst>
                                    <p:animMotion origin="layout" path="M -3.61111E-6 4.9711E-6 L -0.396 4.9711E-6 " pathEditMode="relative" rAng="0" ptsTypes="AA">
                                      <p:cBhvr>
                                        <p:cTn id="76" dur="1000" fill="hold"/>
                                        <p:tgtEl>
                                          <p:spTgt spid="4"/>
                                        </p:tgtEl>
                                        <p:attrNameLst>
                                          <p:attrName>ppt_x</p:attrName>
                                          <p:attrName>ppt_y</p:attrName>
                                        </p:attrNameLst>
                                      </p:cBhvr>
                                      <p:rCtr x="-198" y="0"/>
                                    </p:animMotion>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66768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childTnLst>
                                </p:cTn>
                              </p:par>
                            </p:childTnLst>
                          </p:cTn>
                        </p:par>
                        <p:par>
                          <p:cTn id="84" fill="hold">
                            <p:stCondLst>
                              <p:cond delay="0"/>
                            </p:stCondLst>
                            <p:childTnLst>
                              <p:par>
                                <p:cTn id="85" presetID="35" presetClass="path" presetSubtype="0" accel="50000" decel="50000" fill="hold" nodeType="afterEffect">
                                  <p:stCondLst>
                                    <p:cond delay="0"/>
                                  </p:stCondLst>
                                  <p:childTnLst>
                                    <p:animMotion origin="layout" path="M 1.66667E-6 4.9711E-6 L -0.20938 4.9711E-6 " pathEditMode="relative" rAng="0" ptsTypes="AA">
                                      <p:cBhvr>
                                        <p:cTn id="86" dur="1000" fill="hold"/>
                                        <p:tgtEl>
                                          <p:spTgt spid="5"/>
                                        </p:tgtEl>
                                        <p:attrNameLst>
                                          <p:attrName>ppt_x</p:attrName>
                                          <p:attrName>ppt_y</p:attrName>
                                        </p:attrNameLst>
                                      </p:cBhvr>
                                      <p:rCtr x="-105" y="0"/>
                                    </p:animMotion>
                                  </p:childTnLst>
                                </p:cTn>
                              </p:par>
                            </p:childTnLst>
                          </p:cTn>
                        </p:par>
                        <p:par>
                          <p:cTn id="87" fill="hold">
                            <p:stCondLst>
                              <p:cond delay="1000"/>
                            </p:stCondLst>
                            <p:childTnLst>
                              <p:par>
                                <p:cTn id="88" presetID="26" presetClass="emph" presetSubtype="0" fill="hold" grpId="1" nodeType="afterEffect">
                                  <p:stCondLst>
                                    <p:cond delay="0"/>
                                  </p:stCondLst>
                                  <p:childTnLst>
                                    <p:animEffect transition="out" filter="fade">
                                      <p:cBhvr>
                                        <p:cTn id="89" dur="500" tmFilter="0, 0; .2, .5; .8, .5; 1, 0"/>
                                        <p:tgtEl>
                                          <p:spTgt spid="667654"/>
                                        </p:tgtEl>
                                      </p:cBhvr>
                                    </p:animEffect>
                                    <p:animScale>
                                      <p:cBhvr>
                                        <p:cTn id="90" dur="250" autoRev="1" fill="hold"/>
                                        <p:tgtEl>
                                          <p:spTgt spid="667654"/>
                                        </p:tgtEl>
                                      </p:cBhvr>
                                      <p:by x="105000" y="105000"/>
                                    </p:animScale>
                                  </p:childTnLst>
                                </p:cTn>
                              </p:par>
                              <p:par>
                                <p:cTn id="91" presetID="26" presetClass="emph" presetSubtype="0" fill="hold" grpId="3" nodeType="withEffect">
                                  <p:stCondLst>
                                    <p:cond delay="0"/>
                                  </p:stCondLst>
                                  <p:childTnLst>
                                    <p:animEffect transition="out" filter="fade">
                                      <p:cBhvr>
                                        <p:cTn id="92" dur="500" tmFilter="0, 0; .2, .5; .8, .5; 1, 0"/>
                                        <p:tgtEl>
                                          <p:spTgt spid="667651"/>
                                        </p:tgtEl>
                                      </p:cBhvr>
                                    </p:animEffect>
                                    <p:animScale>
                                      <p:cBhvr>
                                        <p:cTn id="93" dur="250" autoRev="1" fill="hold"/>
                                        <p:tgtEl>
                                          <p:spTgt spid="667651"/>
                                        </p:tgtEl>
                                      </p:cBhvr>
                                      <p:by x="105000" y="105000"/>
                                    </p:animScale>
                                  </p:childTnLst>
                                </p:cTn>
                              </p:par>
                            </p:childTnLst>
                          </p:cTn>
                        </p:par>
                        <p:par>
                          <p:cTn id="94" fill="hold">
                            <p:stCondLst>
                              <p:cond delay="1500"/>
                            </p:stCondLst>
                            <p:childTnLst>
                              <p:par>
                                <p:cTn id="95" presetID="1" presetClass="entr" presetSubtype="0" fill="hold" grpId="2" nodeType="afterEffect">
                                  <p:stCondLst>
                                    <p:cond delay="500"/>
                                  </p:stCondLst>
                                  <p:childTnLst>
                                    <p:set>
                                      <p:cBhvr>
                                        <p:cTn id="96" dur="1" fill="hold">
                                          <p:stCondLst>
                                            <p:cond delay="0"/>
                                          </p:stCondLst>
                                        </p:cTn>
                                        <p:tgtEl>
                                          <p:spTgt spid="667690"/>
                                        </p:tgtEl>
                                        <p:attrNameLst>
                                          <p:attrName>style.visibility</p:attrName>
                                        </p:attrNameLst>
                                      </p:cBhvr>
                                      <p:to>
                                        <p:strVal val="visible"/>
                                      </p:to>
                                    </p:set>
                                  </p:childTnLst>
                                </p:cTn>
                              </p:par>
                            </p:childTnLst>
                          </p:cTn>
                        </p:par>
                        <p:par>
                          <p:cTn id="97" fill="hold">
                            <p:stCondLst>
                              <p:cond delay="2000"/>
                            </p:stCondLst>
                            <p:childTnLst>
                              <p:par>
                                <p:cTn id="98" presetID="26" presetClass="emph" presetSubtype="0" fill="hold" grpId="2" nodeType="afterEffect">
                                  <p:stCondLst>
                                    <p:cond delay="500"/>
                                  </p:stCondLst>
                                  <p:childTnLst>
                                    <p:animEffect transition="out" filter="fade">
                                      <p:cBhvr>
                                        <p:cTn id="99" dur="500" tmFilter="0, 0; .2, .5; .8, .5; 1, 0"/>
                                        <p:tgtEl>
                                          <p:spTgt spid="667654"/>
                                        </p:tgtEl>
                                      </p:cBhvr>
                                    </p:animEffect>
                                    <p:animScale>
                                      <p:cBhvr>
                                        <p:cTn id="100" dur="250" autoRev="1" fill="hold"/>
                                        <p:tgtEl>
                                          <p:spTgt spid="667654"/>
                                        </p:tgtEl>
                                      </p:cBhvr>
                                      <p:by x="105000" y="105000"/>
                                    </p:animScale>
                                  </p:childTnLst>
                                </p:cTn>
                              </p:par>
                              <p:par>
                                <p:cTn id="101" presetID="1" presetClass="exit" presetSubtype="0" fill="hold" grpId="3" nodeType="withEffect">
                                  <p:stCondLst>
                                    <p:cond delay="500"/>
                                  </p:stCondLst>
                                  <p:childTnLst>
                                    <p:set>
                                      <p:cBhvr>
                                        <p:cTn id="102" dur="1" fill="hold">
                                          <p:stCondLst>
                                            <p:cond delay="0"/>
                                          </p:stCondLst>
                                        </p:cTn>
                                        <p:tgtEl>
                                          <p:spTgt spid="667690"/>
                                        </p:tgtEl>
                                        <p:attrNameLst>
                                          <p:attrName>style.visibility</p:attrName>
                                        </p:attrNameLst>
                                      </p:cBhvr>
                                      <p:to>
                                        <p:strVal val="hidden"/>
                                      </p:to>
                                    </p:set>
                                  </p:childTnLst>
                                </p:cTn>
                              </p:par>
                              <p:par>
                                <p:cTn id="103" presetID="26" presetClass="emph" presetSubtype="0" fill="hold" grpId="4" nodeType="withEffect">
                                  <p:stCondLst>
                                    <p:cond delay="500"/>
                                  </p:stCondLst>
                                  <p:childTnLst>
                                    <p:animEffect transition="out" filter="fade">
                                      <p:cBhvr>
                                        <p:cTn id="104" dur="500" tmFilter="0, 0; .2, .5; .8, .5; 1, 0"/>
                                        <p:tgtEl>
                                          <p:spTgt spid="667651"/>
                                        </p:tgtEl>
                                      </p:cBhvr>
                                    </p:animEffect>
                                    <p:animScale>
                                      <p:cBhvr>
                                        <p:cTn id="105" dur="250" autoRev="1" fill="hold"/>
                                        <p:tgtEl>
                                          <p:spTgt spid="667651"/>
                                        </p:tgtEl>
                                      </p:cBhvr>
                                      <p:by x="105000" y="105000"/>
                                    </p:animScale>
                                  </p:childTnLst>
                                </p:cTn>
                              </p:par>
                            </p:childTnLst>
                          </p:cTn>
                        </p:par>
                        <p:par>
                          <p:cTn id="106" fill="hold">
                            <p:stCondLst>
                              <p:cond delay="3000"/>
                            </p:stCondLst>
                            <p:childTnLst>
                              <p:par>
                                <p:cTn id="107" presetID="1" presetClass="entr" presetSubtype="0" fill="hold" grpId="0" nodeType="afterEffect">
                                  <p:stCondLst>
                                    <p:cond delay="500"/>
                                  </p:stCondLst>
                                  <p:childTnLst>
                                    <p:set>
                                      <p:cBhvr>
                                        <p:cTn id="108" dur="1" fill="hold">
                                          <p:stCondLst>
                                            <p:cond delay="0"/>
                                          </p:stCondLst>
                                        </p:cTn>
                                        <p:tgtEl>
                                          <p:spTgt spid="66769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66768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66769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5"/>
                                        </p:tgtEl>
                                        <p:attrNameLst>
                                          <p:attrName>style.visibility</p:attrName>
                                        </p:attrNameLst>
                                      </p:cBhvr>
                                      <p:to>
                                        <p:strVal val="hidden"/>
                                      </p:to>
                                    </p:set>
                                  </p:childTnLst>
                                </p:cTn>
                              </p:par>
                            </p:childTnLst>
                          </p:cTn>
                        </p:par>
                        <p:par>
                          <p:cTn id="118" fill="hold">
                            <p:stCondLst>
                              <p:cond delay="0"/>
                            </p:stCondLst>
                            <p:childTnLst>
                              <p:par>
                                <p:cTn id="119" presetID="63" presetClass="path" presetSubtype="0" accel="50000" decel="50000" fill="hold" nodeType="afterEffect">
                                  <p:stCondLst>
                                    <p:cond delay="0"/>
                                  </p:stCondLst>
                                  <p:childTnLst>
                                    <p:animMotion origin="layout" path="M 2.77778E-6 4.9711E-6 L 0.1309 4.9711E-6 " pathEditMode="relative" rAng="0" ptsTypes="AA">
                                      <p:cBhvr>
                                        <p:cTn id="120" dur="1000" fill="hold"/>
                                        <p:tgtEl>
                                          <p:spTgt spid="3"/>
                                        </p:tgtEl>
                                        <p:attrNameLst>
                                          <p:attrName>ppt_x</p:attrName>
                                          <p:attrName>ppt_y</p:attrName>
                                        </p:attrNameLst>
                                      </p:cBhvr>
                                      <p:rCtr x="65" y="0"/>
                                    </p:animMotion>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667685"/>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5"/>
                                        </p:tgtEl>
                                        <p:attrNameLst>
                                          <p:attrName>style.visibility</p:attrName>
                                        </p:attrNameLst>
                                      </p:cBhvr>
                                      <p:to>
                                        <p:strVal val="visible"/>
                                      </p:to>
                                    </p:set>
                                  </p:childTnLst>
                                </p:cTn>
                              </p:par>
                            </p:childTnLst>
                          </p:cTn>
                        </p:par>
                        <p:par>
                          <p:cTn id="128" fill="hold">
                            <p:stCondLst>
                              <p:cond delay="0"/>
                            </p:stCondLst>
                            <p:childTnLst>
                              <p:par>
                                <p:cTn id="129" presetID="63" presetClass="path" presetSubtype="0" accel="50000" decel="50000" fill="hold" nodeType="afterEffect">
                                  <p:stCondLst>
                                    <p:cond delay="0"/>
                                  </p:stCondLst>
                                  <p:childTnLst>
                                    <p:animMotion origin="layout" path="M -0.20938 4.9711E-6 L -0.13438 4.9711E-6 " pathEditMode="relative" rAng="0" ptsTypes="AA">
                                      <p:cBhvr>
                                        <p:cTn id="130" dur="1000" fill="hold"/>
                                        <p:tgtEl>
                                          <p:spTgt spid="5"/>
                                        </p:tgtEl>
                                        <p:attrNameLst>
                                          <p:attrName>ppt_x</p:attrName>
                                          <p:attrName>ppt_y</p:attrName>
                                        </p:attrNameLst>
                                      </p:cBhvr>
                                      <p:rCtr x="38" y="0"/>
                                    </p:animMotion>
                                  </p:childTnLst>
                                </p:cTn>
                              </p:par>
                            </p:childTnLst>
                          </p:cTn>
                        </p:par>
                        <p:par>
                          <p:cTn id="131" fill="hold">
                            <p:stCondLst>
                              <p:cond delay="1000"/>
                            </p:stCondLst>
                            <p:childTnLst>
                              <p:par>
                                <p:cTn id="132" presetID="26" presetClass="emph" presetSubtype="0" fill="hold" grpId="1" nodeType="afterEffect">
                                  <p:stCondLst>
                                    <p:cond delay="0"/>
                                  </p:stCondLst>
                                  <p:childTnLst>
                                    <p:animEffect transition="out" filter="fade">
                                      <p:cBhvr>
                                        <p:cTn id="133" dur="500" tmFilter="0, 0; .2, .5; .8, .5; 1, 0"/>
                                        <p:tgtEl>
                                          <p:spTgt spid="667655"/>
                                        </p:tgtEl>
                                      </p:cBhvr>
                                    </p:animEffect>
                                    <p:animScale>
                                      <p:cBhvr>
                                        <p:cTn id="134" dur="250" autoRev="1" fill="hold"/>
                                        <p:tgtEl>
                                          <p:spTgt spid="667655"/>
                                        </p:tgtEl>
                                      </p:cBhvr>
                                      <p:by x="105000" y="105000"/>
                                    </p:animScale>
                                  </p:childTnLst>
                                </p:cTn>
                              </p:par>
                              <p:par>
                                <p:cTn id="135" presetID="26" presetClass="emph" presetSubtype="0" fill="hold" grpId="5" nodeType="withEffect">
                                  <p:stCondLst>
                                    <p:cond delay="0"/>
                                  </p:stCondLst>
                                  <p:childTnLst>
                                    <p:animEffect transition="out" filter="fade">
                                      <p:cBhvr>
                                        <p:cTn id="136" dur="500" tmFilter="0, 0; .2, .5; .8, .5; 1, 0"/>
                                        <p:tgtEl>
                                          <p:spTgt spid="667651"/>
                                        </p:tgtEl>
                                      </p:cBhvr>
                                    </p:animEffect>
                                    <p:animScale>
                                      <p:cBhvr>
                                        <p:cTn id="137" dur="250" autoRev="1" fill="hold"/>
                                        <p:tgtEl>
                                          <p:spTgt spid="667651"/>
                                        </p:tgtEl>
                                      </p:cBhvr>
                                      <p:by x="105000" y="105000"/>
                                    </p:animScale>
                                  </p:childTnLst>
                                </p:cTn>
                              </p:par>
                            </p:childTnLst>
                          </p:cTn>
                        </p:par>
                        <p:par>
                          <p:cTn id="138" fill="hold">
                            <p:stCondLst>
                              <p:cond delay="1500"/>
                            </p:stCondLst>
                            <p:childTnLst>
                              <p:par>
                                <p:cTn id="139" presetID="1" presetClass="entr" presetSubtype="0" fill="hold" grpId="4" nodeType="afterEffect">
                                  <p:stCondLst>
                                    <p:cond delay="500"/>
                                  </p:stCondLst>
                                  <p:childTnLst>
                                    <p:set>
                                      <p:cBhvr>
                                        <p:cTn id="140" dur="1" fill="hold">
                                          <p:stCondLst>
                                            <p:cond delay="0"/>
                                          </p:stCondLst>
                                        </p:cTn>
                                        <p:tgtEl>
                                          <p:spTgt spid="667690"/>
                                        </p:tgtEl>
                                        <p:attrNameLst>
                                          <p:attrName>style.visibility</p:attrName>
                                        </p:attrNameLst>
                                      </p:cBhvr>
                                      <p:to>
                                        <p:strVal val="visible"/>
                                      </p:to>
                                    </p:set>
                                  </p:childTnLst>
                                </p:cTn>
                              </p:par>
                            </p:childTnLst>
                          </p:cTn>
                        </p:par>
                        <p:par>
                          <p:cTn id="141" fill="hold">
                            <p:stCondLst>
                              <p:cond delay="2000"/>
                            </p:stCondLst>
                            <p:childTnLst>
                              <p:par>
                                <p:cTn id="142" presetID="26" presetClass="emph" presetSubtype="0" fill="hold" grpId="2" nodeType="afterEffect">
                                  <p:stCondLst>
                                    <p:cond delay="500"/>
                                  </p:stCondLst>
                                  <p:childTnLst>
                                    <p:animEffect transition="out" filter="fade">
                                      <p:cBhvr>
                                        <p:cTn id="143" dur="500" tmFilter="0, 0; .2, .5; .8, .5; 1, 0"/>
                                        <p:tgtEl>
                                          <p:spTgt spid="667655"/>
                                        </p:tgtEl>
                                      </p:cBhvr>
                                    </p:animEffect>
                                    <p:animScale>
                                      <p:cBhvr>
                                        <p:cTn id="144" dur="250" autoRev="1" fill="hold"/>
                                        <p:tgtEl>
                                          <p:spTgt spid="667655"/>
                                        </p:tgtEl>
                                      </p:cBhvr>
                                      <p:by x="105000" y="105000"/>
                                    </p:animScale>
                                  </p:childTnLst>
                                </p:cTn>
                              </p:par>
                              <p:par>
                                <p:cTn id="145" presetID="1" presetClass="exit" presetSubtype="0" fill="hold" grpId="5" nodeType="withEffect">
                                  <p:stCondLst>
                                    <p:cond delay="500"/>
                                  </p:stCondLst>
                                  <p:childTnLst>
                                    <p:set>
                                      <p:cBhvr>
                                        <p:cTn id="146" dur="1" fill="hold">
                                          <p:stCondLst>
                                            <p:cond delay="0"/>
                                          </p:stCondLst>
                                        </p:cTn>
                                        <p:tgtEl>
                                          <p:spTgt spid="667690"/>
                                        </p:tgtEl>
                                        <p:attrNameLst>
                                          <p:attrName>style.visibility</p:attrName>
                                        </p:attrNameLst>
                                      </p:cBhvr>
                                      <p:to>
                                        <p:strVal val="hidden"/>
                                      </p:to>
                                    </p:set>
                                  </p:childTnLst>
                                </p:cTn>
                              </p:par>
                              <p:par>
                                <p:cTn id="147" presetID="26" presetClass="emph" presetSubtype="0" fill="hold" grpId="6" nodeType="withEffect">
                                  <p:stCondLst>
                                    <p:cond delay="500"/>
                                  </p:stCondLst>
                                  <p:childTnLst>
                                    <p:animEffect transition="out" filter="fade">
                                      <p:cBhvr>
                                        <p:cTn id="148" dur="500" tmFilter="0, 0; .2, .5; .8, .5; 1, 0"/>
                                        <p:tgtEl>
                                          <p:spTgt spid="667651"/>
                                        </p:tgtEl>
                                      </p:cBhvr>
                                    </p:animEffect>
                                    <p:animScale>
                                      <p:cBhvr>
                                        <p:cTn id="149" dur="250" autoRev="1" fill="hold"/>
                                        <p:tgtEl>
                                          <p:spTgt spid="667651"/>
                                        </p:tgtEl>
                                      </p:cBhvr>
                                      <p:by x="105000" y="105000"/>
                                    </p:animScale>
                                  </p:childTnLst>
                                </p:cTn>
                              </p:par>
                            </p:childTnLst>
                          </p:cTn>
                        </p:par>
                        <p:par>
                          <p:cTn id="150" fill="hold">
                            <p:stCondLst>
                              <p:cond delay="3000"/>
                            </p:stCondLst>
                            <p:childTnLst>
                              <p:par>
                                <p:cTn id="151" presetID="1" presetClass="entr" presetSubtype="0" fill="hold" grpId="2" nodeType="afterEffect">
                                  <p:stCondLst>
                                    <p:cond delay="500"/>
                                  </p:stCondLst>
                                  <p:childTnLst>
                                    <p:set>
                                      <p:cBhvr>
                                        <p:cTn id="152" dur="1" fill="hold">
                                          <p:stCondLst>
                                            <p:cond delay="0"/>
                                          </p:stCondLst>
                                        </p:cTn>
                                        <p:tgtEl>
                                          <p:spTgt spid="66769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667685"/>
                                        </p:tgtEl>
                                        <p:attrNameLst>
                                          <p:attrName>style.visibility</p:attrName>
                                        </p:attrNameLst>
                                      </p:cBhvr>
                                      <p:to>
                                        <p:strVal val="hidden"/>
                                      </p:to>
                                    </p:set>
                                  </p:childTnLst>
                                </p:cTn>
                              </p:par>
                              <p:par>
                                <p:cTn id="157" presetID="1" presetClass="exit" presetSubtype="0" fill="hold" grpId="3" nodeType="withEffect">
                                  <p:stCondLst>
                                    <p:cond delay="0"/>
                                  </p:stCondLst>
                                  <p:childTnLst>
                                    <p:set>
                                      <p:cBhvr>
                                        <p:cTn id="158" dur="1" fill="hold">
                                          <p:stCondLst>
                                            <p:cond delay="0"/>
                                          </p:stCondLst>
                                        </p:cTn>
                                        <p:tgtEl>
                                          <p:spTgt spid="667692"/>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nodeType="afterEffect">
                                  <p:stCondLst>
                                    <p:cond delay="0"/>
                                  </p:stCondLst>
                                  <p:childTnLst>
                                    <p:set>
                                      <p:cBhvr>
                                        <p:cTn id="161" dur="1" fill="hold">
                                          <p:stCondLst>
                                            <p:cond delay="0"/>
                                          </p:stCondLst>
                                        </p:cTn>
                                        <p:tgtEl>
                                          <p:spTgt spid="5"/>
                                        </p:tgtEl>
                                        <p:attrNameLst>
                                          <p:attrName>style.visibility</p:attrName>
                                        </p:attrNameLst>
                                      </p:cBhvr>
                                      <p:to>
                                        <p:strVal val="hidden"/>
                                      </p:to>
                                    </p:set>
                                  </p:childTnLst>
                                </p:cTn>
                              </p:par>
                            </p:childTnLst>
                          </p:cTn>
                        </p:par>
                        <p:par>
                          <p:cTn id="162" fill="hold">
                            <p:stCondLst>
                              <p:cond delay="0"/>
                            </p:stCondLst>
                            <p:childTnLst>
                              <p:par>
                                <p:cTn id="163" presetID="63" presetClass="path" presetSubtype="0" accel="50000" decel="50000" fill="hold" nodeType="afterEffect">
                                  <p:stCondLst>
                                    <p:cond delay="0"/>
                                  </p:stCondLst>
                                  <p:childTnLst>
                                    <p:animMotion origin="layout" path="M 0.1309 4.9711E-6 L 0.18923 4.9711E-6 " pathEditMode="relative" rAng="0" ptsTypes="AA">
                                      <p:cBhvr>
                                        <p:cTn id="164" dur="1000" fill="hold"/>
                                        <p:tgtEl>
                                          <p:spTgt spid="3"/>
                                        </p:tgtEl>
                                        <p:attrNameLst>
                                          <p:attrName>ppt_x</p:attrName>
                                          <p:attrName>ppt_y</p:attrName>
                                        </p:attrNameLst>
                                      </p:cBhvr>
                                      <p:rCtr x="29" y="0"/>
                                    </p:animMotion>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66768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6" presetClass="emph" presetSubtype="0" fill="hold" grpId="1" nodeType="clickEffect">
                                  <p:stCondLst>
                                    <p:cond delay="0"/>
                                  </p:stCondLst>
                                  <p:childTnLst>
                                    <p:animEffect transition="out" filter="fade">
                                      <p:cBhvr>
                                        <p:cTn id="171" dur="500" tmFilter="0, 0; .2, .5; .8, .5; 1, 0"/>
                                        <p:tgtEl>
                                          <p:spTgt spid="667656"/>
                                        </p:tgtEl>
                                      </p:cBhvr>
                                    </p:animEffect>
                                    <p:animScale>
                                      <p:cBhvr>
                                        <p:cTn id="172" dur="250" autoRev="1" fill="hold"/>
                                        <p:tgtEl>
                                          <p:spTgt spid="667656"/>
                                        </p:tgtEl>
                                      </p:cBhvr>
                                      <p:by x="105000" y="105000"/>
                                    </p:animScale>
                                  </p:childTnLst>
                                </p:cTn>
                              </p:par>
                              <p:par>
                                <p:cTn id="173" presetID="26" presetClass="emph" presetSubtype="0" fill="hold" grpId="7" nodeType="withEffect">
                                  <p:stCondLst>
                                    <p:cond delay="0"/>
                                  </p:stCondLst>
                                  <p:childTnLst>
                                    <p:animEffect transition="out" filter="fade">
                                      <p:cBhvr>
                                        <p:cTn id="174" dur="500" tmFilter="0, 0; .2, .5; .8, .5; 1, 0"/>
                                        <p:tgtEl>
                                          <p:spTgt spid="667651"/>
                                        </p:tgtEl>
                                      </p:cBhvr>
                                    </p:animEffect>
                                    <p:animScale>
                                      <p:cBhvr>
                                        <p:cTn id="175" dur="250" autoRev="1" fill="hold"/>
                                        <p:tgtEl>
                                          <p:spTgt spid="667651"/>
                                        </p:tgtEl>
                                      </p:cBhvr>
                                      <p:by x="105000" y="105000"/>
                                    </p:animScale>
                                  </p:childTnLst>
                                </p:cTn>
                              </p:par>
                            </p:childTnLst>
                          </p:cTn>
                        </p:par>
                        <p:par>
                          <p:cTn id="176" fill="hold">
                            <p:stCondLst>
                              <p:cond delay="500"/>
                            </p:stCondLst>
                            <p:childTnLst>
                              <p:par>
                                <p:cTn id="177" presetID="1" presetClass="entr" presetSubtype="0" fill="hold" grpId="0" nodeType="afterEffect">
                                  <p:stCondLst>
                                    <p:cond delay="500"/>
                                  </p:stCondLst>
                                  <p:childTnLst>
                                    <p:set>
                                      <p:cBhvr>
                                        <p:cTn id="178" dur="1" fill="hold">
                                          <p:stCondLst>
                                            <p:cond delay="0"/>
                                          </p:stCondLst>
                                        </p:cTn>
                                        <p:tgtEl>
                                          <p:spTgt spid="667693"/>
                                        </p:tgtEl>
                                        <p:attrNameLst>
                                          <p:attrName>style.visibility</p:attrName>
                                        </p:attrNameLst>
                                      </p:cBhvr>
                                      <p:to>
                                        <p:strVal val="visible"/>
                                      </p:to>
                                    </p:set>
                                  </p:childTnLst>
                                </p:cTn>
                              </p:par>
                            </p:childTnLst>
                          </p:cTn>
                        </p:par>
                        <p:par>
                          <p:cTn id="179" fill="hold">
                            <p:stCondLst>
                              <p:cond delay="1000"/>
                            </p:stCondLst>
                            <p:childTnLst>
                              <p:par>
                                <p:cTn id="180" presetID="1" presetClass="entr" presetSubtype="0" fill="hold" grpId="0" nodeType="afterEffect">
                                  <p:stCondLst>
                                    <p:cond delay="500"/>
                                  </p:stCondLst>
                                  <p:childTnLst>
                                    <p:set>
                                      <p:cBhvr>
                                        <p:cTn id="181" dur="1" fill="hold">
                                          <p:stCondLst>
                                            <p:cond delay="0"/>
                                          </p:stCondLst>
                                        </p:cTn>
                                        <p:tgtEl>
                                          <p:spTgt spid="667687"/>
                                        </p:tgtEl>
                                        <p:attrNameLst>
                                          <p:attrName>style.visibility</p:attrName>
                                        </p:attrNameLst>
                                      </p:cBhvr>
                                      <p:to>
                                        <p:strVal val="visible"/>
                                      </p:to>
                                    </p:set>
                                  </p:childTnLst>
                                </p:cTn>
                              </p:par>
                            </p:childTnLst>
                          </p:cTn>
                        </p:par>
                        <p:par>
                          <p:cTn id="182" fill="hold">
                            <p:stCondLst>
                              <p:cond delay="1500"/>
                            </p:stCondLst>
                            <p:childTnLst>
                              <p:par>
                                <p:cTn id="183" presetID="0" presetClass="path" presetSubtype="0" accel="50000" decel="50000" fill="hold" grpId="1" nodeType="afterEffect">
                                  <p:stCondLst>
                                    <p:cond delay="0"/>
                                  </p:stCondLst>
                                  <p:childTnLst>
                                    <p:animMotion origin="layout" path="M -0.16424 0.2141 C -0.175 0.16 -0.18576 0.10613 -0.16892 0.07676 C -0.15208 0.0474 -0.10746 0.04301 -0.06267 0.03861 " pathEditMode="relative" rAng="0" ptsTypes="aaA">
                                      <p:cBhvr>
                                        <p:cTn id="184" dur="2000" fill="hold"/>
                                        <p:tgtEl>
                                          <p:spTgt spid="667687"/>
                                        </p:tgtEl>
                                        <p:attrNameLst>
                                          <p:attrName>ppt_x</p:attrName>
                                          <p:attrName>ppt_y</p:attrName>
                                        </p:attrNameLst>
                                      </p:cBhvr>
                                      <p:rCtr x="40" y="-88"/>
                                    </p:animMotion>
                                  </p:childTnLst>
                                </p:cTn>
                              </p:par>
                              <p:par>
                                <p:cTn id="185" presetID="1" presetClass="exit" presetSubtype="0" fill="hold" grpId="1" nodeType="withEffect">
                                  <p:stCondLst>
                                    <p:cond delay="0"/>
                                  </p:stCondLst>
                                  <p:childTnLst>
                                    <p:set>
                                      <p:cBhvr>
                                        <p:cTn id="186" dur="1" fill="hold">
                                          <p:stCondLst>
                                            <p:cond delay="0"/>
                                          </p:stCondLst>
                                        </p:cTn>
                                        <p:tgtEl>
                                          <p:spTgt spid="667693"/>
                                        </p:tgtEl>
                                        <p:attrNameLst>
                                          <p:attrName>style.visibility</p:attrName>
                                        </p:attrNameLst>
                                      </p:cBhvr>
                                      <p:to>
                                        <p:strVal val="hidden"/>
                                      </p:to>
                                    </p:set>
                                  </p:childTnLst>
                                </p:cTn>
                              </p:par>
                            </p:childTnLst>
                          </p:cTn>
                        </p:par>
                        <p:par>
                          <p:cTn id="187" fill="hold">
                            <p:stCondLst>
                              <p:cond delay="3500"/>
                            </p:stCondLst>
                            <p:childTnLst>
                              <p:par>
                                <p:cTn id="188" presetID="1" presetClass="entr" presetSubtype="0" fill="hold" grpId="0" nodeType="afterEffect">
                                  <p:stCondLst>
                                    <p:cond delay="0"/>
                                  </p:stCondLst>
                                  <p:childTnLst>
                                    <p:set>
                                      <p:cBhvr>
                                        <p:cTn id="189" dur="1" fill="hold">
                                          <p:stCondLst>
                                            <p:cond delay="0"/>
                                          </p:stCondLst>
                                        </p:cTn>
                                        <p:tgtEl>
                                          <p:spTgt spid="66768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66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1" grpId="0" animBg="1"/>
      <p:bldP spid="667651" grpId="1" animBg="1"/>
      <p:bldP spid="667651" grpId="2" animBg="1"/>
      <p:bldP spid="667651" grpId="3" animBg="1"/>
      <p:bldP spid="667651" grpId="4" animBg="1"/>
      <p:bldP spid="667651" grpId="5" animBg="1"/>
      <p:bldP spid="667651" grpId="6" animBg="1"/>
      <p:bldP spid="667651" grpId="7" animBg="1"/>
      <p:bldP spid="667652" grpId="0"/>
      <p:bldP spid="667653" grpId="0" animBg="1"/>
      <p:bldP spid="667654" grpId="0" animBg="1"/>
      <p:bldP spid="667654" grpId="1" animBg="1"/>
      <p:bldP spid="667654" grpId="2" animBg="1"/>
      <p:bldP spid="667655" grpId="0" animBg="1"/>
      <p:bldP spid="667655" grpId="1" animBg="1"/>
      <p:bldP spid="667655" grpId="2" animBg="1"/>
      <p:bldP spid="667656" grpId="0" animBg="1"/>
      <p:bldP spid="667656" grpId="1" animBg="1"/>
      <p:bldP spid="667657" grpId="0" animBg="1"/>
      <p:bldP spid="667657" grpId="1" animBg="1"/>
      <p:bldP spid="667657" grpId="2" animBg="1"/>
      <p:bldP spid="667658" grpId="0" animBg="1"/>
      <p:bldP spid="667659" grpId="0" animBg="1"/>
      <p:bldP spid="667660" grpId="0" animBg="1"/>
      <p:bldP spid="667661" grpId="0" animBg="1"/>
      <p:bldP spid="667662" grpId="0" animBg="1"/>
      <p:bldP spid="667683" grpId="0" animBg="1"/>
      <p:bldP spid="667683" grpId="1" animBg="1"/>
      <p:bldP spid="667684" grpId="0" animBg="1"/>
      <p:bldP spid="667684" grpId="1" animBg="1"/>
      <p:bldP spid="667685" grpId="0" animBg="1"/>
      <p:bldP spid="667685" grpId="1" animBg="1"/>
      <p:bldP spid="667686" grpId="0" animBg="1"/>
      <p:bldP spid="667687" grpId="0"/>
      <p:bldP spid="667687" grpId="1"/>
      <p:bldP spid="667688" grpId="0"/>
      <p:bldP spid="667689" grpId="0"/>
      <p:bldP spid="667690" grpId="0"/>
      <p:bldP spid="667690" grpId="1"/>
      <p:bldP spid="667690" grpId="2"/>
      <p:bldP spid="667690" grpId="3"/>
      <p:bldP spid="667690" grpId="4"/>
      <p:bldP spid="667690" grpId="5"/>
      <p:bldP spid="667691" grpId="0"/>
      <p:bldP spid="667691" grpId="1"/>
      <p:bldP spid="667692" grpId="0"/>
      <p:bldP spid="667692" grpId="1"/>
      <p:bldP spid="667692" grpId="2"/>
      <p:bldP spid="667692" grpId="3"/>
      <p:bldP spid="667693" grpId="0"/>
      <p:bldP spid="667693"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2"/>
          </p:nvPr>
        </p:nvSpPr>
        <p:spPr>
          <a:xfrm>
            <a:off x="6553200" y="6356350"/>
            <a:ext cx="2133600" cy="365125"/>
          </a:xfrm>
          <a:noFill/>
        </p:spPr>
        <p:txBody>
          <a:bodyPr/>
          <a:lstStyle/>
          <a:p>
            <a:fld id="{4D13860F-2CFA-4F9B-A81F-0F6974242B9E}" type="slidenum">
              <a:rPr lang="en-US" smtClean="0">
                <a:latin typeface="Times New Roman" pitchFamily="18" charset="0"/>
                <a:cs typeface="Times New Roman" pitchFamily="18" charset="0"/>
              </a:rPr>
              <a:pPr/>
              <a:t>135</a:t>
            </a:fld>
            <a:endParaRPr lang="en-US" smtClean="0">
              <a:latin typeface="Times New Roman" pitchFamily="18" charset="0"/>
              <a:cs typeface="Times New Roman" pitchFamily="18" charset="0"/>
            </a:endParaRPr>
          </a:p>
        </p:txBody>
      </p:sp>
      <p:pic>
        <p:nvPicPr>
          <p:cNvPr id="15364" name="Picture 4"/>
          <p:cNvPicPr>
            <a:picLocks noChangeAspect="1" noChangeArrowheads="1"/>
          </p:cNvPicPr>
          <p:nvPr/>
        </p:nvPicPr>
        <p:blipFill>
          <a:blip r:embed="rId2"/>
          <a:srcRect/>
          <a:stretch>
            <a:fillRect/>
          </a:stretch>
        </p:blipFill>
        <p:spPr bwMode="auto">
          <a:xfrm>
            <a:off x="5105400" y="1143000"/>
            <a:ext cx="3038475" cy="4781550"/>
          </a:xfrm>
          <a:prstGeom prst="rect">
            <a:avLst/>
          </a:prstGeom>
          <a:noFill/>
          <a:ln w="9525">
            <a:noFill/>
            <a:miter lim="800000"/>
            <a:headEnd/>
            <a:tailEnd/>
          </a:ln>
        </p:spPr>
      </p:pic>
      <p:sp>
        <p:nvSpPr>
          <p:cNvPr id="7" name="Rectangle 3"/>
          <p:cNvSpPr txBox="1">
            <a:spLocks noChangeArrowheads="1"/>
          </p:cNvSpPr>
          <p:nvPr/>
        </p:nvSpPr>
        <p:spPr bwMode="auto">
          <a:xfrm>
            <a:off x="381000" y="1371600"/>
            <a:ext cx="4038600" cy="4800600"/>
          </a:xfrm>
          <a:prstGeom prst="rect">
            <a:avLst/>
          </a:prstGeom>
          <a:noFill/>
          <a:ln w="9525">
            <a:noFill/>
            <a:miter lim="800000"/>
            <a:headEnd/>
            <a:tailEnd/>
          </a:ln>
        </p:spPr>
        <p:txBody>
          <a:bodyPr/>
          <a:lstStyle/>
          <a:p>
            <a:pPr marL="342900" indent="-342900">
              <a:lnSpc>
                <a:spcPct val="90000"/>
              </a:lnSpc>
              <a:spcBef>
                <a:spcPct val="20000"/>
              </a:spcBef>
              <a:buClr>
                <a:schemeClr val="bg2"/>
              </a:buClr>
              <a:buSzPct val="75000"/>
              <a:buFont typeface="Wingdings" pitchFamily="2" charset="2"/>
              <a:buChar char="n"/>
              <a:defRPr/>
            </a:pPr>
            <a:r>
              <a:rPr lang="en-US" sz="2400" kern="0" dirty="0" err="1">
                <a:latin typeface="Times New Roman" pitchFamily="18" charset="0"/>
                <a:cs typeface="Times New Roman" pitchFamily="18" charset="0"/>
              </a:rPr>
              <a:t>Nhóm</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trị</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nguồn</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đã</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có</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thứ</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tự</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giả</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sử</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tăng</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dần</a:t>
            </a:r>
            <a:r>
              <a:rPr lang="en-US" sz="2400" kern="0" dirty="0">
                <a:latin typeface="Times New Roman" pitchFamily="18" charset="0"/>
                <a:cs typeface="Times New Roman" pitchFamily="18" charset="0"/>
              </a:rPr>
              <a:t>.</a:t>
            </a:r>
          </a:p>
          <a:p>
            <a:pPr marL="342900" indent="-342900">
              <a:lnSpc>
                <a:spcPct val="90000"/>
              </a:lnSpc>
              <a:spcBef>
                <a:spcPct val="20000"/>
              </a:spcBef>
              <a:buClr>
                <a:schemeClr val="bg2"/>
              </a:buClr>
              <a:buSzPct val="75000"/>
              <a:buFont typeface="Wingdings" pitchFamily="2" charset="2"/>
              <a:buChar char="n"/>
              <a:defRPr/>
            </a:pPr>
            <a:r>
              <a:rPr lang="en-US" sz="2400" kern="0" dirty="0" err="1">
                <a:latin typeface="Times New Roman" pitchFamily="18" charset="0"/>
                <a:cs typeface="Times New Roman" pitchFamily="18" charset="0"/>
              </a:rPr>
              <a:t>Tại</a:t>
            </a:r>
            <a:r>
              <a:rPr lang="en-US" sz="2400" kern="0" dirty="0">
                <a:latin typeface="Times New Roman" pitchFamily="18" charset="0"/>
                <a:cs typeface="Times New Roman" pitchFamily="18" charset="0"/>
              </a:rPr>
              <a:t> 1 </a:t>
            </a:r>
            <a:r>
              <a:rPr lang="en-US" sz="2400" kern="0" dirty="0" err="1">
                <a:latin typeface="Times New Roman" pitchFamily="18" charset="0"/>
                <a:cs typeface="Times New Roman" pitchFamily="18" charset="0"/>
              </a:rPr>
              <a:t>thời</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điểm</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giảm</a:t>
            </a:r>
            <a:r>
              <a:rPr lang="en-US" sz="2400" kern="0" dirty="0">
                <a:latin typeface="Times New Roman" pitchFamily="18" charset="0"/>
                <a:cs typeface="Times New Roman" pitchFamily="18" charset="0"/>
              </a:rPr>
              <a:t> ½ </a:t>
            </a:r>
            <a:r>
              <a:rPr lang="en-US" sz="2400" kern="0" dirty="0" err="1">
                <a:latin typeface="Times New Roman" pitchFamily="18" charset="0"/>
                <a:cs typeface="Times New Roman" pitchFamily="18" charset="0"/>
              </a:rPr>
              <a:t>số</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phần</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tử</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trong</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tập</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trị</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cần</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tìm</a:t>
            </a:r>
            <a:r>
              <a:rPr lang="en-US" sz="2400" kern="0" dirty="0">
                <a:latin typeface="Times New Roman" pitchFamily="18" charset="0"/>
                <a:cs typeface="Times New Roman" pitchFamily="18" charset="0"/>
              </a:rPr>
              <a:t>.</a:t>
            </a:r>
          </a:p>
          <a:p>
            <a:pPr marL="342900" indent="-342900">
              <a:lnSpc>
                <a:spcPct val="90000"/>
              </a:lnSpc>
              <a:spcBef>
                <a:spcPct val="20000"/>
              </a:spcBef>
              <a:buClr>
                <a:schemeClr val="bg2"/>
              </a:buClr>
              <a:buSzPct val="75000"/>
              <a:buFont typeface="Wingdings" pitchFamily="2" charset="2"/>
              <a:buChar char="n"/>
              <a:defRPr/>
            </a:pPr>
            <a:r>
              <a:rPr lang="en-US" sz="2400" kern="0" dirty="0" err="1">
                <a:latin typeface="Times New Roman" pitchFamily="18" charset="0"/>
                <a:cs typeface="Times New Roman" pitchFamily="18" charset="0"/>
              </a:rPr>
              <a:t>Thí</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dụ</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bên</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đây</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chỉ</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tốn</a:t>
            </a:r>
            <a:r>
              <a:rPr lang="en-US" sz="2400" kern="0" dirty="0">
                <a:latin typeface="Times New Roman" pitchFamily="18" charset="0"/>
                <a:cs typeface="Times New Roman" pitchFamily="18" charset="0"/>
              </a:rPr>
              <a:t> 4 </a:t>
            </a:r>
            <a:r>
              <a:rPr lang="en-US" sz="2400" kern="0" dirty="0" err="1">
                <a:latin typeface="Times New Roman" pitchFamily="18" charset="0"/>
                <a:cs typeface="Times New Roman" pitchFamily="18" charset="0"/>
              </a:rPr>
              <a:t>lần</a:t>
            </a:r>
            <a:r>
              <a:rPr lang="en-US" sz="2400" kern="0" dirty="0">
                <a:latin typeface="Times New Roman" pitchFamily="18" charset="0"/>
                <a:cs typeface="Times New Roman" pitchFamily="18" charset="0"/>
              </a:rPr>
              <a:t> so </a:t>
            </a:r>
            <a:r>
              <a:rPr lang="en-US" sz="2400" kern="0" dirty="0" err="1">
                <a:latin typeface="Times New Roman" pitchFamily="18" charset="0"/>
                <a:cs typeface="Times New Roman" pitchFamily="18" charset="0"/>
              </a:rPr>
              <a:t>sánh</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đã</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xác</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định</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được</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kết</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qủa</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là</a:t>
            </a:r>
            <a:r>
              <a:rPr lang="en-US" sz="2400" kern="0" dirty="0">
                <a:latin typeface="Times New Roman" pitchFamily="18" charset="0"/>
                <a:cs typeface="Times New Roman" pitchFamily="18" charset="0"/>
              </a:rPr>
              <a:t> </a:t>
            </a:r>
            <a:r>
              <a:rPr lang="en-US" sz="2400" kern="0" dirty="0" smtClean="0">
                <a:latin typeface="Times New Roman" pitchFamily="18" charset="0"/>
                <a:cs typeface="Times New Roman" pitchFamily="18" charset="0"/>
              </a:rPr>
              <a:t>7`</a:t>
            </a:r>
            <a:endParaRPr lang="en-US" sz="2400" kern="0" dirty="0">
              <a:latin typeface="Times New Roman" pitchFamily="18" charset="0"/>
              <a:cs typeface="Times New Roman" pitchFamily="18" charset="0"/>
            </a:endParaRPr>
          </a:p>
        </p:txBody>
      </p:sp>
      <p:sp>
        <p:nvSpPr>
          <p:cNvPr id="8" name="Rectangle 2"/>
          <p:cNvSpPr txBox="1">
            <a:spLocks noChangeArrowheads="1"/>
          </p:cNvSpPr>
          <p:nvPr/>
        </p:nvSpPr>
        <p:spPr bwMode="auto">
          <a:xfrm>
            <a:off x="152400" y="228600"/>
            <a:ext cx="9144000" cy="685800"/>
          </a:xfrm>
          <a:prstGeom prst="rect">
            <a:avLst/>
          </a:prstGeom>
          <a:noFill/>
          <a:ln w="9525">
            <a:noFill/>
            <a:miter lim="800000"/>
            <a:headEnd/>
            <a:tailEnd/>
          </a:ln>
        </p:spPr>
        <p:txBody>
          <a:bodyPr anchor="ctr"/>
          <a:lstStyle/>
          <a:p>
            <a:pPr eaLnBrk="1" hangingPunct="1">
              <a:defRPr/>
            </a:pPr>
            <a:r>
              <a:rPr lang="en-US" sz="4000" b="1" kern="0" dirty="0" err="1">
                <a:solidFill>
                  <a:srgbClr val="000054"/>
                </a:solidFill>
                <a:latin typeface="Times New Roman" pitchFamily="18" charset="0"/>
                <a:ea typeface="+mj-ea"/>
                <a:cs typeface="Times New Roman" pitchFamily="18" charset="0"/>
              </a:rPr>
              <a:t>Tìm</a:t>
            </a:r>
            <a:r>
              <a:rPr lang="en-US" sz="4000" b="1" kern="0" dirty="0">
                <a:solidFill>
                  <a:srgbClr val="000054"/>
                </a:solidFill>
                <a:latin typeface="Times New Roman" pitchFamily="18" charset="0"/>
                <a:ea typeface="+mj-ea"/>
                <a:cs typeface="Times New Roman" pitchFamily="18" charset="0"/>
              </a:rPr>
              <a:t> </a:t>
            </a:r>
            <a:r>
              <a:rPr lang="en-US" sz="4000" b="1" kern="0" dirty="0" err="1">
                <a:solidFill>
                  <a:srgbClr val="000054"/>
                </a:solidFill>
                <a:latin typeface="Times New Roman" pitchFamily="18" charset="0"/>
                <a:ea typeface="+mj-ea"/>
                <a:cs typeface="Times New Roman" pitchFamily="18" charset="0"/>
              </a:rPr>
              <a:t>nhị</a:t>
            </a:r>
            <a:r>
              <a:rPr lang="en-US" sz="4000" b="1" kern="0" dirty="0">
                <a:solidFill>
                  <a:srgbClr val="000054"/>
                </a:solidFill>
                <a:latin typeface="Times New Roman" pitchFamily="18" charset="0"/>
                <a:ea typeface="+mj-ea"/>
                <a:cs typeface="Times New Roman" pitchFamily="18" charset="0"/>
              </a:rPr>
              <a:t> </a:t>
            </a:r>
            <a:r>
              <a:rPr lang="en-US" sz="4000" b="1" kern="0" dirty="0" err="1">
                <a:solidFill>
                  <a:srgbClr val="000054"/>
                </a:solidFill>
                <a:latin typeface="Times New Roman" pitchFamily="18" charset="0"/>
                <a:ea typeface="+mj-ea"/>
                <a:cs typeface="Times New Roman" pitchFamily="18" charset="0"/>
              </a:rPr>
              <a:t>phân</a:t>
            </a:r>
            <a:r>
              <a:rPr lang="en-US" sz="4000" b="1" kern="0" dirty="0">
                <a:solidFill>
                  <a:srgbClr val="000054"/>
                </a:solidFill>
                <a:latin typeface="Times New Roman" pitchFamily="18" charset="0"/>
                <a:ea typeface="+mj-ea"/>
                <a:cs typeface="Times New Roman" pitchFamily="18" charset="0"/>
              </a:rPr>
              <a:t> – </a:t>
            </a:r>
            <a:r>
              <a:rPr lang="en-US" sz="4000" b="1" kern="0" dirty="0" err="1">
                <a:solidFill>
                  <a:srgbClr val="000054"/>
                </a:solidFill>
                <a:latin typeface="Times New Roman" pitchFamily="18" charset="0"/>
                <a:ea typeface="+mj-ea"/>
                <a:cs typeface="Times New Roman" pitchFamily="18" charset="0"/>
              </a:rPr>
              <a:t>Ví</a:t>
            </a:r>
            <a:r>
              <a:rPr lang="en-US" sz="4000" b="1" kern="0" dirty="0">
                <a:solidFill>
                  <a:srgbClr val="000054"/>
                </a:solidFill>
                <a:latin typeface="Times New Roman" pitchFamily="18" charset="0"/>
                <a:ea typeface="+mj-ea"/>
                <a:cs typeface="Times New Roman" pitchFamily="18" charset="0"/>
              </a:rPr>
              <a:t> </a:t>
            </a:r>
            <a:r>
              <a:rPr lang="en-US" sz="4000" b="1" kern="0" dirty="0" err="1">
                <a:solidFill>
                  <a:srgbClr val="000054"/>
                </a:solidFill>
                <a:latin typeface="Times New Roman" pitchFamily="18" charset="0"/>
                <a:ea typeface="+mj-ea"/>
                <a:cs typeface="Times New Roman" pitchFamily="18" charset="0"/>
              </a:rPr>
              <a:t>dụ</a:t>
            </a:r>
            <a:r>
              <a:rPr lang="en-US" sz="4000" b="1" kern="0" dirty="0">
                <a:solidFill>
                  <a:srgbClr val="000054"/>
                </a:solidFill>
                <a:latin typeface="Times New Roman" pitchFamily="18" charset="0"/>
                <a:ea typeface="+mj-ea"/>
                <a:cs typeface="Times New Roman" pitchFamily="18" charset="0"/>
              </a:rPr>
              <a:t> </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3"/>
          <p:cNvSpPr>
            <a:spLocks noGrp="1"/>
          </p:cNvSpPr>
          <p:nvPr>
            <p:ph type="sldNum" sz="quarter" idx="12"/>
          </p:nvPr>
        </p:nvSpPr>
        <p:spPr>
          <a:noFill/>
        </p:spPr>
        <p:txBody>
          <a:bodyPr/>
          <a:lstStyle/>
          <a:p>
            <a:fld id="{788AED25-A8CE-4C0F-B422-C6B1B0118AF7}" type="slidenum">
              <a:rPr lang="en-US" smtClean="0">
                <a:latin typeface="Times New Roman" pitchFamily="18" charset="0"/>
                <a:cs typeface="Times New Roman" pitchFamily="18" charset="0"/>
              </a:rPr>
              <a:pPr/>
              <a:t>136</a:t>
            </a:fld>
            <a:endParaRPr lang="en-US" smtClean="0">
              <a:latin typeface="Times New Roman" pitchFamily="18" charset="0"/>
              <a:cs typeface="Times New Roman" pitchFamily="18" charset="0"/>
            </a:endParaRPr>
          </a:p>
        </p:txBody>
      </p:sp>
      <p:sp>
        <p:nvSpPr>
          <p:cNvPr id="5" name="Rectangle 3"/>
          <p:cNvSpPr txBox="1">
            <a:spLocks noChangeArrowheads="1"/>
          </p:cNvSpPr>
          <p:nvPr/>
        </p:nvSpPr>
        <p:spPr bwMode="auto">
          <a:xfrm>
            <a:off x="457200" y="1600200"/>
            <a:ext cx="3886200" cy="289560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Char char="n"/>
              <a:defRPr/>
            </a:pPr>
            <a:r>
              <a:rPr lang="en-US" sz="2400" kern="0">
                <a:latin typeface="Times New Roman" pitchFamily="18" charset="0"/>
                <a:cs typeface="Times New Roman" pitchFamily="18" charset="0"/>
              </a:rPr>
              <a:t>Thí dụ bên đây chỉ mất 5 lần đã xác định được x không có trong mảng</a:t>
            </a:r>
            <a:endParaRPr lang="en-US" sz="2400" kern="0" dirty="0">
              <a:latin typeface="Times New Roman" pitchFamily="18" charset="0"/>
              <a:cs typeface="Times New Roman" pitchFamily="18" charset="0"/>
            </a:endParaRPr>
          </a:p>
        </p:txBody>
      </p:sp>
      <p:pic>
        <p:nvPicPr>
          <p:cNvPr id="16389" name="Picture 4"/>
          <p:cNvPicPr>
            <a:picLocks noChangeAspect="1" noChangeArrowheads="1"/>
          </p:cNvPicPr>
          <p:nvPr/>
        </p:nvPicPr>
        <p:blipFill>
          <a:blip r:embed="rId2"/>
          <a:srcRect/>
          <a:stretch>
            <a:fillRect/>
          </a:stretch>
        </p:blipFill>
        <p:spPr bwMode="auto">
          <a:xfrm>
            <a:off x="4648200" y="1343025"/>
            <a:ext cx="3867150" cy="5133975"/>
          </a:xfrm>
          <a:prstGeom prst="rect">
            <a:avLst/>
          </a:prstGeom>
          <a:noFill/>
          <a:ln w="9525">
            <a:noFill/>
            <a:miter lim="800000"/>
            <a:headEnd/>
            <a:tailEnd/>
          </a:ln>
        </p:spPr>
      </p:pic>
      <p:sp>
        <p:nvSpPr>
          <p:cNvPr id="7" name="Rectangle 2"/>
          <p:cNvSpPr txBox="1">
            <a:spLocks noChangeArrowheads="1"/>
          </p:cNvSpPr>
          <p:nvPr/>
        </p:nvSpPr>
        <p:spPr bwMode="auto">
          <a:xfrm>
            <a:off x="152400" y="228600"/>
            <a:ext cx="9144000" cy="685800"/>
          </a:xfrm>
          <a:prstGeom prst="rect">
            <a:avLst/>
          </a:prstGeom>
          <a:noFill/>
          <a:ln w="9525">
            <a:noFill/>
            <a:miter lim="800000"/>
            <a:headEnd/>
            <a:tailEnd/>
          </a:ln>
        </p:spPr>
        <p:txBody>
          <a:bodyPr anchor="ctr"/>
          <a:lstStyle/>
          <a:p>
            <a:pPr eaLnBrk="1" hangingPunct="1">
              <a:defRPr/>
            </a:pPr>
            <a:r>
              <a:rPr lang="en-US" sz="4000" b="1" kern="0" dirty="0" err="1">
                <a:solidFill>
                  <a:srgbClr val="000054"/>
                </a:solidFill>
                <a:latin typeface="Times New Roman" pitchFamily="18" charset="0"/>
                <a:ea typeface="+mj-ea"/>
                <a:cs typeface="Times New Roman" pitchFamily="18" charset="0"/>
              </a:rPr>
              <a:t>Tìm</a:t>
            </a:r>
            <a:r>
              <a:rPr lang="en-US" sz="4000" b="1" kern="0" dirty="0">
                <a:solidFill>
                  <a:srgbClr val="000054"/>
                </a:solidFill>
                <a:latin typeface="Times New Roman" pitchFamily="18" charset="0"/>
                <a:ea typeface="+mj-ea"/>
                <a:cs typeface="Times New Roman" pitchFamily="18" charset="0"/>
              </a:rPr>
              <a:t> </a:t>
            </a:r>
            <a:r>
              <a:rPr lang="en-US" sz="4000" b="1" kern="0" dirty="0" err="1">
                <a:solidFill>
                  <a:srgbClr val="000054"/>
                </a:solidFill>
                <a:latin typeface="Times New Roman" pitchFamily="18" charset="0"/>
                <a:ea typeface="+mj-ea"/>
                <a:cs typeface="Times New Roman" pitchFamily="18" charset="0"/>
              </a:rPr>
              <a:t>nhị</a:t>
            </a:r>
            <a:r>
              <a:rPr lang="en-US" sz="4000" b="1" kern="0" dirty="0">
                <a:solidFill>
                  <a:srgbClr val="000054"/>
                </a:solidFill>
                <a:latin typeface="Times New Roman" pitchFamily="18" charset="0"/>
                <a:ea typeface="+mj-ea"/>
                <a:cs typeface="Times New Roman" pitchFamily="18" charset="0"/>
              </a:rPr>
              <a:t> </a:t>
            </a:r>
            <a:r>
              <a:rPr lang="en-US" sz="4000" b="1" kern="0" dirty="0" err="1">
                <a:solidFill>
                  <a:srgbClr val="000054"/>
                </a:solidFill>
                <a:latin typeface="Times New Roman" pitchFamily="18" charset="0"/>
                <a:ea typeface="+mj-ea"/>
                <a:cs typeface="Times New Roman" pitchFamily="18" charset="0"/>
              </a:rPr>
              <a:t>phân</a:t>
            </a:r>
            <a:r>
              <a:rPr lang="en-US" sz="4000" b="1" kern="0" dirty="0">
                <a:solidFill>
                  <a:srgbClr val="000054"/>
                </a:solidFill>
                <a:latin typeface="Times New Roman" pitchFamily="18" charset="0"/>
                <a:cs typeface="Times New Roman" pitchFamily="18" charset="0"/>
              </a:rPr>
              <a:t> – </a:t>
            </a:r>
            <a:r>
              <a:rPr lang="en-US" sz="4000" b="1" kern="0" dirty="0" err="1">
                <a:solidFill>
                  <a:srgbClr val="000054"/>
                </a:solidFill>
                <a:latin typeface="Times New Roman" pitchFamily="18" charset="0"/>
                <a:cs typeface="Times New Roman" pitchFamily="18" charset="0"/>
              </a:rPr>
              <a:t>Ví</a:t>
            </a:r>
            <a:r>
              <a:rPr lang="en-US" sz="4000" b="1" kern="0" dirty="0">
                <a:solidFill>
                  <a:srgbClr val="000054"/>
                </a:solidFill>
                <a:latin typeface="Times New Roman" pitchFamily="18" charset="0"/>
                <a:cs typeface="Times New Roman" pitchFamily="18" charset="0"/>
              </a:rPr>
              <a:t> </a:t>
            </a:r>
            <a:r>
              <a:rPr lang="en-US" sz="4000" b="1" kern="0" dirty="0" err="1">
                <a:solidFill>
                  <a:srgbClr val="000054"/>
                </a:solidFill>
                <a:latin typeface="Times New Roman" pitchFamily="18" charset="0"/>
                <a:cs typeface="Times New Roman" pitchFamily="18" charset="0"/>
              </a:rPr>
              <a:t>dụ</a:t>
            </a:r>
            <a:r>
              <a:rPr lang="en-US" sz="4000" b="1" kern="0" dirty="0">
                <a:solidFill>
                  <a:srgbClr val="000054"/>
                </a:solidFill>
                <a:latin typeface="Times New Roman" pitchFamily="18" charset="0"/>
                <a:ea typeface="+mj-ea"/>
                <a:cs typeface="Times New Roman" pitchFamily="18" charset="0"/>
              </a:rPr>
              <a:t> </a:t>
            </a:r>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noFill/>
        </p:spPr>
        <p:txBody>
          <a:bodyPr/>
          <a:lstStyle/>
          <a:p>
            <a:fld id="{FCE1B433-23D6-4148-8D12-E1FCC8E4E303}" type="slidenum">
              <a:rPr lang="en-US" smtClean="0">
                <a:latin typeface="Times New Roman" pitchFamily="18" charset="0"/>
                <a:cs typeface="Times New Roman" pitchFamily="18" charset="0"/>
              </a:rPr>
              <a:pPr/>
              <a:t>137</a:t>
            </a:fld>
            <a:endParaRPr lang="en-US" smtClean="0">
              <a:latin typeface="Times New Roman" pitchFamily="18" charset="0"/>
              <a:cs typeface="Times New Roman" pitchFamily="18" charset="0"/>
            </a:endParaRPr>
          </a:p>
        </p:txBody>
      </p:sp>
      <p:sp>
        <p:nvSpPr>
          <p:cNvPr id="17411"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nhị phân – Giải thuật </a:t>
            </a:r>
          </a:p>
        </p:txBody>
      </p:sp>
      <p:sp>
        <p:nvSpPr>
          <p:cNvPr id="668675" name="Text Box 3"/>
          <p:cNvSpPr txBox="1">
            <a:spLocks noChangeArrowheads="1"/>
          </p:cNvSpPr>
          <p:nvPr/>
        </p:nvSpPr>
        <p:spPr bwMode="auto">
          <a:xfrm>
            <a:off x="533400" y="1143000"/>
            <a:ext cx="6827510" cy="5324535"/>
          </a:xfrm>
          <a:prstGeom prst="rect">
            <a:avLst/>
          </a:prstGeom>
          <a:noFill/>
          <a:ln w="9525">
            <a:solidFill>
              <a:schemeClr val="tx1"/>
            </a:solidFill>
            <a:miter lim="800000"/>
            <a:headEnd/>
            <a:tailEnd/>
          </a:ln>
        </p:spPr>
        <p:txBody>
          <a:bodyPr wrap="none">
            <a:spAutoFit/>
          </a:bodyPr>
          <a:lstStyle/>
          <a:p>
            <a:pPr marL="342900" indent="-342900" eaLnBrk="1" hangingPunct="1"/>
            <a:r>
              <a:rPr lang="en-US" sz="2000" b="1">
                <a:latin typeface="Times New Roman" pitchFamily="18" charset="0"/>
                <a:cs typeface="Times New Roman" pitchFamily="18" charset="0"/>
              </a:rPr>
              <a:t>Algorithm</a:t>
            </a:r>
            <a:r>
              <a:rPr lang="en-US" sz="2000">
                <a:latin typeface="Times New Roman" pitchFamily="18" charset="0"/>
                <a:cs typeface="Times New Roman" pitchFamily="18" charset="0"/>
              </a:rPr>
              <a:t> Binary_search</a:t>
            </a:r>
          </a:p>
          <a:p>
            <a:pPr marL="342900" indent="-342900" eaLnBrk="1" hangingPunct="1"/>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Input</a:t>
            </a:r>
            <a:r>
              <a:rPr lang="en-US" sz="2000">
                <a:latin typeface="Times New Roman" pitchFamily="18" charset="0"/>
                <a:cs typeface="Times New Roman" pitchFamily="18" charset="0"/>
              </a:rPr>
              <a:t>: x là khóa cần tìm, bottom và top là giới hạn danh sách</a:t>
            </a:r>
          </a:p>
          <a:p>
            <a:pPr marL="342900" indent="-342900" eaLnBrk="1" hangingPunct="1"/>
            <a:r>
              <a:rPr lang="en-US" sz="2000">
                <a:latin typeface="Times New Roman" pitchFamily="18" charset="0"/>
                <a:cs typeface="Times New Roman" pitchFamily="18" charset="0"/>
              </a:rPr>
              <a:t>    </a:t>
            </a:r>
            <a:r>
              <a:rPr lang="en-US" sz="2000" b="1">
                <a:latin typeface="Times New Roman" pitchFamily="18" charset="0"/>
                <a:cs typeface="Times New Roman" pitchFamily="18" charset="0"/>
              </a:rPr>
              <a:t>Output</a:t>
            </a:r>
            <a:r>
              <a:rPr lang="en-US" sz="2000">
                <a:latin typeface="Times New Roman" pitchFamily="18" charset="0"/>
                <a:cs typeface="Times New Roman" pitchFamily="18" charset="0"/>
              </a:rPr>
              <a:t>: position là vị trí nếu tìm thấy</a:t>
            </a:r>
          </a:p>
          <a:p>
            <a:pPr marL="342900" indent="-342900" eaLnBrk="1" hangingPunct="1"/>
            <a:endParaRPr lang="en-US" sz="2000">
              <a:latin typeface="Times New Roman" pitchFamily="18" charset="0"/>
              <a:cs typeface="Times New Roman" pitchFamily="18" charset="0"/>
            </a:endParaRPr>
          </a:p>
          <a:p>
            <a:pPr marL="342900" indent="-342900" eaLnBrk="1" hangingPunct="1"/>
            <a:r>
              <a:rPr lang="en-US" sz="2000">
                <a:latin typeface="Times New Roman" pitchFamily="18" charset="0"/>
                <a:cs typeface="Times New Roman" pitchFamily="18" charset="0"/>
              </a:rPr>
              <a:t>1.  </a:t>
            </a:r>
            <a:r>
              <a:rPr lang="en-US" sz="2000" b="1">
                <a:latin typeface="Times New Roman" pitchFamily="18" charset="0"/>
                <a:cs typeface="Times New Roman" pitchFamily="18" charset="0"/>
              </a:rPr>
              <a:t>if </a:t>
            </a:r>
            <a:r>
              <a:rPr lang="en-US" sz="2000">
                <a:latin typeface="Times New Roman" pitchFamily="18" charset="0"/>
                <a:cs typeface="Times New Roman" pitchFamily="18" charset="0"/>
              </a:rPr>
              <a:t> bottom &gt; top</a:t>
            </a:r>
          </a:p>
          <a:p>
            <a:pPr marL="342900" indent="-342900" eaLnBrk="1" hangingPunct="1"/>
            <a:r>
              <a:rPr lang="en-US" sz="2000">
                <a:latin typeface="Times New Roman" pitchFamily="18" charset="0"/>
                <a:cs typeface="Times New Roman" pitchFamily="18" charset="0"/>
              </a:rPr>
              <a:t>    1.1.  </a:t>
            </a:r>
            <a:r>
              <a:rPr lang="en-US" sz="2000" b="1">
                <a:latin typeface="Times New Roman" pitchFamily="18" charset="0"/>
                <a:cs typeface="Times New Roman" pitchFamily="18" charset="0"/>
              </a:rPr>
              <a:t>return</a:t>
            </a:r>
            <a:r>
              <a:rPr lang="en-US" sz="2000">
                <a:latin typeface="Times New Roman" pitchFamily="18" charset="0"/>
                <a:cs typeface="Times New Roman" pitchFamily="18" charset="0"/>
              </a:rPr>
              <a:t> -1</a:t>
            </a:r>
          </a:p>
          <a:p>
            <a:pPr marL="342900" indent="-342900" eaLnBrk="1" hangingPunct="1"/>
            <a:r>
              <a:rPr lang="en-US" sz="2000">
                <a:latin typeface="Times New Roman" pitchFamily="18" charset="0"/>
                <a:cs typeface="Times New Roman" pitchFamily="18" charset="0"/>
              </a:rPr>
              <a:t>2.  </a:t>
            </a:r>
            <a:r>
              <a:rPr lang="en-US" sz="2000" b="1">
                <a:latin typeface="Times New Roman" pitchFamily="18" charset="0"/>
                <a:cs typeface="Times New Roman" pitchFamily="18" charset="0"/>
              </a:rPr>
              <a:t>if </a:t>
            </a:r>
            <a:r>
              <a:rPr lang="en-US" sz="2000">
                <a:latin typeface="Times New Roman" pitchFamily="18" charset="0"/>
                <a:cs typeface="Times New Roman" pitchFamily="18" charset="0"/>
              </a:rPr>
              <a:t> bottom &lt;= top</a:t>
            </a:r>
          </a:p>
          <a:p>
            <a:pPr marL="342900" indent="-342900" eaLnBrk="1" hangingPunct="1"/>
            <a:r>
              <a:rPr lang="en-US" sz="2000">
                <a:latin typeface="Times New Roman" pitchFamily="18" charset="0"/>
                <a:cs typeface="Times New Roman" pitchFamily="18" charset="0"/>
              </a:rPr>
              <a:t>    2.1.  list_data = phần tử tại vị trí mid = (bottom + top)/2</a:t>
            </a:r>
          </a:p>
          <a:p>
            <a:pPr marL="342900" indent="-342900" eaLnBrk="1" hangingPunct="1"/>
            <a:r>
              <a:rPr lang="en-US" sz="2000">
                <a:latin typeface="Times New Roman" pitchFamily="18" charset="0"/>
                <a:cs typeface="Times New Roman" pitchFamily="18" charset="0"/>
              </a:rPr>
              <a:t>    2.2.  </a:t>
            </a:r>
            <a:r>
              <a:rPr lang="en-US" sz="2000" b="1">
                <a:latin typeface="Times New Roman" pitchFamily="18" charset="0"/>
                <a:cs typeface="Times New Roman" pitchFamily="18" charset="0"/>
              </a:rPr>
              <a:t>if</a:t>
            </a:r>
            <a:r>
              <a:rPr lang="en-US" sz="2000">
                <a:latin typeface="Times New Roman" pitchFamily="18" charset="0"/>
                <a:cs typeface="Times New Roman" pitchFamily="18" charset="0"/>
              </a:rPr>
              <a:t> x == list_data</a:t>
            </a:r>
          </a:p>
          <a:p>
            <a:pPr marL="342900" indent="-342900" eaLnBrk="1" hangingPunct="1"/>
            <a:r>
              <a:rPr lang="en-US" sz="2000">
                <a:latin typeface="Times New Roman" pitchFamily="18" charset="0"/>
                <a:cs typeface="Times New Roman" pitchFamily="18" charset="0"/>
              </a:rPr>
              <a:t>        2.2.1.  position = mid</a:t>
            </a:r>
          </a:p>
          <a:p>
            <a:pPr marL="342900" indent="-342900" eaLnBrk="1" hangingPunct="1"/>
            <a:r>
              <a:rPr lang="en-US" sz="2000">
                <a:latin typeface="Times New Roman" pitchFamily="18" charset="0"/>
                <a:cs typeface="Times New Roman" pitchFamily="18" charset="0"/>
              </a:rPr>
              <a:t>        2.2.2.  </a:t>
            </a:r>
            <a:r>
              <a:rPr lang="en-US" sz="2000" b="1">
                <a:latin typeface="Times New Roman" pitchFamily="18" charset="0"/>
                <a:cs typeface="Times New Roman" pitchFamily="18" charset="0"/>
              </a:rPr>
              <a:t>return</a:t>
            </a:r>
            <a:r>
              <a:rPr lang="en-US" sz="2000">
                <a:latin typeface="Times New Roman" pitchFamily="18" charset="0"/>
                <a:cs typeface="Times New Roman" pitchFamily="18" charset="0"/>
              </a:rPr>
              <a:t> </a:t>
            </a:r>
            <a:r>
              <a:rPr lang="en-US">
                <a:latin typeface="Times New Roman" pitchFamily="18" charset="0"/>
                <a:cs typeface="Times New Roman" pitchFamily="18" charset="0"/>
              </a:rPr>
              <a:t>position</a:t>
            </a:r>
          </a:p>
          <a:p>
            <a:pPr marL="342900" indent="-342900" eaLnBrk="1" hangingPunct="1"/>
            <a:r>
              <a:rPr lang="en-US">
                <a:latin typeface="Times New Roman" pitchFamily="18" charset="0"/>
                <a:cs typeface="Times New Roman" pitchFamily="18" charset="0"/>
              </a:rPr>
              <a:t>	</a:t>
            </a:r>
            <a:r>
              <a:rPr lang="en-US" sz="2000">
                <a:latin typeface="Times New Roman" pitchFamily="18" charset="0"/>
                <a:cs typeface="Times New Roman" pitchFamily="18" charset="0"/>
              </a:rPr>
              <a:t>2.3.  </a:t>
            </a:r>
            <a:r>
              <a:rPr lang="en-US" sz="2000" b="1">
                <a:latin typeface="Times New Roman" pitchFamily="18" charset="0"/>
                <a:cs typeface="Times New Roman" pitchFamily="18" charset="0"/>
              </a:rPr>
              <a:t>if</a:t>
            </a:r>
            <a:r>
              <a:rPr lang="en-US" sz="2000">
                <a:latin typeface="Times New Roman" pitchFamily="18" charset="0"/>
                <a:cs typeface="Times New Roman" pitchFamily="18" charset="0"/>
              </a:rPr>
              <a:t>  x &lt; list_data</a:t>
            </a:r>
          </a:p>
          <a:p>
            <a:pPr marL="342900" indent="-342900" eaLnBrk="1" hangingPunct="1"/>
            <a:r>
              <a:rPr lang="en-US" sz="2000">
                <a:latin typeface="Times New Roman" pitchFamily="18" charset="0"/>
                <a:cs typeface="Times New Roman" pitchFamily="18" charset="0"/>
              </a:rPr>
              <a:t>        2.3.1.  </a:t>
            </a:r>
            <a:r>
              <a:rPr lang="en-US" sz="2000" b="1">
                <a:latin typeface="Times New Roman" pitchFamily="18" charset="0"/>
                <a:cs typeface="Times New Roman" pitchFamily="18" charset="0"/>
              </a:rPr>
              <a:t>call</a:t>
            </a:r>
            <a:r>
              <a:rPr lang="en-US" sz="2000">
                <a:latin typeface="Times New Roman" pitchFamily="18" charset="0"/>
                <a:cs typeface="Times New Roman" pitchFamily="18" charset="0"/>
              </a:rPr>
              <a:t> Binary_search với đoạn bên trái (bottom, mid-1)</a:t>
            </a:r>
          </a:p>
          <a:p>
            <a:pPr marL="342900" indent="-342900" eaLnBrk="1" hangingPunct="1"/>
            <a:r>
              <a:rPr lang="en-US" sz="2000">
                <a:latin typeface="Times New Roman" pitchFamily="18" charset="0"/>
                <a:cs typeface="Times New Roman" pitchFamily="18" charset="0"/>
              </a:rPr>
              <a:t>    2.4.  </a:t>
            </a:r>
            <a:r>
              <a:rPr lang="en-US" sz="2000" b="1">
                <a:latin typeface="Times New Roman" pitchFamily="18" charset="0"/>
                <a:cs typeface="Times New Roman" pitchFamily="18" charset="0"/>
              </a:rPr>
              <a:t>else</a:t>
            </a:r>
          </a:p>
          <a:p>
            <a:pPr marL="342900" indent="-342900" eaLnBrk="1" hangingPunct="1"/>
            <a:r>
              <a:rPr lang="en-US" sz="2000">
                <a:latin typeface="Times New Roman" pitchFamily="18" charset="0"/>
                <a:cs typeface="Times New Roman" pitchFamily="18" charset="0"/>
              </a:rPr>
              <a:t>        2.4.1.  </a:t>
            </a:r>
            <a:r>
              <a:rPr lang="en-US" sz="2000" b="1">
                <a:latin typeface="Times New Roman" pitchFamily="18" charset="0"/>
                <a:cs typeface="Times New Roman" pitchFamily="18" charset="0"/>
              </a:rPr>
              <a:t>call</a:t>
            </a:r>
            <a:r>
              <a:rPr lang="en-US" sz="2000">
                <a:latin typeface="Times New Roman" pitchFamily="18" charset="0"/>
                <a:cs typeface="Times New Roman" pitchFamily="18" charset="0"/>
              </a:rPr>
              <a:t> Binary_search với đoạn bên phải (mid+1, top)</a:t>
            </a:r>
          </a:p>
          <a:p>
            <a:pPr marL="342900" indent="-342900" eaLnBrk="1" hangingPunct="1"/>
            <a:endParaRPr lang="en-US" sz="2000">
              <a:latin typeface="Times New Roman" pitchFamily="18" charset="0"/>
              <a:cs typeface="Times New Roman" pitchFamily="18" charset="0"/>
            </a:endParaRPr>
          </a:p>
          <a:p>
            <a:pPr marL="342900" indent="-342900" eaLnBrk="1" hangingPunct="1"/>
            <a:r>
              <a:rPr lang="en-US" sz="2000" b="1">
                <a:latin typeface="Times New Roman" pitchFamily="18" charset="0"/>
                <a:cs typeface="Times New Roman" pitchFamily="18" charset="0"/>
              </a:rPr>
              <a:t>End</a:t>
            </a:r>
            <a:r>
              <a:rPr lang="en-US" sz="2000">
                <a:latin typeface="Times New Roman" pitchFamily="18" charset="0"/>
                <a:cs typeface="Times New Roman" pitchFamily="18" charset="0"/>
              </a:rPr>
              <a:t> Binary_search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68675"/>
                                        </p:tgtEl>
                                        <p:attrNameLst>
                                          <p:attrName>style.visibility</p:attrName>
                                        </p:attrNameLst>
                                      </p:cBhvr>
                                      <p:to>
                                        <p:strVal val="visible"/>
                                      </p:to>
                                    </p:set>
                                    <p:animEffect transition="in" filter="diamond(in)">
                                      <p:cBhvr>
                                        <p:cTn id="7" dur="2000"/>
                                        <p:tgtEl>
                                          <p:spTgt spid="66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p:spPr>
        <p:txBody>
          <a:bodyPr/>
          <a:lstStyle/>
          <a:p>
            <a:fld id="{ACEDAEDF-EDCF-46F7-86E6-A3B34D707298}" type="slidenum">
              <a:rPr lang="en-US" smtClean="0">
                <a:latin typeface="Times New Roman" pitchFamily="18" charset="0"/>
                <a:cs typeface="Times New Roman" pitchFamily="18" charset="0"/>
              </a:rPr>
              <a:pPr/>
              <a:t>138</a:t>
            </a:fld>
            <a:endParaRPr lang="en-US" smtClean="0">
              <a:latin typeface="Times New Roman" pitchFamily="18" charset="0"/>
              <a:cs typeface="Times New Roman" pitchFamily="18" charset="0"/>
            </a:endParaRPr>
          </a:p>
        </p:txBody>
      </p:sp>
      <p:sp>
        <p:nvSpPr>
          <p:cNvPr id="18435"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nhị phân</a:t>
            </a:r>
          </a:p>
        </p:txBody>
      </p:sp>
      <p:sp>
        <p:nvSpPr>
          <p:cNvPr id="669699" name="Text Box 3"/>
          <p:cNvSpPr txBox="1">
            <a:spLocks noChangeArrowheads="1"/>
          </p:cNvSpPr>
          <p:nvPr/>
        </p:nvSpPr>
        <p:spPr bwMode="auto">
          <a:xfrm>
            <a:off x="242888" y="1825625"/>
            <a:ext cx="8596312" cy="4117975"/>
          </a:xfrm>
          <a:prstGeom prst="rect">
            <a:avLst/>
          </a:prstGeom>
          <a:noFill/>
          <a:ln w="9525">
            <a:solidFill>
              <a:schemeClr val="tx1"/>
            </a:solidFill>
            <a:miter lim="800000"/>
            <a:headEnd/>
            <a:tailEnd/>
          </a:ln>
        </p:spPr>
        <p:txBody>
          <a:bodyPr>
            <a:spAutoFit/>
          </a:bodyPr>
          <a:lstStyle/>
          <a:p>
            <a:r>
              <a:rPr lang="en-US" sz="2400" b="1" i="1" dirty="0" err="1" smtClean="0">
                <a:latin typeface="Times New Roman" pitchFamily="18" charset="0"/>
                <a:cs typeface="Times New Roman" pitchFamily="18" charset="0"/>
              </a:rPr>
              <a:t>int</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Binary_search</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int</a:t>
            </a:r>
            <a:r>
              <a:rPr lang="en-US" sz="2400" b="1" i="1" dirty="0">
                <a:latin typeface="Times New Roman" pitchFamily="18" charset="0"/>
                <a:cs typeface="Times New Roman" pitchFamily="18" charset="0"/>
              </a:rPr>
              <a:t> A[], </a:t>
            </a:r>
            <a:r>
              <a:rPr lang="en-US" sz="2400" b="1" i="1" dirty="0" err="1">
                <a:latin typeface="Times New Roman" pitchFamily="18" charset="0"/>
                <a:cs typeface="Times New Roman" pitchFamily="18" charset="0"/>
              </a:rPr>
              <a:t>int</a:t>
            </a:r>
            <a:r>
              <a:rPr lang="en-US" sz="2400" b="1" i="1" dirty="0">
                <a:latin typeface="Times New Roman" pitchFamily="18" charset="0"/>
                <a:cs typeface="Times New Roman" pitchFamily="18" charset="0"/>
              </a:rPr>
              <a:t> bottom, </a:t>
            </a:r>
            <a:r>
              <a:rPr lang="en-US" sz="2400" b="1" i="1" dirty="0" err="1">
                <a:latin typeface="Times New Roman" pitchFamily="18" charset="0"/>
                <a:cs typeface="Times New Roman" pitchFamily="18" charset="0"/>
              </a:rPr>
              <a:t>int</a:t>
            </a:r>
            <a:r>
              <a:rPr lang="en-US" sz="2400" b="1" i="1" dirty="0">
                <a:latin typeface="Times New Roman" pitchFamily="18" charset="0"/>
                <a:cs typeface="Times New Roman" pitchFamily="18" charset="0"/>
              </a:rPr>
              <a:t> top, </a:t>
            </a:r>
            <a:r>
              <a:rPr lang="en-US" sz="2400" b="1" i="1" dirty="0" err="1">
                <a:latin typeface="Times New Roman" pitchFamily="18" charset="0"/>
                <a:cs typeface="Times New Roman" pitchFamily="18" charset="0"/>
              </a:rPr>
              <a:t>int</a:t>
            </a:r>
            <a:r>
              <a:rPr lang="en-US" sz="2400" b="1" i="1" dirty="0">
                <a:latin typeface="Times New Roman" pitchFamily="18" charset="0"/>
                <a:cs typeface="Times New Roman" pitchFamily="18" charset="0"/>
              </a:rPr>
              <a:t>  X)</a:t>
            </a:r>
          </a:p>
          <a:p>
            <a:r>
              <a:rPr lang="en-US" sz="2400" b="1" i="1" dirty="0">
                <a:latin typeface="Times New Roman" pitchFamily="18" charset="0"/>
                <a:cs typeface="Times New Roman" pitchFamily="18" charset="0"/>
              </a:rPr>
              <a:t>{</a:t>
            </a:r>
          </a:p>
          <a:p>
            <a:r>
              <a:rPr lang="en-US" sz="2400" dirty="0">
                <a:latin typeface="Times New Roman" pitchFamily="18" charset="0"/>
                <a:cs typeface="Times New Roman" pitchFamily="18" charset="0"/>
              </a:rPr>
              <a:t>	if (bottom &gt; top)</a:t>
            </a:r>
          </a:p>
          <a:p>
            <a:r>
              <a:rPr lang="en-US" sz="2400" dirty="0">
                <a:latin typeface="Times New Roman" pitchFamily="18" charset="0"/>
                <a:cs typeface="Times New Roman" pitchFamily="18" charset="0"/>
              </a:rPr>
              <a:t>	 	return (-1);</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mid = (bottom + top)/2;</a:t>
            </a:r>
          </a:p>
          <a:p>
            <a:r>
              <a:rPr lang="en-US" sz="2400" dirty="0">
                <a:latin typeface="Times New Roman" pitchFamily="18" charset="0"/>
                <a:cs typeface="Times New Roman" pitchFamily="18" charset="0"/>
              </a:rPr>
              <a:t>	if (X == A[mid])		</a:t>
            </a:r>
          </a:p>
          <a:p>
            <a:r>
              <a:rPr lang="en-US" sz="2400" dirty="0">
                <a:latin typeface="Times New Roman" pitchFamily="18" charset="0"/>
                <a:cs typeface="Times New Roman" pitchFamily="18" charset="0"/>
              </a:rPr>
              <a:t>		return mid;</a:t>
            </a:r>
          </a:p>
          <a:p>
            <a:r>
              <a:rPr lang="en-US" sz="2400" dirty="0">
                <a:latin typeface="Times New Roman" pitchFamily="18" charset="0"/>
                <a:cs typeface="Times New Roman" pitchFamily="18" charset="0"/>
              </a:rPr>
              <a:t>	if (X &lt; A[mid])</a:t>
            </a:r>
          </a:p>
          <a:p>
            <a:r>
              <a:rPr lang="en-US" sz="2400" dirty="0">
                <a:latin typeface="Times New Roman" pitchFamily="18" charset="0"/>
                <a:cs typeface="Times New Roman" pitchFamily="18" charset="0"/>
              </a:rPr>
              <a:t>		return </a:t>
            </a:r>
            <a:r>
              <a:rPr lang="en-US" sz="2400" dirty="0" err="1">
                <a:latin typeface="Times New Roman" pitchFamily="18" charset="0"/>
                <a:cs typeface="Times New Roman" pitchFamily="18" charset="0"/>
              </a:rPr>
              <a:t>Binary_search</a:t>
            </a:r>
            <a:r>
              <a:rPr lang="en-US" sz="2400" dirty="0">
                <a:latin typeface="Times New Roman" pitchFamily="18" charset="0"/>
                <a:cs typeface="Times New Roman" pitchFamily="18" charset="0"/>
              </a:rPr>
              <a:t> (A, bottom , mid -1,X);</a:t>
            </a:r>
          </a:p>
          <a:p>
            <a:r>
              <a:rPr lang="en-US" sz="2400" dirty="0">
                <a:latin typeface="Times New Roman" pitchFamily="18" charset="0"/>
                <a:cs typeface="Times New Roman" pitchFamily="18" charset="0"/>
              </a:rPr>
              <a:t>	return </a:t>
            </a:r>
            <a:r>
              <a:rPr lang="en-US" sz="2400" dirty="0" err="1">
                <a:latin typeface="Times New Roman" pitchFamily="18" charset="0"/>
                <a:cs typeface="Times New Roman" pitchFamily="18" charset="0"/>
              </a:rPr>
              <a:t>Binary_search</a:t>
            </a:r>
            <a:r>
              <a:rPr lang="en-US" sz="2400" dirty="0">
                <a:latin typeface="Times New Roman" pitchFamily="18" charset="0"/>
                <a:cs typeface="Times New Roman" pitchFamily="18" charset="0"/>
              </a:rPr>
              <a:t> (A, Mid +1, top, X);</a:t>
            </a:r>
          </a:p>
          <a:p>
            <a:r>
              <a:rPr lang="en-US" sz="2400" dirty="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69699"/>
                                        </p:tgtEl>
                                        <p:attrNameLst>
                                          <p:attrName>style.visibility</p:attrName>
                                        </p:attrNameLst>
                                      </p:cBhvr>
                                      <p:to>
                                        <p:strVal val="visible"/>
                                      </p:to>
                                    </p:set>
                                    <p:animEffect transition="in" filter="diamond(in)">
                                      <p:cBhvr>
                                        <p:cTn id="7" dur="2000"/>
                                        <p:tgtEl>
                                          <p:spTgt spid="66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dirty="0" err="1" smtClean="0">
                <a:latin typeface="Times New Roman" pitchFamily="18" charset="0"/>
                <a:cs typeface="Times New Roman" pitchFamily="18" charset="0"/>
              </a:rPr>
              <a:t>Thêm</a:t>
            </a:r>
            <a:r>
              <a:rPr lang="en-US" sz="4000" dirty="0" smtClean="0">
                <a:latin typeface="Times New Roman" pitchFamily="18" charset="0"/>
                <a:cs typeface="Times New Roman" pitchFamily="18" charset="0"/>
              </a:rPr>
              <a:t> x </a:t>
            </a:r>
            <a:r>
              <a:rPr lang="en-US" sz="4000" dirty="0" err="1" smtClean="0">
                <a:latin typeface="Times New Roman" pitchFamily="18" charset="0"/>
                <a:cs typeface="Times New Roman" pitchFamily="18" charset="0"/>
              </a:rPr>
              <a:t>vào</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một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danh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sách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liên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tục</a:t>
            </a:r>
            <a:endParaRPr lang="en-US" sz="4000" dirty="0" smtClean="0">
              <a:latin typeface="Times New Roman" pitchFamily="18" charset="0"/>
              <a:cs typeface="Times New Roman" pitchFamily="18" charset="0"/>
            </a:endParaRPr>
          </a:p>
        </p:txBody>
      </p:sp>
      <p:sp>
        <p:nvSpPr>
          <p:cNvPr id="377860" name="Text Box 4"/>
          <p:cNvSpPr txBox="1">
            <a:spLocks noChangeArrowheads="1"/>
          </p:cNvSpPr>
          <p:nvPr/>
        </p:nvSpPr>
        <p:spPr bwMode="auto">
          <a:xfrm>
            <a:off x="887413" y="1536700"/>
            <a:ext cx="7942174" cy="4524315"/>
          </a:xfrm>
          <a:prstGeom prst="rect">
            <a:avLst/>
          </a:prstGeom>
          <a:noFill/>
          <a:ln w="9525">
            <a:solidFill>
              <a:schemeClr val="tx1"/>
            </a:solidFill>
            <a:miter lim="800000"/>
            <a:headEnd/>
            <a:tailEnd/>
          </a:ln>
        </p:spPr>
        <p:txBody>
          <a:bodyPr wrap="none">
            <a:spAutoFit/>
          </a:bodyPr>
          <a:lstStyle/>
          <a:p>
            <a:r>
              <a:rPr lang="en-US" sz="3200" dirty="0" smtClean="0">
                <a:latin typeface="Times New Roman" pitchFamily="18" charset="0"/>
                <a:cs typeface="Times New Roman" pitchFamily="18" charset="0"/>
              </a:rPr>
              <a:t>void </a:t>
            </a:r>
            <a:r>
              <a:rPr lang="en-US" sz="3200" dirty="0">
                <a:latin typeface="Times New Roman" pitchFamily="18" charset="0"/>
                <a:cs typeface="Times New Roman" pitchFamily="18" charset="0"/>
              </a:rPr>
              <a:t>insert(</a:t>
            </a:r>
            <a:r>
              <a:rPr lang="en-US" sz="3200" b="1" dirty="0" err="1">
                <a:latin typeface="Times New Roman" pitchFamily="18" charset="0"/>
                <a:cs typeface="Times New Roman" pitchFamily="18" charset="0"/>
              </a:rPr>
              <a:t>int</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position</a:t>
            </a:r>
            <a:r>
              <a:rPr lang="en-US"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 x, &amp;count) </a:t>
            </a:r>
          </a:p>
          <a:p>
            <a:r>
              <a:rPr lang="en-US" sz="3200" dirty="0">
                <a:latin typeface="Times New Roman" pitchFamily="18" charset="0"/>
                <a:cs typeface="Times New Roman" pitchFamily="18" charset="0"/>
              </a:rPr>
              <a:t>{</a:t>
            </a:r>
          </a:p>
          <a:p>
            <a:r>
              <a:rPr lang="en-US" sz="3200" b="1" dirty="0">
                <a:latin typeface="Times New Roman" pitchFamily="18" charset="0"/>
                <a:cs typeface="Times New Roman" pitchFamily="18" charset="0"/>
              </a:rPr>
              <a:t>	if </a:t>
            </a:r>
            <a:r>
              <a:rPr lang="en-US" sz="3200" dirty="0">
                <a:latin typeface="Times New Roman" pitchFamily="18" charset="0"/>
                <a:cs typeface="Times New Roman" pitchFamily="18" charset="0"/>
              </a:rPr>
              <a:t>(position &lt; 0 || position &gt; count)</a:t>
            </a:r>
          </a:p>
          <a:p>
            <a:r>
              <a:rPr lang="en-US" sz="3200" b="1" dirty="0">
                <a:latin typeface="Times New Roman" pitchFamily="18" charset="0"/>
                <a:cs typeface="Times New Roman" pitchFamily="18" charset="0"/>
              </a:rPr>
              <a:t>		return </a:t>
            </a:r>
            <a:r>
              <a:rPr lang="en-US" sz="3200" dirty="0" err="1">
                <a:latin typeface="Times New Roman" pitchFamily="18" charset="0"/>
                <a:cs typeface="Times New Roman" pitchFamily="18" charset="0"/>
              </a:rPr>
              <a:t>range_error</a:t>
            </a:r>
            <a:r>
              <a:rPr lang="en-US" sz="3200" b="1" dirty="0">
                <a:latin typeface="Times New Roman" pitchFamily="18" charset="0"/>
                <a:cs typeface="Times New Roman" pitchFamily="18" charset="0"/>
              </a:rPr>
              <a:t>;</a:t>
            </a:r>
          </a:p>
          <a:p>
            <a:r>
              <a:rPr lang="en-US" sz="3200" b="1" dirty="0">
                <a:latin typeface="Times New Roman" pitchFamily="18" charset="0"/>
                <a:cs typeface="Times New Roman" pitchFamily="18" charset="0"/>
              </a:rPr>
              <a:t>	for </a:t>
            </a:r>
            <a:r>
              <a:rPr lang="en-US" sz="3200" dirty="0">
                <a:latin typeface="Times New Roman" pitchFamily="18" charset="0"/>
                <a:cs typeface="Times New Roman" pitchFamily="18" charset="0"/>
              </a:rPr>
              <a:t>(</a:t>
            </a:r>
            <a:r>
              <a:rPr lang="en-US" sz="3200" b="1" dirty="0" err="1">
                <a:latin typeface="Times New Roman" pitchFamily="18" charset="0"/>
                <a:cs typeface="Times New Roman" pitchFamily="18" charset="0"/>
              </a:rPr>
              <a:t>int</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 count − 1</a:t>
            </a:r>
            <a:r>
              <a:rPr lang="en-US" sz="3200" b="1" dirty="0">
                <a:latin typeface="Times New Roman" pitchFamily="18" charset="0"/>
                <a:cs typeface="Times New Roman" pitchFamily="18" charset="0"/>
              </a:rPr>
              <a:t>; </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 &gt;= position</a:t>
            </a:r>
            <a:r>
              <a:rPr lang="en-US" sz="3200" b="1" dirty="0">
                <a:latin typeface="Times New Roman" pitchFamily="18" charset="0"/>
                <a:cs typeface="Times New Roman" pitchFamily="18" charset="0"/>
              </a:rPr>
              <a:t>; </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a:t>
            </a:r>
          </a:p>
          <a:p>
            <a:r>
              <a:rPr lang="en-US" sz="3200" dirty="0">
                <a:latin typeface="Times New Roman" pitchFamily="18" charset="0"/>
                <a:cs typeface="Times New Roman" pitchFamily="18" charset="0"/>
              </a:rPr>
              <a:t>		entry[</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 + 1] = entry[</a:t>
            </a:r>
            <a:r>
              <a:rPr lang="en-US" sz="3200" dirty="0" err="1">
                <a:latin typeface="Times New Roman" pitchFamily="18" charset="0"/>
                <a:cs typeface="Times New Roman" pitchFamily="18" charset="0"/>
              </a:rPr>
              <a:t>i</a:t>
            </a:r>
            <a:r>
              <a:rPr lang="en-US" sz="3200" dirty="0">
                <a:latin typeface="Times New Roman" pitchFamily="18" charset="0"/>
                <a:cs typeface="Times New Roman" pitchFamily="18" charset="0"/>
              </a:rPr>
              <a:t>]</a:t>
            </a:r>
            <a:r>
              <a:rPr lang="en-US" sz="3200" b="1" dirty="0">
                <a:latin typeface="Times New Roman" pitchFamily="18" charset="0"/>
                <a:cs typeface="Times New Roman" pitchFamily="18" charset="0"/>
              </a:rPr>
              <a:t>;</a:t>
            </a:r>
          </a:p>
          <a:p>
            <a:r>
              <a:rPr lang="en-US" sz="3200" dirty="0">
                <a:latin typeface="Times New Roman" pitchFamily="18" charset="0"/>
                <a:cs typeface="Times New Roman" pitchFamily="18" charset="0"/>
              </a:rPr>
              <a:t>	entry[position] = x</a:t>
            </a:r>
            <a:r>
              <a:rPr lang="en-US" sz="3200" b="1" dirty="0">
                <a:latin typeface="Times New Roman" pitchFamily="18" charset="0"/>
                <a:cs typeface="Times New Roman" pitchFamily="18" charset="0"/>
              </a:rPr>
              <a:t>;</a:t>
            </a:r>
          </a:p>
          <a:p>
            <a:r>
              <a:rPr lang="en-US" sz="3200" dirty="0">
                <a:latin typeface="Times New Roman" pitchFamily="18" charset="0"/>
                <a:cs typeface="Times New Roman" pitchFamily="18" charset="0"/>
              </a:rPr>
              <a:t>	count++;</a:t>
            </a:r>
            <a:endParaRPr lang="en-US" sz="3200" b="1" dirty="0">
              <a:latin typeface="Times New Roman" pitchFamily="18" charset="0"/>
              <a:cs typeface="Times New Roman" pitchFamily="18" charset="0"/>
            </a:endParaRPr>
          </a:p>
          <a:p>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14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77860"/>
                                        </p:tgtEl>
                                        <p:attrNameLst>
                                          <p:attrName>style.visibility</p:attrName>
                                        </p:attrNameLst>
                                      </p:cBhvr>
                                      <p:to>
                                        <p:strVal val="visible"/>
                                      </p:to>
                                    </p:set>
                                    <p:animEffect transition="in" filter="diamond(in)">
                                      <p:cBhvr>
                                        <p:cTn id="7" dur="2000"/>
                                        <p:tgtEl>
                                          <p:spTgt spid="37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Xóa từ một danh sách liên tục</a:t>
            </a:r>
          </a:p>
        </p:txBody>
      </p:sp>
      <p:sp>
        <p:nvSpPr>
          <p:cNvPr id="430155" name="Text Box 75"/>
          <p:cNvSpPr txBox="1">
            <a:spLocks noChangeArrowheads="1"/>
          </p:cNvSpPr>
          <p:nvPr/>
        </p:nvSpPr>
        <p:spPr bwMode="auto">
          <a:xfrm>
            <a:off x="4495800" y="1168400"/>
            <a:ext cx="364202" cy="523220"/>
          </a:xfrm>
          <a:prstGeom prst="rect">
            <a:avLst/>
          </a:prstGeom>
          <a:noFill/>
          <a:ln w="9525">
            <a:noFill/>
            <a:miter lim="800000"/>
            <a:headEnd/>
            <a:tailEnd/>
          </a:ln>
        </p:spPr>
        <p:txBody>
          <a:bodyPr wrap="none">
            <a:spAutoFit/>
          </a:bodyPr>
          <a:lstStyle/>
          <a:p>
            <a:r>
              <a:rPr lang="en-US" sz="2800" b="1">
                <a:solidFill>
                  <a:srgbClr val="FF3300"/>
                </a:solidFill>
                <a:latin typeface="Times New Roman" pitchFamily="18" charset="0"/>
                <a:cs typeface="Times New Roman" pitchFamily="18" charset="0"/>
              </a:rPr>
              <a:t>x</a:t>
            </a:r>
          </a:p>
        </p:txBody>
      </p:sp>
      <p:sp>
        <p:nvSpPr>
          <p:cNvPr id="430156" name="Text Box 76"/>
          <p:cNvSpPr txBox="1">
            <a:spLocks noChangeArrowheads="1"/>
          </p:cNvSpPr>
          <p:nvPr/>
        </p:nvSpPr>
        <p:spPr bwMode="auto">
          <a:xfrm>
            <a:off x="304800" y="4586288"/>
            <a:ext cx="2039341" cy="523220"/>
          </a:xfrm>
          <a:prstGeom prst="rect">
            <a:avLst/>
          </a:prstGeom>
          <a:noFill/>
          <a:ln w="9525">
            <a:noFill/>
            <a:miter lim="800000"/>
            <a:headEnd/>
            <a:tailEnd/>
          </a:ln>
        </p:spPr>
        <p:txBody>
          <a:bodyPr wrap="none">
            <a:spAutoFit/>
          </a:bodyPr>
          <a:lstStyle/>
          <a:p>
            <a:r>
              <a:rPr lang="en-US" sz="2800">
                <a:solidFill>
                  <a:schemeClr val="hlink"/>
                </a:solidFill>
                <a:latin typeface="Times New Roman" pitchFamily="18" charset="0"/>
                <a:cs typeface="Times New Roman" pitchFamily="18" charset="0"/>
              </a:rPr>
              <a:t>remove(3, x)</a:t>
            </a:r>
            <a:endParaRPr lang="en-US" sz="4000">
              <a:solidFill>
                <a:schemeClr val="hlink"/>
              </a:solidFill>
              <a:latin typeface="Times New Roman" pitchFamily="18" charset="0"/>
              <a:cs typeface="Times New Roman" pitchFamily="18" charset="0"/>
            </a:endParaRPr>
          </a:p>
        </p:txBody>
      </p:sp>
      <p:sp>
        <p:nvSpPr>
          <p:cNvPr id="430157" name="Text Box 77"/>
          <p:cNvSpPr txBox="1">
            <a:spLocks noChangeArrowheads="1"/>
          </p:cNvSpPr>
          <p:nvPr/>
        </p:nvSpPr>
        <p:spPr bwMode="auto">
          <a:xfrm>
            <a:off x="60960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endParaRPr lang="en-US" sz="2400">
              <a:latin typeface="Times New Roman" pitchFamily="18" charset="0"/>
              <a:cs typeface="Times New Roman" pitchFamily="18" charset="0"/>
            </a:endParaRPr>
          </a:p>
        </p:txBody>
      </p:sp>
      <p:sp>
        <p:nvSpPr>
          <p:cNvPr id="430158" name="Text Box 78"/>
          <p:cNvSpPr txBox="1">
            <a:spLocks noChangeArrowheads="1"/>
          </p:cNvSpPr>
          <p:nvPr/>
        </p:nvSpPr>
        <p:spPr bwMode="auto">
          <a:xfrm>
            <a:off x="30480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d</a:t>
            </a:r>
          </a:p>
        </p:txBody>
      </p:sp>
      <p:grpSp>
        <p:nvGrpSpPr>
          <p:cNvPr id="2" name="Group 79"/>
          <p:cNvGrpSpPr>
            <a:grpSpLocks/>
          </p:cNvGrpSpPr>
          <p:nvPr/>
        </p:nvGrpSpPr>
        <p:grpSpPr bwMode="auto">
          <a:xfrm>
            <a:off x="1219200" y="2822575"/>
            <a:ext cx="6096000" cy="1063625"/>
            <a:chOff x="768" y="1442"/>
            <a:chExt cx="3840" cy="670"/>
          </a:xfrm>
        </p:grpSpPr>
        <p:sp>
          <p:nvSpPr>
            <p:cNvPr id="6163" name="Rectangle 80"/>
            <p:cNvSpPr>
              <a:spLocks noChangeArrowheads="1"/>
            </p:cNvSpPr>
            <p:nvPr/>
          </p:nvSpPr>
          <p:spPr bwMode="auto">
            <a:xfrm>
              <a:off x="768" y="1728"/>
              <a:ext cx="3840" cy="384"/>
            </a:xfrm>
            <a:prstGeom prst="rect">
              <a:avLst/>
            </a:prstGeom>
            <a:no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6164" name="Text Box 81"/>
            <p:cNvSpPr txBox="1">
              <a:spLocks noChangeArrowheads="1"/>
            </p:cNvSpPr>
            <p:nvPr/>
          </p:nvSpPr>
          <p:spPr bwMode="auto">
            <a:xfrm>
              <a:off x="768" y="1728"/>
              <a:ext cx="384" cy="384"/>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a</a:t>
              </a:r>
            </a:p>
          </p:txBody>
        </p:sp>
        <p:sp>
          <p:nvSpPr>
            <p:cNvPr id="6165" name="Text Box 82"/>
            <p:cNvSpPr txBox="1">
              <a:spLocks noChangeArrowheads="1"/>
            </p:cNvSpPr>
            <p:nvPr/>
          </p:nvSpPr>
          <p:spPr bwMode="auto">
            <a:xfrm>
              <a:off x="1152" y="1728"/>
              <a:ext cx="384" cy="384"/>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b</a:t>
              </a:r>
            </a:p>
          </p:txBody>
        </p:sp>
        <p:sp>
          <p:nvSpPr>
            <p:cNvPr id="6166" name="Text Box 83"/>
            <p:cNvSpPr txBox="1">
              <a:spLocks noChangeArrowheads="1"/>
            </p:cNvSpPr>
            <p:nvPr/>
          </p:nvSpPr>
          <p:spPr bwMode="auto">
            <a:xfrm>
              <a:off x="1536" y="1728"/>
              <a:ext cx="384" cy="384"/>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c</a:t>
              </a:r>
            </a:p>
          </p:txBody>
        </p:sp>
        <p:sp>
          <p:nvSpPr>
            <p:cNvPr id="6167" name="Text Box 84"/>
            <p:cNvSpPr txBox="1">
              <a:spLocks noChangeArrowheads="1"/>
            </p:cNvSpPr>
            <p:nvPr/>
          </p:nvSpPr>
          <p:spPr bwMode="auto">
            <a:xfrm>
              <a:off x="4224" y="1728"/>
              <a:ext cx="384" cy="384"/>
            </a:xfrm>
            <a:prstGeom prst="rect">
              <a:avLst/>
            </a:prstGeom>
            <a:noFill/>
            <a:ln w="9525">
              <a:solidFill>
                <a:schemeClr val="tx1"/>
              </a:solidFill>
              <a:miter lim="800000"/>
              <a:headEnd/>
              <a:tailEnd/>
            </a:ln>
          </p:spPr>
          <p:txBody>
            <a:bodyPr anchor="ctr" anchorCtr="1"/>
            <a:lstStyle/>
            <a:p>
              <a:pPr algn="ctr">
                <a:spcBef>
                  <a:spcPct val="50000"/>
                </a:spcBef>
              </a:pPr>
              <a:endParaRPr lang="en-US" sz="2400">
                <a:latin typeface="Times New Roman" pitchFamily="18" charset="0"/>
                <a:cs typeface="Times New Roman" pitchFamily="18" charset="0"/>
              </a:endParaRPr>
            </a:p>
          </p:txBody>
        </p:sp>
        <p:sp>
          <p:nvSpPr>
            <p:cNvPr id="6168" name="Text Box 85"/>
            <p:cNvSpPr txBox="1">
              <a:spLocks noChangeArrowheads="1"/>
            </p:cNvSpPr>
            <p:nvPr/>
          </p:nvSpPr>
          <p:spPr bwMode="auto">
            <a:xfrm>
              <a:off x="864"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0</a:t>
              </a:r>
            </a:p>
          </p:txBody>
        </p:sp>
        <p:sp>
          <p:nvSpPr>
            <p:cNvPr id="6169" name="Text Box 86"/>
            <p:cNvSpPr txBox="1">
              <a:spLocks noChangeArrowheads="1"/>
            </p:cNvSpPr>
            <p:nvPr/>
          </p:nvSpPr>
          <p:spPr bwMode="auto">
            <a:xfrm>
              <a:off x="1248"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1</a:t>
              </a:r>
            </a:p>
          </p:txBody>
        </p:sp>
        <p:sp>
          <p:nvSpPr>
            <p:cNvPr id="6170" name="Text Box 87"/>
            <p:cNvSpPr txBox="1">
              <a:spLocks noChangeArrowheads="1"/>
            </p:cNvSpPr>
            <p:nvPr/>
          </p:nvSpPr>
          <p:spPr bwMode="auto">
            <a:xfrm>
              <a:off x="1632"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2</a:t>
              </a:r>
            </a:p>
          </p:txBody>
        </p:sp>
        <p:sp>
          <p:nvSpPr>
            <p:cNvPr id="6171" name="Text Box 88"/>
            <p:cNvSpPr txBox="1">
              <a:spLocks noChangeArrowheads="1"/>
            </p:cNvSpPr>
            <p:nvPr/>
          </p:nvSpPr>
          <p:spPr bwMode="auto">
            <a:xfrm>
              <a:off x="2016"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3</a:t>
              </a:r>
            </a:p>
          </p:txBody>
        </p:sp>
        <p:sp>
          <p:nvSpPr>
            <p:cNvPr id="6172" name="Text Box 89"/>
            <p:cNvSpPr txBox="1">
              <a:spLocks noChangeArrowheads="1"/>
            </p:cNvSpPr>
            <p:nvPr/>
          </p:nvSpPr>
          <p:spPr bwMode="auto">
            <a:xfrm>
              <a:off x="2400"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4</a:t>
              </a:r>
            </a:p>
          </p:txBody>
        </p:sp>
        <p:sp>
          <p:nvSpPr>
            <p:cNvPr id="6173" name="Text Box 90"/>
            <p:cNvSpPr txBox="1">
              <a:spLocks noChangeArrowheads="1"/>
            </p:cNvSpPr>
            <p:nvPr/>
          </p:nvSpPr>
          <p:spPr bwMode="auto">
            <a:xfrm>
              <a:off x="2784"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5</a:t>
              </a:r>
            </a:p>
          </p:txBody>
        </p:sp>
        <p:sp>
          <p:nvSpPr>
            <p:cNvPr id="6174" name="Text Box 91"/>
            <p:cNvSpPr txBox="1">
              <a:spLocks noChangeArrowheads="1"/>
            </p:cNvSpPr>
            <p:nvPr/>
          </p:nvSpPr>
          <p:spPr bwMode="auto">
            <a:xfrm>
              <a:off x="3168"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6</a:t>
              </a:r>
            </a:p>
          </p:txBody>
        </p:sp>
        <p:sp>
          <p:nvSpPr>
            <p:cNvPr id="6175" name="Text Box 92"/>
            <p:cNvSpPr txBox="1">
              <a:spLocks noChangeArrowheads="1"/>
            </p:cNvSpPr>
            <p:nvPr/>
          </p:nvSpPr>
          <p:spPr bwMode="auto">
            <a:xfrm>
              <a:off x="3552"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7</a:t>
              </a:r>
            </a:p>
          </p:txBody>
        </p:sp>
        <p:sp>
          <p:nvSpPr>
            <p:cNvPr id="6176" name="Text Box 93"/>
            <p:cNvSpPr txBox="1">
              <a:spLocks noChangeArrowheads="1"/>
            </p:cNvSpPr>
            <p:nvPr/>
          </p:nvSpPr>
          <p:spPr bwMode="auto">
            <a:xfrm>
              <a:off x="3936"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8</a:t>
              </a:r>
            </a:p>
          </p:txBody>
        </p:sp>
        <p:sp>
          <p:nvSpPr>
            <p:cNvPr id="6177" name="Text Box 94"/>
            <p:cNvSpPr txBox="1">
              <a:spLocks noChangeArrowheads="1"/>
            </p:cNvSpPr>
            <p:nvPr/>
          </p:nvSpPr>
          <p:spPr bwMode="auto">
            <a:xfrm>
              <a:off x="4320" y="1442"/>
              <a:ext cx="213" cy="291"/>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9</a:t>
              </a:r>
            </a:p>
          </p:txBody>
        </p:sp>
      </p:grpSp>
      <p:sp>
        <p:nvSpPr>
          <p:cNvPr id="430175" name="Text Box 95"/>
          <p:cNvSpPr txBox="1">
            <a:spLocks noChangeArrowheads="1"/>
          </p:cNvSpPr>
          <p:nvPr/>
        </p:nvSpPr>
        <p:spPr bwMode="auto">
          <a:xfrm>
            <a:off x="36576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e</a:t>
            </a:r>
          </a:p>
        </p:txBody>
      </p:sp>
      <p:sp>
        <p:nvSpPr>
          <p:cNvPr id="430176" name="Text Box 96"/>
          <p:cNvSpPr txBox="1">
            <a:spLocks noChangeArrowheads="1"/>
          </p:cNvSpPr>
          <p:nvPr/>
        </p:nvSpPr>
        <p:spPr bwMode="auto">
          <a:xfrm>
            <a:off x="42672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f</a:t>
            </a:r>
          </a:p>
        </p:txBody>
      </p:sp>
      <p:sp>
        <p:nvSpPr>
          <p:cNvPr id="430177" name="Text Box 97"/>
          <p:cNvSpPr txBox="1">
            <a:spLocks noChangeArrowheads="1"/>
          </p:cNvSpPr>
          <p:nvPr/>
        </p:nvSpPr>
        <p:spPr bwMode="auto">
          <a:xfrm>
            <a:off x="48768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g</a:t>
            </a:r>
          </a:p>
        </p:txBody>
      </p:sp>
      <p:sp>
        <p:nvSpPr>
          <p:cNvPr id="430178" name="Text Box 98"/>
          <p:cNvSpPr txBox="1">
            <a:spLocks noChangeArrowheads="1"/>
          </p:cNvSpPr>
          <p:nvPr/>
        </p:nvSpPr>
        <p:spPr bwMode="auto">
          <a:xfrm>
            <a:off x="54864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h</a:t>
            </a:r>
          </a:p>
        </p:txBody>
      </p:sp>
      <p:sp>
        <p:nvSpPr>
          <p:cNvPr id="430179" name="Text Box 99"/>
          <p:cNvSpPr txBox="1">
            <a:spLocks noChangeArrowheads="1"/>
          </p:cNvSpPr>
          <p:nvPr/>
        </p:nvSpPr>
        <p:spPr bwMode="auto">
          <a:xfrm>
            <a:off x="30480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d</a:t>
            </a:r>
          </a:p>
        </p:txBody>
      </p:sp>
      <p:sp>
        <p:nvSpPr>
          <p:cNvPr id="430180" name="Text Box 100"/>
          <p:cNvSpPr txBox="1">
            <a:spLocks noChangeArrowheads="1"/>
          </p:cNvSpPr>
          <p:nvPr/>
        </p:nvSpPr>
        <p:spPr bwMode="auto">
          <a:xfrm>
            <a:off x="36576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e</a:t>
            </a:r>
          </a:p>
        </p:txBody>
      </p:sp>
      <p:sp>
        <p:nvSpPr>
          <p:cNvPr id="430181" name="Text Box 101"/>
          <p:cNvSpPr txBox="1">
            <a:spLocks noChangeArrowheads="1"/>
          </p:cNvSpPr>
          <p:nvPr/>
        </p:nvSpPr>
        <p:spPr bwMode="auto">
          <a:xfrm>
            <a:off x="42672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f</a:t>
            </a:r>
          </a:p>
        </p:txBody>
      </p:sp>
      <p:sp>
        <p:nvSpPr>
          <p:cNvPr id="430182" name="Text Box 102"/>
          <p:cNvSpPr txBox="1">
            <a:spLocks noChangeArrowheads="1"/>
          </p:cNvSpPr>
          <p:nvPr/>
        </p:nvSpPr>
        <p:spPr bwMode="auto">
          <a:xfrm>
            <a:off x="48768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g</a:t>
            </a:r>
          </a:p>
        </p:txBody>
      </p:sp>
      <p:sp>
        <p:nvSpPr>
          <p:cNvPr id="430183" name="Text Box 103"/>
          <p:cNvSpPr txBox="1">
            <a:spLocks noChangeArrowheads="1"/>
          </p:cNvSpPr>
          <p:nvPr/>
        </p:nvSpPr>
        <p:spPr bwMode="auto">
          <a:xfrm>
            <a:off x="5486400" y="3276600"/>
            <a:ext cx="609600" cy="609600"/>
          </a:xfrm>
          <a:prstGeom prst="rect">
            <a:avLst/>
          </a:prstGeom>
          <a:noFill/>
          <a:ln w="9525">
            <a:solidFill>
              <a:schemeClr val="tx1"/>
            </a:solidFill>
            <a:miter lim="800000"/>
            <a:headEnd/>
            <a:tailEnd/>
          </a:ln>
        </p:spPr>
        <p:txBody>
          <a:bodyPr anchor="ctr" anchorCtr="1"/>
          <a:lstStyle/>
          <a:p>
            <a:pPr algn="ctr">
              <a:spcBef>
                <a:spcPct val="50000"/>
              </a:spcBef>
            </a:pPr>
            <a:r>
              <a:rPr lang="en-US" sz="2400">
                <a:latin typeface="Times New Roman" pitchFamily="18" charset="0"/>
                <a:cs typeface="Times New Roman" pitchFamily="18" charset="0"/>
              </a:rPr>
              <a:t>h</a:t>
            </a:r>
          </a:p>
        </p:txBody>
      </p:sp>
      <p:sp>
        <p:nvSpPr>
          <p:cNvPr id="430185" name="Text Box 105"/>
          <p:cNvSpPr txBox="1">
            <a:spLocks noChangeArrowheads="1"/>
          </p:cNvSpPr>
          <p:nvPr/>
        </p:nvSpPr>
        <p:spPr bwMode="auto">
          <a:xfrm>
            <a:off x="6799263" y="3976688"/>
            <a:ext cx="1194558" cy="461665"/>
          </a:xfrm>
          <a:prstGeom prst="rect">
            <a:avLst/>
          </a:prstGeom>
          <a:noFill/>
          <a:ln w="9525">
            <a:noFill/>
            <a:miter lim="800000"/>
            <a:headEnd/>
            <a:tailEnd/>
          </a:ln>
        </p:spPr>
        <p:txBody>
          <a:bodyPr wrap="none">
            <a:spAutoFit/>
          </a:bodyPr>
          <a:lstStyle/>
          <a:p>
            <a:r>
              <a:rPr lang="en-US" sz="2400">
                <a:solidFill>
                  <a:schemeClr val="hlink"/>
                </a:solidFill>
                <a:latin typeface="Times New Roman" pitchFamily="18" charset="0"/>
                <a:cs typeface="Times New Roman" pitchFamily="18" charset="0"/>
              </a:rPr>
              <a:t>count=8</a:t>
            </a:r>
          </a:p>
        </p:txBody>
      </p:sp>
      <p:sp>
        <p:nvSpPr>
          <p:cNvPr id="430186" name="Text Box 106"/>
          <p:cNvSpPr txBox="1">
            <a:spLocks noChangeArrowheads="1"/>
          </p:cNvSpPr>
          <p:nvPr/>
        </p:nvSpPr>
        <p:spPr bwMode="auto">
          <a:xfrm>
            <a:off x="6799263" y="3962400"/>
            <a:ext cx="1194558" cy="461665"/>
          </a:xfrm>
          <a:prstGeom prst="rect">
            <a:avLst/>
          </a:prstGeom>
          <a:noFill/>
          <a:ln w="9525">
            <a:noFill/>
            <a:miter lim="800000"/>
            <a:headEnd/>
            <a:tailEnd/>
          </a:ln>
        </p:spPr>
        <p:txBody>
          <a:bodyPr wrap="none">
            <a:spAutoFit/>
          </a:bodyPr>
          <a:lstStyle/>
          <a:p>
            <a:r>
              <a:rPr lang="en-US" sz="2400">
                <a:solidFill>
                  <a:schemeClr val="hlink"/>
                </a:solidFill>
                <a:latin typeface="Times New Roman" pitchFamily="18" charset="0"/>
                <a:cs typeface="Times New Roman" pitchFamily="18" charset="0"/>
              </a:rPr>
              <a:t>count=7</a:t>
            </a:r>
          </a:p>
        </p:txBody>
      </p:sp>
      <p:sp>
        <p:nvSpPr>
          <p:cNvPr id="34" name="Slide Number Placeholder 33"/>
          <p:cNvSpPr>
            <a:spLocks noGrp="1"/>
          </p:cNvSpPr>
          <p:nvPr>
            <p:ph type="sldNum" sz="quarter" idx="12"/>
          </p:nvPr>
        </p:nvSpPr>
        <p:spPr/>
        <p:txBody>
          <a:bodyPr/>
          <a:lstStyle/>
          <a:p>
            <a:fld id="{EA8B0754-5FE3-4DBF-89CA-B0CB43DC3C3B}" type="slidenum">
              <a:rPr lang="en-US" smtClean="0"/>
              <a:pPr/>
              <a:t>15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8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3015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3017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30176"/>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301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7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430179"/>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430180"/>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3018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3018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301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01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00053 -0.00069 C -0.02135 -0.03055 -0.04288 -0.05972 -0.0177 -0.10046 C 0.00799 -0.1412 0.08056 -0.19305 0.15365 -0.24444 " pathEditMode="relative" rAng="0" ptsTypes="aaA">
                                      <p:cBhvr>
                                        <p:cTn id="40" dur="2000" fill="hold"/>
                                        <p:tgtEl>
                                          <p:spTgt spid="430179"/>
                                        </p:tgtEl>
                                        <p:attrNameLst>
                                          <p:attrName>ppt_x</p:attrName>
                                          <p:attrName>ppt_y</p:attrName>
                                        </p:attrNameLst>
                                      </p:cBhvr>
                                      <p:rCtr x="55" y="-122"/>
                                    </p:animMotion>
                                  </p:childTnLst>
                                </p:cTn>
                              </p:par>
                            </p:childTnLst>
                          </p:cTn>
                        </p:par>
                        <p:par>
                          <p:cTn id="41" fill="hold">
                            <p:stCondLst>
                              <p:cond delay="2000"/>
                            </p:stCondLst>
                            <p:childTnLst>
                              <p:par>
                                <p:cTn id="42" presetID="35" presetClass="path" presetSubtype="0" accel="50000" decel="50000" fill="hold" grpId="0" nodeType="afterEffect">
                                  <p:stCondLst>
                                    <p:cond delay="500"/>
                                  </p:stCondLst>
                                  <p:childTnLst>
                                    <p:animMotion origin="layout" path="M -0.00782 -0.0007 L -0.06615 -0.0007 " pathEditMode="relative" rAng="0" ptsTypes="AA">
                                      <p:cBhvr>
                                        <p:cTn id="43" dur="1000" fill="hold"/>
                                        <p:tgtEl>
                                          <p:spTgt spid="430180"/>
                                        </p:tgtEl>
                                        <p:attrNameLst>
                                          <p:attrName>ppt_x</p:attrName>
                                          <p:attrName>ppt_y</p:attrName>
                                        </p:attrNameLst>
                                      </p:cBhvr>
                                      <p:rCtr x="-29" y="0"/>
                                    </p:animMotion>
                                  </p:childTnLst>
                                </p:cTn>
                              </p:par>
                            </p:childTnLst>
                          </p:cTn>
                        </p:par>
                        <p:par>
                          <p:cTn id="44" fill="hold">
                            <p:stCondLst>
                              <p:cond delay="3500"/>
                            </p:stCondLst>
                            <p:childTnLst>
                              <p:par>
                                <p:cTn id="45" presetID="1" presetClass="exit" presetSubtype="0" fill="hold" grpId="0" nodeType="afterEffect">
                                  <p:stCondLst>
                                    <p:cond delay="0"/>
                                  </p:stCondLst>
                                  <p:childTnLst>
                                    <p:set>
                                      <p:cBhvr>
                                        <p:cTn id="46" dur="1" fill="hold">
                                          <p:stCondLst>
                                            <p:cond delay="0"/>
                                          </p:stCondLst>
                                        </p:cTn>
                                        <p:tgtEl>
                                          <p:spTgt spid="430158"/>
                                        </p:tgtEl>
                                        <p:attrNameLst>
                                          <p:attrName>style.visibility</p:attrName>
                                        </p:attrNameLst>
                                      </p:cBhvr>
                                      <p:to>
                                        <p:strVal val="hidden"/>
                                      </p:to>
                                    </p:set>
                                  </p:childTnLst>
                                </p:cTn>
                              </p:par>
                            </p:childTnLst>
                          </p:cTn>
                        </p:par>
                        <p:par>
                          <p:cTn id="47" fill="hold">
                            <p:stCondLst>
                              <p:cond delay="3500"/>
                            </p:stCondLst>
                            <p:childTnLst>
                              <p:par>
                                <p:cTn id="48" presetID="35" presetClass="path" presetSubtype="0" accel="50000" decel="50000" fill="hold" grpId="0" nodeType="afterEffect">
                                  <p:stCondLst>
                                    <p:cond delay="0"/>
                                  </p:stCondLst>
                                  <p:childTnLst>
                                    <p:animMotion origin="layout" path="M 0.00052 -0.00069 L -0.06667 -0.00069 " pathEditMode="relative" rAng="0" ptsTypes="AA">
                                      <p:cBhvr>
                                        <p:cTn id="49" dur="1000" fill="hold"/>
                                        <p:tgtEl>
                                          <p:spTgt spid="430181"/>
                                        </p:tgtEl>
                                        <p:attrNameLst>
                                          <p:attrName>ppt_x</p:attrName>
                                          <p:attrName>ppt_y</p:attrName>
                                        </p:attrNameLst>
                                      </p:cBhvr>
                                      <p:rCtr x="-34" y="0"/>
                                    </p:animMotion>
                                  </p:childTnLst>
                                </p:cTn>
                              </p:par>
                            </p:childTnLst>
                          </p:cTn>
                        </p:par>
                        <p:par>
                          <p:cTn id="50" fill="hold">
                            <p:stCondLst>
                              <p:cond delay="4500"/>
                            </p:stCondLst>
                            <p:childTnLst>
                              <p:par>
                                <p:cTn id="51" presetID="1" presetClass="exit" presetSubtype="0" fill="hold" grpId="0" nodeType="afterEffect">
                                  <p:stCondLst>
                                    <p:cond delay="0"/>
                                  </p:stCondLst>
                                  <p:childTnLst>
                                    <p:set>
                                      <p:cBhvr>
                                        <p:cTn id="52" dur="1" fill="hold">
                                          <p:stCondLst>
                                            <p:cond delay="0"/>
                                          </p:stCondLst>
                                        </p:cTn>
                                        <p:tgtEl>
                                          <p:spTgt spid="430175"/>
                                        </p:tgtEl>
                                        <p:attrNameLst>
                                          <p:attrName>style.visibility</p:attrName>
                                        </p:attrNameLst>
                                      </p:cBhvr>
                                      <p:to>
                                        <p:strVal val="hidden"/>
                                      </p:to>
                                    </p:set>
                                  </p:childTnLst>
                                </p:cTn>
                              </p:par>
                            </p:childTnLst>
                          </p:cTn>
                        </p:par>
                        <p:par>
                          <p:cTn id="53" fill="hold">
                            <p:stCondLst>
                              <p:cond delay="4500"/>
                            </p:stCondLst>
                            <p:childTnLst>
                              <p:par>
                                <p:cTn id="54" presetID="35" presetClass="path" presetSubtype="0" accel="50000" decel="50000" fill="hold" grpId="0" nodeType="afterEffect">
                                  <p:stCondLst>
                                    <p:cond delay="0"/>
                                  </p:stCondLst>
                                  <p:childTnLst>
                                    <p:animMotion origin="layout" path="M 0.00886 -0.0007 L -0.06614 -0.0007 " pathEditMode="relative" rAng="0" ptsTypes="AA">
                                      <p:cBhvr>
                                        <p:cTn id="55" dur="1000" fill="hold"/>
                                        <p:tgtEl>
                                          <p:spTgt spid="430182"/>
                                        </p:tgtEl>
                                        <p:attrNameLst>
                                          <p:attrName>ppt_x</p:attrName>
                                          <p:attrName>ppt_y</p:attrName>
                                        </p:attrNameLst>
                                      </p:cBhvr>
                                      <p:rCtr x="-38" y="0"/>
                                    </p:animMotion>
                                  </p:childTnLst>
                                </p:cTn>
                              </p:par>
                            </p:childTnLst>
                          </p:cTn>
                        </p:par>
                        <p:par>
                          <p:cTn id="56" fill="hold">
                            <p:stCondLst>
                              <p:cond delay="5500"/>
                            </p:stCondLst>
                            <p:childTnLst>
                              <p:par>
                                <p:cTn id="57" presetID="1" presetClass="exit" presetSubtype="0" fill="hold" grpId="0" nodeType="afterEffect">
                                  <p:stCondLst>
                                    <p:cond delay="0"/>
                                  </p:stCondLst>
                                  <p:childTnLst>
                                    <p:set>
                                      <p:cBhvr>
                                        <p:cTn id="58" dur="1" fill="hold">
                                          <p:stCondLst>
                                            <p:cond delay="0"/>
                                          </p:stCondLst>
                                        </p:cTn>
                                        <p:tgtEl>
                                          <p:spTgt spid="430176"/>
                                        </p:tgtEl>
                                        <p:attrNameLst>
                                          <p:attrName>style.visibility</p:attrName>
                                        </p:attrNameLst>
                                      </p:cBhvr>
                                      <p:to>
                                        <p:strVal val="hidden"/>
                                      </p:to>
                                    </p:set>
                                  </p:childTnLst>
                                </p:cTn>
                              </p:par>
                            </p:childTnLst>
                          </p:cTn>
                        </p:par>
                        <p:par>
                          <p:cTn id="59" fill="hold">
                            <p:stCondLst>
                              <p:cond delay="5500"/>
                            </p:stCondLst>
                            <p:childTnLst>
                              <p:par>
                                <p:cTn id="60" presetID="35" presetClass="path" presetSubtype="0" accel="50000" decel="50000" fill="hold" grpId="0" nodeType="afterEffect">
                                  <p:stCondLst>
                                    <p:cond delay="0"/>
                                  </p:stCondLst>
                                  <p:childTnLst>
                                    <p:animMotion origin="layout" path="M -3.33333E-6 0.0 L -0.06666 0.0 " pathEditMode="relative" rAng="0" ptsTypes="AA">
                                      <p:cBhvr>
                                        <p:cTn id="61" dur="1000" fill="hold"/>
                                        <p:tgtEl>
                                          <p:spTgt spid="430183"/>
                                        </p:tgtEl>
                                        <p:attrNameLst>
                                          <p:attrName>ppt_x</p:attrName>
                                          <p:attrName>ppt_y</p:attrName>
                                        </p:attrNameLst>
                                      </p:cBhvr>
                                      <p:rCtr x="-33" y="0"/>
                                    </p:animMotion>
                                  </p:childTnLst>
                                </p:cTn>
                              </p:par>
                            </p:childTnLst>
                          </p:cTn>
                        </p:par>
                        <p:par>
                          <p:cTn id="62" fill="hold">
                            <p:stCondLst>
                              <p:cond delay="6500"/>
                            </p:stCondLst>
                            <p:childTnLst>
                              <p:par>
                                <p:cTn id="63" presetID="1" presetClass="exit" presetSubtype="0" fill="hold" grpId="0" nodeType="afterEffect">
                                  <p:stCondLst>
                                    <p:cond delay="0"/>
                                  </p:stCondLst>
                                  <p:childTnLst>
                                    <p:set>
                                      <p:cBhvr>
                                        <p:cTn id="64" dur="1" fill="hold">
                                          <p:stCondLst>
                                            <p:cond delay="0"/>
                                          </p:stCondLst>
                                        </p:cTn>
                                        <p:tgtEl>
                                          <p:spTgt spid="430177"/>
                                        </p:tgtEl>
                                        <p:attrNameLst>
                                          <p:attrName>style.visibility</p:attrName>
                                        </p:attrNameLst>
                                      </p:cBhvr>
                                      <p:to>
                                        <p:strVal val="hidden"/>
                                      </p:to>
                                    </p:set>
                                  </p:childTnLst>
                                </p:cTn>
                              </p:par>
                            </p:childTnLst>
                          </p:cTn>
                        </p:par>
                        <p:par>
                          <p:cTn id="65" fill="hold">
                            <p:stCondLst>
                              <p:cond delay="6500"/>
                            </p:stCondLst>
                            <p:childTnLst>
                              <p:par>
                                <p:cTn id="66" presetID="1" presetClass="exit" presetSubtype="0" fill="hold" grpId="1" nodeType="afterEffect">
                                  <p:stCondLst>
                                    <p:cond delay="0"/>
                                  </p:stCondLst>
                                  <p:childTnLst>
                                    <p:set>
                                      <p:cBhvr>
                                        <p:cTn id="67" dur="1" fill="hold">
                                          <p:stCondLst>
                                            <p:cond delay="0"/>
                                          </p:stCondLst>
                                        </p:cTn>
                                        <p:tgtEl>
                                          <p:spTgt spid="430185"/>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430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5" grpId="0"/>
      <p:bldP spid="430156" grpId="0"/>
      <p:bldP spid="430157" grpId="0" animBg="1"/>
      <p:bldP spid="430158" grpId="0" animBg="1"/>
      <p:bldP spid="430158" grpId="1" animBg="1"/>
      <p:bldP spid="430175" grpId="0" animBg="1"/>
      <p:bldP spid="430175" grpId="1" animBg="1"/>
      <p:bldP spid="430176" grpId="0" animBg="1"/>
      <p:bldP spid="430176" grpId="1" animBg="1"/>
      <p:bldP spid="430177" grpId="0" animBg="1"/>
      <p:bldP spid="430177" grpId="1" animBg="1"/>
      <p:bldP spid="430178" grpId="0" animBg="1"/>
      <p:bldP spid="430179" grpId="0" animBg="1"/>
      <p:bldP spid="430179" grpId="1" animBg="1"/>
      <p:bldP spid="430180" grpId="0" animBg="1"/>
      <p:bldP spid="430180" grpId="1" animBg="1"/>
      <p:bldP spid="430181" grpId="0" animBg="1"/>
      <p:bldP spid="430181" grpId="1" animBg="1"/>
      <p:bldP spid="430182" grpId="0" animBg="1"/>
      <p:bldP spid="430182" grpId="1" animBg="1"/>
      <p:bldP spid="430183" grpId="0" animBg="1"/>
      <p:bldP spid="430183" grpId="1" animBg="1"/>
      <p:bldP spid="430185" grpId="0"/>
      <p:bldP spid="430185" grpId="1"/>
      <p:bldP spid="43018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normAutofit/>
          </a:bodyPr>
          <a:lstStyle/>
          <a:p>
            <a:pPr eaLnBrk="1" hangingPunct="1"/>
            <a:r>
              <a:rPr lang="en-US" sz="4000" dirty="0" err="1" smtClean="0">
                <a:latin typeface="Times New Roman" pitchFamily="18" charset="0"/>
                <a:cs typeface="Times New Roman" pitchFamily="18" charset="0"/>
              </a:rPr>
              <a:t>Danh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sách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liên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kết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đơn</a:t>
            </a:r>
            <a:r>
              <a:rPr lang="en-US" sz="4000" dirty="0" smtClean="0">
                <a:latin typeface="Times New Roman" pitchFamily="18" charset="0"/>
                <a:cs typeface="Times New Roman" pitchFamily="18" charset="0"/>
              </a:rPr>
              <a:t> (DSLK </a:t>
            </a:r>
            <a:r>
              <a:rPr lang="en-US" sz="4000" dirty="0" err="1" smtClean="0">
                <a:latin typeface="Times New Roman" pitchFamily="18" charset="0"/>
                <a:cs typeface="Times New Roman" pitchFamily="18" charset="0"/>
              </a:rPr>
              <a:t>đơn</a:t>
            </a:r>
            <a:r>
              <a:rPr lang="en-US" sz="4000" dirty="0" smtClean="0">
                <a:latin typeface="Times New Roman" pitchFamily="18" charset="0"/>
                <a:cs typeface="Times New Roman" pitchFamily="18" charset="0"/>
              </a:rPr>
              <a:t>)</a:t>
            </a:r>
          </a:p>
        </p:txBody>
      </p:sp>
      <p:pic>
        <p:nvPicPr>
          <p:cNvPr id="382980" name="Picture 4"/>
          <p:cNvPicPr>
            <a:picLocks noGrp="1" noChangeAspect="1" noChangeArrowheads="1"/>
          </p:cNvPicPr>
          <p:nvPr>
            <p:ph idx="4294967295"/>
          </p:nvPr>
        </p:nvPicPr>
        <p:blipFill>
          <a:blip r:embed="rId2"/>
          <a:srcRect/>
          <a:stretch>
            <a:fillRect/>
          </a:stretch>
        </p:blipFill>
        <p:spPr>
          <a:xfrm>
            <a:off x="762000" y="1219200"/>
            <a:ext cx="5638800" cy="942975"/>
          </a:xfrm>
          <a:noFill/>
        </p:spPr>
      </p:pic>
      <p:pic>
        <p:nvPicPr>
          <p:cNvPr id="382982" name="Picture 6"/>
          <p:cNvPicPr>
            <a:picLocks noGrp="1" noChangeAspect="1" noChangeArrowheads="1"/>
          </p:cNvPicPr>
          <p:nvPr>
            <p:ph idx="4294967295"/>
          </p:nvPr>
        </p:nvPicPr>
        <p:blipFill>
          <a:blip r:embed="rId3"/>
          <a:srcRect/>
          <a:stretch>
            <a:fillRect/>
          </a:stretch>
        </p:blipFill>
        <p:spPr>
          <a:xfrm>
            <a:off x="762000" y="2286000"/>
            <a:ext cx="7527925" cy="1452563"/>
          </a:xfrm>
          <a:noFill/>
        </p:spPr>
      </p:pic>
      <p:pic>
        <p:nvPicPr>
          <p:cNvPr id="382984" name="Picture 8"/>
          <p:cNvPicPr>
            <a:picLocks noGrp="1" noChangeAspect="1" noChangeArrowheads="1"/>
          </p:cNvPicPr>
          <p:nvPr>
            <p:ph idx="1"/>
          </p:nvPr>
        </p:nvPicPr>
        <p:blipFill>
          <a:blip r:embed="rId4"/>
          <a:srcRect/>
          <a:stretch>
            <a:fillRect/>
          </a:stretch>
        </p:blipFill>
        <p:spPr>
          <a:xfrm>
            <a:off x="762000" y="3810000"/>
            <a:ext cx="7620000" cy="2365375"/>
          </a:xfrm>
          <a:noFill/>
        </p:spPr>
      </p:pic>
      <p:sp>
        <p:nvSpPr>
          <p:cNvPr id="6" name="Slide Number Placeholder 5"/>
          <p:cNvSpPr>
            <a:spLocks noGrp="1"/>
          </p:cNvSpPr>
          <p:nvPr>
            <p:ph type="sldNum" sz="quarter" idx="12"/>
          </p:nvPr>
        </p:nvSpPr>
        <p:spPr/>
        <p:txBody>
          <a:bodyPr/>
          <a:lstStyle/>
          <a:p>
            <a:fld id="{EA8B0754-5FE3-4DBF-89CA-B0CB43DC3C3B}" type="slidenum">
              <a:rPr lang="en-US" smtClean="0"/>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82978"/>
                                        </p:tgtEl>
                                        <p:attrNameLst>
                                          <p:attrName>style.visibility</p:attrName>
                                        </p:attrNameLst>
                                      </p:cBhvr>
                                      <p:to>
                                        <p:strVal val="visible"/>
                                      </p:to>
                                    </p:set>
                                    <p:anim calcmode="lin" valueType="num">
                                      <p:cBhvr>
                                        <p:cTn id="7" dur="1000" fill="hold"/>
                                        <p:tgtEl>
                                          <p:spTgt spid="382978"/>
                                        </p:tgtEl>
                                        <p:attrNameLst>
                                          <p:attrName>ppt_x</p:attrName>
                                        </p:attrNameLst>
                                      </p:cBhvr>
                                      <p:tavLst>
                                        <p:tav tm="0">
                                          <p:val>
                                            <p:strVal val="#ppt_x-.2"/>
                                          </p:val>
                                        </p:tav>
                                        <p:tav tm="100000">
                                          <p:val>
                                            <p:strVal val="#ppt_x"/>
                                          </p:val>
                                        </p:tav>
                                      </p:tavLst>
                                    </p:anim>
                                    <p:anim calcmode="lin" valueType="num">
                                      <p:cBhvr>
                                        <p:cTn id="8" dur="1000" fill="hold"/>
                                        <p:tgtEl>
                                          <p:spTgt spid="3829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297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82980">
                                            <p:bg/>
                                          </p:spTgt>
                                        </p:tgtEl>
                                        <p:attrNameLst>
                                          <p:attrName>style.visibility</p:attrName>
                                        </p:attrNameLst>
                                      </p:cBhvr>
                                      <p:to>
                                        <p:strVal val="visible"/>
                                      </p:to>
                                    </p:set>
                                    <p:animEffect transition="in" filter="fade">
                                      <p:cBhvr>
                                        <p:cTn id="14" dur="500"/>
                                        <p:tgtEl>
                                          <p:spTgt spid="382980">
                                            <p:bg/>
                                          </p:spTgt>
                                        </p:tgtEl>
                                      </p:cBhvr>
                                    </p:animEffect>
                                    <p:anim calcmode="lin" valueType="num">
                                      <p:cBhvr>
                                        <p:cTn id="15" dur="500" fill="hold"/>
                                        <p:tgtEl>
                                          <p:spTgt spid="382980">
                                            <p:bg/>
                                          </p:spTgt>
                                        </p:tgtEl>
                                        <p:attrNameLst>
                                          <p:attrName>ppt_x</p:attrName>
                                        </p:attrNameLst>
                                      </p:cBhvr>
                                      <p:tavLst>
                                        <p:tav tm="0">
                                          <p:val>
                                            <p:strVal val="#ppt_x"/>
                                          </p:val>
                                        </p:tav>
                                        <p:tav tm="100000">
                                          <p:val>
                                            <p:strVal val="#ppt_x"/>
                                          </p:val>
                                        </p:tav>
                                      </p:tavLst>
                                    </p:anim>
                                    <p:anim calcmode="lin" valueType="num">
                                      <p:cBhvr>
                                        <p:cTn id="16" dur="500" fill="hold"/>
                                        <p:tgtEl>
                                          <p:spTgt spid="382980">
                                            <p:bg/>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82982">
                                            <p:bg/>
                                          </p:spTgt>
                                        </p:tgtEl>
                                        <p:attrNameLst>
                                          <p:attrName>style.visibility</p:attrName>
                                        </p:attrNameLst>
                                      </p:cBhvr>
                                      <p:to>
                                        <p:strVal val="visible"/>
                                      </p:to>
                                    </p:set>
                                    <p:animEffect transition="in" filter="fade">
                                      <p:cBhvr>
                                        <p:cTn id="21" dur="500"/>
                                        <p:tgtEl>
                                          <p:spTgt spid="382982">
                                            <p:bg/>
                                          </p:spTgt>
                                        </p:tgtEl>
                                      </p:cBhvr>
                                    </p:animEffect>
                                    <p:anim calcmode="lin" valueType="num">
                                      <p:cBhvr>
                                        <p:cTn id="22" dur="500" fill="hold"/>
                                        <p:tgtEl>
                                          <p:spTgt spid="382982">
                                            <p:bg/>
                                          </p:spTgt>
                                        </p:tgtEl>
                                        <p:attrNameLst>
                                          <p:attrName>ppt_x</p:attrName>
                                        </p:attrNameLst>
                                      </p:cBhvr>
                                      <p:tavLst>
                                        <p:tav tm="0">
                                          <p:val>
                                            <p:strVal val="#ppt_x"/>
                                          </p:val>
                                        </p:tav>
                                        <p:tav tm="100000">
                                          <p:val>
                                            <p:strVal val="#ppt_x"/>
                                          </p:val>
                                        </p:tav>
                                      </p:tavLst>
                                    </p:anim>
                                    <p:anim calcmode="lin" valueType="num">
                                      <p:cBhvr>
                                        <p:cTn id="23" dur="500" fill="hold"/>
                                        <p:tgtEl>
                                          <p:spTgt spid="382982">
                                            <p:bg/>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82984">
                                            <p:bg/>
                                          </p:spTgt>
                                        </p:tgtEl>
                                        <p:attrNameLst>
                                          <p:attrName>style.visibility</p:attrName>
                                        </p:attrNameLst>
                                      </p:cBhvr>
                                      <p:to>
                                        <p:strVal val="visible"/>
                                      </p:to>
                                    </p:set>
                                    <p:animEffect transition="in" filter="fade">
                                      <p:cBhvr>
                                        <p:cTn id="28" dur="500"/>
                                        <p:tgtEl>
                                          <p:spTgt spid="382984">
                                            <p:bg/>
                                          </p:spTgt>
                                        </p:tgtEl>
                                      </p:cBhvr>
                                    </p:animEffect>
                                    <p:anim calcmode="lin" valueType="num">
                                      <p:cBhvr>
                                        <p:cTn id="29" dur="500" fill="hold"/>
                                        <p:tgtEl>
                                          <p:spTgt spid="382984">
                                            <p:bg/>
                                          </p:spTgt>
                                        </p:tgtEl>
                                        <p:attrNameLst>
                                          <p:attrName>ppt_x</p:attrName>
                                        </p:attrNameLst>
                                      </p:cBhvr>
                                      <p:tavLst>
                                        <p:tav tm="0">
                                          <p:val>
                                            <p:strVal val="#ppt_x"/>
                                          </p:val>
                                        </p:tav>
                                        <p:tav tm="100000">
                                          <p:val>
                                            <p:strVal val="#ppt_x"/>
                                          </p:val>
                                        </p:tav>
                                      </p:tavLst>
                                    </p:anim>
                                    <p:anim calcmode="lin" valueType="num">
                                      <p:cBhvr>
                                        <p:cTn id="30" dur="500" fill="hold"/>
                                        <p:tgtEl>
                                          <p:spTgt spid="382984">
                                            <p:bg/>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p:bldP spid="382980" grpId="0" build="p"/>
      <p:bldP spid="382982" grpId="0" build="p"/>
      <p:bldP spid="38298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2"/>
          </p:nvPr>
        </p:nvSpPr>
        <p:spPr>
          <a:xfrm>
            <a:off x="3124200" y="6356350"/>
            <a:ext cx="2895600" cy="365125"/>
          </a:xfrm>
        </p:spPr>
        <p:txBody>
          <a:bodyPr/>
          <a:lstStyle/>
          <a:p>
            <a:pPr algn="ctr">
              <a:defRPr/>
            </a:pPr>
            <a:fld id="{6D311328-6E42-4596-B57D-BFB00C9D5AAA}" type="slidenum">
              <a:rPr lang="en-US"/>
              <a:pPr algn="ctr">
                <a:defRPr/>
              </a:pPr>
              <a:t>17</a:t>
            </a:fld>
            <a:endParaRPr lang="en-US"/>
          </a:p>
        </p:txBody>
      </p:sp>
      <p:sp>
        <p:nvSpPr>
          <p:cNvPr id="8195" name="Rectangle 2"/>
          <p:cNvSpPr>
            <a:spLocks noGrp="1" noChangeArrowheads="1"/>
          </p:cNvSpPr>
          <p:nvPr>
            <p:ph type="title"/>
          </p:nvPr>
        </p:nvSpPr>
        <p:spPr>
          <a:xfrm>
            <a:off x="457200" y="76200"/>
            <a:ext cx="8229600" cy="1371600"/>
          </a:xfrm>
        </p:spPr>
        <p:txBody>
          <a:bodyPr/>
          <a:lstStyle/>
          <a:p>
            <a:r>
              <a:rPr lang="en-US" dirty="0" err="1" smtClean="0">
                <a:latin typeface="Times New Roman" pitchFamily="18" charset="0"/>
              </a:rPr>
              <a:t>Cấu</a:t>
            </a:r>
            <a:r>
              <a:rPr lang="en-US" dirty="0" smtClean="0">
                <a:latin typeface="Times New Roman" pitchFamily="18" charset="0"/>
              </a:rPr>
              <a:t> </a:t>
            </a:r>
            <a:r>
              <a:rPr lang="en-US" dirty="0" err="1" smtClean="0">
                <a:latin typeface="Times New Roman" pitchFamily="18" charset="0"/>
              </a:rPr>
              <a:t>trúc</a:t>
            </a:r>
            <a:r>
              <a:rPr lang="en-US" dirty="0" smtClean="0">
                <a:latin typeface="Times New Roman" pitchFamily="18" charset="0"/>
              </a:rPr>
              <a:t> </a:t>
            </a:r>
            <a:r>
              <a:rPr lang="en-US" dirty="0" err="1" smtClean="0">
                <a:latin typeface="Times New Roman" pitchFamily="18" charset="0"/>
              </a:rPr>
              <a:t>dữ</a:t>
            </a:r>
            <a:r>
              <a:rPr lang="en-US" dirty="0" smtClean="0">
                <a:latin typeface="Times New Roman" pitchFamily="18" charset="0"/>
              </a:rPr>
              <a:t> </a:t>
            </a:r>
            <a:r>
              <a:rPr lang="en-US" dirty="0" err="1" smtClean="0">
                <a:latin typeface="Times New Roman" pitchFamily="18" charset="0"/>
              </a:rPr>
              <a:t>liệu</a:t>
            </a:r>
            <a:r>
              <a:rPr lang="en-US" dirty="0" smtClean="0">
                <a:latin typeface="Times New Roman" pitchFamily="18" charset="0"/>
              </a:rPr>
              <a:t> </a:t>
            </a:r>
            <a:r>
              <a:rPr lang="en-US" dirty="0" err="1" smtClean="0">
                <a:latin typeface="Times New Roman" pitchFamily="18" charset="0"/>
              </a:rPr>
              <a:t>của</a:t>
            </a:r>
            <a:r>
              <a:rPr lang="en-US" dirty="0" smtClean="0">
                <a:latin typeface="Times New Roman" pitchFamily="18" charset="0"/>
              </a:rPr>
              <a:t> DSLK </a:t>
            </a:r>
            <a:r>
              <a:rPr lang="en-US" dirty="0" err="1" smtClean="0">
                <a:latin typeface="Times New Roman" pitchFamily="18" charset="0"/>
              </a:rPr>
              <a:t>đơn</a:t>
            </a:r>
            <a:endParaRPr lang="en-US" dirty="0" smtClean="0">
              <a:latin typeface="Times New Roman" pitchFamily="18" charset="0"/>
            </a:endParaRPr>
          </a:p>
        </p:txBody>
      </p:sp>
      <p:sp>
        <p:nvSpPr>
          <p:cNvPr id="8196" name="Text Box 3"/>
          <p:cNvSpPr txBox="1">
            <a:spLocks noChangeArrowheads="1"/>
          </p:cNvSpPr>
          <p:nvPr/>
        </p:nvSpPr>
        <p:spPr bwMode="auto">
          <a:xfrm>
            <a:off x="2362200" y="1185863"/>
            <a:ext cx="6652783" cy="1938992"/>
          </a:xfrm>
          <a:prstGeom prst="rect">
            <a:avLst/>
          </a:prstGeom>
          <a:solidFill>
            <a:srgbClr val="CCFFCC">
              <a:alpha val="65881"/>
            </a:srgbClr>
          </a:solidFill>
          <a:ln w="28575">
            <a:solidFill>
              <a:schemeClr val="accent2"/>
            </a:solidFill>
            <a:miter lim="800000"/>
            <a:headEnd/>
            <a:tailEnd/>
          </a:ln>
        </p:spPr>
        <p:txBody>
          <a:bodyPr wrap="none">
            <a:spAutoFit/>
          </a:bodyPr>
          <a:lstStyle/>
          <a:p>
            <a:r>
              <a:rPr lang="en-US" sz="2400" dirty="0" err="1">
                <a:latin typeface="Times" pitchFamily="18" charset="0"/>
              </a:rPr>
              <a:t>typedef</a:t>
            </a:r>
            <a:r>
              <a:rPr lang="en-US" sz="2400" dirty="0">
                <a:latin typeface="Times" pitchFamily="18" charset="0"/>
              </a:rPr>
              <a:t> </a:t>
            </a:r>
            <a:r>
              <a:rPr lang="en-US" sz="2400" dirty="0" err="1">
                <a:latin typeface="Times" pitchFamily="18" charset="0"/>
              </a:rPr>
              <a:t>struct</a:t>
            </a:r>
            <a:r>
              <a:rPr lang="en-US" sz="2400" dirty="0">
                <a:latin typeface="Times" pitchFamily="18" charset="0"/>
              </a:rPr>
              <a:t> node</a:t>
            </a:r>
          </a:p>
          <a:p>
            <a:r>
              <a:rPr lang="en-US" sz="2400" dirty="0">
                <a:latin typeface="Times" pitchFamily="18" charset="0"/>
              </a:rPr>
              <a:t>{</a:t>
            </a:r>
          </a:p>
          <a:p>
            <a:pPr marL="0" lvl="1"/>
            <a:r>
              <a:rPr lang="en-US" sz="2400" dirty="0">
                <a:latin typeface="Times" pitchFamily="18" charset="0"/>
              </a:rPr>
              <a:t>	</a:t>
            </a:r>
            <a:r>
              <a:rPr lang="en-US" sz="2400" dirty="0" err="1">
                <a:latin typeface="Times" pitchFamily="18" charset="0"/>
              </a:rPr>
              <a:t>DataType</a:t>
            </a:r>
            <a:r>
              <a:rPr lang="en-US" sz="2400" dirty="0">
                <a:latin typeface="Times" pitchFamily="18" charset="0"/>
              </a:rPr>
              <a:t> 	element</a:t>
            </a:r>
            <a:r>
              <a:rPr lang="en-US" sz="2400" dirty="0" smtClean="0">
                <a:latin typeface="Times" pitchFamily="18" charset="0"/>
              </a:rPr>
              <a:t>;</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kiểu</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đã</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định</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nghĩa</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trước</a:t>
            </a:r>
            <a:endParaRPr lang="en-US" sz="2400" dirty="0">
              <a:latin typeface="Times" pitchFamily="18" charset="0"/>
            </a:endParaRPr>
          </a:p>
          <a:p>
            <a:pPr marL="0" lvl="1"/>
            <a:r>
              <a:rPr lang="en-US" sz="2400" dirty="0">
                <a:latin typeface="Times" pitchFamily="18" charset="0"/>
              </a:rPr>
              <a:t>	</a:t>
            </a:r>
            <a:r>
              <a:rPr lang="en-US" sz="2400" dirty="0" err="1">
                <a:latin typeface="Times" pitchFamily="18" charset="0"/>
              </a:rPr>
              <a:t>struct</a:t>
            </a:r>
            <a:r>
              <a:rPr lang="en-US" sz="2400" dirty="0">
                <a:latin typeface="Times" pitchFamily="18" charset="0"/>
              </a:rPr>
              <a:t> node * 	next</a:t>
            </a:r>
            <a:r>
              <a:rPr lang="en-US" sz="2400" dirty="0" smtClean="0">
                <a:latin typeface="Times" pitchFamily="18" charset="0"/>
              </a:rPr>
              <a:t>;</a:t>
            </a:r>
            <a:r>
              <a:rPr lang="en-US" i="1" dirty="0" smtClean="0">
                <a:solidFill>
                  <a:srgbClr val="000000"/>
                </a:solidFill>
                <a:latin typeface="Times New Roman" pitchFamily="18" charset="0"/>
              </a:rPr>
              <a:t> //con </a:t>
            </a:r>
            <a:r>
              <a:rPr lang="en-US" i="1" dirty="0" err="1" smtClean="0">
                <a:solidFill>
                  <a:srgbClr val="000000"/>
                </a:solidFill>
                <a:latin typeface="Times New Roman" pitchFamily="18" charset="0"/>
              </a:rPr>
              <a:t>trỏ</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chỉ</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đến</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cấu</a:t>
            </a:r>
            <a:r>
              <a:rPr lang="en-US" i="1" dirty="0" smtClean="0">
                <a:solidFill>
                  <a:srgbClr val="000000"/>
                </a:solidFill>
                <a:latin typeface="Times New Roman" pitchFamily="18" charset="0"/>
              </a:rPr>
              <a:t> </a:t>
            </a:r>
            <a:r>
              <a:rPr lang="en-US" i="1" dirty="0" err="1" smtClean="0">
                <a:solidFill>
                  <a:srgbClr val="000000"/>
                </a:solidFill>
                <a:latin typeface="Times New Roman" pitchFamily="18" charset="0"/>
              </a:rPr>
              <a:t>trúc</a:t>
            </a:r>
            <a:r>
              <a:rPr lang="en-US" i="1" dirty="0" smtClean="0">
                <a:solidFill>
                  <a:srgbClr val="000000"/>
                </a:solidFill>
                <a:latin typeface="Times New Roman" pitchFamily="18" charset="0"/>
              </a:rPr>
              <a:t> NODE</a:t>
            </a:r>
          </a:p>
          <a:p>
            <a:r>
              <a:rPr lang="en-US" sz="2400" dirty="0" smtClean="0">
                <a:latin typeface="Times" pitchFamily="18" charset="0"/>
              </a:rPr>
              <a:t>}</a:t>
            </a:r>
            <a:r>
              <a:rPr lang="en-US" sz="2400" dirty="0">
                <a:latin typeface="Times" pitchFamily="18" charset="0"/>
              </a:rPr>
              <a:t>NODE;</a:t>
            </a:r>
          </a:p>
        </p:txBody>
      </p:sp>
      <p:sp>
        <p:nvSpPr>
          <p:cNvPr id="8197" name="Text Box 4"/>
          <p:cNvSpPr txBox="1">
            <a:spLocks noChangeArrowheads="1"/>
          </p:cNvSpPr>
          <p:nvPr/>
        </p:nvSpPr>
        <p:spPr bwMode="auto">
          <a:xfrm>
            <a:off x="407988" y="4530725"/>
            <a:ext cx="4011612" cy="1938338"/>
          </a:xfrm>
          <a:prstGeom prst="rect">
            <a:avLst/>
          </a:prstGeom>
          <a:solidFill>
            <a:srgbClr val="CCFFCC">
              <a:alpha val="65881"/>
            </a:srgbClr>
          </a:solidFill>
          <a:ln w="28575">
            <a:solidFill>
              <a:schemeClr val="accent2"/>
            </a:solidFill>
            <a:miter lim="800000"/>
            <a:headEnd/>
            <a:tailEnd/>
          </a:ln>
        </p:spPr>
        <p:txBody>
          <a:bodyPr wrap="none">
            <a:spAutoFit/>
          </a:bodyPr>
          <a:lstStyle/>
          <a:p>
            <a:r>
              <a:rPr lang="en-US" sz="2400" dirty="0" err="1">
                <a:latin typeface="Times" pitchFamily="18" charset="0"/>
              </a:rPr>
              <a:t>typedef</a:t>
            </a:r>
            <a:r>
              <a:rPr lang="en-US" sz="2400" dirty="0">
                <a:latin typeface="Times" pitchFamily="18" charset="0"/>
              </a:rPr>
              <a:t> </a:t>
            </a:r>
            <a:r>
              <a:rPr lang="en-US" sz="2400" dirty="0" err="1">
                <a:latin typeface="Times" pitchFamily="18" charset="0"/>
              </a:rPr>
              <a:t>struct</a:t>
            </a:r>
            <a:r>
              <a:rPr lang="en-US" sz="2400" dirty="0">
                <a:latin typeface="Times" pitchFamily="18" charset="0"/>
              </a:rPr>
              <a:t> node</a:t>
            </a:r>
          </a:p>
          <a:p>
            <a:r>
              <a:rPr lang="en-US" sz="2400" dirty="0">
                <a:latin typeface="Times" pitchFamily="18" charset="0"/>
              </a:rPr>
              <a:t>{</a:t>
            </a:r>
          </a:p>
          <a:p>
            <a:r>
              <a:rPr lang="en-US" sz="2400" dirty="0">
                <a:latin typeface="Times" pitchFamily="18" charset="0"/>
              </a:rPr>
              <a:t>	</a:t>
            </a:r>
            <a:r>
              <a:rPr lang="en-US" sz="2400" dirty="0" err="1">
                <a:latin typeface="Times" pitchFamily="18" charset="0"/>
              </a:rPr>
              <a:t>int</a:t>
            </a:r>
            <a:r>
              <a:rPr lang="en-US" sz="2400" dirty="0">
                <a:latin typeface="Times" pitchFamily="18" charset="0"/>
              </a:rPr>
              <a:t> 		element;</a:t>
            </a:r>
          </a:p>
          <a:p>
            <a:r>
              <a:rPr lang="en-US" sz="2400" dirty="0">
                <a:latin typeface="Times" pitchFamily="18" charset="0"/>
              </a:rPr>
              <a:t>	</a:t>
            </a:r>
            <a:r>
              <a:rPr lang="en-US" sz="2400" dirty="0" err="1">
                <a:latin typeface="Times" pitchFamily="18" charset="0"/>
              </a:rPr>
              <a:t>struct</a:t>
            </a:r>
            <a:r>
              <a:rPr lang="en-US" sz="2400" dirty="0">
                <a:latin typeface="Times" pitchFamily="18" charset="0"/>
              </a:rPr>
              <a:t> node * 	next;</a:t>
            </a:r>
          </a:p>
          <a:p>
            <a:r>
              <a:rPr lang="en-US" sz="2400" dirty="0">
                <a:latin typeface="Times" pitchFamily="18" charset="0"/>
              </a:rPr>
              <a:t>}NODE;</a:t>
            </a:r>
          </a:p>
        </p:txBody>
      </p:sp>
      <p:sp>
        <p:nvSpPr>
          <p:cNvPr id="8198" name="Text Box 5"/>
          <p:cNvSpPr txBox="1">
            <a:spLocks noChangeArrowheads="1"/>
          </p:cNvSpPr>
          <p:nvPr/>
        </p:nvSpPr>
        <p:spPr bwMode="auto">
          <a:xfrm>
            <a:off x="4827588" y="4530725"/>
            <a:ext cx="4011612" cy="1938338"/>
          </a:xfrm>
          <a:prstGeom prst="rect">
            <a:avLst/>
          </a:prstGeom>
          <a:solidFill>
            <a:srgbClr val="CCFFCC">
              <a:alpha val="65881"/>
            </a:srgbClr>
          </a:solidFill>
          <a:ln w="28575">
            <a:solidFill>
              <a:schemeClr val="accent2"/>
            </a:solidFill>
            <a:miter lim="800000"/>
            <a:headEnd/>
            <a:tailEnd/>
          </a:ln>
        </p:spPr>
        <p:txBody>
          <a:bodyPr wrap="none">
            <a:spAutoFit/>
          </a:bodyPr>
          <a:lstStyle/>
          <a:p>
            <a:r>
              <a:rPr lang="en-US" sz="2400">
                <a:latin typeface="Times" pitchFamily="18" charset="0"/>
              </a:rPr>
              <a:t>typedef struct node</a:t>
            </a:r>
          </a:p>
          <a:p>
            <a:r>
              <a:rPr lang="en-US" sz="2400">
                <a:latin typeface="Times" pitchFamily="18" charset="0"/>
              </a:rPr>
              <a:t>{</a:t>
            </a:r>
          </a:p>
          <a:p>
            <a:r>
              <a:rPr lang="en-US" sz="2400">
                <a:latin typeface="Times" pitchFamily="18" charset="0"/>
              </a:rPr>
              <a:t>	SinhVien	element;</a:t>
            </a:r>
          </a:p>
          <a:p>
            <a:r>
              <a:rPr lang="en-US" sz="2400">
                <a:latin typeface="Times" pitchFamily="18" charset="0"/>
              </a:rPr>
              <a:t>	struct node * 	next;</a:t>
            </a:r>
          </a:p>
          <a:p>
            <a:r>
              <a:rPr lang="en-US" sz="2400">
                <a:latin typeface="Times" pitchFamily="18" charset="0"/>
              </a:rPr>
              <a:t>}NODE;</a:t>
            </a:r>
          </a:p>
        </p:txBody>
      </p:sp>
      <p:sp>
        <p:nvSpPr>
          <p:cNvPr id="8199" name="AutoShape 6"/>
          <p:cNvSpPr>
            <a:spLocks noChangeArrowheads="1"/>
          </p:cNvSpPr>
          <p:nvPr/>
        </p:nvSpPr>
        <p:spPr bwMode="auto">
          <a:xfrm rot="7895613">
            <a:off x="3162300" y="3598863"/>
            <a:ext cx="1828800" cy="381000"/>
          </a:xfrm>
          <a:custGeom>
            <a:avLst/>
            <a:gdLst>
              <a:gd name="T0" fmla="*/ 2147483647 w 21600"/>
              <a:gd name="T1" fmla="*/ 0 h 21600"/>
              <a:gd name="T2" fmla="*/ 0 w 21600"/>
              <a:gd name="T3" fmla="*/ 1045462211 h 21600"/>
              <a:gd name="T4" fmla="*/ 2147483647 w 21600"/>
              <a:gd name="T5" fmla="*/ 2090924422 h 21600"/>
              <a:gd name="T6" fmla="*/ 2147483647 w 21600"/>
              <a:gd name="T7" fmla="*/ 104546221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alpha val="56862"/>
            </a:srgbClr>
          </a:solidFill>
          <a:ln w="9525" algn="ctr">
            <a:noFill/>
            <a:miter lim="800000"/>
            <a:headEnd/>
            <a:tailEnd/>
          </a:ln>
        </p:spPr>
        <p:txBody>
          <a:bodyPr wrap="none" anchor="ctr"/>
          <a:lstStyle/>
          <a:p>
            <a:endParaRPr lang="en-US">
              <a:latin typeface="Calibri" pitchFamily="34" charset="0"/>
            </a:endParaRPr>
          </a:p>
        </p:txBody>
      </p:sp>
      <p:sp>
        <p:nvSpPr>
          <p:cNvPr id="8200" name="AutoShape 7"/>
          <p:cNvSpPr>
            <a:spLocks noChangeArrowheads="1"/>
          </p:cNvSpPr>
          <p:nvPr/>
        </p:nvSpPr>
        <p:spPr bwMode="auto">
          <a:xfrm rot="13704387" flipH="1">
            <a:off x="4985544" y="3601244"/>
            <a:ext cx="1839912" cy="381000"/>
          </a:xfrm>
          <a:custGeom>
            <a:avLst/>
            <a:gdLst>
              <a:gd name="T0" fmla="*/ 2147483647 w 21600"/>
              <a:gd name="T1" fmla="*/ 0 h 21600"/>
              <a:gd name="T2" fmla="*/ 0 w 21600"/>
              <a:gd name="T3" fmla="*/ 1045462211 h 21600"/>
              <a:gd name="T4" fmla="*/ 2147483647 w 21600"/>
              <a:gd name="T5" fmla="*/ 2090924422 h 21600"/>
              <a:gd name="T6" fmla="*/ 2147483647 w 21600"/>
              <a:gd name="T7" fmla="*/ 104546221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alpha val="56862"/>
            </a:srgbClr>
          </a:solidFill>
          <a:ln w="9525" algn="ctr">
            <a:noFill/>
            <a:miter lim="800000"/>
            <a:headEnd/>
            <a:tailEnd/>
          </a:ln>
        </p:spPr>
        <p:txBody>
          <a:bodyPr wrap="none" anchor="ctr"/>
          <a:lstStyle/>
          <a:p>
            <a:endParaRPr lang="en-US">
              <a:latin typeface="Calibri" pitchFamily="34" charset="0"/>
            </a:endParaRPr>
          </a:p>
        </p:txBody>
      </p:sp>
      <p:sp>
        <p:nvSpPr>
          <p:cNvPr id="8201" name="Rectangle 8"/>
          <p:cNvSpPr>
            <a:spLocks noChangeArrowheads="1"/>
          </p:cNvSpPr>
          <p:nvPr/>
        </p:nvSpPr>
        <p:spPr bwMode="auto">
          <a:xfrm>
            <a:off x="1295400" y="5376863"/>
            <a:ext cx="558800" cy="304800"/>
          </a:xfrm>
          <a:prstGeom prst="rect">
            <a:avLst/>
          </a:prstGeom>
          <a:noFill/>
          <a:ln w="28575">
            <a:solidFill>
              <a:srgbClr val="FF0000"/>
            </a:solidFill>
            <a:miter lim="800000"/>
            <a:headEnd/>
            <a:tailEnd/>
          </a:ln>
        </p:spPr>
        <p:txBody>
          <a:bodyPr wrap="none" anchor="ctr"/>
          <a:lstStyle/>
          <a:p>
            <a:endParaRPr lang="en-US">
              <a:latin typeface="Calibri" pitchFamily="34" charset="0"/>
            </a:endParaRPr>
          </a:p>
        </p:txBody>
      </p:sp>
      <p:sp>
        <p:nvSpPr>
          <p:cNvPr id="8202" name="Rectangle 9"/>
          <p:cNvSpPr>
            <a:spLocks noChangeArrowheads="1"/>
          </p:cNvSpPr>
          <p:nvPr/>
        </p:nvSpPr>
        <p:spPr bwMode="auto">
          <a:xfrm>
            <a:off x="5791200" y="5334000"/>
            <a:ext cx="1295400" cy="381000"/>
          </a:xfrm>
          <a:prstGeom prst="rect">
            <a:avLst/>
          </a:prstGeom>
          <a:noFill/>
          <a:ln w="28575">
            <a:solidFill>
              <a:srgbClr val="FF0000"/>
            </a:solidFill>
            <a:miter lim="800000"/>
            <a:headEnd/>
            <a:tailEnd/>
          </a:ln>
        </p:spPr>
        <p:txBody>
          <a:bodyPr wrap="none" anchor="ctr"/>
          <a:lstStyle/>
          <a:p>
            <a:endParaRPr lang="en-US">
              <a:latin typeface="Calibri" pitchFamily="34" charset="0"/>
            </a:endParaRPr>
          </a:p>
        </p:txBody>
      </p:sp>
      <p:sp>
        <p:nvSpPr>
          <p:cNvPr id="8203" name="AutoShape 10"/>
          <p:cNvSpPr>
            <a:spLocks noChangeArrowheads="1"/>
          </p:cNvSpPr>
          <p:nvPr/>
        </p:nvSpPr>
        <p:spPr bwMode="auto">
          <a:xfrm>
            <a:off x="7010400" y="914400"/>
            <a:ext cx="1905000" cy="1219200"/>
          </a:xfrm>
          <a:prstGeom prst="cloudCallout">
            <a:avLst>
              <a:gd name="adj1" fmla="val -68000"/>
              <a:gd name="adj2" fmla="val -24477"/>
            </a:avLst>
          </a:prstGeom>
          <a:solidFill>
            <a:srgbClr val="C0C0C0">
              <a:alpha val="34901"/>
            </a:srgbClr>
          </a:solidFill>
          <a:ln w="9525">
            <a:noFill/>
            <a:round/>
            <a:headEnd/>
            <a:tailEnd/>
          </a:ln>
        </p:spPr>
        <p:txBody>
          <a:bodyPr/>
          <a:lstStyle/>
          <a:p>
            <a:pPr algn="ctr"/>
            <a:r>
              <a:rPr lang="en-US" sz="2400">
                <a:latin typeface="Times" pitchFamily="18" charset="0"/>
              </a:rPr>
              <a:t>Cấu trúc node</a:t>
            </a:r>
          </a:p>
        </p:txBody>
      </p:sp>
      <p:sp>
        <p:nvSpPr>
          <p:cNvPr id="8204" name="AutoShape 13"/>
          <p:cNvSpPr>
            <a:spLocks noChangeArrowheads="1"/>
          </p:cNvSpPr>
          <p:nvPr/>
        </p:nvSpPr>
        <p:spPr bwMode="auto">
          <a:xfrm>
            <a:off x="228600" y="2057400"/>
            <a:ext cx="2743200" cy="1219200"/>
          </a:xfrm>
          <a:prstGeom prst="cloudCallout">
            <a:avLst>
              <a:gd name="adj1" fmla="val 89005"/>
              <a:gd name="adj2" fmla="val -47528"/>
            </a:avLst>
          </a:prstGeom>
          <a:solidFill>
            <a:srgbClr val="CC00CC">
              <a:alpha val="34901"/>
            </a:srgbClr>
          </a:solidFill>
          <a:ln w="9525">
            <a:noFill/>
            <a:round/>
            <a:headEnd/>
            <a:tailEnd/>
          </a:ln>
        </p:spPr>
        <p:txBody>
          <a:bodyPr/>
          <a:lstStyle/>
          <a:p>
            <a:pPr algn="ctr"/>
            <a:r>
              <a:rPr lang="en-US" sz="2400">
                <a:solidFill>
                  <a:srgbClr val="0000FF"/>
                </a:solidFill>
                <a:latin typeface="Times" pitchFamily="18" charset="0"/>
              </a:rPr>
              <a:t>DataType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94876BC-31B6-4F04-BA6D-27609AC6BCD7}" type="slidenum">
              <a:rPr lang="en-US"/>
              <a:pPr algn="ctr">
                <a:defRPr/>
              </a:pPr>
              <a:t>18</a:t>
            </a:fld>
            <a:endParaRPr lang="en-US"/>
          </a:p>
        </p:txBody>
      </p:sp>
      <p:sp>
        <p:nvSpPr>
          <p:cNvPr id="681987" name="Rectangle 3"/>
          <p:cNvSpPr>
            <a:spLocks noGrp="1" noChangeArrowheads="1"/>
          </p:cNvSpPr>
          <p:nvPr>
            <p:ph type="body" idx="1"/>
          </p:nvPr>
        </p:nvSpPr>
        <p:spPr>
          <a:xfrm>
            <a:off x="-381000" y="1524000"/>
            <a:ext cx="9525000" cy="5105400"/>
          </a:xfrm>
        </p:spPr>
        <p:txBody>
          <a:bodyPr rtlCol="0">
            <a:noAutofit/>
          </a:bodyPr>
          <a:lstStyle/>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void  insert (</a:t>
            </a:r>
            <a:r>
              <a:rPr lang="en-US" sz="1800" b="1" dirty="0" err="1" smtClean="0">
                <a:solidFill>
                  <a:srgbClr val="0000FF"/>
                </a:solidFill>
                <a:latin typeface="Courier New" pitchFamily="49" charset="0"/>
              </a:rPr>
              <a:t>int</a:t>
            </a:r>
            <a:r>
              <a:rPr lang="en-US" sz="1800" b="1" dirty="0" smtClean="0">
                <a:solidFill>
                  <a:srgbClr val="0000FF"/>
                </a:solidFill>
                <a:latin typeface="Courier New" pitchFamily="49" charset="0"/>
              </a:rPr>
              <a:t> e)</a:t>
            </a:r>
            <a:r>
              <a:rPr lang="en-US" sz="1600" b="1" dirty="0" smtClean="0">
                <a:solidFill>
                  <a:srgbClr val="0000FF"/>
                </a:solidFill>
                <a:latin typeface="Courier New" pitchFamily="49" charset="0"/>
              </a:rPr>
              <a:t>//</a:t>
            </a:r>
            <a:r>
              <a:rPr lang="en-US" sz="1600" b="1" dirty="0" err="1" smtClean="0">
                <a:solidFill>
                  <a:srgbClr val="0000FF"/>
                </a:solidFill>
                <a:latin typeface="Courier New" pitchFamily="49" charset="0"/>
              </a:rPr>
              <a:t>Thêm</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vào</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cuoi</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danh</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sách</a:t>
            </a:r>
            <a:endParaRPr lang="en-US" sz="1600" b="1" dirty="0" smtClean="0">
              <a:solidFill>
                <a:srgbClr val="0000FF"/>
              </a:solidFill>
              <a:latin typeface="Courier New" pitchFamily="49" charset="0"/>
            </a:endParaRP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struct</a:t>
            </a:r>
            <a:r>
              <a:rPr lang="en-US" sz="1800" b="1" dirty="0" smtClean="0">
                <a:solidFill>
                  <a:srgbClr val="0000FF"/>
                </a:solidFill>
                <a:latin typeface="Courier New" pitchFamily="49" charset="0"/>
              </a:rPr>
              <a:t> node *</a:t>
            </a:r>
            <a:r>
              <a:rPr lang="en-US" sz="1800" b="1" dirty="0" err="1" smtClean="0">
                <a:solidFill>
                  <a:srgbClr val="0000FF"/>
                </a:solidFill>
                <a:latin typeface="Courier New" pitchFamily="49" charset="0"/>
              </a:rPr>
              <a:t>tmp</a:t>
            </a:r>
            <a:r>
              <a:rPr lang="en-US" sz="1800" b="1" dirty="0" smtClean="0">
                <a:solidFill>
                  <a:srgbClr val="0000FF"/>
                </a:solidFill>
                <a:latin typeface="Courier New" pitchFamily="49" charset="0"/>
              </a:rPr>
              <a:t>, *t;</a:t>
            </a:r>
            <a:r>
              <a:rPr lang="en-US" sz="1600" b="1" dirty="0" smtClean="0">
                <a:solidFill>
                  <a:srgbClr val="0000FF"/>
                </a:solidFill>
                <a:latin typeface="Courier New" pitchFamily="49" charset="0"/>
              </a:rPr>
              <a:t>//</a:t>
            </a:r>
            <a:r>
              <a:rPr lang="en-US" sz="1600" b="1" dirty="0" err="1" smtClean="0">
                <a:solidFill>
                  <a:srgbClr val="0000FF"/>
                </a:solidFill>
                <a:latin typeface="Courier New" pitchFamily="49" charset="0"/>
              </a:rPr>
              <a:t>tmp</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là</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nút</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chua</a:t>
            </a:r>
            <a:r>
              <a:rPr lang="en-US" sz="1600" b="1" dirty="0" smtClean="0">
                <a:solidFill>
                  <a:srgbClr val="0000FF"/>
                </a:solidFill>
                <a:latin typeface="Courier New" pitchFamily="49" charset="0"/>
              </a:rPr>
              <a:t> DL </a:t>
            </a:r>
            <a:r>
              <a:rPr lang="en-US" sz="1600" b="1" dirty="0" err="1" smtClean="0">
                <a:solidFill>
                  <a:srgbClr val="0000FF"/>
                </a:solidFill>
                <a:latin typeface="Courier New" pitchFamily="49" charset="0"/>
              </a:rPr>
              <a:t>thêm</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vào;t</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là</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bienchay</a:t>
            </a:r>
            <a:endParaRPr lang="en-US" sz="1600" b="1" dirty="0" smtClean="0">
              <a:solidFill>
                <a:srgbClr val="0000FF"/>
              </a:solidFill>
              <a:latin typeface="Courier New" pitchFamily="49" charset="0"/>
            </a:endParaRP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tmp</a:t>
            </a:r>
            <a:r>
              <a:rPr lang="en-US" sz="1800" b="1" dirty="0" smtClean="0">
                <a:solidFill>
                  <a:srgbClr val="0000FF"/>
                </a:solidFill>
                <a:latin typeface="Courier New" pitchFamily="49" charset="0"/>
              </a:rPr>
              <a:t> = (</a:t>
            </a:r>
            <a:r>
              <a:rPr lang="en-US" sz="1800" b="1" dirty="0" err="1" smtClean="0">
                <a:solidFill>
                  <a:srgbClr val="0000FF"/>
                </a:solidFill>
                <a:latin typeface="Courier New" pitchFamily="49" charset="0"/>
              </a:rPr>
              <a:t>struct</a:t>
            </a:r>
            <a:r>
              <a:rPr lang="en-US" sz="1800" b="1" dirty="0" smtClean="0">
                <a:solidFill>
                  <a:srgbClr val="0000FF"/>
                </a:solidFill>
                <a:latin typeface="Courier New" pitchFamily="49" charset="0"/>
              </a:rPr>
              <a:t> node*)</a:t>
            </a:r>
            <a:r>
              <a:rPr lang="en-US" sz="1800" b="1" dirty="0" err="1" smtClean="0">
                <a:solidFill>
                  <a:srgbClr val="0000FF"/>
                </a:solidFill>
                <a:latin typeface="Courier New" pitchFamily="49" charset="0"/>
              </a:rPr>
              <a:t>malloc</a:t>
            </a:r>
            <a:r>
              <a:rPr lang="en-US" sz="1800" b="1" dirty="0" smtClean="0">
                <a:solidFill>
                  <a:srgbClr val="0000FF"/>
                </a:solidFill>
                <a:latin typeface="Courier New" pitchFamily="49" charset="0"/>
              </a:rPr>
              <a:t>(</a:t>
            </a:r>
            <a:r>
              <a:rPr lang="en-US" sz="1800" b="1" dirty="0" err="1" smtClean="0">
                <a:solidFill>
                  <a:srgbClr val="0000FF"/>
                </a:solidFill>
                <a:latin typeface="Courier New" pitchFamily="49" charset="0"/>
              </a:rPr>
              <a:t>sizeof</a:t>
            </a:r>
            <a:r>
              <a:rPr lang="en-US" sz="1800" b="1" dirty="0" smtClean="0">
                <a:solidFill>
                  <a:srgbClr val="0000FF"/>
                </a:solidFill>
                <a:latin typeface="Courier New" pitchFamily="49" charset="0"/>
              </a:rPr>
              <a:t>(</a:t>
            </a:r>
            <a:r>
              <a:rPr lang="en-US" sz="1800" b="1" dirty="0" err="1" smtClean="0">
                <a:solidFill>
                  <a:srgbClr val="0000FF"/>
                </a:solidFill>
                <a:latin typeface="Courier New" pitchFamily="49" charset="0"/>
              </a:rPr>
              <a:t>struct</a:t>
            </a:r>
            <a:r>
              <a:rPr lang="en-US" sz="1800" b="1" dirty="0" smtClean="0">
                <a:solidFill>
                  <a:srgbClr val="0000FF"/>
                </a:solidFill>
                <a:latin typeface="Courier New" pitchFamily="49" charset="0"/>
              </a:rPr>
              <a:t> node));</a:t>
            </a:r>
            <a:r>
              <a:rPr lang="en-US" sz="1600" b="1" dirty="0" smtClean="0">
                <a:solidFill>
                  <a:srgbClr val="0000FF"/>
                </a:solidFill>
                <a:latin typeface="Courier New" pitchFamily="49" charset="0"/>
              </a:rPr>
              <a:t>//cap </a:t>
            </a:r>
            <a:r>
              <a:rPr lang="en-US" sz="1600" b="1" dirty="0" err="1" smtClean="0">
                <a:solidFill>
                  <a:srgbClr val="0000FF"/>
                </a:solidFill>
                <a:latin typeface="Courier New" pitchFamily="49" charset="0"/>
              </a:rPr>
              <a:t>phát</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BNho</a:t>
            </a:r>
            <a:endParaRPr lang="en-US" sz="1600" b="1" dirty="0" smtClean="0">
              <a:solidFill>
                <a:srgbClr val="0000FF"/>
              </a:solidFill>
              <a:latin typeface="Courier New" pitchFamily="49" charset="0"/>
            </a:endParaRP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tmp</a:t>
            </a:r>
            <a:r>
              <a:rPr lang="en-US" sz="1800" b="1" dirty="0" smtClean="0">
                <a:solidFill>
                  <a:srgbClr val="0000FF"/>
                </a:solidFill>
                <a:latin typeface="Courier New" pitchFamily="49" charset="0"/>
              </a:rPr>
              <a:t>-&gt;element = e;</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nhap</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giá</a:t>
            </a:r>
            <a:r>
              <a:rPr lang="en-US" sz="1600" b="1" dirty="0" smtClean="0">
                <a:solidFill>
                  <a:srgbClr val="0000FF"/>
                </a:solidFill>
                <a:latin typeface="Courier New" pitchFamily="49" charset="0"/>
              </a:rPr>
              <a:t> tri </a:t>
            </a:r>
            <a:r>
              <a:rPr lang="en-US" sz="1600" b="1" dirty="0" err="1" smtClean="0">
                <a:solidFill>
                  <a:srgbClr val="0000FF"/>
                </a:solidFill>
                <a:latin typeface="Courier New" pitchFamily="49" charset="0"/>
              </a:rPr>
              <a:t>cho</a:t>
            </a:r>
            <a:r>
              <a:rPr lang="en-US" sz="1600" b="1" dirty="0" smtClean="0">
                <a:solidFill>
                  <a:srgbClr val="0000FF"/>
                </a:solidFill>
                <a:latin typeface="Courier New" pitchFamily="49" charset="0"/>
              </a:rPr>
              <a:t> du lieu </a:t>
            </a:r>
            <a:r>
              <a:rPr lang="en-US" sz="1600" b="1" dirty="0" err="1" smtClean="0">
                <a:solidFill>
                  <a:srgbClr val="0000FF"/>
                </a:solidFill>
                <a:latin typeface="Courier New" pitchFamily="49" charset="0"/>
              </a:rPr>
              <a:t>cua</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nút</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tmp</a:t>
            </a:r>
            <a:endParaRPr lang="en-US" sz="1600" b="1" dirty="0" smtClean="0">
              <a:solidFill>
                <a:srgbClr val="0000FF"/>
              </a:solidFill>
              <a:latin typeface="Courier New" pitchFamily="49" charset="0"/>
            </a:endParaRP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a:t>
            </a:r>
            <a:r>
              <a:rPr lang="en-US" sz="1800" b="1" dirty="0" err="1" smtClean="0">
                <a:solidFill>
                  <a:srgbClr val="0000FF"/>
                </a:solidFill>
                <a:latin typeface="Courier New" pitchFamily="49" charset="0"/>
              </a:rPr>
              <a:t>tmp</a:t>
            </a:r>
            <a:r>
              <a:rPr lang="en-US" sz="1800" b="1" dirty="0" smtClean="0">
                <a:solidFill>
                  <a:srgbClr val="0000FF"/>
                </a:solidFill>
                <a:latin typeface="Courier New" pitchFamily="49" charset="0"/>
              </a:rPr>
              <a:t>-&gt;next = NULL;</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if (first == NULL)</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Neu</a:t>
            </a:r>
            <a:r>
              <a:rPr lang="en-US" sz="1600" b="1" dirty="0" smtClean="0">
                <a:solidFill>
                  <a:srgbClr val="0000FF"/>
                </a:solidFill>
                <a:latin typeface="Courier New" pitchFamily="49" charset="0"/>
              </a:rPr>
              <a:t> DS </a:t>
            </a:r>
            <a:r>
              <a:rPr lang="en-US" sz="1600" b="1" dirty="0" err="1" smtClean="0">
                <a:solidFill>
                  <a:srgbClr val="0000FF"/>
                </a:solidFill>
                <a:latin typeface="Courier New" pitchFamily="49" charset="0"/>
              </a:rPr>
              <a:t>rong</a:t>
            </a:r>
            <a:r>
              <a:rPr lang="en-US" sz="1600" b="1" dirty="0" smtClean="0">
                <a:solidFill>
                  <a:srgbClr val="0000FF"/>
                </a:solidFill>
                <a:latin typeface="Courier New" pitchFamily="49" charset="0"/>
              </a:rPr>
              <a:t> </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first = </a:t>
            </a:r>
            <a:r>
              <a:rPr lang="en-US" sz="1800" b="1" dirty="0" err="1" smtClean="0">
                <a:solidFill>
                  <a:srgbClr val="0000FF"/>
                </a:solidFill>
                <a:latin typeface="Courier New" pitchFamily="49" charset="0"/>
              </a:rPr>
              <a:t>tmp</a:t>
            </a:r>
            <a:r>
              <a:rPr lang="en-US" sz="1800" b="1" dirty="0" smtClean="0">
                <a:solidFill>
                  <a:srgbClr val="0000FF"/>
                </a:solidFill>
                <a:latin typeface="Courier New" pitchFamily="49" charset="0"/>
              </a:rPr>
              <a:t>;	</a:t>
            </a:r>
            <a:r>
              <a:rPr lang="en-US" sz="1600" b="1" dirty="0" smtClean="0">
                <a:solidFill>
                  <a:srgbClr val="0000FF"/>
                </a:solidFill>
                <a:latin typeface="Courier New" pitchFamily="49" charset="0"/>
              </a:rPr>
              <a:t>//</a:t>
            </a:r>
            <a:r>
              <a:rPr lang="en-US" sz="1600" b="1" dirty="0" err="1" smtClean="0">
                <a:solidFill>
                  <a:srgbClr val="0000FF"/>
                </a:solidFill>
                <a:latin typeface="Courier New" pitchFamily="49" charset="0"/>
              </a:rPr>
              <a:t>phan</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tu</a:t>
            </a:r>
            <a:r>
              <a:rPr lang="en-US" sz="1600" b="1" dirty="0" smtClean="0">
                <a:solidFill>
                  <a:srgbClr val="0000FF"/>
                </a:solidFill>
                <a:latin typeface="Courier New" pitchFamily="49" charset="0"/>
              </a:rPr>
              <a:t> them </a:t>
            </a:r>
            <a:r>
              <a:rPr lang="en-US" sz="1600" b="1" dirty="0" err="1" smtClean="0">
                <a:solidFill>
                  <a:srgbClr val="0000FF"/>
                </a:solidFill>
                <a:latin typeface="Courier New" pitchFamily="49" charset="0"/>
              </a:rPr>
              <a:t>vao</a:t>
            </a:r>
            <a:r>
              <a:rPr lang="en-US" sz="1600" b="1" dirty="0" smtClean="0">
                <a:solidFill>
                  <a:srgbClr val="0000FF"/>
                </a:solidFill>
                <a:latin typeface="Courier New" pitchFamily="49" charset="0"/>
              </a:rPr>
              <a:t> dung </a:t>
            </a:r>
            <a:r>
              <a:rPr lang="en-US" sz="1600" b="1" dirty="0" err="1" smtClean="0">
                <a:solidFill>
                  <a:srgbClr val="0000FF"/>
                </a:solidFill>
                <a:latin typeface="Courier New" pitchFamily="49" charset="0"/>
              </a:rPr>
              <a:t>ngay</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dau</a:t>
            </a:r>
            <a:r>
              <a:rPr lang="en-US" sz="1600" b="1" dirty="0" smtClean="0">
                <a:solidFill>
                  <a:srgbClr val="0000FF"/>
                </a:solidFill>
                <a:latin typeface="Courier New" pitchFamily="49" charset="0"/>
              </a:rPr>
              <a:t> hang</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else		</a:t>
            </a:r>
            <a:r>
              <a:rPr lang="en-US" sz="1600" b="1" dirty="0" smtClean="0">
                <a:solidFill>
                  <a:srgbClr val="0000FF"/>
                </a:solidFill>
                <a:latin typeface="Courier New" pitchFamily="49" charset="0"/>
              </a:rPr>
              <a:t>//</a:t>
            </a:r>
            <a:r>
              <a:rPr lang="en-US" sz="1600" b="1" dirty="0" err="1" smtClean="0">
                <a:solidFill>
                  <a:srgbClr val="0000FF"/>
                </a:solidFill>
                <a:latin typeface="Courier New" pitchFamily="49" charset="0"/>
              </a:rPr>
              <a:t>Neu</a:t>
            </a:r>
            <a:r>
              <a:rPr lang="en-US" sz="1600" b="1" dirty="0" smtClean="0">
                <a:solidFill>
                  <a:srgbClr val="0000FF"/>
                </a:solidFill>
                <a:latin typeface="Courier New" pitchFamily="49" charset="0"/>
              </a:rPr>
              <a:t> DS </a:t>
            </a:r>
            <a:r>
              <a:rPr lang="en-US" sz="1600" b="1" dirty="0" err="1" smtClean="0">
                <a:solidFill>
                  <a:srgbClr val="0000FF"/>
                </a:solidFill>
                <a:latin typeface="Courier New" pitchFamily="49" charset="0"/>
              </a:rPr>
              <a:t>khong</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rong</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thi</a:t>
            </a:r>
            <a:r>
              <a:rPr lang="en-US" sz="1600" b="1" dirty="0" smtClean="0">
                <a:solidFill>
                  <a:srgbClr val="0000FF"/>
                </a:solidFill>
                <a:latin typeface="Courier New" pitchFamily="49" charset="0"/>
              </a:rPr>
              <a:t> them </a:t>
            </a:r>
            <a:r>
              <a:rPr lang="en-US" sz="1600" b="1" dirty="0" err="1" smtClean="0">
                <a:solidFill>
                  <a:srgbClr val="0000FF"/>
                </a:solidFill>
                <a:latin typeface="Courier New" pitchFamily="49" charset="0"/>
              </a:rPr>
              <a:t>vao</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cuoi</a:t>
            </a:r>
            <a:r>
              <a:rPr lang="en-US" sz="1600" b="1" dirty="0" smtClean="0">
                <a:solidFill>
                  <a:srgbClr val="0000FF"/>
                </a:solidFill>
                <a:latin typeface="Courier New" pitchFamily="49" charset="0"/>
              </a:rPr>
              <a:t> DSMN</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t = first;</a:t>
            </a:r>
            <a:r>
              <a:rPr lang="en-US" sz="1600" b="1" dirty="0" smtClean="0">
                <a:solidFill>
                  <a:srgbClr val="0000FF"/>
                </a:solidFill>
                <a:latin typeface="Courier New" pitchFamily="49" charset="0"/>
              </a:rPr>
              <a:t>//t </a:t>
            </a:r>
            <a:r>
              <a:rPr lang="en-US" sz="1600" b="1" dirty="0" err="1" smtClean="0">
                <a:solidFill>
                  <a:srgbClr val="0000FF"/>
                </a:solidFill>
                <a:latin typeface="Courier New" pitchFamily="49" charset="0"/>
              </a:rPr>
              <a:t>chay</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tu</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dau</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toi</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cuoi</a:t>
            </a:r>
            <a:r>
              <a:rPr lang="en-US" sz="1600" b="1" dirty="0" smtClean="0">
                <a:solidFill>
                  <a:srgbClr val="0000FF"/>
                </a:solidFill>
                <a:latin typeface="Courier New" pitchFamily="49" charset="0"/>
              </a:rPr>
              <a:t> DSMN</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while (t-&gt;next != NULL)</a:t>
            </a:r>
            <a:r>
              <a:rPr lang="en-US" sz="1600" b="1" dirty="0" smtClean="0">
                <a:solidFill>
                  <a:srgbClr val="0000FF"/>
                </a:solidFill>
                <a:latin typeface="Courier New" pitchFamily="49" charset="0"/>
              </a:rPr>
              <a:t>//KT </a:t>
            </a:r>
            <a:r>
              <a:rPr lang="en-US" sz="1600" b="1" dirty="0" err="1" smtClean="0">
                <a:solidFill>
                  <a:srgbClr val="0000FF"/>
                </a:solidFill>
                <a:latin typeface="Courier New" pitchFamily="49" charset="0"/>
              </a:rPr>
              <a:t>nút</a:t>
            </a:r>
            <a:r>
              <a:rPr lang="en-US" sz="1600" b="1" dirty="0" smtClean="0">
                <a:solidFill>
                  <a:srgbClr val="0000FF"/>
                </a:solidFill>
                <a:latin typeface="Courier New" pitchFamily="49" charset="0"/>
              </a:rPr>
              <a:t> t </a:t>
            </a:r>
            <a:r>
              <a:rPr lang="en-US" sz="1600" b="1" dirty="0" err="1" smtClean="0">
                <a:solidFill>
                  <a:srgbClr val="0000FF"/>
                </a:solidFill>
                <a:latin typeface="Courier New" pitchFamily="49" charset="0"/>
              </a:rPr>
              <a:t>có</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là</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nút</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cuoi</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trong</a:t>
            </a:r>
            <a:r>
              <a:rPr lang="en-US" sz="1600" b="1" dirty="0" smtClean="0">
                <a:solidFill>
                  <a:srgbClr val="0000FF"/>
                </a:solidFill>
                <a:latin typeface="Courier New" pitchFamily="49" charset="0"/>
              </a:rPr>
              <a:t> DSMN k?</a:t>
            </a:r>
          </a:p>
          <a:p>
            <a:pPr marL="1036638" lvl="1" indent="-579438" eaLnBrk="1" fontAlgn="auto" hangingPunct="1">
              <a:spcAft>
                <a:spcPts val="0"/>
              </a:spcAft>
              <a:buFont typeface="Wingdings" pitchFamily="2" charset="2"/>
              <a:buNone/>
              <a:defRPr/>
            </a:pPr>
            <a:r>
              <a:rPr lang="en-US" sz="1800" b="1" dirty="0" smtClean="0">
                <a:solidFill>
                  <a:srgbClr val="0000FF"/>
                </a:solidFill>
                <a:latin typeface="Courier New" pitchFamily="49" charset="0"/>
              </a:rPr>
              <a:t>      t = t-&gt;next;</a:t>
            </a:r>
          </a:p>
          <a:p>
            <a:pPr marL="1036638" lvl="1" indent="-579438" eaLnBrk="1" fontAlgn="auto" hangingPunct="1">
              <a:spcAft>
                <a:spcPts val="0"/>
              </a:spcAft>
              <a:buFont typeface="Wingdings" pitchFamily="2" charset="2"/>
              <a:buNone/>
              <a:defRPr/>
            </a:pPr>
            <a:r>
              <a:rPr lang="en-US" sz="1600" b="1" dirty="0" smtClean="0">
                <a:solidFill>
                  <a:srgbClr val="0000FF"/>
                </a:solidFill>
                <a:latin typeface="Courier New" pitchFamily="49" charset="0"/>
              </a:rPr>
              <a:t>   </a:t>
            </a:r>
            <a:r>
              <a:rPr lang="en-US" sz="1800" b="1" dirty="0" smtClean="0">
                <a:solidFill>
                  <a:srgbClr val="0000FF"/>
                </a:solidFill>
                <a:latin typeface="Courier New" pitchFamily="49" charset="0"/>
              </a:rPr>
              <a:t> t-&gt;next = </a:t>
            </a:r>
            <a:r>
              <a:rPr lang="en-US" sz="1800" b="1" dirty="0" err="1" smtClean="0">
                <a:solidFill>
                  <a:srgbClr val="0000FF"/>
                </a:solidFill>
                <a:latin typeface="Courier New" pitchFamily="49" charset="0"/>
              </a:rPr>
              <a:t>tmp</a:t>
            </a:r>
            <a:r>
              <a:rPr lang="en-US" sz="1800" b="1" dirty="0" smtClean="0">
                <a:solidFill>
                  <a:srgbClr val="0000FF"/>
                </a:solidFill>
                <a:latin typeface="Courier New" pitchFamily="49" charset="0"/>
              </a:rPr>
              <a:t>;	</a:t>
            </a:r>
            <a:r>
              <a:rPr lang="en-US" sz="1600" b="1" dirty="0" smtClean="0">
                <a:solidFill>
                  <a:srgbClr val="0000FF"/>
                </a:solidFill>
                <a:latin typeface="Courier New" pitchFamily="49" charset="0"/>
              </a:rPr>
              <a:t>//them nut </a:t>
            </a:r>
            <a:r>
              <a:rPr lang="en-US" sz="1600" b="1" dirty="0" err="1" smtClean="0">
                <a:solidFill>
                  <a:srgbClr val="0000FF"/>
                </a:solidFill>
                <a:latin typeface="Courier New" pitchFamily="49" charset="0"/>
              </a:rPr>
              <a:t>tmp</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vao</a:t>
            </a:r>
            <a:r>
              <a:rPr lang="en-US" sz="1600" b="1" dirty="0" smtClean="0">
                <a:solidFill>
                  <a:srgbClr val="0000FF"/>
                </a:solidFill>
                <a:latin typeface="Courier New" pitchFamily="49" charset="0"/>
              </a:rPr>
              <a:t> </a:t>
            </a:r>
            <a:r>
              <a:rPr lang="en-US" sz="1600" b="1" dirty="0" err="1" smtClean="0">
                <a:solidFill>
                  <a:srgbClr val="0000FF"/>
                </a:solidFill>
                <a:latin typeface="Courier New" pitchFamily="49" charset="0"/>
              </a:rPr>
              <a:t>cuoi</a:t>
            </a:r>
            <a:r>
              <a:rPr lang="en-US" sz="1600" b="1" dirty="0" smtClean="0">
                <a:solidFill>
                  <a:srgbClr val="0000FF"/>
                </a:solidFill>
                <a:latin typeface="Courier New" pitchFamily="49" charset="0"/>
              </a:rPr>
              <a:t> DSMN</a:t>
            </a:r>
          </a:p>
          <a:p>
            <a:pPr marL="1036638" lvl="1" indent="-579438" eaLnBrk="1" fontAlgn="auto" hangingPunct="1">
              <a:spcAft>
                <a:spcPts val="0"/>
              </a:spcAft>
              <a:buFont typeface="Wingdings" pitchFamily="2" charset="2"/>
              <a:buNone/>
              <a:defRPr/>
            </a:pPr>
            <a:r>
              <a:rPr lang="en-US" sz="1600" b="1" dirty="0" smtClean="0">
                <a:solidFill>
                  <a:srgbClr val="0000FF"/>
                </a:solidFill>
                <a:latin typeface="Courier New" pitchFamily="49" charset="0"/>
              </a:rPr>
              <a:t>  }</a:t>
            </a:r>
          </a:p>
          <a:p>
            <a:pPr marL="1036638" lvl="1" indent="-579438" eaLnBrk="1" fontAlgn="auto" hangingPunct="1">
              <a:spcAft>
                <a:spcPts val="0"/>
              </a:spcAft>
              <a:buFont typeface="Wingdings" pitchFamily="2" charset="2"/>
              <a:buNone/>
              <a:defRPr/>
            </a:pPr>
            <a:r>
              <a:rPr lang="en-US" sz="1600" b="1" dirty="0" smtClean="0">
                <a:solidFill>
                  <a:srgbClr val="0000FF"/>
                </a:solidFill>
                <a:latin typeface="Courier New" pitchFamily="49" charset="0"/>
              </a:rPr>
              <a:t>}</a:t>
            </a:r>
          </a:p>
          <a:p>
            <a:pPr marL="1036638" lvl="1" indent="-579438" eaLnBrk="1" fontAlgn="auto" hangingPunct="1">
              <a:spcAft>
                <a:spcPts val="0"/>
              </a:spcAft>
              <a:buFont typeface="Wingdings" pitchFamily="2" charset="2"/>
              <a:buNone/>
              <a:defRPr/>
            </a:pPr>
            <a:endParaRPr lang="en-US" sz="1400" b="1" dirty="0" smtClean="0">
              <a:solidFill>
                <a:srgbClr val="0000FF"/>
              </a:solidFill>
              <a:latin typeface="Courier New" pitchFamily="49" charset="0"/>
            </a:endParaRPr>
          </a:p>
        </p:txBody>
      </p:sp>
      <p:sp>
        <p:nvSpPr>
          <p:cNvPr id="9220" name="Rectangle 5"/>
          <p:cNvSpPr>
            <a:spLocks noGrp="1" noChangeArrowheads="1"/>
          </p:cNvSpPr>
          <p:nvPr>
            <p:ph type="title"/>
          </p:nvPr>
        </p:nvSpPr>
        <p:spPr>
          <a:xfrm>
            <a:off x="228600" y="228600"/>
            <a:ext cx="8915400" cy="1143000"/>
          </a:xfrm>
          <a:noFill/>
        </p:spPr>
        <p:txBody>
          <a:bodyPr>
            <a:normAutofit/>
          </a:bodyPr>
          <a:lstStyle/>
          <a:p>
            <a:pPr eaLnBrk="1" hangingPunct="1"/>
            <a:r>
              <a:rPr lang="en-US" sz="3600" dirty="0" err="1" smtClean="0">
                <a:latin typeface="Times New Roman" pitchFamily="18" charset="0"/>
              </a:rPr>
              <a:t>Thêm</a:t>
            </a:r>
            <a:r>
              <a:rPr lang="en-US" sz="3600" dirty="0" smtClean="0"/>
              <a:t> </a:t>
            </a:r>
            <a:r>
              <a:rPr lang="en-US" sz="3600" dirty="0" err="1" smtClean="0">
                <a:latin typeface="Times New Roman" pitchFamily="18" charset="0"/>
              </a:rPr>
              <a:t>một</a:t>
            </a:r>
            <a:r>
              <a:rPr lang="en-US" sz="3600" dirty="0" smtClean="0"/>
              <a:t> </a:t>
            </a:r>
            <a:r>
              <a:rPr lang="en-US" sz="3600" dirty="0" err="1" smtClean="0">
                <a:latin typeface="Times New Roman" pitchFamily="18" charset="0"/>
              </a:rPr>
              <a:t>thành</a:t>
            </a:r>
            <a:r>
              <a:rPr lang="en-US" sz="3600" dirty="0" smtClean="0"/>
              <a:t> </a:t>
            </a:r>
            <a:r>
              <a:rPr lang="en-US" sz="3600" dirty="0" err="1" smtClean="0">
                <a:latin typeface="Times New Roman" pitchFamily="18" charset="0"/>
              </a:rPr>
              <a:t>phần</a:t>
            </a:r>
            <a:r>
              <a:rPr lang="en-US" sz="3600" dirty="0" smtClean="0"/>
              <a:t> </a:t>
            </a:r>
            <a:r>
              <a:rPr lang="en-US" sz="3600" dirty="0" err="1" smtClean="0">
                <a:latin typeface="Times New Roman" pitchFamily="18" charset="0"/>
              </a:rPr>
              <a:t>dữ</a:t>
            </a:r>
            <a:r>
              <a:rPr lang="en-US" sz="3600" dirty="0" smtClean="0"/>
              <a:t> </a:t>
            </a:r>
            <a:r>
              <a:rPr lang="en-US" sz="3600" dirty="0" err="1" smtClean="0">
                <a:latin typeface="Times New Roman" pitchFamily="18" charset="0"/>
              </a:rPr>
              <a:t>liệu</a:t>
            </a:r>
            <a:r>
              <a:rPr lang="en-US" sz="3600" dirty="0" smtClean="0"/>
              <a:t> </a:t>
            </a:r>
            <a:r>
              <a:rPr lang="en-US" sz="3600" dirty="0" err="1" smtClean="0">
                <a:latin typeface="Times New Roman" pitchFamily="18" charset="0"/>
              </a:rPr>
              <a:t>vào</a:t>
            </a:r>
            <a:r>
              <a:rPr lang="en-US" sz="3600" dirty="0" smtClean="0"/>
              <a:t> </a:t>
            </a:r>
            <a:r>
              <a:rPr lang="en-US" sz="3600" dirty="0" err="1" smtClean="0">
                <a:latin typeface="Times New Roman" pitchFamily="18" charset="0"/>
              </a:rPr>
              <a:t>cuối</a:t>
            </a:r>
            <a:r>
              <a:rPr lang="en-US" sz="3600" dirty="0" smtClean="0">
                <a:latin typeface="Times New Roman" pitchFamily="18" charset="0"/>
              </a:rPr>
              <a:t> DSMN</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F9DB0374-E408-4825-9FAF-2CCBC67B17C3}" type="slidenum">
              <a:rPr lang="en-US"/>
              <a:pPr algn="ctr">
                <a:defRPr/>
              </a:pPr>
              <a:t>19</a:t>
            </a:fld>
            <a:endParaRPr lang="en-US"/>
          </a:p>
        </p:txBody>
      </p:sp>
      <p:sp>
        <p:nvSpPr>
          <p:cNvPr id="10243" name="Rectangle 2"/>
          <p:cNvSpPr>
            <a:spLocks noGrp="1" noChangeArrowheads="1"/>
          </p:cNvSpPr>
          <p:nvPr>
            <p:ph type="body" idx="1"/>
          </p:nvPr>
        </p:nvSpPr>
        <p:spPr>
          <a:xfrm>
            <a:off x="381000" y="1524000"/>
            <a:ext cx="9296400" cy="5105400"/>
          </a:xfrm>
        </p:spPr>
        <p:txBody>
          <a:bodyPr>
            <a:normAutofit/>
          </a:bodyPr>
          <a:lstStyle/>
          <a:p>
            <a:pPr eaLnBrk="1" hangingPunct="1">
              <a:lnSpc>
                <a:spcPct val="90000"/>
              </a:lnSpc>
              <a:buFont typeface="Wingdings" pitchFamily="2" charset="2"/>
              <a:buNone/>
            </a:pPr>
            <a:r>
              <a:rPr lang="en-US" sz="2400" b="1" dirty="0" smtClean="0">
                <a:solidFill>
                  <a:srgbClr val="0000FF"/>
                </a:solidFill>
                <a:latin typeface="Courier New" pitchFamily="49" charset="0"/>
              </a:rPr>
              <a:t>void </a:t>
            </a:r>
            <a:r>
              <a:rPr lang="en-US" sz="2400" b="1" dirty="0" err="1" smtClean="0">
                <a:solidFill>
                  <a:srgbClr val="0000FF"/>
                </a:solidFill>
                <a:latin typeface="Courier New" pitchFamily="49" charset="0"/>
              </a:rPr>
              <a:t>nhap_ds</a:t>
            </a:r>
            <a:r>
              <a:rPr lang="en-US" sz="2400" b="1" dirty="0" smtClean="0">
                <a:solidFill>
                  <a:srgbClr val="0000FF"/>
                </a:solidFill>
                <a:latin typeface="Courier New" pitchFamily="49" charset="0"/>
              </a:rPr>
              <a:t>(</a:t>
            </a:r>
            <a:r>
              <a:rPr lang="en-US" sz="2400" b="1" dirty="0" err="1" smtClean="0">
                <a:solidFill>
                  <a:srgbClr val="0000FF"/>
                </a:solidFill>
                <a:latin typeface="Courier New" pitchFamily="49" charset="0"/>
              </a:rPr>
              <a:t>struct</a:t>
            </a:r>
            <a:r>
              <a:rPr lang="en-US" sz="2400" b="1" dirty="0" smtClean="0">
                <a:solidFill>
                  <a:srgbClr val="0000FF"/>
                </a:solidFill>
                <a:latin typeface="Courier New" pitchFamily="49" charset="0"/>
              </a:rPr>
              <a:t> node **first)</a:t>
            </a:r>
          </a:p>
          <a:p>
            <a:pPr eaLnBrk="1" hangingPunct="1">
              <a:lnSpc>
                <a:spcPct val="90000"/>
              </a:lnSpc>
              <a:buFont typeface="Wingdings" pitchFamily="2" charset="2"/>
              <a:buNone/>
            </a:pPr>
            <a:r>
              <a:rPr lang="en-US" sz="2400" b="1" dirty="0" smtClean="0">
                <a:solidFill>
                  <a:srgbClr val="0000FF"/>
                </a:solidFill>
                <a:latin typeface="Courier New" pitchFamily="49" charset="0"/>
              </a:rPr>
              <a:t>{</a:t>
            </a:r>
          </a:p>
          <a:p>
            <a:pPr eaLnBrk="1" hangingPunct="1">
              <a:lnSpc>
                <a:spcPct val="90000"/>
              </a:lnSpc>
              <a:buFont typeface="Wingdings" pitchFamily="2" charset="2"/>
              <a:buNone/>
            </a:pP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int</a:t>
            </a:r>
            <a:r>
              <a:rPr lang="en-US" sz="2400" b="1" dirty="0" smtClean="0">
                <a:solidFill>
                  <a:srgbClr val="0000FF"/>
                </a:solidFill>
                <a:latin typeface="Courier New" pitchFamily="49" charset="0"/>
              </a:rPr>
              <a:t>  e;</a:t>
            </a:r>
          </a:p>
          <a:p>
            <a:pPr eaLnBrk="1" hangingPunct="1">
              <a:lnSpc>
                <a:spcPct val="90000"/>
              </a:lnSpc>
              <a:buFont typeface="Wingdings" pitchFamily="2" charset="2"/>
              <a:buNone/>
            </a:pP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struct</a:t>
            </a:r>
            <a:r>
              <a:rPr lang="en-US" sz="2400" b="1" dirty="0" smtClean="0">
                <a:solidFill>
                  <a:srgbClr val="0000FF"/>
                </a:solidFill>
                <a:latin typeface="Courier New" pitchFamily="49" charset="0"/>
              </a:rPr>
              <a:t> node *</a:t>
            </a:r>
            <a:r>
              <a:rPr lang="en-US" sz="2400" b="1" dirty="0" err="1" smtClean="0">
                <a:solidFill>
                  <a:srgbClr val="0000FF"/>
                </a:solidFill>
                <a:latin typeface="Courier New" pitchFamily="49" charset="0"/>
              </a:rPr>
              <a:t>tmp</a:t>
            </a:r>
            <a:r>
              <a:rPr lang="en-US" sz="2400" b="1" dirty="0" smtClean="0">
                <a:solidFill>
                  <a:srgbClr val="0000FF"/>
                </a:solidFill>
                <a:latin typeface="Courier New" pitchFamily="49" charset="0"/>
              </a:rPr>
              <a:t>;</a:t>
            </a:r>
          </a:p>
          <a:p>
            <a:pPr eaLnBrk="1" hangingPunct="1">
              <a:lnSpc>
                <a:spcPct val="90000"/>
              </a:lnSpc>
              <a:buFont typeface="Wingdings" pitchFamily="2" charset="2"/>
              <a:buNone/>
            </a:pPr>
            <a:r>
              <a:rPr lang="en-US" sz="2400" b="1" dirty="0" err="1" smtClean="0">
                <a:solidFill>
                  <a:srgbClr val="0000FF"/>
                </a:solidFill>
                <a:latin typeface="Courier New" pitchFamily="49" charset="0"/>
              </a:rPr>
              <a:t>cout</a:t>
            </a:r>
            <a:r>
              <a:rPr lang="en-US" sz="2400" b="1" dirty="0" smtClean="0">
                <a:solidFill>
                  <a:srgbClr val="0000FF"/>
                </a:solidFill>
                <a:latin typeface="Courier New" pitchFamily="49" charset="0"/>
              </a:rPr>
              <a:t>&lt;&lt;"\</a:t>
            </a:r>
            <a:r>
              <a:rPr lang="en-US" sz="2400" b="1" dirty="0" err="1" smtClean="0">
                <a:solidFill>
                  <a:srgbClr val="0000FF"/>
                </a:solidFill>
                <a:latin typeface="Courier New" pitchFamily="49" charset="0"/>
              </a:rPr>
              <a:t>nNhap</a:t>
            </a: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cac</a:t>
            </a: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gia</a:t>
            </a:r>
            <a:r>
              <a:rPr lang="en-US" sz="2400" b="1" dirty="0" smtClean="0">
                <a:solidFill>
                  <a:srgbClr val="0000FF"/>
                </a:solidFill>
                <a:latin typeface="Courier New" pitchFamily="49" charset="0"/>
              </a:rPr>
              <a:t> tri so (-1)de </a:t>
            </a:r>
            <a:r>
              <a:rPr lang="en-US" sz="2400" b="1" dirty="0" err="1" smtClean="0">
                <a:solidFill>
                  <a:srgbClr val="0000FF"/>
                </a:solidFill>
                <a:latin typeface="Courier New" pitchFamily="49" charset="0"/>
              </a:rPr>
              <a:t>ket</a:t>
            </a: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thuc</a:t>
            </a:r>
            <a:r>
              <a:rPr lang="en-US" sz="2400" b="1" dirty="0" smtClean="0">
                <a:solidFill>
                  <a:srgbClr val="0000FF"/>
                </a:solidFill>
                <a:latin typeface="Courier New" pitchFamily="49" charset="0"/>
              </a:rPr>
              <a:t>:";</a:t>
            </a:r>
          </a:p>
          <a:p>
            <a:pPr eaLnBrk="1" hangingPunct="1">
              <a:lnSpc>
                <a:spcPct val="90000"/>
              </a:lnSpc>
              <a:buFont typeface="Wingdings" pitchFamily="2" charset="2"/>
              <a:buNone/>
            </a:pPr>
            <a:r>
              <a:rPr lang="en-US" sz="2400" b="1" dirty="0" smtClean="0">
                <a:solidFill>
                  <a:srgbClr val="0000FF"/>
                </a:solidFill>
                <a:latin typeface="Courier New" pitchFamily="49" charset="0"/>
              </a:rPr>
              <a:t>  do {//</a:t>
            </a:r>
            <a:r>
              <a:rPr lang="en-US" sz="2400" b="1" dirty="0" err="1" smtClean="0">
                <a:solidFill>
                  <a:srgbClr val="0000FF"/>
                </a:solidFill>
                <a:latin typeface="Courier New" pitchFamily="49" charset="0"/>
              </a:rPr>
              <a:t>Nhap</a:t>
            </a: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các</a:t>
            </a:r>
            <a:r>
              <a:rPr lang="en-US" sz="2400" b="1" dirty="0" smtClean="0">
                <a:solidFill>
                  <a:srgbClr val="0000FF"/>
                </a:solidFill>
                <a:latin typeface="Courier New" pitchFamily="49" charset="0"/>
              </a:rPr>
              <a:t> so, </a:t>
            </a:r>
            <a:r>
              <a:rPr lang="en-US" sz="2400" b="1" dirty="0" err="1" smtClean="0">
                <a:solidFill>
                  <a:srgbClr val="0000FF"/>
                </a:solidFill>
                <a:latin typeface="Courier New" pitchFamily="49" charset="0"/>
              </a:rPr>
              <a:t>moi</a:t>
            </a:r>
            <a:r>
              <a:rPr lang="en-US" sz="2400" b="1" dirty="0" smtClean="0">
                <a:solidFill>
                  <a:srgbClr val="0000FF"/>
                </a:solidFill>
                <a:latin typeface="Courier New" pitchFamily="49" charset="0"/>
              </a:rPr>
              <a:t> so </a:t>
            </a:r>
            <a:r>
              <a:rPr lang="en-US" sz="2400" b="1" dirty="0" err="1" smtClean="0">
                <a:solidFill>
                  <a:srgbClr val="0000FF"/>
                </a:solidFill>
                <a:latin typeface="Courier New" pitchFamily="49" charset="0"/>
              </a:rPr>
              <a:t>t.u</a:t>
            </a:r>
            <a:r>
              <a:rPr lang="en-US" sz="2400" b="1" dirty="0" smtClean="0">
                <a:solidFill>
                  <a:srgbClr val="0000FF"/>
                </a:solidFill>
                <a:latin typeface="Courier New" pitchFamily="49" charset="0"/>
              </a:rPr>
              <a:t> 1 nut,&amp; </a:t>
            </a:r>
            <a:r>
              <a:rPr lang="en-US" sz="2400" b="1" dirty="0" err="1" smtClean="0">
                <a:solidFill>
                  <a:srgbClr val="0000FF"/>
                </a:solidFill>
                <a:latin typeface="Courier New" pitchFamily="49" charset="0"/>
              </a:rPr>
              <a:t>noi</a:t>
            </a:r>
            <a:r>
              <a:rPr lang="en-US" sz="2400" b="1" dirty="0" smtClean="0">
                <a:solidFill>
                  <a:srgbClr val="0000FF"/>
                </a:solidFill>
                <a:latin typeface="Courier New" pitchFamily="49" charset="0"/>
              </a:rPr>
              <a:t> DS</a:t>
            </a:r>
          </a:p>
          <a:p>
            <a:pPr eaLnBrk="1" hangingPunct="1">
              <a:lnSpc>
                <a:spcPct val="90000"/>
              </a:lnSpc>
              <a:buFont typeface="Wingdings" pitchFamily="2" charset="2"/>
              <a:buNone/>
            </a:pPr>
            <a:r>
              <a:rPr lang="en-US" sz="2400" b="1" dirty="0" smtClean="0">
                <a:solidFill>
                  <a:srgbClr val="0000FF"/>
                </a:solidFill>
                <a:latin typeface="Courier New" pitchFamily="49" charset="0"/>
              </a:rPr>
              <a:t>    </a:t>
            </a:r>
            <a:r>
              <a:rPr lang="en-US" sz="2400" b="1" dirty="0" err="1" smtClean="0">
                <a:solidFill>
                  <a:srgbClr val="0000FF"/>
                </a:solidFill>
                <a:latin typeface="Courier New" pitchFamily="49" charset="0"/>
              </a:rPr>
              <a:t>cin</a:t>
            </a:r>
            <a:r>
              <a:rPr lang="en-US" sz="2400" b="1" dirty="0" smtClean="0">
                <a:solidFill>
                  <a:srgbClr val="0000FF"/>
                </a:solidFill>
                <a:latin typeface="Courier New" pitchFamily="49" charset="0"/>
              </a:rPr>
              <a:t>&gt;&gt;e;</a:t>
            </a:r>
          </a:p>
          <a:p>
            <a:pPr eaLnBrk="1" hangingPunct="1">
              <a:lnSpc>
                <a:spcPct val="90000"/>
              </a:lnSpc>
              <a:buFont typeface="Wingdings" pitchFamily="2" charset="2"/>
              <a:buNone/>
            </a:pPr>
            <a:r>
              <a:rPr lang="en-US" sz="2400" b="1" dirty="0" smtClean="0">
                <a:solidFill>
                  <a:srgbClr val="0000FF"/>
                </a:solidFill>
                <a:latin typeface="Courier New" pitchFamily="49" charset="0"/>
              </a:rPr>
              <a:t>    if (e != -1)</a:t>
            </a:r>
          </a:p>
          <a:p>
            <a:pPr eaLnBrk="1" hangingPunct="1">
              <a:lnSpc>
                <a:spcPct val="90000"/>
              </a:lnSpc>
              <a:buFont typeface="Wingdings" pitchFamily="2" charset="2"/>
              <a:buNone/>
            </a:pPr>
            <a:r>
              <a:rPr lang="en-US" sz="2400" b="1" dirty="0" smtClean="0">
                <a:solidFill>
                  <a:srgbClr val="0000FF"/>
                </a:solidFill>
                <a:latin typeface="Courier New" pitchFamily="49" charset="0"/>
              </a:rPr>
              <a:t>      insert(e);</a:t>
            </a:r>
          </a:p>
          <a:p>
            <a:pPr eaLnBrk="1" hangingPunct="1">
              <a:lnSpc>
                <a:spcPct val="90000"/>
              </a:lnSpc>
              <a:buFont typeface="Wingdings" pitchFamily="2" charset="2"/>
              <a:buNone/>
            </a:pPr>
            <a:r>
              <a:rPr lang="en-US" sz="2400" b="1" dirty="0" smtClean="0">
                <a:solidFill>
                  <a:srgbClr val="0000FF"/>
                </a:solidFill>
                <a:latin typeface="Courier New" pitchFamily="49" charset="0"/>
              </a:rPr>
              <a:t>  } while (e != -1);</a:t>
            </a:r>
          </a:p>
          <a:p>
            <a:pPr eaLnBrk="1" hangingPunct="1">
              <a:lnSpc>
                <a:spcPct val="90000"/>
              </a:lnSpc>
              <a:buFont typeface="Wingdings" pitchFamily="2" charset="2"/>
              <a:buNone/>
            </a:pPr>
            <a:r>
              <a:rPr lang="en-US" sz="2400" b="1" dirty="0" smtClean="0">
                <a:solidFill>
                  <a:srgbClr val="0000FF"/>
                </a:solidFill>
                <a:latin typeface="Courier New" pitchFamily="49" charset="0"/>
              </a:rPr>
              <a:t>}</a:t>
            </a:r>
            <a:endParaRPr lang="en-US" sz="2400" b="1" dirty="0" smtClean="0">
              <a:solidFill>
                <a:srgbClr val="000000"/>
              </a:solidFill>
              <a:latin typeface="Courier New" pitchFamily="49" charset="0"/>
            </a:endParaRPr>
          </a:p>
        </p:txBody>
      </p:sp>
      <p:sp>
        <p:nvSpPr>
          <p:cNvPr id="10244" name="Rectangle 3"/>
          <p:cNvSpPr>
            <a:spLocks noGrp="1" noChangeArrowheads="1"/>
          </p:cNvSpPr>
          <p:nvPr>
            <p:ph type="title"/>
          </p:nvPr>
        </p:nvSpPr>
        <p:spPr>
          <a:xfrm>
            <a:off x="533400" y="228600"/>
            <a:ext cx="8610600" cy="1143000"/>
          </a:xfrm>
          <a:noFill/>
        </p:spPr>
        <p:txBody>
          <a:bodyPr>
            <a:normAutofit fontScale="90000"/>
          </a:bodyPr>
          <a:lstStyle/>
          <a:p>
            <a:pPr eaLnBrk="1" hangingPunct="1"/>
            <a:r>
              <a:rPr lang="en-US" sz="4000" dirty="0" err="1" smtClean="0">
                <a:latin typeface="Times New Roman" pitchFamily="18" charset="0"/>
              </a:rPr>
              <a:t>Tạo</a:t>
            </a:r>
            <a:r>
              <a:rPr lang="en-US" sz="4000" dirty="0" smtClean="0">
                <a:latin typeface="Times New Roman" pitchFamily="18" charset="0"/>
              </a:rPr>
              <a:t> new list </a:t>
            </a:r>
            <a:r>
              <a:rPr lang="en-US" sz="4000" dirty="0" err="1" smtClean="0">
                <a:latin typeface="Times New Roman" pitchFamily="18" charset="0"/>
              </a:rPr>
              <a:t>bằng</a:t>
            </a:r>
            <a:r>
              <a:rPr lang="en-US" sz="4000" dirty="0" smtClean="0">
                <a:latin typeface="Times New Roman" pitchFamily="18" charset="0"/>
              </a:rPr>
              <a:t> </a:t>
            </a:r>
            <a:r>
              <a:rPr lang="en-US" sz="4000" dirty="0" err="1" smtClean="0">
                <a:latin typeface="Times New Roman" pitchFamily="18" charset="0"/>
              </a:rPr>
              <a:t>cách</a:t>
            </a:r>
            <a:r>
              <a:rPr lang="en-US" sz="4000" dirty="0" smtClean="0">
                <a:latin typeface="Times New Roman" pitchFamily="18" charset="0"/>
              </a:rPr>
              <a:t> </a:t>
            </a:r>
            <a:r>
              <a:rPr lang="en-US" sz="4000" dirty="0" err="1" smtClean="0">
                <a:latin typeface="Times New Roman" pitchFamily="18" charset="0"/>
              </a:rPr>
              <a:t>thêm</a:t>
            </a:r>
            <a:r>
              <a:rPr lang="en-US" sz="4000" dirty="0" smtClean="0">
                <a:latin typeface="Times New Roman" pitchFamily="18" charset="0"/>
              </a:rPr>
              <a:t> </a:t>
            </a:r>
            <a:r>
              <a:rPr lang="en-US" sz="4000" dirty="0" err="1" smtClean="0">
                <a:latin typeface="Times New Roman" pitchFamily="18" charset="0"/>
              </a:rPr>
              <a:t>vào</a:t>
            </a:r>
            <a:r>
              <a:rPr lang="en-US" sz="4000" dirty="0" smtClean="0">
                <a:latin typeface="Times New Roman" pitchFamily="18" charset="0"/>
              </a:rPr>
              <a:t> </a:t>
            </a:r>
            <a:r>
              <a:rPr lang="en-US" sz="4000" dirty="0" err="1" smtClean="0">
                <a:latin typeface="Times New Roman" pitchFamily="18" charset="0"/>
              </a:rPr>
              <a:t>cuối</a:t>
            </a:r>
            <a:r>
              <a:rPr lang="en-US" sz="4000" dirty="0" smtClean="0">
                <a:latin typeface="Times New Roman" pitchFamily="18" charset="0"/>
              </a:rPr>
              <a:t> DSMN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Cấu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trúc</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dữ</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liệu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và</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giải</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endParaRPr lang="en-US" dirty="0"/>
          </a:p>
        </p:txBody>
      </p:sp>
      <p:sp>
        <p:nvSpPr>
          <p:cNvPr id="3" name="Content Placeholder 2"/>
          <p:cNvSpPr>
            <a:spLocks noGrp="1"/>
          </p:cNvSpPr>
          <p:nvPr>
            <p:ph idx="1"/>
          </p:nvPr>
        </p:nvSpPr>
        <p:spPr>
          <a:xfrm>
            <a:off x="838200" y="1600200"/>
            <a:ext cx="8305800" cy="4602163"/>
          </a:xfrm>
        </p:spPr>
        <p:txBody>
          <a:bodyPr>
            <a:normAutofit lnSpcReduction="10000"/>
          </a:bodyPr>
          <a:lstStyle/>
          <a:p>
            <a:pPr marL="0" lvl="0" indent="288925" algn="just" eaLnBrk="0" fontAlgn="base" hangingPunct="0">
              <a:spcBef>
                <a:spcPct val="0"/>
              </a:spcBef>
              <a:spcAft>
                <a:spcPct val="0"/>
              </a:spcAft>
              <a:buFont typeface="Wingdings" pitchFamily="2" charset="2"/>
              <a:buChar char="ü"/>
            </a:pPr>
            <a:r>
              <a:rPr lang="en-US" sz="3600" dirty="0" err="1" smtClean="0">
                <a:latin typeface="Times New Roman" pitchFamily="18" charset="0"/>
                <a:cs typeface="Times New Roman" pitchFamily="18" charset="0"/>
              </a:rPr>
              <a:t>Đệ</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quy</a:t>
            </a:r>
            <a:endParaRPr kumimoji="0" lang="en-US" sz="1600" i="0" u="none" strike="noStrike" cap="none" normalizeH="0" baseline="0" dirty="0" smtClean="0">
              <a:ln>
                <a:noFill/>
              </a:ln>
              <a:solidFill>
                <a:schemeClr val="tx1"/>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Danh</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sách</a:t>
            </a:r>
            <a:r>
              <a:rPr lang="en-US" sz="3600" dirty="0" smtClean="0">
                <a:solidFill>
                  <a:schemeClr val="bg1">
                    <a:lumMod val="50000"/>
                  </a:schemeClr>
                </a:solidFill>
                <a:latin typeface="Times New Roman" pitchFamily="18" charset="0"/>
                <a:ea typeface="Times New Roman" pitchFamily="18" charset="0"/>
                <a:cs typeface="Times New Roman" pitchFamily="18" charset="0"/>
              </a:rPr>
              <a:t> (List)</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pt-BR"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Ngăn xếp (Stack) / Hàng đợi (Queue)</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Các</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thuật</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toán</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sắp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xếp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lựa</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chọn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(Selection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nổi</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bọt</a:t>
            </a:r>
            <a:r>
              <a:rPr lang="en-US" sz="2600" dirty="0" smtClean="0">
                <a:solidFill>
                  <a:schemeClr val="bg1">
                    <a:lumMod val="50000"/>
                  </a:schemeClr>
                </a:solidFill>
                <a:latin typeface="Times New Roman" pitchFamily="18" charset="0"/>
                <a:ea typeface="Times New Roman" pitchFamily="18" charset="0"/>
                <a:cs typeface="Times New Roman" pitchFamily="18" charset="0"/>
              </a:rPr>
              <a:t> (Bubble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nhanh</a:t>
            </a:r>
            <a:r>
              <a:rPr lang="en-US" sz="2600" dirty="0" smtClean="0">
                <a:solidFill>
                  <a:schemeClr val="bg1">
                    <a:lumMod val="50000"/>
                  </a:schemeClr>
                </a:solidFill>
                <a:latin typeface="Times New Roman" pitchFamily="18" charset="0"/>
                <a:ea typeface="Times New Roman" pitchFamily="18" charset="0"/>
                <a:cs typeface="Times New Roman" pitchFamily="18" charset="0"/>
              </a:rPr>
              <a:t> (Quick Sort)</a:t>
            </a:r>
            <a:endParaRPr kumimoji="0" lang="en-US" sz="2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endParaRPr>
          </a:p>
          <a:p>
            <a:pPr mar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ea typeface="Times New Roman" pitchFamily="18" charset="0"/>
                <a:cs typeface="Times New Roman" pitchFamily="18" charset="0"/>
              </a:rPr>
              <a:t>Các</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thuật</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toán</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(Search)</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tuần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tự</a:t>
            </a:r>
            <a:endParaRPr lang="en-US" sz="2600" dirty="0" smtClean="0">
              <a:solidFill>
                <a:schemeClr val="bg1">
                  <a:lumMod val="50000"/>
                </a:schemeClr>
              </a:solidFill>
              <a:latin typeface="Times New Roman" pitchFamily="18" charset="0"/>
              <a:ea typeface="Times New Roman" pitchFamily="18" charset="0"/>
              <a:cs typeface="Times New Roman" pitchFamily="18" charset="0"/>
            </a:endParaRP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nhị</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phân</a:t>
            </a:r>
            <a:endParaRPr lang="en-US" sz="2600" dirty="0" smtClean="0">
              <a:solidFill>
                <a:schemeClr val="bg1">
                  <a:lumMod val="50000"/>
                </a:schemeClr>
              </a:solidFill>
              <a:latin typeface="Arial" pitchFamily="34"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a:xfrm>
            <a:off x="3124200" y="6356350"/>
            <a:ext cx="2895600" cy="365125"/>
          </a:xfrm>
        </p:spPr>
        <p:txBody>
          <a:bodyPr/>
          <a:lstStyle/>
          <a:p>
            <a:pPr algn="ctr">
              <a:defRPr/>
            </a:pPr>
            <a:fld id="{D3910870-0FB3-48E0-9959-AD7B2295EDBD}" type="slidenum">
              <a:rPr lang="en-US"/>
              <a:pPr algn="ctr">
                <a:defRPr/>
              </a:pPr>
              <a:t>20</a:t>
            </a:fld>
            <a:endParaRPr lang="en-US"/>
          </a:p>
        </p:txBody>
      </p:sp>
      <p:sp>
        <p:nvSpPr>
          <p:cNvPr id="11267" name="Rectangle 2"/>
          <p:cNvSpPr>
            <a:spLocks noChangeAspect="1" noChangeArrowheads="1"/>
          </p:cNvSpPr>
          <p:nvPr/>
        </p:nvSpPr>
        <p:spPr bwMode="auto">
          <a:xfrm>
            <a:off x="4295775" y="2598738"/>
            <a:ext cx="176213"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11268" name="Rectangle 3"/>
          <p:cNvSpPr>
            <a:spLocks noChangeAspect="1" noChangeArrowheads="1"/>
          </p:cNvSpPr>
          <p:nvPr/>
        </p:nvSpPr>
        <p:spPr bwMode="auto">
          <a:xfrm>
            <a:off x="5570538" y="2598738"/>
            <a:ext cx="176212"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11269" name="Rectangle 4"/>
          <p:cNvSpPr>
            <a:spLocks noChangeAspect="1" noChangeArrowheads="1"/>
          </p:cNvSpPr>
          <p:nvPr/>
        </p:nvSpPr>
        <p:spPr bwMode="auto">
          <a:xfrm>
            <a:off x="6681788" y="2598738"/>
            <a:ext cx="176212"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11270" name="Rectangle 5"/>
          <p:cNvSpPr>
            <a:spLocks noChangeAspect="1" noChangeArrowheads="1"/>
          </p:cNvSpPr>
          <p:nvPr/>
        </p:nvSpPr>
        <p:spPr bwMode="auto">
          <a:xfrm>
            <a:off x="7802563" y="2598738"/>
            <a:ext cx="174625"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11271" name="Oval 6"/>
          <p:cNvSpPr>
            <a:spLocks noChangeAspect="1" noChangeArrowheads="1"/>
          </p:cNvSpPr>
          <p:nvPr/>
        </p:nvSpPr>
        <p:spPr bwMode="auto">
          <a:xfrm>
            <a:off x="1619250" y="2681288"/>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sp>
        <p:nvSpPr>
          <p:cNvPr id="11272" name="Rectangle 7"/>
          <p:cNvSpPr>
            <a:spLocks noChangeAspect="1" noChangeArrowheads="1"/>
          </p:cNvSpPr>
          <p:nvPr/>
        </p:nvSpPr>
        <p:spPr bwMode="auto">
          <a:xfrm>
            <a:off x="8253413" y="2692400"/>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pPr algn="ctr"/>
            <a:endParaRPr lang="en-US">
              <a:latin typeface="VNI-Helve" pitchFamily="2" charset="0"/>
            </a:endParaRPr>
          </a:p>
        </p:txBody>
      </p:sp>
      <p:sp>
        <p:nvSpPr>
          <p:cNvPr id="11273" name="Line 8"/>
          <p:cNvSpPr>
            <a:spLocks noChangeAspect="1" noChangeShapeType="1"/>
          </p:cNvSpPr>
          <p:nvPr/>
        </p:nvSpPr>
        <p:spPr bwMode="auto">
          <a:xfrm>
            <a:off x="1844675" y="2865438"/>
            <a:ext cx="669925" cy="0"/>
          </a:xfrm>
          <a:prstGeom prst="line">
            <a:avLst/>
          </a:prstGeom>
          <a:noFill/>
          <a:ln w="15875">
            <a:solidFill>
              <a:srgbClr val="000000"/>
            </a:solidFill>
            <a:round/>
            <a:headEnd/>
            <a:tailEnd type="stealth" w="med" len="med"/>
          </a:ln>
        </p:spPr>
        <p:txBody>
          <a:bodyPr anchor="ctr"/>
          <a:lstStyle/>
          <a:p>
            <a:endParaRPr lang="en-US"/>
          </a:p>
        </p:txBody>
      </p:sp>
      <p:grpSp>
        <p:nvGrpSpPr>
          <p:cNvPr id="2" name="Group 9"/>
          <p:cNvGrpSpPr>
            <a:grpSpLocks noChangeAspect="1"/>
          </p:cNvGrpSpPr>
          <p:nvPr/>
        </p:nvGrpSpPr>
        <p:grpSpPr bwMode="auto">
          <a:xfrm>
            <a:off x="2536825" y="2598738"/>
            <a:ext cx="1122363" cy="525462"/>
            <a:chOff x="2595" y="3361"/>
            <a:chExt cx="884" cy="414"/>
          </a:xfrm>
        </p:grpSpPr>
        <p:sp>
          <p:nvSpPr>
            <p:cNvPr id="11301" name="Rectangle 10"/>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11302" name="Line 11"/>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303" name="Text Box 12"/>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p>
          </p:txBody>
        </p:sp>
      </p:grpSp>
      <p:sp>
        <p:nvSpPr>
          <p:cNvPr id="11275" name="Text Box 13"/>
          <p:cNvSpPr txBox="1">
            <a:spLocks noChangeAspect="1" noChangeArrowheads="1"/>
          </p:cNvSpPr>
          <p:nvPr/>
        </p:nvSpPr>
        <p:spPr bwMode="auto">
          <a:xfrm>
            <a:off x="3659188" y="25987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B</a:t>
            </a:r>
          </a:p>
        </p:txBody>
      </p:sp>
      <p:sp>
        <p:nvSpPr>
          <p:cNvPr id="11276" name="Text Box 14"/>
          <p:cNvSpPr txBox="1">
            <a:spLocks noChangeAspect="1" noChangeArrowheads="1"/>
          </p:cNvSpPr>
          <p:nvPr/>
        </p:nvSpPr>
        <p:spPr bwMode="auto">
          <a:xfrm>
            <a:off x="4933950" y="25987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C</a:t>
            </a:r>
          </a:p>
        </p:txBody>
      </p:sp>
      <p:sp>
        <p:nvSpPr>
          <p:cNvPr id="11277" name="Text Box 15"/>
          <p:cNvSpPr txBox="1">
            <a:spLocks noChangeAspect="1" noChangeArrowheads="1"/>
          </p:cNvSpPr>
          <p:nvPr/>
        </p:nvSpPr>
        <p:spPr bwMode="auto">
          <a:xfrm>
            <a:off x="6043613" y="25987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D</a:t>
            </a:r>
          </a:p>
        </p:txBody>
      </p:sp>
      <p:sp>
        <p:nvSpPr>
          <p:cNvPr id="11278" name="Text Box 16"/>
          <p:cNvSpPr txBox="1">
            <a:spLocks noChangeAspect="1" noChangeArrowheads="1"/>
          </p:cNvSpPr>
          <p:nvPr/>
        </p:nvSpPr>
        <p:spPr bwMode="auto">
          <a:xfrm>
            <a:off x="7164388" y="25987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E</a:t>
            </a:r>
          </a:p>
        </p:txBody>
      </p:sp>
      <p:sp>
        <p:nvSpPr>
          <p:cNvPr id="890897" name="Line 17"/>
          <p:cNvSpPr>
            <a:spLocks noChangeAspect="1" noChangeShapeType="1"/>
          </p:cNvSpPr>
          <p:nvPr/>
        </p:nvSpPr>
        <p:spPr bwMode="auto">
          <a:xfrm>
            <a:off x="4384675" y="2862263"/>
            <a:ext cx="56832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0" name="Line 18"/>
          <p:cNvSpPr>
            <a:spLocks noChangeAspect="1" noChangeShapeType="1"/>
          </p:cNvSpPr>
          <p:nvPr/>
        </p:nvSpPr>
        <p:spPr bwMode="auto">
          <a:xfrm>
            <a:off x="5651500" y="2862263"/>
            <a:ext cx="395288"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1" name="Line 19"/>
          <p:cNvSpPr>
            <a:spLocks noChangeAspect="1" noChangeShapeType="1"/>
          </p:cNvSpPr>
          <p:nvPr/>
        </p:nvSpPr>
        <p:spPr bwMode="auto">
          <a:xfrm>
            <a:off x="6773863" y="28622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2" name="Line 20"/>
          <p:cNvSpPr>
            <a:spLocks noChangeAspect="1" noChangeShapeType="1"/>
          </p:cNvSpPr>
          <p:nvPr/>
        </p:nvSpPr>
        <p:spPr bwMode="auto">
          <a:xfrm>
            <a:off x="7897813" y="2833688"/>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83" name="Text Box 21"/>
          <p:cNvSpPr txBox="1">
            <a:spLocks noChangeAspect="1" noChangeArrowheads="1"/>
          </p:cNvSpPr>
          <p:nvPr/>
        </p:nvSpPr>
        <p:spPr bwMode="auto">
          <a:xfrm>
            <a:off x="1109663" y="2370138"/>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first</a:t>
            </a:r>
          </a:p>
        </p:txBody>
      </p:sp>
      <p:sp>
        <p:nvSpPr>
          <p:cNvPr id="11284" name="Text Box 22"/>
          <p:cNvSpPr txBox="1">
            <a:spLocks noChangeAspect="1" noChangeArrowheads="1"/>
          </p:cNvSpPr>
          <p:nvPr/>
        </p:nvSpPr>
        <p:spPr bwMode="auto">
          <a:xfrm>
            <a:off x="6610350" y="1854200"/>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last</a:t>
            </a:r>
          </a:p>
        </p:txBody>
      </p:sp>
      <p:sp>
        <p:nvSpPr>
          <p:cNvPr id="11285" name="Rectangle 23"/>
          <p:cNvSpPr>
            <a:spLocks noGrp="1" noChangeArrowheads="1"/>
          </p:cNvSpPr>
          <p:nvPr>
            <p:ph type="title"/>
          </p:nvPr>
        </p:nvSpPr>
        <p:spPr>
          <a:xfrm>
            <a:off x="762000" y="457200"/>
            <a:ext cx="8001000" cy="838200"/>
          </a:xfrm>
          <a:noFill/>
        </p:spPr>
        <p:txBody>
          <a:bodyPr/>
          <a:lstStyle/>
          <a:p>
            <a:pPr eaLnBrk="1" hangingPunct="1"/>
            <a:r>
              <a:rPr lang="en-US" sz="3600" b="1" smtClean="0">
                <a:latin typeface="Times New Roman" pitchFamily="18" charset="0"/>
              </a:rPr>
              <a:t>Chèn</a:t>
            </a:r>
            <a:r>
              <a:rPr lang="en-US" sz="3600" b="1" smtClean="0"/>
              <a:t> </a:t>
            </a:r>
            <a:r>
              <a:rPr lang="en-US" sz="3600" b="1" smtClean="0">
                <a:latin typeface="Times New Roman" pitchFamily="18" charset="0"/>
              </a:rPr>
              <a:t>một</a:t>
            </a:r>
            <a:r>
              <a:rPr lang="en-US" sz="3600" b="1" smtClean="0"/>
              <a:t> </a:t>
            </a:r>
            <a:r>
              <a:rPr lang="en-US" sz="3600" b="1" smtClean="0">
                <a:latin typeface="Times New Roman" pitchFamily="18" charset="0"/>
              </a:rPr>
              <a:t>phần</a:t>
            </a:r>
            <a:r>
              <a:rPr lang="en-US" sz="3600" b="1" smtClean="0"/>
              <a:t> </a:t>
            </a:r>
            <a:r>
              <a:rPr lang="en-US" sz="3600" b="1" smtClean="0">
                <a:latin typeface="Times New Roman" pitchFamily="18" charset="0"/>
              </a:rPr>
              <a:t>tử</a:t>
            </a:r>
            <a:r>
              <a:rPr lang="en-US" sz="3600" b="1" smtClean="0"/>
              <a:t> </a:t>
            </a:r>
            <a:r>
              <a:rPr lang="en-US" sz="3600" b="1" smtClean="0">
                <a:latin typeface="Times New Roman" pitchFamily="18" charset="0"/>
              </a:rPr>
              <a:t>sau</a:t>
            </a:r>
            <a:r>
              <a:rPr lang="en-US" sz="3600" b="1" smtClean="0"/>
              <a:t> </a:t>
            </a:r>
            <a:r>
              <a:rPr lang="en-US" sz="3600" b="1" smtClean="0">
                <a:latin typeface="Times New Roman" pitchFamily="18" charset="0"/>
              </a:rPr>
              <a:t>q</a:t>
            </a:r>
          </a:p>
        </p:txBody>
      </p:sp>
      <p:grpSp>
        <p:nvGrpSpPr>
          <p:cNvPr id="3" name="Group 24"/>
          <p:cNvGrpSpPr>
            <a:grpSpLocks/>
          </p:cNvGrpSpPr>
          <p:nvPr/>
        </p:nvGrpSpPr>
        <p:grpSpPr bwMode="auto">
          <a:xfrm>
            <a:off x="4926013" y="4343400"/>
            <a:ext cx="822325" cy="525463"/>
            <a:chOff x="1215" y="1788"/>
            <a:chExt cx="518" cy="331"/>
          </a:xfrm>
        </p:grpSpPr>
        <p:sp>
          <p:nvSpPr>
            <p:cNvPr id="11299" name="Rectangle 25"/>
            <p:cNvSpPr>
              <a:spLocks noChangeAspect="1" noChangeArrowheads="1"/>
            </p:cNvSpPr>
            <p:nvPr/>
          </p:nvSpPr>
          <p:spPr bwMode="auto">
            <a:xfrm>
              <a:off x="1622" y="1788"/>
              <a:ext cx="111" cy="331"/>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11300" name="Text Box 26"/>
            <p:cNvSpPr txBox="1">
              <a:spLocks noChangeAspect="1" noChangeArrowheads="1"/>
            </p:cNvSpPr>
            <p:nvPr/>
          </p:nvSpPr>
          <p:spPr bwMode="auto">
            <a:xfrm>
              <a:off x="1215" y="1788"/>
              <a:ext cx="405" cy="331"/>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X</a:t>
              </a:r>
            </a:p>
          </p:txBody>
        </p:sp>
      </p:grpSp>
      <p:sp>
        <p:nvSpPr>
          <p:cNvPr id="890907" name="Oval 27"/>
          <p:cNvSpPr>
            <a:spLocks noChangeAspect="1" noChangeArrowheads="1"/>
          </p:cNvSpPr>
          <p:nvPr/>
        </p:nvSpPr>
        <p:spPr bwMode="auto">
          <a:xfrm>
            <a:off x="3554413" y="50419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sp>
        <p:nvSpPr>
          <p:cNvPr id="890908" name="Text Box 28"/>
          <p:cNvSpPr txBox="1">
            <a:spLocks noChangeAspect="1" noChangeArrowheads="1"/>
          </p:cNvSpPr>
          <p:nvPr/>
        </p:nvSpPr>
        <p:spPr bwMode="auto">
          <a:xfrm>
            <a:off x="3097213" y="4640263"/>
            <a:ext cx="990600" cy="381000"/>
          </a:xfrm>
          <a:prstGeom prst="rect">
            <a:avLst/>
          </a:prstGeom>
          <a:noFill/>
          <a:ln w="9525">
            <a:noFill/>
            <a:miter lim="800000"/>
            <a:headEnd/>
            <a:tailEnd/>
          </a:ln>
        </p:spPr>
        <p:txBody>
          <a:bodyPr lIns="0" tIns="0" rIns="0" bIns="0" anchor="ctr"/>
          <a:lstStyle/>
          <a:p>
            <a:pPr algn="ctr"/>
            <a:r>
              <a:rPr lang="en-US">
                <a:latin typeface="VNI-Avo" pitchFamily="2" charset="0"/>
              </a:rPr>
              <a:t>new_ele</a:t>
            </a:r>
          </a:p>
        </p:txBody>
      </p:sp>
      <p:sp>
        <p:nvSpPr>
          <p:cNvPr id="890909" name="Rectangle 29"/>
          <p:cNvSpPr>
            <a:spLocks noChangeAspect="1" noChangeArrowheads="1"/>
          </p:cNvSpPr>
          <p:nvPr/>
        </p:nvSpPr>
        <p:spPr bwMode="auto">
          <a:xfrm>
            <a:off x="6043613" y="4498975"/>
            <a:ext cx="280987"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pPr algn="ctr"/>
            <a:endParaRPr lang="en-US">
              <a:latin typeface="VNI-Helve" pitchFamily="2" charset="0"/>
            </a:endParaRPr>
          </a:p>
        </p:txBody>
      </p:sp>
      <p:sp>
        <p:nvSpPr>
          <p:cNvPr id="890910" name="Line 30"/>
          <p:cNvSpPr>
            <a:spLocks noChangeAspect="1" noChangeShapeType="1"/>
          </p:cNvSpPr>
          <p:nvPr/>
        </p:nvSpPr>
        <p:spPr bwMode="auto">
          <a:xfrm>
            <a:off x="5688013" y="46402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1291" name="Oval 31"/>
          <p:cNvSpPr>
            <a:spLocks noChangeAspect="1" noChangeArrowheads="1"/>
          </p:cNvSpPr>
          <p:nvPr/>
        </p:nvSpPr>
        <p:spPr bwMode="auto">
          <a:xfrm>
            <a:off x="7391400" y="1854200"/>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cxnSp>
        <p:nvCxnSpPr>
          <p:cNvPr id="11292" name="AutoShape 32"/>
          <p:cNvCxnSpPr>
            <a:cxnSpLocks noChangeShapeType="1"/>
            <a:stCxn id="11291" idx="4"/>
            <a:endCxn id="11278" idx="0"/>
          </p:cNvCxnSpPr>
          <p:nvPr/>
        </p:nvCxnSpPr>
        <p:spPr bwMode="auto">
          <a:xfrm rot="5400000">
            <a:off x="7352506" y="2348707"/>
            <a:ext cx="384175" cy="115888"/>
          </a:xfrm>
          <a:prstGeom prst="curvedConnector3">
            <a:avLst>
              <a:gd name="adj1" fmla="val 49588"/>
            </a:avLst>
          </a:prstGeom>
          <a:noFill/>
          <a:ln w="19050">
            <a:solidFill>
              <a:schemeClr val="tx1"/>
            </a:solidFill>
            <a:round/>
            <a:headEnd/>
            <a:tailEnd type="triangle" w="med" len="med"/>
          </a:ln>
        </p:spPr>
      </p:cxnSp>
      <p:cxnSp>
        <p:nvCxnSpPr>
          <p:cNvPr id="890913" name="AutoShape 33"/>
          <p:cNvCxnSpPr>
            <a:cxnSpLocks noChangeShapeType="1"/>
            <a:stCxn id="890907" idx="6"/>
            <a:endCxn id="11300" idx="1"/>
          </p:cNvCxnSpPr>
          <p:nvPr/>
        </p:nvCxnSpPr>
        <p:spPr bwMode="auto">
          <a:xfrm flipV="1">
            <a:off x="3975100" y="4606925"/>
            <a:ext cx="950913" cy="615950"/>
          </a:xfrm>
          <a:prstGeom prst="curvedConnector3">
            <a:avLst>
              <a:gd name="adj1" fmla="val 49917"/>
            </a:avLst>
          </a:prstGeom>
          <a:noFill/>
          <a:ln w="9525">
            <a:solidFill>
              <a:schemeClr val="tx1"/>
            </a:solidFill>
            <a:round/>
            <a:headEnd/>
            <a:tailEnd type="triangle" w="med" len="med"/>
          </a:ln>
        </p:spPr>
      </p:cxnSp>
      <p:sp>
        <p:nvSpPr>
          <p:cNvPr id="11294" name="Oval 36"/>
          <p:cNvSpPr>
            <a:spLocks noChangeAspect="1" noChangeArrowheads="1"/>
          </p:cNvSpPr>
          <p:nvPr/>
        </p:nvSpPr>
        <p:spPr bwMode="auto">
          <a:xfrm>
            <a:off x="3922713" y="18542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cxnSp>
        <p:nvCxnSpPr>
          <p:cNvPr id="11295" name="AutoShape 37"/>
          <p:cNvCxnSpPr>
            <a:cxnSpLocks noChangeShapeType="1"/>
            <a:stCxn id="11294" idx="4"/>
            <a:endCxn id="11275" idx="0"/>
          </p:cNvCxnSpPr>
          <p:nvPr/>
        </p:nvCxnSpPr>
        <p:spPr bwMode="auto">
          <a:xfrm rot="5400000">
            <a:off x="3865562" y="2330451"/>
            <a:ext cx="384175" cy="152400"/>
          </a:xfrm>
          <a:prstGeom prst="curvedConnector3">
            <a:avLst>
              <a:gd name="adj1" fmla="val 49588"/>
            </a:avLst>
          </a:prstGeom>
          <a:noFill/>
          <a:ln w="19050">
            <a:solidFill>
              <a:schemeClr val="tx1"/>
            </a:solidFill>
            <a:round/>
            <a:headEnd/>
            <a:tailEnd type="triangle" w="med" len="med"/>
          </a:ln>
        </p:spPr>
      </p:cxnSp>
      <p:sp>
        <p:nvSpPr>
          <p:cNvPr id="11296" name="Text Box 38"/>
          <p:cNvSpPr txBox="1">
            <a:spLocks noChangeAspect="1" noChangeArrowheads="1"/>
          </p:cNvSpPr>
          <p:nvPr/>
        </p:nvSpPr>
        <p:spPr bwMode="auto">
          <a:xfrm>
            <a:off x="3465513" y="1778000"/>
            <a:ext cx="438150" cy="381000"/>
          </a:xfrm>
          <a:prstGeom prst="rect">
            <a:avLst/>
          </a:prstGeom>
          <a:noFill/>
          <a:ln w="9525">
            <a:noFill/>
            <a:miter lim="800000"/>
            <a:headEnd/>
            <a:tailEnd/>
          </a:ln>
        </p:spPr>
        <p:txBody>
          <a:bodyPr lIns="0" tIns="0" rIns="0" bIns="0" anchor="ctr"/>
          <a:lstStyle/>
          <a:p>
            <a:pPr algn="ctr"/>
            <a:r>
              <a:rPr lang="en-US">
                <a:latin typeface="VNI-Avo" pitchFamily="2" charset="0"/>
              </a:rPr>
              <a:t>q</a:t>
            </a:r>
          </a:p>
        </p:txBody>
      </p:sp>
      <p:cxnSp>
        <p:nvCxnSpPr>
          <p:cNvPr id="890919" name="AutoShape 39"/>
          <p:cNvCxnSpPr>
            <a:cxnSpLocks noChangeShapeType="1"/>
            <a:stCxn id="11299" idx="3"/>
            <a:endCxn id="11276" idx="1"/>
          </p:cNvCxnSpPr>
          <p:nvPr/>
        </p:nvCxnSpPr>
        <p:spPr bwMode="auto">
          <a:xfrm flipH="1" flipV="1">
            <a:off x="4933950" y="2862263"/>
            <a:ext cx="814388" cy="1744662"/>
          </a:xfrm>
          <a:prstGeom prst="curvedConnector5">
            <a:avLst>
              <a:gd name="adj1" fmla="val -27875"/>
              <a:gd name="adj2" fmla="val 50134"/>
              <a:gd name="adj3" fmla="val 114815"/>
            </a:avLst>
          </a:prstGeom>
          <a:noFill/>
          <a:ln w="28575">
            <a:solidFill>
              <a:srgbClr val="0000FF"/>
            </a:solidFill>
            <a:round/>
            <a:headEnd/>
            <a:tailEnd type="triangle" w="med" len="med"/>
          </a:ln>
        </p:spPr>
      </p:cxnSp>
      <p:cxnSp>
        <p:nvCxnSpPr>
          <p:cNvPr id="890920" name="AutoShape 40"/>
          <p:cNvCxnSpPr>
            <a:cxnSpLocks noChangeShapeType="1"/>
            <a:stCxn id="11267" idx="3"/>
            <a:endCxn id="11300" idx="1"/>
          </p:cNvCxnSpPr>
          <p:nvPr/>
        </p:nvCxnSpPr>
        <p:spPr bwMode="auto">
          <a:xfrm>
            <a:off x="4471988" y="2862263"/>
            <a:ext cx="454025" cy="1744662"/>
          </a:xfrm>
          <a:prstGeom prst="curvedConnector3">
            <a:avLst>
              <a:gd name="adj1" fmla="val 46505"/>
            </a:avLst>
          </a:prstGeom>
          <a:noFill/>
          <a:ln w="28575">
            <a:solidFill>
              <a:srgbClr val="0000FF"/>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890907"/>
                                        </p:tgtEl>
                                        <p:attrNameLst>
                                          <p:attrName>style.visibility</p:attrName>
                                        </p:attrNameLst>
                                      </p:cBhvr>
                                      <p:to>
                                        <p:strVal val="visible"/>
                                      </p:to>
                                    </p:set>
                                    <p:anim calcmode="lin" valueType="num">
                                      <p:cBhvr>
                                        <p:cTn id="13" dur="1000" fill="hold"/>
                                        <p:tgtEl>
                                          <p:spTgt spid="890907"/>
                                        </p:tgtEl>
                                        <p:attrNameLst>
                                          <p:attrName>ppt_w</p:attrName>
                                        </p:attrNameLst>
                                      </p:cBhvr>
                                      <p:tavLst>
                                        <p:tav tm="0">
                                          <p:val>
                                            <p:fltVal val="0"/>
                                          </p:val>
                                        </p:tav>
                                        <p:tav tm="100000">
                                          <p:val>
                                            <p:strVal val="#ppt_w"/>
                                          </p:val>
                                        </p:tav>
                                      </p:tavLst>
                                    </p:anim>
                                    <p:anim calcmode="lin" valueType="num">
                                      <p:cBhvr>
                                        <p:cTn id="14" dur="1000" fill="hold"/>
                                        <p:tgtEl>
                                          <p:spTgt spid="890907"/>
                                        </p:tgtEl>
                                        <p:attrNameLst>
                                          <p:attrName>ppt_h</p:attrName>
                                        </p:attrNameLst>
                                      </p:cBhvr>
                                      <p:tavLst>
                                        <p:tav tm="0">
                                          <p:val>
                                            <p:fltVal val="0"/>
                                          </p:val>
                                        </p:tav>
                                        <p:tav tm="100000">
                                          <p:val>
                                            <p:strVal val="#ppt_h"/>
                                          </p:val>
                                        </p:tav>
                                      </p:tavLst>
                                    </p:anim>
                                    <p:anim calcmode="lin" valueType="num">
                                      <p:cBhvr>
                                        <p:cTn id="15" dur="1000" fill="hold"/>
                                        <p:tgtEl>
                                          <p:spTgt spid="89090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90907"/>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890908"/>
                                        </p:tgtEl>
                                        <p:attrNameLst>
                                          <p:attrName>style.visibility</p:attrName>
                                        </p:attrNameLst>
                                      </p:cBhvr>
                                      <p:to>
                                        <p:strVal val="visible"/>
                                      </p:to>
                                    </p:set>
                                    <p:anim calcmode="lin" valueType="num">
                                      <p:cBhvr>
                                        <p:cTn id="19" dur="1000" fill="hold"/>
                                        <p:tgtEl>
                                          <p:spTgt spid="890908"/>
                                        </p:tgtEl>
                                        <p:attrNameLst>
                                          <p:attrName>ppt_w</p:attrName>
                                        </p:attrNameLst>
                                      </p:cBhvr>
                                      <p:tavLst>
                                        <p:tav tm="0">
                                          <p:val>
                                            <p:fltVal val="0"/>
                                          </p:val>
                                        </p:tav>
                                        <p:tav tm="100000">
                                          <p:val>
                                            <p:strVal val="#ppt_w"/>
                                          </p:val>
                                        </p:tav>
                                      </p:tavLst>
                                    </p:anim>
                                    <p:anim calcmode="lin" valueType="num">
                                      <p:cBhvr>
                                        <p:cTn id="20" dur="1000" fill="hold"/>
                                        <p:tgtEl>
                                          <p:spTgt spid="890908"/>
                                        </p:tgtEl>
                                        <p:attrNameLst>
                                          <p:attrName>ppt_h</p:attrName>
                                        </p:attrNameLst>
                                      </p:cBhvr>
                                      <p:tavLst>
                                        <p:tav tm="0">
                                          <p:val>
                                            <p:fltVal val="0"/>
                                          </p:val>
                                        </p:tav>
                                        <p:tav tm="100000">
                                          <p:val>
                                            <p:strVal val="#ppt_h"/>
                                          </p:val>
                                        </p:tav>
                                      </p:tavLst>
                                    </p:anim>
                                    <p:anim calcmode="lin" valueType="num">
                                      <p:cBhvr>
                                        <p:cTn id="21" dur="1000" fill="hold"/>
                                        <p:tgtEl>
                                          <p:spTgt spid="89090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90908"/>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890909"/>
                                        </p:tgtEl>
                                        <p:attrNameLst>
                                          <p:attrName>style.visibility</p:attrName>
                                        </p:attrNameLst>
                                      </p:cBhvr>
                                      <p:to>
                                        <p:strVal val="visible"/>
                                      </p:to>
                                    </p:set>
                                    <p:anim calcmode="lin" valueType="num">
                                      <p:cBhvr>
                                        <p:cTn id="25" dur="1000" fill="hold"/>
                                        <p:tgtEl>
                                          <p:spTgt spid="890909"/>
                                        </p:tgtEl>
                                        <p:attrNameLst>
                                          <p:attrName>ppt_w</p:attrName>
                                        </p:attrNameLst>
                                      </p:cBhvr>
                                      <p:tavLst>
                                        <p:tav tm="0">
                                          <p:val>
                                            <p:fltVal val="0"/>
                                          </p:val>
                                        </p:tav>
                                        <p:tav tm="100000">
                                          <p:val>
                                            <p:strVal val="#ppt_w"/>
                                          </p:val>
                                        </p:tav>
                                      </p:tavLst>
                                    </p:anim>
                                    <p:anim calcmode="lin" valueType="num">
                                      <p:cBhvr>
                                        <p:cTn id="26" dur="1000" fill="hold"/>
                                        <p:tgtEl>
                                          <p:spTgt spid="890909"/>
                                        </p:tgtEl>
                                        <p:attrNameLst>
                                          <p:attrName>ppt_h</p:attrName>
                                        </p:attrNameLst>
                                      </p:cBhvr>
                                      <p:tavLst>
                                        <p:tav tm="0">
                                          <p:val>
                                            <p:fltVal val="0"/>
                                          </p:val>
                                        </p:tav>
                                        <p:tav tm="100000">
                                          <p:val>
                                            <p:strVal val="#ppt_h"/>
                                          </p:val>
                                        </p:tav>
                                      </p:tavLst>
                                    </p:anim>
                                    <p:anim calcmode="lin" valueType="num">
                                      <p:cBhvr>
                                        <p:cTn id="27" dur="1000" fill="hold"/>
                                        <p:tgtEl>
                                          <p:spTgt spid="890909"/>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90909"/>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890910"/>
                                        </p:tgtEl>
                                        <p:attrNameLst>
                                          <p:attrName>style.visibility</p:attrName>
                                        </p:attrNameLst>
                                      </p:cBhvr>
                                      <p:to>
                                        <p:strVal val="visible"/>
                                      </p:to>
                                    </p:set>
                                    <p:anim calcmode="lin" valueType="num">
                                      <p:cBhvr>
                                        <p:cTn id="31" dur="1000" fill="hold"/>
                                        <p:tgtEl>
                                          <p:spTgt spid="890910"/>
                                        </p:tgtEl>
                                        <p:attrNameLst>
                                          <p:attrName>ppt_w</p:attrName>
                                        </p:attrNameLst>
                                      </p:cBhvr>
                                      <p:tavLst>
                                        <p:tav tm="0">
                                          <p:val>
                                            <p:fltVal val="0"/>
                                          </p:val>
                                        </p:tav>
                                        <p:tav tm="100000">
                                          <p:val>
                                            <p:strVal val="#ppt_w"/>
                                          </p:val>
                                        </p:tav>
                                      </p:tavLst>
                                    </p:anim>
                                    <p:anim calcmode="lin" valueType="num">
                                      <p:cBhvr>
                                        <p:cTn id="32" dur="1000" fill="hold"/>
                                        <p:tgtEl>
                                          <p:spTgt spid="890910"/>
                                        </p:tgtEl>
                                        <p:attrNameLst>
                                          <p:attrName>ppt_h</p:attrName>
                                        </p:attrNameLst>
                                      </p:cBhvr>
                                      <p:tavLst>
                                        <p:tav tm="0">
                                          <p:val>
                                            <p:fltVal val="0"/>
                                          </p:val>
                                        </p:tav>
                                        <p:tav tm="100000">
                                          <p:val>
                                            <p:strVal val="#ppt_h"/>
                                          </p:val>
                                        </p:tav>
                                      </p:tavLst>
                                    </p:anim>
                                    <p:anim calcmode="lin" valueType="num">
                                      <p:cBhvr>
                                        <p:cTn id="33" dur="1000" fill="hold"/>
                                        <p:tgtEl>
                                          <p:spTgt spid="8909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90910"/>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890913"/>
                                        </p:tgtEl>
                                        <p:attrNameLst>
                                          <p:attrName>style.visibility</p:attrName>
                                        </p:attrNameLst>
                                      </p:cBhvr>
                                      <p:to>
                                        <p:strVal val="visible"/>
                                      </p:to>
                                    </p:set>
                                    <p:anim calcmode="lin" valueType="num">
                                      <p:cBhvr>
                                        <p:cTn id="37" dur="1000" fill="hold"/>
                                        <p:tgtEl>
                                          <p:spTgt spid="890913"/>
                                        </p:tgtEl>
                                        <p:attrNameLst>
                                          <p:attrName>ppt_w</p:attrName>
                                        </p:attrNameLst>
                                      </p:cBhvr>
                                      <p:tavLst>
                                        <p:tav tm="0">
                                          <p:val>
                                            <p:fltVal val="0"/>
                                          </p:val>
                                        </p:tav>
                                        <p:tav tm="100000">
                                          <p:val>
                                            <p:strVal val="#ppt_w"/>
                                          </p:val>
                                        </p:tav>
                                      </p:tavLst>
                                    </p:anim>
                                    <p:anim calcmode="lin" valueType="num">
                                      <p:cBhvr>
                                        <p:cTn id="38" dur="1000" fill="hold"/>
                                        <p:tgtEl>
                                          <p:spTgt spid="890913"/>
                                        </p:tgtEl>
                                        <p:attrNameLst>
                                          <p:attrName>ppt_h</p:attrName>
                                        </p:attrNameLst>
                                      </p:cBhvr>
                                      <p:tavLst>
                                        <p:tav tm="0">
                                          <p:val>
                                            <p:fltVal val="0"/>
                                          </p:val>
                                        </p:tav>
                                        <p:tav tm="100000">
                                          <p:val>
                                            <p:strVal val="#ppt_h"/>
                                          </p:val>
                                        </p:tav>
                                      </p:tavLst>
                                    </p:anim>
                                    <p:anim calcmode="lin" valueType="num">
                                      <p:cBhvr>
                                        <p:cTn id="39" dur="1000" fill="hold"/>
                                        <p:tgtEl>
                                          <p:spTgt spid="890913"/>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8909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890910"/>
                                        </p:tgtEl>
                                      </p:cBhvr>
                                    </p:animEffect>
                                    <p:set>
                                      <p:cBhvr>
                                        <p:cTn id="45" dur="1" fill="hold">
                                          <p:stCondLst>
                                            <p:cond delay="499"/>
                                          </p:stCondLst>
                                        </p:cTn>
                                        <p:tgtEl>
                                          <p:spTgt spid="890910"/>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890909"/>
                                        </p:tgtEl>
                                      </p:cBhvr>
                                    </p:animEffect>
                                    <p:set>
                                      <p:cBhvr>
                                        <p:cTn id="48" dur="1" fill="hold">
                                          <p:stCondLst>
                                            <p:cond delay="499"/>
                                          </p:stCondLst>
                                        </p:cTn>
                                        <p:tgtEl>
                                          <p:spTgt spid="890909"/>
                                        </p:tgtEl>
                                        <p:attrNameLst>
                                          <p:attrName>style.visibility</p:attrName>
                                        </p:attrNameLst>
                                      </p:cBhvr>
                                      <p:to>
                                        <p:strVal val="hidden"/>
                                      </p:to>
                                    </p:set>
                                  </p:childTnLst>
                                </p:cTn>
                              </p:par>
                              <p:par>
                                <p:cTn id="49" presetID="3" presetClass="entr" presetSubtype="10" fill="hold" nodeType="withEffect">
                                  <p:stCondLst>
                                    <p:cond delay="0"/>
                                  </p:stCondLst>
                                  <p:childTnLst>
                                    <p:set>
                                      <p:cBhvr>
                                        <p:cTn id="50" dur="1" fill="hold">
                                          <p:stCondLst>
                                            <p:cond delay="0"/>
                                          </p:stCondLst>
                                        </p:cTn>
                                        <p:tgtEl>
                                          <p:spTgt spid="890919"/>
                                        </p:tgtEl>
                                        <p:attrNameLst>
                                          <p:attrName>style.visibility</p:attrName>
                                        </p:attrNameLst>
                                      </p:cBhvr>
                                      <p:to>
                                        <p:strVal val="visible"/>
                                      </p:to>
                                    </p:set>
                                    <p:animEffect transition="in" filter="blinds(horizontal)">
                                      <p:cBhvr>
                                        <p:cTn id="51" dur="500"/>
                                        <p:tgtEl>
                                          <p:spTgt spid="89091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0" nodeType="clickEffect">
                                  <p:stCondLst>
                                    <p:cond delay="0"/>
                                  </p:stCondLst>
                                  <p:childTnLst>
                                    <p:animEffect transition="out" filter="blinds(horizontal)">
                                      <p:cBhvr>
                                        <p:cTn id="55" dur="500"/>
                                        <p:tgtEl>
                                          <p:spTgt spid="890897"/>
                                        </p:tgtEl>
                                      </p:cBhvr>
                                    </p:animEffect>
                                    <p:set>
                                      <p:cBhvr>
                                        <p:cTn id="56" dur="1" fill="hold">
                                          <p:stCondLst>
                                            <p:cond delay="499"/>
                                          </p:stCondLst>
                                        </p:cTn>
                                        <p:tgtEl>
                                          <p:spTgt spid="890897"/>
                                        </p:tgtEl>
                                        <p:attrNameLst>
                                          <p:attrName>style.visibility</p:attrName>
                                        </p:attrNameLst>
                                      </p:cBhvr>
                                      <p:to>
                                        <p:strVal val="hidden"/>
                                      </p:to>
                                    </p:set>
                                  </p:childTnLst>
                                </p:cTn>
                              </p:par>
                              <p:par>
                                <p:cTn id="57" presetID="3" presetClass="entr" presetSubtype="10" fill="hold" nodeType="withEffect">
                                  <p:stCondLst>
                                    <p:cond delay="0"/>
                                  </p:stCondLst>
                                  <p:childTnLst>
                                    <p:set>
                                      <p:cBhvr>
                                        <p:cTn id="58" dur="1" fill="hold">
                                          <p:stCondLst>
                                            <p:cond delay="0"/>
                                          </p:stCondLst>
                                        </p:cTn>
                                        <p:tgtEl>
                                          <p:spTgt spid="890920"/>
                                        </p:tgtEl>
                                        <p:attrNameLst>
                                          <p:attrName>style.visibility</p:attrName>
                                        </p:attrNameLst>
                                      </p:cBhvr>
                                      <p:to>
                                        <p:strVal val="visible"/>
                                      </p:to>
                                    </p:set>
                                    <p:animEffect transition="in" filter="blinds(horizontal)">
                                      <p:cBhvr>
                                        <p:cTn id="59" dur="500"/>
                                        <p:tgtEl>
                                          <p:spTgt spid="890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7" grpId="0" animBg="1"/>
      <p:bldP spid="890907" grpId="0" animBg="1"/>
      <p:bldP spid="890908" grpId="0"/>
      <p:bldP spid="890909" grpId="0" animBg="1"/>
      <p:bldP spid="890909" grpId="1" animBg="1"/>
      <p:bldP spid="890910" grpId="0" animBg="1"/>
      <p:bldP spid="8909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A18374A8-B7C0-4EF9-9EF7-311AC88177F3}" type="slidenum">
              <a:rPr lang="en-US"/>
              <a:pPr algn="ctr">
                <a:defRPr/>
              </a:pPr>
              <a:t>21</a:t>
            </a:fld>
            <a:endParaRPr lang="en-US"/>
          </a:p>
        </p:txBody>
      </p:sp>
      <p:sp>
        <p:nvSpPr>
          <p:cNvPr id="683042" name="Rectangle 34"/>
          <p:cNvSpPr>
            <a:spLocks noGrp="1" noChangeArrowheads="1"/>
          </p:cNvSpPr>
          <p:nvPr>
            <p:ph type="body" idx="1"/>
          </p:nvPr>
        </p:nvSpPr>
        <p:spPr>
          <a:xfrm>
            <a:off x="762000" y="1524000"/>
            <a:ext cx="8382000" cy="4495800"/>
          </a:xfrm>
        </p:spPr>
        <p:txBody>
          <a:bodyPr rtlCol="0">
            <a:normAutofit fontScale="92500" lnSpcReduction="20000"/>
          </a:bodyPr>
          <a:lstStyle/>
          <a:p>
            <a:pPr marL="517525" indent="-517525" eaLnBrk="1" fontAlgn="auto" hangingPunct="1">
              <a:spcAft>
                <a:spcPts val="0"/>
              </a:spcAft>
              <a:buFont typeface="Wingdings" pitchFamily="2" charset="2"/>
              <a:buNone/>
              <a:defRPr/>
            </a:pPr>
            <a:r>
              <a:rPr lang="en-US" i="1" dirty="0" smtClean="0"/>
              <a:t>//</a:t>
            </a:r>
            <a:r>
              <a:rPr lang="en-US" i="1" dirty="0" smtClean="0">
                <a:latin typeface="Times New Roman" pitchFamily="18" charset="0"/>
              </a:rPr>
              <a:t>input</a:t>
            </a:r>
            <a:r>
              <a:rPr lang="en-US" i="1" dirty="0" smtClean="0">
                <a:latin typeface="VNI-Helve" pitchFamily="2" charset="0"/>
              </a:rPr>
              <a:t>: </a:t>
            </a:r>
            <a:r>
              <a:rPr lang="en-US" i="1" dirty="0" err="1" smtClean="0">
                <a:latin typeface="Times New Roman" pitchFamily="18" charset="0"/>
              </a:rPr>
              <a:t>danh</a:t>
            </a:r>
            <a:r>
              <a:rPr lang="en-US" i="1" dirty="0" smtClean="0">
                <a:latin typeface="VNI-Helve" pitchFamily="2" charset="0"/>
              </a:rPr>
              <a:t> </a:t>
            </a:r>
            <a:r>
              <a:rPr lang="en-US" i="1" dirty="0" err="1" smtClean="0">
                <a:latin typeface="Times New Roman" pitchFamily="18" charset="0"/>
              </a:rPr>
              <a:t>sách</a:t>
            </a:r>
            <a:r>
              <a:rPr lang="en-US" i="1" dirty="0" smtClean="0">
                <a:latin typeface="VNI-Helve" pitchFamily="2" charset="0"/>
              </a:rPr>
              <a:t> (first, </a:t>
            </a:r>
            <a:r>
              <a:rPr lang="en-US" i="1" dirty="0" smtClean="0">
                <a:latin typeface="Times New Roman" pitchFamily="18" charset="0"/>
              </a:rPr>
              <a:t>last</a:t>
            </a:r>
            <a:r>
              <a:rPr lang="en-US" i="1" dirty="0" smtClean="0">
                <a:latin typeface="VNI-Helve" pitchFamily="2" charset="0"/>
              </a:rPr>
              <a:t>), </a:t>
            </a:r>
            <a:r>
              <a:rPr lang="en-US" i="1" dirty="0" smtClean="0">
                <a:latin typeface="Times New Roman" pitchFamily="18" charset="0"/>
              </a:rPr>
              <a:t>q</a:t>
            </a:r>
            <a:r>
              <a:rPr lang="en-US" i="1" dirty="0" smtClean="0">
                <a:latin typeface="VNI-Helve" pitchFamily="2" charset="0"/>
              </a:rPr>
              <a:t>, </a:t>
            </a:r>
            <a:r>
              <a:rPr lang="en-US" i="1" dirty="0" err="1" smtClean="0">
                <a:latin typeface="Times New Roman" pitchFamily="18" charset="0"/>
              </a:rPr>
              <a:t>phần</a:t>
            </a:r>
            <a:r>
              <a:rPr lang="en-US" i="1" dirty="0" smtClean="0">
                <a:latin typeface="VNI-Helve" pitchFamily="2" charset="0"/>
              </a:rPr>
              <a:t> </a:t>
            </a:r>
            <a:r>
              <a:rPr lang="en-US" i="1" dirty="0" err="1" smtClean="0">
                <a:latin typeface="Times New Roman" pitchFamily="18" charset="0"/>
              </a:rPr>
              <a:t>tử</a:t>
            </a:r>
            <a:r>
              <a:rPr lang="en-US" i="1" dirty="0" smtClean="0">
                <a:latin typeface="VNI-Helve" pitchFamily="2" charset="0"/>
              </a:rPr>
              <a:t> </a:t>
            </a:r>
            <a:r>
              <a:rPr lang="en-US" i="1" dirty="0" err="1" smtClean="0">
                <a:latin typeface="Times New Roman" pitchFamily="18" charset="0"/>
              </a:rPr>
              <a:t>mới</a:t>
            </a:r>
            <a:r>
              <a:rPr lang="en-US" i="1" dirty="0" smtClean="0">
                <a:latin typeface="VNI-Helve" pitchFamily="2" charset="0"/>
              </a:rPr>
              <a:t> </a:t>
            </a:r>
            <a:r>
              <a:rPr lang="en-US" i="1" dirty="0" err="1" smtClean="0">
                <a:latin typeface="Times New Roman" pitchFamily="18" charset="0"/>
              </a:rPr>
              <a:t>new</a:t>
            </a:r>
            <a:r>
              <a:rPr lang="en-US" i="1" dirty="0" err="1" smtClean="0">
                <a:latin typeface="VNI-Helve" pitchFamily="2" charset="0"/>
              </a:rPr>
              <a:t>_</a:t>
            </a:r>
            <a:r>
              <a:rPr lang="en-US" i="1" dirty="0" err="1" smtClean="0">
                <a:latin typeface="Times New Roman" pitchFamily="18" charset="0"/>
              </a:rPr>
              <a:t>ele</a:t>
            </a:r>
            <a:endParaRPr lang="en-US" i="1" dirty="0" smtClean="0">
              <a:latin typeface="Times New Roman" pitchFamily="18" charset="0"/>
            </a:endParaRPr>
          </a:p>
          <a:p>
            <a:pPr marL="517525" indent="-517525" eaLnBrk="1" fontAlgn="auto" hangingPunct="1">
              <a:spcAft>
                <a:spcPts val="0"/>
              </a:spcAft>
              <a:buFont typeface="Wingdings" pitchFamily="2" charset="2"/>
              <a:buNone/>
              <a:defRPr/>
            </a:pPr>
            <a:r>
              <a:rPr lang="en-US" i="1" dirty="0" smtClean="0">
                <a:latin typeface="VNI-Helve" pitchFamily="2" charset="0"/>
              </a:rPr>
              <a:t>//</a:t>
            </a:r>
            <a:r>
              <a:rPr lang="en-US" i="1" dirty="0" smtClean="0">
                <a:latin typeface="Times New Roman" pitchFamily="18" charset="0"/>
              </a:rPr>
              <a:t>output</a:t>
            </a:r>
            <a:r>
              <a:rPr lang="en-US" i="1" dirty="0" smtClean="0">
                <a:latin typeface="VNI-Helve" pitchFamily="2" charset="0"/>
              </a:rPr>
              <a:t>: </a:t>
            </a:r>
            <a:r>
              <a:rPr lang="en-US" i="1" dirty="0" err="1" smtClean="0">
                <a:latin typeface="Times New Roman" pitchFamily="18" charset="0"/>
              </a:rPr>
              <a:t>danh</a:t>
            </a:r>
            <a:r>
              <a:rPr lang="en-US" i="1" dirty="0" smtClean="0">
                <a:latin typeface="VNI-Helve" pitchFamily="2" charset="0"/>
              </a:rPr>
              <a:t> </a:t>
            </a:r>
            <a:r>
              <a:rPr lang="en-US" i="1" dirty="0" err="1" smtClean="0">
                <a:latin typeface="Times New Roman" pitchFamily="18" charset="0"/>
              </a:rPr>
              <a:t>sách</a:t>
            </a:r>
            <a:r>
              <a:rPr lang="en-US" i="1" dirty="0" smtClean="0">
                <a:latin typeface="VNI-Helve" pitchFamily="2" charset="0"/>
              </a:rPr>
              <a:t> (first, </a:t>
            </a:r>
            <a:r>
              <a:rPr lang="en-US" i="1" dirty="0" smtClean="0">
                <a:latin typeface="Times New Roman" pitchFamily="18" charset="0"/>
              </a:rPr>
              <a:t>last</a:t>
            </a:r>
            <a:r>
              <a:rPr lang="en-US" i="1" dirty="0" smtClean="0">
                <a:latin typeface="VNI-Helve" pitchFamily="2" charset="0"/>
              </a:rPr>
              <a:t>) </a:t>
            </a:r>
            <a:r>
              <a:rPr lang="en-US" i="1" dirty="0" err="1" smtClean="0">
                <a:latin typeface="Times New Roman" pitchFamily="18" charset="0"/>
              </a:rPr>
              <a:t>với</a:t>
            </a:r>
            <a:r>
              <a:rPr lang="en-US" i="1" dirty="0" smtClean="0">
                <a:latin typeface="VNI-Helve" pitchFamily="2" charset="0"/>
              </a:rPr>
              <a:t> </a:t>
            </a:r>
            <a:r>
              <a:rPr lang="en-US" i="1" dirty="0" err="1" smtClean="0">
                <a:latin typeface="Times New Roman" pitchFamily="18" charset="0"/>
              </a:rPr>
              <a:t>new</a:t>
            </a:r>
            <a:r>
              <a:rPr lang="en-US" i="1" dirty="0" err="1" smtClean="0">
                <a:latin typeface="VNI-Helve" pitchFamily="2" charset="0"/>
              </a:rPr>
              <a:t>_</a:t>
            </a:r>
            <a:r>
              <a:rPr lang="en-US" i="1" dirty="0" err="1" smtClean="0">
                <a:latin typeface="Times New Roman" pitchFamily="18" charset="0"/>
              </a:rPr>
              <a:t>ele</a:t>
            </a:r>
            <a:r>
              <a:rPr lang="en-US" i="1" dirty="0" smtClean="0">
                <a:latin typeface="VNI-Helve" pitchFamily="2" charset="0"/>
              </a:rPr>
              <a:t> </a:t>
            </a:r>
            <a:r>
              <a:rPr lang="en-US" i="1" dirty="0" smtClean="0">
                <a:latin typeface="Times New Roman" pitchFamily="18" charset="0"/>
              </a:rPr>
              <a:t>ở</a:t>
            </a:r>
            <a:r>
              <a:rPr lang="en-US" i="1" dirty="0" smtClean="0">
                <a:latin typeface="VNI-Helve" pitchFamily="2" charset="0"/>
              </a:rPr>
              <a:t> </a:t>
            </a:r>
            <a:r>
              <a:rPr lang="en-US" i="1" dirty="0" err="1" smtClean="0">
                <a:latin typeface="Times New Roman" pitchFamily="18" charset="0"/>
              </a:rPr>
              <a:t>sau</a:t>
            </a:r>
            <a:r>
              <a:rPr lang="en-US" i="1" dirty="0" smtClean="0">
                <a:latin typeface="VNI-Helve" pitchFamily="2" charset="0"/>
              </a:rPr>
              <a:t> </a:t>
            </a:r>
            <a:r>
              <a:rPr lang="en-US" i="1" dirty="0" smtClean="0">
                <a:latin typeface="Times New Roman" pitchFamily="18" charset="0"/>
              </a:rPr>
              <a:t>q</a:t>
            </a:r>
          </a:p>
          <a:p>
            <a:pPr marL="517525" indent="-517525" eaLnBrk="1" fontAlgn="auto" hangingPunct="1">
              <a:spcAft>
                <a:spcPts val="0"/>
              </a:spcAft>
              <a:buFont typeface="Wingdings" pitchFamily="2" charset="2"/>
              <a:buNone/>
              <a:defRPr/>
            </a:pPr>
            <a:r>
              <a:rPr lang="en-US" dirty="0" err="1" smtClean="0">
                <a:solidFill>
                  <a:srgbClr val="0000FF"/>
                </a:solidFill>
                <a:latin typeface="Times New Roman" pitchFamily="18" charset="0"/>
              </a:rPr>
              <a:t>Nếu</a:t>
            </a:r>
            <a:r>
              <a:rPr lang="en-US" dirty="0" smtClean="0">
                <a:latin typeface="VNI-Helve" pitchFamily="2" charset="0"/>
              </a:rPr>
              <a:t>  ( </a:t>
            </a:r>
            <a:r>
              <a:rPr lang="en-US" dirty="0" smtClean="0">
                <a:latin typeface="Times New Roman" pitchFamily="18" charset="0"/>
              </a:rPr>
              <a:t>q</a:t>
            </a:r>
            <a:r>
              <a:rPr lang="en-US" dirty="0" smtClean="0">
                <a:latin typeface="VNI-Helve" pitchFamily="2" charset="0"/>
              </a:rPr>
              <a:t> != </a:t>
            </a:r>
            <a:r>
              <a:rPr lang="en-US" dirty="0" smtClean="0">
                <a:latin typeface="Times New Roman" pitchFamily="18" charset="0"/>
              </a:rPr>
              <a:t>NULL</a:t>
            </a:r>
            <a:r>
              <a:rPr lang="en-US" dirty="0" smtClean="0">
                <a:latin typeface="VNI-Helve" pitchFamily="2" charset="0"/>
              </a:rPr>
              <a:t>) </a:t>
            </a:r>
            <a:r>
              <a:rPr lang="en-US" dirty="0" err="1" smtClean="0">
                <a:solidFill>
                  <a:srgbClr val="0000FF"/>
                </a:solidFill>
                <a:latin typeface="Times New Roman" pitchFamily="18" charset="0"/>
              </a:rPr>
              <a:t>thì</a:t>
            </a:r>
            <a:endParaRPr lang="en-US" dirty="0" smtClean="0">
              <a:solidFill>
                <a:srgbClr val="0000FF"/>
              </a:solidFill>
              <a:latin typeface="Times New Roman" pitchFamily="18" charset="0"/>
            </a:endParaRPr>
          </a:p>
          <a:p>
            <a:pPr marL="1042988" lvl="1" indent="-411163" eaLnBrk="1" fontAlgn="auto" hangingPunct="1">
              <a:spcAft>
                <a:spcPts val="0"/>
              </a:spcAft>
              <a:buFont typeface="Wingdings" pitchFamily="2" charset="2"/>
              <a:buNone/>
              <a:defRPr/>
            </a:pPr>
            <a:r>
              <a:rPr lang="en-US" dirty="0" err="1" smtClean="0">
                <a:latin typeface="Times New Roman" pitchFamily="18" charset="0"/>
              </a:rPr>
              <a:t>new</a:t>
            </a:r>
            <a:r>
              <a:rPr lang="en-US" dirty="0" err="1" smtClean="0">
                <a:latin typeface="VNI-Helve" pitchFamily="2" charset="0"/>
              </a:rPr>
              <a:t>_</a:t>
            </a:r>
            <a:r>
              <a:rPr lang="en-US" dirty="0" err="1" smtClean="0">
                <a:latin typeface="Times New Roman" pitchFamily="18" charset="0"/>
              </a:rPr>
              <a:t>ele</a:t>
            </a:r>
            <a:r>
              <a:rPr lang="en-US" dirty="0" smtClean="0">
                <a:latin typeface="VNI-Helve" pitchFamily="2" charset="0"/>
              </a:rPr>
              <a:t> -&gt; next  = </a:t>
            </a:r>
            <a:r>
              <a:rPr lang="en-US" dirty="0" smtClean="0">
                <a:latin typeface="Times New Roman" pitchFamily="18" charset="0"/>
              </a:rPr>
              <a:t>q</a:t>
            </a:r>
            <a:r>
              <a:rPr lang="en-US" dirty="0" smtClean="0">
                <a:latin typeface="VNI-Helve" pitchFamily="2" charset="0"/>
              </a:rPr>
              <a:t> -&gt; next;</a:t>
            </a:r>
          </a:p>
          <a:p>
            <a:pPr marL="1042988" lvl="1" indent="-411163" eaLnBrk="1" fontAlgn="auto" hangingPunct="1">
              <a:spcAft>
                <a:spcPts val="0"/>
              </a:spcAft>
              <a:buFont typeface="Wingdings" pitchFamily="2" charset="2"/>
              <a:buNone/>
              <a:defRPr/>
            </a:pPr>
            <a:r>
              <a:rPr lang="en-US" dirty="0" smtClean="0">
                <a:latin typeface="Times New Roman" pitchFamily="18" charset="0"/>
              </a:rPr>
              <a:t>q</a:t>
            </a:r>
            <a:r>
              <a:rPr lang="en-US" dirty="0" smtClean="0">
                <a:latin typeface="VNI-Helve" pitchFamily="2" charset="0"/>
              </a:rPr>
              <a:t> -&gt; next = </a:t>
            </a:r>
            <a:r>
              <a:rPr lang="en-US" dirty="0" err="1" smtClean="0">
                <a:latin typeface="Times New Roman" pitchFamily="18" charset="0"/>
              </a:rPr>
              <a:t>new</a:t>
            </a:r>
            <a:r>
              <a:rPr lang="en-US" dirty="0" err="1" smtClean="0">
                <a:latin typeface="VNI-Helve" pitchFamily="2" charset="0"/>
              </a:rPr>
              <a:t>_</a:t>
            </a:r>
            <a:r>
              <a:rPr lang="en-US" dirty="0" err="1" smtClean="0">
                <a:latin typeface="Times New Roman" pitchFamily="18" charset="0"/>
              </a:rPr>
              <a:t>ele</a:t>
            </a:r>
            <a:r>
              <a:rPr lang="en-US" dirty="0" smtClean="0">
                <a:latin typeface="VNI-Helve" pitchFamily="2" charset="0"/>
              </a:rPr>
              <a:t> ;</a:t>
            </a:r>
          </a:p>
          <a:p>
            <a:pPr marL="1042988" lvl="1" indent="-411163" eaLnBrk="1" fontAlgn="auto" hangingPunct="1">
              <a:spcAft>
                <a:spcPts val="0"/>
              </a:spcAft>
              <a:buFont typeface="Wingdings" pitchFamily="2" charset="2"/>
              <a:buNone/>
              <a:defRPr/>
            </a:pPr>
            <a:r>
              <a:rPr lang="en-US" dirty="0" err="1" smtClean="0">
                <a:solidFill>
                  <a:srgbClr val="0000FF"/>
                </a:solidFill>
                <a:latin typeface="Times New Roman" pitchFamily="18" charset="0"/>
              </a:rPr>
              <a:t>Nếu</a:t>
            </a:r>
            <a:r>
              <a:rPr lang="en-US" dirty="0" smtClean="0">
                <a:latin typeface="VNI-Helve" pitchFamily="2" charset="0"/>
              </a:rPr>
              <a:t>  ( </a:t>
            </a:r>
            <a:r>
              <a:rPr lang="en-US" dirty="0" smtClean="0">
                <a:latin typeface="Times New Roman" pitchFamily="18" charset="0"/>
              </a:rPr>
              <a:t>q</a:t>
            </a:r>
            <a:r>
              <a:rPr lang="en-US" dirty="0" smtClean="0">
                <a:latin typeface="VNI-Helve" pitchFamily="2" charset="0"/>
              </a:rPr>
              <a:t> ==last) </a:t>
            </a:r>
            <a:r>
              <a:rPr lang="en-US" dirty="0" err="1" smtClean="0">
                <a:solidFill>
                  <a:srgbClr val="0000FF"/>
                </a:solidFill>
                <a:latin typeface="Times New Roman" pitchFamily="18" charset="0"/>
              </a:rPr>
              <a:t>thì</a:t>
            </a:r>
            <a:endParaRPr lang="en-US" dirty="0" smtClean="0">
              <a:latin typeface="Times New Roman" pitchFamily="18" charset="0"/>
            </a:endParaRPr>
          </a:p>
          <a:p>
            <a:pPr marL="1768475" lvl="2" indent="-396875" eaLnBrk="1" fontAlgn="auto" hangingPunct="1">
              <a:spcAft>
                <a:spcPts val="0"/>
              </a:spcAft>
              <a:buFont typeface="Wingdings" pitchFamily="2" charset="2"/>
              <a:buNone/>
              <a:defRPr/>
            </a:pPr>
            <a:r>
              <a:rPr lang="en-US" dirty="0" smtClean="0">
                <a:latin typeface="Times New Roman" pitchFamily="18" charset="0"/>
              </a:rPr>
              <a:t>last</a:t>
            </a:r>
            <a:r>
              <a:rPr lang="en-US" dirty="0" smtClean="0">
                <a:latin typeface="VNI-Helve" pitchFamily="2" charset="0"/>
              </a:rPr>
              <a:t> = </a:t>
            </a:r>
            <a:r>
              <a:rPr lang="en-US" dirty="0" err="1" smtClean="0">
                <a:latin typeface="Times New Roman" pitchFamily="18" charset="0"/>
              </a:rPr>
              <a:t>new</a:t>
            </a:r>
            <a:r>
              <a:rPr lang="en-US" dirty="0" err="1" smtClean="0">
                <a:latin typeface="VNI-Helve" pitchFamily="2" charset="0"/>
              </a:rPr>
              <a:t>_</a:t>
            </a:r>
            <a:r>
              <a:rPr lang="en-US" dirty="0" err="1" smtClean="0">
                <a:latin typeface="Times New Roman" pitchFamily="18" charset="0"/>
              </a:rPr>
              <a:t>ele</a:t>
            </a:r>
            <a:r>
              <a:rPr lang="en-US" dirty="0" smtClean="0">
                <a:latin typeface="VNI-Helve" pitchFamily="2" charset="0"/>
              </a:rPr>
              <a:t>;</a:t>
            </a:r>
          </a:p>
          <a:p>
            <a:pPr marL="517525" indent="-517525" eaLnBrk="1" fontAlgn="auto" hangingPunct="1">
              <a:spcAft>
                <a:spcPts val="0"/>
              </a:spcAft>
              <a:buFont typeface="Wingdings" pitchFamily="2" charset="2"/>
              <a:buNone/>
              <a:defRPr/>
            </a:pPr>
            <a:r>
              <a:rPr lang="en-US" dirty="0" err="1" smtClean="0">
                <a:solidFill>
                  <a:srgbClr val="0000FF"/>
                </a:solidFill>
                <a:latin typeface="Times New Roman" pitchFamily="18" charset="0"/>
              </a:rPr>
              <a:t>Ngược</a:t>
            </a:r>
            <a:r>
              <a:rPr lang="en-US" dirty="0" smtClean="0">
                <a:solidFill>
                  <a:srgbClr val="0000FF"/>
                </a:solidFill>
                <a:latin typeface="VNI-Helve" pitchFamily="2" charset="0"/>
              </a:rPr>
              <a:t> </a:t>
            </a:r>
            <a:r>
              <a:rPr lang="en-US" dirty="0" err="1" smtClean="0">
                <a:solidFill>
                  <a:srgbClr val="0000FF"/>
                </a:solidFill>
                <a:latin typeface="Times New Roman" pitchFamily="18" charset="0"/>
              </a:rPr>
              <a:t>lại</a:t>
            </a:r>
            <a:endParaRPr lang="en-US" dirty="0" smtClean="0">
              <a:solidFill>
                <a:srgbClr val="0000FF"/>
              </a:solidFill>
              <a:latin typeface="Times New Roman" pitchFamily="18" charset="0"/>
            </a:endParaRPr>
          </a:p>
          <a:p>
            <a:pPr marL="517525" indent="-517525" eaLnBrk="1" fontAlgn="auto" hangingPunct="1">
              <a:spcAft>
                <a:spcPts val="0"/>
              </a:spcAft>
              <a:buFont typeface="Wingdings" pitchFamily="2" charset="2"/>
              <a:buNone/>
              <a:defRPr/>
            </a:pPr>
            <a:r>
              <a:rPr lang="en-US" dirty="0" smtClean="0">
                <a:latin typeface="VNI-Helve" pitchFamily="2" charset="0"/>
              </a:rPr>
              <a:t>	</a:t>
            </a:r>
            <a:r>
              <a:rPr lang="en-US" dirty="0" err="1" smtClean="0">
                <a:latin typeface="Times New Roman" pitchFamily="18" charset="0"/>
              </a:rPr>
              <a:t>Thêm</a:t>
            </a:r>
            <a:r>
              <a:rPr lang="en-US" dirty="0" smtClean="0">
                <a:latin typeface="VNI-Helve" pitchFamily="2" charset="0"/>
              </a:rPr>
              <a:t> </a:t>
            </a:r>
            <a:r>
              <a:rPr lang="en-US" dirty="0" err="1" smtClean="0">
                <a:latin typeface="Times New Roman" pitchFamily="18" charset="0"/>
              </a:rPr>
              <a:t>new</a:t>
            </a:r>
            <a:r>
              <a:rPr lang="en-US" dirty="0" err="1" smtClean="0">
                <a:latin typeface="VNI-Helve" pitchFamily="2" charset="0"/>
              </a:rPr>
              <a:t>_</a:t>
            </a:r>
            <a:r>
              <a:rPr lang="en-US" dirty="0" err="1" smtClean="0">
                <a:latin typeface="Times New Roman" pitchFamily="18" charset="0"/>
              </a:rPr>
              <a:t>ele</a:t>
            </a:r>
            <a:r>
              <a:rPr lang="en-US" dirty="0" smtClean="0">
                <a:latin typeface="VNI-Helve" pitchFamily="2" charset="0"/>
              </a:rPr>
              <a:t> </a:t>
            </a:r>
            <a:r>
              <a:rPr lang="en-US" dirty="0" err="1" smtClean="0">
                <a:latin typeface="Times New Roman" pitchFamily="18" charset="0"/>
              </a:rPr>
              <a:t>vào</a:t>
            </a:r>
            <a:r>
              <a:rPr lang="en-US" dirty="0" smtClean="0">
                <a:latin typeface="VNI-Helve" pitchFamily="2" charset="0"/>
              </a:rPr>
              <a:t> </a:t>
            </a:r>
            <a:r>
              <a:rPr lang="en-US" dirty="0" err="1" smtClean="0">
                <a:latin typeface="Times New Roman" pitchFamily="18" charset="0"/>
              </a:rPr>
              <a:t>đầu</a:t>
            </a:r>
            <a:r>
              <a:rPr lang="en-US" dirty="0" smtClean="0">
                <a:latin typeface="VNI-Helve" pitchFamily="2" charset="0"/>
              </a:rPr>
              <a:t> </a:t>
            </a:r>
            <a:r>
              <a:rPr lang="en-US" dirty="0" err="1" smtClean="0">
                <a:latin typeface="Times New Roman" pitchFamily="18" charset="0"/>
              </a:rPr>
              <a:t>danh</a:t>
            </a:r>
            <a:r>
              <a:rPr lang="en-US" dirty="0" smtClean="0">
                <a:latin typeface="VNI-Helve" pitchFamily="2" charset="0"/>
              </a:rPr>
              <a:t> </a:t>
            </a:r>
            <a:r>
              <a:rPr lang="en-US" dirty="0" err="1" smtClean="0">
                <a:latin typeface="Times New Roman" pitchFamily="18" charset="0"/>
              </a:rPr>
              <a:t>sách</a:t>
            </a:r>
            <a:endParaRPr lang="en-US" dirty="0" smtClean="0">
              <a:latin typeface="Times New Roman" pitchFamily="18" charset="0"/>
            </a:endParaRPr>
          </a:p>
        </p:txBody>
      </p:sp>
      <p:sp>
        <p:nvSpPr>
          <p:cNvPr id="12292" name="Rectangle 36"/>
          <p:cNvSpPr>
            <a:spLocks noGrp="1" noChangeArrowheads="1"/>
          </p:cNvSpPr>
          <p:nvPr>
            <p:ph type="title"/>
          </p:nvPr>
        </p:nvSpPr>
        <p:spPr>
          <a:xfrm>
            <a:off x="762000" y="457200"/>
            <a:ext cx="8001000" cy="838200"/>
          </a:xfrm>
          <a:noFill/>
        </p:spPr>
        <p:txBody>
          <a:bodyPr/>
          <a:lstStyle/>
          <a:p>
            <a:pPr eaLnBrk="1" hangingPunct="1"/>
            <a:r>
              <a:rPr lang="en-US" sz="3600" b="1" smtClean="0">
                <a:latin typeface="Times New Roman" pitchFamily="18" charset="0"/>
              </a:rPr>
              <a:t>Chèn</a:t>
            </a:r>
            <a:r>
              <a:rPr lang="en-US" sz="3600" b="1" smtClean="0"/>
              <a:t> </a:t>
            </a:r>
            <a:r>
              <a:rPr lang="en-US" sz="3600" b="1" smtClean="0">
                <a:latin typeface="Times New Roman" pitchFamily="18" charset="0"/>
              </a:rPr>
              <a:t>một</a:t>
            </a:r>
            <a:r>
              <a:rPr lang="en-US" sz="3600" b="1" smtClean="0"/>
              <a:t> </a:t>
            </a:r>
            <a:r>
              <a:rPr lang="en-US" sz="3600" b="1" smtClean="0">
                <a:latin typeface="Times New Roman" pitchFamily="18" charset="0"/>
              </a:rPr>
              <a:t>phần</a:t>
            </a:r>
            <a:r>
              <a:rPr lang="en-US" sz="3600" b="1" smtClean="0"/>
              <a:t> </a:t>
            </a:r>
            <a:r>
              <a:rPr lang="en-US" sz="3600" b="1" smtClean="0">
                <a:latin typeface="Times New Roman" pitchFamily="18" charset="0"/>
              </a:rPr>
              <a:t>tử</a:t>
            </a:r>
            <a:r>
              <a:rPr lang="en-US" sz="3600" b="1" smtClean="0"/>
              <a:t> </a:t>
            </a:r>
            <a:r>
              <a:rPr lang="en-US" sz="3600" b="1" smtClean="0">
                <a:latin typeface="Times New Roman" pitchFamily="18" charset="0"/>
              </a:rPr>
              <a:t>sau</a:t>
            </a:r>
            <a:r>
              <a:rPr lang="en-US" sz="3600" b="1" smtClean="0"/>
              <a:t> </a:t>
            </a:r>
            <a:r>
              <a:rPr lang="en-US" sz="3600" b="1" smtClean="0">
                <a:latin typeface="Times New Roman" pitchFamily="18" charset="0"/>
              </a:rPr>
              <a:t>q</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3F800338-9574-4525-9B8A-6B8CF0D68046}" type="slidenum">
              <a:rPr lang="en-US"/>
              <a:pPr algn="ctr">
                <a:defRPr/>
              </a:pPr>
              <a:t>22</a:t>
            </a:fld>
            <a:endParaRPr lang="en-US"/>
          </a:p>
        </p:txBody>
      </p:sp>
      <p:sp>
        <p:nvSpPr>
          <p:cNvPr id="684035" name="Rectangle 3"/>
          <p:cNvSpPr>
            <a:spLocks noGrp="1" noChangeArrowheads="1"/>
          </p:cNvSpPr>
          <p:nvPr>
            <p:ph type="body" idx="1"/>
          </p:nvPr>
        </p:nvSpPr>
        <p:spPr>
          <a:xfrm>
            <a:off x="228600" y="1524000"/>
            <a:ext cx="8610600" cy="4572000"/>
          </a:xfrm>
        </p:spPr>
        <p:txBody>
          <a:bodyPr rtlCol="0">
            <a:normAutofit fontScale="92500" lnSpcReduction="20000"/>
          </a:bodyPr>
          <a:lstStyle/>
          <a:p>
            <a:pPr marL="579438" indent="-579438" eaLnBrk="1" fontAlgn="auto" hangingPunct="1">
              <a:spcAft>
                <a:spcPts val="0"/>
              </a:spcAft>
              <a:buFont typeface="Wingdings" pitchFamily="2" charset="2"/>
              <a:buNone/>
              <a:tabLst>
                <a:tab pos="1493838" algn="l"/>
                <a:tab pos="2408238" algn="l"/>
              </a:tabLst>
              <a:defRPr/>
            </a:pPr>
            <a:r>
              <a:rPr lang="en-US" sz="2400" b="1" dirty="0" smtClean="0">
                <a:solidFill>
                  <a:srgbClr val="0000FF"/>
                </a:solidFill>
                <a:latin typeface="Courier New" pitchFamily="49" charset="0"/>
              </a:rPr>
              <a:t>void</a:t>
            </a:r>
            <a:r>
              <a:rPr lang="en-US" sz="2400" b="1" dirty="0" smtClean="0">
                <a:solidFill>
                  <a:srgbClr val="000000"/>
                </a:solidFill>
                <a:latin typeface="Courier New" pitchFamily="49" charset="0"/>
              </a:rPr>
              <a:t> </a:t>
            </a:r>
            <a:r>
              <a:rPr lang="en-US" sz="2400" b="1" dirty="0" err="1" smtClean="0">
                <a:solidFill>
                  <a:srgbClr val="FF0000"/>
                </a:solidFill>
                <a:latin typeface="Courier New" pitchFamily="49" charset="0"/>
              </a:rPr>
              <a:t>InsertAfter</a:t>
            </a:r>
            <a:r>
              <a:rPr lang="en-US" sz="2400" b="1" dirty="0" smtClean="0">
                <a:solidFill>
                  <a:srgbClr val="000000"/>
                </a:solidFill>
                <a:latin typeface="Courier New" pitchFamily="49" charset="0"/>
              </a:rPr>
              <a:t>(</a:t>
            </a:r>
            <a:r>
              <a:rPr lang="en-US" sz="2400" b="1" dirty="0" smtClean="0">
                <a:solidFill>
                  <a:srgbClr val="0000FF"/>
                </a:solidFill>
                <a:latin typeface="Courier New" pitchFamily="49" charset="0"/>
              </a:rPr>
              <a:t>LIST</a:t>
            </a:r>
            <a:r>
              <a:rPr lang="en-US" sz="2400" b="1" dirty="0" smtClean="0">
                <a:solidFill>
                  <a:srgbClr val="000000"/>
                </a:solidFill>
                <a:latin typeface="Courier New" pitchFamily="49" charset="0"/>
              </a:rPr>
              <a:t> &amp;</a:t>
            </a:r>
            <a:r>
              <a:rPr lang="en-US" sz="2400" b="1" dirty="0" err="1" smtClean="0">
                <a:solidFill>
                  <a:srgbClr val="000000"/>
                </a:solidFill>
                <a:latin typeface="Courier New" pitchFamily="49" charset="0"/>
              </a:rPr>
              <a:t>l,</a:t>
            </a:r>
            <a:r>
              <a:rPr lang="en-US" sz="2400" b="1" dirty="0" err="1" smtClean="0">
                <a:solidFill>
                  <a:srgbClr val="0000FF"/>
                </a:solidFill>
                <a:latin typeface="Courier New" pitchFamily="49" charset="0"/>
              </a:rPr>
              <a:t>NODE</a:t>
            </a:r>
            <a:r>
              <a:rPr lang="en-US" sz="2400" b="1" dirty="0" smtClean="0">
                <a:solidFill>
                  <a:srgbClr val="000000"/>
                </a:solidFill>
                <a:latin typeface="Courier New" pitchFamily="49" charset="0"/>
              </a:rPr>
              <a:t> *q, </a:t>
            </a:r>
            <a:r>
              <a:rPr lang="en-US" sz="2400" b="1" dirty="0" smtClean="0">
                <a:solidFill>
                  <a:srgbClr val="0000FF"/>
                </a:solidFill>
                <a:latin typeface="Courier New" pitchFamily="49" charset="0"/>
              </a:rPr>
              <a:t>NODE</a:t>
            </a:r>
            <a:r>
              <a:rPr lang="en-US" sz="2400" b="1" dirty="0" smtClean="0">
                <a:solidFill>
                  <a:srgbClr val="000000"/>
                </a:solidFill>
                <a:latin typeface="Courier New" pitchFamily="49" charset="0"/>
              </a:rPr>
              <a:t>* </a:t>
            </a:r>
            <a:r>
              <a:rPr lang="en-US" sz="2400" b="1" dirty="0" err="1" smtClean="0">
                <a:solidFill>
                  <a:srgbClr val="000000"/>
                </a:solidFill>
                <a:latin typeface="Courier New" pitchFamily="49" charset="0"/>
              </a:rPr>
              <a:t>new_ele</a:t>
            </a:r>
            <a:r>
              <a:rPr lang="en-US" sz="2400" b="1" dirty="0" smtClean="0">
                <a:solidFill>
                  <a:srgbClr val="000000"/>
                </a:solidFill>
                <a:latin typeface="Courier New" pitchFamily="49" charset="0"/>
              </a:rPr>
              <a:t>)</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		</a:t>
            </a:r>
            <a:r>
              <a:rPr lang="en-US" b="1" dirty="0" smtClean="0">
                <a:solidFill>
                  <a:srgbClr val="0000FF"/>
                </a:solidFill>
                <a:latin typeface="Courier New" pitchFamily="49" charset="0"/>
              </a:rPr>
              <a:t>if</a:t>
            </a:r>
            <a:r>
              <a:rPr lang="en-US" b="1" dirty="0" smtClean="0">
                <a:solidFill>
                  <a:srgbClr val="000000"/>
                </a:solidFill>
                <a:latin typeface="Courier New" pitchFamily="49" charset="0"/>
              </a:rPr>
              <a:t> (q!=</a:t>
            </a:r>
            <a:r>
              <a:rPr lang="en-US" b="1" dirty="0" smtClean="0">
                <a:solidFill>
                  <a:srgbClr val="A000A0"/>
                </a:solidFill>
                <a:latin typeface="Courier New" pitchFamily="49" charset="0"/>
              </a:rPr>
              <a:t>NULL </a:t>
            </a:r>
            <a:r>
              <a:rPr lang="en-US" b="1" dirty="0" smtClean="0">
                <a:latin typeface="Courier New" pitchFamily="49" charset="0"/>
              </a:rPr>
              <a:t>&amp;&amp; </a:t>
            </a:r>
            <a:r>
              <a:rPr lang="en-US" b="1" dirty="0" err="1" smtClean="0">
                <a:latin typeface="Courier New" pitchFamily="49" charset="0"/>
              </a:rPr>
              <a:t>new_ele</a:t>
            </a:r>
            <a:r>
              <a:rPr lang="en-US" b="1" dirty="0" smtClean="0">
                <a:latin typeface="Courier New" pitchFamily="49" charset="0"/>
              </a:rPr>
              <a:t> !=</a:t>
            </a:r>
            <a:r>
              <a:rPr lang="en-US" b="1" dirty="0" smtClean="0">
                <a:solidFill>
                  <a:srgbClr val="A000A0"/>
                </a:solidFill>
                <a:latin typeface="Courier New" pitchFamily="49" charset="0"/>
              </a:rPr>
              <a:t>NULL</a:t>
            </a:r>
            <a:r>
              <a:rPr lang="en-US" b="1" dirty="0" smtClean="0">
                <a:solidFill>
                  <a:srgbClr val="000000"/>
                </a:solidFill>
                <a:latin typeface="Courier New" pitchFamily="49" charset="0"/>
              </a:rPr>
              <a:t>)  </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		{</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new_ele</a:t>
            </a:r>
            <a:r>
              <a:rPr lang="en-US" b="1" dirty="0" smtClean="0">
                <a:solidFill>
                  <a:srgbClr val="000000"/>
                </a:solidFill>
                <a:latin typeface="Courier New" pitchFamily="49" charset="0"/>
              </a:rPr>
              <a:t>-&gt;next = q-&gt;next;</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			q-&gt;next = </a:t>
            </a:r>
            <a:r>
              <a:rPr lang="en-US" b="1" dirty="0" err="1" smtClean="0">
                <a:solidFill>
                  <a:srgbClr val="000000"/>
                </a:solidFill>
                <a:latin typeface="Courier New" pitchFamily="49" charset="0"/>
              </a:rPr>
              <a:t>new_ele</a:t>
            </a:r>
            <a:r>
              <a:rPr lang="en-US" b="1" dirty="0" smtClean="0">
                <a:solidFill>
                  <a:srgbClr val="000000"/>
                </a:solidFill>
                <a:latin typeface="Courier New" pitchFamily="49" charset="0"/>
              </a:rPr>
              <a:t>; 	</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FF"/>
                </a:solidFill>
                <a:latin typeface="Courier New" pitchFamily="49" charset="0"/>
              </a:rPr>
              <a:t>			if</a:t>
            </a:r>
            <a:r>
              <a:rPr lang="en-US" b="1" dirty="0" smtClean="0">
                <a:solidFill>
                  <a:srgbClr val="000000"/>
                </a:solidFill>
                <a:latin typeface="Courier New" pitchFamily="49" charset="0"/>
              </a:rPr>
              <a:t>(q == </a:t>
            </a:r>
            <a:r>
              <a:rPr lang="en-US" b="1" dirty="0" err="1" smtClean="0">
                <a:solidFill>
                  <a:srgbClr val="000000"/>
                </a:solidFill>
                <a:latin typeface="Courier New" pitchFamily="49" charset="0"/>
              </a:rPr>
              <a:t>l.last</a:t>
            </a:r>
            <a:r>
              <a:rPr lang="en-US" b="1" dirty="0" smtClean="0">
                <a:solidFill>
                  <a:srgbClr val="000000"/>
                </a:solidFill>
                <a:latin typeface="Courier New" pitchFamily="49" charset="0"/>
              </a:rPr>
              <a:t>)</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l.last</a:t>
            </a:r>
            <a:r>
              <a:rPr lang="en-US" b="1" dirty="0" smtClean="0">
                <a:solidFill>
                  <a:srgbClr val="000000"/>
                </a:solidFill>
                <a:latin typeface="Courier New" pitchFamily="49" charset="0"/>
              </a:rPr>
              <a:t> = </a:t>
            </a:r>
            <a:r>
              <a:rPr lang="en-US" b="1" dirty="0" err="1" smtClean="0">
                <a:solidFill>
                  <a:srgbClr val="000000"/>
                </a:solidFill>
                <a:latin typeface="Courier New" pitchFamily="49" charset="0"/>
              </a:rPr>
              <a:t>new_ele</a:t>
            </a:r>
            <a:r>
              <a:rPr lang="en-US" b="1" dirty="0" smtClean="0">
                <a:solidFill>
                  <a:srgbClr val="000000"/>
                </a:solidFill>
                <a:latin typeface="Courier New" pitchFamily="49" charset="0"/>
              </a:rPr>
              <a:t>; </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		}</a:t>
            </a:r>
          </a:p>
          <a:p>
            <a:pPr marL="579438" indent="-579438" eaLnBrk="1" fontAlgn="auto" hangingPunct="1">
              <a:spcAft>
                <a:spcPts val="0"/>
              </a:spcAft>
              <a:buFont typeface="Wingdings" pitchFamily="2" charset="2"/>
              <a:buNone/>
              <a:tabLst>
                <a:tab pos="1493838" algn="l"/>
                <a:tab pos="2408238" algn="l"/>
              </a:tabLst>
              <a:defRPr/>
            </a:pPr>
            <a:r>
              <a:rPr lang="en-US" b="1" dirty="0" smtClean="0">
                <a:solidFill>
                  <a:srgbClr val="000000"/>
                </a:solidFill>
                <a:latin typeface="Courier New" pitchFamily="49" charset="0"/>
              </a:rPr>
              <a:t>}</a:t>
            </a:r>
          </a:p>
          <a:p>
            <a:pPr marL="1493838" lvl="1" indent="-579438" eaLnBrk="1" fontAlgn="auto" hangingPunct="1">
              <a:spcAft>
                <a:spcPts val="0"/>
              </a:spcAft>
              <a:buFont typeface="Wingdings" pitchFamily="2" charset="2"/>
              <a:buNone/>
              <a:tabLst>
                <a:tab pos="1493838" algn="l"/>
                <a:tab pos="2408238" algn="l"/>
              </a:tabLst>
              <a:defRPr/>
            </a:pPr>
            <a:endParaRPr lang="en-US" b="1" dirty="0" smtClean="0">
              <a:latin typeface="Courier New" pitchFamily="49" charset="0"/>
            </a:endParaRPr>
          </a:p>
        </p:txBody>
      </p:sp>
      <p:sp>
        <p:nvSpPr>
          <p:cNvPr id="13316" name="Rectangle 5"/>
          <p:cNvSpPr>
            <a:spLocks noGrp="1" noChangeArrowheads="1"/>
          </p:cNvSpPr>
          <p:nvPr>
            <p:ph type="title"/>
          </p:nvPr>
        </p:nvSpPr>
        <p:spPr>
          <a:xfrm>
            <a:off x="762000" y="457200"/>
            <a:ext cx="8001000" cy="838200"/>
          </a:xfrm>
          <a:noFill/>
        </p:spPr>
        <p:txBody>
          <a:bodyPr/>
          <a:lstStyle/>
          <a:p>
            <a:pPr eaLnBrk="1" hangingPunct="1"/>
            <a:r>
              <a:rPr lang="en-US" sz="3600" b="1" smtClean="0">
                <a:latin typeface="Times New Roman" pitchFamily="18" charset="0"/>
              </a:rPr>
              <a:t>Chèn</a:t>
            </a:r>
            <a:r>
              <a:rPr lang="en-US" sz="3600" b="1" smtClean="0"/>
              <a:t> </a:t>
            </a:r>
            <a:r>
              <a:rPr lang="en-US" sz="3600" b="1" smtClean="0">
                <a:latin typeface="Times New Roman" pitchFamily="18" charset="0"/>
              </a:rPr>
              <a:t>một</a:t>
            </a:r>
            <a:r>
              <a:rPr lang="en-US" sz="3600" b="1" smtClean="0"/>
              <a:t> </a:t>
            </a:r>
            <a:r>
              <a:rPr lang="en-US" sz="3600" b="1" smtClean="0">
                <a:latin typeface="Times New Roman" pitchFamily="18" charset="0"/>
              </a:rPr>
              <a:t>phần</a:t>
            </a:r>
            <a:r>
              <a:rPr lang="en-US" sz="3600" b="1" smtClean="0"/>
              <a:t> </a:t>
            </a:r>
            <a:r>
              <a:rPr lang="en-US" sz="3600" b="1" smtClean="0">
                <a:latin typeface="Times New Roman" pitchFamily="18" charset="0"/>
              </a:rPr>
              <a:t>tử</a:t>
            </a:r>
            <a:r>
              <a:rPr lang="en-US" sz="3600" b="1" smtClean="0"/>
              <a:t> </a:t>
            </a:r>
            <a:r>
              <a:rPr lang="en-US" sz="3600" b="1" smtClean="0">
                <a:latin typeface="Times New Roman" pitchFamily="18" charset="0"/>
              </a:rPr>
              <a:t>sau</a:t>
            </a:r>
            <a:r>
              <a:rPr lang="en-US" sz="3600" b="1" smtClean="0"/>
              <a:t> </a:t>
            </a:r>
            <a:r>
              <a:rPr lang="en-US" sz="3600" b="1" smtClean="0">
                <a:latin typeface="Times New Roman" pitchFamily="18" charset="0"/>
              </a:rPr>
              <a:t>q</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14C9BD3-9C02-4AE9-AD53-EA83D5B3A127}" type="slidenum">
              <a:rPr lang="en-US"/>
              <a:pPr algn="ctr">
                <a:defRPr/>
              </a:pPr>
              <a:t>23</a:t>
            </a:fld>
            <a:endParaRPr lang="en-US"/>
          </a:p>
        </p:txBody>
      </p:sp>
      <p:sp>
        <p:nvSpPr>
          <p:cNvPr id="697349" name="Rectangle 5"/>
          <p:cNvSpPr>
            <a:spLocks noGrp="1" noChangeArrowheads="1"/>
          </p:cNvSpPr>
          <p:nvPr>
            <p:ph type="body" idx="1"/>
          </p:nvPr>
        </p:nvSpPr>
        <p:spPr>
          <a:xfrm>
            <a:off x="685800" y="1219200"/>
            <a:ext cx="7772400" cy="52578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dirty="0" err="1" smtClean="0">
                <a:latin typeface="Times New Roman" pitchFamily="18" charset="0"/>
              </a:rPr>
              <a:t>Bước</a:t>
            </a:r>
            <a:r>
              <a:rPr lang="en-US" dirty="0" smtClean="0">
                <a:latin typeface="Times New Roman" pitchFamily="18" charset="0"/>
              </a:rPr>
              <a:t> 1: p = first; </a:t>
            </a:r>
            <a:r>
              <a:rPr lang="en-US" i="1" dirty="0" smtClean="0">
                <a:latin typeface="Times New Roman" pitchFamily="18" charset="0"/>
              </a:rPr>
              <a:t>//Cho p </a:t>
            </a:r>
            <a:r>
              <a:rPr lang="en-US" i="1" dirty="0" err="1" smtClean="0">
                <a:latin typeface="Times New Roman" pitchFamily="18" charset="0"/>
              </a:rPr>
              <a:t>trỏ</a:t>
            </a:r>
            <a:r>
              <a:rPr lang="en-US" i="1" dirty="0" smtClean="0">
                <a:latin typeface="Times New Roman" pitchFamily="18" charset="0"/>
              </a:rPr>
              <a:t> </a:t>
            </a:r>
            <a:r>
              <a:rPr lang="en-US" i="1" dirty="0" err="1" smtClean="0">
                <a:latin typeface="Times New Roman" pitchFamily="18" charset="0"/>
              </a:rPr>
              <a:t>đến</a:t>
            </a:r>
            <a:r>
              <a:rPr lang="en-US" i="1" dirty="0" smtClean="0">
                <a:latin typeface="Times New Roman" pitchFamily="18" charset="0"/>
              </a:rPr>
              <a:t>  </a:t>
            </a:r>
            <a:r>
              <a:rPr lang="en-US" i="1" dirty="0" err="1" smtClean="0">
                <a:latin typeface="Times New Roman" pitchFamily="18" charset="0"/>
              </a:rPr>
              <a:t>phần</a:t>
            </a:r>
            <a:r>
              <a:rPr lang="en-US" i="1" dirty="0" smtClean="0">
                <a:latin typeface="Times New Roman" pitchFamily="18" charset="0"/>
              </a:rPr>
              <a:t> </a:t>
            </a:r>
            <a:r>
              <a:rPr lang="en-US" i="1" dirty="0" err="1" smtClean="0">
                <a:latin typeface="Times New Roman" pitchFamily="18" charset="0"/>
              </a:rPr>
              <a:t>tử</a:t>
            </a:r>
            <a:r>
              <a:rPr lang="en-US" i="1" dirty="0" smtClean="0">
                <a:latin typeface="Times New Roman" pitchFamily="18" charset="0"/>
              </a:rPr>
              <a:t> </a:t>
            </a:r>
            <a:r>
              <a:rPr lang="en-US" i="1" dirty="0" err="1" smtClean="0">
                <a:latin typeface="Times New Roman" pitchFamily="18" charset="0"/>
              </a:rPr>
              <a:t>đầu</a:t>
            </a:r>
            <a:r>
              <a:rPr lang="en-US" i="1" dirty="0" smtClean="0">
                <a:latin typeface="Times New Roman" pitchFamily="18" charset="0"/>
              </a:rPr>
              <a:t> </a:t>
            </a:r>
            <a:r>
              <a:rPr lang="en-US" i="1" dirty="0" err="1" smtClean="0">
                <a:latin typeface="Times New Roman" pitchFamily="18" charset="0"/>
              </a:rPr>
              <a:t>danh</a:t>
            </a:r>
            <a:r>
              <a:rPr lang="en-US" i="1" dirty="0" smtClean="0">
                <a:latin typeface="Times New Roman" pitchFamily="18" charset="0"/>
              </a:rPr>
              <a:t> </a:t>
            </a:r>
            <a:r>
              <a:rPr lang="en-US" i="1" dirty="0" err="1" smtClean="0">
                <a:latin typeface="Times New Roman" pitchFamily="18" charset="0"/>
              </a:rPr>
              <a:t>sách</a:t>
            </a:r>
            <a:endParaRPr lang="en-US" i="1" dirty="0" smtClean="0">
              <a:latin typeface="Times New Roman" pitchFamily="18" charset="0"/>
            </a:endParaRPr>
          </a:p>
          <a:p>
            <a:pPr eaLnBrk="1" fontAlgn="auto" hangingPunct="1">
              <a:lnSpc>
                <a:spcPct val="90000"/>
              </a:lnSpc>
              <a:spcAft>
                <a:spcPts val="0"/>
              </a:spcAft>
              <a:buFont typeface="Arial" pitchFamily="34" charset="0"/>
              <a:buChar char="•"/>
              <a:defRPr/>
            </a:pPr>
            <a:r>
              <a:rPr lang="en-US" dirty="0" err="1" smtClean="0">
                <a:latin typeface="Times New Roman" pitchFamily="18" charset="0"/>
              </a:rPr>
              <a:t>Bước</a:t>
            </a:r>
            <a:r>
              <a:rPr lang="en-US" dirty="0" smtClean="0">
                <a:latin typeface="Times New Roman" pitchFamily="18" charset="0"/>
              </a:rPr>
              <a:t> 2: </a:t>
            </a:r>
            <a:r>
              <a:rPr lang="en-US" dirty="0" err="1" smtClean="0">
                <a:latin typeface="Times New Roman" pitchFamily="18" charset="0"/>
              </a:rPr>
              <a:t>Trong</a:t>
            </a:r>
            <a:r>
              <a:rPr lang="en-US" dirty="0" smtClean="0">
                <a:latin typeface="Times New Roman" pitchFamily="18" charset="0"/>
              </a:rPr>
              <a:t> </a:t>
            </a:r>
            <a:r>
              <a:rPr lang="en-US" dirty="0" err="1" smtClean="0">
                <a:latin typeface="Times New Roman" pitchFamily="18" charset="0"/>
              </a:rPr>
              <a:t>khi</a:t>
            </a:r>
            <a:r>
              <a:rPr lang="en-US" dirty="0" smtClean="0">
                <a:latin typeface="Times New Roman" pitchFamily="18" charset="0"/>
              </a:rPr>
              <a:t>  (</a:t>
            </a:r>
            <a:r>
              <a:rPr lang="en-US" dirty="0" err="1" smtClean="0">
                <a:latin typeface="Times New Roman" pitchFamily="18" charset="0"/>
              </a:rPr>
              <a:t>Danh</a:t>
            </a:r>
            <a:r>
              <a:rPr lang="en-US" dirty="0" smtClean="0">
                <a:latin typeface="Times New Roman" pitchFamily="18" charset="0"/>
              </a:rPr>
              <a:t> </a:t>
            </a:r>
            <a:r>
              <a:rPr lang="en-US" dirty="0" err="1" smtClean="0">
                <a:latin typeface="Times New Roman" pitchFamily="18" charset="0"/>
              </a:rPr>
              <a:t>sách</a:t>
            </a:r>
            <a:r>
              <a:rPr lang="en-US" dirty="0" smtClean="0">
                <a:latin typeface="Times New Roman" pitchFamily="18" charset="0"/>
              </a:rPr>
              <a:t> </a:t>
            </a:r>
            <a:r>
              <a:rPr lang="en-US" dirty="0" err="1" smtClean="0">
                <a:latin typeface="Times New Roman" pitchFamily="18" charset="0"/>
              </a:rPr>
              <a:t>chưa</a:t>
            </a:r>
            <a:r>
              <a:rPr lang="en-US" dirty="0" smtClean="0">
                <a:latin typeface="Times New Roman" pitchFamily="18" charset="0"/>
              </a:rPr>
              <a:t> </a:t>
            </a:r>
            <a:r>
              <a:rPr lang="en-US" dirty="0" err="1" smtClean="0">
                <a:latin typeface="Times New Roman" pitchFamily="18" charset="0"/>
              </a:rPr>
              <a:t>hết</a:t>
            </a:r>
            <a:r>
              <a:rPr lang="en-US" dirty="0" smtClean="0">
                <a:latin typeface="Times New Roman" pitchFamily="18" charset="0"/>
              </a:rPr>
              <a:t>)  </a:t>
            </a:r>
            <a:r>
              <a:rPr lang="en-US" dirty="0" err="1" smtClean="0">
                <a:latin typeface="Times New Roman" pitchFamily="18" charset="0"/>
              </a:rPr>
              <a:t>thực</a:t>
            </a:r>
            <a:r>
              <a:rPr lang="en-US" dirty="0" smtClean="0">
                <a:latin typeface="Times New Roman" pitchFamily="18" charset="0"/>
              </a:rPr>
              <a:t> </a:t>
            </a:r>
            <a:r>
              <a:rPr lang="en-US" dirty="0" err="1" smtClean="0">
                <a:latin typeface="Times New Roman" pitchFamily="18" charset="0"/>
              </a:rPr>
              <a:t>hiện</a:t>
            </a:r>
            <a:endParaRPr lang="en-US" dirty="0" smtClean="0">
              <a:latin typeface="Times New Roman" pitchFamily="18" charset="0"/>
            </a:endParaRPr>
          </a:p>
          <a:p>
            <a:pPr lvl="1" eaLnBrk="1" fontAlgn="auto" hangingPunct="1">
              <a:lnSpc>
                <a:spcPct val="90000"/>
              </a:lnSpc>
              <a:spcAft>
                <a:spcPts val="0"/>
              </a:spcAft>
              <a:buFont typeface="Arial" pitchFamily="34" charset="0"/>
              <a:buChar char="–"/>
              <a:defRPr/>
            </a:pPr>
            <a:r>
              <a:rPr lang="en-US" dirty="0" smtClean="0">
                <a:latin typeface="Times New Roman" pitchFamily="18" charset="0"/>
              </a:rPr>
              <a:t>B21 :   </a:t>
            </a:r>
            <a:r>
              <a:rPr lang="en-US" dirty="0" err="1" smtClean="0">
                <a:latin typeface="Times New Roman" pitchFamily="18" charset="0"/>
              </a:rPr>
              <a:t>Xử</a:t>
            </a:r>
            <a:r>
              <a:rPr lang="en-US" dirty="0" smtClean="0">
                <a:latin typeface="Times New Roman" pitchFamily="18" charset="0"/>
              </a:rPr>
              <a:t> </a:t>
            </a:r>
            <a:r>
              <a:rPr lang="en-US" dirty="0" err="1" smtClean="0">
                <a:latin typeface="Times New Roman" pitchFamily="18" charset="0"/>
              </a:rPr>
              <a:t>lý</a:t>
            </a:r>
            <a:r>
              <a:rPr lang="en-US" dirty="0" smtClean="0">
                <a:latin typeface="Times New Roman" pitchFamily="18" charset="0"/>
              </a:rPr>
              <a:t> </a:t>
            </a:r>
            <a:r>
              <a:rPr lang="en-US" dirty="0" err="1" smtClean="0">
                <a:latin typeface="Times New Roman" pitchFamily="18" charset="0"/>
              </a:rPr>
              <a:t>phần</a:t>
            </a:r>
            <a:r>
              <a:rPr lang="en-US" dirty="0" smtClean="0">
                <a:latin typeface="Times New Roman" pitchFamily="18" charset="0"/>
              </a:rPr>
              <a:t> </a:t>
            </a:r>
            <a:r>
              <a:rPr lang="en-US" dirty="0" err="1" smtClean="0">
                <a:latin typeface="Times New Roman" pitchFamily="18" charset="0"/>
              </a:rPr>
              <a:t>tử</a:t>
            </a:r>
            <a:r>
              <a:rPr lang="en-US" dirty="0" smtClean="0">
                <a:latin typeface="Times New Roman" pitchFamily="18" charset="0"/>
              </a:rPr>
              <a:t> p;</a:t>
            </a:r>
          </a:p>
          <a:p>
            <a:pPr lvl="1" eaLnBrk="1" fontAlgn="auto" hangingPunct="1">
              <a:lnSpc>
                <a:spcPct val="90000"/>
              </a:lnSpc>
              <a:spcAft>
                <a:spcPts val="0"/>
              </a:spcAft>
              <a:buFont typeface="Arial" pitchFamily="34" charset="0"/>
              <a:buChar char="–"/>
              <a:defRPr/>
            </a:pPr>
            <a:r>
              <a:rPr lang="en-US" dirty="0" smtClean="0">
                <a:latin typeface="Times New Roman" pitchFamily="18" charset="0"/>
              </a:rPr>
              <a:t>B22 :   p:=p-&gt;next;	</a:t>
            </a:r>
            <a:r>
              <a:rPr lang="en-US" i="1" dirty="0" smtClean="0">
                <a:latin typeface="Times New Roman" pitchFamily="18" charset="0"/>
              </a:rPr>
              <a:t>// Cho p </a:t>
            </a:r>
            <a:r>
              <a:rPr lang="en-US" i="1" dirty="0" err="1" smtClean="0">
                <a:latin typeface="Times New Roman" pitchFamily="18" charset="0"/>
              </a:rPr>
              <a:t>trỏ</a:t>
            </a:r>
            <a:r>
              <a:rPr lang="en-US" i="1" dirty="0" smtClean="0">
                <a:latin typeface="Times New Roman" pitchFamily="18" charset="0"/>
              </a:rPr>
              <a:t> </a:t>
            </a:r>
            <a:r>
              <a:rPr lang="en-US" i="1" dirty="0" err="1" smtClean="0">
                <a:latin typeface="Times New Roman" pitchFamily="18" charset="0"/>
              </a:rPr>
              <a:t>tới</a:t>
            </a:r>
            <a:r>
              <a:rPr lang="en-US" i="1" dirty="0" smtClean="0">
                <a:latin typeface="Times New Roman" pitchFamily="18" charset="0"/>
              </a:rPr>
              <a:t> </a:t>
            </a:r>
            <a:r>
              <a:rPr lang="en-US" i="1" dirty="0" err="1" smtClean="0">
                <a:latin typeface="Times New Roman" pitchFamily="18" charset="0"/>
              </a:rPr>
              <a:t>phần</a:t>
            </a:r>
            <a:r>
              <a:rPr lang="en-US" i="1" dirty="0" smtClean="0">
                <a:latin typeface="Times New Roman" pitchFamily="18" charset="0"/>
              </a:rPr>
              <a:t> </a:t>
            </a:r>
            <a:r>
              <a:rPr lang="en-US" i="1" dirty="0" err="1" smtClean="0">
                <a:latin typeface="Times New Roman" pitchFamily="18" charset="0"/>
              </a:rPr>
              <a:t>tử</a:t>
            </a:r>
            <a:r>
              <a:rPr lang="en-US" i="1" dirty="0" smtClean="0">
                <a:latin typeface="Times New Roman" pitchFamily="18" charset="0"/>
              </a:rPr>
              <a:t> </a:t>
            </a:r>
            <a:r>
              <a:rPr lang="en-US" i="1" dirty="0" err="1" smtClean="0">
                <a:latin typeface="Times New Roman" pitchFamily="18" charset="0"/>
              </a:rPr>
              <a:t>kế</a:t>
            </a:r>
            <a:r>
              <a:rPr lang="en-US" i="1" dirty="0" smtClean="0">
                <a:latin typeface="Times New Roman" pitchFamily="18" charset="0"/>
              </a:rPr>
              <a:t> </a:t>
            </a:r>
          </a:p>
          <a:p>
            <a:pPr lvl="1" eaLnBrk="1" fontAlgn="auto" hangingPunct="1">
              <a:lnSpc>
                <a:spcPct val="90000"/>
              </a:lnSpc>
              <a:spcAft>
                <a:spcPts val="0"/>
              </a:spcAft>
              <a:buFont typeface="Wingdings" pitchFamily="2" charset="2"/>
              <a:buNone/>
              <a:defRPr/>
            </a:pPr>
            <a:r>
              <a:rPr lang="en-US" sz="2200" b="1" dirty="0" smtClean="0">
                <a:solidFill>
                  <a:srgbClr val="0000FF"/>
                </a:solidFill>
                <a:latin typeface="Times New Roman" pitchFamily="18" charset="0"/>
              </a:rPr>
              <a:t>void</a:t>
            </a:r>
            <a:r>
              <a:rPr lang="en-US" sz="2200" b="1" dirty="0" smtClean="0">
                <a:solidFill>
                  <a:srgbClr val="000000"/>
                </a:solidFill>
                <a:latin typeface="Times New Roman" pitchFamily="18" charset="0"/>
              </a:rPr>
              <a:t> </a:t>
            </a:r>
            <a:r>
              <a:rPr lang="en-US" sz="2200" b="1" dirty="0" err="1" smtClean="0">
                <a:solidFill>
                  <a:srgbClr val="FF0000"/>
                </a:solidFill>
                <a:latin typeface="Times New Roman" pitchFamily="18" charset="0"/>
              </a:rPr>
              <a:t>ProcessList</a:t>
            </a:r>
            <a:r>
              <a:rPr lang="en-US" sz="2200" b="1" dirty="0" smtClean="0">
                <a:solidFill>
                  <a:srgbClr val="000000"/>
                </a:solidFill>
                <a:latin typeface="Times New Roman" pitchFamily="18" charset="0"/>
              </a:rPr>
              <a:t> (</a:t>
            </a:r>
            <a:r>
              <a:rPr lang="en-US" sz="2200" b="1" dirty="0" smtClean="0">
                <a:solidFill>
                  <a:srgbClr val="0000FF"/>
                </a:solidFill>
                <a:latin typeface="Times New Roman" pitchFamily="18" charset="0"/>
              </a:rPr>
              <a:t>LIST</a:t>
            </a:r>
            <a:r>
              <a:rPr lang="en-US" sz="2200" b="1" dirty="0" smtClean="0">
                <a:solidFill>
                  <a:srgbClr val="000000"/>
                </a:solidFill>
                <a:latin typeface="Times New Roman" pitchFamily="18" charset="0"/>
              </a:rPr>
              <a:t> &amp;l)</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a:t>
            </a:r>
            <a:r>
              <a:rPr lang="en-US" sz="2200" b="1" dirty="0" smtClean="0">
                <a:solidFill>
                  <a:srgbClr val="0000FF"/>
                </a:solidFill>
                <a:latin typeface="Times New Roman" pitchFamily="18" charset="0"/>
              </a:rPr>
              <a:t>NODE</a:t>
            </a:r>
            <a:r>
              <a:rPr lang="en-US" sz="2200" b="1" dirty="0" smtClean="0">
                <a:solidFill>
                  <a:srgbClr val="000000"/>
                </a:solidFill>
                <a:latin typeface="Times New Roman" pitchFamily="18" charset="0"/>
              </a:rPr>
              <a:t>	*p;	</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p = </a:t>
            </a:r>
            <a:r>
              <a:rPr lang="en-US" sz="2200" b="1" dirty="0" err="1" smtClean="0">
                <a:solidFill>
                  <a:srgbClr val="000000"/>
                </a:solidFill>
                <a:latin typeface="Times New Roman" pitchFamily="18" charset="0"/>
              </a:rPr>
              <a:t>l.first</a:t>
            </a:r>
            <a:r>
              <a:rPr lang="en-US" sz="2200" b="1" dirty="0" smtClean="0">
                <a:solidFill>
                  <a:srgbClr val="000000"/>
                </a:solidFill>
                <a:latin typeface="Times New Roman" pitchFamily="18" charset="0"/>
              </a:rPr>
              <a:t>;</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a:t>
            </a:r>
            <a:r>
              <a:rPr lang="en-US" sz="2200" b="1" dirty="0" smtClean="0">
                <a:solidFill>
                  <a:srgbClr val="0000FF"/>
                </a:solidFill>
                <a:latin typeface="Times New Roman" pitchFamily="18" charset="0"/>
              </a:rPr>
              <a:t>while</a:t>
            </a:r>
            <a:r>
              <a:rPr lang="en-US" sz="2200" b="1" dirty="0" smtClean="0">
                <a:solidFill>
                  <a:srgbClr val="000000"/>
                </a:solidFill>
                <a:latin typeface="Times New Roman" pitchFamily="18" charset="0"/>
              </a:rPr>
              <a:t> (p!= </a:t>
            </a:r>
            <a:r>
              <a:rPr lang="en-US" sz="2200" b="1" dirty="0" smtClean="0">
                <a:solidFill>
                  <a:srgbClr val="A000A0"/>
                </a:solidFill>
                <a:latin typeface="Times New Roman" pitchFamily="18" charset="0"/>
              </a:rPr>
              <a:t>NULL</a:t>
            </a:r>
            <a:r>
              <a:rPr lang="en-US" sz="2200" b="1" dirty="0" smtClean="0">
                <a:solidFill>
                  <a:srgbClr val="000000"/>
                </a:solidFill>
                <a:latin typeface="Times New Roman" pitchFamily="18" charset="0"/>
              </a:rPr>
              <a:t>){ </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a:t>
            </a:r>
            <a:r>
              <a:rPr lang="en-US" sz="2200" b="1" i="1" u="sng" dirty="0" err="1" smtClean="0">
                <a:solidFill>
                  <a:srgbClr val="FF3300"/>
                </a:solidFill>
                <a:latin typeface="Times New Roman" pitchFamily="18" charset="0"/>
              </a:rPr>
              <a:t>ProcessNode</a:t>
            </a:r>
            <a:r>
              <a:rPr lang="en-US" sz="2200" b="1" dirty="0" smtClean="0">
                <a:solidFill>
                  <a:srgbClr val="000000"/>
                </a:solidFill>
                <a:latin typeface="Times New Roman" pitchFamily="18" charset="0"/>
              </a:rPr>
              <a:t>(p); </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xử</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lý</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cụ</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thể</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tùy</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ứng</a:t>
            </a:r>
            <a:r>
              <a:rPr lang="en-US" sz="2200" i="1" dirty="0" smtClean="0">
                <a:solidFill>
                  <a:srgbClr val="000000"/>
                </a:solidFill>
                <a:latin typeface="Times New Roman" pitchFamily="18" charset="0"/>
              </a:rPr>
              <a:t> </a:t>
            </a:r>
            <a:r>
              <a:rPr lang="en-US" sz="2200" i="1" dirty="0" err="1" smtClean="0">
                <a:solidFill>
                  <a:srgbClr val="000000"/>
                </a:solidFill>
                <a:latin typeface="Times New Roman" pitchFamily="18" charset="0"/>
              </a:rPr>
              <a:t>dụng</a:t>
            </a:r>
            <a:endParaRPr lang="en-US" sz="2200" i="1" dirty="0" smtClean="0">
              <a:solidFill>
                <a:srgbClr val="000000"/>
              </a:solidFill>
              <a:latin typeface="Times New Roman" pitchFamily="18" charset="0"/>
            </a:endParaRP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p = p-&gt;next;</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	}</a:t>
            </a:r>
          </a:p>
          <a:p>
            <a:pPr lvl="1" eaLnBrk="1" fontAlgn="auto" hangingPunct="1">
              <a:lnSpc>
                <a:spcPct val="90000"/>
              </a:lnSpc>
              <a:spcAft>
                <a:spcPts val="0"/>
              </a:spcAft>
              <a:buFont typeface="Wingdings" pitchFamily="2" charset="2"/>
              <a:buNone/>
              <a:defRPr/>
            </a:pPr>
            <a:r>
              <a:rPr lang="en-US" sz="2200" b="1" dirty="0" smtClean="0">
                <a:solidFill>
                  <a:srgbClr val="000000"/>
                </a:solidFill>
                <a:latin typeface="Times New Roman" pitchFamily="18" charset="0"/>
              </a:rPr>
              <a:t>}</a:t>
            </a:r>
            <a:endParaRPr lang="en-US" sz="2200" dirty="0" smtClean="0">
              <a:latin typeface="Times New Roman" pitchFamily="18" charset="0"/>
            </a:endParaRPr>
          </a:p>
        </p:txBody>
      </p:sp>
      <p:sp>
        <p:nvSpPr>
          <p:cNvPr id="14340" name="Rectangle 7"/>
          <p:cNvSpPr>
            <a:spLocks noGrp="1" noChangeArrowheads="1"/>
          </p:cNvSpPr>
          <p:nvPr>
            <p:ph type="title"/>
          </p:nvPr>
        </p:nvSpPr>
        <p:spPr>
          <a:xfrm>
            <a:off x="838200" y="457200"/>
            <a:ext cx="7848600" cy="838200"/>
          </a:xfrm>
          <a:noFill/>
        </p:spPr>
        <p:txBody>
          <a:bodyPr/>
          <a:lstStyle/>
          <a:p>
            <a:pPr eaLnBrk="1" hangingPunct="1"/>
            <a:r>
              <a:rPr lang="en-US" sz="3600" b="1" smtClean="0">
                <a:latin typeface="Times New Roman" pitchFamily="18" charset="0"/>
              </a:rPr>
              <a:t>Duyệt</a:t>
            </a:r>
            <a:r>
              <a:rPr lang="en-US" sz="3600" b="1" smtClean="0"/>
              <a:t> </a:t>
            </a:r>
            <a:r>
              <a:rPr lang="en-US" sz="3600" b="1" smtClean="0">
                <a:latin typeface="Times New Roman" pitchFamily="18" charset="0"/>
              </a:rPr>
              <a:t>danh</a:t>
            </a:r>
            <a:r>
              <a:rPr lang="en-US" sz="3600" b="1" smtClean="0"/>
              <a:t> </a:t>
            </a:r>
            <a:r>
              <a:rPr lang="en-US" sz="3600" b="1" smtClean="0">
                <a:latin typeface="Times New Roman" pitchFamily="18" charset="0"/>
              </a:rPr>
              <a:t>sách</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a:xfrm>
            <a:off x="3124200" y="6356350"/>
            <a:ext cx="2895600" cy="365125"/>
          </a:xfrm>
        </p:spPr>
        <p:txBody>
          <a:bodyPr/>
          <a:lstStyle/>
          <a:p>
            <a:pPr algn="ctr">
              <a:defRPr/>
            </a:pPr>
            <a:fld id="{AB415CEA-4C8E-4D6C-8207-50EA93C34463}" type="slidenum">
              <a:rPr lang="en-US"/>
              <a:pPr algn="ctr">
                <a:defRPr/>
              </a:pPr>
              <a:t>24</a:t>
            </a:fld>
            <a:endParaRPr lang="en-US"/>
          </a:p>
        </p:txBody>
      </p:sp>
      <p:sp>
        <p:nvSpPr>
          <p:cNvPr id="15363" name="Rectangle 2"/>
          <p:cNvSpPr>
            <a:spLocks noGrp="1" noChangeArrowheads="1"/>
          </p:cNvSpPr>
          <p:nvPr>
            <p:ph type="title"/>
          </p:nvPr>
        </p:nvSpPr>
        <p:spPr>
          <a:xfrm>
            <a:off x="457200" y="228600"/>
            <a:ext cx="8229600" cy="1371600"/>
          </a:xfrm>
        </p:spPr>
        <p:txBody>
          <a:bodyPr/>
          <a:lstStyle/>
          <a:p>
            <a:r>
              <a:rPr lang="en-US" b="1" smtClean="0">
                <a:latin typeface="Times New Roman" pitchFamily="18" charset="0"/>
              </a:rPr>
              <a:t>DSLK – Minh họa in danh sách</a:t>
            </a:r>
          </a:p>
        </p:txBody>
      </p:sp>
      <p:sp>
        <p:nvSpPr>
          <p:cNvPr id="989187" name="Rectangle 3"/>
          <p:cNvSpPr>
            <a:spLocks noChangeArrowheads="1"/>
          </p:cNvSpPr>
          <p:nvPr/>
        </p:nvSpPr>
        <p:spPr bwMode="auto">
          <a:xfrm>
            <a:off x="1600200" y="3987800"/>
            <a:ext cx="52578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15365"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89189"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15367"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89191"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15369"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89193"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15371"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15372"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15373"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15374"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15375"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endParaRPr lang="en-US" sz="2000">
              <a:latin typeface="Times" pitchFamily="18" charset="0"/>
            </a:endParaRPr>
          </a:p>
        </p:txBody>
      </p:sp>
      <p:sp>
        <p:nvSpPr>
          <p:cNvPr id="15376"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15377"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15378"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5379"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5380"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6533DD9B-42B5-4BEB-83B7-EBE7DE57AD0E}" type="slidenum">
              <a:rPr lang="en-US"/>
              <a:pPr algn="ctr">
                <a:defRPr/>
              </a:pPr>
              <a:t>25</a:t>
            </a:fld>
            <a:endParaRPr lang="en-US"/>
          </a:p>
        </p:txBody>
      </p:sp>
      <p:sp>
        <p:nvSpPr>
          <p:cNvPr id="990211" name="Rectangle 3"/>
          <p:cNvSpPr>
            <a:spLocks noChangeArrowheads="1"/>
          </p:cNvSpPr>
          <p:nvPr/>
        </p:nvSpPr>
        <p:spPr bwMode="auto">
          <a:xfrm>
            <a:off x="1905000" y="3987800"/>
            <a:ext cx="49530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r>
              <a:rPr lang="en-US" sz="2400"/>
              <a:t> </a:t>
            </a:r>
            <a:r>
              <a:rPr lang="en-US" sz="2400">
                <a:latin typeface="Times" pitchFamily="18" charset="0"/>
              </a:rPr>
              <a:t>		p = p-&gt;link;</a:t>
            </a:r>
          </a:p>
          <a:p>
            <a:pPr>
              <a:defRPr/>
            </a:pPr>
            <a:r>
              <a:rPr lang="en-US" sz="2400">
                <a:latin typeface="Times" pitchFamily="18" charset="0"/>
              </a:rPr>
              <a:t>	}</a:t>
            </a:r>
          </a:p>
        </p:txBody>
      </p:sp>
      <p:sp>
        <p:nvSpPr>
          <p:cNvPr id="16388"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0213"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16390"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0215"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16392"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0217"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16394"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16395"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16396"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16397"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16398"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16399"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16400"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16401"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6402"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6403"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6404" name="Rectangle 20"/>
          <p:cNvSpPr>
            <a:spLocks noChangeArrowheads="1"/>
          </p:cNvSpPr>
          <p:nvPr/>
        </p:nvSpPr>
        <p:spPr bwMode="auto">
          <a:xfrm>
            <a:off x="1905000" y="4076700"/>
            <a:ext cx="49530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16405" name="Freeform 21"/>
          <p:cNvSpPr>
            <a:spLocks/>
          </p:cNvSpPr>
          <p:nvPr/>
        </p:nvSpPr>
        <p:spPr bwMode="auto">
          <a:xfrm>
            <a:off x="1600200" y="1752600"/>
            <a:ext cx="914400" cy="1143000"/>
          </a:xfrm>
          <a:custGeom>
            <a:avLst/>
            <a:gdLst>
              <a:gd name="T0" fmla="*/ 0 w 576"/>
              <a:gd name="T1" fmla="*/ 0 h 720"/>
              <a:gd name="T2" fmla="*/ 480 w 576"/>
              <a:gd name="T3" fmla="*/ 144 h 720"/>
              <a:gd name="T4" fmla="*/ 576 w 576"/>
              <a:gd name="T5" fmla="*/ 720 h 720"/>
              <a:gd name="T6" fmla="*/ 0 60000 65536"/>
              <a:gd name="T7" fmla="*/ 0 60000 65536"/>
              <a:gd name="T8" fmla="*/ 0 60000 65536"/>
              <a:gd name="T9" fmla="*/ 0 w 576"/>
              <a:gd name="T10" fmla="*/ 0 h 720"/>
              <a:gd name="T11" fmla="*/ 576 w 576"/>
              <a:gd name="T12" fmla="*/ 720 h 720"/>
            </a:gdLst>
            <a:ahLst/>
            <a:cxnLst>
              <a:cxn ang="T6">
                <a:pos x="T0" y="T1"/>
              </a:cxn>
              <a:cxn ang="T7">
                <a:pos x="T2" y="T3"/>
              </a:cxn>
              <a:cxn ang="T8">
                <a:pos x="T4" y="T5"/>
              </a:cxn>
            </a:cxnLst>
            <a:rect l="T9" t="T10" r="T11" b="T12"/>
            <a:pathLst>
              <a:path w="576" h="720">
                <a:moveTo>
                  <a:pt x="0" y="0"/>
                </a:moveTo>
                <a:cubicBezTo>
                  <a:pt x="192" y="12"/>
                  <a:pt x="384" y="24"/>
                  <a:pt x="480" y="144"/>
                </a:cubicBezTo>
                <a:cubicBezTo>
                  <a:pt x="576" y="264"/>
                  <a:pt x="576" y="492"/>
                  <a:pt x="576" y="720"/>
                </a:cubicBezTo>
              </a:path>
            </a:pathLst>
          </a:custGeom>
          <a:noFill/>
          <a:ln w="28575">
            <a:solidFill>
              <a:srgbClr val="FF0000"/>
            </a:solidFill>
            <a:round/>
            <a:headEnd/>
            <a:tailEnd type="triangle" w="med" len="med"/>
          </a:ln>
        </p:spPr>
        <p:txBody>
          <a:bodyPr/>
          <a:lstStyle/>
          <a:p>
            <a:endParaRPr lang="en-US"/>
          </a:p>
        </p:txBody>
      </p:sp>
      <p:sp>
        <p:nvSpPr>
          <p:cNvPr id="16406" name="Rectangle 23"/>
          <p:cNvSpPr>
            <a:spLocks noGrp="1" noChangeArrowheads="1"/>
          </p:cNvSpPr>
          <p:nvPr>
            <p:ph type="title"/>
          </p:nvPr>
        </p:nvSpPr>
        <p:spPr>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15D1DC39-4A1F-4259-A7B2-25E8D628F469}" type="slidenum">
              <a:rPr lang="en-US"/>
              <a:pPr algn="ctr">
                <a:defRPr/>
              </a:pPr>
              <a:t>26</a:t>
            </a:fld>
            <a:endParaRPr lang="en-US"/>
          </a:p>
        </p:txBody>
      </p:sp>
      <p:sp>
        <p:nvSpPr>
          <p:cNvPr id="991235" name="Rectangle 3"/>
          <p:cNvSpPr>
            <a:spLocks noChangeArrowheads="1"/>
          </p:cNvSpPr>
          <p:nvPr/>
        </p:nvSpPr>
        <p:spPr bwMode="auto">
          <a:xfrm>
            <a:off x="1828800" y="3987800"/>
            <a:ext cx="50292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17412"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1237"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17414"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1239"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17416"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1241"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17418"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17419"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17420"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17421"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17422"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17423"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17424"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17425"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7426"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7427"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7428" name="Rectangle 20"/>
          <p:cNvSpPr>
            <a:spLocks noChangeArrowheads="1"/>
          </p:cNvSpPr>
          <p:nvPr/>
        </p:nvSpPr>
        <p:spPr bwMode="auto">
          <a:xfrm>
            <a:off x="1828800" y="4435475"/>
            <a:ext cx="50292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17429" name="Freeform 21"/>
          <p:cNvSpPr>
            <a:spLocks/>
          </p:cNvSpPr>
          <p:nvPr/>
        </p:nvSpPr>
        <p:spPr bwMode="auto">
          <a:xfrm>
            <a:off x="1600200" y="1752600"/>
            <a:ext cx="914400" cy="1143000"/>
          </a:xfrm>
          <a:custGeom>
            <a:avLst/>
            <a:gdLst>
              <a:gd name="T0" fmla="*/ 0 w 576"/>
              <a:gd name="T1" fmla="*/ 0 h 720"/>
              <a:gd name="T2" fmla="*/ 480 w 576"/>
              <a:gd name="T3" fmla="*/ 144 h 720"/>
              <a:gd name="T4" fmla="*/ 576 w 576"/>
              <a:gd name="T5" fmla="*/ 720 h 720"/>
              <a:gd name="T6" fmla="*/ 0 60000 65536"/>
              <a:gd name="T7" fmla="*/ 0 60000 65536"/>
              <a:gd name="T8" fmla="*/ 0 60000 65536"/>
              <a:gd name="T9" fmla="*/ 0 w 576"/>
              <a:gd name="T10" fmla="*/ 0 h 720"/>
              <a:gd name="T11" fmla="*/ 576 w 576"/>
              <a:gd name="T12" fmla="*/ 720 h 720"/>
            </a:gdLst>
            <a:ahLst/>
            <a:cxnLst>
              <a:cxn ang="T6">
                <a:pos x="T0" y="T1"/>
              </a:cxn>
              <a:cxn ang="T7">
                <a:pos x="T2" y="T3"/>
              </a:cxn>
              <a:cxn ang="T8">
                <a:pos x="T4" y="T5"/>
              </a:cxn>
            </a:cxnLst>
            <a:rect l="T9" t="T10" r="T11" b="T12"/>
            <a:pathLst>
              <a:path w="576" h="720">
                <a:moveTo>
                  <a:pt x="0" y="0"/>
                </a:moveTo>
                <a:cubicBezTo>
                  <a:pt x="192" y="12"/>
                  <a:pt x="384" y="24"/>
                  <a:pt x="480" y="144"/>
                </a:cubicBezTo>
                <a:cubicBezTo>
                  <a:pt x="576" y="264"/>
                  <a:pt x="576" y="492"/>
                  <a:pt x="576" y="720"/>
                </a:cubicBezTo>
              </a:path>
            </a:pathLst>
          </a:custGeom>
          <a:noFill/>
          <a:ln w="28575">
            <a:solidFill>
              <a:srgbClr val="FF0000"/>
            </a:solidFill>
            <a:round/>
            <a:headEnd/>
            <a:tailEnd type="triangle" w="med" len="med"/>
          </a:ln>
        </p:spPr>
        <p:txBody>
          <a:bodyPr/>
          <a:lstStyle/>
          <a:p>
            <a:endParaRPr lang="en-US"/>
          </a:p>
        </p:txBody>
      </p:sp>
      <p:sp>
        <p:nvSpPr>
          <p:cNvPr id="24" name="Rectangle 23"/>
          <p:cNvSpPr>
            <a:spLocks noGrp="1" noChangeArrowheads="1"/>
          </p:cNvSpPr>
          <p:nvPr>
            <p:ph type="title"/>
          </p:nvPr>
        </p:nvSpPr>
        <p:spPr>
          <a:xfrm>
            <a:off x="457200" y="152400"/>
            <a:ext cx="8229600" cy="1371600"/>
          </a:xfrm>
          <a:noFill/>
        </p:spPr>
        <p:txBody>
          <a:bodyPr/>
          <a:lstStyle/>
          <a:p>
            <a:r>
              <a:rPr lang="en-US" b="1" dirty="0" smtClean="0">
                <a:latin typeface="Times New Roman" pitchFamily="18" charset="0"/>
              </a:rPr>
              <a:t>DSLK – Minh </a:t>
            </a:r>
            <a:r>
              <a:rPr lang="en-US" b="1" dirty="0" err="1" smtClean="0">
                <a:latin typeface="Times New Roman" pitchFamily="18" charset="0"/>
              </a:rPr>
              <a:t>họa</a:t>
            </a:r>
            <a:r>
              <a:rPr lang="en-US" b="1" dirty="0" smtClean="0">
                <a:latin typeface="Times New Roman" pitchFamily="18" charset="0"/>
              </a:rPr>
              <a:t> in </a:t>
            </a:r>
            <a:r>
              <a:rPr lang="en-US" b="1" dirty="0" err="1" smtClean="0">
                <a:latin typeface="Times New Roman" pitchFamily="18" charset="0"/>
              </a:rPr>
              <a:t>danh</a:t>
            </a:r>
            <a:r>
              <a:rPr lang="en-US" b="1" dirty="0" smtClean="0">
                <a:latin typeface="Times New Roman" pitchFamily="18" charset="0"/>
              </a:rPr>
              <a:t> </a:t>
            </a:r>
            <a:r>
              <a:rPr lang="en-US" b="1" dirty="0" err="1" smtClean="0">
                <a:latin typeface="Times New Roman" pitchFamily="18" charset="0"/>
              </a:rPr>
              <a:t>sách</a:t>
            </a:r>
            <a:endParaRPr lang="en-US" b="1" dirty="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67E3F60F-3A96-48F0-ADEC-273F4350CB95}" type="slidenum">
              <a:rPr lang="en-US"/>
              <a:pPr algn="ctr">
                <a:defRPr/>
              </a:pPr>
              <a:t>27</a:t>
            </a:fld>
            <a:endParaRPr lang="en-US"/>
          </a:p>
        </p:txBody>
      </p:sp>
      <p:sp>
        <p:nvSpPr>
          <p:cNvPr id="992259" name="Rectangle 3"/>
          <p:cNvSpPr>
            <a:spLocks noChangeArrowheads="1"/>
          </p:cNvSpPr>
          <p:nvPr/>
        </p:nvSpPr>
        <p:spPr bwMode="auto">
          <a:xfrm>
            <a:off x="1752600" y="3987800"/>
            <a:ext cx="51054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18436"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2261"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18438"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2263"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18440"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2265"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18442"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18443"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18444"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18445"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18446"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18447"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18448"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18449"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8450"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8451"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8452" name="Rectangle 20"/>
          <p:cNvSpPr>
            <a:spLocks noChangeArrowheads="1"/>
          </p:cNvSpPr>
          <p:nvPr/>
        </p:nvSpPr>
        <p:spPr bwMode="auto">
          <a:xfrm>
            <a:off x="1752600" y="5168900"/>
            <a:ext cx="51054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18453" name="Freeform 21"/>
          <p:cNvSpPr>
            <a:spLocks/>
          </p:cNvSpPr>
          <p:nvPr/>
        </p:nvSpPr>
        <p:spPr bwMode="auto">
          <a:xfrm>
            <a:off x="1600200" y="1752600"/>
            <a:ext cx="914400" cy="1143000"/>
          </a:xfrm>
          <a:custGeom>
            <a:avLst/>
            <a:gdLst>
              <a:gd name="T0" fmla="*/ 0 w 576"/>
              <a:gd name="T1" fmla="*/ 0 h 720"/>
              <a:gd name="T2" fmla="*/ 480 w 576"/>
              <a:gd name="T3" fmla="*/ 144 h 720"/>
              <a:gd name="T4" fmla="*/ 576 w 576"/>
              <a:gd name="T5" fmla="*/ 720 h 720"/>
              <a:gd name="T6" fmla="*/ 0 60000 65536"/>
              <a:gd name="T7" fmla="*/ 0 60000 65536"/>
              <a:gd name="T8" fmla="*/ 0 60000 65536"/>
              <a:gd name="T9" fmla="*/ 0 w 576"/>
              <a:gd name="T10" fmla="*/ 0 h 720"/>
              <a:gd name="T11" fmla="*/ 576 w 576"/>
              <a:gd name="T12" fmla="*/ 720 h 720"/>
            </a:gdLst>
            <a:ahLst/>
            <a:cxnLst>
              <a:cxn ang="T6">
                <a:pos x="T0" y="T1"/>
              </a:cxn>
              <a:cxn ang="T7">
                <a:pos x="T2" y="T3"/>
              </a:cxn>
              <a:cxn ang="T8">
                <a:pos x="T4" y="T5"/>
              </a:cxn>
            </a:cxnLst>
            <a:rect l="T9" t="T10" r="T11" b="T12"/>
            <a:pathLst>
              <a:path w="576" h="720">
                <a:moveTo>
                  <a:pt x="0" y="0"/>
                </a:moveTo>
                <a:cubicBezTo>
                  <a:pt x="192" y="12"/>
                  <a:pt x="384" y="24"/>
                  <a:pt x="480" y="144"/>
                </a:cubicBezTo>
                <a:cubicBezTo>
                  <a:pt x="576" y="264"/>
                  <a:pt x="576" y="492"/>
                  <a:pt x="576" y="720"/>
                </a:cubicBezTo>
              </a:path>
            </a:pathLst>
          </a:custGeom>
          <a:noFill/>
          <a:ln w="28575">
            <a:solidFill>
              <a:srgbClr val="FF0000"/>
            </a:solidFill>
            <a:round/>
            <a:headEnd/>
            <a:tailEnd type="triangle" w="med" len="med"/>
          </a:ln>
        </p:spPr>
        <p:txBody>
          <a:bodyPr/>
          <a:lstStyle/>
          <a:p>
            <a:endParaRPr lang="en-US"/>
          </a:p>
        </p:txBody>
      </p:sp>
      <p:sp>
        <p:nvSpPr>
          <p:cNvPr id="18454" name="Rectangle 23"/>
          <p:cNvSpPr>
            <a:spLocks noGrp="1" noChangeArrowheads="1"/>
          </p:cNvSpPr>
          <p:nvPr>
            <p:ph type="title"/>
          </p:nvPr>
        </p:nvSpPr>
        <p:spPr>
          <a:xfrm>
            <a:off x="457200" y="152400"/>
            <a:ext cx="8229600" cy="1371600"/>
          </a:xfrm>
          <a:noFill/>
        </p:spPr>
        <p:txBody>
          <a:bodyPr/>
          <a:lstStyle/>
          <a:p>
            <a:r>
              <a:rPr lang="en-US" b="1" dirty="0" smtClean="0">
                <a:latin typeface="Times New Roman" pitchFamily="18" charset="0"/>
              </a:rPr>
              <a:t>DSLK – Minh </a:t>
            </a:r>
            <a:r>
              <a:rPr lang="en-US" b="1" dirty="0" err="1" smtClean="0">
                <a:latin typeface="Times New Roman" pitchFamily="18" charset="0"/>
              </a:rPr>
              <a:t>họa</a:t>
            </a:r>
            <a:r>
              <a:rPr lang="en-US" b="1" dirty="0" smtClean="0">
                <a:latin typeface="Times New Roman" pitchFamily="18" charset="0"/>
              </a:rPr>
              <a:t> in </a:t>
            </a:r>
            <a:r>
              <a:rPr lang="en-US" b="1" dirty="0" err="1" smtClean="0">
                <a:latin typeface="Times New Roman" pitchFamily="18" charset="0"/>
              </a:rPr>
              <a:t>danh</a:t>
            </a:r>
            <a:r>
              <a:rPr lang="en-US" b="1" dirty="0" smtClean="0">
                <a:latin typeface="Times New Roman" pitchFamily="18" charset="0"/>
              </a:rPr>
              <a:t> </a:t>
            </a:r>
            <a:r>
              <a:rPr lang="en-US" b="1" dirty="0" err="1" smtClean="0">
                <a:latin typeface="Times New Roman" pitchFamily="18" charset="0"/>
              </a:rPr>
              <a:t>sách</a:t>
            </a:r>
            <a:endParaRPr lang="en-US" b="1" dirty="0"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743AF48D-FEB8-4CF0-AAB1-078EE4FC0B86}" type="slidenum">
              <a:rPr lang="en-US"/>
              <a:pPr algn="ctr">
                <a:defRPr/>
              </a:pPr>
              <a:t>28</a:t>
            </a:fld>
            <a:endParaRPr lang="en-US"/>
          </a:p>
        </p:txBody>
      </p:sp>
      <p:sp>
        <p:nvSpPr>
          <p:cNvPr id="993283" name="Rectangle 3"/>
          <p:cNvSpPr>
            <a:spLocks noChangeArrowheads="1"/>
          </p:cNvSpPr>
          <p:nvPr/>
        </p:nvSpPr>
        <p:spPr bwMode="auto">
          <a:xfrm>
            <a:off x="1752600" y="3987800"/>
            <a:ext cx="51054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19460"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3285"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19462"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3287"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19464"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3289"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19466"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19467"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19468"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19469"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19470"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19471"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19472"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19473"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9474"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9475"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19476" name="Rectangle 20"/>
          <p:cNvSpPr>
            <a:spLocks noChangeArrowheads="1"/>
          </p:cNvSpPr>
          <p:nvPr/>
        </p:nvSpPr>
        <p:spPr bwMode="auto">
          <a:xfrm>
            <a:off x="1752600" y="5540375"/>
            <a:ext cx="51054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19477" name="Freeform 21"/>
          <p:cNvSpPr>
            <a:spLocks/>
          </p:cNvSpPr>
          <p:nvPr/>
        </p:nvSpPr>
        <p:spPr bwMode="auto">
          <a:xfrm>
            <a:off x="1600200" y="1638300"/>
            <a:ext cx="3352800" cy="1257300"/>
          </a:xfrm>
          <a:custGeom>
            <a:avLst/>
            <a:gdLst>
              <a:gd name="T0" fmla="*/ 0 w 1632"/>
              <a:gd name="T1" fmla="*/ 72 h 504"/>
              <a:gd name="T2" fmla="*/ 1344 w 1632"/>
              <a:gd name="T3" fmla="*/ 72 h 504"/>
              <a:gd name="T4" fmla="*/ 1632 w 1632"/>
              <a:gd name="T5" fmla="*/ 504 h 504"/>
              <a:gd name="T6" fmla="*/ 0 60000 65536"/>
              <a:gd name="T7" fmla="*/ 0 60000 65536"/>
              <a:gd name="T8" fmla="*/ 0 60000 65536"/>
              <a:gd name="T9" fmla="*/ 0 w 1632"/>
              <a:gd name="T10" fmla="*/ 0 h 504"/>
              <a:gd name="T11" fmla="*/ 1632 w 1632"/>
              <a:gd name="T12" fmla="*/ 504 h 504"/>
            </a:gdLst>
            <a:ahLst/>
            <a:cxnLst>
              <a:cxn ang="T6">
                <a:pos x="T0" y="T1"/>
              </a:cxn>
              <a:cxn ang="T7">
                <a:pos x="T2" y="T3"/>
              </a:cxn>
              <a:cxn ang="T8">
                <a:pos x="T4" y="T5"/>
              </a:cxn>
            </a:cxnLst>
            <a:rect l="T9" t="T10" r="T11" b="T12"/>
            <a:pathLst>
              <a:path w="1632" h="504">
                <a:moveTo>
                  <a:pt x="0" y="72"/>
                </a:moveTo>
                <a:cubicBezTo>
                  <a:pt x="536" y="36"/>
                  <a:pt x="1072" y="0"/>
                  <a:pt x="1344" y="72"/>
                </a:cubicBezTo>
                <a:cubicBezTo>
                  <a:pt x="1616" y="144"/>
                  <a:pt x="1624" y="324"/>
                  <a:pt x="1632" y="504"/>
                </a:cubicBezTo>
              </a:path>
            </a:pathLst>
          </a:custGeom>
          <a:noFill/>
          <a:ln w="28575">
            <a:solidFill>
              <a:srgbClr val="FF0000"/>
            </a:solidFill>
            <a:round/>
            <a:headEnd/>
            <a:tailEnd type="triangle" w="med" len="med"/>
          </a:ln>
        </p:spPr>
        <p:txBody>
          <a:bodyPr/>
          <a:lstStyle/>
          <a:p>
            <a:endParaRPr lang="en-US"/>
          </a:p>
        </p:txBody>
      </p:sp>
      <p:sp>
        <p:nvSpPr>
          <p:cNvPr id="19478" name="Rectangle 23"/>
          <p:cNvSpPr>
            <a:spLocks noGrp="1" noChangeArrowheads="1"/>
          </p:cNvSpPr>
          <p:nvPr>
            <p:ph type="title"/>
          </p:nvPr>
        </p:nvSpPr>
        <p:spPr>
          <a:xfrm>
            <a:off x="457200" y="1524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3482F5D6-0DAF-4303-9651-EA181EBCD383}" type="slidenum">
              <a:rPr lang="en-US"/>
              <a:pPr algn="ctr">
                <a:defRPr/>
              </a:pPr>
              <a:t>29</a:t>
            </a:fld>
            <a:endParaRPr lang="en-US"/>
          </a:p>
        </p:txBody>
      </p:sp>
      <p:sp>
        <p:nvSpPr>
          <p:cNvPr id="994307" name="Rectangle 3"/>
          <p:cNvSpPr>
            <a:spLocks noChangeArrowheads="1"/>
          </p:cNvSpPr>
          <p:nvPr/>
        </p:nvSpPr>
        <p:spPr bwMode="auto">
          <a:xfrm>
            <a:off x="1828800" y="3987800"/>
            <a:ext cx="50292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0484"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4309"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0486"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4311"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0488"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4313"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0490"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0491"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0492"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0493"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0494"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20495"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20496"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20497"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0498"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0499"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0500" name="Rectangle 20"/>
          <p:cNvSpPr>
            <a:spLocks noChangeArrowheads="1"/>
          </p:cNvSpPr>
          <p:nvPr/>
        </p:nvSpPr>
        <p:spPr bwMode="auto">
          <a:xfrm>
            <a:off x="1828800" y="4433888"/>
            <a:ext cx="50292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0501" name="Freeform 21"/>
          <p:cNvSpPr>
            <a:spLocks/>
          </p:cNvSpPr>
          <p:nvPr/>
        </p:nvSpPr>
        <p:spPr bwMode="auto">
          <a:xfrm>
            <a:off x="1600200" y="1638300"/>
            <a:ext cx="3352800" cy="1257300"/>
          </a:xfrm>
          <a:custGeom>
            <a:avLst/>
            <a:gdLst>
              <a:gd name="T0" fmla="*/ 0 w 1632"/>
              <a:gd name="T1" fmla="*/ 72 h 504"/>
              <a:gd name="T2" fmla="*/ 1344 w 1632"/>
              <a:gd name="T3" fmla="*/ 72 h 504"/>
              <a:gd name="T4" fmla="*/ 1632 w 1632"/>
              <a:gd name="T5" fmla="*/ 504 h 504"/>
              <a:gd name="T6" fmla="*/ 0 60000 65536"/>
              <a:gd name="T7" fmla="*/ 0 60000 65536"/>
              <a:gd name="T8" fmla="*/ 0 60000 65536"/>
              <a:gd name="T9" fmla="*/ 0 w 1632"/>
              <a:gd name="T10" fmla="*/ 0 h 504"/>
              <a:gd name="T11" fmla="*/ 1632 w 1632"/>
              <a:gd name="T12" fmla="*/ 504 h 504"/>
            </a:gdLst>
            <a:ahLst/>
            <a:cxnLst>
              <a:cxn ang="T6">
                <a:pos x="T0" y="T1"/>
              </a:cxn>
              <a:cxn ang="T7">
                <a:pos x="T2" y="T3"/>
              </a:cxn>
              <a:cxn ang="T8">
                <a:pos x="T4" y="T5"/>
              </a:cxn>
            </a:cxnLst>
            <a:rect l="T9" t="T10" r="T11" b="T12"/>
            <a:pathLst>
              <a:path w="1632" h="504">
                <a:moveTo>
                  <a:pt x="0" y="72"/>
                </a:moveTo>
                <a:cubicBezTo>
                  <a:pt x="536" y="36"/>
                  <a:pt x="1072" y="0"/>
                  <a:pt x="1344" y="72"/>
                </a:cubicBezTo>
                <a:cubicBezTo>
                  <a:pt x="1616" y="144"/>
                  <a:pt x="1624" y="324"/>
                  <a:pt x="1632" y="504"/>
                </a:cubicBezTo>
              </a:path>
            </a:pathLst>
          </a:custGeom>
          <a:noFill/>
          <a:ln w="28575">
            <a:solidFill>
              <a:srgbClr val="FF0000"/>
            </a:solidFill>
            <a:round/>
            <a:headEnd/>
            <a:tailEnd type="triangle" w="med" len="med"/>
          </a:ln>
        </p:spPr>
        <p:txBody>
          <a:bodyPr/>
          <a:lstStyle/>
          <a:p>
            <a:endParaRPr lang="en-US"/>
          </a:p>
        </p:txBody>
      </p:sp>
      <p:sp>
        <p:nvSpPr>
          <p:cNvPr id="20502" name="Rectangle 23"/>
          <p:cNvSpPr>
            <a:spLocks noGrp="1" noChangeArrowheads="1"/>
          </p:cNvSpPr>
          <p:nvPr>
            <p:ph type="title"/>
          </p:nvPr>
        </p:nvSpPr>
        <p:spPr>
          <a:xfrm>
            <a:off x="457200" y="762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1600201"/>
            <a:ext cx="4800600" cy="1981199"/>
          </a:xfrm>
        </p:spPr>
        <p:txBody>
          <a:bodyPr>
            <a:normAutofit/>
          </a:bodyPr>
          <a:lstStyle/>
          <a:p>
            <a:pPr eaLnBrk="1" hangingPunct="1"/>
            <a:r>
              <a:rPr lang="en-US" sz="2800" dirty="0" err="1" smtClean="0">
                <a:solidFill>
                  <a:srgbClr val="0000FF"/>
                </a:solidFill>
                <a:latin typeface="Times New Roman" pitchFamily="18" charset="0"/>
                <a:cs typeface="Times New Roman" pitchFamily="18" charset="0"/>
              </a:rPr>
              <a:t>Đệ</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quy</a:t>
            </a:r>
            <a:r>
              <a:rPr lang="en-US" sz="2800" dirty="0" smtClean="0">
                <a:solidFill>
                  <a:srgbClr val="0000FF"/>
                </a:solidFill>
                <a:latin typeface="Times New Roman" pitchFamily="18" charset="0"/>
                <a:cs typeface="Times New Roman" pitchFamily="18" charset="0"/>
              </a:rPr>
              <a:t> (recursion):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thuật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định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niệm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hoặc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tiếp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nó</a:t>
            </a:r>
            <a:r>
              <a:rPr lang="en-US" sz="2800" dirty="0" smtClean="0">
                <a:latin typeface="Times New Roman" pitchFamily="18" charset="0"/>
                <a:cs typeface="Times New Roman" pitchFamily="18" charset="0"/>
              </a:rPr>
              <a:t>.</a:t>
            </a:r>
          </a:p>
        </p:txBody>
      </p:sp>
      <p:pic>
        <p:nvPicPr>
          <p:cNvPr id="6147" name="Picture 4" descr="recursion"/>
          <p:cNvPicPr>
            <a:picLocks noChangeAspect="1" noChangeArrowheads="1"/>
          </p:cNvPicPr>
          <p:nvPr/>
        </p:nvPicPr>
        <p:blipFill>
          <a:blip r:embed="rId2"/>
          <a:srcRect/>
          <a:stretch>
            <a:fillRect/>
          </a:stretch>
        </p:blipFill>
        <p:spPr bwMode="auto">
          <a:xfrm>
            <a:off x="5486400" y="1302124"/>
            <a:ext cx="3657600" cy="2126876"/>
          </a:xfrm>
          <a:prstGeom prst="rect">
            <a:avLst/>
          </a:prstGeom>
          <a:noFill/>
          <a:ln w="9525">
            <a:noFill/>
            <a:miter lim="800000"/>
            <a:headEnd/>
            <a:tailEnd/>
          </a:ln>
        </p:spPr>
      </p:pic>
      <p:sp>
        <p:nvSpPr>
          <p:cNvPr id="5" name="AutoShape 2"/>
          <p:cNvSpPr>
            <a:spLocks noGrp="1" noChangeArrowheads="1"/>
          </p:cNvSpPr>
          <p:nvPr>
            <p:ph type="title"/>
          </p:nvPr>
        </p:nvSpPr>
        <p:spPr>
          <a:xfrm>
            <a:off x="304800" y="152400"/>
            <a:ext cx="7924800" cy="1143000"/>
          </a:xfrm>
        </p:spPr>
        <p:txBody>
          <a:bodyPr/>
          <a:lstStyle/>
          <a:p>
            <a:pPr eaLnBrk="1" hangingPunct="1"/>
            <a:r>
              <a:rPr lang="en-US" sz="4000" b="1" dirty="0" err="1" smtClean="0">
                <a:solidFill>
                  <a:srgbClr val="0000FF"/>
                </a:solidFill>
                <a:latin typeface="Times New Roman" pitchFamily="18" charset="0"/>
                <a:cs typeface="Times New Roman" pitchFamily="18" charset="0"/>
              </a:rPr>
              <a:t>Thuật</a:t>
            </a:r>
            <a:r>
              <a:rPr lang="en-US" sz="4000" b="1" dirty="0" smtClean="0">
                <a:solidFill>
                  <a:srgbClr val="0000FF"/>
                </a:solidFill>
                <a:latin typeface="Times New Roman" pitchFamily="18" charset="0"/>
                <a:cs typeface="Times New Roman" pitchFamily="18" charset="0"/>
              </a:rPr>
              <a:t> </a:t>
            </a:r>
            <a:r>
              <a:rPr lang="en-US" sz="4000" b="1" dirty="0" err="1" smtClean="0">
                <a:solidFill>
                  <a:srgbClr val="0000FF"/>
                </a:solidFill>
                <a:latin typeface="Times New Roman" pitchFamily="18" charset="0"/>
                <a:cs typeface="Times New Roman" pitchFamily="18" charset="0"/>
              </a:rPr>
              <a:t>toán</a:t>
            </a:r>
            <a:r>
              <a:rPr lang="en-US" sz="4000" b="1" dirty="0" smtClean="0">
                <a:solidFill>
                  <a:srgbClr val="0000FF"/>
                </a:solidFill>
                <a:latin typeface="Times New Roman" pitchFamily="18" charset="0"/>
                <a:cs typeface="Times New Roman" pitchFamily="18" charset="0"/>
              </a:rPr>
              <a:t> </a:t>
            </a:r>
            <a:r>
              <a:rPr lang="en-US" sz="4000" b="1" dirty="0" err="1" smtClean="0">
                <a:solidFill>
                  <a:srgbClr val="0000FF"/>
                </a:solidFill>
                <a:latin typeface="Times New Roman" pitchFamily="18" charset="0"/>
                <a:cs typeface="Times New Roman" pitchFamily="18" charset="0"/>
              </a:rPr>
              <a:t>đệ</a:t>
            </a:r>
            <a:r>
              <a:rPr lang="en-US" sz="4000" b="1" dirty="0" smtClean="0">
                <a:solidFill>
                  <a:srgbClr val="0000FF"/>
                </a:solidFill>
                <a:latin typeface="Times New Roman" pitchFamily="18" charset="0"/>
                <a:cs typeface="Times New Roman" pitchFamily="18" charset="0"/>
              </a:rPr>
              <a:t> </a:t>
            </a:r>
            <a:r>
              <a:rPr lang="en-US" sz="4000" b="1" dirty="0" err="1" smtClean="0">
                <a:solidFill>
                  <a:srgbClr val="0000FF"/>
                </a:solidFill>
                <a:latin typeface="Times New Roman" pitchFamily="18" charset="0"/>
                <a:cs typeface="Times New Roman" pitchFamily="18" charset="0"/>
              </a:rPr>
              <a:t>quy</a:t>
            </a:r>
            <a:endParaRPr lang="en-US" sz="4000" b="1" dirty="0" smtClean="0">
              <a:solidFill>
                <a:srgbClr val="0000FF"/>
              </a:solidFill>
              <a:latin typeface="Times New Roman" pitchFamily="18" charset="0"/>
              <a:cs typeface="Times New Roman" pitchFamily="18" charset="0"/>
            </a:endParaRPr>
          </a:p>
        </p:txBody>
      </p:sp>
      <p:sp>
        <p:nvSpPr>
          <p:cNvPr id="6" name="Rectangle 3"/>
          <p:cNvSpPr txBox="1">
            <a:spLocks noChangeArrowheads="1"/>
          </p:cNvSpPr>
          <p:nvPr/>
        </p:nvSpPr>
        <p:spPr>
          <a:xfrm>
            <a:off x="838200" y="3362325"/>
            <a:ext cx="8305800" cy="2962275"/>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Nếu</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lời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giải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P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được</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thực</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hiện</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bằng</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lời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giải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P’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có</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dạng</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như</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P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thì</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ta</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nói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đó</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là</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lời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giải</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đệ</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quy</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sym typeface="Wingdings" pitchFamily="2" charset="2"/>
              </a:rPr>
              <a:t>thuật</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sym typeface="Wingdings" pitchFamily="2" charset="2"/>
              </a:rPr>
              <a:t>toán</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sym typeface="Wingdings" pitchFamily="2" charset="2"/>
              </a:rPr>
              <a:t>đệ</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sym typeface="Wingdings" pitchFamily="2" charset="2"/>
              </a:rPr>
              <a:t>quy</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sym typeface="Wingdings" pitchFamily="2" charset="2"/>
              </a:rPr>
              <a:t>Chú</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sym typeface="Wingdings" pitchFamily="2" charset="2"/>
              </a:rPr>
              <a:t> ý: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giống</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P</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nhỏ</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hơn</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P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theo</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nghĩa</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nào</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đó</a:t>
            </a:r>
            <a:endParaRPr kumimoji="0" lang="en-US" sz="2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Slide Number Placeholder 6"/>
          <p:cNvSpPr>
            <a:spLocks noGrp="1"/>
          </p:cNvSpPr>
          <p:nvPr>
            <p:ph type="sldNum" sz="quarter" idx="12"/>
          </p:nvPr>
        </p:nvSpPr>
        <p:spPr/>
        <p:txBody>
          <a:bodyPr/>
          <a:lstStyle/>
          <a:p>
            <a:fld id="{EA8B0754-5FE3-4DBF-89CA-B0CB43DC3C3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8FFE29D3-6754-4ED3-9D0E-5FE05A65DB22}" type="slidenum">
              <a:rPr lang="en-US"/>
              <a:pPr algn="ctr">
                <a:defRPr/>
              </a:pPr>
              <a:t>30</a:t>
            </a:fld>
            <a:endParaRPr lang="en-US"/>
          </a:p>
        </p:txBody>
      </p:sp>
      <p:sp>
        <p:nvSpPr>
          <p:cNvPr id="995331" name="Rectangle 3"/>
          <p:cNvSpPr>
            <a:spLocks noChangeArrowheads="1"/>
          </p:cNvSpPr>
          <p:nvPr/>
        </p:nvSpPr>
        <p:spPr bwMode="auto">
          <a:xfrm>
            <a:off x="1828800" y="3987800"/>
            <a:ext cx="50292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1508"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5333"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1510"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5335"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1512"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5337"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1514"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1515"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1516"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1517"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1518"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21519" name="Text Box 15"/>
          <p:cNvSpPr txBox="1">
            <a:spLocks noChangeArrowheads="1"/>
          </p:cNvSpPr>
          <p:nvPr/>
        </p:nvSpPr>
        <p:spPr bwMode="auto">
          <a:xfrm>
            <a:off x="330200" y="2514600"/>
            <a:ext cx="590550" cy="396875"/>
          </a:xfrm>
          <a:prstGeom prst="rect">
            <a:avLst/>
          </a:prstGeom>
          <a:noFill/>
          <a:ln w="9525">
            <a:noFill/>
            <a:miter lim="800000"/>
            <a:headEnd/>
            <a:tailEnd/>
          </a:ln>
        </p:spPr>
        <p:txBody>
          <a:bodyPr wrap="none">
            <a:spAutoFit/>
          </a:bodyPr>
          <a:lstStyle/>
          <a:p>
            <a:r>
              <a:rPr lang="en-US" sz="2000">
                <a:latin typeface="Times" pitchFamily="18" charset="0"/>
              </a:rPr>
              <a:t>first</a:t>
            </a:r>
          </a:p>
        </p:txBody>
      </p:sp>
      <p:sp>
        <p:nvSpPr>
          <p:cNvPr id="21520" name="Text Box 16"/>
          <p:cNvSpPr txBox="1">
            <a:spLocks noChangeArrowheads="1"/>
          </p:cNvSpPr>
          <p:nvPr/>
        </p:nvSpPr>
        <p:spPr bwMode="auto">
          <a:xfrm>
            <a:off x="508000" y="1587500"/>
            <a:ext cx="311150" cy="396875"/>
          </a:xfrm>
          <a:prstGeom prst="rect">
            <a:avLst/>
          </a:prstGeom>
          <a:noFill/>
          <a:ln w="9525">
            <a:noFill/>
            <a:miter lim="800000"/>
            <a:headEnd/>
            <a:tailEnd/>
          </a:ln>
        </p:spPr>
        <p:txBody>
          <a:bodyPr wrap="none">
            <a:spAutoFit/>
          </a:bodyPr>
          <a:lstStyle/>
          <a:p>
            <a:r>
              <a:rPr lang="en-US" sz="2000">
                <a:latin typeface="Times" pitchFamily="18" charset="0"/>
              </a:rPr>
              <a:t>p</a:t>
            </a:r>
          </a:p>
        </p:txBody>
      </p:sp>
      <p:sp>
        <p:nvSpPr>
          <p:cNvPr id="21521"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1522"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1523"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1524" name="Rectangle 20"/>
          <p:cNvSpPr>
            <a:spLocks noChangeArrowheads="1"/>
          </p:cNvSpPr>
          <p:nvPr/>
        </p:nvSpPr>
        <p:spPr bwMode="auto">
          <a:xfrm>
            <a:off x="1828800" y="5154613"/>
            <a:ext cx="50292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1525" name="Freeform 21"/>
          <p:cNvSpPr>
            <a:spLocks/>
          </p:cNvSpPr>
          <p:nvPr/>
        </p:nvSpPr>
        <p:spPr bwMode="auto">
          <a:xfrm>
            <a:off x="1600200" y="1638300"/>
            <a:ext cx="3352800" cy="1257300"/>
          </a:xfrm>
          <a:custGeom>
            <a:avLst/>
            <a:gdLst>
              <a:gd name="T0" fmla="*/ 0 w 1632"/>
              <a:gd name="T1" fmla="*/ 72 h 504"/>
              <a:gd name="T2" fmla="*/ 1344 w 1632"/>
              <a:gd name="T3" fmla="*/ 72 h 504"/>
              <a:gd name="T4" fmla="*/ 1632 w 1632"/>
              <a:gd name="T5" fmla="*/ 504 h 504"/>
              <a:gd name="T6" fmla="*/ 0 60000 65536"/>
              <a:gd name="T7" fmla="*/ 0 60000 65536"/>
              <a:gd name="T8" fmla="*/ 0 60000 65536"/>
              <a:gd name="T9" fmla="*/ 0 w 1632"/>
              <a:gd name="T10" fmla="*/ 0 h 504"/>
              <a:gd name="T11" fmla="*/ 1632 w 1632"/>
              <a:gd name="T12" fmla="*/ 504 h 504"/>
            </a:gdLst>
            <a:ahLst/>
            <a:cxnLst>
              <a:cxn ang="T6">
                <a:pos x="T0" y="T1"/>
              </a:cxn>
              <a:cxn ang="T7">
                <a:pos x="T2" y="T3"/>
              </a:cxn>
              <a:cxn ang="T8">
                <a:pos x="T4" y="T5"/>
              </a:cxn>
            </a:cxnLst>
            <a:rect l="T9" t="T10" r="T11" b="T12"/>
            <a:pathLst>
              <a:path w="1632" h="504">
                <a:moveTo>
                  <a:pt x="0" y="72"/>
                </a:moveTo>
                <a:cubicBezTo>
                  <a:pt x="536" y="36"/>
                  <a:pt x="1072" y="0"/>
                  <a:pt x="1344" y="72"/>
                </a:cubicBezTo>
                <a:cubicBezTo>
                  <a:pt x="1616" y="144"/>
                  <a:pt x="1624" y="324"/>
                  <a:pt x="1632" y="504"/>
                </a:cubicBezTo>
              </a:path>
            </a:pathLst>
          </a:custGeom>
          <a:noFill/>
          <a:ln w="28575">
            <a:solidFill>
              <a:srgbClr val="FF0000"/>
            </a:solidFill>
            <a:round/>
            <a:headEnd/>
            <a:tailEnd type="triangle" w="med" len="med"/>
          </a:ln>
        </p:spPr>
        <p:txBody>
          <a:bodyPr/>
          <a:lstStyle/>
          <a:p>
            <a:endParaRPr lang="en-US"/>
          </a:p>
        </p:txBody>
      </p:sp>
      <p:sp>
        <p:nvSpPr>
          <p:cNvPr id="21526" name="Rectangle 23"/>
          <p:cNvSpPr>
            <a:spLocks noGrp="1" noChangeArrowheads="1"/>
          </p:cNvSpPr>
          <p:nvPr>
            <p:ph type="title"/>
          </p:nvPr>
        </p:nvSpPr>
        <p:spPr>
          <a:xfrm>
            <a:off x="457200" y="1524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1814FCDF-1542-4DC6-8FF9-79B32B29EA4B}" type="slidenum">
              <a:rPr lang="en-US"/>
              <a:pPr algn="ctr">
                <a:defRPr/>
              </a:pPr>
              <a:t>31</a:t>
            </a:fld>
            <a:endParaRPr lang="en-US"/>
          </a:p>
        </p:txBody>
      </p:sp>
      <p:sp>
        <p:nvSpPr>
          <p:cNvPr id="996355" name="Rectangle 3"/>
          <p:cNvSpPr>
            <a:spLocks noChangeArrowheads="1"/>
          </p:cNvSpPr>
          <p:nvPr/>
        </p:nvSpPr>
        <p:spPr bwMode="auto">
          <a:xfrm>
            <a:off x="1752600" y="3987800"/>
            <a:ext cx="51054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2532"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6357"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2534"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6359"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2536"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6361"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2538"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2539"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2540"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2541"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2542"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22543" name="Text Box 15"/>
          <p:cNvSpPr txBox="1">
            <a:spLocks noChangeArrowheads="1"/>
          </p:cNvSpPr>
          <p:nvPr/>
        </p:nvSpPr>
        <p:spPr bwMode="auto">
          <a:xfrm>
            <a:off x="330200" y="2463800"/>
            <a:ext cx="674688" cy="457200"/>
          </a:xfrm>
          <a:prstGeom prst="rect">
            <a:avLst/>
          </a:prstGeom>
          <a:noFill/>
          <a:ln w="9525">
            <a:noFill/>
            <a:miter lim="800000"/>
            <a:headEnd/>
            <a:tailEnd/>
          </a:ln>
        </p:spPr>
        <p:txBody>
          <a:bodyPr wrap="none">
            <a:spAutoFit/>
          </a:bodyPr>
          <a:lstStyle/>
          <a:p>
            <a:r>
              <a:rPr lang="en-US" sz="2400">
                <a:latin typeface="Times" pitchFamily="18" charset="0"/>
              </a:rPr>
              <a:t>first</a:t>
            </a:r>
          </a:p>
        </p:txBody>
      </p:sp>
      <p:sp>
        <p:nvSpPr>
          <p:cNvPr id="22544" name="Text Box 16"/>
          <p:cNvSpPr txBox="1">
            <a:spLocks noChangeArrowheads="1"/>
          </p:cNvSpPr>
          <p:nvPr/>
        </p:nvSpPr>
        <p:spPr bwMode="auto">
          <a:xfrm>
            <a:off x="508000" y="1536700"/>
            <a:ext cx="336550" cy="457200"/>
          </a:xfrm>
          <a:prstGeom prst="rect">
            <a:avLst/>
          </a:prstGeom>
          <a:noFill/>
          <a:ln w="9525">
            <a:noFill/>
            <a:miter lim="800000"/>
            <a:headEnd/>
            <a:tailEnd/>
          </a:ln>
        </p:spPr>
        <p:txBody>
          <a:bodyPr wrap="none">
            <a:spAutoFit/>
          </a:bodyPr>
          <a:lstStyle/>
          <a:p>
            <a:r>
              <a:rPr lang="en-US" sz="2400">
                <a:latin typeface="Times" pitchFamily="18" charset="0"/>
              </a:rPr>
              <a:t>p</a:t>
            </a:r>
          </a:p>
        </p:txBody>
      </p:sp>
      <p:sp>
        <p:nvSpPr>
          <p:cNvPr id="22545"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2546"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2547"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2548" name="Rectangle 20"/>
          <p:cNvSpPr>
            <a:spLocks noChangeArrowheads="1"/>
          </p:cNvSpPr>
          <p:nvPr/>
        </p:nvSpPr>
        <p:spPr bwMode="auto">
          <a:xfrm>
            <a:off x="1752600" y="5530850"/>
            <a:ext cx="51054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2549" name="Freeform 21"/>
          <p:cNvSpPr>
            <a:spLocks/>
          </p:cNvSpPr>
          <p:nvPr/>
        </p:nvSpPr>
        <p:spPr bwMode="auto">
          <a:xfrm>
            <a:off x="1600200" y="1638300"/>
            <a:ext cx="5867400" cy="1257300"/>
          </a:xfrm>
          <a:custGeom>
            <a:avLst/>
            <a:gdLst>
              <a:gd name="T0" fmla="*/ 0 w 1632"/>
              <a:gd name="T1" fmla="*/ 72 h 504"/>
              <a:gd name="T2" fmla="*/ 1344 w 1632"/>
              <a:gd name="T3" fmla="*/ 72 h 504"/>
              <a:gd name="T4" fmla="*/ 1632 w 1632"/>
              <a:gd name="T5" fmla="*/ 504 h 504"/>
              <a:gd name="T6" fmla="*/ 0 60000 65536"/>
              <a:gd name="T7" fmla="*/ 0 60000 65536"/>
              <a:gd name="T8" fmla="*/ 0 60000 65536"/>
              <a:gd name="T9" fmla="*/ 0 w 1632"/>
              <a:gd name="T10" fmla="*/ 0 h 504"/>
              <a:gd name="T11" fmla="*/ 1632 w 1632"/>
              <a:gd name="T12" fmla="*/ 504 h 504"/>
            </a:gdLst>
            <a:ahLst/>
            <a:cxnLst>
              <a:cxn ang="T6">
                <a:pos x="T0" y="T1"/>
              </a:cxn>
              <a:cxn ang="T7">
                <a:pos x="T2" y="T3"/>
              </a:cxn>
              <a:cxn ang="T8">
                <a:pos x="T4" y="T5"/>
              </a:cxn>
            </a:cxnLst>
            <a:rect l="T9" t="T10" r="T11" b="T12"/>
            <a:pathLst>
              <a:path w="1632" h="504">
                <a:moveTo>
                  <a:pt x="0" y="72"/>
                </a:moveTo>
                <a:cubicBezTo>
                  <a:pt x="536" y="36"/>
                  <a:pt x="1072" y="0"/>
                  <a:pt x="1344" y="72"/>
                </a:cubicBezTo>
                <a:cubicBezTo>
                  <a:pt x="1616" y="144"/>
                  <a:pt x="1624" y="324"/>
                  <a:pt x="1632" y="504"/>
                </a:cubicBezTo>
              </a:path>
            </a:pathLst>
          </a:custGeom>
          <a:noFill/>
          <a:ln w="28575">
            <a:solidFill>
              <a:srgbClr val="FF0000"/>
            </a:solidFill>
            <a:round/>
            <a:headEnd/>
            <a:tailEnd type="triangle" w="med" len="med"/>
          </a:ln>
        </p:spPr>
        <p:txBody>
          <a:bodyPr/>
          <a:lstStyle/>
          <a:p>
            <a:endParaRPr lang="en-US"/>
          </a:p>
        </p:txBody>
      </p:sp>
      <p:sp>
        <p:nvSpPr>
          <p:cNvPr id="22550" name="Rectangle 23"/>
          <p:cNvSpPr>
            <a:spLocks noGrp="1" noChangeArrowheads="1"/>
          </p:cNvSpPr>
          <p:nvPr>
            <p:ph type="title"/>
          </p:nvPr>
        </p:nvSpPr>
        <p:spPr>
          <a:xfrm>
            <a:off x="457200" y="1524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BB87B212-1AE3-470F-BD02-B162E0D04961}" type="slidenum">
              <a:rPr lang="en-US"/>
              <a:pPr algn="ctr">
                <a:defRPr/>
              </a:pPr>
              <a:t>32</a:t>
            </a:fld>
            <a:endParaRPr lang="en-US"/>
          </a:p>
        </p:txBody>
      </p:sp>
      <p:sp>
        <p:nvSpPr>
          <p:cNvPr id="997379" name="Rectangle 3"/>
          <p:cNvSpPr>
            <a:spLocks noChangeArrowheads="1"/>
          </p:cNvSpPr>
          <p:nvPr/>
        </p:nvSpPr>
        <p:spPr bwMode="auto">
          <a:xfrm>
            <a:off x="1524000" y="3987800"/>
            <a:ext cx="53340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3556"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7381"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3558"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7383"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3560"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7385"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3562"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3563"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3564"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3565"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3566"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23567" name="Text Box 15"/>
          <p:cNvSpPr txBox="1">
            <a:spLocks noChangeArrowheads="1"/>
          </p:cNvSpPr>
          <p:nvPr/>
        </p:nvSpPr>
        <p:spPr bwMode="auto">
          <a:xfrm>
            <a:off x="330200" y="2463800"/>
            <a:ext cx="674688" cy="457200"/>
          </a:xfrm>
          <a:prstGeom prst="rect">
            <a:avLst/>
          </a:prstGeom>
          <a:noFill/>
          <a:ln w="9525">
            <a:noFill/>
            <a:miter lim="800000"/>
            <a:headEnd/>
            <a:tailEnd/>
          </a:ln>
        </p:spPr>
        <p:txBody>
          <a:bodyPr wrap="none">
            <a:spAutoFit/>
          </a:bodyPr>
          <a:lstStyle/>
          <a:p>
            <a:r>
              <a:rPr lang="en-US" sz="2400">
                <a:latin typeface="Times" pitchFamily="18" charset="0"/>
              </a:rPr>
              <a:t>first</a:t>
            </a:r>
          </a:p>
        </p:txBody>
      </p:sp>
      <p:sp>
        <p:nvSpPr>
          <p:cNvPr id="23568" name="Text Box 16"/>
          <p:cNvSpPr txBox="1">
            <a:spLocks noChangeArrowheads="1"/>
          </p:cNvSpPr>
          <p:nvPr/>
        </p:nvSpPr>
        <p:spPr bwMode="auto">
          <a:xfrm>
            <a:off x="508000" y="1536700"/>
            <a:ext cx="336550" cy="457200"/>
          </a:xfrm>
          <a:prstGeom prst="rect">
            <a:avLst/>
          </a:prstGeom>
          <a:noFill/>
          <a:ln w="9525">
            <a:noFill/>
            <a:miter lim="800000"/>
            <a:headEnd/>
            <a:tailEnd/>
          </a:ln>
        </p:spPr>
        <p:txBody>
          <a:bodyPr wrap="none">
            <a:spAutoFit/>
          </a:bodyPr>
          <a:lstStyle/>
          <a:p>
            <a:r>
              <a:rPr lang="en-US" sz="2400">
                <a:latin typeface="Times" pitchFamily="18" charset="0"/>
              </a:rPr>
              <a:t>p</a:t>
            </a:r>
          </a:p>
        </p:txBody>
      </p:sp>
      <p:sp>
        <p:nvSpPr>
          <p:cNvPr id="23569"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3570"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3571"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3572" name="Rectangle 20"/>
          <p:cNvSpPr>
            <a:spLocks noChangeArrowheads="1"/>
          </p:cNvSpPr>
          <p:nvPr/>
        </p:nvSpPr>
        <p:spPr bwMode="auto">
          <a:xfrm>
            <a:off x="1524000" y="4433888"/>
            <a:ext cx="53340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3573" name="Freeform 21"/>
          <p:cNvSpPr>
            <a:spLocks/>
          </p:cNvSpPr>
          <p:nvPr/>
        </p:nvSpPr>
        <p:spPr bwMode="auto">
          <a:xfrm>
            <a:off x="1600200" y="1638300"/>
            <a:ext cx="5867400" cy="1257300"/>
          </a:xfrm>
          <a:custGeom>
            <a:avLst/>
            <a:gdLst>
              <a:gd name="T0" fmla="*/ 0 w 1632"/>
              <a:gd name="T1" fmla="*/ 72 h 504"/>
              <a:gd name="T2" fmla="*/ 1344 w 1632"/>
              <a:gd name="T3" fmla="*/ 72 h 504"/>
              <a:gd name="T4" fmla="*/ 1632 w 1632"/>
              <a:gd name="T5" fmla="*/ 504 h 504"/>
              <a:gd name="T6" fmla="*/ 0 60000 65536"/>
              <a:gd name="T7" fmla="*/ 0 60000 65536"/>
              <a:gd name="T8" fmla="*/ 0 60000 65536"/>
              <a:gd name="T9" fmla="*/ 0 w 1632"/>
              <a:gd name="T10" fmla="*/ 0 h 504"/>
              <a:gd name="T11" fmla="*/ 1632 w 1632"/>
              <a:gd name="T12" fmla="*/ 504 h 504"/>
            </a:gdLst>
            <a:ahLst/>
            <a:cxnLst>
              <a:cxn ang="T6">
                <a:pos x="T0" y="T1"/>
              </a:cxn>
              <a:cxn ang="T7">
                <a:pos x="T2" y="T3"/>
              </a:cxn>
              <a:cxn ang="T8">
                <a:pos x="T4" y="T5"/>
              </a:cxn>
            </a:cxnLst>
            <a:rect l="T9" t="T10" r="T11" b="T12"/>
            <a:pathLst>
              <a:path w="1632" h="504">
                <a:moveTo>
                  <a:pt x="0" y="72"/>
                </a:moveTo>
                <a:cubicBezTo>
                  <a:pt x="536" y="36"/>
                  <a:pt x="1072" y="0"/>
                  <a:pt x="1344" y="72"/>
                </a:cubicBezTo>
                <a:cubicBezTo>
                  <a:pt x="1616" y="144"/>
                  <a:pt x="1624" y="324"/>
                  <a:pt x="1632" y="504"/>
                </a:cubicBezTo>
              </a:path>
            </a:pathLst>
          </a:custGeom>
          <a:noFill/>
          <a:ln w="28575">
            <a:solidFill>
              <a:srgbClr val="FF0000"/>
            </a:solidFill>
            <a:round/>
            <a:headEnd/>
            <a:tailEnd type="triangle" w="med" len="med"/>
          </a:ln>
        </p:spPr>
        <p:txBody>
          <a:bodyPr/>
          <a:lstStyle/>
          <a:p>
            <a:endParaRPr lang="en-US"/>
          </a:p>
        </p:txBody>
      </p:sp>
      <p:sp>
        <p:nvSpPr>
          <p:cNvPr id="23574" name="Rectangle 23"/>
          <p:cNvSpPr>
            <a:spLocks noGrp="1" noChangeArrowheads="1"/>
          </p:cNvSpPr>
          <p:nvPr>
            <p:ph type="title"/>
          </p:nvPr>
        </p:nvSpPr>
        <p:spPr>
          <a:xfrm>
            <a:off x="457200" y="762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a:xfrm>
            <a:off x="3124200" y="6356350"/>
            <a:ext cx="2895600" cy="365125"/>
          </a:xfrm>
        </p:spPr>
        <p:txBody>
          <a:bodyPr/>
          <a:lstStyle/>
          <a:p>
            <a:pPr algn="ctr">
              <a:defRPr/>
            </a:pPr>
            <a:fld id="{632AB4F6-9ADE-4CAD-A870-D787A8E2B424}" type="slidenum">
              <a:rPr lang="en-US"/>
              <a:pPr algn="ctr">
                <a:defRPr/>
              </a:pPr>
              <a:t>33</a:t>
            </a:fld>
            <a:endParaRPr lang="en-US"/>
          </a:p>
        </p:txBody>
      </p:sp>
      <p:sp>
        <p:nvSpPr>
          <p:cNvPr id="998403" name="Rectangle 3"/>
          <p:cNvSpPr>
            <a:spLocks noChangeArrowheads="1"/>
          </p:cNvSpPr>
          <p:nvPr/>
        </p:nvSpPr>
        <p:spPr bwMode="auto">
          <a:xfrm>
            <a:off x="1828800" y="3987800"/>
            <a:ext cx="50292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4580"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8405"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4582"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8407"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4584"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8409"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4586"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4587"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4588"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4589"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4590" name="Rectangle 14"/>
          <p:cNvSpPr>
            <a:spLocks noChangeArrowheads="1"/>
          </p:cNvSpPr>
          <p:nvPr/>
        </p:nvSpPr>
        <p:spPr bwMode="auto">
          <a:xfrm>
            <a:off x="990600" y="1524000"/>
            <a:ext cx="6096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24591" name="Text Box 15"/>
          <p:cNvSpPr txBox="1">
            <a:spLocks noChangeArrowheads="1"/>
          </p:cNvSpPr>
          <p:nvPr/>
        </p:nvSpPr>
        <p:spPr bwMode="auto">
          <a:xfrm>
            <a:off x="330200" y="2463800"/>
            <a:ext cx="674688" cy="457200"/>
          </a:xfrm>
          <a:prstGeom prst="rect">
            <a:avLst/>
          </a:prstGeom>
          <a:noFill/>
          <a:ln w="9525">
            <a:noFill/>
            <a:miter lim="800000"/>
            <a:headEnd/>
            <a:tailEnd/>
          </a:ln>
        </p:spPr>
        <p:txBody>
          <a:bodyPr wrap="none">
            <a:spAutoFit/>
          </a:bodyPr>
          <a:lstStyle/>
          <a:p>
            <a:r>
              <a:rPr lang="en-US" sz="2400">
                <a:latin typeface="Times" pitchFamily="18" charset="0"/>
              </a:rPr>
              <a:t>first</a:t>
            </a:r>
          </a:p>
        </p:txBody>
      </p:sp>
      <p:sp>
        <p:nvSpPr>
          <p:cNvPr id="24592" name="Text Box 16"/>
          <p:cNvSpPr txBox="1">
            <a:spLocks noChangeArrowheads="1"/>
          </p:cNvSpPr>
          <p:nvPr/>
        </p:nvSpPr>
        <p:spPr bwMode="auto">
          <a:xfrm>
            <a:off x="508000" y="1536700"/>
            <a:ext cx="336550" cy="457200"/>
          </a:xfrm>
          <a:prstGeom prst="rect">
            <a:avLst/>
          </a:prstGeom>
          <a:noFill/>
          <a:ln w="9525">
            <a:noFill/>
            <a:miter lim="800000"/>
            <a:headEnd/>
            <a:tailEnd/>
          </a:ln>
        </p:spPr>
        <p:txBody>
          <a:bodyPr wrap="none">
            <a:spAutoFit/>
          </a:bodyPr>
          <a:lstStyle/>
          <a:p>
            <a:r>
              <a:rPr lang="en-US" sz="2400">
                <a:latin typeface="Times" pitchFamily="18" charset="0"/>
              </a:rPr>
              <a:t>p</a:t>
            </a:r>
          </a:p>
        </p:txBody>
      </p:sp>
      <p:sp>
        <p:nvSpPr>
          <p:cNvPr id="24593"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4594"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4595"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4596" name="Rectangle 20"/>
          <p:cNvSpPr>
            <a:spLocks noChangeArrowheads="1"/>
          </p:cNvSpPr>
          <p:nvPr/>
        </p:nvSpPr>
        <p:spPr bwMode="auto">
          <a:xfrm>
            <a:off x="1828800" y="5168900"/>
            <a:ext cx="50292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4597" name="Freeform 21"/>
          <p:cNvSpPr>
            <a:spLocks/>
          </p:cNvSpPr>
          <p:nvPr/>
        </p:nvSpPr>
        <p:spPr bwMode="auto">
          <a:xfrm>
            <a:off x="1600200" y="1638300"/>
            <a:ext cx="5867400" cy="1257300"/>
          </a:xfrm>
          <a:custGeom>
            <a:avLst/>
            <a:gdLst>
              <a:gd name="T0" fmla="*/ 0 w 1632"/>
              <a:gd name="T1" fmla="*/ 72 h 504"/>
              <a:gd name="T2" fmla="*/ 1344 w 1632"/>
              <a:gd name="T3" fmla="*/ 72 h 504"/>
              <a:gd name="T4" fmla="*/ 1632 w 1632"/>
              <a:gd name="T5" fmla="*/ 504 h 504"/>
              <a:gd name="T6" fmla="*/ 0 60000 65536"/>
              <a:gd name="T7" fmla="*/ 0 60000 65536"/>
              <a:gd name="T8" fmla="*/ 0 60000 65536"/>
              <a:gd name="T9" fmla="*/ 0 w 1632"/>
              <a:gd name="T10" fmla="*/ 0 h 504"/>
              <a:gd name="T11" fmla="*/ 1632 w 1632"/>
              <a:gd name="T12" fmla="*/ 504 h 504"/>
            </a:gdLst>
            <a:ahLst/>
            <a:cxnLst>
              <a:cxn ang="T6">
                <a:pos x="T0" y="T1"/>
              </a:cxn>
              <a:cxn ang="T7">
                <a:pos x="T2" y="T3"/>
              </a:cxn>
              <a:cxn ang="T8">
                <a:pos x="T4" y="T5"/>
              </a:cxn>
            </a:cxnLst>
            <a:rect l="T9" t="T10" r="T11" b="T12"/>
            <a:pathLst>
              <a:path w="1632" h="504">
                <a:moveTo>
                  <a:pt x="0" y="72"/>
                </a:moveTo>
                <a:cubicBezTo>
                  <a:pt x="536" y="36"/>
                  <a:pt x="1072" y="0"/>
                  <a:pt x="1344" y="72"/>
                </a:cubicBezTo>
                <a:cubicBezTo>
                  <a:pt x="1616" y="144"/>
                  <a:pt x="1624" y="324"/>
                  <a:pt x="1632" y="504"/>
                </a:cubicBezTo>
              </a:path>
            </a:pathLst>
          </a:custGeom>
          <a:noFill/>
          <a:ln w="28575">
            <a:solidFill>
              <a:srgbClr val="FF0000"/>
            </a:solidFill>
            <a:round/>
            <a:headEnd/>
            <a:tailEnd type="triangle" w="med" len="med"/>
          </a:ln>
        </p:spPr>
        <p:txBody>
          <a:bodyPr/>
          <a:lstStyle/>
          <a:p>
            <a:endParaRPr lang="en-US"/>
          </a:p>
        </p:txBody>
      </p:sp>
      <p:sp>
        <p:nvSpPr>
          <p:cNvPr id="24598" name="Rectangle 23"/>
          <p:cNvSpPr>
            <a:spLocks noGrp="1" noChangeArrowheads="1"/>
          </p:cNvSpPr>
          <p:nvPr>
            <p:ph type="title"/>
          </p:nvPr>
        </p:nvSpPr>
        <p:spPr>
          <a:xfrm>
            <a:off x="457200" y="1524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a:xfrm>
            <a:off x="3124200" y="6356350"/>
            <a:ext cx="2895600" cy="365125"/>
          </a:xfrm>
        </p:spPr>
        <p:txBody>
          <a:bodyPr/>
          <a:lstStyle/>
          <a:p>
            <a:pPr algn="ctr">
              <a:defRPr/>
            </a:pPr>
            <a:fld id="{4DA04B79-7EFC-4A72-BD27-01278C7A9116}" type="slidenum">
              <a:rPr lang="en-US"/>
              <a:pPr algn="ctr">
                <a:defRPr/>
              </a:pPr>
              <a:t>34</a:t>
            </a:fld>
            <a:endParaRPr lang="en-US"/>
          </a:p>
        </p:txBody>
      </p:sp>
      <p:sp>
        <p:nvSpPr>
          <p:cNvPr id="999427" name="Rectangle 3"/>
          <p:cNvSpPr>
            <a:spLocks noChangeArrowheads="1"/>
          </p:cNvSpPr>
          <p:nvPr/>
        </p:nvSpPr>
        <p:spPr bwMode="auto">
          <a:xfrm>
            <a:off x="2057400" y="3987800"/>
            <a:ext cx="53340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32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5604"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999429"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5606"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999431"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5608"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999433"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5610"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5611"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5612"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5613"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5614" name="Rectangle 14"/>
          <p:cNvSpPr>
            <a:spLocks noChangeArrowheads="1"/>
          </p:cNvSpPr>
          <p:nvPr/>
        </p:nvSpPr>
        <p:spPr bwMode="auto">
          <a:xfrm>
            <a:off x="990600" y="15240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5615" name="Text Box 15"/>
          <p:cNvSpPr txBox="1">
            <a:spLocks noChangeArrowheads="1"/>
          </p:cNvSpPr>
          <p:nvPr/>
        </p:nvSpPr>
        <p:spPr bwMode="auto">
          <a:xfrm>
            <a:off x="330200" y="2463800"/>
            <a:ext cx="674688" cy="457200"/>
          </a:xfrm>
          <a:prstGeom prst="rect">
            <a:avLst/>
          </a:prstGeom>
          <a:noFill/>
          <a:ln w="9525">
            <a:noFill/>
            <a:miter lim="800000"/>
            <a:headEnd/>
            <a:tailEnd/>
          </a:ln>
        </p:spPr>
        <p:txBody>
          <a:bodyPr wrap="none">
            <a:spAutoFit/>
          </a:bodyPr>
          <a:lstStyle/>
          <a:p>
            <a:r>
              <a:rPr lang="en-US" sz="2400">
                <a:latin typeface="Times" pitchFamily="18" charset="0"/>
              </a:rPr>
              <a:t>first</a:t>
            </a:r>
          </a:p>
        </p:txBody>
      </p:sp>
      <p:sp>
        <p:nvSpPr>
          <p:cNvPr id="25616" name="Text Box 16"/>
          <p:cNvSpPr txBox="1">
            <a:spLocks noChangeArrowheads="1"/>
          </p:cNvSpPr>
          <p:nvPr/>
        </p:nvSpPr>
        <p:spPr bwMode="auto">
          <a:xfrm>
            <a:off x="508000" y="1536700"/>
            <a:ext cx="336550" cy="457200"/>
          </a:xfrm>
          <a:prstGeom prst="rect">
            <a:avLst/>
          </a:prstGeom>
          <a:noFill/>
          <a:ln w="9525">
            <a:noFill/>
            <a:miter lim="800000"/>
            <a:headEnd/>
            <a:tailEnd/>
          </a:ln>
        </p:spPr>
        <p:txBody>
          <a:bodyPr wrap="none">
            <a:spAutoFit/>
          </a:bodyPr>
          <a:lstStyle/>
          <a:p>
            <a:r>
              <a:rPr lang="en-US" sz="2400">
                <a:latin typeface="Times" pitchFamily="18" charset="0"/>
              </a:rPr>
              <a:t>p</a:t>
            </a:r>
          </a:p>
        </p:txBody>
      </p:sp>
      <p:sp>
        <p:nvSpPr>
          <p:cNvPr id="25617"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5618"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5619"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5620" name="Rectangle 20"/>
          <p:cNvSpPr>
            <a:spLocks noChangeArrowheads="1"/>
          </p:cNvSpPr>
          <p:nvPr/>
        </p:nvSpPr>
        <p:spPr bwMode="auto">
          <a:xfrm>
            <a:off x="2057400" y="5502275"/>
            <a:ext cx="53340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5621" name="Rectangle 22"/>
          <p:cNvSpPr>
            <a:spLocks noGrp="1" noChangeArrowheads="1"/>
          </p:cNvSpPr>
          <p:nvPr>
            <p:ph type="title"/>
          </p:nvPr>
        </p:nvSpPr>
        <p:spPr>
          <a:xfrm>
            <a:off x="457200" y="7620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2"/>
          </p:nvPr>
        </p:nvSpPr>
        <p:spPr>
          <a:xfrm>
            <a:off x="3124200" y="6356350"/>
            <a:ext cx="2895600" cy="365125"/>
          </a:xfrm>
        </p:spPr>
        <p:txBody>
          <a:bodyPr/>
          <a:lstStyle/>
          <a:p>
            <a:pPr algn="ctr">
              <a:defRPr/>
            </a:pPr>
            <a:fld id="{8C5C1B83-1C35-4DB4-B24E-E404E67B1868}" type="slidenum">
              <a:rPr lang="en-US"/>
              <a:pPr algn="ctr">
                <a:defRPr/>
              </a:pPr>
              <a:t>35</a:t>
            </a:fld>
            <a:endParaRPr lang="en-US"/>
          </a:p>
        </p:txBody>
      </p:sp>
      <p:sp>
        <p:nvSpPr>
          <p:cNvPr id="1000451" name="Rectangle 3"/>
          <p:cNvSpPr>
            <a:spLocks noChangeArrowheads="1"/>
          </p:cNvSpPr>
          <p:nvPr/>
        </p:nvSpPr>
        <p:spPr bwMode="auto">
          <a:xfrm>
            <a:off x="1524000" y="3987800"/>
            <a:ext cx="5334000" cy="2295525"/>
          </a:xfrm>
          <a:prstGeom prst="rect">
            <a:avLst/>
          </a:prstGeom>
          <a:noFill/>
          <a:ln w="12700">
            <a:solidFill>
              <a:schemeClr val="tx2"/>
            </a:solidFill>
            <a:miter lim="800000"/>
            <a:headEnd/>
            <a:tailEnd/>
          </a:ln>
          <a:effectLst/>
        </p:spPr>
        <p:txBody>
          <a:bodyPr>
            <a:spAutoFit/>
          </a:bodyPr>
          <a:lstStyle/>
          <a:p>
            <a:pPr>
              <a:defRPr/>
            </a:pPr>
            <a:r>
              <a:rPr lang="en-US" sz="2400">
                <a:latin typeface="Times" pitchFamily="18" charset="0"/>
              </a:rPr>
              <a:t>p = first;</a:t>
            </a:r>
          </a:p>
          <a:p>
            <a:pPr>
              <a:defRPr/>
            </a:pPr>
            <a:r>
              <a:rPr lang="en-US" sz="2400">
                <a:latin typeface="Times" pitchFamily="18" charset="0"/>
              </a:rPr>
              <a:t>	while (p!=NULL)</a:t>
            </a:r>
          </a:p>
          <a:p>
            <a:pPr>
              <a:defRPr/>
            </a:pPr>
            <a:r>
              <a:rPr lang="en-US" sz="2400">
                <a:latin typeface="Times" pitchFamily="18" charset="0"/>
              </a:rPr>
              <a:t>	{</a:t>
            </a:r>
          </a:p>
          <a:p>
            <a:pPr>
              <a:defRPr/>
            </a:pPr>
            <a:r>
              <a:rPr lang="en-US" sz="2400">
                <a:latin typeface="Times" pitchFamily="18" charset="0"/>
              </a:rPr>
              <a:t>		</a:t>
            </a:r>
            <a:r>
              <a:rPr lang="en-US" sz="2400">
                <a:solidFill>
                  <a:schemeClr val="accent1"/>
                </a:solidFill>
                <a:effectLst>
                  <a:outerShdw blurRad="38100" dist="38100" dir="2700000" algn="tl">
                    <a:srgbClr val="C0C0C0"/>
                  </a:outerShdw>
                </a:effectLst>
              </a:rPr>
              <a:t>printf</a:t>
            </a:r>
            <a:r>
              <a:rPr lang="en-US" sz="2400">
                <a:effectLst>
                  <a:outerShdw blurRad="38100" dist="38100" dir="2700000" algn="tl">
                    <a:srgbClr val="C0C0C0"/>
                  </a:outerShdw>
                </a:effectLst>
              </a:rPr>
              <a:t>(“%d\t”,p-&gt;data);</a:t>
            </a:r>
            <a:endParaRPr lang="en-US" sz="2400">
              <a:latin typeface="Times" pitchFamily="18" charset="0"/>
            </a:endParaRPr>
          </a:p>
          <a:p>
            <a:pPr>
              <a:defRPr/>
            </a:pPr>
            <a:r>
              <a:rPr lang="en-US" sz="2400">
                <a:latin typeface="Times" pitchFamily="18" charset="0"/>
              </a:rPr>
              <a:t>		p = p-&gt;link;</a:t>
            </a:r>
          </a:p>
          <a:p>
            <a:pPr>
              <a:defRPr/>
            </a:pPr>
            <a:r>
              <a:rPr lang="en-US" sz="2400">
                <a:latin typeface="Times" pitchFamily="18" charset="0"/>
              </a:rPr>
              <a:t>	}</a:t>
            </a:r>
          </a:p>
        </p:txBody>
      </p:sp>
      <p:sp>
        <p:nvSpPr>
          <p:cNvPr id="26628" name="Rectangle 4"/>
          <p:cNvSpPr>
            <a:spLocks noChangeArrowheads="1"/>
          </p:cNvSpPr>
          <p:nvPr/>
        </p:nvSpPr>
        <p:spPr bwMode="auto">
          <a:xfrm>
            <a:off x="4318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3000</a:t>
            </a:r>
          </a:p>
        </p:txBody>
      </p:sp>
      <p:sp>
        <p:nvSpPr>
          <p:cNvPr id="1000453" name="Rectangle 5"/>
          <p:cNvSpPr>
            <a:spLocks noChangeArrowheads="1"/>
          </p:cNvSpPr>
          <p:nvPr/>
        </p:nvSpPr>
        <p:spPr bwMode="auto">
          <a:xfrm>
            <a:off x="18288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Tran</a:t>
            </a:r>
            <a:r>
              <a:rPr lang="en-US" sz="2400">
                <a:latin typeface="Times" pitchFamily="18" charset="0"/>
              </a:rPr>
              <a:t>”</a:t>
            </a:r>
          </a:p>
        </p:txBody>
      </p:sp>
      <p:sp>
        <p:nvSpPr>
          <p:cNvPr id="26630" name="Rectangle 6"/>
          <p:cNvSpPr>
            <a:spLocks noChangeArrowheads="1"/>
          </p:cNvSpPr>
          <p:nvPr/>
        </p:nvSpPr>
        <p:spPr bwMode="auto">
          <a:xfrm>
            <a:off x="28956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5000</a:t>
            </a:r>
          </a:p>
        </p:txBody>
      </p:sp>
      <p:sp>
        <p:nvSpPr>
          <p:cNvPr id="1000455" name="Rectangle 7"/>
          <p:cNvSpPr>
            <a:spLocks noChangeArrowheads="1"/>
          </p:cNvSpPr>
          <p:nvPr/>
        </p:nvSpPr>
        <p:spPr bwMode="auto">
          <a:xfrm>
            <a:off x="42672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Ngoc</a:t>
            </a:r>
            <a:r>
              <a:rPr lang="en-US" sz="2400">
                <a:latin typeface="Times" pitchFamily="18" charset="0"/>
              </a:rPr>
              <a:t>”</a:t>
            </a:r>
          </a:p>
        </p:txBody>
      </p:sp>
      <p:sp>
        <p:nvSpPr>
          <p:cNvPr id="26632" name="Rectangle 8"/>
          <p:cNvSpPr>
            <a:spLocks noChangeArrowheads="1"/>
          </p:cNvSpPr>
          <p:nvPr/>
        </p:nvSpPr>
        <p:spPr bwMode="auto">
          <a:xfrm>
            <a:off x="53340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2000">
                <a:latin typeface="Times" pitchFamily="18" charset="0"/>
              </a:rPr>
              <a:t>4000</a:t>
            </a:r>
          </a:p>
        </p:txBody>
      </p:sp>
      <p:sp>
        <p:nvSpPr>
          <p:cNvPr id="1000457" name="Rectangle 9"/>
          <p:cNvSpPr>
            <a:spLocks noChangeArrowheads="1"/>
          </p:cNvSpPr>
          <p:nvPr/>
        </p:nvSpPr>
        <p:spPr bwMode="auto">
          <a:xfrm>
            <a:off x="6718300" y="2895600"/>
            <a:ext cx="1066800" cy="533400"/>
          </a:xfrm>
          <a:prstGeom prst="rect">
            <a:avLst/>
          </a:prstGeom>
          <a:solidFill>
            <a:srgbClr val="00FF00">
              <a:alpha val="48000"/>
            </a:srgbClr>
          </a:solidFill>
          <a:ln w="28575" algn="ctr">
            <a:solidFill>
              <a:schemeClr val="accent2"/>
            </a:solidFill>
            <a:miter lim="800000"/>
            <a:headEnd/>
            <a:tailEnd/>
          </a:ln>
          <a:effectLst/>
        </p:spPr>
        <p:txBody>
          <a:bodyPr wrap="none" anchor="ctr"/>
          <a:lstStyle/>
          <a:p>
            <a:pPr algn="ctr">
              <a:defRPr/>
            </a:pPr>
            <a:r>
              <a:rPr lang="en-US" sz="2400">
                <a:latin typeface="Times" pitchFamily="18" charset="0"/>
              </a:rPr>
              <a:t>“</a:t>
            </a:r>
            <a:r>
              <a:rPr lang="en-US" sz="2400">
                <a:effectLst>
                  <a:outerShdw blurRad="38100" dist="38100" dir="2700000" algn="tl">
                    <a:srgbClr val="FFFFFF"/>
                  </a:outerShdw>
                </a:effectLst>
                <a:latin typeface="Times" pitchFamily="18" charset="0"/>
              </a:rPr>
              <a:t>Thao</a:t>
            </a:r>
            <a:r>
              <a:rPr lang="en-US" sz="2400">
                <a:latin typeface="Times" pitchFamily="18" charset="0"/>
              </a:rPr>
              <a:t>”</a:t>
            </a:r>
          </a:p>
        </p:txBody>
      </p:sp>
      <p:sp>
        <p:nvSpPr>
          <p:cNvPr id="26634" name="Rectangle 10"/>
          <p:cNvSpPr>
            <a:spLocks noChangeArrowheads="1"/>
          </p:cNvSpPr>
          <p:nvPr/>
        </p:nvSpPr>
        <p:spPr bwMode="auto">
          <a:xfrm>
            <a:off x="7785100" y="28956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6635" name="Text Box 11"/>
          <p:cNvSpPr txBox="1">
            <a:spLocks noChangeArrowheads="1"/>
          </p:cNvSpPr>
          <p:nvPr/>
        </p:nvSpPr>
        <p:spPr bwMode="auto">
          <a:xfrm>
            <a:off x="1752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3000</a:t>
            </a:r>
          </a:p>
        </p:txBody>
      </p:sp>
      <p:sp>
        <p:nvSpPr>
          <p:cNvPr id="26636" name="Text Box 12"/>
          <p:cNvSpPr txBox="1">
            <a:spLocks noChangeArrowheads="1"/>
          </p:cNvSpPr>
          <p:nvPr/>
        </p:nvSpPr>
        <p:spPr bwMode="auto">
          <a:xfrm>
            <a:off x="41656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5000</a:t>
            </a:r>
          </a:p>
        </p:txBody>
      </p:sp>
      <p:sp>
        <p:nvSpPr>
          <p:cNvPr id="26637" name="Text Box 13"/>
          <p:cNvSpPr txBox="1">
            <a:spLocks noChangeArrowheads="1"/>
          </p:cNvSpPr>
          <p:nvPr/>
        </p:nvSpPr>
        <p:spPr bwMode="auto">
          <a:xfrm>
            <a:off x="6642100" y="2552700"/>
            <a:ext cx="692150" cy="396875"/>
          </a:xfrm>
          <a:prstGeom prst="rect">
            <a:avLst/>
          </a:prstGeom>
          <a:noFill/>
          <a:ln w="9525">
            <a:noFill/>
            <a:miter lim="800000"/>
            <a:headEnd/>
            <a:tailEnd/>
          </a:ln>
        </p:spPr>
        <p:txBody>
          <a:bodyPr wrap="none">
            <a:spAutoFit/>
          </a:bodyPr>
          <a:lstStyle/>
          <a:p>
            <a:r>
              <a:rPr lang="en-US" sz="2000">
                <a:latin typeface="Times" pitchFamily="18" charset="0"/>
              </a:rPr>
              <a:t>4000</a:t>
            </a:r>
          </a:p>
        </p:txBody>
      </p:sp>
      <p:sp>
        <p:nvSpPr>
          <p:cNvPr id="26638" name="Rectangle 14"/>
          <p:cNvSpPr>
            <a:spLocks noChangeArrowheads="1"/>
          </p:cNvSpPr>
          <p:nvPr/>
        </p:nvSpPr>
        <p:spPr bwMode="auto">
          <a:xfrm>
            <a:off x="990600" y="1524000"/>
            <a:ext cx="685800" cy="533400"/>
          </a:xfrm>
          <a:prstGeom prst="rect">
            <a:avLst/>
          </a:prstGeom>
          <a:solidFill>
            <a:srgbClr val="00FF00">
              <a:alpha val="47842"/>
            </a:srgbClr>
          </a:solidFill>
          <a:ln w="28575" algn="ctr">
            <a:solidFill>
              <a:schemeClr val="accent2"/>
            </a:solidFill>
            <a:miter lim="800000"/>
            <a:headEnd/>
            <a:tailEnd/>
          </a:ln>
        </p:spPr>
        <p:txBody>
          <a:bodyPr wrap="none" anchor="ctr"/>
          <a:lstStyle/>
          <a:p>
            <a:pPr algn="ctr"/>
            <a:r>
              <a:rPr lang="en-US" sz="1600">
                <a:latin typeface="Times" pitchFamily="18" charset="0"/>
              </a:rPr>
              <a:t>NULL</a:t>
            </a:r>
          </a:p>
        </p:txBody>
      </p:sp>
      <p:sp>
        <p:nvSpPr>
          <p:cNvPr id="26639" name="Text Box 15"/>
          <p:cNvSpPr txBox="1">
            <a:spLocks noChangeArrowheads="1"/>
          </p:cNvSpPr>
          <p:nvPr/>
        </p:nvSpPr>
        <p:spPr bwMode="auto">
          <a:xfrm>
            <a:off x="330200" y="2463800"/>
            <a:ext cx="674688" cy="457200"/>
          </a:xfrm>
          <a:prstGeom prst="rect">
            <a:avLst/>
          </a:prstGeom>
          <a:noFill/>
          <a:ln w="9525">
            <a:noFill/>
            <a:miter lim="800000"/>
            <a:headEnd/>
            <a:tailEnd/>
          </a:ln>
        </p:spPr>
        <p:txBody>
          <a:bodyPr wrap="none">
            <a:spAutoFit/>
          </a:bodyPr>
          <a:lstStyle/>
          <a:p>
            <a:r>
              <a:rPr lang="en-US" sz="2400">
                <a:latin typeface="Times" pitchFamily="18" charset="0"/>
              </a:rPr>
              <a:t>first</a:t>
            </a:r>
          </a:p>
        </p:txBody>
      </p:sp>
      <p:sp>
        <p:nvSpPr>
          <p:cNvPr id="26640" name="Text Box 16"/>
          <p:cNvSpPr txBox="1">
            <a:spLocks noChangeArrowheads="1"/>
          </p:cNvSpPr>
          <p:nvPr/>
        </p:nvSpPr>
        <p:spPr bwMode="auto">
          <a:xfrm>
            <a:off x="508000" y="1536700"/>
            <a:ext cx="336550" cy="457200"/>
          </a:xfrm>
          <a:prstGeom prst="rect">
            <a:avLst/>
          </a:prstGeom>
          <a:noFill/>
          <a:ln w="9525">
            <a:noFill/>
            <a:miter lim="800000"/>
            <a:headEnd/>
            <a:tailEnd/>
          </a:ln>
        </p:spPr>
        <p:txBody>
          <a:bodyPr wrap="none">
            <a:spAutoFit/>
          </a:bodyPr>
          <a:lstStyle/>
          <a:p>
            <a:r>
              <a:rPr lang="en-US" sz="2400">
                <a:latin typeface="Times" pitchFamily="18" charset="0"/>
              </a:rPr>
              <a:t>p</a:t>
            </a:r>
          </a:p>
        </p:txBody>
      </p:sp>
      <p:sp>
        <p:nvSpPr>
          <p:cNvPr id="26641" name="AutoShape 17"/>
          <p:cNvSpPr>
            <a:spLocks noChangeArrowheads="1"/>
          </p:cNvSpPr>
          <p:nvPr/>
        </p:nvSpPr>
        <p:spPr bwMode="auto">
          <a:xfrm>
            <a:off x="10668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6642" name="AutoShape 18"/>
          <p:cNvSpPr>
            <a:spLocks noChangeArrowheads="1"/>
          </p:cNvSpPr>
          <p:nvPr/>
        </p:nvSpPr>
        <p:spPr bwMode="auto">
          <a:xfrm>
            <a:off x="35052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6643" name="AutoShape 19"/>
          <p:cNvSpPr>
            <a:spLocks noChangeArrowheads="1"/>
          </p:cNvSpPr>
          <p:nvPr/>
        </p:nvSpPr>
        <p:spPr bwMode="auto">
          <a:xfrm>
            <a:off x="5956300" y="3048000"/>
            <a:ext cx="762000" cy="228600"/>
          </a:xfrm>
          <a:prstGeom prst="rightArrow">
            <a:avLst>
              <a:gd name="adj1" fmla="val 50000"/>
              <a:gd name="adj2" fmla="val 83333"/>
            </a:avLst>
          </a:prstGeom>
          <a:solidFill>
            <a:srgbClr val="FF9900">
              <a:alpha val="56862"/>
            </a:srgbClr>
          </a:solidFill>
          <a:ln w="9525">
            <a:noFill/>
            <a:miter lim="800000"/>
            <a:headEnd/>
            <a:tailEnd/>
          </a:ln>
        </p:spPr>
        <p:txBody>
          <a:bodyPr wrap="none" anchor="ctr"/>
          <a:lstStyle/>
          <a:p>
            <a:endParaRPr lang="en-US"/>
          </a:p>
        </p:txBody>
      </p:sp>
      <p:sp>
        <p:nvSpPr>
          <p:cNvPr id="26644" name="Rectangle 20"/>
          <p:cNvSpPr>
            <a:spLocks noChangeArrowheads="1"/>
          </p:cNvSpPr>
          <p:nvPr/>
        </p:nvSpPr>
        <p:spPr bwMode="auto">
          <a:xfrm>
            <a:off x="1524000" y="4433888"/>
            <a:ext cx="5334000" cy="365125"/>
          </a:xfrm>
          <a:prstGeom prst="rect">
            <a:avLst/>
          </a:prstGeom>
          <a:solidFill>
            <a:schemeClr val="accent1">
              <a:alpha val="16862"/>
            </a:schemeClr>
          </a:solidFill>
          <a:ln w="9525">
            <a:solidFill>
              <a:schemeClr val="tx2"/>
            </a:solidFill>
            <a:miter lim="800000"/>
            <a:headEnd/>
            <a:tailEnd/>
          </a:ln>
        </p:spPr>
        <p:txBody>
          <a:bodyPr wrap="none" anchor="ctr"/>
          <a:lstStyle/>
          <a:p>
            <a:endParaRPr lang="en-US"/>
          </a:p>
        </p:txBody>
      </p:sp>
      <p:sp>
        <p:nvSpPr>
          <p:cNvPr id="26645" name="AutoShape 21"/>
          <p:cNvSpPr>
            <a:spLocks noChangeArrowheads="1"/>
          </p:cNvSpPr>
          <p:nvPr/>
        </p:nvSpPr>
        <p:spPr bwMode="auto">
          <a:xfrm>
            <a:off x="6705600" y="3657600"/>
            <a:ext cx="2286000" cy="1371600"/>
          </a:xfrm>
          <a:prstGeom prst="irregularSeal2">
            <a:avLst/>
          </a:prstGeom>
          <a:solidFill>
            <a:srgbClr val="FFCC99"/>
          </a:solidFill>
          <a:ln w="9525" algn="ctr">
            <a:noFill/>
            <a:miter lim="800000"/>
            <a:headEnd/>
            <a:tailEnd/>
          </a:ln>
        </p:spPr>
        <p:txBody>
          <a:bodyPr wrap="none" anchor="ctr"/>
          <a:lstStyle/>
          <a:p>
            <a:pPr algn="ctr"/>
            <a:r>
              <a:rPr lang="en-US" sz="2000">
                <a:latin typeface="Times" pitchFamily="18" charset="0"/>
              </a:rPr>
              <a:t>K</a:t>
            </a:r>
            <a:r>
              <a:rPr lang="en-US" sz="2400">
                <a:latin typeface="Times" pitchFamily="18" charset="0"/>
              </a:rPr>
              <a:t>ết thúc</a:t>
            </a:r>
          </a:p>
        </p:txBody>
      </p:sp>
      <p:pic>
        <p:nvPicPr>
          <p:cNvPr id="26646" name="Picture 22" descr="j0423818[1]"/>
          <p:cNvPicPr>
            <a:picLocks noChangeAspect="1" noChangeArrowheads="1"/>
          </p:cNvPicPr>
          <p:nvPr/>
        </p:nvPicPr>
        <p:blipFill>
          <a:blip r:embed="rId2"/>
          <a:srcRect/>
          <a:stretch>
            <a:fillRect/>
          </a:stretch>
        </p:blipFill>
        <p:spPr bwMode="auto">
          <a:xfrm>
            <a:off x="6858000" y="4495800"/>
            <a:ext cx="1219200" cy="841375"/>
          </a:xfrm>
          <a:prstGeom prst="rect">
            <a:avLst/>
          </a:prstGeom>
          <a:noFill/>
          <a:ln w="9525">
            <a:noFill/>
            <a:miter lim="800000"/>
            <a:headEnd/>
            <a:tailEnd/>
          </a:ln>
        </p:spPr>
      </p:pic>
      <p:sp>
        <p:nvSpPr>
          <p:cNvPr id="26647" name="Rectangle 24"/>
          <p:cNvSpPr>
            <a:spLocks noGrp="1" noChangeArrowheads="1"/>
          </p:cNvSpPr>
          <p:nvPr>
            <p:ph type="title"/>
          </p:nvPr>
        </p:nvSpPr>
        <p:spPr>
          <a:xfrm>
            <a:off x="457200" y="0"/>
            <a:ext cx="8229600" cy="1371600"/>
          </a:xfrm>
          <a:noFill/>
        </p:spPr>
        <p:txBody>
          <a:bodyPr/>
          <a:lstStyle/>
          <a:p>
            <a:r>
              <a:rPr lang="en-US" b="1" smtClean="0">
                <a:latin typeface="Times New Roman" pitchFamily="18" charset="0"/>
              </a:rPr>
              <a:t>DSLK – Minh họa in danh sách</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8610B45-D94E-4A58-B2AD-F29F82C9CE76}" type="slidenum">
              <a:rPr lang="en-US"/>
              <a:pPr algn="ctr">
                <a:defRPr/>
              </a:pPr>
              <a:t>36</a:t>
            </a:fld>
            <a:endParaRPr lang="en-US"/>
          </a:p>
        </p:txBody>
      </p:sp>
      <p:sp>
        <p:nvSpPr>
          <p:cNvPr id="27651" name="Rectangle 2"/>
          <p:cNvSpPr>
            <a:spLocks noGrp="1" noChangeArrowheads="1"/>
          </p:cNvSpPr>
          <p:nvPr>
            <p:ph type="title"/>
          </p:nvPr>
        </p:nvSpPr>
        <p:spPr/>
        <p:txBody>
          <a:bodyPr/>
          <a:lstStyle/>
          <a:p>
            <a:pPr eaLnBrk="1" hangingPunct="1"/>
            <a:r>
              <a:rPr lang="en-US" smtClean="0">
                <a:latin typeface="Times New Roman" pitchFamily="18" charset="0"/>
              </a:rPr>
              <a:t>In các phần tử trong danh sách</a:t>
            </a:r>
          </a:p>
        </p:txBody>
      </p:sp>
      <p:sp>
        <p:nvSpPr>
          <p:cNvPr id="941059" name="Rectangle 3"/>
          <p:cNvSpPr>
            <a:spLocks noGrp="1" noChangeArrowheads="1"/>
          </p:cNvSpPr>
          <p:nvPr>
            <p:ph type="body" idx="1"/>
          </p:nvPr>
        </p:nvSpPr>
        <p:spPr/>
        <p:txBody>
          <a:bodyPr rtlCol="0">
            <a:normAutofit fontScale="92500" lnSpcReduction="20000"/>
          </a:bodyPr>
          <a:lstStyle/>
          <a:p>
            <a:pPr eaLnBrk="1" fontAlgn="auto" hangingPunct="1">
              <a:lnSpc>
                <a:spcPct val="90000"/>
              </a:lnSpc>
              <a:spcAft>
                <a:spcPts val="0"/>
              </a:spcAft>
              <a:buFont typeface="Wingdings" pitchFamily="2" charset="2"/>
              <a:buNone/>
              <a:defRPr/>
            </a:pPr>
            <a:r>
              <a:rPr lang="en-US" dirty="0" smtClean="0">
                <a:solidFill>
                  <a:schemeClr val="accent1"/>
                </a:solidFill>
                <a:latin typeface="Times New Roman" pitchFamily="18" charset="0"/>
              </a:rPr>
              <a:t>void</a:t>
            </a:r>
            <a:r>
              <a:rPr lang="en-US" dirty="0" smtClean="0">
                <a:latin typeface="Times New Roman" pitchFamily="18" charset="0"/>
              </a:rPr>
              <a:t> </a:t>
            </a:r>
            <a:r>
              <a:rPr lang="en-US" dirty="0" smtClean="0">
                <a:solidFill>
                  <a:srgbClr val="FF3300"/>
                </a:solidFill>
                <a:latin typeface="Times New Roman" pitchFamily="18" charset="0"/>
              </a:rPr>
              <a:t>Output</a:t>
            </a:r>
            <a:r>
              <a:rPr lang="en-US" dirty="0" smtClean="0">
                <a:latin typeface="Times New Roman" pitchFamily="18" charset="0"/>
              </a:rPr>
              <a:t>(</a:t>
            </a:r>
            <a:r>
              <a:rPr lang="en-US" dirty="0" smtClean="0">
                <a:solidFill>
                  <a:srgbClr val="0066FF"/>
                </a:solidFill>
                <a:latin typeface="Times New Roman" pitchFamily="18" charset="0"/>
              </a:rPr>
              <a:t>LIST</a:t>
            </a:r>
            <a:r>
              <a:rPr lang="en-US" dirty="0" smtClean="0">
                <a:latin typeface="Times New Roman" pitchFamily="18" charset="0"/>
              </a:rPr>
              <a:t> l)</a:t>
            </a:r>
          </a:p>
          <a:p>
            <a:pPr eaLnBrk="1" fontAlgn="auto" hangingPunct="1">
              <a:lnSpc>
                <a:spcPct val="90000"/>
              </a:lnSpc>
              <a:spcAft>
                <a:spcPts val="0"/>
              </a:spcAft>
              <a:buFont typeface="Wingdings" pitchFamily="2" charset="2"/>
              <a:buNone/>
              <a:defRPr/>
            </a:pPr>
            <a:r>
              <a:rPr lang="en-US" dirty="0" smtClean="0">
                <a:latin typeface="Times New Roman" pitchFamily="18" charset="0"/>
              </a:rPr>
              <a:t>{</a:t>
            </a:r>
          </a:p>
          <a:p>
            <a:pPr eaLnBrk="1" fontAlgn="auto" hangingPunct="1">
              <a:lnSpc>
                <a:spcPct val="90000"/>
              </a:lnSpc>
              <a:spcAft>
                <a:spcPts val="0"/>
              </a:spcAft>
              <a:buFont typeface="Wingdings" pitchFamily="2" charset="2"/>
              <a:buNone/>
              <a:defRPr/>
            </a:pPr>
            <a:r>
              <a:rPr lang="en-US" dirty="0" smtClean="0">
                <a:latin typeface="Times New Roman" pitchFamily="18" charset="0"/>
              </a:rPr>
              <a:t>		</a:t>
            </a:r>
            <a:r>
              <a:rPr lang="en-US" dirty="0" smtClean="0">
                <a:solidFill>
                  <a:schemeClr val="accent1"/>
                </a:solidFill>
                <a:latin typeface="Times New Roman" pitchFamily="18" charset="0"/>
              </a:rPr>
              <a:t>NODE*</a:t>
            </a:r>
            <a:r>
              <a:rPr lang="en-US" dirty="0" smtClean="0">
                <a:latin typeface="Times New Roman" pitchFamily="18" charset="0"/>
              </a:rPr>
              <a:t> p=first;</a:t>
            </a:r>
          </a:p>
          <a:p>
            <a:pPr eaLnBrk="1" fontAlgn="auto" hangingPunct="1">
              <a:lnSpc>
                <a:spcPct val="90000"/>
              </a:lnSpc>
              <a:spcAft>
                <a:spcPts val="0"/>
              </a:spcAft>
              <a:buFont typeface="Wingdings" pitchFamily="2" charset="2"/>
              <a:buNone/>
              <a:defRPr/>
            </a:pPr>
            <a:r>
              <a:rPr lang="en-US" dirty="0" smtClean="0">
                <a:latin typeface="Times New Roman" pitchFamily="18" charset="0"/>
              </a:rPr>
              <a:t>		</a:t>
            </a:r>
            <a:r>
              <a:rPr lang="en-US" dirty="0" smtClean="0">
                <a:solidFill>
                  <a:schemeClr val="accent1"/>
                </a:solidFill>
                <a:latin typeface="Times New Roman" pitchFamily="18" charset="0"/>
              </a:rPr>
              <a:t>while</a:t>
            </a:r>
            <a:r>
              <a:rPr lang="en-US" dirty="0" smtClean="0">
                <a:latin typeface="Times New Roman" pitchFamily="18" charset="0"/>
              </a:rPr>
              <a:t>(p!=</a:t>
            </a:r>
            <a:r>
              <a:rPr lang="en-US" dirty="0" smtClean="0">
                <a:solidFill>
                  <a:srgbClr val="CC00CC"/>
                </a:solidFill>
                <a:latin typeface="Times New Roman" pitchFamily="18" charset="0"/>
              </a:rPr>
              <a:t>NULL</a:t>
            </a:r>
            <a:r>
              <a:rPr lang="en-US" dirty="0" smtClean="0">
                <a:latin typeface="Times New Roman" pitchFamily="18" charset="0"/>
              </a:rPr>
              <a:t>)</a:t>
            </a:r>
          </a:p>
          <a:p>
            <a:pPr eaLnBrk="1" fontAlgn="auto" hangingPunct="1">
              <a:lnSpc>
                <a:spcPct val="90000"/>
              </a:lnSpc>
              <a:spcAft>
                <a:spcPts val="0"/>
              </a:spcAft>
              <a:buFont typeface="Wingdings" pitchFamily="2" charset="2"/>
              <a:buNone/>
              <a:defRPr/>
            </a:pPr>
            <a:r>
              <a:rPr lang="en-US" dirty="0" smtClean="0">
                <a:latin typeface="Times New Roman" pitchFamily="18" charset="0"/>
              </a:rPr>
              <a:t>		{</a:t>
            </a:r>
          </a:p>
          <a:p>
            <a:pPr eaLnBrk="1" fontAlgn="auto" hangingPunct="1">
              <a:lnSpc>
                <a:spcPct val="90000"/>
              </a:lnSpc>
              <a:spcAft>
                <a:spcPts val="0"/>
              </a:spcAft>
              <a:buFont typeface="Wingdings" pitchFamily="2" charset="2"/>
              <a:buNone/>
              <a:defRPr/>
            </a:pPr>
            <a:r>
              <a:rPr lang="en-US" dirty="0" smtClean="0">
                <a:latin typeface="Times New Roman" pitchFamily="18" charset="0"/>
              </a:rPr>
              <a:t>			</a:t>
            </a:r>
            <a:r>
              <a:rPr lang="en-US" dirty="0" err="1" smtClean="0">
                <a:latin typeface="Times New Roman" pitchFamily="18" charset="0"/>
              </a:rPr>
              <a:t>cout</a:t>
            </a:r>
            <a:r>
              <a:rPr lang="en-US" dirty="0" smtClean="0">
                <a:latin typeface="Times New Roman" pitchFamily="18" charset="0"/>
              </a:rPr>
              <a:t>&lt;&lt;p-&gt;element&lt;&lt;“\t”;</a:t>
            </a:r>
          </a:p>
          <a:p>
            <a:pPr eaLnBrk="1" fontAlgn="auto" hangingPunct="1">
              <a:lnSpc>
                <a:spcPct val="90000"/>
              </a:lnSpc>
              <a:spcAft>
                <a:spcPts val="0"/>
              </a:spcAft>
              <a:buFont typeface="Wingdings" pitchFamily="2" charset="2"/>
              <a:buNone/>
              <a:defRPr/>
            </a:pPr>
            <a:r>
              <a:rPr lang="en-US" dirty="0" smtClean="0">
                <a:latin typeface="Times New Roman" pitchFamily="18" charset="0"/>
              </a:rPr>
              <a:t>			p=p -&gt;next;</a:t>
            </a:r>
          </a:p>
          <a:p>
            <a:pPr eaLnBrk="1" fontAlgn="auto" hangingPunct="1">
              <a:lnSpc>
                <a:spcPct val="90000"/>
              </a:lnSpc>
              <a:spcAft>
                <a:spcPts val="0"/>
              </a:spcAft>
              <a:buFont typeface="Wingdings" pitchFamily="2" charset="2"/>
              <a:buNone/>
              <a:defRPr/>
            </a:pPr>
            <a:r>
              <a:rPr lang="en-US" dirty="0" smtClean="0">
                <a:latin typeface="Times New Roman" pitchFamily="18" charset="0"/>
              </a:rPr>
              <a:t>		}</a:t>
            </a:r>
          </a:p>
          <a:p>
            <a:pPr eaLnBrk="1" fontAlgn="auto" hangingPunct="1">
              <a:lnSpc>
                <a:spcPct val="90000"/>
              </a:lnSpc>
              <a:spcAft>
                <a:spcPts val="0"/>
              </a:spcAft>
              <a:buFont typeface="Wingdings" pitchFamily="2" charset="2"/>
              <a:buNone/>
              <a:defRPr/>
            </a:pPr>
            <a:r>
              <a:rPr lang="en-US" dirty="0" smtClean="0">
                <a:latin typeface="Times New Roman" pitchFamily="18" charset="0"/>
              </a:rPr>
              <a:t>		</a:t>
            </a:r>
            <a:r>
              <a:rPr lang="en-US" dirty="0" err="1" smtClean="0">
                <a:latin typeface="Times New Roman" pitchFamily="18" charset="0"/>
              </a:rPr>
              <a:t>cout</a:t>
            </a:r>
            <a:r>
              <a:rPr lang="en-US" dirty="0" smtClean="0">
                <a:latin typeface="Times New Roman" pitchFamily="18" charset="0"/>
              </a:rPr>
              <a:t>&lt;&lt;</a:t>
            </a:r>
            <a:r>
              <a:rPr lang="en-US" dirty="0" err="1" smtClean="0">
                <a:latin typeface="Times New Roman" pitchFamily="18" charset="0"/>
              </a:rPr>
              <a:t>endl</a:t>
            </a:r>
            <a:r>
              <a:rPr lang="en-US" dirty="0" smtClean="0">
                <a:latin typeface="Times New Roman" pitchFamily="18" charset="0"/>
              </a:rPr>
              <a:t>;</a:t>
            </a:r>
          </a:p>
          <a:p>
            <a:pPr eaLnBrk="1" fontAlgn="auto" hangingPunct="1">
              <a:lnSpc>
                <a:spcPct val="90000"/>
              </a:lnSpc>
              <a:spcAft>
                <a:spcPts val="0"/>
              </a:spcAft>
              <a:buFont typeface="Wingdings" pitchFamily="2" charset="2"/>
              <a:buNone/>
              <a:defRPr/>
            </a:pPr>
            <a:r>
              <a:rPr lang="en-US" dirty="0" smtClean="0">
                <a:latin typeface="Times New Roman" pitchFamily="18" charset="0"/>
              </a:rPr>
              <a:t>}</a:t>
            </a:r>
            <a:r>
              <a:rPr lang="en-US" dirty="0" smtClean="0"/>
              <a:t> </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3AA40417-A30B-4488-A3EF-E412D4CF866E}" type="slidenum">
              <a:rPr lang="en-US"/>
              <a:pPr algn="ctr">
                <a:defRPr/>
              </a:pPr>
              <a:t>37</a:t>
            </a:fld>
            <a:endParaRPr lang="en-US"/>
          </a:p>
        </p:txBody>
      </p:sp>
      <p:sp>
        <p:nvSpPr>
          <p:cNvPr id="28675" name="Rectangle 2"/>
          <p:cNvSpPr>
            <a:spLocks noGrp="1" noChangeArrowheads="1"/>
          </p:cNvSpPr>
          <p:nvPr>
            <p:ph type="title"/>
          </p:nvPr>
        </p:nvSpPr>
        <p:spPr/>
        <p:txBody>
          <a:bodyPr/>
          <a:lstStyle/>
          <a:p>
            <a:pPr eaLnBrk="1" hangingPunct="1"/>
            <a:r>
              <a:rPr lang="en-US" smtClean="0">
                <a:latin typeface="Times New Roman" pitchFamily="18" charset="0"/>
              </a:rPr>
              <a:t>Tìm kiếm một phần tử có khóa x</a:t>
            </a:r>
          </a:p>
        </p:txBody>
      </p:sp>
      <p:sp>
        <p:nvSpPr>
          <p:cNvPr id="28676" name="Rectangle 3"/>
          <p:cNvSpPr>
            <a:spLocks noGrp="1" noChangeArrowheads="1"/>
          </p:cNvSpPr>
          <p:nvPr>
            <p:ph type="body" idx="1"/>
          </p:nvPr>
        </p:nvSpPr>
        <p:spPr/>
        <p:txBody>
          <a:bodyPr/>
          <a:lstStyle/>
          <a:p>
            <a:pPr eaLnBrk="1" hangingPunct="1">
              <a:buFont typeface="Wingdings" pitchFamily="2" charset="2"/>
              <a:buNone/>
            </a:pPr>
            <a:r>
              <a:rPr lang="en-US" smtClean="0">
                <a:solidFill>
                  <a:schemeClr val="accent1"/>
                </a:solidFill>
                <a:latin typeface="Times New Roman" pitchFamily="18" charset="0"/>
              </a:rPr>
              <a:t>NODE*</a:t>
            </a:r>
            <a:r>
              <a:rPr lang="en-US" smtClean="0">
                <a:latin typeface="Times New Roman" pitchFamily="18" charset="0"/>
              </a:rPr>
              <a:t> </a:t>
            </a:r>
            <a:r>
              <a:rPr lang="en-US" smtClean="0">
                <a:solidFill>
                  <a:srgbClr val="FF3300"/>
                </a:solidFill>
                <a:latin typeface="Times New Roman" pitchFamily="18" charset="0"/>
              </a:rPr>
              <a:t>Search</a:t>
            </a:r>
            <a:r>
              <a:rPr lang="en-US" smtClean="0">
                <a:latin typeface="Times New Roman" pitchFamily="18" charset="0"/>
              </a:rPr>
              <a:t>(</a:t>
            </a:r>
            <a:r>
              <a:rPr lang="en-US" smtClean="0">
                <a:solidFill>
                  <a:schemeClr val="accent1"/>
                </a:solidFill>
                <a:latin typeface="Times New Roman" pitchFamily="18" charset="0"/>
              </a:rPr>
              <a:t>LIST</a:t>
            </a:r>
            <a:r>
              <a:rPr lang="en-US" smtClean="0">
                <a:latin typeface="Times New Roman" pitchFamily="18" charset="0"/>
              </a:rPr>
              <a:t>  l , int  x)</a:t>
            </a:r>
          </a:p>
          <a:p>
            <a:pPr eaLnBrk="1" hangingPunct="1">
              <a:buFont typeface="Wingdings" pitchFamily="2" charset="2"/>
              <a:buNone/>
            </a:pPr>
            <a:r>
              <a:rPr lang="en-US" smtClean="0">
                <a:latin typeface="Times New Roman" pitchFamily="18" charset="0"/>
              </a:rPr>
              <a:t>{</a:t>
            </a:r>
          </a:p>
          <a:p>
            <a:pPr eaLnBrk="1" hangingPunct="1">
              <a:buFont typeface="Wingdings" pitchFamily="2" charset="2"/>
              <a:buNone/>
            </a:pPr>
            <a:r>
              <a:rPr lang="en-US" smtClean="0">
                <a:latin typeface="Times New Roman" pitchFamily="18" charset="0"/>
              </a:rPr>
              <a:t>		</a:t>
            </a:r>
            <a:r>
              <a:rPr lang="en-US" smtClean="0">
                <a:solidFill>
                  <a:schemeClr val="accent1"/>
                </a:solidFill>
                <a:latin typeface="Times New Roman" pitchFamily="18" charset="0"/>
              </a:rPr>
              <a:t>NODE*</a:t>
            </a:r>
            <a:r>
              <a:rPr lang="en-US" smtClean="0">
                <a:latin typeface="Times New Roman" pitchFamily="18" charset="0"/>
              </a:rPr>
              <a:t> p=l.first;</a:t>
            </a:r>
          </a:p>
          <a:p>
            <a:pPr eaLnBrk="1" hangingPunct="1">
              <a:buFont typeface="Wingdings" pitchFamily="2" charset="2"/>
              <a:buNone/>
            </a:pPr>
            <a:r>
              <a:rPr lang="en-US" smtClean="0">
                <a:latin typeface="Times New Roman" pitchFamily="18" charset="0"/>
              </a:rPr>
              <a:t>		</a:t>
            </a:r>
            <a:r>
              <a:rPr lang="en-US" smtClean="0">
                <a:solidFill>
                  <a:schemeClr val="accent1"/>
                </a:solidFill>
                <a:latin typeface="Times New Roman" pitchFamily="18" charset="0"/>
              </a:rPr>
              <a:t>while</a:t>
            </a:r>
            <a:r>
              <a:rPr lang="en-US" smtClean="0">
                <a:latin typeface="Times New Roman" pitchFamily="18" charset="0"/>
              </a:rPr>
              <a:t>( p!=</a:t>
            </a:r>
            <a:r>
              <a:rPr lang="en-US" smtClean="0">
                <a:solidFill>
                  <a:srgbClr val="CC00CC"/>
                </a:solidFill>
                <a:latin typeface="Times New Roman" pitchFamily="18" charset="0"/>
              </a:rPr>
              <a:t>NULL</a:t>
            </a:r>
            <a:r>
              <a:rPr lang="en-US" smtClean="0">
                <a:latin typeface="Times New Roman" pitchFamily="18" charset="0"/>
              </a:rPr>
              <a:t> &amp;&amp; p-&gt;element!=x)</a:t>
            </a:r>
          </a:p>
          <a:p>
            <a:pPr eaLnBrk="1" hangingPunct="1">
              <a:buFont typeface="Wingdings" pitchFamily="2" charset="2"/>
              <a:buNone/>
            </a:pPr>
            <a:r>
              <a:rPr lang="en-US" smtClean="0">
                <a:latin typeface="Times New Roman" pitchFamily="18" charset="0"/>
              </a:rPr>
              <a:t>			p=p-&gt;next;</a:t>
            </a:r>
          </a:p>
          <a:p>
            <a:pPr eaLnBrk="1" hangingPunct="1">
              <a:buFont typeface="Wingdings" pitchFamily="2" charset="2"/>
              <a:buNone/>
            </a:pPr>
            <a:r>
              <a:rPr lang="en-US" smtClean="0">
                <a:latin typeface="Times New Roman" pitchFamily="18" charset="0"/>
              </a:rPr>
              <a:t>		</a:t>
            </a:r>
            <a:r>
              <a:rPr lang="en-US" smtClean="0">
                <a:solidFill>
                  <a:schemeClr val="accent1"/>
                </a:solidFill>
                <a:latin typeface="Times New Roman" pitchFamily="18" charset="0"/>
              </a:rPr>
              <a:t>return</a:t>
            </a:r>
            <a:r>
              <a:rPr lang="en-US" smtClean="0">
                <a:latin typeface="Times New Roman" pitchFamily="18" charset="0"/>
              </a:rPr>
              <a:t> p;</a:t>
            </a:r>
          </a:p>
          <a:p>
            <a:pPr eaLnBrk="1" hangingPunct="1">
              <a:buFont typeface="Wingdings" pitchFamily="2" charset="2"/>
              <a:buNone/>
            </a:pPr>
            <a:r>
              <a:rPr lang="en-US" smtClean="0">
                <a:latin typeface="Times New Roman" pitchFamily="18" charset="0"/>
              </a:rPr>
              <a: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838200" y="4622800"/>
            <a:ext cx="838200" cy="482600"/>
            <a:chOff x="528" y="2912"/>
            <a:chExt cx="528" cy="304"/>
          </a:xfrm>
        </p:grpSpPr>
        <p:sp>
          <p:nvSpPr>
            <p:cNvPr id="29728" name="Oval 29"/>
            <p:cNvSpPr>
              <a:spLocks noChangeArrowheads="1"/>
            </p:cNvSpPr>
            <p:nvPr/>
          </p:nvSpPr>
          <p:spPr bwMode="auto">
            <a:xfrm>
              <a:off x="768" y="2928"/>
              <a:ext cx="288" cy="288"/>
            </a:xfrm>
            <a:prstGeom prst="ellipse">
              <a:avLst/>
            </a:prstGeom>
            <a:solidFill>
              <a:srgbClr val="DDDDDD"/>
            </a:solidFill>
            <a:ln w="9525">
              <a:solidFill>
                <a:schemeClr val="tx1"/>
              </a:solidFill>
              <a:round/>
              <a:headEnd/>
              <a:tailEnd/>
            </a:ln>
          </p:spPr>
          <p:txBody>
            <a:bodyPr wrap="none" anchor="ctr"/>
            <a:lstStyle/>
            <a:p>
              <a:endParaRPr lang="en-US">
                <a:latin typeface="Calibri" pitchFamily="34" charset="0"/>
              </a:endParaRPr>
            </a:p>
          </p:txBody>
        </p:sp>
        <p:sp>
          <p:nvSpPr>
            <p:cNvPr id="29729" name="Text Box 30"/>
            <p:cNvSpPr txBox="1">
              <a:spLocks noChangeArrowheads="1"/>
            </p:cNvSpPr>
            <p:nvPr/>
          </p:nvSpPr>
          <p:spPr bwMode="auto">
            <a:xfrm>
              <a:off x="528" y="2912"/>
              <a:ext cx="205" cy="250"/>
            </a:xfrm>
            <a:prstGeom prst="rect">
              <a:avLst/>
            </a:prstGeom>
            <a:noFill/>
            <a:ln w="9525">
              <a:noFill/>
              <a:miter lim="800000"/>
              <a:headEnd/>
              <a:tailEnd/>
            </a:ln>
          </p:spPr>
          <p:txBody>
            <a:bodyPr wrap="none">
              <a:spAutoFit/>
            </a:bodyPr>
            <a:lstStyle/>
            <a:p>
              <a:r>
                <a:rPr lang="en-US" sz="2000">
                  <a:latin typeface="Calibri" pitchFamily="34" charset="0"/>
                </a:rPr>
                <a:t>q</a:t>
              </a:r>
            </a:p>
          </p:txBody>
        </p:sp>
      </p:grpSp>
      <p:sp>
        <p:nvSpPr>
          <p:cNvPr id="29699" name="Rectangle 2"/>
          <p:cNvSpPr>
            <a:spLocks noGrp="1" noChangeArrowheads="1"/>
          </p:cNvSpPr>
          <p:nvPr>
            <p:ph type="title"/>
          </p:nvPr>
        </p:nvSpPr>
        <p:spPr/>
        <p:txBody>
          <a:bodyPr/>
          <a:lstStyle/>
          <a:p>
            <a:pPr eaLnBrk="1" hangingPunct="1"/>
            <a:r>
              <a:rPr lang="en-US" sz="3200" smtClean="0">
                <a:latin typeface="Times New Roman" pitchFamily="18" charset="0"/>
              </a:rPr>
              <a:t>Tìm kiếm một phần tử ở </a:t>
            </a:r>
            <a:r>
              <a:rPr lang="en-US" sz="3200" smtClean="0"/>
              <a:t>vị trí</a:t>
            </a:r>
          </a:p>
        </p:txBody>
      </p:sp>
      <p:sp>
        <p:nvSpPr>
          <p:cNvPr id="393222" name="Text Box 6"/>
          <p:cNvSpPr txBox="1">
            <a:spLocks noChangeArrowheads="1"/>
          </p:cNvSpPr>
          <p:nvPr/>
        </p:nvSpPr>
        <p:spPr bwMode="auto">
          <a:xfrm>
            <a:off x="838200" y="1143000"/>
            <a:ext cx="8406853" cy="3046988"/>
          </a:xfrm>
          <a:prstGeom prst="rect">
            <a:avLst/>
          </a:prstGeom>
          <a:noFill/>
          <a:ln w="9525">
            <a:solidFill>
              <a:schemeClr val="tx1"/>
            </a:solidFill>
            <a:miter lim="800000"/>
            <a:headEnd/>
            <a:tailEnd/>
          </a:ln>
        </p:spPr>
        <p:txBody>
          <a:bodyPr wrap="none">
            <a:spAutoFit/>
          </a:bodyPr>
          <a:lstStyle/>
          <a:p>
            <a:r>
              <a:rPr lang="en-US" sz="2400" b="1" dirty="0">
                <a:latin typeface="Calibri" pitchFamily="34" charset="0"/>
              </a:rPr>
              <a:t>Algorithm </a:t>
            </a:r>
            <a:r>
              <a:rPr lang="en-US" sz="2400" dirty="0">
                <a:latin typeface="Calibri" pitchFamily="34" charset="0"/>
              </a:rPr>
              <a:t>Set position</a:t>
            </a:r>
          </a:p>
          <a:p>
            <a:r>
              <a:rPr lang="en-US" sz="2400" dirty="0">
                <a:latin typeface="Calibri" pitchFamily="34" charset="0"/>
              </a:rPr>
              <a:t>	</a:t>
            </a:r>
            <a:r>
              <a:rPr lang="en-US" sz="2400" b="1" dirty="0">
                <a:latin typeface="Calibri" pitchFamily="34" charset="0"/>
              </a:rPr>
              <a:t>Input</a:t>
            </a:r>
            <a:r>
              <a:rPr lang="en-US" sz="2400" dirty="0">
                <a:latin typeface="Calibri" pitchFamily="34" charset="0"/>
              </a:rPr>
              <a:t>: position </a:t>
            </a:r>
            <a:r>
              <a:rPr lang="en-US" sz="2400" dirty="0" err="1">
                <a:latin typeface="Calibri" pitchFamily="34" charset="0"/>
              </a:rPr>
              <a:t>là</a:t>
            </a:r>
            <a:r>
              <a:rPr lang="en-US" sz="2400" dirty="0">
                <a:latin typeface="Calibri" pitchFamily="34" charset="0"/>
              </a:rPr>
              <a:t> </a:t>
            </a:r>
            <a:r>
              <a:rPr lang="en-US" sz="2400" dirty="0" err="1">
                <a:latin typeface="Calibri" pitchFamily="34" charset="0"/>
              </a:rPr>
              <a:t>vị</a:t>
            </a:r>
            <a:r>
              <a:rPr lang="en-US" sz="2400" dirty="0">
                <a:latin typeface="Calibri" pitchFamily="34" charset="0"/>
              </a:rPr>
              <a:t> </a:t>
            </a:r>
            <a:r>
              <a:rPr lang="en-US" sz="2400" dirty="0" err="1">
                <a:latin typeface="Calibri" pitchFamily="34" charset="0"/>
              </a:rPr>
              <a:t>trí</a:t>
            </a:r>
            <a:r>
              <a:rPr lang="en-US" sz="2400" dirty="0">
                <a:latin typeface="Calibri" pitchFamily="34" charset="0"/>
              </a:rPr>
              <a:t> </a:t>
            </a:r>
            <a:r>
              <a:rPr lang="en-US" sz="2400" dirty="0" err="1">
                <a:latin typeface="Calibri" pitchFamily="34" charset="0"/>
              </a:rPr>
              <a:t>cần</a:t>
            </a:r>
            <a:r>
              <a:rPr lang="en-US" sz="2400" dirty="0">
                <a:latin typeface="Calibri" pitchFamily="34" charset="0"/>
              </a:rPr>
              <a:t> </a:t>
            </a:r>
            <a:r>
              <a:rPr lang="en-US" sz="2400" dirty="0" err="1">
                <a:latin typeface="Calibri" pitchFamily="34" charset="0"/>
              </a:rPr>
              <a:t>tìm</a:t>
            </a:r>
            <a:endParaRPr lang="en-US" sz="2400" dirty="0">
              <a:latin typeface="Calibri" pitchFamily="34" charset="0"/>
            </a:endParaRPr>
          </a:p>
          <a:p>
            <a:r>
              <a:rPr lang="en-US" sz="2400" dirty="0">
                <a:latin typeface="Calibri" pitchFamily="34" charset="0"/>
              </a:rPr>
              <a:t>	</a:t>
            </a:r>
            <a:r>
              <a:rPr lang="en-US" sz="2400" b="1" dirty="0">
                <a:latin typeface="Calibri" pitchFamily="34" charset="0"/>
              </a:rPr>
              <a:t>Output</a:t>
            </a:r>
            <a:r>
              <a:rPr lang="en-US" sz="2400" dirty="0">
                <a:latin typeface="Calibri" pitchFamily="34" charset="0"/>
              </a:rPr>
              <a:t>: con </a:t>
            </a:r>
            <a:r>
              <a:rPr lang="en-US" sz="2400" dirty="0" err="1">
                <a:latin typeface="Calibri" pitchFamily="34" charset="0"/>
              </a:rPr>
              <a:t>trỏ</a:t>
            </a:r>
            <a:r>
              <a:rPr lang="en-US" sz="2400" dirty="0">
                <a:latin typeface="Calibri" pitchFamily="34" charset="0"/>
              </a:rPr>
              <a:t> </a:t>
            </a:r>
            <a:r>
              <a:rPr lang="en-US" sz="2400" dirty="0" err="1">
                <a:latin typeface="Calibri" pitchFamily="34" charset="0"/>
              </a:rPr>
              <a:t>chỉ</a:t>
            </a:r>
            <a:r>
              <a:rPr lang="en-US" sz="2400" dirty="0">
                <a:latin typeface="Calibri" pitchFamily="34" charset="0"/>
              </a:rPr>
              <a:t> </a:t>
            </a:r>
            <a:r>
              <a:rPr lang="en-US" sz="2400" dirty="0" err="1">
                <a:latin typeface="Calibri" pitchFamily="34" charset="0"/>
              </a:rPr>
              <a:t>đến</a:t>
            </a:r>
            <a:r>
              <a:rPr lang="en-US" sz="2400" dirty="0">
                <a:latin typeface="Calibri" pitchFamily="34" charset="0"/>
              </a:rPr>
              <a:t> </a:t>
            </a:r>
            <a:r>
              <a:rPr lang="en-US" sz="2400" dirty="0" err="1">
                <a:latin typeface="Calibri" pitchFamily="34" charset="0"/>
              </a:rPr>
              <a:t>phần</a:t>
            </a:r>
            <a:r>
              <a:rPr lang="en-US" sz="2400" dirty="0">
                <a:latin typeface="Calibri" pitchFamily="34" charset="0"/>
              </a:rPr>
              <a:t> </a:t>
            </a:r>
            <a:r>
              <a:rPr lang="en-US" sz="2400" dirty="0" err="1">
                <a:latin typeface="Calibri" pitchFamily="34" charset="0"/>
              </a:rPr>
              <a:t>tử</a:t>
            </a:r>
            <a:r>
              <a:rPr lang="en-US" sz="2400" dirty="0">
                <a:latin typeface="Calibri" pitchFamily="34" charset="0"/>
              </a:rPr>
              <a:t> </a:t>
            </a:r>
            <a:r>
              <a:rPr lang="en-US" sz="2400" dirty="0" err="1">
                <a:latin typeface="Calibri" pitchFamily="34" charset="0"/>
              </a:rPr>
              <a:t>tại</a:t>
            </a:r>
            <a:r>
              <a:rPr lang="en-US" sz="2400" dirty="0">
                <a:latin typeface="Calibri" pitchFamily="34" charset="0"/>
              </a:rPr>
              <a:t> </a:t>
            </a:r>
            <a:r>
              <a:rPr lang="en-US" sz="2400" dirty="0" err="1">
                <a:latin typeface="Calibri" pitchFamily="34" charset="0"/>
              </a:rPr>
              <a:t>vị</a:t>
            </a:r>
            <a:r>
              <a:rPr lang="en-US" sz="2400" dirty="0">
                <a:latin typeface="Calibri" pitchFamily="34" charset="0"/>
              </a:rPr>
              <a:t> </a:t>
            </a:r>
            <a:r>
              <a:rPr lang="en-US" sz="2400" dirty="0" err="1">
                <a:latin typeface="Calibri" pitchFamily="34" charset="0"/>
              </a:rPr>
              <a:t>trí</a:t>
            </a:r>
            <a:r>
              <a:rPr lang="en-US" sz="2400" dirty="0">
                <a:latin typeface="Calibri" pitchFamily="34" charset="0"/>
              </a:rPr>
              <a:t> </a:t>
            </a:r>
            <a:r>
              <a:rPr lang="en-US" sz="2400" dirty="0" err="1">
                <a:latin typeface="Calibri" pitchFamily="34" charset="0"/>
              </a:rPr>
              <a:t>cần</a:t>
            </a:r>
            <a:r>
              <a:rPr lang="en-US" sz="2400" dirty="0">
                <a:latin typeface="Calibri" pitchFamily="34" charset="0"/>
              </a:rPr>
              <a:t> </a:t>
            </a:r>
            <a:r>
              <a:rPr lang="en-US" sz="2400" dirty="0" err="1">
                <a:latin typeface="Calibri" pitchFamily="34" charset="0"/>
              </a:rPr>
              <a:t>tìm</a:t>
            </a:r>
            <a:endParaRPr lang="en-US" sz="2400" dirty="0">
              <a:latin typeface="Calibri" pitchFamily="34" charset="0"/>
            </a:endParaRPr>
          </a:p>
          <a:p>
            <a:r>
              <a:rPr lang="en-US" sz="2400" dirty="0" smtClean="0">
                <a:latin typeface="Calibri" pitchFamily="34" charset="0"/>
              </a:rPr>
              <a:t>1</a:t>
            </a:r>
            <a:r>
              <a:rPr lang="en-US" sz="2400" dirty="0">
                <a:latin typeface="Calibri" pitchFamily="34" charset="0"/>
              </a:rPr>
              <a:t>.  </a:t>
            </a:r>
            <a:r>
              <a:rPr lang="en-US" sz="2400" b="1" dirty="0">
                <a:latin typeface="Calibri" pitchFamily="34" charset="0"/>
              </a:rPr>
              <a:t>set</a:t>
            </a:r>
            <a:r>
              <a:rPr lang="en-US" sz="2400" dirty="0">
                <a:latin typeface="Calibri" pitchFamily="34" charset="0"/>
              </a:rPr>
              <a:t> q to head</a:t>
            </a:r>
          </a:p>
          <a:p>
            <a:r>
              <a:rPr lang="en-US" sz="2400" dirty="0">
                <a:latin typeface="Calibri" pitchFamily="34" charset="0"/>
              </a:rPr>
              <a:t>2.  </a:t>
            </a:r>
            <a:r>
              <a:rPr lang="en-US" sz="2400" b="1" dirty="0">
                <a:latin typeface="Calibri" pitchFamily="34" charset="0"/>
              </a:rPr>
              <a:t>for</a:t>
            </a:r>
            <a:r>
              <a:rPr lang="en-US" sz="2400" dirty="0">
                <a:latin typeface="Calibri" pitchFamily="34" charset="0"/>
              </a:rPr>
              <a:t> index =0 </a:t>
            </a:r>
            <a:r>
              <a:rPr lang="en-US" sz="2400" b="1" dirty="0">
                <a:latin typeface="Calibri" pitchFamily="34" charset="0"/>
              </a:rPr>
              <a:t>to </a:t>
            </a:r>
            <a:r>
              <a:rPr lang="en-US" sz="2400" dirty="0">
                <a:latin typeface="Calibri" pitchFamily="34" charset="0"/>
              </a:rPr>
              <a:t>position		//</a:t>
            </a:r>
            <a:r>
              <a:rPr lang="en-US" sz="2400" dirty="0" err="1">
                <a:latin typeface="Calibri" pitchFamily="34" charset="0"/>
              </a:rPr>
              <a:t>Thi</a:t>
            </a:r>
            <a:r>
              <a:rPr lang="en-US" sz="2400" dirty="0">
                <a:latin typeface="Calibri" pitchFamily="34" charset="0"/>
              </a:rPr>
              <a:t> </a:t>
            </a:r>
            <a:r>
              <a:rPr lang="en-US" sz="2400" dirty="0" err="1">
                <a:latin typeface="Calibri" pitchFamily="34" charset="0"/>
              </a:rPr>
              <a:t>hành</a:t>
            </a:r>
            <a:r>
              <a:rPr lang="en-US" sz="2400" dirty="0">
                <a:latin typeface="Calibri" pitchFamily="34" charset="0"/>
              </a:rPr>
              <a:t> position </a:t>
            </a:r>
            <a:r>
              <a:rPr lang="en-US" sz="2400" dirty="0" err="1">
                <a:latin typeface="Calibri" pitchFamily="34" charset="0"/>
              </a:rPr>
              <a:t>bước</a:t>
            </a:r>
            <a:endParaRPr lang="en-US" sz="2400" dirty="0">
              <a:latin typeface="Calibri" pitchFamily="34" charset="0"/>
            </a:endParaRPr>
          </a:p>
          <a:p>
            <a:r>
              <a:rPr lang="en-US" sz="2400" dirty="0">
                <a:latin typeface="Calibri" pitchFamily="34" charset="0"/>
              </a:rPr>
              <a:t>    2.1.  </a:t>
            </a:r>
            <a:r>
              <a:rPr lang="en-US" sz="2400" b="1" dirty="0">
                <a:latin typeface="Calibri" pitchFamily="34" charset="0"/>
              </a:rPr>
              <a:t>advance</a:t>
            </a:r>
            <a:r>
              <a:rPr lang="en-US" sz="2400" dirty="0">
                <a:latin typeface="Calibri" pitchFamily="34" charset="0"/>
              </a:rPr>
              <a:t> q to the next </a:t>
            </a:r>
            <a:r>
              <a:rPr lang="en-US" sz="2400" dirty="0" smtClean="0">
                <a:latin typeface="Calibri" pitchFamily="34" charset="0"/>
              </a:rPr>
              <a:t>element//</a:t>
            </a:r>
            <a:r>
              <a:rPr lang="en-US" sz="2400" dirty="0" err="1">
                <a:latin typeface="Calibri" pitchFamily="34" charset="0"/>
              </a:rPr>
              <a:t>Trỏ</a:t>
            </a:r>
            <a:r>
              <a:rPr lang="en-US" sz="2400" dirty="0">
                <a:latin typeface="Calibri" pitchFamily="34" charset="0"/>
              </a:rPr>
              <a:t> q </a:t>
            </a:r>
            <a:r>
              <a:rPr lang="en-US" sz="2400" dirty="0" err="1">
                <a:latin typeface="Calibri" pitchFamily="34" charset="0"/>
              </a:rPr>
              <a:t>đến</a:t>
            </a:r>
            <a:r>
              <a:rPr lang="en-US" sz="2400" dirty="0">
                <a:latin typeface="Calibri" pitchFamily="34" charset="0"/>
              </a:rPr>
              <a:t> </a:t>
            </a:r>
            <a:r>
              <a:rPr lang="en-US" sz="2400" dirty="0" err="1">
                <a:latin typeface="Calibri" pitchFamily="34" charset="0"/>
              </a:rPr>
              <a:t>phần</a:t>
            </a:r>
            <a:r>
              <a:rPr lang="en-US" sz="2400" dirty="0">
                <a:latin typeface="Calibri" pitchFamily="34" charset="0"/>
              </a:rPr>
              <a:t> </a:t>
            </a:r>
            <a:r>
              <a:rPr lang="en-US" sz="2400" dirty="0" err="1">
                <a:latin typeface="Calibri" pitchFamily="34" charset="0"/>
              </a:rPr>
              <a:t>tử</a:t>
            </a:r>
            <a:r>
              <a:rPr lang="en-US" sz="2400" dirty="0">
                <a:latin typeface="Calibri" pitchFamily="34" charset="0"/>
              </a:rPr>
              <a:t> </a:t>
            </a:r>
            <a:r>
              <a:rPr lang="en-US" sz="2400" dirty="0" err="1">
                <a:latin typeface="Calibri" pitchFamily="34" charset="0"/>
              </a:rPr>
              <a:t>kế</a:t>
            </a:r>
            <a:r>
              <a:rPr lang="en-US" sz="2400" dirty="0">
                <a:latin typeface="Calibri" pitchFamily="34" charset="0"/>
              </a:rPr>
              <a:t> </a:t>
            </a:r>
            <a:r>
              <a:rPr lang="en-US" sz="2400" dirty="0" err="1">
                <a:latin typeface="Calibri" pitchFamily="34" charset="0"/>
              </a:rPr>
              <a:t>tiếp</a:t>
            </a:r>
            <a:endParaRPr lang="en-US" sz="2400" dirty="0">
              <a:latin typeface="Calibri" pitchFamily="34" charset="0"/>
            </a:endParaRPr>
          </a:p>
          <a:p>
            <a:pPr marL="457200" indent="-457200">
              <a:buAutoNum type="arabicPeriod" startAt="3"/>
            </a:pPr>
            <a:r>
              <a:rPr lang="en-US" sz="2400" b="1" dirty="0" smtClean="0">
                <a:latin typeface="Calibri" pitchFamily="34" charset="0"/>
              </a:rPr>
              <a:t>return</a:t>
            </a:r>
            <a:r>
              <a:rPr lang="en-US" sz="2400" dirty="0" smtClean="0">
                <a:latin typeface="Calibri" pitchFamily="34" charset="0"/>
              </a:rPr>
              <a:t> </a:t>
            </a:r>
            <a:r>
              <a:rPr lang="en-US" sz="2400" dirty="0">
                <a:latin typeface="Calibri" pitchFamily="34" charset="0"/>
              </a:rPr>
              <a:t>q</a:t>
            </a:r>
          </a:p>
          <a:p>
            <a:pPr marL="457200" indent="-457200">
              <a:buAutoNum type="arabicPeriod" startAt="3"/>
            </a:pPr>
            <a:r>
              <a:rPr lang="en-US" sz="2400" b="1" dirty="0" smtClean="0">
                <a:latin typeface="Calibri" pitchFamily="34" charset="0"/>
              </a:rPr>
              <a:t>End </a:t>
            </a:r>
            <a:r>
              <a:rPr lang="en-US" sz="2400" dirty="0">
                <a:latin typeface="Calibri" pitchFamily="34" charset="0"/>
              </a:rPr>
              <a:t>Set position</a:t>
            </a:r>
          </a:p>
        </p:txBody>
      </p:sp>
      <p:grpSp>
        <p:nvGrpSpPr>
          <p:cNvPr id="3" name="Group 32"/>
          <p:cNvGrpSpPr>
            <a:grpSpLocks/>
          </p:cNvGrpSpPr>
          <p:nvPr/>
        </p:nvGrpSpPr>
        <p:grpSpPr bwMode="auto">
          <a:xfrm>
            <a:off x="152400" y="5156200"/>
            <a:ext cx="8534400" cy="939800"/>
            <a:chOff x="96" y="3248"/>
            <a:chExt cx="5376" cy="592"/>
          </a:xfrm>
        </p:grpSpPr>
        <p:grpSp>
          <p:nvGrpSpPr>
            <p:cNvPr id="4" name="Group 7"/>
            <p:cNvGrpSpPr>
              <a:grpSpLocks/>
            </p:cNvGrpSpPr>
            <p:nvPr/>
          </p:nvGrpSpPr>
          <p:grpSpPr bwMode="auto">
            <a:xfrm>
              <a:off x="1066" y="3456"/>
              <a:ext cx="806" cy="384"/>
              <a:chOff x="1344" y="3072"/>
              <a:chExt cx="864" cy="384"/>
            </a:xfrm>
          </p:grpSpPr>
          <p:sp>
            <p:nvSpPr>
              <p:cNvPr id="29726" name="Rectangle 8"/>
              <p:cNvSpPr>
                <a:spLocks noChangeArrowheads="1"/>
              </p:cNvSpPr>
              <p:nvPr/>
            </p:nvSpPr>
            <p:spPr bwMode="auto">
              <a:xfrm>
                <a:off x="1344" y="3072"/>
                <a:ext cx="672" cy="384"/>
              </a:xfrm>
              <a:prstGeom prst="rect">
                <a:avLst/>
              </a:prstGeom>
              <a:solidFill>
                <a:srgbClr val="FFFFFF"/>
              </a:solidFill>
              <a:ln w="9525">
                <a:solidFill>
                  <a:schemeClr val="tx1"/>
                </a:solidFill>
                <a:miter lim="800000"/>
                <a:headEnd/>
                <a:tailEnd/>
              </a:ln>
            </p:spPr>
            <p:txBody>
              <a:bodyPr wrap="none" anchor="ctr"/>
              <a:lstStyle/>
              <a:p>
                <a:pPr algn="ctr"/>
                <a:r>
                  <a:rPr lang="en-US" sz="2000">
                    <a:latin typeface="Calibri" pitchFamily="34" charset="0"/>
                  </a:rPr>
                  <a:t>x</a:t>
                </a:r>
              </a:p>
            </p:txBody>
          </p:sp>
          <p:sp>
            <p:nvSpPr>
              <p:cNvPr id="29727" name="Rectangle 9"/>
              <p:cNvSpPr>
                <a:spLocks noChangeArrowheads="1"/>
              </p:cNvSpPr>
              <p:nvPr/>
            </p:nvSpPr>
            <p:spPr bwMode="auto">
              <a:xfrm>
                <a:off x="2016" y="3072"/>
                <a:ext cx="192" cy="384"/>
              </a:xfrm>
              <a:prstGeom prst="rect">
                <a:avLst/>
              </a:prstGeom>
              <a:solidFill>
                <a:srgbClr val="DDDDDD"/>
              </a:solidFill>
              <a:ln w="9525">
                <a:solidFill>
                  <a:schemeClr val="tx1"/>
                </a:solidFill>
                <a:miter lim="800000"/>
                <a:headEnd/>
                <a:tailEnd/>
              </a:ln>
            </p:spPr>
            <p:txBody>
              <a:bodyPr wrap="none" anchor="ctr"/>
              <a:lstStyle/>
              <a:p>
                <a:endParaRPr lang="en-US">
                  <a:latin typeface="Calibri" pitchFamily="34" charset="0"/>
                </a:endParaRPr>
              </a:p>
            </p:txBody>
          </p:sp>
        </p:grpSp>
        <p:grpSp>
          <p:nvGrpSpPr>
            <p:cNvPr id="5" name="Group 10"/>
            <p:cNvGrpSpPr>
              <a:grpSpLocks/>
            </p:cNvGrpSpPr>
            <p:nvPr/>
          </p:nvGrpSpPr>
          <p:grpSpPr bwMode="auto">
            <a:xfrm>
              <a:off x="2160" y="3456"/>
              <a:ext cx="806" cy="384"/>
              <a:chOff x="1344" y="3072"/>
              <a:chExt cx="864" cy="384"/>
            </a:xfrm>
          </p:grpSpPr>
          <p:sp>
            <p:nvSpPr>
              <p:cNvPr id="29724" name="Rectangle 11"/>
              <p:cNvSpPr>
                <a:spLocks noChangeArrowheads="1"/>
              </p:cNvSpPr>
              <p:nvPr/>
            </p:nvSpPr>
            <p:spPr bwMode="auto">
              <a:xfrm>
                <a:off x="1344" y="3072"/>
                <a:ext cx="672" cy="384"/>
              </a:xfrm>
              <a:prstGeom prst="rect">
                <a:avLst/>
              </a:prstGeom>
              <a:solidFill>
                <a:srgbClr val="FFFFFF"/>
              </a:solidFill>
              <a:ln w="9525">
                <a:solidFill>
                  <a:schemeClr val="tx1"/>
                </a:solidFill>
                <a:miter lim="800000"/>
                <a:headEnd/>
                <a:tailEnd/>
              </a:ln>
            </p:spPr>
            <p:txBody>
              <a:bodyPr wrap="none" anchor="ctr"/>
              <a:lstStyle/>
              <a:p>
                <a:pPr algn="ctr"/>
                <a:r>
                  <a:rPr lang="en-US" sz="2000">
                    <a:latin typeface="Calibri" pitchFamily="34" charset="0"/>
                  </a:rPr>
                  <a:t>y</a:t>
                </a:r>
              </a:p>
            </p:txBody>
          </p:sp>
          <p:sp>
            <p:nvSpPr>
              <p:cNvPr id="29725" name="Rectangle 12"/>
              <p:cNvSpPr>
                <a:spLocks noChangeArrowheads="1"/>
              </p:cNvSpPr>
              <p:nvPr/>
            </p:nvSpPr>
            <p:spPr bwMode="auto">
              <a:xfrm>
                <a:off x="2016" y="3072"/>
                <a:ext cx="192" cy="384"/>
              </a:xfrm>
              <a:prstGeom prst="rect">
                <a:avLst/>
              </a:prstGeom>
              <a:solidFill>
                <a:srgbClr val="DDDDDD"/>
              </a:solidFill>
              <a:ln w="9525">
                <a:solidFill>
                  <a:schemeClr val="tx1"/>
                </a:solidFill>
                <a:miter lim="800000"/>
                <a:headEnd/>
                <a:tailEnd/>
              </a:ln>
            </p:spPr>
            <p:txBody>
              <a:bodyPr wrap="none" anchor="ctr"/>
              <a:lstStyle/>
              <a:p>
                <a:endParaRPr lang="en-US">
                  <a:latin typeface="Calibri" pitchFamily="34" charset="0"/>
                </a:endParaRPr>
              </a:p>
            </p:txBody>
          </p:sp>
        </p:grpSp>
        <p:sp>
          <p:nvSpPr>
            <p:cNvPr id="29711" name="Line 13"/>
            <p:cNvSpPr>
              <a:spLocks noChangeShapeType="1"/>
            </p:cNvSpPr>
            <p:nvPr/>
          </p:nvSpPr>
          <p:spPr bwMode="auto">
            <a:xfrm>
              <a:off x="1776" y="3648"/>
              <a:ext cx="384" cy="0"/>
            </a:xfrm>
            <a:prstGeom prst="line">
              <a:avLst/>
            </a:prstGeom>
            <a:noFill/>
            <a:ln w="28575">
              <a:solidFill>
                <a:schemeClr val="tx1"/>
              </a:solidFill>
              <a:round/>
              <a:headEnd/>
              <a:tailEnd type="triangle" w="med" len="med"/>
            </a:ln>
          </p:spPr>
          <p:txBody>
            <a:bodyPr/>
            <a:lstStyle/>
            <a:p>
              <a:endParaRPr lang="en-US"/>
            </a:p>
          </p:txBody>
        </p:sp>
        <p:grpSp>
          <p:nvGrpSpPr>
            <p:cNvPr id="6" name="Group 15"/>
            <p:cNvGrpSpPr>
              <a:grpSpLocks/>
            </p:cNvGrpSpPr>
            <p:nvPr/>
          </p:nvGrpSpPr>
          <p:grpSpPr bwMode="auto">
            <a:xfrm>
              <a:off x="3264" y="3456"/>
              <a:ext cx="806" cy="384"/>
              <a:chOff x="1344" y="3072"/>
              <a:chExt cx="864" cy="384"/>
            </a:xfrm>
          </p:grpSpPr>
          <p:sp>
            <p:nvSpPr>
              <p:cNvPr id="29722" name="Rectangle 16"/>
              <p:cNvSpPr>
                <a:spLocks noChangeArrowheads="1"/>
              </p:cNvSpPr>
              <p:nvPr/>
            </p:nvSpPr>
            <p:spPr bwMode="auto">
              <a:xfrm>
                <a:off x="1344" y="3072"/>
                <a:ext cx="672" cy="384"/>
              </a:xfrm>
              <a:prstGeom prst="rect">
                <a:avLst/>
              </a:prstGeom>
              <a:solidFill>
                <a:srgbClr val="FFFFFF"/>
              </a:solidFill>
              <a:ln w="9525">
                <a:solidFill>
                  <a:schemeClr val="tx1"/>
                </a:solidFill>
                <a:miter lim="800000"/>
                <a:headEnd/>
                <a:tailEnd/>
              </a:ln>
            </p:spPr>
            <p:txBody>
              <a:bodyPr wrap="none" anchor="ctr"/>
              <a:lstStyle/>
              <a:p>
                <a:pPr algn="ctr"/>
                <a:r>
                  <a:rPr lang="en-US" sz="2000">
                    <a:latin typeface="Calibri" pitchFamily="34" charset="0"/>
                  </a:rPr>
                  <a:t>z</a:t>
                </a:r>
              </a:p>
            </p:txBody>
          </p:sp>
          <p:sp>
            <p:nvSpPr>
              <p:cNvPr id="29723" name="Rectangle 17"/>
              <p:cNvSpPr>
                <a:spLocks noChangeArrowheads="1"/>
              </p:cNvSpPr>
              <p:nvPr/>
            </p:nvSpPr>
            <p:spPr bwMode="auto">
              <a:xfrm>
                <a:off x="2016" y="3072"/>
                <a:ext cx="192" cy="384"/>
              </a:xfrm>
              <a:prstGeom prst="rect">
                <a:avLst/>
              </a:prstGeom>
              <a:solidFill>
                <a:srgbClr val="DDDDDD"/>
              </a:solidFill>
              <a:ln w="9525">
                <a:solidFill>
                  <a:schemeClr val="tx1"/>
                </a:solidFill>
                <a:miter lim="800000"/>
                <a:headEnd/>
                <a:tailEnd/>
              </a:ln>
            </p:spPr>
            <p:txBody>
              <a:bodyPr wrap="none" anchor="ctr"/>
              <a:lstStyle/>
              <a:p>
                <a:endParaRPr lang="en-US">
                  <a:latin typeface="Calibri" pitchFamily="34" charset="0"/>
                </a:endParaRPr>
              </a:p>
            </p:txBody>
          </p:sp>
        </p:grpSp>
        <p:sp>
          <p:nvSpPr>
            <p:cNvPr id="29713" name="Oval 18"/>
            <p:cNvSpPr>
              <a:spLocks noChangeArrowheads="1"/>
            </p:cNvSpPr>
            <p:nvPr/>
          </p:nvSpPr>
          <p:spPr bwMode="auto">
            <a:xfrm>
              <a:off x="240" y="3504"/>
              <a:ext cx="288" cy="288"/>
            </a:xfrm>
            <a:prstGeom prst="ellipse">
              <a:avLst/>
            </a:prstGeom>
            <a:solidFill>
              <a:srgbClr val="DDDDDD"/>
            </a:solidFill>
            <a:ln w="9525">
              <a:solidFill>
                <a:schemeClr val="tx1"/>
              </a:solidFill>
              <a:round/>
              <a:headEnd/>
              <a:tailEnd/>
            </a:ln>
          </p:spPr>
          <p:txBody>
            <a:bodyPr wrap="none" anchor="ctr"/>
            <a:lstStyle/>
            <a:p>
              <a:endParaRPr lang="en-US">
                <a:latin typeface="Calibri" pitchFamily="34" charset="0"/>
              </a:endParaRPr>
            </a:p>
          </p:txBody>
        </p:sp>
        <p:sp>
          <p:nvSpPr>
            <p:cNvPr id="29714" name="Text Box 19"/>
            <p:cNvSpPr txBox="1">
              <a:spLocks noChangeArrowheads="1"/>
            </p:cNvSpPr>
            <p:nvPr/>
          </p:nvSpPr>
          <p:spPr bwMode="auto">
            <a:xfrm>
              <a:off x="96" y="3248"/>
              <a:ext cx="472" cy="250"/>
            </a:xfrm>
            <a:prstGeom prst="rect">
              <a:avLst/>
            </a:prstGeom>
            <a:noFill/>
            <a:ln w="9525">
              <a:noFill/>
              <a:miter lim="800000"/>
              <a:headEnd/>
              <a:tailEnd/>
            </a:ln>
          </p:spPr>
          <p:txBody>
            <a:bodyPr wrap="none">
              <a:spAutoFit/>
            </a:bodyPr>
            <a:lstStyle/>
            <a:p>
              <a:r>
                <a:rPr lang="en-US" sz="2000">
                  <a:latin typeface="Calibri" pitchFamily="34" charset="0"/>
                </a:rPr>
                <a:t>head</a:t>
              </a:r>
            </a:p>
          </p:txBody>
        </p:sp>
        <p:sp>
          <p:nvSpPr>
            <p:cNvPr id="29715" name="Line 22"/>
            <p:cNvSpPr>
              <a:spLocks noChangeShapeType="1"/>
            </p:cNvSpPr>
            <p:nvPr/>
          </p:nvSpPr>
          <p:spPr bwMode="auto">
            <a:xfrm>
              <a:off x="2880" y="3648"/>
              <a:ext cx="384" cy="0"/>
            </a:xfrm>
            <a:prstGeom prst="line">
              <a:avLst/>
            </a:prstGeom>
            <a:noFill/>
            <a:ln w="28575">
              <a:solidFill>
                <a:schemeClr val="tx1"/>
              </a:solidFill>
              <a:round/>
              <a:headEnd/>
              <a:tailEnd type="triangle" w="med" len="med"/>
            </a:ln>
          </p:spPr>
          <p:txBody>
            <a:bodyPr/>
            <a:lstStyle/>
            <a:p>
              <a:endParaRPr lang="en-US"/>
            </a:p>
          </p:txBody>
        </p:sp>
        <p:sp>
          <p:nvSpPr>
            <p:cNvPr id="29716" name="Line 23"/>
            <p:cNvSpPr>
              <a:spLocks noChangeShapeType="1"/>
            </p:cNvSpPr>
            <p:nvPr/>
          </p:nvSpPr>
          <p:spPr bwMode="auto">
            <a:xfrm>
              <a:off x="3984" y="3648"/>
              <a:ext cx="384" cy="0"/>
            </a:xfrm>
            <a:prstGeom prst="line">
              <a:avLst/>
            </a:prstGeom>
            <a:noFill/>
            <a:ln w="28575">
              <a:solidFill>
                <a:schemeClr val="tx1"/>
              </a:solidFill>
              <a:round/>
              <a:headEnd/>
              <a:tailEnd type="triangle" w="med" len="med"/>
            </a:ln>
          </p:spPr>
          <p:txBody>
            <a:bodyPr/>
            <a:lstStyle/>
            <a:p>
              <a:endParaRPr lang="en-US"/>
            </a:p>
          </p:txBody>
        </p:sp>
        <p:grpSp>
          <p:nvGrpSpPr>
            <p:cNvPr id="7" name="Group 24"/>
            <p:cNvGrpSpPr>
              <a:grpSpLocks/>
            </p:cNvGrpSpPr>
            <p:nvPr/>
          </p:nvGrpSpPr>
          <p:grpSpPr bwMode="auto">
            <a:xfrm>
              <a:off x="4368" y="3456"/>
              <a:ext cx="806" cy="384"/>
              <a:chOff x="1344" y="3072"/>
              <a:chExt cx="864" cy="384"/>
            </a:xfrm>
          </p:grpSpPr>
          <p:sp>
            <p:nvSpPr>
              <p:cNvPr id="29720" name="Rectangle 25"/>
              <p:cNvSpPr>
                <a:spLocks noChangeArrowheads="1"/>
              </p:cNvSpPr>
              <p:nvPr/>
            </p:nvSpPr>
            <p:spPr bwMode="auto">
              <a:xfrm>
                <a:off x="1344" y="3072"/>
                <a:ext cx="672" cy="384"/>
              </a:xfrm>
              <a:prstGeom prst="rect">
                <a:avLst/>
              </a:prstGeom>
              <a:solidFill>
                <a:srgbClr val="FFFFFF"/>
              </a:solidFill>
              <a:ln w="9525">
                <a:solidFill>
                  <a:schemeClr val="tx1"/>
                </a:solidFill>
                <a:miter lim="800000"/>
                <a:headEnd/>
                <a:tailEnd/>
              </a:ln>
            </p:spPr>
            <p:txBody>
              <a:bodyPr wrap="none" anchor="ctr"/>
              <a:lstStyle/>
              <a:p>
                <a:pPr algn="ctr"/>
                <a:r>
                  <a:rPr lang="en-US" sz="2000">
                    <a:latin typeface="Calibri" pitchFamily="34" charset="0"/>
                  </a:rPr>
                  <a:t>m</a:t>
                </a:r>
              </a:p>
            </p:txBody>
          </p:sp>
          <p:sp>
            <p:nvSpPr>
              <p:cNvPr id="29721" name="Rectangle 26"/>
              <p:cNvSpPr>
                <a:spLocks noChangeArrowheads="1"/>
              </p:cNvSpPr>
              <p:nvPr/>
            </p:nvSpPr>
            <p:spPr bwMode="auto">
              <a:xfrm>
                <a:off x="2016" y="3072"/>
                <a:ext cx="192" cy="384"/>
              </a:xfrm>
              <a:prstGeom prst="rect">
                <a:avLst/>
              </a:prstGeom>
              <a:solidFill>
                <a:srgbClr val="DDDDDD"/>
              </a:solidFill>
              <a:ln w="9525">
                <a:solidFill>
                  <a:schemeClr val="tx1"/>
                </a:solidFill>
                <a:miter lim="800000"/>
                <a:headEnd/>
                <a:tailEnd/>
              </a:ln>
            </p:spPr>
            <p:txBody>
              <a:bodyPr wrap="none" anchor="ctr"/>
              <a:lstStyle/>
              <a:p>
                <a:endParaRPr lang="en-US">
                  <a:latin typeface="Calibri" pitchFamily="34" charset="0"/>
                </a:endParaRPr>
              </a:p>
            </p:txBody>
          </p:sp>
        </p:grpSp>
        <p:sp>
          <p:nvSpPr>
            <p:cNvPr id="29718" name="Line 27"/>
            <p:cNvSpPr>
              <a:spLocks noChangeShapeType="1"/>
            </p:cNvSpPr>
            <p:nvPr/>
          </p:nvSpPr>
          <p:spPr bwMode="auto">
            <a:xfrm>
              <a:off x="5088" y="3648"/>
              <a:ext cx="384" cy="0"/>
            </a:xfrm>
            <a:prstGeom prst="line">
              <a:avLst/>
            </a:prstGeom>
            <a:noFill/>
            <a:ln w="28575">
              <a:solidFill>
                <a:schemeClr val="tx1"/>
              </a:solidFill>
              <a:round/>
              <a:headEnd/>
              <a:tailEnd type="triangle" w="med" len="med"/>
            </a:ln>
          </p:spPr>
          <p:txBody>
            <a:bodyPr/>
            <a:lstStyle/>
            <a:p>
              <a:endParaRPr lang="en-US"/>
            </a:p>
          </p:txBody>
        </p:sp>
        <p:sp>
          <p:nvSpPr>
            <p:cNvPr id="29719" name="Line 28"/>
            <p:cNvSpPr>
              <a:spLocks noChangeShapeType="1"/>
            </p:cNvSpPr>
            <p:nvPr/>
          </p:nvSpPr>
          <p:spPr bwMode="auto">
            <a:xfrm>
              <a:off x="384" y="3648"/>
              <a:ext cx="672" cy="0"/>
            </a:xfrm>
            <a:prstGeom prst="line">
              <a:avLst/>
            </a:prstGeom>
            <a:noFill/>
            <a:ln w="28575">
              <a:solidFill>
                <a:schemeClr val="tx1"/>
              </a:solidFill>
              <a:round/>
              <a:headEnd/>
              <a:tailEnd type="triangle" w="med" len="med"/>
            </a:ln>
          </p:spPr>
          <p:txBody>
            <a:bodyPr/>
            <a:lstStyle/>
            <a:p>
              <a:endParaRPr lang="en-US"/>
            </a:p>
          </p:txBody>
        </p:sp>
      </p:grpSp>
      <p:sp>
        <p:nvSpPr>
          <p:cNvPr id="393236" name="Freeform 20"/>
          <p:cNvSpPr>
            <a:spLocks/>
          </p:cNvSpPr>
          <p:nvPr/>
        </p:nvSpPr>
        <p:spPr bwMode="auto">
          <a:xfrm>
            <a:off x="1447800" y="4876800"/>
            <a:ext cx="228600" cy="685800"/>
          </a:xfrm>
          <a:custGeom>
            <a:avLst/>
            <a:gdLst>
              <a:gd name="T0" fmla="*/ 0 w 288"/>
              <a:gd name="T1" fmla="*/ 0 h 432"/>
              <a:gd name="T2" fmla="*/ 0 w 288"/>
              <a:gd name="T3" fmla="*/ 2147483647 h 432"/>
              <a:gd name="T4" fmla="*/ 2147483647 w 288"/>
              <a:gd name="T5" fmla="*/ 2147483647 h 432"/>
              <a:gd name="T6" fmla="*/ 0 60000 65536"/>
              <a:gd name="T7" fmla="*/ 0 60000 65536"/>
              <a:gd name="T8" fmla="*/ 0 60000 65536"/>
              <a:gd name="T9" fmla="*/ 0 w 288"/>
              <a:gd name="T10" fmla="*/ 0 h 432"/>
              <a:gd name="T11" fmla="*/ 288 w 288"/>
              <a:gd name="T12" fmla="*/ 432 h 432"/>
            </a:gdLst>
            <a:ahLst/>
            <a:cxnLst>
              <a:cxn ang="T6">
                <a:pos x="T0" y="T1"/>
              </a:cxn>
              <a:cxn ang="T7">
                <a:pos x="T2" y="T3"/>
              </a:cxn>
              <a:cxn ang="T8">
                <a:pos x="T4" y="T5"/>
              </a:cxn>
            </a:cxnLst>
            <a:rect l="T9" t="T10" r="T11" b="T12"/>
            <a:pathLst>
              <a:path w="288" h="432">
                <a:moveTo>
                  <a:pt x="0" y="0"/>
                </a:moveTo>
                <a:lnTo>
                  <a:pt x="0" y="432"/>
                </a:lnTo>
                <a:lnTo>
                  <a:pt x="288" y="432"/>
                </a:lnTo>
              </a:path>
            </a:pathLst>
          </a:custGeom>
          <a:noFill/>
          <a:ln w="28575">
            <a:solidFill>
              <a:schemeClr val="tx1"/>
            </a:solidFill>
            <a:round/>
            <a:headEnd/>
            <a:tailEnd type="triangle" w="med" len="med"/>
          </a:ln>
        </p:spPr>
        <p:txBody>
          <a:bodyPr/>
          <a:lstStyle/>
          <a:p>
            <a:endParaRPr lang="en-US">
              <a:latin typeface="Calibri" pitchFamily="34" charset="0"/>
            </a:endParaRPr>
          </a:p>
        </p:txBody>
      </p:sp>
      <p:sp>
        <p:nvSpPr>
          <p:cNvPr id="393247" name="Text Box 31"/>
          <p:cNvSpPr txBox="1">
            <a:spLocks noChangeArrowheads="1"/>
          </p:cNvSpPr>
          <p:nvPr/>
        </p:nvSpPr>
        <p:spPr bwMode="auto">
          <a:xfrm>
            <a:off x="1828800" y="4927600"/>
            <a:ext cx="1081088"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index=0</a:t>
            </a:r>
          </a:p>
        </p:txBody>
      </p:sp>
      <p:sp>
        <p:nvSpPr>
          <p:cNvPr id="393251" name="Text Box 35"/>
          <p:cNvSpPr txBox="1">
            <a:spLocks noChangeArrowheads="1"/>
          </p:cNvSpPr>
          <p:nvPr/>
        </p:nvSpPr>
        <p:spPr bwMode="auto">
          <a:xfrm>
            <a:off x="3260725" y="4383088"/>
            <a:ext cx="2185988" cy="457200"/>
          </a:xfrm>
          <a:prstGeom prst="rect">
            <a:avLst/>
          </a:prstGeom>
          <a:noFill/>
          <a:ln w="9525">
            <a:noFill/>
            <a:miter lim="800000"/>
            <a:headEnd/>
            <a:tailEnd/>
          </a:ln>
        </p:spPr>
        <p:txBody>
          <a:bodyPr wrap="none">
            <a:spAutoFit/>
          </a:bodyPr>
          <a:lstStyle/>
          <a:p>
            <a:r>
              <a:rPr lang="en-US" sz="2400">
                <a:solidFill>
                  <a:srgbClr val="FF3300"/>
                </a:solidFill>
                <a:latin typeface="Calibri" pitchFamily="34" charset="0"/>
              </a:rPr>
              <a:t>set_position(2)</a:t>
            </a:r>
          </a:p>
        </p:txBody>
      </p:sp>
      <p:sp>
        <p:nvSpPr>
          <p:cNvPr id="393252" name="Freeform 36"/>
          <p:cNvSpPr>
            <a:spLocks/>
          </p:cNvSpPr>
          <p:nvPr/>
        </p:nvSpPr>
        <p:spPr bwMode="auto">
          <a:xfrm>
            <a:off x="1447800" y="4876800"/>
            <a:ext cx="1981200" cy="685800"/>
          </a:xfrm>
          <a:custGeom>
            <a:avLst/>
            <a:gdLst>
              <a:gd name="T0" fmla="*/ 0 w 1248"/>
              <a:gd name="T1" fmla="*/ 0 h 432"/>
              <a:gd name="T2" fmla="*/ 2147483647 w 1248"/>
              <a:gd name="T3" fmla="*/ 0 h 432"/>
              <a:gd name="T4" fmla="*/ 2147483647 w 1248"/>
              <a:gd name="T5" fmla="*/ 2147483647 h 432"/>
              <a:gd name="T6" fmla="*/ 2147483647 w 1248"/>
              <a:gd name="T7" fmla="*/ 2147483647 h 432"/>
              <a:gd name="T8" fmla="*/ 0 60000 65536"/>
              <a:gd name="T9" fmla="*/ 0 60000 65536"/>
              <a:gd name="T10" fmla="*/ 0 60000 65536"/>
              <a:gd name="T11" fmla="*/ 0 60000 65536"/>
              <a:gd name="T12" fmla="*/ 0 w 1248"/>
              <a:gd name="T13" fmla="*/ 0 h 432"/>
              <a:gd name="T14" fmla="*/ 1248 w 1248"/>
              <a:gd name="T15" fmla="*/ 432 h 432"/>
            </a:gdLst>
            <a:ahLst/>
            <a:cxnLst>
              <a:cxn ang="T8">
                <a:pos x="T0" y="T1"/>
              </a:cxn>
              <a:cxn ang="T9">
                <a:pos x="T2" y="T3"/>
              </a:cxn>
              <a:cxn ang="T10">
                <a:pos x="T4" y="T5"/>
              </a:cxn>
              <a:cxn ang="T11">
                <a:pos x="T6" y="T7"/>
              </a:cxn>
            </a:cxnLst>
            <a:rect l="T12" t="T13" r="T14" b="T15"/>
            <a:pathLst>
              <a:path w="1248" h="432">
                <a:moveTo>
                  <a:pt x="0" y="0"/>
                </a:moveTo>
                <a:lnTo>
                  <a:pt x="1104" y="0"/>
                </a:lnTo>
                <a:lnTo>
                  <a:pt x="1104" y="432"/>
                </a:lnTo>
                <a:lnTo>
                  <a:pt x="1248" y="432"/>
                </a:lnTo>
              </a:path>
            </a:pathLst>
          </a:custGeom>
          <a:noFill/>
          <a:ln w="28575">
            <a:solidFill>
              <a:schemeClr val="tx1"/>
            </a:solidFill>
            <a:round/>
            <a:headEnd/>
            <a:tailEnd type="triangle" w="med" len="med"/>
          </a:ln>
        </p:spPr>
        <p:txBody>
          <a:bodyPr/>
          <a:lstStyle/>
          <a:p>
            <a:endParaRPr lang="en-US">
              <a:latin typeface="Calibri" pitchFamily="34" charset="0"/>
            </a:endParaRPr>
          </a:p>
        </p:txBody>
      </p:sp>
      <p:sp>
        <p:nvSpPr>
          <p:cNvPr id="393253" name="Text Box 37"/>
          <p:cNvSpPr txBox="1">
            <a:spLocks noChangeArrowheads="1"/>
          </p:cNvSpPr>
          <p:nvPr/>
        </p:nvSpPr>
        <p:spPr bwMode="auto">
          <a:xfrm>
            <a:off x="3581400" y="4927600"/>
            <a:ext cx="1081088"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index=1</a:t>
            </a:r>
          </a:p>
        </p:txBody>
      </p:sp>
      <p:sp>
        <p:nvSpPr>
          <p:cNvPr id="393254" name="Freeform 38"/>
          <p:cNvSpPr>
            <a:spLocks/>
          </p:cNvSpPr>
          <p:nvPr/>
        </p:nvSpPr>
        <p:spPr bwMode="auto">
          <a:xfrm>
            <a:off x="1447800" y="4876800"/>
            <a:ext cx="3733800" cy="685800"/>
          </a:xfrm>
          <a:custGeom>
            <a:avLst/>
            <a:gdLst>
              <a:gd name="T0" fmla="*/ 0 w 2352"/>
              <a:gd name="T1" fmla="*/ 0 h 432"/>
              <a:gd name="T2" fmla="*/ 2147483647 w 2352"/>
              <a:gd name="T3" fmla="*/ 0 h 432"/>
              <a:gd name="T4" fmla="*/ 2147483647 w 2352"/>
              <a:gd name="T5" fmla="*/ 2147483647 h 432"/>
              <a:gd name="T6" fmla="*/ 2147483647 w 2352"/>
              <a:gd name="T7" fmla="*/ 2147483647 h 432"/>
              <a:gd name="T8" fmla="*/ 0 60000 65536"/>
              <a:gd name="T9" fmla="*/ 0 60000 65536"/>
              <a:gd name="T10" fmla="*/ 0 60000 65536"/>
              <a:gd name="T11" fmla="*/ 0 60000 65536"/>
              <a:gd name="T12" fmla="*/ 0 w 2352"/>
              <a:gd name="T13" fmla="*/ 0 h 432"/>
              <a:gd name="T14" fmla="*/ 2352 w 2352"/>
              <a:gd name="T15" fmla="*/ 432 h 432"/>
            </a:gdLst>
            <a:ahLst/>
            <a:cxnLst>
              <a:cxn ang="T8">
                <a:pos x="T0" y="T1"/>
              </a:cxn>
              <a:cxn ang="T9">
                <a:pos x="T2" y="T3"/>
              </a:cxn>
              <a:cxn ang="T10">
                <a:pos x="T4" y="T5"/>
              </a:cxn>
              <a:cxn ang="T11">
                <a:pos x="T6" y="T7"/>
              </a:cxn>
            </a:cxnLst>
            <a:rect l="T12" t="T13" r="T14" b="T15"/>
            <a:pathLst>
              <a:path w="2352" h="432">
                <a:moveTo>
                  <a:pt x="0" y="0"/>
                </a:moveTo>
                <a:lnTo>
                  <a:pt x="2208" y="0"/>
                </a:lnTo>
                <a:lnTo>
                  <a:pt x="2208" y="432"/>
                </a:lnTo>
                <a:lnTo>
                  <a:pt x="2352" y="432"/>
                </a:lnTo>
              </a:path>
            </a:pathLst>
          </a:custGeom>
          <a:noFill/>
          <a:ln w="28575">
            <a:solidFill>
              <a:schemeClr val="tx1"/>
            </a:solidFill>
            <a:round/>
            <a:headEnd/>
            <a:tailEnd type="triangle" w="med" len="med"/>
          </a:ln>
        </p:spPr>
        <p:txBody>
          <a:bodyPr/>
          <a:lstStyle/>
          <a:p>
            <a:endParaRPr lang="en-US">
              <a:latin typeface="Calibri" pitchFamily="34" charset="0"/>
            </a:endParaRPr>
          </a:p>
        </p:txBody>
      </p:sp>
      <p:sp>
        <p:nvSpPr>
          <p:cNvPr id="393255" name="Text Box 39"/>
          <p:cNvSpPr txBox="1">
            <a:spLocks noChangeArrowheads="1"/>
          </p:cNvSpPr>
          <p:nvPr/>
        </p:nvSpPr>
        <p:spPr bwMode="auto">
          <a:xfrm>
            <a:off x="5334000" y="4927600"/>
            <a:ext cx="1081088" cy="396875"/>
          </a:xfrm>
          <a:prstGeom prst="rect">
            <a:avLst/>
          </a:prstGeom>
          <a:noFill/>
          <a:ln w="9525">
            <a:noFill/>
            <a:miter lim="800000"/>
            <a:headEnd/>
            <a:tailEnd/>
          </a:ln>
        </p:spPr>
        <p:txBody>
          <a:bodyPr wrap="none">
            <a:spAutoFit/>
          </a:bodyPr>
          <a:lstStyle/>
          <a:p>
            <a:r>
              <a:rPr lang="en-US" sz="2000">
                <a:solidFill>
                  <a:srgbClr val="FF3300"/>
                </a:solidFill>
                <a:latin typeface="Calibri" pitchFamily="34" charset="0"/>
              </a:rPr>
              <a:t>index=2</a:t>
            </a:r>
          </a:p>
        </p:txBody>
      </p:sp>
      <p:sp>
        <p:nvSpPr>
          <p:cNvPr id="34" name="Slide Number Placeholder 33"/>
          <p:cNvSpPr>
            <a:spLocks noGrp="1"/>
          </p:cNvSpPr>
          <p:nvPr>
            <p:ph type="sldNum" sz="quarter" idx="12"/>
          </p:nvPr>
        </p:nvSpPr>
        <p:spPr/>
        <p:txBody>
          <a:bodyPr/>
          <a:lstStyle/>
          <a:p>
            <a:fld id="{EA8B0754-5FE3-4DBF-89CA-B0CB43DC3C3B}" type="slidenum">
              <a:rPr lang="en-US" smtClean="0"/>
              <a:pPr/>
              <a:t>38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3222"/>
                                        </p:tgtEl>
                                        <p:attrNameLst>
                                          <p:attrName>style.visibility</p:attrName>
                                        </p:attrNameLst>
                                      </p:cBhvr>
                                      <p:to>
                                        <p:strVal val="visible"/>
                                      </p:to>
                                    </p:set>
                                    <p:animEffect transition="in" filter="diamond(in)">
                                      <p:cBhvr>
                                        <p:cTn id="7" dur="2000"/>
                                        <p:tgtEl>
                                          <p:spTgt spid="3932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325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9324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932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393252"/>
                                        </p:tgtEl>
                                        <p:attrNameLst>
                                          <p:attrName>style.visibility</p:attrName>
                                        </p:attrNameLst>
                                      </p:cBhvr>
                                      <p:to>
                                        <p:strVal val="visible"/>
                                      </p:to>
                                    </p:set>
                                    <p:animEffect transition="in" filter="strips(downRight)">
                                      <p:cBhvr>
                                        <p:cTn id="28" dur="500"/>
                                        <p:tgtEl>
                                          <p:spTgt spid="393252"/>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39324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93236"/>
                                        </p:tgtEl>
                                        <p:attrNameLst>
                                          <p:attrName>style.visibility</p:attrName>
                                        </p:attrNameLst>
                                      </p:cBhvr>
                                      <p:to>
                                        <p:strVal val="hidden"/>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39325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393254"/>
                                        </p:tgtEl>
                                        <p:attrNameLst>
                                          <p:attrName>style.visibility</p:attrName>
                                        </p:attrNameLst>
                                      </p:cBhvr>
                                      <p:to>
                                        <p:strVal val="visible"/>
                                      </p:to>
                                    </p:set>
                                    <p:animEffect transition="in" filter="strips(downRight)">
                                      <p:cBhvr>
                                        <p:cTn id="40" dur="500"/>
                                        <p:tgtEl>
                                          <p:spTgt spid="393254"/>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39325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9325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39325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2"/>
                                        </p:tgtEl>
                                      </p:cBhvr>
                                    </p:animEffect>
                                    <p:animScale>
                                      <p:cBhvr>
                                        <p:cTn id="52" dur="250" autoRev="1" fill="hold"/>
                                        <p:tgtEl>
                                          <p:spTgt spid="2"/>
                                        </p:tgtEl>
                                      </p:cBhvr>
                                      <p:by x="105000" y="105000"/>
                                    </p:animScale>
                                  </p:childTnLst>
                                </p:cTn>
                              </p:par>
                              <p:par>
                                <p:cTn id="53" presetID="26" presetClass="emph" presetSubtype="0" fill="hold" grpId="1" nodeType="withEffect">
                                  <p:stCondLst>
                                    <p:cond delay="0"/>
                                  </p:stCondLst>
                                  <p:childTnLst>
                                    <p:animEffect transition="out" filter="fade">
                                      <p:cBhvr>
                                        <p:cTn id="54" dur="500" tmFilter="0, 0; .2, .5; .8, .5; 1, 0"/>
                                        <p:tgtEl>
                                          <p:spTgt spid="393254"/>
                                        </p:tgtEl>
                                      </p:cBhvr>
                                    </p:animEffect>
                                    <p:animScale>
                                      <p:cBhvr>
                                        <p:cTn id="55" dur="250" autoRev="1" fill="hold"/>
                                        <p:tgtEl>
                                          <p:spTgt spid="3932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2" grpId="0" animBg="1"/>
      <p:bldP spid="393236" grpId="0" animBg="1"/>
      <p:bldP spid="393236" grpId="1" animBg="1"/>
      <p:bldP spid="393247" grpId="0"/>
      <p:bldP spid="393247" grpId="1"/>
      <p:bldP spid="393251" grpId="0"/>
      <p:bldP spid="393252" grpId="0" animBg="1"/>
      <p:bldP spid="393252" grpId="1" animBg="1"/>
      <p:bldP spid="393253" grpId="0"/>
      <p:bldP spid="393253" grpId="1"/>
      <p:bldP spid="393254" grpId="0" animBg="1"/>
      <p:bldP spid="393254" grpId="1" animBg="1"/>
      <p:bldP spid="3932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929FC234-1034-4DAC-876C-F2FFE0087A1D}" type="slidenum">
              <a:rPr lang="en-US"/>
              <a:pPr algn="ctr">
                <a:defRPr/>
              </a:pPr>
              <a:t>39</a:t>
            </a:fld>
            <a:endParaRPr lang="en-US"/>
          </a:p>
        </p:txBody>
      </p:sp>
      <p:sp>
        <p:nvSpPr>
          <p:cNvPr id="30723" name="Rectangle 2"/>
          <p:cNvSpPr>
            <a:spLocks noGrp="1" noChangeArrowheads="1"/>
          </p:cNvSpPr>
          <p:nvPr>
            <p:ph type="title"/>
          </p:nvPr>
        </p:nvSpPr>
        <p:spPr/>
        <p:txBody>
          <a:bodyPr/>
          <a:lstStyle/>
          <a:p>
            <a:pPr eaLnBrk="1" hangingPunct="1"/>
            <a:r>
              <a:rPr lang="en-US" smtClean="0">
                <a:latin typeface="Times New Roman" pitchFamily="18" charset="0"/>
              </a:rPr>
              <a:t>Xóa một node của danh sách</a:t>
            </a:r>
          </a:p>
        </p:txBody>
      </p:sp>
      <p:sp>
        <p:nvSpPr>
          <p:cNvPr id="30724" name="Rectangle 3"/>
          <p:cNvSpPr>
            <a:spLocks noGrp="1" noChangeArrowheads="1"/>
          </p:cNvSpPr>
          <p:nvPr>
            <p:ph type="body" idx="1"/>
          </p:nvPr>
        </p:nvSpPr>
        <p:spPr/>
        <p:txBody>
          <a:bodyPr/>
          <a:lstStyle/>
          <a:p>
            <a:pPr eaLnBrk="1" hangingPunct="1">
              <a:buFont typeface="Wingdings" pitchFamily="2" charset="2"/>
              <a:buNone/>
            </a:pPr>
            <a:r>
              <a:rPr lang="en-US" b="1" smtClean="0">
                <a:latin typeface="Times New Roman" pitchFamily="18" charset="0"/>
              </a:rPr>
              <a:t>Xóa node đầu của danh sách</a:t>
            </a:r>
          </a:p>
          <a:p>
            <a:pPr eaLnBrk="1" hangingPunct="1">
              <a:buFont typeface="Wingdings" pitchFamily="2" charset="2"/>
              <a:buNone/>
            </a:pPr>
            <a:endParaRPr lang="en-US" b="1" smtClean="0">
              <a:latin typeface="Times New Roman" pitchFamily="18" charset="0"/>
            </a:endParaRPr>
          </a:p>
          <a:p>
            <a:pPr eaLnBrk="1" hangingPunct="1">
              <a:buFont typeface="Wingdings" pitchFamily="2" charset="2"/>
              <a:buNone/>
            </a:pPr>
            <a:r>
              <a:rPr lang="en-US" smtClean="0">
                <a:latin typeface="Times New Roman" pitchFamily="18" charset="0"/>
              </a:rPr>
              <a:t>	Để xóa node đầu danh sách l (khác rỗng)</a:t>
            </a:r>
          </a:p>
          <a:p>
            <a:pPr lvl="1" eaLnBrk="1" hangingPunct="1"/>
            <a:r>
              <a:rPr lang="en-US" smtClean="0">
                <a:latin typeface="Times New Roman" pitchFamily="18" charset="0"/>
              </a:rPr>
              <a:t>Gọi p là node đầu của danh sách (là l.first)</a:t>
            </a:r>
          </a:p>
          <a:p>
            <a:pPr lvl="1" eaLnBrk="1" hangingPunct="1"/>
            <a:r>
              <a:rPr lang="en-US" smtClean="0">
                <a:latin typeface="Times New Roman" pitchFamily="18" charset="0"/>
              </a:rPr>
              <a:t>Cho l.first trỏ vào node sau node p (là p-&gt;next)</a:t>
            </a:r>
          </a:p>
          <a:p>
            <a:pPr lvl="1" eaLnBrk="1" hangingPunct="1"/>
            <a:r>
              <a:rPr lang="en-US" smtClean="0">
                <a:latin typeface="Times New Roman" pitchFamily="18" charset="0"/>
              </a:rPr>
              <a:t>Nếu danh sách trở thành 2 rỗng  thì l.last=NULL</a:t>
            </a:r>
          </a:p>
          <a:p>
            <a:pPr lvl="1" eaLnBrk="1" hangingPunct="1"/>
            <a:r>
              <a:rPr lang="en-US" smtClean="0">
                <a:latin typeface="Times New Roman" pitchFamily="18" charset="0"/>
              </a:rPr>
              <a:t>Giải phóng vùng nhớ mà p trỏ tới</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p:txBody>
          <a:bodyPr>
            <a:normAutofit lnSpcReduction="10000"/>
          </a:bodyPr>
          <a:lstStyle/>
          <a:p>
            <a:pPr eaLnBrk="1" hangingPunct="1"/>
            <a:r>
              <a:rPr lang="en-US" dirty="0" err="1" smtClean="0">
                <a:solidFill>
                  <a:schemeClr val="tx2"/>
                </a:solidFill>
                <a:latin typeface="Times New Roman" pitchFamily="18" charset="0"/>
                <a:cs typeface="Times New Roman" pitchFamily="18" charset="0"/>
              </a:rPr>
              <a:t>Định</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nghĩa</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một</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hàm</a:t>
            </a:r>
            <a:r>
              <a:rPr lang="en-US" dirty="0" smtClean="0">
                <a:solidFill>
                  <a:schemeClr val="tx2"/>
                </a:solidFill>
                <a:latin typeface="Times New Roman" pitchFamily="18" charset="0"/>
                <a:cs typeface="Times New Roman" pitchFamily="18" charset="0"/>
              </a:rPr>
              <a:t> hay </a:t>
            </a:r>
            <a:r>
              <a:rPr lang="en-US" dirty="0" err="1" smtClean="0">
                <a:solidFill>
                  <a:schemeClr val="tx2"/>
                </a:solidFill>
                <a:latin typeface="Times New Roman" pitchFamily="18" charset="0"/>
                <a:cs typeface="Times New Roman" pitchFamily="18" charset="0"/>
              </a:rPr>
              <a:t>thủ</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tục</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đệ</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quy</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gồm</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hai</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phần</a:t>
            </a:r>
            <a:r>
              <a:rPr lang="en-US" dirty="0" smtClean="0">
                <a:solidFill>
                  <a:schemeClr val="tx2"/>
                </a:solidFill>
                <a:latin typeface="Times New Roman" pitchFamily="18" charset="0"/>
                <a:cs typeface="Times New Roman" pitchFamily="18" charset="0"/>
              </a:rPr>
              <a:t>:</a:t>
            </a:r>
          </a:p>
          <a:p>
            <a:pPr eaLnBrk="1" hangingPunct="1">
              <a:buFont typeface="Wingdings" pitchFamily="2" charset="2"/>
              <a:buNone/>
            </a:pPr>
            <a:r>
              <a:rPr lang="en-US" dirty="0" smtClean="0">
                <a:solidFill>
                  <a:srgbClr val="CC0000"/>
                </a:solidFill>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a:t>
            </a:r>
            <a:r>
              <a:rPr lang="en-US" dirty="0" err="1" smtClean="0">
                <a:solidFill>
                  <a:srgbClr val="0000FF"/>
                </a:solidFill>
                <a:latin typeface="Times New Roman" pitchFamily="18" charset="0"/>
                <a:cs typeface="Times New Roman" pitchFamily="18" charset="0"/>
              </a:rPr>
              <a:t>i</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Phần</a:t>
            </a:r>
            <a:r>
              <a:rPr lang="en-US" dirty="0" smtClean="0">
                <a:solidFill>
                  <a:srgbClr val="0000FF"/>
                </a:solidFill>
                <a:latin typeface="Times New Roman" pitchFamily="18" charset="0"/>
                <a:cs typeface="Times New Roman" pitchFamily="18" charset="0"/>
              </a:rPr>
              <a:t> neo (anchor)</a:t>
            </a:r>
          </a:p>
          <a:p>
            <a:pPr eaLnBrk="1" hangingPunct="1">
              <a:buFont typeface="Wingdings" pitchFamily="2" charset="2"/>
              <a:buNone/>
            </a:pPr>
            <a:r>
              <a:rPr lang="en-US" dirty="0" smtClean="0">
                <a:solidFill>
                  <a:srgbClr val="0000FF"/>
                </a:solidFill>
                <a:latin typeface="Times New Roman" pitchFamily="18" charset="0"/>
                <a:cs typeface="Times New Roman" pitchFamily="18" charset="0"/>
              </a:rPr>
              <a:t>	(ii)  </a:t>
            </a:r>
            <a:r>
              <a:rPr lang="en-US" dirty="0" err="1" smtClean="0">
                <a:solidFill>
                  <a:srgbClr val="0000FF"/>
                </a:solidFill>
                <a:latin typeface="Times New Roman" pitchFamily="18" charset="0"/>
                <a:cs typeface="Times New Roman" pitchFamily="18" charset="0"/>
              </a:rPr>
              <a:t>Phần</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đệ</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quy</a:t>
            </a:r>
            <a:endParaRPr lang="en-US" dirty="0" smtClean="0">
              <a:solidFill>
                <a:srgbClr val="0000FF"/>
              </a:solidFill>
              <a:latin typeface="Times New Roman" pitchFamily="18" charset="0"/>
              <a:cs typeface="Times New Roman" pitchFamily="18" charset="0"/>
            </a:endParaRPr>
          </a:p>
          <a:p>
            <a:pPr eaLnBrk="1" hangingPunct="1">
              <a:buFont typeface="Wingdings" pitchFamily="2" charset="2"/>
              <a:buNone/>
            </a:pPr>
            <a:r>
              <a:rPr lang="en-US" b="1" i="1" dirty="0" smtClean="0">
                <a:solidFill>
                  <a:schemeClr val="tx2"/>
                </a:solidFill>
                <a:latin typeface="Times New Roman" pitchFamily="18" charset="0"/>
                <a:cs typeface="Times New Roman" pitchFamily="18" charset="0"/>
              </a:rPr>
              <a:t>	</a:t>
            </a:r>
          </a:p>
          <a:p>
            <a:pPr eaLnBrk="1" hangingPunct="1">
              <a:buFont typeface="Wingdings" pitchFamily="2" charset="2"/>
              <a:buNone/>
            </a:pP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Như</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vậy</a:t>
            </a:r>
            <a:r>
              <a:rPr lang="en-US" b="1" i="1" dirty="0" smtClean="0">
                <a:solidFill>
                  <a:schemeClr val="tx2"/>
                </a:solidFill>
                <a:latin typeface="Times New Roman" pitchFamily="18" charset="0"/>
                <a:cs typeface="Times New Roman" pitchFamily="18" charset="0"/>
              </a:rPr>
              <a:t>:</a:t>
            </a:r>
          </a:p>
          <a:p>
            <a:pPr eaLnBrk="1" hangingPunct="1">
              <a:buFont typeface="Wingdings" pitchFamily="2" charset="2"/>
              <a:buNone/>
            </a:pPr>
            <a:r>
              <a:rPr lang="en-US" b="1" i="1" dirty="0" smtClean="0">
                <a:solidFill>
                  <a:schemeClr val="tx2"/>
                </a:solidFill>
                <a:latin typeface="Times New Roman" pitchFamily="18" charset="0"/>
                <a:cs typeface="Times New Roman" pitchFamily="18" charset="0"/>
              </a:rPr>
              <a:t> -  </a:t>
            </a:r>
            <a:r>
              <a:rPr lang="en-US" b="1" i="1" dirty="0" err="1" smtClean="0">
                <a:solidFill>
                  <a:schemeClr val="tx2"/>
                </a:solidFill>
                <a:latin typeface="Times New Roman" pitchFamily="18" charset="0"/>
                <a:cs typeface="Times New Roman" pitchFamily="18" charset="0"/>
              </a:rPr>
              <a:t>Phần</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đệ</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quy</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thể</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hiện</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tính</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quy</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nạp</a:t>
            </a:r>
            <a:r>
              <a:rPr lang="en-US" b="1" i="1" dirty="0" smtClean="0">
                <a:solidFill>
                  <a:schemeClr val="tx2"/>
                </a:solidFill>
                <a:latin typeface="Times New Roman" pitchFamily="18" charset="0"/>
                <a:cs typeface="Times New Roman" pitchFamily="18" charset="0"/>
              </a:rPr>
              <a:t>”</a:t>
            </a:r>
          </a:p>
          <a:p>
            <a:pPr eaLnBrk="1" hangingPunct="1">
              <a:buFont typeface="Wingdings" pitchFamily="2" charset="2"/>
              <a:buNone/>
            </a:pP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Phần</a:t>
            </a:r>
            <a:r>
              <a:rPr lang="en-US" b="1" i="1" dirty="0" smtClean="0">
                <a:solidFill>
                  <a:schemeClr val="tx2"/>
                </a:solidFill>
                <a:latin typeface="Times New Roman" pitchFamily="18" charset="0"/>
                <a:cs typeface="Times New Roman" pitchFamily="18" charset="0"/>
              </a:rPr>
              <a:t> neo </a:t>
            </a:r>
            <a:r>
              <a:rPr lang="en-US" b="1" i="1" dirty="0" err="1" smtClean="0">
                <a:solidFill>
                  <a:schemeClr val="tx2"/>
                </a:solidFill>
                <a:latin typeface="Times New Roman" pitchFamily="18" charset="0"/>
                <a:cs typeface="Times New Roman" pitchFamily="18" charset="0"/>
              </a:rPr>
              <a:t>đảm</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bảo</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cho</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tính</a:t>
            </a:r>
            <a:r>
              <a:rPr lang="en-US" b="1" i="1" dirty="0" smtClean="0">
                <a:solidFill>
                  <a:schemeClr val="tx2"/>
                </a:solidFill>
                <a:latin typeface="Times New Roman" pitchFamily="18" charset="0"/>
                <a:cs typeface="Times New Roman" pitchFamily="18" charset="0"/>
              </a:rPr>
              <a:t> </a:t>
            </a:r>
            <a:r>
              <a:rPr lang="en-US" b="1" i="1" dirty="0" err="1" smtClean="0">
                <a:solidFill>
                  <a:schemeClr val="tx2"/>
                </a:solidFill>
                <a:latin typeface="Times New Roman" pitchFamily="18" charset="0"/>
                <a:cs typeface="Times New Roman" pitchFamily="18" charset="0"/>
              </a:rPr>
              <a:t>dừng</a:t>
            </a:r>
            <a:endParaRPr lang="en-US" b="1" i="1" dirty="0" smtClean="0">
              <a:solidFill>
                <a:schemeClr val="tx2"/>
              </a:solidFill>
              <a:latin typeface="Times New Roman" pitchFamily="18" charset="0"/>
              <a:cs typeface="Times New Roman" pitchFamily="18" charset="0"/>
            </a:endParaRPr>
          </a:p>
        </p:txBody>
      </p:sp>
      <p:sp>
        <p:nvSpPr>
          <p:cNvPr id="5" name="AutoShape 2"/>
          <p:cNvSpPr txBox="1">
            <a:spLocks noChangeArrowheads="1"/>
          </p:cNvSpPr>
          <p:nvPr/>
        </p:nvSpPr>
        <p:spPr bwMode="auto">
          <a:xfrm>
            <a:off x="762000" y="228600"/>
            <a:ext cx="7924800" cy="1143000"/>
          </a:xfrm>
          <a:prstGeom prst="rect">
            <a:avLst/>
          </a:prstGeom>
          <a:noFill/>
          <a:ln w="9525">
            <a:noFill/>
            <a:miter lim="800000"/>
            <a:headEnd/>
            <a:tailEnd/>
          </a:ln>
        </p:spPr>
        <p:txBody>
          <a:bodyPr anchor="ctr"/>
          <a:lstStyle/>
          <a:p>
            <a:pPr algn="ctr">
              <a:defRPr/>
            </a:pPr>
            <a:r>
              <a:rPr lang="en-US" sz="4000" b="1" dirty="0" err="1">
                <a:solidFill>
                  <a:srgbClr val="0000FF"/>
                </a:solidFill>
                <a:latin typeface="Times New Roman" pitchFamily="18" charset="0"/>
                <a:ea typeface="+mj-ea"/>
                <a:cs typeface="Times New Roman" pitchFamily="18" charset="0"/>
              </a:rPr>
              <a:t>Thuật</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toán</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đệ</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quy</a:t>
            </a:r>
            <a:endParaRPr lang="en-US" sz="4000" b="1" dirty="0">
              <a:solidFill>
                <a:srgbClr val="0000FF"/>
              </a:solidFill>
              <a:latin typeface="Times New Roman" pitchFamily="18" charset="0"/>
              <a:ea typeface="+mj-ea"/>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a:xfrm>
            <a:off x="3124200" y="6356350"/>
            <a:ext cx="2895600" cy="365125"/>
          </a:xfrm>
        </p:spPr>
        <p:txBody>
          <a:bodyPr/>
          <a:lstStyle/>
          <a:p>
            <a:pPr algn="ctr">
              <a:defRPr/>
            </a:pPr>
            <a:fld id="{6D442F6C-93E8-4EB6-BB9D-BCAB6EE96DE8}" type="slidenum">
              <a:rPr lang="en-US"/>
              <a:pPr algn="ctr">
                <a:defRPr/>
              </a:pPr>
              <a:t>40</a:t>
            </a:fld>
            <a:endParaRPr lang="en-US"/>
          </a:p>
        </p:txBody>
      </p:sp>
      <p:sp>
        <p:nvSpPr>
          <p:cNvPr id="944132" name="Rectangle 4"/>
          <p:cNvSpPr>
            <a:spLocks noGrp="1" noChangeArrowheads="1"/>
          </p:cNvSpPr>
          <p:nvPr>
            <p:ph type="title"/>
          </p:nvPr>
        </p:nvSpPr>
        <p:spPr>
          <a:noFill/>
        </p:spPr>
        <p:txBody>
          <a:bodyPr/>
          <a:lstStyle/>
          <a:p>
            <a:pPr eaLnBrk="1" hangingPunct="1"/>
            <a:r>
              <a:rPr lang="en-US" smtClean="0">
                <a:latin typeface="Times New Roman" pitchFamily="18" charset="0"/>
              </a:rPr>
              <a:t>Xóa một node của danh sách</a:t>
            </a:r>
          </a:p>
        </p:txBody>
      </p:sp>
      <p:sp>
        <p:nvSpPr>
          <p:cNvPr id="31748" name="Rectangle 5"/>
          <p:cNvSpPr>
            <a:spLocks noChangeAspect="1" noChangeArrowheads="1"/>
          </p:cNvSpPr>
          <p:nvPr/>
        </p:nvSpPr>
        <p:spPr bwMode="auto">
          <a:xfrm>
            <a:off x="4557713" y="3182938"/>
            <a:ext cx="176212"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1749" name="Rectangle 6"/>
          <p:cNvSpPr>
            <a:spLocks noChangeAspect="1" noChangeArrowheads="1"/>
          </p:cNvSpPr>
          <p:nvPr/>
        </p:nvSpPr>
        <p:spPr bwMode="auto">
          <a:xfrm>
            <a:off x="5680075" y="3182938"/>
            <a:ext cx="176213"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1750" name="Rectangle 7"/>
          <p:cNvSpPr>
            <a:spLocks noChangeAspect="1" noChangeArrowheads="1"/>
          </p:cNvSpPr>
          <p:nvPr/>
        </p:nvSpPr>
        <p:spPr bwMode="auto">
          <a:xfrm>
            <a:off x="6791325" y="3182938"/>
            <a:ext cx="176213"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1751" name="Rectangle 8"/>
          <p:cNvSpPr>
            <a:spLocks noChangeAspect="1" noChangeArrowheads="1"/>
          </p:cNvSpPr>
          <p:nvPr/>
        </p:nvSpPr>
        <p:spPr bwMode="auto">
          <a:xfrm>
            <a:off x="7912100" y="3182938"/>
            <a:ext cx="174625" cy="525462"/>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1752" name="Oval 9"/>
          <p:cNvSpPr>
            <a:spLocks noChangeAspect="1" noChangeArrowheads="1"/>
          </p:cNvSpPr>
          <p:nvPr/>
        </p:nvSpPr>
        <p:spPr bwMode="auto">
          <a:xfrm>
            <a:off x="1347788" y="326548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sp>
        <p:nvSpPr>
          <p:cNvPr id="31753" name="Rectangle 10"/>
          <p:cNvSpPr>
            <a:spLocks noChangeAspect="1" noChangeArrowheads="1"/>
          </p:cNvSpPr>
          <p:nvPr/>
        </p:nvSpPr>
        <p:spPr bwMode="auto">
          <a:xfrm>
            <a:off x="8362950" y="3305175"/>
            <a:ext cx="280988" cy="280988"/>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pPr algn="ctr"/>
            <a:endParaRPr lang="en-US">
              <a:latin typeface="VNI-Helve" pitchFamily="2" charset="0"/>
            </a:endParaRPr>
          </a:p>
        </p:txBody>
      </p:sp>
      <p:sp>
        <p:nvSpPr>
          <p:cNvPr id="944139" name="Line 11"/>
          <p:cNvSpPr>
            <a:spLocks noChangeAspect="1" noChangeShapeType="1"/>
          </p:cNvSpPr>
          <p:nvPr/>
        </p:nvSpPr>
        <p:spPr bwMode="auto">
          <a:xfrm>
            <a:off x="1573213" y="3449638"/>
            <a:ext cx="1195387" cy="0"/>
          </a:xfrm>
          <a:prstGeom prst="line">
            <a:avLst/>
          </a:prstGeom>
          <a:noFill/>
          <a:ln w="15875">
            <a:solidFill>
              <a:srgbClr val="000000"/>
            </a:solidFill>
            <a:round/>
            <a:headEnd/>
            <a:tailEnd type="stealth" w="med" len="med"/>
          </a:ln>
        </p:spPr>
        <p:txBody>
          <a:bodyPr anchor="ctr"/>
          <a:lstStyle/>
          <a:p>
            <a:endParaRPr lang="en-US"/>
          </a:p>
        </p:txBody>
      </p:sp>
      <p:grpSp>
        <p:nvGrpSpPr>
          <p:cNvPr id="2" name="Group 12"/>
          <p:cNvGrpSpPr>
            <a:grpSpLocks noChangeAspect="1"/>
          </p:cNvGrpSpPr>
          <p:nvPr/>
        </p:nvGrpSpPr>
        <p:grpSpPr bwMode="auto">
          <a:xfrm>
            <a:off x="2798763" y="3182938"/>
            <a:ext cx="1122362" cy="525462"/>
            <a:chOff x="2595" y="3361"/>
            <a:chExt cx="884" cy="414"/>
          </a:xfrm>
        </p:grpSpPr>
        <p:sp>
          <p:nvSpPr>
            <p:cNvPr id="31771" name="Rectangle 13"/>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1772" name="Line 14"/>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1773" name="Text Box 15"/>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p>
          </p:txBody>
        </p:sp>
      </p:grpSp>
      <p:sp>
        <p:nvSpPr>
          <p:cNvPr id="31756" name="Text Box 16"/>
          <p:cNvSpPr txBox="1">
            <a:spLocks noChangeAspect="1" noChangeArrowheads="1"/>
          </p:cNvSpPr>
          <p:nvPr/>
        </p:nvSpPr>
        <p:spPr bwMode="auto">
          <a:xfrm>
            <a:off x="3921125"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B</a:t>
            </a:r>
          </a:p>
        </p:txBody>
      </p:sp>
      <p:sp>
        <p:nvSpPr>
          <p:cNvPr id="31757" name="Text Box 17"/>
          <p:cNvSpPr txBox="1">
            <a:spLocks noChangeAspect="1" noChangeArrowheads="1"/>
          </p:cNvSpPr>
          <p:nvPr/>
        </p:nvSpPr>
        <p:spPr bwMode="auto">
          <a:xfrm>
            <a:off x="5043488" y="3182938"/>
            <a:ext cx="642937"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C</a:t>
            </a:r>
          </a:p>
        </p:txBody>
      </p:sp>
      <p:sp>
        <p:nvSpPr>
          <p:cNvPr id="31758" name="Text Box 18"/>
          <p:cNvSpPr txBox="1">
            <a:spLocks noChangeAspect="1" noChangeArrowheads="1"/>
          </p:cNvSpPr>
          <p:nvPr/>
        </p:nvSpPr>
        <p:spPr bwMode="auto">
          <a:xfrm>
            <a:off x="6153150" y="3182938"/>
            <a:ext cx="644525"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D</a:t>
            </a:r>
          </a:p>
        </p:txBody>
      </p:sp>
      <p:sp>
        <p:nvSpPr>
          <p:cNvPr id="31759" name="Text Box 19"/>
          <p:cNvSpPr txBox="1">
            <a:spLocks noChangeAspect="1" noChangeArrowheads="1"/>
          </p:cNvSpPr>
          <p:nvPr/>
        </p:nvSpPr>
        <p:spPr bwMode="auto">
          <a:xfrm>
            <a:off x="7273925" y="3182938"/>
            <a:ext cx="642938" cy="525462"/>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E</a:t>
            </a:r>
          </a:p>
        </p:txBody>
      </p:sp>
      <p:sp>
        <p:nvSpPr>
          <p:cNvPr id="31760" name="Line 20"/>
          <p:cNvSpPr>
            <a:spLocks noChangeAspect="1" noChangeShapeType="1"/>
          </p:cNvSpPr>
          <p:nvPr/>
        </p:nvSpPr>
        <p:spPr bwMode="auto">
          <a:xfrm>
            <a:off x="4646613" y="3446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1761" name="Line 21"/>
          <p:cNvSpPr>
            <a:spLocks noChangeAspect="1" noChangeShapeType="1"/>
          </p:cNvSpPr>
          <p:nvPr/>
        </p:nvSpPr>
        <p:spPr bwMode="auto">
          <a:xfrm>
            <a:off x="5761038" y="3446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1762" name="Line 22"/>
          <p:cNvSpPr>
            <a:spLocks noChangeAspect="1" noChangeShapeType="1"/>
          </p:cNvSpPr>
          <p:nvPr/>
        </p:nvSpPr>
        <p:spPr bwMode="auto">
          <a:xfrm>
            <a:off x="6883400" y="3446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1763" name="Line 23"/>
          <p:cNvSpPr>
            <a:spLocks noChangeAspect="1" noChangeShapeType="1"/>
          </p:cNvSpPr>
          <p:nvPr/>
        </p:nvSpPr>
        <p:spPr bwMode="auto">
          <a:xfrm>
            <a:off x="8007350" y="3446463"/>
            <a:ext cx="395288"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1764" name="Text Box 24"/>
          <p:cNvSpPr txBox="1">
            <a:spLocks noChangeAspect="1" noChangeArrowheads="1"/>
          </p:cNvSpPr>
          <p:nvPr/>
        </p:nvSpPr>
        <p:spPr bwMode="auto">
          <a:xfrm>
            <a:off x="838200" y="2954338"/>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first</a:t>
            </a:r>
          </a:p>
        </p:txBody>
      </p:sp>
      <p:sp>
        <p:nvSpPr>
          <p:cNvPr id="31765" name="Text Box 25"/>
          <p:cNvSpPr txBox="1">
            <a:spLocks noChangeAspect="1" noChangeArrowheads="1"/>
          </p:cNvSpPr>
          <p:nvPr/>
        </p:nvSpPr>
        <p:spPr bwMode="auto">
          <a:xfrm>
            <a:off x="6719888" y="2438400"/>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last</a:t>
            </a:r>
          </a:p>
        </p:txBody>
      </p:sp>
      <p:cxnSp>
        <p:nvCxnSpPr>
          <p:cNvPr id="944164" name="AutoShape 36"/>
          <p:cNvCxnSpPr>
            <a:cxnSpLocks noChangeShapeType="1"/>
            <a:stCxn id="31752" idx="4"/>
            <a:endCxn id="31756" idx="2"/>
          </p:cNvCxnSpPr>
          <p:nvPr/>
        </p:nvCxnSpPr>
        <p:spPr bwMode="auto">
          <a:xfrm rot="16200000" flipH="1">
            <a:off x="2859882" y="2324893"/>
            <a:ext cx="82550" cy="2684463"/>
          </a:xfrm>
          <a:prstGeom prst="curvedConnector3">
            <a:avLst>
              <a:gd name="adj1" fmla="val 375000"/>
            </a:avLst>
          </a:prstGeom>
          <a:noFill/>
          <a:ln w="28575">
            <a:solidFill>
              <a:srgbClr val="0000FF"/>
            </a:solidFill>
            <a:round/>
            <a:headEnd/>
            <a:tailEnd type="triangle" w="med" len="med"/>
          </a:ln>
        </p:spPr>
      </p:cxnSp>
      <p:sp>
        <p:nvSpPr>
          <p:cNvPr id="31767" name="Oval 37"/>
          <p:cNvSpPr>
            <a:spLocks noChangeAspect="1" noChangeArrowheads="1"/>
          </p:cNvSpPr>
          <p:nvPr/>
        </p:nvSpPr>
        <p:spPr bwMode="auto">
          <a:xfrm>
            <a:off x="7500938" y="24384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cxnSp>
        <p:nvCxnSpPr>
          <p:cNvPr id="31768" name="AutoShape 38"/>
          <p:cNvCxnSpPr>
            <a:cxnSpLocks noChangeShapeType="1"/>
            <a:stCxn id="31767" idx="4"/>
            <a:endCxn id="31759" idx="0"/>
          </p:cNvCxnSpPr>
          <p:nvPr/>
        </p:nvCxnSpPr>
        <p:spPr bwMode="auto">
          <a:xfrm rot="5400000">
            <a:off x="7462044" y="2932907"/>
            <a:ext cx="384175" cy="115887"/>
          </a:xfrm>
          <a:prstGeom prst="curvedConnector3">
            <a:avLst>
              <a:gd name="adj1" fmla="val 49588"/>
            </a:avLst>
          </a:prstGeom>
          <a:noFill/>
          <a:ln w="19050">
            <a:solidFill>
              <a:schemeClr val="tx1"/>
            </a:solidFill>
            <a:round/>
            <a:headEnd/>
            <a:tailEnd type="triangle" w="med" len="med"/>
          </a:ln>
        </p:spPr>
      </p:cxnSp>
      <p:sp>
        <p:nvSpPr>
          <p:cNvPr id="31769" name="Text Box 39"/>
          <p:cNvSpPr txBox="1">
            <a:spLocks noChangeAspect="1" noChangeArrowheads="1"/>
          </p:cNvSpPr>
          <p:nvPr/>
        </p:nvSpPr>
        <p:spPr bwMode="auto">
          <a:xfrm>
            <a:off x="2819400" y="2590800"/>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p</a:t>
            </a:r>
          </a:p>
        </p:txBody>
      </p:sp>
      <p:sp>
        <p:nvSpPr>
          <p:cNvPr id="944169" name="Line 41"/>
          <p:cNvSpPr>
            <a:spLocks noChangeShapeType="1"/>
          </p:cNvSpPr>
          <p:nvPr/>
        </p:nvSpPr>
        <p:spPr bwMode="auto">
          <a:xfrm>
            <a:off x="2895600" y="2990850"/>
            <a:ext cx="533400" cy="838200"/>
          </a:xfrm>
          <a:prstGeom prst="line">
            <a:avLst/>
          </a:prstGeom>
          <a:noFill/>
          <a:ln w="57150">
            <a:solidFill>
              <a:schemeClr val="tx1"/>
            </a:solidFill>
            <a:round/>
            <a:headEnd/>
            <a:tailEnd/>
          </a:ln>
        </p:spPr>
        <p:txBody>
          <a:bodyPr/>
          <a:lstStyle/>
          <a:p>
            <a:endParaRPr lang="en-US"/>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44132"/>
                                        </p:tgtEl>
                                        <p:attrNameLst>
                                          <p:attrName>style.visibility</p:attrName>
                                        </p:attrNameLst>
                                      </p:cBhvr>
                                      <p:to>
                                        <p:strVal val="visible"/>
                                      </p:to>
                                    </p:set>
                                    <p:anim calcmode="lin" valueType="num">
                                      <p:cBhvr>
                                        <p:cTn id="7" dur="500" fill="hold"/>
                                        <p:tgtEl>
                                          <p:spTgt spid="944132"/>
                                        </p:tgtEl>
                                        <p:attrNameLst>
                                          <p:attrName>ppt_w</p:attrName>
                                        </p:attrNameLst>
                                      </p:cBhvr>
                                      <p:tavLst>
                                        <p:tav tm="0">
                                          <p:val>
                                            <p:fltVal val="0"/>
                                          </p:val>
                                        </p:tav>
                                        <p:tav tm="100000">
                                          <p:val>
                                            <p:strVal val="#ppt_w"/>
                                          </p:val>
                                        </p:tav>
                                      </p:tavLst>
                                    </p:anim>
                                    <p:anim calcmode="lin" valueType="num">
                                      <p:cBhvr>
                                        <p:cTn id="8" dur="500" fill="hold"/>
                                        <p:tgtEl>
                                          <p:spTgt spid="944132"/>
                                        </p:tgtEl>
                                        <p:attrNameLst>
                                          <p:attrName>ppt_h</p:attrName>
                                        </p:attrNameLst>
                                      </p:cBhvr>
                                      <p:tavLst>
                                        <p:tav tm="0">
                                          <p:val>
                                            <p:fltVal val="0"/>
                                          </p:val>
                                        </p:tav>
                                        <p:tav tm="100000">
                                          <p:val>
                                            <p:strVal val="#ppt_h"/>
                                          </p:val>
                                        </p:tav>
                                      </p:tavLst>
                                    </p:anim>
                                    <p:animEffect transition="in" filter="fade">
                                      <p:cBhvr>
                                        <p:cTn id="9" dur="500"/>
                                        <p:tgtEl>
                                          <p:spTgt spid="94413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0" nodeType="clickEffect">
                                  <p:stCondLst>
                                    <p:cond delay="0"/>
                                  </p:stCondLst>
                                  <p:childTnLst>
                                    <p:animEffect transition="out" filter="blinds(horizontal)">
                                      <p:cBhvr>
                                        <p:cTn id="13" dur="500"/>
                                        <p:tgtEl>
                                          <p:spTgt spid="944139"/>
                                        </p:tgtEl>
                                      </p:cBhvr>
                                    </p:animEffect>
                                    <p:set>
                                      <p:cBhvr>
                                        <p:cTn id="14" dur="1" fill="hold">
                                          <p:stCondLst>
                                            <p:cond delay="499"/>
                                          </p:stCondLst>
                                        </p:cTn>
                                        <p:tgtEl>
                                          <p:spTgt spid="944139"/>
                                        </p:tgtEl>
                                        <p:attrNameLst>
                                          <p:attrName>style.visibility</p:attrName>
                                        </p:attrNameLst>
                                      </p:cBhvr>
                                      <p:to>
                                        <p:strVal val="hidden"/>
                                      </p:to>
                                    </p:set>
                                  </p:childTnLst>
                                </p:cTn>
                              </p:par>
                              <p:par>
                                <p:cTn id="15" presetID="3" presetClass="entr" presetSubtype="10" fill="hold" nodeType="withEffect">
                                  <p:stCondLst>
                                    <p:cond delay="0"/>
                                  </p:stCondLst>
                                  <p:childTnLst>
                                    <p:set>
                                      <p:cBhvr>
                                        <p:cTn id="16" dur="1" fill="hold">
                                          <p:stCondLst>
                                            <p:cond delay="0"/>
                                          </p:stCondLst>
                                        </p:cTn>
                                        <p:tgtEl>
                                          <p:spTgt spid="944164"/>
                                        </p:tgtEl>
                                        <p:attrNameLst>
                                          <p:attrName>style.visibility</p:attrName>
                                        </p:attrNameLst>
                                      </p:cBhvr>
                                      <p:to>
                                        <p:strVal val="visible"/>
                                      </p:to>
                                    </p:set>
                                    <p:animEffect transition="in" filter="blinds(horizontal)">
                                      <p:cBhvr>
                                        <p:cTn id="17" dur="500"/>
                                        <p:tgtEl>
                                          <p:spTgt spid="9441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4169"/>
                                        </p:tgtEl>
                                        <p:attrNameLst>
                                          <p:attrName>style.visibility</p:attrName>
                                        </p:attrNameLst>
                                      </p:cBhvr>
                                      <p:to>
                                        <p:strVal val="visible"/>
                                      </p:to>
                                    </p:set>
                                    <p:animEffect transition="in" filter="blinds(horizontal)">
                                      <p:cBhvr>
                                        <p:cTn id="22" dur="2000"/>
                                        <p:tgtEl>
                                          <p:spTgt spid="94416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nodeType="clickEffect">
                                  <p:stCondLst>
                                    <p:cond delay="0"/>
                                  </p:stCondLst>
                                  <p:childTnLst>
                                    <p:animEffect transition="out" filter="box(in)">
                                      <p:cBhvr>
                                        <p:cTn id="26" dur="2000"/>
                                        <p:tgtEl>
                                          <p:spTgt spid="2"/>
                                        </p:tgtEl>
                                      </p:cBhvr>
                                    </p:animEffect>
                                    <p:set>
                                      <p:cBhvr>
                                        <p:cTn id="27" dur="1" fill="hold">
                                          <p:stCondLst>
                                            <p:cond delay="1999"/>
                                          </p:stCondLst>
                                        </p:cTn>
                                        <p:tgtEl>
                                          <p:spTgt spid="2"/>
                                        </p:tgtEl>
                                        <p:attrNameLst>
                                          <p:attrName>style.visibility</p:attrName>
                                        </p:attrNameLst>
                                      </p:cBhvr>
                                      <p:to>
                                        <p:strVal val="hidden"/>
                                      </p:to>
                                    </p:set>
                                  </p:childTnLst>
                                </p:cTn>
                              </p:par>
                              <p:par>
                                <p:cTn id="28" presetID="4" presetClass="exit" presetSubtype="16" fill="hold" grpId="1" nodeType="withEffect">
                                  <p:stCondLst>
                                    <p:cond delay="0"/>
                                  </p:stCondLst>
                                  <p:childTnLst>
                                    <p:animEffect transition="out" filter="box(in)">
                                      <p:cBhvr>
                                        <p:cTn id="29" dur="2000"/>
                                        <p:tgtEl>
                                          <p:spTgt spid="944169"/>
                                        </p:tgtEl>
                                      </p:cBhvr>
                                    </p:animEffect>
                                    <p:set>
                                      <p:cBhvr>
                                        <p:cTn id="30" dur="1" fill="hold">
                                          <p:stCondLst>
                                            <p:cond delay="1999"/>
                                          </p:stCondLst>
                                        </p:cTn>
                                        <p:tgtEl>
                                          <p:spTgt spid="944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2" grpId="0"/>
      <p:bldP spid="944139" grpId="0" animBg="1"/>
      <p:bldP spid="944169" grpId="0" animBg="1"/>
      <p:bldP spid="94416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09622CA1-88A1-4A99-A79E-E15F4E52BD2E}" type="slidenum">
              <a:rPr lang="en-US"/>
              <a:pPr algn="ctr">
                <a:defRPr/>
              </a:pPr>
              <a:t>41</a:t>
            </a:fld>
            <a:endParaRPr lang="en-US"/>
          </a:p>
        </p:txBody>
      </p:sp>
      <p:sp>
        <p:nvSpPr>
          <p:cNvPr id="945155" name="Rectangle 3"/>
          <p:cNvSpPr>
            <a:spLocks noGrp="1" noChangeArrowheads="1"/>
          </p:cNvSpPr>
          <p:nvPr>
            <p:ph type="body" idx="1"/>
          </p:nvPr>
        </p:nvSpPr>
        <p:spPr>
          <a:xfrm>
            <a:off x="228600" y="1676400"/>
            <a:ext cx="8915400" cy="4724400"/>
          </a:xfrm>
        </p:spPr>
        <p:txBody>
          <a:bodyPr rtlCol="0">
            <a:normAutofit fontScale="85000" lnSpcReduction="10000"/>
          </a:bodyPr>
          <a:lstStyle/>
          <a:p>
            <a:pPr eaLnBrk="1" fontAlgn="auto" hangingPunct="1">
              <a:spcAft>
                <a:spcPts val="0"/>
              </a:spcAft>
              <a:buFont typeface="Wingdings" pitchFamily="2" charset="2"/>
              <a:buNone/>
              <a:defRPr/>
            </a:pPr>
            <a:r>
              <a:rPr lang="en-US" dirty="0" smtClean="0">
                <a:solidFill>
                  <a:schemeClr val="accent1"/>
                </a:solidFill>
                <a:latin typeface="Times New Roman" pitchFamily="18" charset="0"/>
              </a:rPr>
              <a:t>void</a:t>
            </a:r>
            <a:r>
              <a:rPr lang="en-US" dirty="0" smtClean="0">
                <a:latin typeface="Times New Roman" pitchFamily="18" charset="0"/>
              </a:rPr>
              <a:t>  </a:t>
            </a:r>
            <a:r>
              <a:rPr lang="en-US" dirty="0" err="1" smtClean="0">
                <a:solidFill>
                  <a:srgbClr val="FF3300"/>
                </a:solidFill>
                <a:latin typeface="Times New Roman" pitchFamily="18" charset="0"/>
              </a:rPr>
              <a:t>RemoveFirst</a:t>
            </a:r>
            <a:r>
              <a:rPr lang="en-US" dirty="0" smtClean="0">
                <a:latin typeface="Times New Roman" pitchFamily="18" charset="0"/>
              </a:rPr>
              <a:t>(</a:t>
            </a:r>
            <a:r>
              <a:rPr lang="en-US" dirty="0" smtClean="0">
                <a:solidFill>
                  <a:schemeClr val="accent1"/>
                </a:solidFill>
                <a:latin typeface="Times New Roman" pitchFamily="18" charset="0"/>
              </a:rPr>
              <a:t>LIST</a:t>
            </a:r>
            <a:r>
              <a:rPr lang="en-US" dirty="0" smtClean="0">
                <a:latin typeface="Times New Roman" pitchFamily="18" charset="0"/>
              </a:rPr>
              <a:t> &amp;l)</a:t>
            </a:r>
          </a:p>
          <a:p>
            <a:pPr eaLnBrk="1" fontAlgn="auto" hangingPunct="1">
              <a:spcAft>
                <a:spcPts val="0"/>
              </a:spcAft>
              <a:buFont typeface="Wingdings" pitchFamily="2" charset="2"/>
              <a:buNone/>
              <a:defRPr/>
            </a:pPr>
            <a:r>
              <a:rPr lang="en-US" dirty="0" smtClean="0">
                <a:latin typeface="Times New Roman" pitchFamily="18" charset="0"/>
              </a:rPr>
              <a:t>{</a:t>
            </a:r>
          </a:p>
          <a:p>
            <a:pPr eaLnBrk="1" fontAlgn="auto" hangingPunct="1">
              <a:spcAft>
                <a:spcPts val="0"/>
              </a:spcAft>
              <a:buFont typeface="Wingdings" pitchFamily="2" charset="2"/>
              <a:buNone/>
              <a:defRPr/>
            </a:pPr>
            <a:r>
              <a:rPr lang="en-US" dirty="0" smtClean="0">
                <a:latin typeface="Times New Roman" pitchFamily="18" charset="0"/>
              </a:rPr>
              <a:t>	</a:t>
            </a:r>
            <a:r>
              <a:rPr lang="en-US" dirty="0" smtClean="0">
                <a:solidFill>
                  <a:schemeClr val="accent1"/>
                </a:solidFill>
                <a:latin typeface="Times New Roman" pitchFamily="18" charset="0"/>
              </a:rPr>
              <a:t>if</a:t>
            </a:r>
            <a:r>
              <a:rPr lang="en-US" dirty="0" smtClean="0">
                <a:latin typeface="Times New Roman" pitchFamily="18" charset="0"/>
              </a:rPr>
              <a:t>(</a:t>
            </a:r>
            <a:r>
              <a:rPr lang="en-US" dirty="0" err="1" smtClean="0">
                <a:latin typeface="Times New Roman" pitchFamily="18" charset="0"/>
              </a:rPr>
              <a:t>l.first</a:t>
            </a:r>
            <a:r>
              <a:rPr lang="en-US" dirty="0" smtClean="0">
                <a:latin typeface="Times New Roman" pitchFamily="18" charset="0"/>
              </a:rPr>
              <a:t> != </a:t>
            </a:r>
            <a:r>
              <a:rPr lang="en-US" dirty="0" smtClean="0">
                <a:solidFill>
                  <a:srgbClr val="CC00CC"/>
                </a:solidFill>
                <a:latin typeface="Times New Roman" pitchFamily="18" charset="0"/>
              </a:rPr>
              <a:t>NULL</a:t>
            </a:r>
            <a:r>
              <a:rPr lang="en-US" dirty="0" smtClean="0">
                <a:latin typeface="Times New Roman" pitchFamily="18" charset="0"/>
              </a:rPr>
              <a:t>)</a:t>
            </a:r>
          </a:p>
          <a:p>
            <a:pPr eaLnBrk="1" fontAlgn="auto" hangingPunct="1">
              <a:spcAft>
                <a:spcPts val="0"/>
              </a:spcAft>
              <a:buFont typeface="Wingdings" pitchFamily="2" charset="2"/>
              <a:buNone/>
              <a:defRPr/>
            </a:pPr>
            <a:r>
              <a:rPr lang="en-US" dirty="0" smtClean="0">
                <a:latin typeface="Times New Roman" pitchFamily="18" charset="0"/>
              </a:rPr>
              <a:t>	{</a:t>
            </a:r>
          </a:p>
          <a:p>
            <a:pPr eaLnBrk="1" fontAlgn="auto" hangingPunct="1">
              <a:spcAft>
                <a:spcPts val="0"/>
              </a:spcAft>
              <a:buFont typeface="Wingdings" pitchFamily="2" charset="2"/>
              <a:buNone/>
              <a:defRPr/>
            </a:pPr>
            <a:r>
              <a:rPr lang="en-US" dirty="0" smtClean="0">
                <a:latin typeface="Times New Roman" pitchFamily="18" charset="0"/>
              </a:rPr>
              <a:t>		</a:t>
            </a:r>
            <a:r>
              <a:rPr lang="en-US" dirty="0" smtClean="0">
                <a:solidFill>
                  <a:schemeClr val="accent1"/>
                </a:solidFill>
                <a:latin typeface="Times New Roman" pitchFamily="18" charset="0"/>
              </a:rPr>
              <a:t>NODE*</a:t>
            </a:r>
            <a:r>
              <a:rPr lang="en-US" dirty="0" smtClean="0">
                <a:latin typeface="Times New Roman" pitchFamily="18" charset="0"/>
              </a:rPr>
              <a:t> p=</a:t>
            </a:r>
            <a:r>
              <a:rPr lang="en-US" dirty="0" err="1" smtClean="0">
                <a:latin typeface="Times New Roman" pitchFamily="18" charset="0"/>
              </a:rPr>
              <a:t>l.first</a:t>
            </a:r>
            <a:r>
              <a:rPr lang="en-US" dirty="0" smtClean="0">
                <a:latin typeface="Times New Roman" pitchFamily="18" charset="0"/>
              </a:rPr>
              <a:t>;</a:t>
            </a:r>
          </a:p>
          <a:p>
            <a:pPr eaLnBrk="1" fontAlgn="auto" hangingPunct="1">
              <a:spcAft>
                <a:spcPts val="0"/>
              </a:spcAft>
              <a:buFont typeface="Wingdings" pitchFamily="2" charset="2"/>
              <a:buNone/>
              <a:defRPr/>
            </a:pPr>
            <a:r>
              <a:rPr lang="en-US" dirty="0" smtClean="0">
                <a:latin typeface="Times New Roman" pitchFamily="18" charset="0"/>
              </a:rPr>
              <a:t>		</a:t>
            </a:r>
            <a:r>
              <a:rPr lang="en-US" dirty="0" err="1" smtClean="0">
                <a:latin typeface="Times New Roman" pitchFamily="18" charset="0"/>
              </a:rPr>
              <a:t>l.first</a:t>
            </a:r>
            <a:r>
              <a:rPr lang="en-US" dirty="0" smtClean="0">
                <a:latin typeface="Times New Roman" pitchFamily="18" charset="0"/>
              </a:rPr>
              <a:t>=p-&gt;next;</a:t>
            </a:r>
          </a:p>
          <a:p>
            <a:pPr eaLnBrk="1" fontAlgn="auto" hangingPunct="1">
              <a:spcAft>
                <a:spcPts val="0"/>
              </a:spcAft>
              <a:buFont typeface="Wingdings" pitchFamily="2" charset="2"/>
              <a:buNone/>
              <a:defRPr/>
            </a:pPr>
            <a:r>
              <a:rPr lang="en-US" dirty="0" smtClean="0">
                <a:latin typeface="Times New Roman" pitchFamily="18" charset="0"/>
              </a:rPr>
              <a:t>		</a:t>
            </a:r>
            <a:r>
              <a:rPr lang="en-US" dirty="0" smtClean="0">
                <a:solidFill>
                  <a:schemeClr val="accent1"/>
                </a:solidFill>
                <a:latin typeface="Times New Roman" pitchFamily="18" charset="0"/>
              </a:rPr>
              <a:t>if</a:t>
            </a:r>
            <a:r>
              <a:rPr lang="en-US" dirty="0" smtClean="0">
                <a:latin typeface="Times New Roman" pitchFamily="18" charset="0"/>
              </a:rPr>
              <a:t>(</a:t>
            </a:r>
            <a:r>
              <a:rPr lang="en-US" dirty="0" err="1" smtClean="0">
                <a:latin typeface="Times New Roman" pitchFamily="18" charset="0"/>
              </a:rPr>
              <a:t>l.first</a:t>
            </a:r>
            <a:r>
              <a:rPr lang="en-US" dirty="0" smtClean="0">
                <a:latin typeface="Times New Roman" pitchFamily="18" charset="0"/>
              </a:rPr>
              <a:t> == </a:t>
            </a:r>
            <a:r>
              <a:rPr lang="en-US" dirty="0" smtClean="0">
                <a:solidFill>
                  <a:srgbClr val="CC00CC"/>
                </a:solidFill>
                <a:latin typeface="Times New Roman" pitchFamily="18" charset="0"/>
              </a:rPr>
              <a:t>NULL</a:t>
            </a:r>
            <a:r>
              <a:rPr lang="en-US" dirty="0" smtClean="0">
                <a:latin typeface="Times New Roman" pitchFamily="18" charset="0"/>
              </a:rPr>
              <a:t>) </a:t>
            </a:r>
            <a:r>
              <a:rPr lang="en-US" dirty="0" err="1" smtClean="0">
                <a:latin typeface="Times New Roman" pitchFamily="18" charset="0"/>
              </a:rPr>
              <a:t>l.last</a:t>
            </a:r>
            <a:r>
              <a:rPr lang="en-US" dirty="0" smtClean="0">
                <a:latin typeface="Times New Roman" pitchFamily="18" charset="0"/>
              </a:rPr>
              <a:t>=</a:t>
            </a:r>
            <a:r>
              <a:rPr lang="en-US" dirty="0" smtClean="0">
                <a:solidFill>
                  <a:srgbClr val="CC00CC"/>
                </a:solidFill>
                <a:latin typeface="Times New Roman" pitchFamily="18" charset="0"/>
              </a:rPr>
              <a:t>NULL</a:t>
            </a:r>
            <a:r>
              <a:rPr lang="en-US" dirty="0" smtClean="0">
                <a:latin typeface="Times New Roman" pitchFamily="18" charset="0"/>
              </a:rPr>
              <a:t>;//</a:t>
            </a:r>
            <a:r>
              <a:rPr lang="en-US" dirty="0" err="1" smtClean="0">
                <a:latin typeface="Times New Roman" pitchFamily="18" charset="0"/>
              </a:rPr>
              <a:t>Nếu</a:t>
            </a:r>
            <a:r>
              <a:rPr lang="en-US" dirty="0" smtClean="0">
                <a:latin typeface="Times New Roman" pitchFamily="18" charset="0"/>
              </a:rPr>
              <a:t> </a:t>
            </a:r>
            <a:r>
              <a:rPr lang="en-US" dirty="0" err="1" smtClean="0">
                <a:latin typeface="Times New Roman" pitchFamily="18" charset="0"/>
              </a:rPr>
              <a:t>danh</a:t>
            </a:r>
            <a:r>
              <a:rPr lang="en-US" dirty="0" smtClean="0">
                <a:latin typeface="Times New Roman" pitchFamily="18" charset="0"/>
              </a:rPr>
              <a:t> </a:t>
            </a:r>
            <a:r>
              <a:rPr lang="en-US" dirty="0" err="1" smtClean="0">
                <a:latin typeface="Times New Roman" pitchFamily="18" charset="0"/>
              </a:rPr>
              <a:t>sách</a:t>
            </a:r>
            <a:r>
              <a:rPr lang="en-US" dirty="0" smtClean="0">
                <a:latin typeface="Times New Roman" pitchFamily="18" charset="0"/>
              </a:rPr>
              <a:t> </a:t>
            </a:r>
            <a:r>
              <a:rPr lang="en-US" dirty="0" err="1" smtClean="0">
                <a:latin typeface="Times New Roman" pitchFamily="18" charset="0"/>
              </a:rPr>
              <a:t>rỗng</a:t>
            </a:r>
            <a:endParaRPr lang="en-US" dirty="0" smtClean="0">
              <a:latin typeface="Times New Roman" pitchFamily="18" charset="0"/>
            </a:endParaRPr>
          </a:p>
          <a:p>
            <a:pPr eaLnBrk="1" fontAlgn="auto" hangingPunct="1">
              <a:spcAft>
                <a:spcPts val="0"/>
              </a:spcAft>
              <a:buFont typeface="Wingdings" pitchFamily="2" charset="2"/>
              <a:buNone/>
              <a:defRPr/>
            </a:pPr>
            <a:r>
              <a:rPr lang="en-US" dirty="0" smtClean="0">
                <a:latin typeface="Times New Roman" pitchFamily="18" charset="0"/>
              </a:rPr>
              <a:t>		</a:t>
            </a:r>
            <a:r>
              <a:rPr lang="en-US" dirty="0" smtClean="0">
                <a:solidFill>
                  <a:schemeClr val="accent1"/>
                </a:solidFill>
                <a:latin typeface="Times New Roman" pitchFamily="18" charset="0"/>
              </a:rPr>
              <a:t>free</a:t>
            </a:r>
            <a:r>
              <a:rPr lang="en-US" dirty="0" smtClean="0">
                <a:latin typeface="Times New Roman" pitchFamily="18" charset="0"/>
              </a:rPr>
              <a:t>(p);</a:t>
            </a:r>
          </a:p>
          <a:p>
            <a:pPr eaLnBrk="1" fontAlgn="auto" hangingPunct="1">
              <a:spcAft>
                <a:spcPts val="0"/>
              </a:spcAft>
              <a:buFont typeface="Wingdings" pitchFamily="2" charset="2"/>
              <a:buNone/>
              <a:defRPr/>
            </a:pPr>
            <a:r>
              <a:rPr lang="en-US" dirty="0" smtClean="0">
                <a:latin typeface="Times New Roman" pitchFamily="18" charset="0"/>
              </a:rPr>
              <a:t>	}</a:t>
            </a:r>
          </a:p>
          <a:p>
            <a:pPr eaLnBrk="1" fontAlgn="auto" hangingPunct="1">
              <a:spcAft>
                <a:spcPts val="0"/>
              </a:spcAft>
              <a:buFont typeface="Wingdings" pitchFamily="2" charset="2"/>
              <a:buNone/>
              <a:defRPr/>
            </a:pPr>
            <a:r>
              <a:rPr lang="en-US" dirty="0" smtClean="0">
                <a:latin typeface="Times New Roman" pitchFamily="18" charset="0"/>
              </a:rPr>
              <a:t>}</a:t>
            </a:r>
          </a:p>
        </p:txBody>
      </p:sp>
      <p:sp>
        <p:nvSpPr>
          <p:cNvPr id="945156" name="Rectangle 4"/>
          <p:cNvSpPr>
            <a:spLocks noGrp="1" noChangeArrowheads="1"/>
          </p:cNvSpPr>
          <p:nvPr>
            <p:ph type="title"/>
          </p:nvPr>
        </p:nvSpPr>
        <p:spPr>
          <a:noFill/>
        </p:spPr>
        <p:txBody>
          <a:bodyPr/>
          <a:lstStyle/>
          <a:p>
            <a:pPr eaLnBrk="1" hangingPunct="1"/>
            <a:r>
              <a:rPr lang="en-US" smtClean="0">
                <a:latin typeface="Times New Roman" pitchFamily="18" charset="0"/>
              </a:rPr>
              <a:t>Xóa một node của danh sách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45156"/>
                                        </p:tgtEl>
                                        <p:attrNameLst>
                                          <p:attrName>style.visibility</p:attrName>
                                        </p:attrNameLst>
                                      </p:cBhvr>
                                      <p:to>
                                        <p:strVal val="visible"/>
                                      </p:to>
                                    </p:set>
                                    <p:anim calcmode="lin" valueType="num">
                                      <p:cBhvr>
                                        <p:cTn id="7" dur="500" fill="hold"/>
                                        <p:tgtEl>
                                          <p:spTgt spid="945156"/>
                                        </p:tgtEl>
                                        <p:attrNameLst>
                                          <p:attrName>ppt_w</p:attrName>
                                        </p:attrNameLst>
                                      </p:cBhvr>
                                      <p:tavLst>
                                        <p:tav tm="0">
                                          <p:val>
                                            <p:fltVal val="0"/>
                                          </p:val>
                                        </p:tav>
                                        <p:tav tm="100000">
                                          <p:val>
                                            <p:strVal val="#ppt_w"/>
                                          </p:val>
                                        </p:tav>
                                      </p:tavLst>
                                    </p:anim>
                                    <p:anim calcmode="lin" valueType="num">
                                      <p:cBhvr>
                                        <p:cTn id="8" dur="500" fill="hold"/>
                                        <p:tgtEl>
                                          <p:spTgt spid="945156"/>
                                        </p:tgtEl>
                                        <p:attrNameLst>
                                          <p:attrName>ppt_h</p:attrName>
                                        </p:attrNameLst>
                                      </p:cBhvr>
                                      <p:tavLst>
                                        <p:tav tm="0">
                                          <p:val>
                                            <p:fltVal val="0"/>
                                          </p:val>
                                        </p:tav>
                                        <p:tav tm="100000">
                                          <p:val>
                                            <p:strVal val="#ppt_h"/>
                                          </p:val>
                                        </p:tav>
                                      </p:tavLst>
                                    </p:anim>
                                    <p:animEffect transition="in" filter="fade">
                                      <p:cBhvr>
                                        <p:cTn id="9" dur="500"/>
                                        <p:tgtEl>
                                          <p:spTgt spid="945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CFF2CB01-1F7A-43F9-91B7-93F94AD89CA3}" type="slidenum">
              <a:rPr lang="en-US"/>
              <a:pPr algn="ctr">
                <a:defRPr/>
              </a:pPr>
              <a:t>42</a:t>
            </a:fld>
            <a:endParaRPr lang="en-US"/>
          </a:p>
        </p:txBody>
      </p:sp>
      <p:sp>
        <p:nvSpPr>
          <p:cNvPr id="946179" name="Rectangle 3"/>
          <p:cNvSpPr>
            <a:spLocks noGrp="1" noChangeArrowheads="1"/>
          </p:cNvSpPr>
          <p:nvPr>
            <p:ph type="body" idx="1"/>
          </p:nvPr>
        </p:nvSpPr>
        <p:spPr>
          <a:xfrm>
            <a:off x="685800" y="1676400"/>
            <a:ext cx="8458200" cy="4495800"/>
          </a:xfrm>
        </p:spPr>
        <p:txBody>
          <a:bodyPr rtlCol="0">
            <a:normAutofit fontScale="92500"/>
          </a:bodyPr>
          <a:lstStyle/>
          <a:p>
            <a:pPr eaLnBrk="1" fontAlgn="auto" hangingPunct="1">
              <a:spcAft>
                <a:spcPts val="0"/>
              </a:spcAft>
              <a:buFont typeface="Wingdings" pitchFamily="2" charset="2"/>
              <a:buNone/>
              <a:defRPr/>
            </a:pPr>
            <a:r>
              <a:rPr lang="en-US" b="1" dirty="0" err="1" smtClean="0">
                <a:latin typeface="Times New Roman" pitchFamily="18" charset="0"/>
              </a:rPr>
              <a:t>Xóa</a:t>
            </a:r>
            <a:r>
              <a:rPr lang="en-US" b="1" dirty="0" smtClean="0">
                <a:latin typeface="Times New Roman" pitchFamily="18" charset="0"/>
              </a:rPr>
              <a:t> node </a:t>
            </a:r>
            <a:r>
              <a:rPr lang="en-US" b="1" dirty="0" err="1" smtClean="0">
                <a:latin typeface="Times New Roman" pitchFamily="18" charset="0"/>
              </a:rPr>
              <a:t>sau</a:t>
            </a:r>
            <a:r>
              <a:rPr lang="en-US" b="1" dirty="0" smtClean="0">
                <a:latin typeface="Times New Roman" pitchFamily="18" charset="0"/>
              </a:rPr>
              <a:t> node q </a:t>
            </a:r>
            <a:r>
              <a:rPr lang="en-US" b="1" dirty="0" err="1" smtClean="0">
                <a:latin typeface="Times New Roman" pitchFamily="18" charset="0"/>
              </a:rPr>
              <a:t>trong</a:t>
            </a:r>
            <a:r>
              <a:rPr lang="en-US" b="1" dirty="0" smtClean="0">
                <a:latin typeface="Times New Roman" pitchFamily="18" charset="0"/>
              </a:rPr>
              <a:t> </a:t>
            </a:r>
            <a:r>
              <a:rPr lang="en-US" b="1" dirty="0" err="1" smtClean="0">
                <a:latin typeface="Times New Roman" pitchFamily="18" charset="0"/>
              </a:rPr>
              <a:t>danh</a:t>
            </a:r>
            <a:r>
              <a:rPr lang="en-US" b="1" dirty="0" smtClean="0">
                <a:latin typeface="Times New Roman" pitchFamily="18" charset="0"/>
              </a:rPr>
              <a:t> </a:t>
            </a:r>
            <a:r>
              <a:rPr lang="en-US" b="1" dirty="0" err="1" smtClean="0">
                <a:latin typeface="Times New Roman" pitchFamily="18" charset="0"/>
              </a:rPr>
              <a:t>sách</a:t>
            </a:r>
            <a:endParaRPr lang="en-US" b="1" dirty="0" smtClean="0">
              <a:latin typeface="Times New Roman" pitchFamily="18" charset="0"/>
            </a:endParaRPr>
          </a:p>
          <a:p>
            <a:pPr eaLnBrk="1" fontAlgn="auto" hangingPunct="1">
              <a:spcAft>
                <a:spcPts val="0"/>
              </a:spcAft>
              <a:buFont typeface="Wingdings" pitchFamily="2" charset="2"/>
              <a:buNone/>
              <a:defRPr/>
            </a:pPr>
            <a:r>
              <a:rPr lang="en-US" dirty="0" smtClean="0">
                <a:latin typeface="Times New Roman" pitchFamily="18" charset="0"/>
              </a:rPr>
              <a:t>	</a:t>
            </a:r>
            <a:r>
              <a:rPr lang="en-US" dirty="0" err="1" smtClean="0">
                <a:latin typeface="Times New Roman" pitchFamily="18" charset="0"/>
              </a:rPr>
              <a:t>Điều</a:t>
            </a:r>
            <a:r>
              <a:rPr lang="en-US" dirty="0" smtClean="0">
                <a:latin typeface="Times New Roman" pitchFamily="18" charset="0"/>
              </a:rPr>
              <a:t> </a:t>
            </a:r>
            <a:r>
              <a:rPr lang="en-US" dirty="0" err="1" smtClean="0">
                <a:latin typeface="Times New Roman" pitchFamily="18" charset="0"/>
              </a:rPr>
              <a:t>kiện</a:t>
            </a:r>
            <a:r>
              <a:rPr lang="en-US" dirty="0" smtClean="0">
                <a:latin typeface="Times New Roman" pitchFamily="18" charset="0"/>
              </a:rPr>
              <a:t> </a:t>
            </a:r>
            <a:r>
              <a:rPr lang="en-US" dirty="0" err="1" smtClean="0">
                <a:latin typeface="Times New Roman" pitchFamily="18" charset="0"/>
              </a:rPr>
              <a:t>để</a:t>
            </a:r>
            <a:r>
              <a:rPr lang="en-US" dirty="0" smtClean="0">
                <a:latin typeface="Times New Roman" pitchFamily="18" charset="0"/>
              </a:rPr>
              <a:t> </a:t>
            </a:r>
            <a:r>
              <a:rPr lang="en-US" dirty="0" err="1" smtClean="0">
                <a:latin typeface="Times New Roman" pitchFamily="18" charset="0"/>
              </a:rPr>
              <a:t>có</a:t>
            </a:r>
            <a:r>
              <a:rPr lang="en-US" dirty="0" smtClean="0">
                <a:latin typeface="Times New Roman" pitchFamily="18" charset="0"/>
              </a:rPr>
              <a:t> </a:t>
            </a:r>
            <a:r>
              <a:rPr lang="en-US" dirty="0" err="1" smtClean="0">
                <a:latin typeface="Times New Roman" pitchFamily="18" charset="0"/>
              </a:rPr>
              <a:t>thể</a:t>
            </a:r>
            <a:r>
              <a:rPr lang="en-US" dirty="0" smtClean="0">
                <a:latin typeface="Times New Roman" pitchFamily="18" charset="0"/>
              </a:rPr>
              <a:t> </a:t>
            </a:r>
            <a:r>
              <a:rPr lang="en-US" dirty="0" err="1" smtClean="0">
                <a:latin typeface="Times New Roman" pitchFamily="18" charset="0"/>
              </a:rPr>
              <a:t>xóa</a:t>
            </a:r>
            <a:r>
              <a:rPr lang="en-US" dirty="0" smtClean="0">
                <a:latin typeface="Times New Roman" pitchFamily="18" charset="0"/>
              </a:rPr>
              <a:t> </a:t>
            </a:r>
            <a:r>
              <a:rPr lang="en-US" dirty="0" err="1" smtClean="0">
                <a:latin typeface="Times New Roman" pitchFamily="18" charset="0"/>
              </a:rPr>
              <a:t>được</a:t>
            </a:r>
            <a:r>
              <a:rPr lang="en-US" dirty="0" smtClean="0">
                <a:latin typeface="Times New Roman" pitchFamily="18" charset="0"/>
              </a:rPr>
              <a:t> node </a:t>
            </a:r>
            <a:r>
              <a:rPr lang="en-US" dirty="0" err="1" smtClean="0">
                <a:latin typeface="Times New Roman" pitchFamily="18" charset="0"/>
              </a:rPr>
              <a:t>sau</a:t>
            </a:r>
            <a:r>
              <a:rPr lang="en-US" dirty="0" smtClean="0">
                <a:latin typeface="Times New Roman" pitchFamily="18" charset="0"/>
              </a:rPr>
              <a:t> q </a:t>
            </a:r>
            <a:r>
              <a:rPr lang="en-US" dirty="0" err="1" smtClean="0">
                <a:latin typeface="Times New Roman" pitchFamily="18" charset="0"/>
              </a:rPr>
              <a:t>là</a:t>
            </a:r>
            <a:r>
              <a:rPr lang="en-US" dirty="0" smtClean="0">
                <a:latin typeface="Times New Roman" pitchFamily="18" charset="0"/>
              </a:rPr>
              <a:t> :</a:t>
            </a:r>
          </a:p>
          <a:p>
            <a:pPr lvl="1" eaLnBrk="1" fontAlgn="auto" hangingPunct="1">
              <a:spcAft>
                <a:spcPts val="0"/>
              </a:spcAft>
              <a:buFont typeface="Arial" pitchFamily="34" charset="0"/>
              <a:buChar char="–"/>
              <a:defRPr/>
            </a:pPr>
            <a:r>
              <a:rPr lang="en-US" dirty="0" smtClean="0">
                <a:latin typeface="Times New Roman" pitchFamily="18" charset="0"/>
              </a:rPr>
              <a:t>q </a:t>
            </a:r>
            <a:r>
              <a:rPr lang="en-US" dirty="0" err="1" smtClean="0">
                <a:latin typeface="Times New Roman" pitchFamily="18" charset="0"/>
              </a:rPr>
              <a:t>phải</a:t>
            </a:r>
            <a:r>
              <a:rPr lang="en-US" dirty="0" smtClean="0">
                <a:latin typeface="Times New Roman" pitchFamily="18" charset="0"/>
              </a:rPr>
              <a:t> </a:t>
            </a:r>
            <a:r>
              <a:rPr lang="en-US" dirty="0" err="1" smtClean="0">
                <a:latin typeface="Times New Roman" pitchFamily="18" charset="0"/>
              </a:rPr>
              <a:t>khác</a:t>
            </a:r>
            <a:r>
              <a:rPr lang="en-US" dirty="0" smtClean="0">
                <a:latin typeface="Times New Roman" pitchFamily="18" charset="0"/>
              </a:rPr>
              <a:t> NULL</a:t>
            </a:r>
          </a:p>
          <a:p>
            <a:pPr lvl="1" eaLnBrk="1" fontAlgn="auto" hangingPunct="1">
              <a:spcAft>
                <a:spcPts val="0"/>
              </a:spcAft>
              <a:buFont typeface="Arial" pitchFamily="34" charset="0"/>
              <a:buChar char="–"/>
              <a:defRPr/>
            </a:pPr>
            <a:r>
              <a:rPr lang="en-US" dirty="0" smtClean="0">
                <a:latin typeface="Times New Roman" pitchFamily="18" charset="0"/>
              </a:rPr>
              <a:t>Node </a:t>
            </a:r>
            <a:r>
              <a:rPr lang="en-US" dirty="0" err="1" smtClean="0">
                <a:latin typeface="Times New Roman" pitchFamily="18" charset="0"/>
              </a:rPr>
              <a:t>sau</a:t>
            </a:r>
            <a:r>
              <a:rPr lang="en-US" dirty="0" smtClean="0">
                <a:latin typeface="Times New Roman" pitchFamily="18" charset="0"/>
              </a:rPr>
              <a:t> q </a:t>
            </a:r>
            <a:r>
              <a:rPr lang="en-US" dirty="0" err="1" smtClean="0">
                <a:latin typeface="Times New Roman" pitchFamily="18" charset="0"/>
              </a:rPr>
              <a:t>phải</a:t>
            </a:r>
            <a:r>
              <a:rPr lang="en-US" dirty="0" smtClean="0">
                <a:latin typeface="Times New Roman" pitchFamily="18" charset="0"/>
              </a:rPr>
              <a:t> </a:t>
            </a:r>
            <a:r>
              <a:rPr lang="en-US" dirty="0" err="1" smtClean="0">
                <a:latin typeface="Times New Roman" pitchFamily="18" charset="0"/>
              </a:rPr>
              <a:t>khác</a:t>
            </a:r>
            <a:r>
              <a:rPr lang="en-US" dirty="0" smtClean="0">
                <a:latin typeface="Times New Roman" pitchFamily="18" charset="0"/>
              </a:rPr>
              <a:t> NULL</a:t>
            </a:r>
          </a:p>
          <a:p>
            <a:pPr lvl="1" eaLnBrk="1" fontAlgn="auto" hangingPunct="1">
              <a:spcAft>
                <a:spcPts val="0"/>
              </a:spcAft>
              <a:buFont typeface="Wingdings" pitchFamily="2" charset="2"/>
              <a:buNone/>
              <a:defRPr/>
            </a:pPr>
            <a:r>
              <a:rPr lang="en-US" dirty="0" err="1" smtClean="0">
                <a:solidFill>
                  <a:srgbClr val="FF3300"/>
                </a:solidFill>
                <a:latin typeface="Times New Roman" pitchFamily="18" charset="0"/>
              </a:rPr>
              <a:t>Có</a:t>
            </a:r>
            <a:r>
              <a:rPr lang="en-US" dirty="0" smtClean="0">
                <a:solidFill>
                  <a:srgbClr val="FF3300"/>
                </a:solidFill>
                <a:latin typeface="Times New Roman" pitchFamily="18" charset="0"/>
              </a:rPr>
              <a:t> 3 </a:t>
            </a:r>
            <a:r>
              <a:rPr lang="en-US" dirty="0" err="1" smtClean="0">
                <a:solidFill>
                  <a:srgbClr val="FF3300"/>
                </a:solidFill>
                <a:latin typeface="Times New Roman" pitchFamily="18" charset="0"/>
              </a:rPr>
              <a:t>thao</a:t>
            </a:r>
            <a:r>
              <a:rPr lang="en-US" dirty="0" smtClean="0">
                <a:solidFill>
                  <a:srgbClr val="FF3300"/>
                </a:solidFill>
                <a:latin typeface="Times New Roman" pitchFamily="18" charset="0"/>
              </a:rPr>
              <a:t> </a:t>
            </a:r>
            <a:r>
              <a:rPr lang="en-US" dirty="0" err="1" smtClean="0">
                <a:solidFill>
                  <a:srgbClr val="FF3300"/>
                </a:solidFill>
                <a:latin typeface="Times New Roman" pitchFamily="18" charset="0"/>
              </a:rPr>
              <a:t>tác</a:t>
            </a:r>
            <a:endParaRPr lang="en-US" dirty="0" smtClean="0">
              <a:solidFill>
                <a:srgbClr val="FF3300"/>
              </a:solidFill>
              <a:latin typeface="Times New Roman" pitchFamily="18" charset="0"/>
            </a:endParaRPr>
          </a:p>
          <a:p>
            <a:pPr lvl="1" eaLnBrk="1" fontAlgn="auto" hangingPunct="1">
              <a:spcAft>
                <a:spcPts val="0"/>
              </a:spcAft>
              <a:buFont typeface="Arial" pitchFamily="34" charset="0"/>
              <a:buChar char="–"/>
              <a:defRPr/>
            </a:pPr>
            <a:r>
              <a:rPr lang="en-US" dirty="0" err="1" smtClean="0">
                <a:latin typeface="Times New Roman" pitchFamily="18" charset="0"/>
              </a:rPr>
              <a:t>Gọi</a:t>
            </a:r>
            <a:r>
              <a:rPr lang="en-US" dirty="0" smtClean="0">
                <a:latin typeface="Times New Roman" pitchFamily="18" charset="0"/>
              </a:rPr>
              <a:t> p </a:t>
            </a:r>
            <a:r>
              <a:rPr lang="en-US" dirty="0" err="1" smtClean="0">
                <a:latin typeface="Times New Roman" pitchFamily="18" charset="0"/>
              </a:rPr>
              <a:t>là</a:t>
            </a:r>
            <a:r>
              <a:rPr lang="en-US" dirty="0" smtClean="0">
                <a:latin typeface="Times New Roman" pitchFamily="18" charset="0"/>
              </a:rPr>
              <a:t> node </a:t>
            </a:r>
            <a:r>
              <a:rPr lang="en-US" dirty="0" err="1" smtClean="0">
                <a:latin typeface="Times New Roman" pitchFamily="18" charset="0"/>
              </a:rPr>
              <a:t>sau</a:t>
            </a:r>
            <a:r>
              <a:rPr lang="en-US" dirty="0" smtClean="0">
                <a:latin typeface="Times New Roman" pitchFamily="18" charset="0"/>
              </a:rPr>
              <a:t> q</a:t>
            </a:r>
          </a:p>
          <a:p>
            <a:pPr lvl="1" eaLnBrk="1" fontAlgn="auto" hangingPunct="1">
              <a:spcAft>
                <a:spcPts val="0"/>
              </a:spcAft>
              <a:buFont typeface="Arial" pitchFamily="34" charset="0"/>
              <a:buChar char="–"/>
              <a:defRPr/>
            </a:pPr>
            <a:r>
              <a:rPr lang="en-US" dirty="0" smtClean="0">
                <a:latin typeface="Times New Roman" pitchFamily="18" charset="0"/>
              </a:rPr>
              <a:t>Cho </a:t>
            </a:r>
            <a:r>
              <a:rPr lang="en-US" dirty="0" err="1" smtClean="0">
                <a:latin typeface="Times New Roman" pitchFamily="18" charset="0"/>
              </a:rPr>
              <a:t>vùng</a:t>
            </a:r>
            <a:r>
              <a:rPr lang="en-US" dirty="0" smtClean="0">
                <a:latin typeface="Times New Roman" pitchFamily="18" charset="0"/>
              </a:rPr>
              <a:t> next </a:t>
            </a:r>
            <a:r>
              <a:rPr lang="en-US" dirty="0" err="1" smtClean="0">
                <a:latin typeface="Times New Roman" pitchFamily="18" charset="0"/>
              </a:rPr>
              <a:t>của</a:t>
            </a:r>
            <a:r>
              <a:rPr lang="en-US" dirty="0" smtClean="0">
                <a:latin typeface="Times New Roman" pitchFamily="18" charset="0"/>
              </a:rPr>
              <a:t> q </a:t>
            </a:r>
            <a:r>
              <a:rPr lang="en-US" dirty="0" err="1" smtClean="0">
                <a:latin typeface="Times New Roman" pitchFamily="18" charset="0"/>
              </a:rPr>
              <a:t>trỏ</a:t>
            </a:r>
            <a:r>
              <a:rPr lang="en-US" dirty="0" smtClean="0">
                <a:latin typeface="Times New Roman" pitchFamily="18" charset="0"/>
              </a:rPr>
              <a:t> </a:t>
            </a:r>
            <a:r>
              <a:rPr lang="en-US" dirty="0" err="1" smtClean="0">
                <a:latin typeface="Times New Roman" pitchFamily="18" charset="0"/>
              </a:rPr>
              <a:t>vào</a:t>
            </a:r>
            <a:r>
              <a:rPr lang="en-US" dirty="0" smtClean="0">
                <a:latin typeface="Times New Roman" pitchFamily="18" charset="0"/>
              </a:rPr>
              <a:t> node </a:t>
            </a:r>
            <a:r>
              <a:rPr lang="en-US" dirty="0" err="1" smtClean="0">
                <a:latin typeface="Times New Roman" pitchFamily="18" charset="0"/>
              </a:rPr>
              <a:t>đứng</a:t>
            </a:r>
            <a:r>
              <a:rPr lang="en-US" dirty="0" smtClean="0">
                <a:latin typeface="Times New Roman" pitchFamily="18" charset="0"/>
              </a:rPr>
              <a:t> </a:t>
            </a:r>
            <a:r>
              <a:rPr lang="en-US" dirty="0" err="1" smtClean="0">
                <a:latin typeface="Times New Roman" pitchFamily="18" charset="0"/>
              </a:rPr>
              <a:t>sau</a:t>
            </a:r>
            <a:r>
              <a:rPr lang="en-US" dirty="0" smtClean="0">
                <a:latin typeface="Times New Roman" pitchFamily="18" charset="0"/>
              </a:rPr>
              <a:t> p (</a:t>
            </a:r>
            <a:r>
              <a:rPr lang="en-US" dirty="0" err="1" smtClean="0">
                <a:latin typeface="Times New Roman" pitchFamily="18" charset="0"/>
              </a:rPr>
              <a:t>là</a:t>
            </a:r>
            <a:r>
              <a:rPr lang="en-US" dirty="0" smtClean="0">
                <a:latin typeface="Times New Roman" pitchFamily="18" charset="0"/>
              </a:rPr>
              <a:t> </a:t>
            </a:r>
            <a:r>
              <a:rPr lang="en-US" dirty="0" err="1" smtClean="0">
                <a:latin typeface="Times New Roman" pitchFamily="18" charset="0"/>
              </a:rPr>
              <a:t>l.next</a:t>
            </a:r>
            <a:r>
              <a:rPr lang="en-US" dirty="0" smtClean="0">
                <a:latin typeface="Times New Roman" pitchFamily="18" charset="0"/>
              </a:rPr>
              <a:t>)</a:t>
            </a:r>
          </a:p>
          <a:p>
            <a:pPr lvl="1" eaLnBrk="1" fontAlgn="auto" hangingPunct="1">
              <a:spcAft>
                <a:spcPts val="0"/>
              </a:spcAft>
              <a:buFont typeface="Arial" pitchFamily="34" charset="0"/>
              <a:buChar char="–"/>
              <a:defRPr/>
            </a:pPr>
            <a:r>
              <a:rPr lang="en-US" dirty="0" err="1" smtClean="0">
                <a:latin typeface="Times New Roman" pitchFamily="18" charset="0"/>
              </a:rPr>
              <a:t>Nếu</a:t>
            </a:r>
            <a:r>
              <a:rPr lang="en-US" dirty="0" smtClean="0">
                <a:latin typeface="Times New Roman" pitchFamily="18" charset="0"/>
              </a:rPr>
              <a:t> p </a:t>
            </a:r>
            <a:r>
              <a:rPr lang="en-US" dirty="0" err="1" smtClean="0">
                <a:latin typeface="Times New Roman" pitchFamily="18" charset="0"/>
              </a:rPr>
              <a:t>là</a:t>
            </a:r>
            <a:r>
              <a:rPr lang="en-US" dirty="0" smtClean="0">
                <a:latin typeface="Times New Roman" pitchFamily="18" charset="0"/>
              </a:rPr>
              <a:t> </a:t>
            </a:r>
            <a:r>
              <a:rPr lang="en-US" dirty="0" err="1" smtClean="0">
                <a:latin typeface="Times New Roman" pitchFamily="18" charset="0"/>
              </a:rPr>
              <a:t>phần</a:t>
            </a:r>
            <a:r>
              <a:rPr lang="en-US" dirty="0" smtClean="0">
                <a:latin typeface="Times New Roman" pitchFamily="18" charset="0"/>
              </a:rPr>
              <a:t> </a:t>
            </a:r>
            <a:r>
              <a:rPr lang="en-US" dirty="0" err="1" smtClean="0">
                <a:latin typeface="Times New Roman" pitchFamily="18" charset="0"/>
              </a:rPr>
              <a:t>tử</a:t>
            </a:r>
            <a:r>
              <a:rPr lang="en-US" dirty="0" smtClean="0">
                <a:latin typeface="Times New Roman" pitchFamily="18" charset="0"/>
              </a:rPr>
              <a:t> </a:t>
            </a:r>
            <a:r>
              <a:rPr lang="en-US" dirty="0" err="1" smtClean="0">
                <a:latin typeface="Times New Roman" pitchFamily="18" charset="0"/>
              </a:rPr>
              <a:t>cuối</a:t>
            </a:r>
            <a:r>
              <a:rPr lang="en-US" dirty="0" smtClean="0">
                <a:latin typeface="Times New Roman" pitchFamily="18" charset="0"/>
              </a:rPr>
              <a:t> </a:t>
            </a:r>
            <a:r>
              <a:rPr lang="en-US" dirty="0" err="1" smtClean="0">
                <a:latin typeface="Times New Roman" pitchFamily="18" charset="0"/>
              </a:rPr>
              <a:t>thì</a:t>
            </a:r>
            <a:r>
              <a:rPr lang="en-US" dirty="0" smtClean="0">
                <a:latin typeface="Times New Roman" pitchFamily="18" charset="0"/>
              </a:rPr>
              <a:t> </a:t>
            </a:r>
            <a:r>
              <a:rPr lang="en-US" dirty="0" err="1" smtClean="0">
                <a:latin typeface="Times New Roman" pitchFamily="18" charset="0"/>
              </a:rPr>
              <a:t>l.last</a:t>
            </a:r>
            <a:r>
              <a:rPr lang="en-US" dirty="0" smtClean="0">
                <a:latin typeface="Times New Roman" pitchFamily="18" charset="0"/>
              </a:rPr>
              <a:t> </a:t>
            </a:r>
            <a:r>
              <a:rPr lang="en-US" dirty="0" err="1" smtClean="0">
                <a:latin typeface="Times New Roman" pitchFamily="18" charset="0"/>
              </a:rPr>
              <a:t>trỏ</a:t>
            </a:r>
            <a:r>
              <a:rPr lang="en-US" dirty="0" smtClean="0">
                <a:latin typeface="Times New Roman" pitchFamily="18" charset="0"/>
              </a:rPr>
              <a:t> </a:t>
            </a:r>
            <a:r>
              <a:rPr lang="en-US" dirty="0" err="1" smtClean="0">
                <a:latin typeface="Times New Roman" pitchFamily="18" charset="0"/>
              </a:rPr>
              <a:t>vào</a:t>
            </a:r>
            <a:r>
              <a:rPr lang="en-US" dirty="0" smtClean="0">
                <a:latin typeface="Times New Roman" pitchFamily="18" charset="0"/>
              </a:rPr>
              <a:t> q</a:t>
            </a:r>
          </a:p>
          <a:p>
            <a:pPr lvl="1" eaLnBrk="1" fontAlgn="auto" hangingPunct="1">
              <a:spcAft>
                <a:spcPts val="0"/>
              </a:spcAft>
              <a:buFont typeface="Arial" pitchFamily="34" charset="0"/>
              <a:buChar char="–"/>
              <a:defRPr/>
            </a:pPr>
            <a:r>
              <a:rPr lang="en-US" dirty="0" err="1" smtClean="0">
                <a:latin typeface="Times New Roman" pitchFamily="18" charset="0"/>
              </a:rPr>
              <a:t>Giải</a:t>
            </a:r>
            <a:r>
              <a:rPr lang="en-US" dirty="0" smtClean="0">
                <a:latin typeface="Times New Roman" pitchFamily="18" charset="0"/>
              </a:rPr>
              <a:t> </a:t>
            </a:r>
            <a:r>
              <a:rPr lang="en-US" dirty="0" err="1" smtClean="0">
                <a:latin typeface="Times New Roman" pitchFamily="18" charset="0"/>
              </a:rPr>
              <a:t>phóng</a:t>
            </a:r>
            <a:r>
              <a:rPr lang="en-US" dirty="0" smtClean="0">
                <a:latin typeface="Times New Roman" pitchFamily="18" charset="0"/>
              </a:rPr>
              <a:t> </a:t>
            </a:r>
            <a:r>
              <a:rPr lang="en-US" dirty="0" err="1" smtClean="0">
                <a:latin typeface="Times New Roman" pitchFamily="18" charset="0"/>
              </a:rPr>
              <a:t>vùng</a:t>
            </a:r>
            <a:r>
              <a:rPr lang="en-US" dirty="0" smtClean="0">
                <a:latin typeface="Times New Roman" pitchFamily="18" charset="0"/>
              </a:rPr>
              <a:t> </a:t>
            </a:r>
            <a:r>
              <a:rPr lang="en-US" dirty="0" err="1" smtClean="0">
                <a:latin typeface="Times New Roman" pitchFamily="18" charset="0"/>
              </a:rPr>
              <a:t>nhớ</a:t>
            </a:r>
            <a:r>
              <a:rPr lang="en-US" dirty="0" smtClean="0">
                <a:latin typeface="Times New Roman" pitchFamily="18" charset="0"/>
              </a:rPr>
              <a:t> </a:t>
            </a:r>
            <a:r>
              <a:rPr lang="en-US" dirty="0" err="1" smtClean="0">
                <a:latin typeface="Times New Roman" pitchFamily="18" charset="0"/>
              </a:rPr>
              <a:t>mà</a:t>
            </a:r>
            <a:r>
              <a:rPr lang="en-US" dirty="0" smtClean="0">
                <a:latin typeface="Times New Roman" pitchFamily="18" charset="0"/>
              </a:rPr>
              <a:t> p </a:t>
            </a:r>
            <a:r>
              <a:rPr lang="en-US" dirty="0" err="1" smtClean="0">
                <a:latin typeface="Times New Roman" pitchFamily="18" charset="0"/>
              </a:rPr>
              <a:t>trỏ</a:t>
            </a:r>
            <a:r>
              <a:rPr lang="en-US" dirty="0" smtClean="0">
                <a:latin typeface="Times New Roman" pitchFamily="18" charset="0"/>
              </a:rPr>
              <a:t> </a:t>
            </a:r>
            <a:r>
              <a:rPr lang="en-US" dirty="0" err="1" smtClean="0">
                <a:latin typeface="Times New Roman" pitchFamily="18" charset="0"/>
              </a:rPr>
              <a:t>tới</a:t>
            </a:r>
            <a:endParaRPr lang="en-US" dirty="0" smtClean="0">
              <a:latin typeface="Times New Roman" pitchFamily="18" charset="0"/>
            </a:endParaRPr>
          </a:p>
        </p:txBody>
      </p:sp>
      <p:sp>
        <p:nvSpPr>
          <p:cNvPr id="946180" name="Rectangle 4"/>
          <p:cNvSpPr>
            <a:spLocks noGrp="1" noChangeArrowheads="1"/>
          </p:cNvSpPr>
          <p:nvPr>
            <p:ph type="title"/>
          </p:nvPr>
        </p:nvSpPr>
        <p:spPr>
          <a:noFill/>
        </p:spPr>
        <p:txBody>
          <a:bodyPr/>
          <a:lstStyle/>
          <a:p>
            <a:pPr eaLnBrk="1" hangingPunct="1"/>
            <a:r>
              <a:rPr lang="en-US" smtClean="0">
                <a:latin typeface="Times New Roman" pitchFamily="18" charset="0"/>
              </a:rPr>
              <a:t>Xóa một node của danh sách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46180"/>
                                        </p:tgtEl>
                                        <p:attrNameLst>
                                          <p:attrName>style.visibility</p:attrName>
                                        </p:attrNameLst>
                                      </p:cBhvr>
                                      <p:to>
                                        <p:strVal val="visible"/>
                                      </p:to>
                                    </p:set>
                                    <p:anim calcmode="lin" valueType="num">
                                      <p:cBhvr>
                                        <p:cTn id="7" dur="500" fill="hold"/>
                                        <p:tgtEl>
                                          <p:spTgt spid="946180"/>
                                        </p:tgtEl>
                                        <p:attrNameLst>
                                          <p:attrName>ppt_w</p:attrName>
                                        </p:attrNameLst>
                                      </p:cBhvr>
                                      <p:tavLst>
                                        <p:tav tm="0">
                                          <p:val>
                                            <p:fltVal val="0"/>
                                          </p:val>
                                        </p:tav>
                                        <p:tav tm="100000">
                                          <p:val>
                                            <p:strVal val="#ppt_w"/>
                                          </p:val>
                                        </p:tav>
                                      </p:tavLst>
                                    </p:anim>
                                    <p:anim calcmode="lin" valueType="num">
                                      <p:cBhvr>
                                        <p:cTn id="8" dur="500" fill="hold"/>
                                        <p:tgtEl>
                                          <p:spTgt spid="946180"/>
                                        </p:tgtEl>
                                        <p:attrNameLst>
                                          <p:attrName>ppt_h</p:attrName>
                                        </p:attrNameLst>
                                      </p:cBhvr>
                                      <p:tavLst>
                                        <p:tav tm="0">
                                          <p:val>
                                            <p:fltVal val="0"/>
                                          </p:val>
                                        </p:tav>
                                        <p:tav tm="100000">
                                          <p:val>
                                            <p:strVal val="#ppt_h"/>
                                          </p:val>
                                        </p:tav>
                                      </p:tavLst>
                                    </p:anim>
                                    <p:animEffect transition="in" filter="fade">
                                      <p:cBhvr>
                                        <p:cTn id="9" dur="500"/>
                                        <p:tgtEl>
                                          <p:spTgt spid="94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a:xfrm>
            <a:off x="3124200" y="6356350"/>
            <a:ext cx="2895600" cy="365125"/>
          </a:xfrm>
        </p:spPr>
        <p:txBody>
          <a:bodyPr/>
          <a:lstStyle/>
          <a:p>
            <a:pPr algn="ctr">
              <a:defRPr/>
            </a:pPr>
            <a:fld id="{F0260C4D-0801-4B5F-9FDB-B5CD4BDE3360}" type="slidenum">
              <a:rPr lang="en-US"/>
              <a:pPr algn="ctr">
                <a:defRPr/>
              </a:pPr>
              <a:t>43</a:t>
            </a:fld>
            <a:endParaRPr lang="en-US"/>
          </a:p>
        </p:txBody>
      </p:sp>
      <p:sp>
        <p:nvSpPr>
          <p:cNvPr id="34819" name="Rectangle 2"/>
          <p:cNvSpPr>
            <a:spLocks noGrp="1" noChangeArrowheads="1"/>
          </p:cNvSpPr>
          <p:nvPr>
            <p:ph type="title"/>
          </p:nvPr>
        </p:nvSpPr>
        <p:spPr>
          <a:xfrm>
            <a:off x="457200" y="557213"/>
            <a:ext cx="8686800" cy="1371600"/>
          </a:xfrm>
        </p:spPr>
        <p:txBody>
          <a:bodyPr/>
          <a:lstStyle/>
          <a:p>
            <a:pPr eaLnBrk="1" hangingPunct="1"/>
            <a:r>
              <a:rPr lang="en-US" sz="4100" b="1" smtClean="0">
                <a:latin typeface="Times New Roman" pitchFamily="18" charset="0"/>
              </a:rPr>
              <a:t>Xóa node sau node q trong danh sách</a:t>
            </a:r>
            <a:br>
              <a:rPr lang="en-US" sz="4100" b="1" smtClean="0">
                <a:latin typeface="Times New Roman" pitchFamily="18" charset="0"/>
              </a:rPr>
            </a:br>
            <a:endParaRPr lang="en-US" sz="4100" b="1" smtClean="0">
              <a:latin typeface="Times New Roman" pitchFamily="18" charset="0"/>
            </a:endParaRPr>
          </a:p>
        </p:txBody>
      </p:sp>
      <p:sp>
        <p:nvSpPr>
          <p:cNvPr id="34820" name="Rectangle 4"/>
          <p:cNvSpPr>
            <a:spLocks noChangeAspect="1" noChangeArrowheads="1"/>
          </p:cNvSpPr>
          <p:nvPr/>
        </p:nvSpPr>
        <p:spPr bwMode="auto">
          <a:xfrm>
            <a:off x="4295775" y="2987675"/>
            <a:ext cx="176213" cy="525463"/>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947205" name="Rectangle 5"/>
          <p:cNvSpPr>
            <a:spLocks noChangeAspect="1" noChangeArrowheads="1"/>
          </p:cNvSpPr>
          <p:nvPr/>
        </p:nvSpPr>
        <p:spPr bwMode="auto">
          <a:xfrm>
            <a:off x="5570538" y="2987675"/>
            <a:ext cx="176212" cy="525463"/>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4822" name="Rectangle 6"/>
          <p:cNvSpPr>
            <a:spLocks noChangeAspect="1" noChangeArrowheads="1"/>
          </p:cNvSpPr>
          <p:nvPr/>
        </p:nvSpPr>
        <p:spPr bwMode="auto">
          <a:xfrm>
            <a:off x="6681788" y="2987675"/>
            <a:ext cx="176212" cy="525463"/>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4823" name="Rectangle 7"/>
          <p:cNvSpPr>
            <a:spLocks noChangeAspect="1" noChangeArrowheads="1"/>
          </p:cNvSpPr>
          <p:nvPr/>
        </p:nvSpPr>
        <p:spPr bwMode="auto">
          <a:xfrm>
            <a:off x="7802563" y="2987675"/>
            <a:ext cx="174625" cy="525463"/>
          </a:xfrm>
          <a:prstGeom prst="rect">
            <a:avLst/>
          </a:prstGeom>
          <a:solidFill>
            <a:srgbClr val="FFFFFF"/>
          </a:solidFill>
          <a:ln w="9525">
            <a:solidFill>
              <a:srgbClr val="000000"/>
            </a:solidFill>
            <a:miter lim="800000"/>
            <a:headEnd/>
            <a:tailEnd/>
          </a:ln>
        </p:spPr>
        <p:txBody>
          <a:bodyPr anchor="ctr"/>
          <a:lstStyle/>
          <a:p>
            <a:pPr algn="ctr"/>
            <a:endParaRPr lang="en-US">
              <a:latin typeface="VNI-Helve" pitchFamily="2" charset="0"/>
            </a:endParaRPr>
          </a:p>
        </p:txBody>
      </p:sp>
      <p:sp>
        <p:nvSpPr>
          <p:cNvPr id="34824" name="Oval 8"/>
          <p:cNvSpPr>
            <a:spLocks noChangeAspect="1" noChangeArrowheads="1"/>
          </p:cNvSpPr>
          <p:nvPr/>
        </p:nvSpPr>
        <p:spPr bwMode="auto">
          <a:xfrm>
            <a:off x="1619250" y="3070225"/>
            <a:ext cx="420688"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sp>
        <p:nvSpPr>
          <p:cNvPr id="34825" name="Rectangle 9"/>
          <p:cNvSpPr>
            <a:spLocks noChangeAspect="1" noChangeArrowheads="1"/>
          </p:cNvSpPr>
          <p:nvPr/>
        </p:nvSpPr>
        <p:spPr bwMode="auto">
          <a:xfrm>
            <a:off x="8253413" y="3081338"/>
            <a:ext cx="280987" cy="280987"/>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pPr algn="ctr"/>
            <a:endParaRPr lang="en-US">
              <a:latin typeface="VNI-Helve" pitchFamily="2" charset="0"/>
            </a:endParaRPr>
          </a:p>
        </p:txBody>
      </p:sp>
      <p:sp>
        <p:nvSpPr>
          <p:cNvPr id="34826" name="Line 10"/>
          <p:cNvSpPr>
            <a:spLocks noChangeAspect="1" noChangeShapeType="1"/>
          </p:cNvSpPr>
          <p:nvPr/>
        </p:nvSpPr>
        <p:spPr bwMode="auto">
          <a:xfrm>
            <a:off x="1844675" y="3254375"/>
            <a:ext cx="669925" cy="0"/>
          </a:xfrm>
          <a:prstGeom prst="line">
            <a:avLst/>
          </a:prstGeom>
          <a:noFill/>
          <a:ln w="15875">
            <a:solidFill>
              <a:srgbClr val="000000"/>
            </a:solidFill>
            <a:round/>
            <a:headEnd/>
            <a:tailEnd type="stealth" w="med" len="med"/>
          </a:ln>
        </p:spPr>
        <p:txBody>
          <a:bodyPr anchor="ctr"/>
          <a:lstStyle/>
          <a:p>
            <a:endParaRPr lang="en-US"/>
          </a:p>
        </p:txBody>
      </p:sp>
      <p:grpSp>
        <p:nvGrpSpPr>
          <p:cNvPr id="2" name="Group 11"/>
          <p:cNvGrpSpPr>
            <a:grpSpLocks noChangeAspect="1"/>
          </p:cNvGrpSpPr>
          <p:nvPr/>
        </p:nvGrpSpPr>
        <p:grpSpPr bwMode="auto">
          <a:xfrm>
            <a:off x="2536825" y="2987675"/>
            <a:ext cx="1122363" cy="525463"/>
            <a:chOff x="2595" y="3361"/>
            <a:chExt cx="884" cy="414"/>
          </a:xfrm>
        </p:grpSpPr>
        <p:sp>
          <p:nvSpPr>
            <p:cNvPr id="34848" name="Rectangle 12"/>
            <p:cNvSpPr>
              <a:spLocks noChangeAspect="1" noChangeArrowheads="1"/>
            </p:cNvSpPr>
            <p:nvPr/>
          </p:nvSpPr>
          <p:spPr bwMode="auto">
            <a:xfrm>
              <a:off x="3105" y="3361"/>
              <a:ext cx="138"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4849" name="Line 13"/>
            <p:cNvSpPr>
              <a:spLocks noChangeAspect="1" noChangeShapeType="1"/>
            </p:cNvSpPr>
            <p:nvPr/>
          </p:nvSpPr>
          <p:spPr bwMode="auto">
            <a:xfrm>
              <a:off x="3167" y="3568"/>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4850" name="Text Box 14"/>
            <p:cNvSpPr txBox="1">
              <a:spLocks noChangeAspect="1" noChangeArrowheads="1"/>
            </p:cNvSpPr>
            <p:nvPr/>
          </p:nvSpPr>
          <p:spPr bwMode="auto">
            <a:xfrm>
              <a:off x="2595" y="336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p>
          </p:txBody>
        </p:sp>
      </p:grpSp>
      <p:sp>
        <p:nvSpPr>
          <p:cNvPr id="34828" name="Text Box 15"/>
          <p:cNvSpPr txBox="1">
            <a:spLocks noChangeAspect="1" noChangeArrowheads="1"/>
          </p:cNvSpPr>
          <p:nvPr/>
        </p:nvSpPr>
        <p:spPr bwMode="auto">
          <a:xfrm>
            <a:off x="3659188" y="2987675"/>
            <a:ext cx="642937"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B</a:t>
            </a:r>
          </a:p>
        </p:txBody>
      </p:sp>
      <p:sp>
        <p:nvSpPr>
          <p:cNvPr id="947216" name="Text Box 16"/>
          <p:cNvSpPr txBox="1">
            <a:spLocks noChangeAspect="1" noChangeArrowheads="1"/>
          </p:cNvSpPr>
          <p:nvPr/>
        </p:nvSpPr>
        <p:spPr bwMode="auto">
          <a:xfrm>
            <a:off x="4933950" y="2987675"/>
            <a:ext cx="642938"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C</a:t>
            </a:r>
          </a:p>
        </p:txBody>
      </p:sp>
      <p:sp>
        <p:nvSpPr>
          <p:cNvPr id="34830" name="Text Box 17"/>
          <p:cNvSpPr txBox="1">
            <a:spLocks noChangeAspect="1" noChangeArrowheads="1"/>
          </p:cNvSpPr>
          <p:nvPr/>
        </p:nvSpPr>
        <p:spPr bwMode="auto">
          <a:xfrm>
            <a:off x="6043613" y="2987675"/>
            <a:ext cx="644525"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D</a:t>
            </a:r>
          </a:p>
        </p:txBody>
      </p:sp>
      <p:sp>
        <p:nvSpPr>
          <p:cNvPr id="34831" name="Text Box 18"/>
          <p:cNvSpPr txBox="1">
            <a:spLocks noChangeAspect="1" noChangeArrowheads="1"/>
          </p:cNvSpPr>
          <p:nvPr/>
        </p:nvSpPr>
        <p:spPr bwMode="auto">
          <a:xfrm>
            <a:off x="7164388" y="2987675"/>
            <a:ext cx="642937" cy="525463"/>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E</a:t>
            </a:r>
          </a:p>
        </p:txBody>
      </p:sp>
      <p:sp>
        <p:nvSpPr>
          <p:cNvPr id="947219" name="Line 19"/>
          <p:cNvSpPr>
            <a:spLocks noChangeAspect="1" noChangeShapeType="1"/>
          </p:cNvSpPr>
          <p:nvPr/>
        </p:nvSpPr>
        <p:spPr bwMode="auto">
          <a:xfrm>
            <a:off x="4384675" y="3251200"/>
            <a:ext cx="56832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947220" name="Line 20"/>
          <p:cNvSpPr>
            <a:spLocks noChangeAspect="1" noChangeShapeType="1"/>
          </p:cNvSpPr>
          <p:nvPr/>
        </p:nvSpPr>
        <p:spPr bwMode="auto">
          <a:xfrm>
            <a:off x="5651500" y="3251200"/>
            <a:ext cx="395288"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4834" name="Line 21"/>
          <p:cNvSpPr>
            <a:spLocks noChangeAspect="1" noChangeShapeType="1"/>
          </p:cNvSpPr>
          <p:nvPr/>
        </p:nvSpPr>
        <p:spPr bwMode="auto">
          <a:xfrm>
            <a:off x="6773863" y="3251200"/>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4835" name="Line 22"/>
          <p:cNvSpPr>
            <a:spLocks noChangeAspect="1" noChangeShapeType="1"/>
          </p:cNvSpPr>
          <p:nvPr/>
        </p:nvSpPr>
        <p:spPr bwMode="auto">
          <a:xfrm>
            <a:off x="7897813" y="3222625"/>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4836" name="Text Box 23"/>
          <p:cNvSpPr txBox="1">
            <a:spLocks noChangeAspect="1" noChangeArrowheads="1"/>
          </p:cNvSpPr>
          <p:nvPr/>
        </p:nvSpPr>
        <p:spPr bwMode="auto">
          <a:xfrm>
            <a:off x="1109663" y="2759075"/>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first</a:t>
            </a:r>
          </a:p>
        </p:txBody>
      </p:sp>
      <p:sp>
        <p:nvSpPr>
          <p:cNvPr id="34837" name="Text Box 24"/>
          <p:cNvSpPr txBox="1">
            <a:spLocks noChangeAspect="1" noChangeArrowheads="1"/>
          </p:cNvSpPr>
          <p:nvPr/>
        </p:nvSpPr>
        <p:spPr bwMode="auto">
          <a:xfrm>
            <a:off x="6610350" y="2243138"/>
            <a:ext cx="819150" cy="381000"/>
          </a:xfrm>
          <a:prstGeom prst="rect">
            <a:avLst/>
          </a:prstGeom>
          <a:noFill/>
          <a:ln w="9525">
            <a:noFill/>
            <a:miter lim="800000"/>
            <a:headEnd/>
            <a:tailEnd/>
          </a:ln>
        </p:spPr>
        <p:txBody>
          <a:bodyPr lIns="0" tIns="0" rIns="0" bIns="0" anchor="ctr"/>
          <a:lstStyle/>
          <a:p>
            <a:pPr algn="ctr"/>
            <a:r>
              <a:rPr lang="en-US">
                <a:latin typeface="VNI-Avo" pitchFamily="2" charset="0"/>
              </a:rPr>
              <a:t>last</a:t>
            </a:r>
          </a:p>
        </p:txBody>
      </p:sp>
      <p:sp>
        <p:nvSpPr>
          <p:cNvPr id="34838" name="Oval 32"/>
          <p:cNvSpPr>
            <a:spLocks noChangeAspect="1" noChangeArrowheads="1"/>
          </p:cNvSpPr>
          <p:nvPr/>
        </p:nvSpPr>
        <p:spPr bwMode="auto">
          <a:xfrm>
            <a:off x="7391400" y="2243138"/>
            <a:ext cx="420688"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cxnSp>
        <p:nvCxnSpPr>
          <p:cNvPr id="34839" name="AutoShape 33"/>
          <p:cNvCxnSpPr>
            <a:cxnSpLocks noChangeShapeType="1"/>
            <a:stCxn id="34838" idx="4"/>
            <a:endCxn id="34831" idx="0"/>
          </p:cNvCxnSpPr>
          <p:nvPr/>
        </p:nvCxnSpPr>
        <p:spPr bwMode="auto">
          <a:xfrm rot="5400000">
            <a:off x="7352506" y="2737644"/>
            <a:ext cx="384175" cy="115888"/>
          </a:xfrm>
          <a:prstGeom prst="curvedConnector3">
            <a:avLst>
              <a:gd name="adj1" fmla="val 49588"/>
            </a:avLst>
          </a:prstGeom>
          <a:noFill/>
          <a:ln w="19050">
            <a:solidFill>
              <a:schemeClr val="tx1"/>
            </a:solidFill>
            <a:round/>
            <a:headEnd/>
            <a:tailEnd type="triangle" w="med" len="med"/>
          </a:ln>
        </p:spPr>
      </p:cxnSp>
      <p:sp>
        <p:nvSpPr>
          <p:cNvPr id="34840" name="Oval 35"/>
          <p:cNvSpPr>
            <a:spLocks noChangeAspect="1" noChangeArrowheads="1"/>
          </p:cNvSpPr>
          <p:nvPr/>
        </p:nvSpPr>
        <p:spPr bwMode="auto">
          <a:xfrm>
            <a:off x="3922713" y="2243138"/>
            <a:ext cx="420687"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cxnSp>
        <p:nvCxnSpPr>
          <p:cNvPr id="34841" name="AutoShape 36"/>
          <p:cNvCxnSpPr>
            <a:cxnSpLocks noChangeShapeType="1"/>
            <a:stCxn id="34840" idx="4"/>
            <a:endCxn id="34828" idx="0"/>
          </p:cNvCxnSpPr>
          <p:nvPr/>
        </p:nvCxnSpPr>
        <p:spPr bwMode="auto">
          <a:xfrm rot="5400000">
            <a:off x="3865562" y="2719388"/>
            <a:ext cx="384175" cy="152400"/>
          </a:xfrm>
          <a:prstGeom prst="curvedConnector3">
            <a:avLst>
              <a:gd name="adj1" fmla="val 49588"/>
            </a:avLst>
          </a:prstGeom>
          <a:noFill/>
          <a:ln w="19050">
            <a:solidFill>
              <a:schemeClr val="tx1"/>
            </a:solidFill>
            <a:round/>
            <a:headEnd/>
            <a:tailEnd type="triangle" w="med" len="med"/>
          </a:ln>
        </p:spPr>
      </p:cxnSp>
      <p:sp>
        <p:nvSpPr>
          <p:cNvPr id="34842" name="Text Box 37"/>
          <p:cNvSpPr txBox="1">
            <a:spLocks noChangeAspect="1" noChangeArrowheads="1"/>
          </p:cNvSpPr>
          <p:nvPr/>
        </p:nvSpPr>
        <p:spPr bwMode="auto">
          <a:xfrm>
            <a:off x="3465513" y="2166938"/>
            <a:ext cx="438150" cy="381000"/>
          </a:xfrm>
          <a:prstGeom prst="rect">
            <a:avLst/>
          </a:prstGeom>
          <a:noFill/>
          <a:ln w="9525">
            <a:noFill/>
            <a:miter lim="800000"/>
            <a:headEnd/>
            <a:tailEnd/>
          </a:ln>
        </p:spPr>
        <p:txBody>
          <a:bodyPr lIns="0" tIns="0" rIns="0" bIns="0" anchor="ctr"/>
          <a:lstStyle/>
          <a:p>
            <a:pPr algn="ctr"/>
            <a:r>
              <a:rPr lang="en-US">
                <a:latin typeface="VNI-Avo" pitchFamily="2" charset="0"/>
              </a:rPr>
              <a:t>q</a:t>
            </a:r>
          </a:p>
        </p:txBody>
      </p:sp>
      <p:cxnSp>
        <p:nvCxnSpPr>
          <p:cNvPr id="947239" name="AutoShape 39"/>
          <p:cNvCxnSpPr>
            <a:cxnSpLocks noChangeShapeType="1"/>
            <a:stCxn id="34820" idx="3"/>
            <a:endCxn id="34830" idx="2"/>
          </p:cNvCxnSpPr>
          <p:nvPr/>
        </p:nvCxnSpPr>
        <p:spPr bwMode="auto">
          <a:xfrm>
            <a:off x="4471988" y="3251200"/>
            <a:ext cx="1893887" cy="261938"/>
          </a:xfrm>
          <a:prstGeom prst="curvedConnector4">
            <a:avLst>
              <a:gd name="adj1" fmla="val 7292"/>
              <a:gd name="adj2" fmla="val 154546"/>
            </a:avLst>
          </a:prstGeom>
          <a:noFill/>
          <a:ln w="28575">
            <a:solidFill>
              <a:srgbClr val="0000FF"/>
            </a:solidFill>
            <a:round/>
            <a:headEnd/>
            <a:tailEnd type="triangle" w="med" len="med"/>
          </a:ln>
        </p:spPr>
      </p:cxnSp>
      <p:sp>
        <p:nvSpPr>
          <p:cNvPr id="947240" name="Oval 40"/>
          <p:cNvSpPr>
            <a:spLocks noChangeAspect="1" noChangeArrowheads="1"/>
          </p:cNvSpPr>
          <p:nvPr/>
        </p:nvSpPr>
        <p:spPr bwMode="auto">
          <a:xfrm>
            <a:off x="5294313" y="2209800"/>
            <a:ext cx="420687" cy="360363"/>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pPr algn="ctr"/>
            <a:endParaRPr lang="en-US">
              <a:latin typeface="VNI-Helve" pitchFamily="2" charset="0"/>
            </a:endParaRPr>
          </a:p>
        </p:txBody>
      </p:sp>
      <p:cxnSp>
        <p:nvCxnSpPr>
          <p:cNvPr id="947241" name="AutoShape 41"/>
          <p:cNvCxnSpPr>
            <a:cxnSpLocks noChangeShapeType="1"/>
            <a:stCxn id="947240" idx="4"/>
          </p:cNvCxnSpPr>
          <p:nvPr/>
        </p:nvCxnSpPr>
        <p:spPr bwMode="auto">
          <a:xfrm rot="5400000">
            <a:off x="5237162" y="2686051"/>
            <a:ext cx="384175" cy="152400"/>
          </a:xfrm>
          <a:prstGeom prst="curvedConnector3">
            <a:avLst>
              <a:gd name="adj1" fmla="val 49588"/>
            </a:avLst>
          </a:prstGeom>
          <a:noFill/>
          <a:ln w="19050">
            <a:solidFill>
              <a:schemeClr val="tx1"/>
            </a:solidFill>
            <a:round/>
            <a:headEnd/>
            <a:tailEnd type="triangle" w="med" len="med"/>
          </a:ln>
        </p:spPr>
      </p:cxnSp>
      <p:sp>
        <p:nvSpPr>
          <p:cNvPr id="947242" name="Text Box 42"/>
          <p:cNvSpPr txBox="1">
            <a:spLocks noChangeAspect="1" noChangeArrowheads="1"/>
          </p:cNvSpPr>
          <p:nvPr/>
        </p:nvSpPr>
        <p:spPr bwMode="auto">
          <a:xfrm>
            <a:off x="5791200" y="2209800"/>
            <a:ext cx="438150" cy="381000"/>
          </a:xfrm>
          <a:prstGeom prst="rect">
            <a:avLst/>
          </a:prstGeom>
          <a:noFill/>
          <a:ln w="9525">
            <a:noFill/>
            <a:miter lim="800000"/>
            <a:headEnd/>
            <a:tailEnd/>
          </a:ln>
        </p:spPr>
        <p:txBody>
          <a:bodyPr lIns="0" tIns="0" rIns="0" bIns="0" anchor="ctr"/>
          <a:lstStyle/>
          <a:p>
            <a:pPr algn="ctr"/>
            <a:r>
              <a:rPr lang="en-US">
                <a:latin typeface="VNI-Avo" pitchFamily="2" charset="0"/>
              </a:rPr>
              <a:t>p</a:t>
            </a:r>
          </a:p>
        </p:txBody>
      </p:sp>
      <p:sp>
        <p:nvSpPr>
          <p:cNvPr id="947243" name="Line 43"/>
          <p:cNvSpPr>
            <a:spLocks noChangeShapeType="1"/>
          </p:cNvSpPr>
          <p:nvPr/>
        </p:nvSpPr>
        <p:spPr bwMode="auto">
          <a:xfrm>
            <a:off x="5029200" y="2876550"/>
            <a:ext cx="609600" cy="685800"/>
          </a:xfrm>
          <a:prstGeom prst="line">
            <a:avLst/>
          </a:prstGeom>
          <a:noFill/>
          <a:ln w="57150">
            <a:solidFill>
              <a:schemeClr val="tx1"/>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47219"/>
                                        </p:tgtEl>
                                      </p:cBhvr>
                                    </p:animEffect>
                                    <p:set>
                                      <p:cBhvr>
                                        <p:cTn id="7" dur="1" fill="hold">
                                          <p:stCondLst>
                                            <p:cond delay="499"/>
                                          </p:stCondLst>
                                        </p:cTn>
                                        <p:tgtEl>
                                          <p:spTgt spid="947219"/>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947239"/>
                                        </p:tgtEl>
                                        <p:attrNameLst>
                                          <p:attrName>style.visibility</p:attrName>
                                        </p:attrNameLst>
                                      </p:cBhvr>
                                      <p:to>
                                        <p:strVal val="visible"/>
                                      </p:to>
                                    </p:set>
                                    <p:animEffect transition="in" filter="blinds(horizontal)">
                                      <p:cBhvr>
                                        <p:cTn id="10" dur="500"/>
                                        <p:tgtEl>
                                          <p:spTgt spid="9472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47243"/>
                                        </p:tgtEl>
                                        <p:attrNameLst>
                                          <p:attrName>style.visibility</p:attrName>
                                        </p:attrNameLst>
                                      </p:cBhvr>
                                      <p:to>
                                        <p:strVal val="visible"/>
                                      </p:to>
                                    </p:set>
                                    <p:animEffect transition="in" filter="blinds(horizontal)">
                                      <p:cBhvr>
                                        <p:cTn id="15" dur="500"/>
                                        <p:tgtEl>
                                          <p:spTgt spid="94724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1" nodeType="clickEffect">
                                  <p:stCondLst>
                                    <p:cond delay="0"/>
                                  </p:stCondLst>
                                  <p:childTnLst>
                                    <p:animEffect transition="out" filter="box(in)">
                                      <p:cBhvr>
                                        <p:cTn id="19" dur="500"/>
                                        <p:tgtEl>
                                          <p:spTgt spid="947243"/>
                                        </p:tgtEl>
                                      </p:cBhvr>
                                    </p:animEffect>
                                    <p:set>
                                      <p:cBhvr>
                                        <p:cTn id="20" dur="1" fill="hold">
                                          <p:stCondLst>
                                            <p:cond delay="499"/>
                                          </p:stCondLst>
                                        </p:cTn>
                                        <p:tgtEl>
                                          <p:spTgt spid="947243"/>
                                        </p:tgtEl>
                                        <p:attrNameLst>
                                          <p:attrName>style.visibility</p:attrName>
                                        </p:attrNameLst>
                                      </p:cBhvr>
                                      <p:to>
                                        <p:strVal val="hidden"/>
                                      </p:to>
                                    </p:set>
                                  </p:childTnLst>
                                </p:cTn>
                              </p:par>
                              <p:par>
                                <p:cTn id="21" presetID="4" presetClass="exit" presetSubtype="16" fill="hold" grpId="0" nodeType="withEffect">
                                  <p:stCondLst>
                                    <p:cond delay="0"/>
                                  </p:stCondLst>
                                  <p:childTnLst>
                                    <p:animEffect transition="out" filter="box(in)">
                                      <p:cBhvr>
                                        <p:cTn id="22" dur="500"/>
                                        <p:tgtEl>
                                          <p:spTgt spid="947216"/>
                                        </p:tgtEl>
                                      </p:cBhvr>
                                    </p:animEffect>
                                    <p:set>
                                      <p:cBhvr>
                                        <p:cTn id="23" dur="1" fill="hold">
                                          <p:stCondLst>
                                            <p:cond delay="499"/>
                                          </p:stCondLst>
                                        </p:cTn>
                                        <p:tgtEl>
                                          <p:spTgt spid="947216"/>
                                        </p:tgtEl>
                                        <p:attrNameLst>
                                          <p:attrName>style.visibility</p:attrName>
                                        </p:attrNameLst>
                                      </p:cBhvr>
                                      <p:to>
                                        <p:strVal val="hidden"/>
                                      </p:to>
                                    </p:set>
                                  </p:childTnLst>
                                </p:cTn>
                              </p:par>
                              <p:par>
                                <p:cTn id="24" presetID="4" presetClass="exit" presetSubtype="16" fill="hold" grpId="0" nodeType="withEffect">
                                  <p:stCondLst>
                                    <p:cond delay="0"/>
                                  </p:stCondLst>
                                  <p:childTnLst>
                                    <p:animEffect transition="out" filter="box(in)">
                                      <p:cBhvr>
                                        <p:cTn id="25" dur="500"/>
                                        <p:tgtEl>
                                          <p:spTgt spid="947220"/>
                                        </p:tgtEl>
                                      </p:cBhvr>
                                    </p:animEffect>
                                    <p:set>
                                      <p:cBhvr>
                                        <p:cTn id="26" dur="1" fill="hold">
                                          <p:stCondLst>
                                            <p:cond delay="499"/>
                                          </p:stCondLst>
                                        </p:cTn>
                                        <p:tgtEl>
                                          <p:spTgt spid="947220"/>
                                        </p:tgtEl>
                                        <p:attrNameLst>
                                          <p:attrName>style.visibility</p:attrName>
                                        </p:attrNameLst>
                                      </p:cBhvr>
                                      <p:to>
                                        <p:strVal val="hidden"/>
                                      </p:to>
                                    </p:set>
                                  </p:childTnLst>
                                </p:cTn>
                              </p:par>
                              <p:par>
                                <p:cTn id="27" presetID="4" presetClass="exit" presetSubtype="16" fill="hold" grpId="0" nodeType="withEffect">
                                  <p:stCondLst>
                                    <p:cond delay="0"/>
                                  </p:stCondLst>
                                  <p:childTnLst>
                                    <p:animEffect transition="out" filter="box(in)">
                                      <p:cBhvr>
                                        <p:cTn id="28" dur="500"/>
                                        <p:tgtEl>
                                          <p:spTgt spid="947205"/>
                                        </p:tgtEl>
                                      </p:cBhvr>
                                    </p:animEffect>
                                    <p:set>
                                      <p:cBhvr>
                                        <p:cTn id="29" dur="1" fill="hold">
                                          <p:stCondLst>
                                            <p:cond delay="499"/>
                                          </p:stCondLst>
                                        </p:cTn>
                                        <p:tgtEl>
                                          <p:spTgt spid="947205"/>
                                        </p:tgtEl>
                                        <p:attrNameLst>
                                          <p:attrName>style.visibility</p:attrName>
                                        </p:attrNameLst>
                                      </p:cBhvr>
                                      <p:to>
                                        <p:strVal val="hidden"/>
                                      </p:to>
                                    </p:set>
                                  </p:childTnLst>
                                </p:cTn>
                              </p:par>
                              <p:par>
                                <p:cTn id="30" presetID="4" presetClass="exit" presetSubtype="16" fill="hold" nodeType="withEffect">
                                  <p:stCondLst>
                                    <p:cond delay="0"/>
                                  </p:stCondLst>
                                  <p:childTnLst>
                                    <p:animEffect transition="out" filter="box(in)">
                                      <p:cBhvr>
                                        <p:cTn id="31" dur="500"/>
                                        <p:tgtEl>
                                          <p:spTgt spid="947241"/>
                                        </p:tgtEl>
                                      </p:cBhvr>
                                    </p:animEffect>
                                    <p:set>
                                      <p:cBhvr>
                                        <p:cTn id="32" dur="1" fill="hold">
                                          <p:stCondLst>
                                            <p:cond delay="499"/>
                                          </p:stCondLst>
                                        </p:cTn>
                                        <p:tgtEl>
                                          <p:spTgt spid="947241"/>
                                        </p:tgtEl>
                                        <p:attrNameLst>
                                          <p:attrName>style.visibility</p:attrName>
                                        </p:attrNameLst>
                                      </p:cBhvr>
                                      <p:to>
                                        <p:strVal val="hidden"/>
                                      </p:to>
                                    </p:set>
                                  </p:childTnLst>
                                </p:cTn>
                              </p:par>
                              <p:par>
                                <p:cTn id="33" presetID="4" presetClass="exit" presetSubtype="16" fill="hold" grpId="0" nodeType="withEffect">
                                  <p:stCondLst>
                                    <p:cond delay="0"/>
                                  </p:stCondLst>
                                  <p:childTnLst>
                                    <p:animEffect transition="out" filter="box(in)">
                                      <p:cBhvr>
                                        <p:cTn id="34" dur="500"/>
                                        <p:tgtEl>
                                          <p:spTgt spid="947240"/>
                                        </p:tgtEl>
                                      </p:cBhvr>
                                    </p:animEffect>
                                    <p:set>
                                      <p:cBhvr>
                                        <p:cTn id="35" dur="1" fill="hold">
                                          <p:stCondLst>
                                            <p:cond delay="499"/>
                                          </p:stCondLst>
                                        </p:cTn>
                                        <p:tgtEl>
                                          <p:spTgt spid="947240"/>
                                        </p:tgtEl>
                                        <p:attrNameLst>
                                          <p:attrName>style.visibility</p:attrName>
                                        </p:attrNameLst>
                                      </p:cBhvr>
                                      <p:to>
                                        <p:strVal val="hidden"/>
                                      </p:to>
                                    </p:set>
                                  </p:childTnLst>
                                </p:cTn>
                              </p:par>
                              <p:par>
                                <p:cTn id="36" presetID="4" presetClass="exit" presetSubtype="16" fill="hold" grpId="0" nodeType="withEffect">
                                  <p:stCondLst>
                                    <p:cond delay="0"/>
                                  </p:stCondLst>
                                  <p:childTnLst>
                                    <p:animEffect transition="out" filter="box(in)">
                                      <p:cBhvr>
                                        <p:cTn id="37" dur="500"/>
                                        <p:tgtEl>
                                          <p:spTgt spid="947242"/>
                                        </p:tgtEl>
                                      </p:cBhvr>
                                    </p:animEffect>
                                    <p:set>
                                      <p:cBhvr>
                                        <p:cTn id="38" dur="1" fill="hold">
                                          <p:stCondLst>
                                            <p:cond delay="499"/>
                                          </p:stCondLst>
                                        </p:cTn>
                                        <p:tgtEl>
                                          <p:spTgt spid="9472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5" grpId="0" animBg="1"/>
      <p:bldP spid="947216" grpId="0" animBg="1"/>
      <p:bldP spid="947219" grpId="0" animBg="1"/>
      <p:bldP spid="947220" grpId="0" animBg="1"/>
      <p:bldP spid="947240" grpId="0" animBg="1"/>
      <p:bldP spid="947242" grpId="0"/>
      <p:bldP spid="947243" grpId="0" animBg="1"/>
      <p:bldP spid="94724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A5F7A90-F831-4378-9515-C7B31085B2C1}" type="slidenum">
              <a:rPr lang="en-US"/>
              <a:pPr algn="ctr">
                <a:defRPr/>
              </a:pPr>
              <a:t>44</a:t>
            </a:fld>
            <a:endParaRPr lang="en-US"/>
          </a:p>
        </p:txBody>
      </p:sp>
      <p:sp>
        <p:nvSpPr>
          <p:cNvPr id="948227" name="Rectangle 3"/>
          <p:cNvSpPr>
            <a:spLocks noGrp="1" noChangeArrowheads="1"/>
          </p:cNvSpPr>
          <p:nvPr>
            <p:ph type="body" idx="1"/>
          </p:nvPr>
        </p:nvSpPr>
        <p:spPr>
          <a:xfrm>
            <a:off x="685800" y="1600200"/>
            <a:ext cx="7772400" cy="4495800"/>
          </a:xfrm>
        </p:spPr>
        <p:txBody>
          <a:bodyPr rtlCol="0">
            <a:normAutofit fontScale="85000" lnSpcReduction="20000"/>
          </a:bodyPr>
          <a:lstStyle/>
          <a:p>
            <a:pPr eaLnBrk="1" fontAlgn="auto" hangingPunct="1">
              <a:spcAft>
                <a:spcPts val="0"/>
              </a:spcAft>
              <a:buFont typeface="Wingdings" pitchFamily="2" charset="2"/>
              <a:buNone/>
              <a:defRPr/>
            </a:pPr>
            <a:r>
              <a:rPr lang="en-US" dirty="0" smtClean="0">
                <a:solidFill>
                  <a:schemeClr val="accent1"/>
                </a:solidFill>
              </a:rPr>
              <a:t>void</a:t>
            </a:r>
            <a:r>
              <a:rPr lang="en-US" dirty="0" smtClean="0"/>
              <a:t> </a:t>
            </a:r>
            <a:r>
              <a:rPr lang="en-US" dirty="0" err="1" smtClean="0">
                <a:solidFill>
                  <a:srgbClr val="FF3300"/>
                </a:solidFill>
              </a:rPr>
              <a:t>RemoveAfter</a:t>
            </a:r>
            <a:r>
              <a:rPr lang="en-US" dirty="0" smtClean="0"/>
              <a:t>(</a:t>
            </a:r>
            <a:r>
              <a:rPr lang="en-US" dirty="0" smtClean="0">
                <a:solidFill>
                  <a:schemeClr val="accent1"/>
                </a:solidFill>
              </a:rPr>
              <a:t>LIST</a:t>
            </a:r>
            <a:r>
              <a:rPr lang="en-US" dirty="0" smtClean="0"/>
              <a:t> &amp;l, </a:t>
            </a:r>
            <a:r>
              <a:rPr lang="en-US" dirty="0" smtClean="0">
                <a:solidFill>
                  <a:schemeClr val="accent1"/>
                </a:solidFill>
              </a:rPr>
              <a:t>NODE</a:t>
            </a:r>
            <a:r>
              <a:rPr lang="en-US" dirty="0" smtClean="0"/>
              <a:t> *q )</a:t>
            </a:r>
          </a:p>
          <a:p>
            <a:pPr eaLnBrk="1" fontAlgn="auto" hangingPunct="1">
              <a:spcAft>
                <a:spcPts val="0"/>
              </a:spcAft>
              <a:buFont typeface="Wingdings" pitchFamily="2" charset="2"/>
              <a:buNone/>
              <a:defRPr/>
            </a:pPr>
            <a:r>
              <a:rPr lang="en-US" dirty="0" smtClean="0"/>
              <a:t>{</a:t>
            </a:r>
          </a:p>
          <a:p>
            <a:pPr eaLnBrk="1" fontAlgn="auto" hangingPunct="1">
              <a:spcAft>
                <a:spcPts val="0"/>
              </a:spcAft>
              <a:buFont typeface="Wingdings" pitchFamily="2" charset="2"/>
              <a:buNone/>
              <a:defRPr/>
            </a:pPr>
            <a:r>
              <a:rPr lang="en-US" dirty="0" smtClean="0"/>
              <a:t>	</a:t>
            </a:r>
            <a:r>
              <a:rPr lang="en-US" dirty="0" smtClean="0">
                <a:solidFill>
                  <a:schemeClr val="accent1"/>
                </a:solidFill>
              </a:rPr>
              <a:t>if</a:t>
            </a:r>
            <a:r>
              <a:rPr lang="en-US" dirty="0" smtClean="0"/>
              <a:t>(q !=</a:t>
            </a:r>
            <a:r>
              <a:rPr lang="en-US" dirty="0" smtClean="0">
                <a:solidFill>
                  <a:srgbClr val="CC00CC"/>
                </a:solidFill>
              </a:rPr>
              <a:t>NULL</a:t>
            </a:r>
            <a:r>
              <a:rPr lang="en-US" dirty="0" smtClean="0"/>
              <a:t> &amp;&amp; q-&gt;next !=</a:t>
            </a:r>
            <a:r>
              <a:rPr lang="en-US" dirty="0" smtClean="0">
                <a:solidFill>
                  <a:srgbClr val="CC00CC"/>
                </a:solidFill>
              </a:rPr>
              <a:t>NULL</a:t>
            </a:r>
            <a:r>
              <a:rPr lang="en-US" dirty="0" smtClean="0"/>
              <a:t>)</a:t>
            </a:r>
          </a:p>
          <a:p>
            <a:pPr eaLnBrk="1" fontAlgn="auto" hangingPunct="1">
              <a:spcAft>
                <a:spcPts val="0"/>
              </a:spcAft>
              <a:buFont typeface="Wingdings" pitchFamily="2" charset="2"/>
              <a:buNone/>
              <a:defRPr/>
            </a:pPr>
            <a:r>
              <a:rPr lang="en-US" dirty="0" smtClean="0"/>
              <a:t>	{</a:t>
            </a:r>
          </a:p>
          <a:p>
            <a:pPr eaLnBrk="1" fontAlgn="auto" hangingPunct="1">
              <a:spcAft>
                <a:spcPts val="0"/>
              </a:spcAft>
              <a:buFont typeface="Wingdings" pitchFamily="2" charset="2"/>
              <a:buNone/>
              <a:defRPr/>
            </a:pPr>
            <a:r>
              <a:rPr lang="en-US" dirty="0" smtClean="0"/>
              <a:t>		</a:t>
            </a:r>
            <a:r>
              <a:rPr lang="en-US" dirty="0" smtClean="0">
                <a:solidFill>
                  <a:schemeClr val="accent1"/>
                </a:solidFill>
              </a:rPr>
              <a:t>NODE</a:t>
            </a:r>
            <a:r>
              <a:rPr lang="en-US" dirty="0" smtClean="0"/>
              <a:t>*   p = q-&gt;next;</a:t>
            </a:r>
          </a:p>
          <a:p>
            <a:pPr eaLnBrk="1" fontAlgn="auto" hangingPunct="1">
              <a:spcAft>
                <a:spcPts val="0"/>
              </a:spcAft>
              <a:buFont typeface="Wingdings" pitchFamily="2" charset="2"/>
              <a:buNone/>
              <a:defRPr/>
            </a:pPr>
            <a:r>
              <a:rPr lang="en-US" dirty="0" smtClean="0"/>
              <a:t>		q-&gt;next = p-&gt;next;</a:t>
            </a:r>
          </a:p>
          <a:p>
            <a:pPr eaLnBrk="1" fontAlgn="auto" hangingPunct="1">
              <a:spcAft>
                <a:spcPts val="0"/>
              </a:spcAft>
              <a:buFont typeface="Wingdings" pitchFamily="2" charset="2"/>
              <a:buNone/>
              <a:defRPr/>
            </a:pPr>
            <a:r>
              <a:rPr lang="en-US" dirty="0" smtClean="0"/>
              <a:t>		</a:t>
            </a:r>
            <a:r>
              <a:rPr lang="en-US" dirty="0" smtClean="0">
                <a:solidFill>
                  <a:schemeClr val="accent1"/>
                </a:solidFill>
              </a:rPr>
              <a:t>if</a:t>
            </a:r>
            <a:r>
              <a:rPr lang="en-US" dirty="0" smtClean="0"/>
              <a:t>(p==</a:t>
            </a:r>
            <a:r>
              <a:rPr lang="en-US" dirty="0" err="1" smtClean="0"/>
              <a:t>l.last</a:t>
            </a:r>
            <a:r>
              <a:rPr lang="en-US" dirty="0" smtClean="0"/>
              <a:t>)	 </a:t>
            </a:r>
            <a:r>
              <a:rPr lang="en-US" dirty="0" err="1" smtClean="0"/>
              <a:t>l.last</a:t>
            </a:r>
            <a:r>
              <a:rPr lang="en-US" dirty="0" smtClean="0"/>
              <a:t>=q;</a:t>
            </a:r>
          </a:p>
          <a:p>
            <a:pPr eaLnBrk="1" fontAlgn="auto" hangingPunct="1">
              <a:spcAft>
                <a:spcPts val="0"/>
              </a:spcAft>
              <a:buFont typeface="Wingdings" pitchFamily="2" charset="2"/>
              <a:buNone/>
              <a:defRPr/>
            </a:pPr>
            <a:r>
              <a:rPr lang="en-US" dirty="0" smtClean="0"/>
              <a:t>		</a:t>
            </a:r>
            <a:r>
              <a:rPr lang="en-US" dirty="0" smtClean="0">
                <a:solidFill>
                  <a:schemeClr val="accent1"/>
                </a:solidFill>
              </a:rPr>
              <a:t>free</a:t>
            </a:r>
            <a:r>
              <a:rPr lang="en-US" dirty="0" smtClean="0"/>
              <a:t>(p);</a:t>
            </a:r>
          </a:p>
          <a:p>
            <a:pPr eaLnBrk="1" fontAlgn="auto" hangingPunct="1">
              <a:spcAft>
                <a:spcPts val="0"/>
              </a:spcAft>
              <a:buFont typeface="Wingdings" pitchFamily="2" charset="2"/>
              <a:buNone/>
              <a:defRPr/>
            </a:pPr>
            <a:r>
              <a:rPr lang="en-US" dirty="0" smtClean="0"/>
              <a:t>	}</a:t>
            </a:r>
          </a:p>
          <a:p>
            <a:pPr eaLnBrk="1" fontAlgn="auto" hangingPunct="1">
              <a:spcAft>
                <a:spcPts val="0"/>
              </a:spcAft>
              <a:buFont typeface="Wingdings" pitchFamily="2" charset="2"/>
              <a:buNone/>
              <a:defRPr/>
            </a:pPr>
            <a:r>
              <a:rPr lang="en-US" dirty="0" smtClean="0"/>
              <a:t>}</a:t>
            </a:r>
          </a:p>
        </p:txBody>
      </p:sp>
      <p:sp>
        <p:nvSpPr>
          <p:cNvPr id="35844" name="Rectangle 4"/>
          <p:cNvSpPr>
            <a:spLocks noGrp="1" noChangeArrowheads="1"/>
          </p:cNvSpPr>
          <p:nvPr>
            <p:ph type="title"/>
          </p:nvPr>
        </p:nvSpPr>
        <p:spPr>
          <a:xfrm>
            <a:off x="457200" y="533400"/>
            <a:ext cx="8686800" cy="1371600"/>
          </a:xfrm>
          <a:noFill/>
        </p:spPr>
        <p:txBody>
          <a:bodyPr/>
          <a:lstStyle/>
          <a:p>
            <a:pPr eaLnBrk="1" hangingPunct="1"/>
            <a:r>
              <a:rPr lang="en-US" sz="4000" b="1" smtClean="0">
                <a:latin typeface="Times New Roman" pitchFamily="18" charset="0"/>
              </a:rPr>
              <a:t>Xóa node sau node q trong danh sách</a:t>
            </a:r>
            <a:br>
              <a:rPr lang="en-US" sz="4000" b="1" smtClean="0">
                <a:latin typeface="Times New Roman" pitchFamily="18" charset="0"/>
              </a:rPr>
            </a:br>
            <a:endParaRPr lang="en-US" sz="4000" b="1" smtClean="0">
              <a:latin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EFAE641E-6F0E-414F-BEA3-AB29515FC139}" type="slidenum">
              <a:rPr lang="en-US"/>
              <a:pPr algn="ctr">
                <a:defRPr/>
              </a:pPr>
              <a:t>45</a:t>
            </a:fld>
            <a:endParaRPr lang="en-US"/>
          </a:p>
        </p:txBody>
      </p:sp>
      <p:sp>
        <p:nvSpPr>
          <p:cNvPr id="698375" name="Rectangle 7"/>
          <p:cNvSpPr>
            <a:spLocks noGrp="1" noChangeArrowheads="1"/>
          </p:cNvSpPr>
          <p:nvPr>
            <p:ph type="body" idx="1"/>
          </p:nvPr>
        </p:nvSpPr>
        <p:spPr>
          <a:xfrm>
            <a:off x="685800" y="1600200"/>
            <a:ext cx="8458200" cy="4495800"/>
          </a:xfrm>
        </p:spPr>
        <p:txBody>
          <a:bodyPr rtlCol="0">
            <a:normAutofit/>
          </a:bodyPr>
          <a:lstStyle/>
          <a:p>
            <a:pPr eaLnBrk="1" fontAlgn="auto" hangingPunct="1">
              <a:lnSpc>
                <a:spcPct val="90000"/>
              </a:lnSpc>
              <a:spcAft>
                <a:spcPts val="0"/>
              </a:spcAft>
              <a:buFont typeface="Arial" pitchFamily="34" charset="0"/>
              <a:buChar char="•"/>
              <a:defRPr/>
            </a:pPr>
            <a:r>
              <a:rPr lang="en-US" sz="2800" dirty="0" err="1" smtClean="0">
                <a:latin typeface="Times New Roman" pitchFamily="18" charset="0"/>
                <a:cs typeface="Times New Roman" pitchFamily="18" charset="0"/>
              </a:rPr>
              <a:t>Để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hủy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toàn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bộ</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xử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lý</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bao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gồm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hành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phóng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do </a:t>
            </a:r>
            <a:r>
              <a:rPr lang="en-US" sz="2800" dirty="0" err="1" smtClean="0">
                <a:latin typeface="Times New Roman" pitchFamily="18" charset="0"/>
                <a:cs typeface="Times New Roman" pitchFamily="18" charset="0"/>
              </a:rPr>
              <a:t>vậy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nhật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liên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p>
          <a:p>
            <a:pPr eaLnBrk="1" fontAlgn="auto" hangingPunct="1">
              <a:lnSpc>
                <a:spcPct val="90000"/>
              </a:lnSpc>
              <a:spcAft>
                <a:spcPts val="0"/>
              </a:spcAft>
              <a:buFont typeface="Arial" pitchFamily="34" charset="0"/>
              <a:buChar char="•"/>
              <a:defRPr/>
            </a:pPr>
            <a:r>
              <a:rPr lang="en-US" sz="2800" dirty="0" err="1" smtClean="0">
                <a:latin typeface="Times New Roman" pitchFamily="18" charset="0"/>
                <a:cs typeface="Times New Roman" pitchFamily="18" charset="0"/>
              </a:rPr>
              <a:t>Bước</a:t>
            </a:r>
            <a:r>
              <a:rPr lang="en-US" sz="2800" dirty="0" smtClean="0">
                <a:latin typeface="Times New Roman" pitchFamily="18" charset="0"/>
                <a:cs typeface="Times New Roman" pitchFamily="18" charset="0"/>
              </a:rPr>
              <a:t> 1: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Danh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chưa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hết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endParaRPr lang="en-US" sz="2800" dirty="0" smtClean="0">
              <a:latin typeface="Times New Roman" pitchFamily="18" charset="0"/>
              <a:cs typeface="Times New Roman" pitchFamily="18" charset="0"/>
            </a:endParaRPr>
          </a:p>
          <a:p>
            <a:pPr lvl="1" eaLnBrk="1" fontAlgn="auto" hangingPunct="1">
              <a:lnSpc>
                <a:spcPct val="90000"/>
              </a:lnSpc>
              <a:spcAft>
                <a:spcPts val="0"/>
              </a:spcAft>
              <a:buFont typeface="Arial" pitchFamily="34" charset="0"/>
              <a:buChar char="–"/>
              <a:defRPr/>
            </a:pPr>
            <a:r>
              <a:rPr lang="en-US" sz="2400" dirty="0" smtClean="0">
                <a:latin typeface="Times New Roman" pitchFamily="18" charset="0"/>
                <a:cs typeface="Times New Roman" pitchFamily="18" charset="0"/>
              </a:rPr>
              <a:t>B11: </a:t>
            </a:r>
          </a:p>
          <a:p>
            <a:pPr lvl="2" eaLnBrk="1" fontAlgn="auto" hangingPunct="1">
              <a:lnSpc>
                <a:spcPct val="90000"/>
              </a:lnSpc>
              <a:spcAft>
                <a:spcPts val="0"/>
              </a:spcAft>
              <a:buFont typeface="Arial" pitchFamily="34" charset="0"/>
              <a:buChar char="•"/>
              <a:defRPr/>
            </a:pPr>
            <a:r>
              <a:rPr lang="en-US" sz="2000" dirty="0" smtClean="0">
                <a:latin typeface="Times New Roman" pitchFamily="18" charset="0"/>
                <a:cs typeface="Times New Roman" pitchFamily="18" charset="0"/>
              </a:rPr>
              <a:t>p = first; </a:t>
            </a:r>
          </a:p>
          <a:p>
            <a:pPr lvl="2" eaLnBrk="1" fontAlgn="auto" hangingPunct="1">
              <a:lnSpc>
                <a:spcPct val="90000"/>
              </a:lnSpc>
              <a:spcAft>
                <a:spcPts val="0"/>
              </a:spcAft>
              <a:buFont typeface="Arial" pitchFamily="34" charset="0"/>
              <a:buChar char="•"/>
              <a:defRPr/>
            </a:pPr>
            <a:r>
              <a:rPr lang="en-US" sz="2000" dirty="0" smtClean="0">
                <a:latin typeface="Times New Roman" pitchFamily="18" charset="0"/>
                <a:cs typeface="Times New Roman" pitchFamily="18" charset="0"/>
              </a:rPr>
              <a:t>first  =first-&gt;next; </a:t>
            </a:r>
            <a:r>
              <a:rPr lang="en-US" sz="2000" i="1" dirty="0" smtClean="0">
                <a:latin typeface="Times New Roman" pitchFamily="18" charset="0"/>
                <a:cs typeface="Times New Roman" pitchFamily="18" charset="0"/>
              </a:rPr>
              <a:t>// Cho p </a:t>
            </a:r>
            <a:r>
              <a:rPr lang="en-US" sz="2000" i="1" dirty="0" err="1" smtClean="0">
                <a:latin typeface="Times New Roman" pitchFamily="18" charset="0"/>
                <a:cs typeface="Times New Roman" pitchFamily="18" charset="0"/>
              </a:rPr>
              <a:t>trỏ</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tới</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phần</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tử</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kế</a:t>
            </a:r>
            <a:r>
              <a:rPr lang="en-US" sz="2000" i="1" dirty="0" smtClean="0">
                <a:latin typeface="Times New Roman" pitchFamily="18" charset="0"/>
                <a:cs typeface="Times New Roman" pitchFamily="18" charset="0"/>
              </a:rPr>
              <a:t> </a:t>
            </a:r>
          </a:p>
          <a:p>
            <a:pPr lvl="1" eaLnBrk="1" fontAlgn="auto" hangingPunct="1">
              <a:lnSpc>
                <a:spcPct val="90000"/>
              </a:lnSpc>
              <a:spcAft>
                <a:spcPts val="0"/>
              </a:spcAft>
              <a:buFont typeface="Arial" pitchFamily="34" charset="0"/>
              <a:buChar char="–"/>
              <a:defRPr/>
            </a:pPr>
            <a:r>
              <a:rPr lang="en-US" sz="2400" dirty="0" smtClean="0">
                <a:latin typeface="Times New Roman" pitchFamily="18" charset="0"/>
                <a:cs typeface="Times New Roman" pitchFamily="18" charset="0"/>
              </a:rPr>
              <a:t>B12:   </a:t>
            </a:r>
          </a:p>
          <a:p>
            <a:pPr lvl="2" eaLnBrk="1" fontAlgn="auto" hangingPunct="1">
              <a:lnSpc>
                <a:spcPct val="90000"/>
              </a:lnSpc>
              <a:spcAft>
                <a:spcPts val="0"/>
              </a:spcAft>
              <a:buFont typeface="Arial" pitchFamily="34" charset="0"/>
              <a:buChar char="•"/>
              <a:defRPr/>
            </a:pPr>
            <a:r>
              <a:rPr lang="en-US" sz="2000" dirty="0" err="1" smtClean="0">
                <a:latin typeface="Times New Roman" pitchFamily="18" charset="0"/>
                <a:cs typeface="Times New Roman" pitchFamily="18" charset="0"/>
              </a:rPr>
              <a:t>Hủy</a:t>
            </a:r>
            <a:r>
              <a:rPr lang="en-US" sz="2000" dirty="0" smtClean="0">
                <a:latin typeface="Times New Roman" pitchFamily="18" charset="0"/>
                <a:cs typeface="Times New Roman" pitchFamily="18" charset="0"/>
              </a:rPr>
              <a:t> p;</a:t>
            </a:r>
          </a:p>
          <a:p>
            <a:pPr eaLnBrk="1" fontAlgn="auto" hangingPunct="1">
              <a:lnSpc>
                <a:spcPct val="90000"/>
              </a:lnSpc>
              <a:spcAft>
                <a:spcPts val="0"/>
              </a:spcAft>
              <a:buFont typeface="Arial" pitchFamily="34" charset="0"/>
              <a:buChar char="•"/>
              <a:defRPr/>
            </a:pPr>
            <a:r>
              <a:rPr lang="en-US" sz="2800" dirty="0" err="1" smtClean="0">
                <a:latin typeface="Times New Roman" pitchFamily="18" charset="0"/>
                <a:cs typeface="Times New Roman" pitchFamily="18" charset="0"/>
              </a:rPr>
              <a:t>Bước</a:t>
            </a:r>
            <a:r>
              <a:rPr lang="en-US" sz="2800" dirty="0" smtClean="0">
                <a:latin typeface="Times New Roman" pitchFamily="18" charset="0"/>
                <a:cs typeface="Times New Roman" pitchFamily="18" charset="0"/>
              </a:rPr>
              <a:t> 2:</a:t>
            </a:r>
          </a:p>
          <a:p>
            <a:pPr lvl="1" eaLnBrk="1" fontAlgn="auto" hangingPunct="1">
              <a:lnSpc>
                <a:spcPct val="90000"/>
              </a:lnSpc>
              <a:spcAft>
                <a:spcPts val="0"/>
              </a:spcAft>
              <a:buFont typeface="Arial" pitchFamily="34" charset="0"/>
              <a:buChar char="–"/>
              <a:defRPr/>
            </a:pPr>
            <a:r>
              <a:rPr lang="en-US" sz="2400" dirty="0" smtClean="0">
                <a:latin typeface="Times New Roman" pitchFamily="18" charset="0"/>
                <a:cs typeface="Times New Roman" pitchFamily="18" charset="0"/>
              </a:rPr>
              <a:t>last  = NULL;</a:t>
            </a:r>
            <a:r>
              <a:rPr lang="en-US" sz="2400" i="1"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Bảo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đảm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quán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xâu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rỗng</a:t>
            </a:r>
            <a:endParaRPr lang="en-US" sz="2400" i="1" dirty="0" smtClean="0">
              <a:latin typeface="Times New Roman" pitchFamily="18" charset="0"/>
              <a:cs typeface="Times New Roman" pitchFamily="18" charset="0"/>
            </a:endParaRPr>
          </a:p>
        </p:txBody>
      </p:sp>
      <p:sp>
        <p:nvSpPr>
          <p:cNvPr id="36868" name="Rectangle 9"/>
          <p:cNvSpPr>
            <a:spLocks noGrp="1" noChangeArrowheads="1"/>
          </p:cNvSpPr>
          <p:nvPr>
            <p:ph type="title"/>
          </p:nvPr>
        </p:nvSpPr>
        <p:spPr>
          <a:xfrm>
            <a:off x="838200" y="457200"/>
            <a:ext cx="7848600" cy="838200"/>
          </a:xfrm>
          <a:noFill/>
        </p:spPr>
        <p:txBody>
          <a:bodyPr/>
          <a:lstStyle/>
          <a:p>
            <a:pPr eaLnBrk="1" hangingPunct="1"/>
            <a:r>
              <a:rPr lang="en-US" sz="4000" b="1" smtClean="0">
                <a:latin typeface="Times New Roman" pitchFamily="18" charset="0"/>
              </a:rPr>
              <a:t>Hủy</a:t>
            </a:r>
            <a:r>
              <a:rPr lang="en-US" sz="4000" b="1" smtClean="0"/>
              <a:t> </a:t>
            </a:r>
            <a:r>
              <a:rPr lang="en-US" sz="4000" b="1" smtClean="0">
                <a:latin typeface="Times New Roman" pitchFamily="18" charset="0"/>
              </a:rPr>
              <a:t>toàn</a:t>
            </a:r>
            <a:r>
              <a:rPr lang="en-US" sz="4000" b="1" smtClean="0"/>
              <a:t> </a:t>
            </a:r>
            <a:r>
              <a:rPr lang="en-US" sz="4000" b="1" smtClean="0">
                <a:latin typeface="Times New Roman" pitchFamily="18" charset="0"/>
              </a:rPr>
              <a:t>bộ</a:t>
            </a:r>
            <a:r>
              <a:rPr lang="en-US" sz="4000" b="1" smtClean="0"/>
              <a:t> </a:t>
            </a:r>
            <a:r>
              <a:rPr lang="en-US" sz="4000" b="1" smtClean="0">
                <a:latin typeface="Times New Roman" pitchFamily="18" charset="0"/>
              </a:rPr>
              <a:t>danh</a:t>
            </a:r>
            <a:r>
              <a:rPr lang="en-US" sz="4000" b="1" smtClean="0"/>
              <a:t> </a:t>
            </a:r>
            <a:r>
              <a:rPr lang="en-US" sz="4000" b="1" smtClean="0">
                <a:latin typeface="Times New Roman" pitchFamily="18" charset="0"/>
              </a:rPr>
              <a:t>sách</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DCD23CA7-016D-48AC-83ED-F54FD7A0B832}" type="slidenum">
              <a:rPr lang="en-US"/>
              <a:pPr algn="ctr">
                <a:defRPr/>
              </a:pPr>
              <a:t>46</a:t>
            </a:fld>
            <a:endParaRPr lang="en-US"/>
          </a:p>
        </p:txBody>
      </p:sp>
      <p:sp>
        <p:nvSpPr>
          <p:cNvPr id="699395" name="Rectangle 3"/>
          <p:cNvSpPr>
            <a:spLocks noGrp="1" noChangeArrowheads="1"/>
          </p:cNvSpPr>
          <p:nvPr>
            <p:ph type="body" idx="1"/>
          </p:nvPr>
        </p:nvSpPr>
        <p:spPr>
          <a:xfrm>
            <a:off x="685800" y="1600200"/>
            <a:ext cx="8001000" cy="4495800"/>
          </a:xfrm>
        </p:spPr>
        <p:txBody>
          <a:bodyPr rtlCol="0">
            <a:normAutofit fontScale="92500" lnSpcReduction="10000"/>
          </a:bodyPr>
          <a:lstStyle/>
          <a:p>
            <a:pPr marL="625475" lvl="1" indent="-396875" eaLnBrk="1" fontAlgn="auto" hangingPunct="1">
              <a:spcAft>
                <a:spcPts val="0"/>
              </a:spcAft>
              <a:buFont typeface="Wingdings" pitchFamily="2" charset="2"/>
              <a:buNone/>
              <a:tabLst>
                <a:tab pos="1265238" algn="l"/>
              </a:tabLst>
              <a:defRPr/>
            </a:pPr>
            <a:r>
              <a:rPr lang="en-US" b="1" dirty="0" smtClean="0">
                <a:solidFill>
                  <a:srgbClr val="0000FF"/>
                </a:solidFill>
                <a:latin typeface="Courier New" pitchFamily="49" charset="0"/>
              </a:rPr>
              <a:t>void</a:t>
            </a:r>
            <a:r>
              <a:rPr lang="en-US" b="1" dirty="0" smtClean="0">
                <a:solidFill>
                  <a:srgbClr val="000000"/>
                </a:solidFill>
                <a:latin typeface="Courier New" pitchFamily="49" charset="0"/>
              </a:rPr>
              <a:t> </a:t>
            </a:r>
            <a:r>
              <a:rPr lang="en-US" b="1" dirty="0" err="1" smtClean="0">
                <a:solidFill>
                  <a:srgbClr val="FF0000"/>
                </a:solidFill>
                <a:latin typeface="Courier New" pitchFamily="49" charset="0"/>
              </a:rPr>
              <a:t>RemoveList</a:t>
            </a:r>
            <a:r>
              <a:rPr lang="en-US" b="1" dirty="0" smtClean="0">
                <a:solidFill>
                  <a:srgbClr val="000000"/>
                </a:solidFill>
                <a:latin typeface="Courier New" pitchFamily="49" charset="0"/>
              </a:rPr>
              <a:t>(</a:t>
            </a:r>
            <a:r>
              <a:rPr lang="en-US" b="1" dirty="0" smtClean="0">
                <a:solidFill>
                  <a:srgbClr val="0000FF"/>
                </a:solidFill>
                <a:latin typeface="Courier New" pitchFamily="49" charset="0"/>
              </a:rPr>
              <a:t>LIST</a:t>
            </a:r>
            <a:r>
              <a:rPr lang="en-US" b="1" dirty="0" smtClean="0">
                <a:solidFill>
                  <a:srgbClr val="000000"/>
                </a:solidFill>
                <a:latin typeface="Courier New" pitchFamily="49" charset="0"/>
              </a:rPr>
              <a:t> &amp;l)</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r>
              <a:rPr lang="en-US" b="1" dirty="0" smtClean="0">
                <a:solidFill>
                  <a:srgbClr val="0000FF"/>
                </a:solidFill>
                <a:latin typeface="Courier New" pitchFamily="49" charset="0"/>
              </a:rPr>
              <a:t>NODE</a:t>
            </a:r>
            <a:r>
              <a:rPr lang="en-US" b="1" dirty="0" smtClean="0">
                <a:solidFill>
                  <a:srgbClr val="000000"/>
                </a:solidFill>
                <a:latin typeface="Courier New" pitchFamily="49" charset="0"/>
              </a:rPr>
              <a:t>	*p;</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r>
              <a:rPr lang="en-US" b="1" dirty="0" smtClean="0">
                <a:solidFill>
                  <a:srgbClr val="0000FF"/>
                </a:solidFill>
                <a:latin typeface="Courier New" pitchFamily="49" charset="0"/>
              </a:rPr>
              <a:t>while</a:t>
            </a: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l.first</a:t>
            </a:r>
            <a:r>
              <a:rPr lang="en-US" b="1" dirty="0" smtClean="0">
                <a:solidFill>
                  <a:srgbClr val="000000"/>
                </a:solidFill>
                <a:latin typeface="Courier New" pitchFamily="49" charset="0"/>
              </a:rPr>
              <a:t>!= </a:t>
            </a:r>
            <a:r>
              <a:rPr lang="en-US" b="1" dirty="0" smtClean="0">
                <a:solidFill>
                  <a:srgbClr val="A000A0"/>
                </a:solidFill>
                <a:latin typeface="Courier New" pitchFamily="49" charset="0"/>
              </a:rPr>
              <a:t>NULL</a:t>
            </a:r>
            <a:r>
              <a:rPr lang="en-US" b="1" dirty="0" smtClean="0">
                <a:solidFill>
                  <a:srgbClr val="000000"/>
                </a:solidFill>
                <a:latin typeface="Courier New" pitchFamily="49" charset="0"/>
              </a:rPr>
              <a:t>) {</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p = </a:t>
            </a:r>
            <a:r>
              <a:rPr lang="en-US" b="1" dirty="0" err="1" smtClean="0">
                <a:solidFill>
                  <a:srgbClr val="000000"/>
                </a:solidFill>
                <a:latin typeface="Courier New" pitchFamily="49" charset="0"/>
              </a:rPr>
              <a:t>l.first</a:t>
            </a:r>
            <a:r>
              <a:rPr lang="en-US" b="1" dirty="0" smtClean="0">
                <a:solidFill>
                  <a:srgbClr val="000000"/>
                </a:solidFill>
                <a:latin typeface="Courier New" pitchFamily="49" charset="0"/>
              </a:rPr>
              <a:t>;</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l.first</a:t>
            </a:r>
            <a:r>
              <a:rPr lang="en-US" b="1" dirty="0" smtClean="0">
                <a:solidFill>
                  <a:srgbClr val="000000"/>
                </a:solidFill>
                <a:latin typeface="Courier New" pitchFamily="49" charset="0"/>
              </a:rPr>
              <a:t> = p-&gt;next;</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r>
              <a:rPr lang="en-US" b="1" dirty="0" smtClean="0">
                <a:solidFill>
                  <a:srgbClr val="0000FF"/>
                </a:solidFill>
                <a:latin typeface="Courier New" pitchFamily="49" charset="0"/>
              </a:rPr>
              <a:t>free(</a:t>
            </a:r>
            <a:r>
              <a:rPr lang="en-US" b="1" dirty="0" smtClean="0">
                <a:solidFill>
                  <a:srgbClr val="000000"/>
                </a:solidFill>
                <a:latin typeface="Courier New" pitchFamily="49" charset="0"/>
              </a:rPr>
              <a:t> p);</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	</a:t>
            </a:r>
            <a:r>
              <a:rPr lang="en-US" b="1" dirty="0" err="1" smtClean="0">
                <a:solidFill>
                  <a:srgbClr val="000000"/>
                </a:solidFill>
                <a:latin typeface="Courier New" pitchFamily="49" charset="0"/>
              </a:rPr>
              <a:t>l.last</a:t>
            </a:r>
            <a:r>
              <a:rPr lang="en-US" b="1" dirty="0" smtClean="0">
                <a:solidFill>
                  <a:srgbClr val="000000"/>
                </a:solidFill>
                <a:latin typeface="Courier New" pitchFamily="49" charset="0"/>
              </a:rPr>
              <a:t> = </a:t>
            </a:r>
            <a:r>
              <a:rPr lang="en-US" b="1" dirty="0" smtClean="0">
                <a:solidFill>
                  <a:srgbClr val="A000A0"/>
                </a:solidFill>
                <a:latin typeface="Courier New" pitchFamily="49" charset="0"/>
              </a:rPr>
              <a:t>NULL</a:t>
            </a:r>
            <a:r>
              <a:rPr lang="en-US" b="1" dirty="0" smtClean="0">
                <a:solidFill>
                  <a:srgbClr val="000000"/>
                </a:solidFill>
                <a:latin typeface="Courier New" pitchFamily="49" charset="0"/>
              </a:rPr>
              <a:t>;</a:t>
            </a:r>
          </a:p>
          <a:p>
            <a:pPr marL="625475" lvl="1" indent="-396875" eaLnBrk="1" fontAlgn="auto" hangingPunct="1">
              <a:spcAft>
                <a:spcPts val="0"/>
              </a:spcAft>
              <a:buFont typeface="Wingdings" pitchFamily="2" charset="2"/>
              <a:buNone/>
              <a:tabLst>
                <a:tab pos="1265238" algn="l"/>
              </a:tabLst>
              <a:defRPr/>
            </a:pPr>
            <a:r>
              <a:rPr lang="en-US" b="1" dirty="0" smtClean="0">
                <a:solidFill>
                  <a:srgbClr val="000000"/>
                </a:solidFill>
                <a:latin typeface="Courier New" pitchFamily="49" charset="0"/>
              </a:rPr>
              <a:t>}</a:t>
            </a:r>
            <a:endParaRPr lang="en-US" b="1" dirty="0" smtClean="0">
              <a:latin typeface="Courier New" pitchFamily="49" charset="0"/>
            </a:endParaRPr>
          </a:p>
        </p:txBody>
      </p:sp>
      <p:sp>
        <p:nvSpPr>
          <p:cNvPr id="699396" name="Rectangle 4"/>
          <p:cNvSpPr>
            <a:spLocks noChangeArrowheads="1"/>
          </p:cNvSpPr>
          <p:nvPr/>
        </p:nvSpPr>
        <p:spPr bwMode="auto">
          <a:xfrm>
            <a:off x="838200" y="457200"/>
            <a:ext cx="7848600" cy="838200"/>
          </a:xfrm>
          <a:prstGeom prst="rect">
            <a:avLst/>
          </a:prstGeom>
          <a:noFill/>
          <a:ln w="9525">
            <a:noFill/>
            <a:miter lim="800000"/>
            <a:headEnd/>
            <a:tailEnd/>
          </a:ln>
          <a:effectLst/>
        </p:spPr>
        <p:txBody>
          <a:bodyPr anchor="ctr"/>
          <a:lstStyle/>
          <a:p>
            <a:pPr fontAlgn="auto">
              <a:spcBef>
                <a:spcPts val="0"/>
              </a:spcBef>
              <a:spcAft>
                <a:spcPts val="0"/>
              </a:spcAft>
              <a:defRPr/>
            </a:pPr>
            <a:r>
              <a:rPr lang="en-US" sz="4000">
                <a:effectLst>
                  <a:outerShdw blurRad="38100" dist="38100" dir="2700000" algn="tl">
                    <a:srgbClr val="C0C0C0"/>
                  </a:outerShdw>
                </a:effectLst>
                <a:latin typeface="+mn-lt"/>
              </a:rPr>
              <a:t>Hủy</a:t>
            </a:r>
            <a:r>
              <a:rPr lang="en-US" sz="4000">
                <a:effectLst>
                  <a:outerShdw blurRad="38100" dist="38100" dir="2700000" algn="tl">
                    <a:srgbClr val="C0C0C0"/>
                  </a:outerShdw>
                </a:effectLst>
                <a:latin typeface="VNI-Helve" pitchFamily="2" charset="0"/>
              </a:rPr>
              <a:t> </a:t>
            </a:r>
            <a:r>
              <a:rPr lang="en-US" sz="4000">
                <a:effectLst>
                  <a:outerShdw blurRad="38100" dist="38100" dir="2700000" algn="tl">
                    <a:srgbClr val="C0C0C0"/>
                  </a:outerShdw>
                </a:effectLst>
                <a:latin typeface="+mn-lt"/>
              </a:rPr>
              <a:t>toàn</a:t>
            </a:r>
            <a:r>
              <a:rPr lang="en-US" sz="4000">
                <a:effectLst>
                  <a:outerShdw blurRad="38100" dist="38100" dir="2700000" algn="tl">
                    <a:srgbClr val="C0C0C0"/>
                  </a:outerShdw>
                </a:effectLst>
                <a:latin typeface="VNI-Helve" pitchFamily="2" charset="0"/>
              </a:rPr>
              <a:t> </a:t>
            </a:r>
            <a:r>
              <a:rPr lang="en-US" sz="4000">
                <a:effectLst>
                  <a:outerShdw blurRad="38100" dist="38100" dir="2700000" algn="tl">
                    <a:srgbClr val="C0C0C0"/>
                  </a:outerShdw>
                </a:effectLst>
                <a:latin typeface="+mn-lt"/>
              </a:rPr>
              <a:t>bộ</a:t>
            </a:r>
            <a:r>
              <a:rPr lang="en-US" sz="4000">
                <a:effectLst>
                  <a:outerShdw blurRad="38100" dist="38100" dir="2700000" algn="tl">
                    <a:srgbClr val="C0C0C0"/>
                  </a:outerShdw>
                </a:effectLst>
                <a:latin typeface="VNI-Helve" pitchFamily="2" charset="0"/>
              </a:rPr>
              <a:t> </a:t>
            </a:r>
            <a:r>
              <a:rPr lang="en-US" sz="4000">
                <a:effectLst>
                  <a:outerShdw blurRad="38100" dist="38100" dir="2700000" algn="tl">
                    <a:srgbClr val="C0C0C0"/>
                  </a:outerShdw>
                </a:effectLst>
                <a:latin typeface="+mn-lt"/>
              </a:rPr>
              <a:t>danh</a:t>
            </a:r>
            <a:r>
              <a:rPr lang="en-US" sz="4000">
                <a:effectLst>
                  <a:outerShdw blurRad="38100" dist="38100" dir="2700000" algn="tl">
                    <a:srgbClr val="C0C0C0"/>
                  </a:outerShdw>
                </a:effectLst>
                <a:latin typeface="VNI-Helve" pitchFamily="2" charset="0"/>
              </a:rPr>
              <a:t> </a:t>
            </a:r>
            <a:r>
              <a:rPr lang="en-US" sz="4000">
                <a:effectLst>
                  <a:outerShdw blurRad="38100" dist="38100" dir="2700000" algn="tl">
                    <a:srgbClr val="C0C0C0"/>
                  </a:outerShdw>
                </a:effectLst>
                <a:latin typeface="+mn-lt"/>
              </a:rPr>
              <a:t>sách</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8" name="Rectangle 6"/>
          <p:cNvSpPr>
            <a:spLocks noGrp="1" noChangeArrowheads="1"/>
          </p:cNvSpPr>
          <p:nvPr>
            <p:ph type="title"/>
          </p:nvPr>
        </p:nvSpPr>
        <p:spPr/>
        <p:txBody>
          <a:bodyPr/>
          <a:lstStyle/>
          <a:p>
            <a:pPr eaLnBrk="1" hangingPunct="1"/>
            <a:r>
              <a:rPr lang="en-US" smtClean="0"/>
              <a:t>DSLK kép (Doubly linked list)</a:t>
            </a:r>
          </a:p>
        </p:txBody>
      </p:sp>
      <p:pic>
        <p:nvPicPr>
          <p:cNvPr id="402436" name="Picture 4"/>
          <p:cNvPicPr>
            <a:picLocks noGrp="1" noChangeAspect="1" noChangeArrowheads="1"/>
          </p:cNvPicPr>
          <p:nvPr>
            <p:ph idx="4294967295"/>
          </p:nvPr>
        </p:nvPicPr>
        <p:blipFill>
          <a:blip r:embed="rId2"/>
          <a:srcRect/>
          <a:stretch>
            <a:fillRect/>
          </a:stretch>
        </p:blipFill>
        <p:spPr>
          <a:xfrm>
            <a:off x="838200" y="2895600"/>
            <a:ext cx="7848600" cy="1166813"/>
          </a:xfrm>
          <a:noFill/>
        </p:spPr>
      </p:pic>
      <p:sp>
        <p:nvSpPr>
          <p:cNvPr id="4" name="Slide Number Placeholder 3"/>
          <p:cNvSpPr>
            <a:spLocks noGrp="1"/>
          </p:cNvSpPr>
          <p:nvPr>
            <p:ph type="sldNum" sz="quarter" idx="12"/>
          </p:nvPr>
        </p:nvSpPr>
        <p:spPr/>
        <p:txBody>
          <a:bodyPr/>
          <a:lstStyle/>
          <a:p>
            <a:fld id="{EA8B0754-5FE3-4DBF-89CA-B0CB43DC3C3B}" type="slidenum">
              <a:rPr lang="en-US" smtClean="0"/>
              <a:pPr/>
              <a:t>47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02438"/>
                                        </p:tgtEl>
                                        <p:attrNameLst>
                                          <p:attrName>style.visibility</p:attrName>
                                        </p:attrNameLst>
                                      </p:cBhvr>
                                      <p:to>
                                        <p:strVal val="visible"/>
                                      </p:to>
                                    </p:set>
                                    <p:anim calcmode="lin" valueType="num">
                                      <p:cBhvr>
                                        <p:cTn id="7" dur="1000" fill="hold"/>
                                        <p:tgtEl>
                                          <p:spTgt spid="402438"/>
                                        </p:tgtEl>
                                        <p:attrNameLst>
                                          <p:attrName>ppt_x</p:attrName>
                                        </p:attrNameLst>
                                      </p:cBhvr>
                                      <p:tavLst>
                                        <p:tav tm="0">
                                          <p:val>
                                            <p:strVal val="#ppt_x-.2"/>
                                          </p:val>
                                        </p:tav>
                                        <p:tav tm="100000">
                                          <p:val>
                                            <p:strVal val="#ppt_x"/>
                                          </p:val>
                                        </p:tav>
                                      </p:tavLst>
                                    </p:anim>
                                    <p:anim calcmode="lin" valueType="num">
                                      <p:cBhvr>
                                        <p:cTn id="8" dur="1000" fill="hold"/>
                                        <p:tgtEl>
                                          <p:spTgt spid="4024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243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402436">
                                            <p:bg/>
                                          </p:spTgt>
                                        </p:tgtEl>
                                        <p:attrNameLst>
                                          <p:attrName>style.visibility</p:attrName>
                                        </p:attrNameLst>
                                      </p:cBhvr>
                                      <p:to>
                                        <p:strVal val="visible"/>
                                      </p:to>
                                    </p:set>
                                    <p:animEffect transition="in" filter="fade">
                                      <p:cBhvr>
                                        <p:cTn id="14" dur="500"/>
                                        <p:tgtEl>
                                          <p:spTgt spid="402436">
                                            <p:bg/>
                                          </p:spTgt>
                                        </p:tgtEl>
                                      </p:cBhvr>
                                    </p:animEffect>
                                    <p:anim calcmode="lin" valueType="num">
                                      <p:cBhvr>
                                        <p:cTn id="15" dur="500" fill="hold"/>
                                        <p:tgtEl>
                                          <p:spTgt spid="402436">
                                            <p:bg/>
                                          </p:spTgt>
                                        </p:tgtEl>
                                        <p:attrNameLst>
                                          <p:attrName>ppt_x</p:attrName>
                                        </p:attrNameLst>
                                      </p:cBhvr>
                                      <p:tavLst>
                                        <p:tav tm="0">
                                          <p:val>
                                            <p:strVal val="#ppt_x"/>
                                          </p:val>
                                        </p:tav>
                                        <p:tav tm="100000">
                                          <p:val>
                                            <p:strVal val="#ppt_x"/>
                                          </p:val>
                                        </p:tav>
                                      </p:tavLst>
                                    </p:anim>
                                    <p:anim calcmode="lin" valueType="num">
                                      <p:cBhvr>
                                        <p:cTn id="16" dur="500" fill="hold"/>
                                        <p:tgtEl>
                                          <p:spTgt spid="402436">
                                            <p:bg/>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8" grpId="0"/>
      <p:bldP spid="40243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Tìm vị trí trong DSLK kép</a:t>
            </a:r>
          </a:p>
        </p:txBody>
      </p:sp>
      <p:sp>
        <p:nvSpPr>
          <p:cNvPr id="409659" name="Line 59"/>
          <p:cNvSpPr>
            <a:spLocks noChangeShapeType="1"/>
          </p:cNvSpPr>
          <p:nvPr/>
        </p:nvSpPr>
        <p:spPr bwMode="auto">
          <a:xfrm flipH="1">
            <a:off x="5562600" y="2971800"/>
            <a:ext cx="76200" cy="838200"/>
          </a:xfrm>
          <a:prstGeom prst="line">
            <a:avLst/>
          </a:prstGeom>
          <a:noFill/>
          <a:ln w="2857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sp>
        <p:nvSpPr>
          <p:cNvPr id="409662" name="Text Box 62"/>
          <p:cNvSpPr txBox="1">
            <a:spLocks noChangeArrowheads="1"/>
          </p:cNvSpPr>
          <p:nvPr/>
        </p:nvSpPr>
        <p:spPr bwMode="auto">
          <a:xfrm>
            <a:off x="830263" y="1473200"/>
            <a:ext cx="2337499" cy="523220"/>
          </a:xfrm>
          <a:prstGeom prst="rect">
            <a:avLst/>
          </a:prstGeom>
          <a:noFill/>
          <a:ln w="9525">
            <a:noFill/>
            <a:miter lim="800000"/>
            <a:headEnd/>
            <a:tailEnd/>
          </a:ln>
        </p:spPr>
        <p:txBody>
          <a:bodyPr wrap="none">
            <a:spAutoFit/>
          </a:bodyPr>
          <a:lstStyle/>
          <a:p>
            <a:r>
              <a:rPr lang="en-US" sz="2800">
                <a:solidFill>
                  <a:srgbClr val="3366CC"/>
                </a:solidFill>
                <a:latin typeface="Times New Roman" pitchFamily="18" charset="0"/>
                <a:cs typeface="Times New Roman" pitchFamily="18" charset="0"/>
              </a:rPr>
              <a:t>set_position(6)</a:t>
            </a:r>
          </a:p>
        </p:txBody>
      </p:sp>
      <p:sp>
        <p:nvSpPr>
          <p:cNvPr id="409663" name="Text Box 63"/>
          <p:cNvSpPr txBox="1">
            <a:spLocks noChangeArrowheads="1"/>
          </p:cNvSpPr>
          <p:nvPr/>
        </p:nvSpPr>
        <p:spPr bwMode="auto">
          <a:xfrm>
            <a:off x="830263" y="1462088"/>
            <a:ext cx="2337499" cy="523220"/>
          </a:xfrm>
          <a:prstGeom prst="rect">
            <a:avLst/>
          </a:prstGeom>
          <a:noFill/>
          <a:ln w="9525">
            <a:noFill/>
            <a:miter lim="800000"/>
            <a:headEnd/>
            <a:tailEnd/>
          </a:ln>
        </p:spPr>
        <p:txBody>
          <a:bodyPr wrap="none">
            <a:spAutoFit/>
          </a:bodyPr>
          <a:lstStyle/>
          <a:p>
            <a:r>
              <a:rPr lang="en-US" sz="2800">
                <a:solidFill>
                  <a:srgbClr val="3366CC"/>
                </a:solidFill>
                <a:latin typeface="Times New Roman" pitchFamily="18" charset="0"/>
                <a:cs typeface="Times New Roman" pitchFamily="18" charset="0"/>
              </a:rPr>
              <a:t>set_position(8)</a:t>
            </a:r>
          </a:p>
        </p:txBody>
      </p:sp>
      <p:grpSp>
        <p:nvGrpSpPr>
          <p:cNvPr id="2" name="Group 82"/>
          <p:cNvGrpSpPr>
            <a:grpSpLocks/>
          </p:cNvGrpSpPr>
          <p:nvPr/>
        </p:nvGrpSpPr>
        <p:grpSpPr bwMode="auto">
          <a:xfrm>
            <a:off x="304800" y="2336800"/>
            <a:ext cx="8610600" cy="3448050"/>
            <a:chOff x="192" y="1472"/>
            <a:chExt cx="5424" cy="2172"/>
          </a:xfrm>
        </p:grpSpPr>
        <p:grpSp>
          <p:nvGrpSpPr>
            <p:cNvPr id="3" name="Group 38"/>
            <p:cNvGrpSpPr>
              <a:grpSpLocks/>
            </p:cNvGrpSpPr>
            <p:nvPr/>
          </p:nvGrpSpPr>
          <p:grpSpPr bwMode="auto">
            <a:xfrm>
              <a:off x="192" y="2544"/>
              <a:ext cx="1536" cy="480"/>
              <a:chOff x="384" y="1344"/>
              <a:chExt cx="1536" cy="480"/>
            </a:xfrm>
          </p:grpSpPr>
          <p:sp>
            <p:nvSpPr>
              <p:cNvPr id="39984" name="Rectangle 5"/>
              <p:cNvSpPr>
                <a:spLocks noChangeArrowheads="1"/>
              </p:cNvSpPr>
              <p:nvPr/>
            </p:nvSpPr>
            <p:spPr bwMode="auto">
              <a:xfrm>
                <a:off x="823" y="1344"/>
                <a:ext cx="680" cy="480"/>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x</a:t>
                </a:r>
              </a:p>
            </p:txBody>
          </p:sp>
          <p:sp>
            <p:nvSpPr>
              <p:cNvPr id="39985" name="Rectangle 6"/>
              <p:cNvSpPr>
                <a:spLocks noChangeArrowheads="1"/>
              </p:cNvSpPr>
              <p:nvPr/>
            </p:nvSpPr>
            <p:spPr bwMode="auto">
              <a:xfrm>
                <a:off x="1503"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86" name="Rectangle 7"/>
              <p:cNvSpPr>
                <a:spLocks noChangeArrowheads="1"/>
              </p:cNvSpPr>
              <p:nvPr/>
            </p:nvSpPr>
            <p:spPr bwMode="auto">
              <a:xfrm>
                <a:off x="641"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87" name="Line 8"/>
              <p:cNvSpPr>
                <a:spLocks noChangeShapeType="1"/>
              </p:cNvSpPr>
              <p:nvPr/>
            </p:nvSpPr>
            <p:spPr bwMode="auto">
              <a:xfrm>
                <a:off x="1567" y="1680"/>
                <a:ext cx="353"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88" name="Line 9"/>
              <p:cNvSpPr>
                <a:spLocks noChangeShapeType="1"/>
              </p:cNvSpPr>
              <p:nvPr/>
            </p:nvSpPr>
            <p:spPr bwMode="auto">
              <a:xfrm flipH="1">
                <a:off x="384" y="1488"/>
                <a:ext cx="362"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4" name="Group 39"/>
            <p:cNvGrpSpPr>
              <a:grpSpLocks/>
            </p:cNvGrpSpPr>
            <p:nvPr/>
          </p:nvGrpSpPr>
          <p:grpSpPr bwMode="auto">
            <a:xfrm>
              <a:off x="1488" y="2544"/>
              <a:ext cx="1536" cy="480"/>
              <a:chOff x="384" y="1344"/>
              <a:chExt cx="1536" cy="480"/>
            </a:xfrm>
          </p:grpSpPr>
          <p:sp>
            <p:nvSpPr>
              <p:cNvPr id="39979" name="Rectangle 40"/>
              <p:cNvSpPr>
                <a:spLocks noChangeArrowheads="1"/>
              </p:cNvSpPr>
              <p:nvPr/>
            </p:nvSpPr>
            <p:spPr bwMode="auto">
              <a:xfrm>
                <a:off x="823" y="1344"/>
                <a:ext cx="680" cy="480"/>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y</a:t>
                </a:r>
              </a:p>
            </p:txBody>
          </p:sp>
          <p:sp>
            <p:nvSpPr>
              <p:cNvPr id="39980" name="Rectangle 41"/>
              <p:cNvSpPr>
                <a:spLocks noChangeArrowheads="1"/>
              </p:cNvSpPr>
              <p:nvPr/>
            </p:nvSpPr>
            <p:spPr bwMode="auto">
              <a:xfrm>
                <a:off x="1503"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81" name="Rectangle 42"/>
              <p:cNvSpPr>
                <a:spLocks noChangeArrowheads="1"/>
              </p:cNvSpPr>
              <p:nvPr/>
            </p:nvSpPr>
            <p:spPr bwMode="auto">
              <a:xfrm>
                <a:off x="641"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82" name="Line 43"/>
              <p:cNvSpPr>
                <a:spLocks noChangeShapeType="1"/>
              </p:cNvSpPr>
              <p:nvPr/>
            </p:nvSpPr>
            <p:spPr bwMode="auto">
              <a:xfrm>
                <a:off x="1567" y="1680"/>
                <a:ext cx="353"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83" name="Line 44"/>
              <p:cNvSpPr>
                <a:spLocks noChangeShapeType="1"/>
              </p:cNvSpPr>
              <p:nvPr/>
            </p:nvSpPr>
            <p:spPr bwMode="auto">
              <a:xfrm flipH="1">
                <a:off x="384" y="1488"/>
                <a:ext cx="362"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5" name="Group 45"/>
            <p:cNvGrpSpPr>
              <a:grpSpLocks/>
            </p:cNvGrpSpPr>
            <p:nvPr/>
          </p:nvGrpSpPr>
          <p:grpSpPr bwMode="auto">
            <a:xfrm>
              <a:off x="2784" y="2544"/>
              <a:ext cx="1536" cy="480"/>
              <a:chOff x="384" y="1344"/>
              <a:chExt cx="1536" cy="480"/>
            </a:xfrm>
          </p:grpSpPr>
          <p:sp>
            <p:nvSpPr>
              <p:cNvPr id="39974" name="Rectangle 46"/>
              <p:cNvSpPr>
                <a:spLocks noChangeArrowheads="1"/>
              </p:cNvSpPr>
              <p:nvPr/>
            </p:nvSpPr>
            <p:spPr bwMode="auto">
              <a:xfrm>
                <a:off x="823" y="1344"/>
                <a:ext cx="680" cy="480"/>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z</a:t>
                </a:r>
              </a:p>
            </p:txBody>
          </p:sp>
          <p:sp>
            <p:nvSpPr>
              <p:cNvPr id="39975" name="Rectangle 47"/>
              <p:cNvSpPr>
                <a:spLocks noChangeArrowheads="1"/>
              </p:cNvSpPr>
              <p:nvPr/>
            </p:nvSpPr>
            <p:spPr bwMode="auto">
              <a:xfrm>
                <a:off x="1503"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76" name="Rectangle 48"/>
              <p:cNvSpPr>
                <a:spLocks noChangeArrowheads="1"/>
              </p:cNvSpPr>
              <p:nvPr/>
            </p:nvSpPr>
            <p:spPr bwMode="auto">
              <a:xfrm>
                <a:off x="641"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77" name="Line 49"/>
              <p:cNvSpPr>
                <a:spLocks noChangeShapeType="1"/>
              </p:cNvSpPr>
              <p:nvPr/>
            </p:nvSpPr>
            <p:spPr bwMode="auto">
              <a:xfrm>
                <a:off x="1567" y="1680"/>
                <a:ext cx="353"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78" name="Line 50"/>
              <p:cNvSpPr>
                <a:spLocks noChangeShapeType="1"/>
              </p:cNvSpPr>
              <p:nvPr/>
            </p:nvSpPr>
            <p:spPr bwMode="auto">
              <a:xfrm flipH="1">
                <a:off x="384" y="1488"/>
                <a:ext cx="362"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6" name="Group 51"/>
            <p:cNvGrpSpPr>
              <a:grpSpLocks/>
            </p:cNvGrpSpPr>
            <p:nvPr/>
          </p:nvGrpSpPr>
          <p:grpSpPr bwMode="auto">
            <a:xfrm>
              <a:off x="4080" y="2544"/>
              <a:ext cx="1536" cy="480"/>
              <a:chOff x="384" y="1344"/>
              <a:chExt cx="1536" cy="480"/>
            </a:xfrm>
          </p:grpSpPr>
          <p:sp>
            <p:nvSpPr>
              <p:cNvPr id="39969" name="Rectangle 52"/>
              <p:cNvSpPr>
                <a:spLocks noChangeArrowheads="1"/>
              </p:cNvSpPr>
              <p:nvPr/>
            </p:nvSpPr>
            <p:spPr bwMode="auto">
              <a:xfrm>
                <a:off x="823" y="1344"/>
                <a:ext cx="680" cy="480"/>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m</a:t>
                </a:r>
              </a:p>
            </p:txBody>
          </p:sp>
          <p:sp>
            <p:nvSpPr>
              <p:cNvPr id="39970" name="Rectangle 53"/>
              <p:cNvSpPr>
                <a:spLocks noChangeArrowheads="1"/>
              </p:cNvSpPr>
              <p:nvPr/>
            </p:nvSpPr>
            <p:spPr bwMode="auto">
              <a:xfrm>
                <a:off x="1503"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71" name="Rectangle 54"/>
              <p:cNvSpPr>
                <a:spLocks noChangeArrowheads="1"/>
              </p:cNvSpPr>
              <p:nvPr/>
            </p:nvSpPr>
            <p:spPr bwMode="auto">
              <a:xfrm>
                <a:off x="641" y="1344"/>
                <a:ext cx="182" cy="480"/>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9972" name="Line 55"/>
              <p:cNvSpPr>
                <a:spLocks noChangeShapeType="1"/>
              </p:cNvSpPr>
              <p:nvPr/>
            </p:nvSpPr>
            <p:spPr bwMode="auto">
              <a:xfrm>
                <a:off x="1567" y="1680"/>
                <a:ext cx="353"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73" name="Line 56"/>
              <p:cNvSpPr>
                <a:spLocks noChangeShapeType="1"/>
              </p:cNvSpPr>
              <p:nvPr/>
            </p:nvSpPr>
            <p:spPr bwMode="auto">
              <a:xfrm flipH="1">
                <a:off x="384" y="1488"/>
                <a:ext cx="362"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7" name="Group 77"/>
            <p:cNvGrpSpPr>
              <a:grpSpLocks/>
            </p:cNvGrpSpPr>
            <p:nvPr/>
          </p:nvGrpSpPr>
          <p:grpSpPr bwMode="auto">
            <a:xfrm>
              <a:off x="2604" y="1472"/>
              <a:ext cx="1881" cy="544"/>
              <a:chOff x="2604" y="1472"/>
              <a:chExt cx="1881" cy="544"/>
            </a:xfrm>
          </p:grpSpPr>
          <p:sp>
            <p:nvSpPr>
              <p:cNvPr id="39966" name="Oval 29"/>
              <p:cNvSpPr>
                <a:spLocks noChangeArrowheads="1"/>
              </p:cNvSpPr>
              <p:nvPr/>
            </p:nvSpPr>
            <p:spPr bwMode="auto">
              <a:xfrm>
                <a:off x="2742" y="1728"/>
                <a:ext cx="288" cy="288"/>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7" name="Text Box 30"/>
              <p:cNvSpPr txBox="1">
                <a:spLocks noChangeArrowheads="1"/>
              </p:cNvSpPr>
              <p:nvPr/>
            </p:nvSpPr>
            <p:spPr bwMode="auto">
              <a:xfrm>
                <a:off x="2604" y="1472"/>
                <a:ext cx="573"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current</a:t>
                </a:r>
              </a:p>
            </p:txBody>
          </p:sp>
          <p:sp>
            <p:nvSpPr>
              <p:cNvPr id="39968" name="Text Box 58"/>
              <p:cNvSpPr txBox="1">
                <a:spLocks noChangeArrowheads="1"/>
              </p:cNvSpPr>
              <p:nvPr/>
            </p:nvSpPr>
            <p:spPr bwMode="auto">
              <a:xfrm>
                <a:off x="3312" y="1625"/>
                <a:ext cx="1173"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current_position</a:t>
                </a:r>
              </a:p>
            </p:txBody>
          </p:sp>
        </p:grpSp>
        <p:grpSp>
          <p:nvGrpSpPr>
            <p:cNvPr id="8" name="Group 76"/>
            <p:cNvGrpSpPr>
              <a:grpSpLocks/>
            </p:cNvGrpSpPr>
            <p:nvPr/>
          </p:nvGrpSpPr>
          <p:grpSpPr bwMode="auto">
            <a:xfrm>
              <a:off x="576" y="3072"/>
              <a:ext cx="4680" cy="572"/>
              <a:chOff x="576" y="3072"/>
              <a:chExt cx="4680" cy="572"/>
            </a:xfrm>
          </p:grpSpPr>
          <p:grpSp>
            <p:nvGrpSpPr>
              <p:cNvPr id="9" name="Group 66"/>
              <p:cNvGrpSpPr>
                <a:grpSpLocks/>
              </p:cNvGrpSpPr>
              <p:nvPr/>
            </p:nvGrpSpPr>
            <p:grpSpPr bwMode="auto">
              <a:xfrm>
                <a:off x="576" y="3072"/>
                <a:ext cx="888" cy="572"/>
                <a:chOff x="576" y="3072"/>
                <a:chExt cx="888" cy="572"/>
              </a:xfrm>
            </p:grpSpPr>
            <p:sp>
              <p:nvSpPr>
                <p:cNvPr id="39964" name="Text Box 64"/>
                <p:cNvSpPr txBox="1">
                  <a:spLocks noChangeArrowheads="1"/>
                </p:cNvSpPr>
                <p:nvPr/>
              </p:nvSpPr>
              <p:spPr bwMode="auto">
                <a:xfrm>
                  <a:off x="576" y="3392"/>
                  <a:ext cx="888"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position = 5</a:t>
                  </a:r>
                </a:p>
              </p:txBody>
            </p:sp>
            <p:sp>
              <p:nvSpPr>
                <p:cNvPr id="39965" name="Line 65"/>
                <p:cNvSpPr>
                  <a:spLocks noChangeShapeType="1"/>
                </p:cNvSpPr>
                <p:nvPr/>
              </p:nvSpPr>
              <p:spPr bwMode="auto">
                <a:xfrm flipV="1">
                  <a:off x="1056" y="3072"/>
                  <a:ext cx="0" cy="240"/>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10" name="Group 67"/>
              <p:cNvGrpSpPr>
                <a:grpSpLocks/>
              </p:cNvGrpSpPr>
              <p:nvPr/>
            </p:nvGrpSpPr>
            <p:grpSpPr bwMode="auto">
              <a:xfrm>
                <a:off x="1824" y="3072"/>
                <a:ext cx="888" cy="572"/>
                <a:chOff x="576" y="3072"/>
                <a:chExt cx="888" cy="572"/>
              </a:xfrm>
            </p:grpSpPr>
            <p:sp>
              <p:nvSpPr>
                <p:cNvPr id="39962" name="Text Box 68"/>
                <p:cNvSpPr txBox="1">
                  <a:spLocks noChangeArrowheads="1"/>
                </p:cNvSpPr>
                <p:nvPr/>
              </p:nvSpPr>
              <p:spPr bwMode="auto">
                <a:xfrm>
                  <a:off x="576" y="3392"/>
                  <a:ext cx="888"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position = 6</a:t>
                  </a:r>
                </a:p>
              </p:txBody>
            </p:sp>
            <p:sp>
              <p:nvSpPr>
                <p:cNvPr id="39963" name="Line 69"/>
                <p:cNvSpPr>
                  <a:spLocks noChangeShapeType="1"/>
                </p:cNvSpPr>
                <p:nvPr/>
              </p:nvSpPr>
              <p:spPr bwMode="auto">
                <a:xfrm flipV="1">
                  <a:off x="1056" y="3072"/>
                  <a:ext cx="0" cy="240"/>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11" name="Group 70"/>
              <p:cNvGrpSpPr>
                <a:grpSpLocks/>
              </p:cNvGrpSpPr>
              <p:nvPr/>
            </p:nvGrpSpPr>
            <p:grpSpPr bwMode="auto">
              <a:xfrm>
                <a:off x="3120" y="3072"/>
                <a:ext cx="888" cy="572"/>
                <a:chOff x="576" y="3072"/>
                <a:chExt cx="888" cy="572"/>
              </a:xfrm>
            </p:grpSpPr>
            <p:sp>
              <p:nvSpPr>
                <p:cNvPr id="39960" name="Text Box 71"/>
                <p:cNvSpPr txBox="1">
                  <a:spLocks noChangeArrowheads="1"/>
                </p:cNvSpPr>
                <p:nvPr/>
              </p:nvSpPr>
              <p:spPr bwMode="auto">
                <a:xfrm>
                  <a:off x="576" y="3392"/>
                  <a:ext cx="888"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position = 7</a:t>
                  </a:r>
                </a:p>
              </p:txBody>
            </p:sp>
            <p:sp>
              <p:nvSpPr>
                <p:cNvPr id="39961" name="Line 72"/>
                <p:cNvSpPr>
                  <a:spLocks noChangeShapeType="1"/>
                </p:cNvSpPr>
                <p:nvPr/>
              </p:nvSpPr>
              <p:spPr bwMode="auto">
                <a:xfrm flipV="1">
                  <a:off x="1056" y="3072"/>
                  <a:ext cx="0" cy="240"/>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12" name="Group 73"/>
              <p:cNvGrpSpPr>
                <a:grpSpLocks/>
              </p:cNvGrpSpPr>
              <p:nvPr/>
            </p:nvGrpSpPr>
            <p:grpSpPr bwMode="auto">
              <a:xfrm>
                <a:off x="4368" y="3072"/>
                <a:ext cx="888" cy="572"/>
                <a:chOff x="576" y="3072"/>
                <a:chExt cx="888" cy="572"/>
              </a:xfrm>
            </p:grpSpPr>
            <p:sp>
              <p:nvSpPr>
                <p:cNvPr id="39958" name="Text Box 74"/>
                <p:cNvSpPr txBox="1">
                  <a:spLocks noChangeArrowheads="1"/>
                </p:cNvSpPr>
                <p:nvPr/>
              </p:nvSpPr>
              <p:spPr bwMode="auto">
                <a:xfrm>
                  <a:off x="576" y="3392"/>
                  <a:ext cx="888"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position = 8</a:t>
                  </a:r>
                </a:p>
              </p:txBody>
            </p:sp>
            <p:sp>
              <p:nvSpPr>
                <p:cNvPr id="39959" name="Line 75"/>
                <p:cNvSpPr>
                  <a:spLocks noChangeShapeType="1"/>
                </p:cNvSpPr>
                <p:nvPr/>
              </p:nvSpPr>
              <p:spPr bwMode="auto">
                <a:xfrm flipV="1">
                  <a:off x="1056" y="3072"/>
                  <a:ext cx="0" cy="240"/>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grpSp>
      </p:grpSp>
      <p:sp>
        <p:nvSpPr>
          <p:cNvPr id="409657" name="Freeform 57"/>
          <p:cNvSpPr>
            <a:spLocks/>
          </p:cNvSpPr>
          <p:nvPr/>
        </p:nvSpPr>
        <p:spPr bwMode="auto">
          <a:xfrm>
            <a:off x="4572000" y="2971800"/>
            <a:ext cx="228600" cy="1143000"/>
          </a:xfrm>
          <a:custGeom>
            <a:avLst/>
            <a:gdLst>
              <a:gd name="T0" fmla="*/ 0 w 144"/>
              <a:gd name="T1" fmla="*/ 0 h 720"/>
              <a:gd name="T2" fmla="*/ 0 w 144"/>
              <a:gd name="T3" fmla="*/ 2147483647 h 720"/>
              <a:gd name="T4" fmla="*/ 2147483647 w 144"/>
              <a:gd name="T5" fmla="*/ 2147483647 h 720"/>
              <a:gd name="T6" fmla="*/ 0 60000 65536"/>
              <a:gd name="T7" fmla="*/ 0 60000 65536"/>
              <a:gd name="T8" fmla="*/ 0 60000 65536"/>
              <a:gd name="T9" fmla="*/ 0 w 144"/>
              <a:gd name="T10" fmla="*/ 0 h 720"/>
              <a:gd name="T11" fmla="*/ 144 w 144"/>
              <a:gd name="T12" fmla="*/ 720 h 720"/>
            </a:gdLst>
            <a:ahLst/>
            <a:cxnLst>
              <a:cxn ang="T6">
                <a:pos x="T0" y="T1"/>
              </a:cxn>
              <a:cxn ang="T7">
                <a:pos x="T2" y="T3"/>
              </a:cxn>
              <a:cxn ang="T8">
                <a:pos x="T4" y="T5"/>
              </a:cxn>
            </a:cxnLst>
            <a:rect l="T9" t="T10" r="T11" b="T12"/>
            <a:pathLst>
              <a:path w="144" h="720">
                <a:moveTo>
                  <a:pt x="0" y="0"/>
                </a:moveTo>
                <a:lnTo>
                  <a:pt x="0" y="720"/>
                </a:lnTo>
                <a:lnTo>
                  <a:pt x="144" y="720"/>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09678" name="Freeform 78"/>
          <p:cNvSpPr>
            <a:spLocks/>
          </p:cNvSpPr>
          <p:nvPr/>
        </p:nvSpPr>
        <p:spPr bwMode="auto">
          <a:xfrm>
            <a:off x="2590800" y="2971800"/>
            <a:ext cx="1981200" cy="1143000"/>
          </a:xfrm>
          <a:custGeom>
            <a:avLst/>
            <a:gdLst>
              <a:gd name="T0" fmla="*/ 2147483647 w 1248"/>
              <a:gd name="T1" fmla="*/ 0 h 720"/>
              <a:gd name="T2" fmla="*/ 2147483647 w 1248"/>
              <a:gd name="T3" fmla="*/ 2147483647 h 720"/>
              <a:gd name="T4" fmla="*/ 0 w 1248"/>
              <a:gd name="T5" fmla="*/ 2147483647 h 720"/>
              <a:gd name="T6" fmla="*/ 0 w 1248"/>
              <a:gd name="T7" fmla="*/ 2147483647 h 720"/>
              <a:gd name="T8" fmla="*/ 2147483647 w 1248"/>
              <a:gd name="T9" fmla="*/ 2147483647 h 720"/>
              <a:gd name="T10" fmla="*/ 0 60000 65536"/>
              <a:gd name="T11" fmla="*/ 0 60000 65536"/>
              <a:gd name="T12" fmla="*/ 0 60000 65536"/>
              <a:gd name="T13" fmla="*/ 0 60000 65536"/>
              <a:gd name="T14" fmla="*/ 0 60000 65536"/>
              <a:gd name="T15" fmla="*/ 0 w 1248"/>
              <a:gd name="T16" fmla="*/ 0 h 720"/>
              <a:gd name="T17" fmla="*/ 1248 w 1248"/>
              <a:gd name="T18" fmla="*/ 720 h 720"/>
            </a:gdLst>
            <a:ahLst/>
            <a:cxnLst>
              <a:cxn ang="T10">
                <a:pos x="T0" y="T1"/>
              </a:cxn>
              <a:cxn ang="T11">
                <a:pos x="T2" y="T3"/>
              </a:cxn>
              <a:cxn ang="T12">
                <a:pos x="T4" y="T5"/>
              </a:cxn>
              <a:cxn ang="T13">
                <a:pos x="T6" y="T7"/>
              </a:cxn>
              <a:cxn ang="T14">
                <a:pos x="T8" y="T9"/>
              </a:cxn>
            </a:cxnLst>
            <a:rect l="T15" t="T16" r="T17" b="T18"/>
            <a:pathLst>
              <a:path w="1248" h="720">
                <a:moveTo>
                  <a:pt x="1248" y="0"/>
                </a:moveTo>
                <a:lnTo>
                  <a:pt x="1248" y="384"/>
                </a:lnTo>
                <a:lnTo>
                  <a:pt x="0" y="384"/>
                </a:lnTo>
                <a:lnTo>
                  <a:pt x="0" y="720"/>
                </a:lnTo>
                <a:lnTo>
                  <a:pt x="96" y="720"/>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09679" name="Freeform 79"/>
          <p:cNvSpPr>
            <a:spLocks/>
          </p:cNvSpPr>
          <p:nvPr/>
        </p:nvSpPr>
        <p:spPr bwMode="auto">
          <a:xfrm>
            <a:off x="4572000" y="2971800"/>
            <a:ext cx="2286000" cy="1143000"/>
          </a:xfrm>
          <a:custGeom>
            <a:avLst/>
            <a:gdLst>
              <a:gd name="T0" fmla="*/ 0 w 1440"/>
              <a:gd name="T1" fmla="*/ 0 h 720"/>
              <a:gd name="T2" fmla="*/ 0 w 1440"/>
              <a:gd name="T3" fmla="*/ 2147483647 h 720"/>
              <a:gd name="T4" fmla="*/ 2147483647 w 1440"/>
              <a:gd name="T5" fmla="*/ 2147483647 h 720"/>
              <a:gd name="T6" fmla="*/ 2147483647 w 1440"/>
              <a:gd name="T7" fmla="*/ 2147483647 h 720"/>
              <a:gd name="T8" fmla="*/ 2147483647 w 1440"/>
              <a:gd name="T9" fmla="*/ 2147483647 h 720"/>
              <a:gd name="T10" fmla="*/ 0 60000 65536"/>
              <a:gd name="T11" fmla="*/ 0 60000 65536"/>
              <a:gd name="T12" fmla="*/ 0 60000 65536"/>
              <a:gd name="T13" fmla="*/ 0 60000 65536"/>
              <a:gd name="T14" fmla="*/ 0 60000 65536"/>
              <a:gd name="T15" fmla="*/ 0 w 1440"/>
              <a:gd name="T16" fmla="*/ 0 h 720"/>
              <a:gd name="T17" fmla="*/ 1440 w 1440"/>
              <a:gd name="T18" fmla="*/ 720 h 720"/>
            </a:gdLst>
            <a:ahLst/>
            <a:cxnLst>
              <a:cxn ang="T10">
                <a:pos x="T0" y="T1"/>
              </a:cxn>
              <a:cxn ang="T11">
                <a:pos x="T2" y="T3"/>
              </a:cxn>
              <a:cxn ang="T12">
                <a:pos x="T4" y="T5"/>
              </a:cxn>
              <a:cxn ang="T13">
                <a:pos x="T6" y="T7"/>
              </a:cxn>
              <a:cxn ang="T14">
                <a:pos x="T8" y="T9"/>
              </a:cxn>
            </a:cxnLst>
            <a:rect l="T15" t="T16" r="T17" b="T18"/>
            <a:pathLst>
              <a:path w="1440" h="720">
                <a:moveTo>
                  <a:pt x="0" y="0"/>
                </a:moveTo>
                <a:lnTo>
                  <a:pt x="0" y="384"/>
                </a:lnTo>
                <a:lnTo>
                  <a:pt x="1296" y="384"/>
                </a:lnTo>
                <a:lnTo>
                  <a:pt x="1296" y="720"/>
                </a:lnTo>
                <a:lnTo>
                  <a:pt x="1440" y="720"/>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09680" name="Line 80"/>
          <p:cNvSpPr>
            <a:spLocks noChangeShapeType="1"/>
          </p:cNvSpPr>
          <p:nvPr/>
        </p:nvSpPr>
        <p:spPr bwMode="auto">
          <a:xfrm flipH="1">
            <a:off x="3657600" y="2971800"/>
            <a:ext cx="1981200" cy="914400"/>
          </a:xfrm>
          <a:prstGeom prst="line">
            <a:avLst/>
          </a:prstGeom>
          <a:noFill/>
          <a:ln w="2857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sp>
        <p:nvSpPr>
          <p:cNvPr id="409681" name="Line 81"/>
          <p:cNvSpPr>
            <a:spLocks noChangeShapeType="1"/>
          </p:cNvSpPr>
          <p:nvPr/>
        </p:nvSpPr>
        <p:spPr bwMode="auto">
          <a:xfrm>
            <a:off x="5638800" y="2971800"/>
            <a:ext cx="1905000" cy="914400"/>
          </a:xfrm>
          <a:prstGeom prst="line">
            <a:avLst/>
          </a:prstGeom>
          <a:noFill/>
          <a:ln w="2857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sp>
        <p:nvSpPr>
          <p:cNvPr id="53" name="Slide Number Placeholder 52"/>
          <p:cNvSpPr>
            <a:spLocks noGrp="1"/>
          </p:cNvSpPr>
          <p:nvPr>
            <p:ph type="sldNum" sz="quarter" idx="12"/>
          </p:nvPr>
        </p:nvSpPr>
        <p:spPr/>
        <p:txBody>
          <a:bodyPr/>
          <a:lstStyle/>
          <a:p>
            <a:fld id="{EA8B0754-5FE3-4DBF-89CA-B0CB43DC3C3B}" type="slidenum">
              <a:rPr lang="en-US" smtClean="0"/>
              <a:pPr/>
              <a:t>48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62"/>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grpId="1" nodeType="afterEffect">
                                  <p:stCondLst>
                                    <p:cond delay="1000"/>
                                  </p:stCondLst>
                                  <p:childTnLst>
                                    <p:set>
                                      <p:cBhvr>
                                        <p:cTn id="17" dur="1" fill="hold">
                                          <p:stCondLst>
                                            <p:cond delay="0"/>
                                          </p:stCondLst>
                                        </p:cTn>
                                        <p:tgtEl>
                                          <p:spTgt spid="409657"/>
                                        </p:tgtEl>
                                        <p:attrNameLst>
                                          <p:attrName>style.visibility</p:attrName>
                                        </p:attrNameLst>
                                      </p:cBhvr>
                                      <p:to>
                                        <p:strVal val="hidden"/>
                                      </p:to>
                                    </p:set>
                                  </p:childTnLst>
                                </p:cTn>
                              </p:par>
                            </p:childTnLst>
                          </p:cTn>
                        </p:par>
                        <p:par>
                          <p:cTn id="18" fill="hold">
                            <p:stCondLst>
                              <p:cond delay="1000"/>
                            </p:stCondLst>
                            <p:childTnLst>
                              <p:par>
                                <p:cTn id="19" presetID="18" presetClass="entr" presetSubtype="12" fill="hold" grpId="0" nodeType="afterEffect">
                                  <p:stCondLst>
                                    <p:cond delay="0"/>
                                  </p:stCondLst>
                                  <p:childTnLst>
                                    <p:set>
                                      <p:cBhvr>
                                        <p:cTn id="20" dur="1" fill="hold">
                                          <p:stCondLst>
                                            <p:cond delay="0"/>
                                          </p:stCondLst>
                                        </p:cTn>
                                        <p:tgtEl>
                                          <p:spTgt spid="409678"/>
                                        </p:tgtEl>
                                        <p:attrNameLst>
                                          <p:attrName>style.visibility</p:attrName>
                                        </p:attrNameLst>
                                      </p:cBhvr>
                                      <p:to>
                                        <p:strVal val="visible"/>
                                      </p:to>
                                    </p:set>
                                    <p:animEffect transition="in" filter="strips(downLeft)">
                                      <p:cBhvr>
                                        <p:cTn id="21" dur="500"/>
                                        <p:tgtEl>
                                          <p:spTgt spid="409678"/>
                                        </p:tgtEl>
                                      </p:cBhvr>
                                    </p:animEffect>
                                  </p:childTnLst>
                                </p:cTn>
                              </p:par>
                            </p:childTnLst>
                          </p:cTn>
                        </p:par>
                        <p:par>
                          <p:cTn id="22" fill="hold">
                            <p:stCondLst>
                              <p:cond delay="1500"/>
                            </p:stCondLst>
                            <p:childTnLst>
                              <p:par>
                                <p:cTn id="23" presetID="1" presetClass="exit" presetSubtype="0" fill="hold" grpId="1" nodeType="afterEffect">
                                  <p:stCondLst>
                                    <p:cond delay="0"/>
                                  </p:stCondLst>
                                  <p:childTnLst>
                                    <p:set>
                                      <p:cBhvr>
                                        <p:cTn id="24" dur="1" fill="hold">
                                          <p:stCondLst>
                                            <p:cond delay="0"/>
                                          </p:stCondLst>
                                        </p:cTn>
                                        <p:tgtEl>
                                          <p:spTgt spid="409659"/>
                                        </p:tgtEl>
                                        <p:attrNameLst>
                                          <p:attrName>style.visibility</p:attrName>
                                        </p:attrNameLst>
                                      </p:cBhvr>
                                      <p:to>
                                        <p:strVal val="hidden"/>
                                      </p:to>
                                    </p:se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40968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409662"/>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409663"/>
                                        </p:tgtEl>
                                        <p:attrNameLst>
                                          <p:attrName>style.visibility</p:attrName>
                                        </p:attrNameLst>
                                      </p:cBhvr>
                                      <p:to>
                                        <p:strVal val="visible"/>
                                      </p:to>
                                    </p:set>
                                  </p:childTnLst>
                                </p:cTn>
                              </p:par>
                            </p:childTnLst>
                          </p:cTn>
                        </p:par>
                        <p:par>
                          <p:cTn id="34" fill="hold">
                            <p:stCondLst>
                              <p:cond delay="0"/>
                            </p:stCondLst>
                            <p:childTnLst>
                              <p:par>
                                <p:cTn id="35" presetID="1" presetClass="exit" presetSubtype="0" fill="hold" grpId="1" nodeType="afterEffect">
                                  <p:stCondLst>
                                    <p:cond delay="1000"/>
                                  </p:stCondLst>
                                  <p:childTnLst>
                                    <p:set>
                                      <p:cBhvr>
                                        <p:cTn id="36" dur="1" fill="hold">
                                          <p:stCondLst>
                                            <p:cond delay="0"/>
                                          </p:stCondLst>
                                        </p:cTn>
                                        <p:tgtEl>
                                          <p:spTgt spid="409678"/>
                                        </p:tgtEl>
                                        <p:attrNameLst>
                                          <p:attrName>style.visibility</p:attrName>
                                        </p:attrNameLst>
                                      </p:cBhvr>
                                      <p:to>
                                        <p:strVal val="hidden"/>
                                      </p:to>
                                    </p:set>
                                  </p:childTnLst>
                                </p:cTn>
                              </p:par>
                            </p:childTnLst>
                          </p:cTn>
                        </p:par>
                        <p:par>
                          <p:cTn id="37" fill="hold">
                            <p:stCondLst>
                              <p:cond delay="1000"/>
                            </p:stCondLst>
                            <p:childTnLst>
                              <p:par>
                                <p:cTn id="38" presetID="18" presetClass="entr" presetSubtype="6" fill="hold" grpId="2" nodeType="afterEffect">
                                  <p:stCondLst>
                                    <p:cond delay="0"/>
                                  </p:stCondLst>
                                  <p:childTnLst>
                                    <p:set>
                                      <p:cBhvr>
                                        <p:cTn id="39" dur="1" fill="hold">
                                          <p:stCondLst>
                                            <p:cond delay="0"/>
                                          </p:stCondLst>
                                        </p:cTn>
                                        <p:tgtEl>
                                          <p:spTgt spid="409657"/>
                                        </p:tgtEl>
                                        <p:attrNameLst>
                                          <p:attrName>style.visibility</p:attrName>
                                        </p:attrNameLst>
                                      </p:cBhvr>
                                      <p:to>
                                        <p:strVal val="visible"/>
                                      </p:to>
                                    </p:set>
                                    <p:animEffect transition="in" filter="strips(downRight)">
                                      <p:cBhvr>
                                        <p:cTn id="40" dur="500"/>
                                        <p:tgtEl>
                                          <p:spTgt spid="409657"/>
                                        </p:tgtEl>
                                      </p:cBhvr>
                                    </p:animEffect>
                                  </p:childTnLst>
                                </p:cTn>
                              </p:par>
                            </p:childTnLst>
                          </p:cTn>
                        </p:par>
                        <p:par>
                          <p:cTn id="41" fill="hold">
                            <p:stCondLst>
                              <p:cond delay="1500"/>
                            </p:stCondLst>
                            <p:childTnLst>
                              <p:par>
                                <p:cTn id="42" presetID="1" presetClass="exit" presetSubtype="0" fill="hold" grpId="3" nodeType="afterEffect">
                                  <p:stCondLst>
                                    <p:cond delay="500"/>
                                  </p:stCondLst>
                                  <p:childTnLst>
                                    <p:set>
                                      <p:cBhvr>
                                        <p:cTn id="43" dur="1" fill="hold">
                                          <p:stCondLst>
                                            <p:cond delay="0"/>
                                          </p:stCondLst>
                                        </p:cTn>
                                        <p:tgtEl>
                                          <p:spTgt spid="409657"/>
                                        </p:tgtEl>
                                        <p:attrNameLst>
                                          <p:attrName>style.visibility</p:attrName>
                                        </p:attrNameLst>
                                      </p:cBhvr>
                                      <p:to>
                                        <p:strVal val="hidden"/>
                                      </p:to>
                                    </p:set>
                                  </p:childTnLst>
                                </p:cTn>
                              </p:par>
                            </p:childTnLst>
                          </p:cTn>
                        </p:par>
                        <p:par>
                          <p:cTn id="44" fill="hold">
                            <p:stCondLst>
                              <p:cond delay="2000"/>
                            </p:stCondLst>
                            <p:childTnLst>
                              <p:par>
                                <p:cTn id="45" presetID="18" presetClass="entr" presetSubtype="6" fill="hold" grpId="0" nodeType="afterEffect">
                                  <p:stCondLst>
                                    <p:cond delay="0"/>
                                  </p:stCondLst>
                                  <p:childTnLst>
                                    <p:set>
                                      <p:cBhvr>
                                        <p:cTn id="46" dur="1" fill="hold">
                                          <p:stCondLst>
                                            <p:cond delay="0"/>
                                          </p:stCondLst>
                                        </p:cTn>
                                        <p:tgtEl>
                                          <p:spTgt spid="409679"/>
                                        </p:tgtEl>
                                        <p:attrNameLst>
                                          <p:attrName>style.visibility</p:attrName>
                                        </p:attrNameLst>
                                      </p:cBhvr>
                                      <p:to>
                                        <p:strVal val="visible"/>
                                      </p:to>
                                    </p:set>
                                    <p:animEffect transition="in" filter="strips(downRight)">
                                      <p:cBhvr>
                                        <p:cTn id="47" dur="500"/>
                                        <p:tgtEl>
                                          <p:spTgt spid="409679"/>
                                        </p:tgtEl>
                                      </p:cBhvr>
                                    </p:animEffect>
                                  </p:childTnLst>
                                </p:cTn>
                              </p:par>
                            </p:childTnLst>
                          </p:cTn>
                        </p:par>
                        <p:par>
                          <p:cTn id="48" fill="hold">
                            <p:stCondLst>
                              <p:cond delay="2500"/>
                            </p:stCondLst>
                            <p:childTnLst>
                              <p:par>
                                <p:cTn id="49" presetID="1" presetClass="exit" presetSubtype="0" fill="hold" grpId="1" nodeType="afterEffect">
                                  <p:stCondLst>
                                    <p:cond delay="0"/>
                                  </p:stCondLst>
                                  <p:childTnLst>
                                    <p:set>
                                      <p:cBhvr>
                                        <p:cTn id="50" dur="1" fill="hold">
                                          <p:stCondLst>
                                            <p:cond delay="0"/>
                                          </p:stCondLst>
                                        </p:cTn>
                                        <p:tgtEl>
                                          <p:spTgt spid="409680"/>
                                        </p:tgtEl>
                                        <p:attrNameLst>
                                          <p:attrName>style.visibility</p:attrName>
                                        </p:attrNameLst>
                                      </p:cBhvr>
                                      <p:to>
                                        <p:strVal val="hidden"/>
                                      </p:to>
                                    </p:set>
                                  </p:childTnLst>
                                </p:cTn>
                              </p:par>
                            </p:childTnLst>
                          </p:cTn>
                        </p:par>
                        <p:par>
                          <p:cTn id="51" fill="hold">
                            <p:stCondLst>
                              <p:cond delay="2500"/>
                            </p:stCondLst>
                            <p:childTnLst>
                              <p:par>
                                <p:cTn id="52" presetID="1" presetClass="entr" presetSubtype="0" fill="hold" grpId="0" nodeType="afterEffect">
                                  <p:stCondLst>
                                    <p:cond delay="0"/>
                                  </p:stCondLst>
                                  <p:childTnLst>
                                    <p:set>
                                      <p:cBhvr>
                                        <p:cTn id="53" dur="1" fill="hold">
                                          <p:stCondLst>
                                            <p:cond delay="0"/>
                                          </p:stCondLst>
                                        </p:cTn>
                                        <p:tgtEl>
                                          <p:spTgt spid="409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9" grpId="0" animBg="1"/>
      <p:bldP spid="409659" grpId="1" animBg="1"/>
      <p:bldP spid="409662" grpId="0"/>
      <p:bldP spid="409662" grpId="1"/>
      <p:bldP spid="409663" grpId="0"/>
      <p:bldP spid="409657" grpId="0" animBg="1"/>
      <p:bldP spid="409657" grpId="1" animBg="1"/>
      <p:bldP spid="409657" grpId="2" animBg="1"/>
      <p:bldP spid="409657" grpId="3" animBg="1"/>
      <p:bldP spid="409678" grpId="0" animBg="1"/>
      <p:bldP spid="409678" grpId="1" animBg="1"/>
      <p:bldP spid="409679" grpId="0" animBg="1"/>
      <p:bldP spid="409680" grpId="0" animBg="1"/>
      <p:bldP spid="409680" grpId="1" animBg="1"/>
      <p:bldP spid="40968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Thêm vào trong DSLK kép</a:t>
            </a:r>
          </a:p>
        </p:txBody>
      </p:sp>
      <p:grpSp>
        <p:nvGrpSpPr>
          <p:cNvPr id="2" name="Group 65"/>
          <p:cNvGrpSpPr>
            <a:grpSpLocks/>
          </p:cNvGrpSpPr>
          <p:nvPr/>
        </p:nvGrpSpPr>
        <p:grpSpPr bwMode="auto">
          <a:xfrm>
            <a:off x="2011363" y="2590800"/>
            <a:ext cx="1968500" cy="990600"/>
            <a:chOff x="1073" y="1488"/>
            <a:chExt cx="1240" cy="624"/>
          </a:xfrm>
        </p:grpSpPr>
        <p:sp>
          <p:nvSpPr>
            <p:cNvPr id="41006" name="Rectangle 4"/>
            <p:cNvSpPr>
              <a:spLocks noChangeArrowheads="1"/>
            </p:cNvSpPr>
            <p:nvPr/>
          </p:nvSpPr>
          <p:spPr bwMode="auto">
            <a:xfrm>
              <a:off x="1289" y="1488"/>
              <a:ext cx="808" cy="624"/>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x</a:t>
              </a:r>
            </a:p>
          </p:txBody>
        </p:sp>
        <p:sp>
          <p:nvSpPr>
            <p:cNvPr id="41007" name="Rectangle 5"/>
            <p:cNvSpPr>
              <a:spLocks noChangeArrowheads="1"/>
            </p:cNvSpPr>
            <p:nvPr/>
          </p:nvSpPr>
          <p:spPr bwMode="auto">
            <a:xfrm>
              <a:off x="2097" y="1488"/>
              <a:ext cx="216" cy="624"/>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08" name="Rectangle 6"/>
            <p:cNvSpPr>
              <a:spLocks noChangeArrowheads="1"/>
            </p:cNvSpPr>
            <p:nvPr/>
          </p:nvSpPr>
          <p:spPr bwMode="auto">
            <a:xfrm>
              <a:off x="1073" y="1488"/>
              <a:ext cx="216" cy="624"/>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1655" name="Line 7"/>
          <p:cNvSpPr>
            <a:spLocks noChangeShapeType="1"/>
          </p:cNvSpPr>
          <p:nvPr/>
        </p:nvSpPr>
        <p:spPr bwMode="auto">
          <a:xfrm>
            <a:off x="3757613" y="2827338"/>
            <a:ext cx="2646362"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656" name="Line 8"/>
          <p:cNvSpPr>
            <a:spLocks noChangeShapeType="1"/>
          </p:cNvSpPr>
          <p:nvPr/>
        </p:nvSpPr>
        <p:spPr bwMode="auto">
          <a:xfrm flipH="1">
            <a:off x="765175" y="3344863"/>
            <a:ext cx="1444625"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nvGrpSpPr>
          <p:cNvPr id="3" name="Group 64"/>
          <p:cNvGrpSpPr>
            <a:grpSpLocks/>
          </p:cNvGrpSpPr>
          <p:nvPr/>
        </p:nvGrpSpPr>
        <p:grpSpPr bwMode="auto">
          <a:xfrm>
            <a:off x="4525963" y="4495800"/>
            <a:ext cx="1968500" cy="990600"/>
            <a:chOff x="2657" y="2688"/>
            <a:chExt cx="1240" cy="624"/>
          </a:xfrm>
        </p:grpSpPr>
        <p:sp>
          <p:nvSpPr>
            <p:cNvPr id="41003" name="Rectangle 10"/>
            <p:cNvSpPr>
              <a:spLocks noChangeArrowheads="1"/>
            </p:cNvSpPr>
            <p:nvPr/>
          </p:nvSpPr>
          <p:spPr bwMode="auto">
            <a:xfrm>
              <a:off x="2873" y="2688"/>
              <a:ext cx="808" cy="624"/>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y</a:t>
              </a:r>
            </a:p>
          </p:txBody>
        </p:sp>
        <p:sp>
          <p:nvSpPr>
            <p:cNvPr id="41004" name="Rectangle 11"/>
            <p:cNvSpPr>
              <a:spLocks noChangeArrowheads="1"/>
            </p:cNvSpPr>
            <p:nvPr/>
          </p:nvSpPr>
          <p:spPr bwMode="auto">
            <a:xfrm>
              <a:off x="3681" y="2688"/>
              <a:ext cx="216" cy="624"/>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05" name="Rectangle 12"/>
            <p:cNvSpPr>
              <a:spLocks noChangeArrowheads="1"/>
            </p:cNvSpPr>
            <p:nvPr/>
          </p:nvSpPr>
          <p:spPr bwMode="auto">
            <a:xfrm>
              <a:off x="2657" y="2688"/>
              <a:ext cx="216" cy="624"/>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4" name="Group 66"/>
          <p:cNvGrpSpPr>
            <a:grpSpLocks/>
          </p:cNvGrpSpPr>
          <p:nvPr/>
        </p:nvGrpSpPr>
        <p:grpSpPr bwMode="auto">
          <a:xfrm>
            <a:off x="6430963" y="2590800"/>
            <a:ext cx="1968500" cy="990600"/>
            <a:chOff x="3857" y="1488"/>
            <a:chExt cx="1240" cy="624"/>
          </a:xfrm>
        </p:grpSpPr>
        <p:sp>
          <p:nvSpPr>
            <p:cNvPr id="41000" name="Rectangle 22"/>
            <p:cNvSpPr>
              <a:spLocks noChangeArrowheads="1"/>
            </p:cNvSpPr>
            <p:nvPr/>
          </p:nvSpPr>
          <p:spPr bwMode="auto">
            <a:xfrm>
              <a:off x="4073" y="1488"/>
              <a:ext cx="808" cy="624"/>
            </a:xfrm>
            <a:prstGeom prst="rect">
              <a:avLst/>
            </a:prstGeom>
            <a:solidFill>
              <a:srgbClr val="FFFFFF"/>
            </a:solidFill>
            <a:ln w="9525">
              <a:solidFill>
                <a:schemeClr val="tx1"/>
              </a:solidFill>
              <a:miter lim="800000"/>
              <a:headEnd/>
              <a:tailEnd/>
            </a:ln>
          </p:spPr>
          <p:txBody>
            <a:bodyPr wrap="none" anchor="ctr"/>
            <a:lstStyle/>
            <a:p>
              <a:pPr algn="ctr"/>
              <a:r>
                <a:rPr lang="en-US" sz="2400">
                  <a:latin typeface="Times New Roman" pitchFamily="18" charset="0"/>
                  <a:cs typeface="Times New Roman" pitchFamily="18" charset="0"/>
                </a:rPr>
                <a:t>z</a:t>
              </a:r>
            </a:p>
          </p:txBody>
        </p:sp>
        <p:sp>
          <p:nvSpPr>
            <p:cNvPr id="41001" name="Rectangle 23"/>
            <p:cNvSpPr>
              <a:spLocks noChangeArrowheads="1"/>
            </p:cNvSpPr>
            <p:nvPr/>
          </p:nvSpPr>
          <p:spPr bwMode="auto">
            <a:xfrm>
              <a:off x="4881" y="1488"/>
              <a:ext cx="216" cy="624"/>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02" name="Rectangle 24"/>
            <p:cNvSpPr>
              <a:spLocks noChangeArrowheads="1"/>
            </p:cNvSpPr>
            <p:nvPr/>
          </p:nvSpPr>
          <p:spPr bwMode="auto">
            <a:xfrm>
              <a:off x="3857" y="1488"/>
              <a:ext cx="216" cy="624"/>
            </a:xfrm>
            <a:prstGeom prst="rect">
              <a:avLst/>
            </a:prstGeom>
            <a:solidFill>
              <a:srgbClr val="DDDDDD"/>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1673" name="Line 25"/>
          <p:cNvSpPr>
            <a:spLocks noChangeShapeType="1"/>
          </p:cNvSpPr>
          <p:nvPr/>
        </p:nvSpPr>
        <p:spPr bwMode="auto">
          <a:xfrm>
            <a:off x="8177213" y="2827338"/>
            <a:ext cx="665162"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674" name="Line 26"/>
          <p:cNvSpPr>
            <a:spLocks noChangeShapeType="1"/>
          </p:cNvSpPr>
          <p:nvPr/>
        </p:nvSpPr>
        <p:spPr bwMode="auto">
          <a:xfrm flipH="1">
            <a:off x="3965575" y="3344863"/>
            <a:ext cx="2663825"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676" name="Oval 28"/>
          <p:cNvSpPr>
            <a:spLocks noChangeArrowheads="1"/>
          </p:cNvSpPr>
          <p:nvPr/>
        </p:nvSpPr>
        <p:spPr bwMode="auto">
          <a:xfrm>
            <a:off x="1222375" y="4419600"/>
            <a:ext cx="457200" cy="457200"/>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411677" name="Text Box 29"/>
          <p:cNvSpPr txBox="1">
            <a:spLocks noChangeArrowheads="1"/>
          </p:cNvSpPr>
          <p:nvPr/>
        </p:nvSpPr>
        <p:spPr bwMode="auto">
          <a:xfrm>
            <a:off x="152400" y="4470400"/>
            <a:ext cx="909223" cy="400110"/>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current</a:t>
            </a:r>
          </a:p>
        </p:txBody>
      </p:sp>
      <p:sp>
        <p:nvSpPr>
          <p:cNvPr id="411696" name="Oval 48"/>
          <p:cNvSpPr>
            <a:spLocks noChangeArrowheads="1"/>
          </p:cNvSpPr>
          <p:nvPr/>
        </p:nvSpPr>
        <p:spPr bwMode="auto">
          <a:xfrm>
            <a:off x="1527175" y="1676400"/>
            <a:ext cx="457200" cy="457200"/>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411697" name="Text Box 49"/>
          <p:cNvSpPr txBox="1">
            <a:spLocks noChangeArrowheads="1"/>
          </p:cNvSpPr>
          <p:nvPr/>
        </p:nvSpPr>
        <p:spPr bwMode="auto">
          <a:xfrm>
            <a:off x="304800" y="1727200"/>
            <a:ext cx="1066318" cy="400110"/>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previous</a:t>
            </a:r>
          </a:p>
        </p:txBody>
      </p:sp>
      <p:sp>
        <p:nvSpPr>
          <p:cNvPr id="411698" name="Oval 50"/>
          <p:cNvSpPr>
            <a:spLocks noChangeArrowheads="1"/>
          </p:cNvSpPr>
          <p:nvPr/>
        </p:nvSpPr>
        <p:spPr bwMode="auto">
          <a:xfrm>
            <a:off x="5946775" y="1676400"/>
            <a:ext cx="457200" cy="457200"/>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411699" name="Text Box 51"/>
          <p:cNvSpPr txBox="1">
            <a:spLocks noChangeArrowheads="1"/>
          </p:cNvSpPr>
          <p:nvPr/>
        </p:nvSpPr>
        <p:spPr bwMode="auto">
          <a:xfrm>
            <a:off x="4724400" y="1727200"/>
            <a:ext cx="1174750" cy="396875"/>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following</a:t>
            </a:r>
          </a:p>
        </p:txBody>
      </p:sp>
      <p:sp>
        <p:nvSpPr>
          <p:cNvPr id="411700" name="Freeform 52"/>
          <p:cNvSpPr>
            <a:spLocks/>
          </p:cNvSpPr>
          <p:nvPr/>
        </p:nvSpPr>
        <p:spPr bwMode="auto">
          <a:xfrm>
            <a:off x="1755775" y="1905000"/>
            <a:ext cx="228600" cy="838200"/>
          </a:xfrm>
          <a:custGeom>
            <a:avLst/>
            <a:gdLst>
              <a:gd name="T0" fmla="*/ 0 w 144"/>
              <a:gd name="T1" fmla="*/ 0 h 528"/>
              <a:gd name="T2" fmla="*/ 0 w 144"/>
              <a:gd name="T3" fmla="*/ 2147483647 h 528"/>
              <a:gd name="T4" fmla="*/ 2147483647 w 144"/>
              <a:gd name="T5" fmla="*/ 2147483647 h 528"/>
              <a:gd name="T6" fmla="*/ 0 60000 65536"/>
              <a:gd name="T7" fmla="*/ 0 60000 65536"/>
              <a:gd name="T8" fmla="*/ 0 60000 65536"/>
              <a:gd name="T9" fmla="*/ 0 w 144"/>
              <a:gd name="T10" fmla="*/ 0 h 528"/>
              <a:gd name="T11" fmla="*/ 144 w 144"/>
              <a:gd name="T12" fmla="*/ 528 h 528"/>
            </a:gdLst>
            <a:ahLst/>
            <a:cxnLst>
              <a:cxn ang="T6">
                <a:pos x="T0" y="T1"/>
              </a:cxn>
              <a:cxn ang="T7">
                <a:pos x="T2" y="T3"/>
              </a:cxn>
              <a:cxn ang="T8">
                <a:pos x="T4" y="T5"/>
              </a:cxn>
            </a:cxnLst>
            <a:rect l="T9" t="T10" r="T11" b="T12"/>
            <a:pathLst>
              <a:path w="144" h="528">
                <a:moveTo>
                  <a:pt x="0" y="0"/>
                </a:moveTo>
                <a:lnTo>
                  <a:pt x="0" y="528"/>
                </a:lnTo>
                <a:lnTo>
                  <a:pt x="144" y="528"/>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01" name="Freeform 53"/>
          <p:cNvSpPr>
            <a:spLocks/>
          </p:cNvSpPr>
          <p:nvPr/>
        </p:nvSpPr>
        <p:spPr bwMode="auto">
          <a:xfrm>
            <a:off x="6175375" y="1905000"/>
            <a:ext cx="228600" cy="838200"/>
          </a:xfrm>
          <a:custGeom>
            <a:avLst/>
            <a:gdLst>
              <a:gd name="T0" fmla="*/ 0 w 144"/>
              <a:gd name="T1" fmla="*/ 0 h 528"/>
              <a:gd name="T2" fmla="*/ 0 w 144"/>
              <a:gd name="T3" fmla="*/ 2147483647 h 528"/>
              <a:gd name="T4" fmla="*/ 2147483647 w 144"/>
              <a:gd name="T5" fmla="*/ 2147483647 h 528"/>
              <a:gd name="T6" fmla="*/ 0 60000 65536"/>
              <a:gd name="T7" fmla="*/ 0 60000 65536"/>
              <a:gd name="T8" fmla="*/ 0 60000 65536"/>
              <a:gd name="T9" fmla="*/ 0 w 144"/>
              <a:gd name="T10" fmla="*/ 0 h 528"/>
              <a:gd name="T11" fmla="*/ 144 w 144"/>
              <a:gd name="T12" fmla="*/ 528 h 528"/>
            </a:gdLst>
            <a:ahLst/>
            <a:cxnLst>
              <a:cxn ang="T6">
                <a:pos x="T0" y="T1"/>
              </a:cxn>
              <a:cxn ang="T7">
                <a:pos x="T2" y="T3"/>
              </a:cxn>
              <a:cxn ang="T8">
                <a:pos x="T4" y="T5"/>
              </a:cxn>
            </a:cxnLst>
            <a:rect l="T9" t="T10" r="T11" b="T12"/>
            <a:pathLst>
              <a:path w="144" h="528">
                <a:moveTo>
                  <a:pt x="0" y="0"/>
                </a:moveTo>
                <a:lnTo>
                  <a:pt x="0" y="528"/>
                </a:lnTo>
                <a:lnTo>
                  <a:pt x="144" y="528"/>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03" name="Freeform 55"/>
          <p:cNvSpPr>
            <a:spLocks/>
          </p:cNvSpPr>
          <p:nvPr/>
        </p:nvSpPr>
        <p:spPr bwMode="auto">
          <a:xfrm>
            <a:off x="1450975" y="3429000"/>
            <a:ext cx="533400" cy="1219200"/>
          </a:xfrm>
          <a:custGeom>
            <a:avLst/>
            <a:gdLst>
              <a:gd name="T0" fmla="*/ 0 w 336"/>
              <a:gd name="T1" fmla="*/ 2147483647 h 1056"/>
              <a:gd name="T2" fmla="*/ 0 w 336"/>
              <a:gd name="T3" fmla="*/ 0 h 1056"/>
              <a:gd name="T4" fmla="*/ 2147483647 w 336"/>
              <a:gd name="T5" fmla="*/ 0 h 1056"/>
              <a:gd name="T6" fmla="*/ 0 60000 65536"/>
              <a:gd name="T7" fmla="*/ 0 60000 65536"/>
              <a:gd name="T8" fmla="*/ 0 60000 65536"/>
              <a:gd name="T9" fmla="*/ 0 w 336"/>
              <a:gd name="T10" fmla="*/ 0 h 1056"/>
              <a:gd name="T11" fmla="*/ 336 w 336"/>
              <a:gd name="T12" fmla="*/ 1056 h 1056"/>
            </a:gdLst>
            <a:ahLst/>
            <a:cxnLst>
              <a:cxn ang="T6">
                <a:pos x="T0" y="T1"/>
              </a:cxn>
              <a:cxn ang="T7">
                <a:pos x="T2" y="T3"/>
              </a:cxn>
              <a:cxn ang="T8">
                <a:pos x="T4" y="T5"/>
              </a:cxn>
            </a:cxnLst>
            <a:rect l="T9" t="T10" r="T11" b="T12"/>
            <a:pathLst>
              <a:path w="336" h="1056">
                <a:moveTo>
                  <a:pt x="0" y="1056"/>
                </a:moveTo>
                <a:lnTo>
                  <a:pt x="0" y="0"/>
                </a:lnTo>
                <a:lnTo>
                  <a:pt x="336" y="0"/>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05" name="Line 57"/>
          <p:cNvSpPr>
            <a:spLocks noChangeShapeType="1"/>
          </p:cNvSpPr>
          <p:nvPr/>
        </p:nvSpPr>
        <p:spPr bwMode="auto">
          <a:xfrm flipH="1">
            <a:off x="8385175" y="3352800"/>
            <a:ext cx="682625"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06" name="Line 58"/>
          <p:cNvSpPr>
            <a:spLocks noChangeShapeType="1"/>
          </p:cNvSpPr>
          <p:nvPr/>
        </p:nvSpPr>
        <p:spPr bwMode="auto">
          <a:xfrm>
            <a:off x="765175" y="2819400"/>
            <a:ext cx="1274763"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08" name="Oval 60"/>
          <p:cNvSpPr>
            <a:spLocks noChangeArrowheads="1"/>
          </p:cNvSpPr>
          <p:nvPr/>
        </p:nvSpPr>
        <p:spPr bwMode="auto">
          <a:xfrm>
            <a:off x="2974975" y="5105400"/>
            <a:ext cx="457200" cy="457200"/>
          </a:xfrm>
          <a:prstGeom prst="ellipse">
            <a:avLst/>
          </a:prstGeom>
          <a:solidFill>
            <a:srgbClr val="DDDDDD"/>
          </a:solid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411709" name="Text Box 61"/>
          <p:cNvSpPr txBox="1">
            <a:spLocks noChangeArrowheads="1"/>
          </p:cNvSpPr>
          <p:nvPr/>
        </p:nvSpPr>
        <p:spPr bwMode="auto">
          <a:xfrm>
            <a:off x="1524000" y="5156200"/>
            <a:ext cx="1239442" cy="400110"/>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new_node</a:t>
            </a:r>
          </a:p>
        </p:txBody>
      </p:sp>
      <p:sp>
        <p:nvSpPr>
          <p:cNvPr id="411710" name="Line 62"/>
          <p:cNvSpPr>
            <a:spLocks noChangeShapeType="1"/>
          </p:cNvSpPr>
          <p:nvPr/>
        </p:nvSpPr>
        <p:spPr bwMode="auto">
          <a:xfrm>
            <a:off x="1450975" y="4648200"/>
            <a:ext cx="3048000"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11" name="Line 63"/>
          <p:cNvSpPr>
            <a:spLocks noChangeShapeType="1"/>
          </p:cNvSpPr>
          <p:nvPr/>
        </p:nvSpPr>
        <p:spPr bwMode="auto">
          <a:xfrm>
            <a:off x="3203575" y="5334000"/>
            <a:ext cx="1295400" cy="0"/>
          </a:xfrm>
          <a:prstGeom prst="line">
            <a:avLst/>
          </a:pr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15" name="Freeform 67"/>
          <p:cNvSpPr>
            <a:spLocks/>
          </p:cNvSpPr>
          <p:nvPr/>
        </p:nvSpPr>
        <p:spPr bwMode="auto">
          <a:xfrm>
            <a:off x="5794375" y="2895600"/>
            <a:ext cx="1066800" cy="1828800"/>
          </a:xfrm>
          <a:custGeom>
            <a:avLst/>
            <a:gdLst>
              <a:gd name="T0" fmla="*/ 2147483647 w 672"/>
              <a:gd name="T1" fmla="*/ 2147483647 h 1008"/>
              <a:gd name="T2" fmla="*/ 2147483647 w 672"/>
              <a:gd name="T3" fmla="*/ 2147483647 h 1008"/>
              <a:gd name="T4" fmla="*/ 2147483647 w 672"/>
              <a:gd name="T5" fmla="*/ 2147483647 h 1008"/>
              <a:gd name="T6" fmla="*/ 0 w 672"/>
              <a:gd name="T7" fmla="*/ 2147483647 h 1008"/>
              <a:gd name="T8" fmla="*/ 0 w 672"/>
              <a:gd name="T9" fmla="*/ 0 h 1008"/>
              <a:gd name="T10" fmla="*/ 2147483647 w 672"/>
              <a:gd name="T11" fmla="*/ 0 h 1008"/>
              <a:gd name="T12" fmla="*/ 0 60000 65536"/>
              <a:gd name="T13" fmla="*/ 0 60000 65536"/>
              <a:gd name="T14" fmla="*/ 0 60000 65536"/>
              <a:gd name="T15" fmla="*/ 0 60000 65536"/>
              <a:gd name="T16" fmla="*/ 0 60000 65536"/>
              <a:gd name="T17" fmla="*/ 0 60000 65536"/>
              <a:gd name="T18" fmla="*/ 0 w 672"/>
              <a:gd name="T19" fmla="*/ 0 h 1008"/>
              <a:gd name="T20" fmla="*/ 672 w 672"/>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672" h="1008">
                <a:moveTo>
                  <a:pt x="336" y="1008"/>
                </a:moveTo>
                <a:lnTo>
                  <a:pt x="672" y="1008"/>
                </a:lnTo>
                <a:lnTo>
                  <a:pt x="672" y="720"/>
                </a:lnTo>
                <a:lnTo>
                  <a:pt x="0" y="720"/>
                </a:lnTo>
                <a:lnTo>
                  <a:pt x="0" y="0"/>
                </a:lnTo>
                <a:lnTo>
                  <a:pt x="384" y="0"/>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16" name="Freeform 68"/>
          <p:cNvSpPr>
            <a:spLocks/>
          </p:cNvSpPr>
          <p:nvPr/>
        </p:nvSpPr>
        <p:spPr bwMode="auto">
          <a:xfrm>
            <a:off x="6022975" y="3352800"/>
            <a:ext cx="1368425" cy="1828800"/>
          </a:xfrm>
          <a:custGeom>
            <a:avLst/>
            <a:gdLst>
              <a:gd name="T0" fmla="*/ 2147483647 w 768"/>
              <a:gd name="T1" fmla="*/ 0 h 1248"/>
              <a:gd name="T2" fmla="*/ 0 w 768"/>
              <a:gd name="T3" fmla="*/ 0 h 1248"/>
              <a:gd name="T4" fmla="*/ 0 w 768"/>
              <a:gd name="T5" fmla="*/ 2147483647 h 1248"/>
              <a:gd name="T6" fmla="*/ 2147483647 w 768"/>
              <a:gd name="T7" fmla="*/ 2147483647 h 1248"/>
              <a:gd name="T8" fmla="*/ 2147483647 w 768"/>
              <a:gd name="T9" fmla="*/ 2147483647 h 1248"/>
              <a:gd name="T10" fmla="*/ 2147483647 w 768"/>
              <a:gd name="T11" fmla="*/ 2147483647 h 1248"/>
              <a:gd name="T12" fmla="*/ 0 60000 65536"/>
              <a:gd name="T13" fmla="*/ 0 60000 65536"/>
              <a:gd name="T14" fmla="*/ 0 60000 65536"/>
              <a:gd name="T15" fmla="*/ 0 60000 65536"/>
              <a:gd name="T16" fmla="*/ 0 60000 65536"/>
              <a:gd name="T17" fmla="*/ 0 60000 65536"/>
              <a:gd name="T18" fmla="*/ 0 w 768"/>
              <a:gd name="T19" fmla="*/ 0 h 1248"/>
              <a:gd name="T20" fmla="*/ 768 w 76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768" h="1248">
                <a:moveTo>
                  <a:pt x="336" y="0"/>
                </a:moveTo>
                <a:lnTo>
                  <a:pt x="0" y="0"/>
                </a:lnTo>
                <a:lnTo>
                  <a:pt x="0" y="384"/>
                </a:lnTo>
                <a:lnTo>
                  <a:pt x="768" y="384"/>
                </a:lnTo>
                <a:lnTo>
                  <a:pt x="768" y="1248"/>
                </a:lnTo>
                <a:lnTo>
                  <a:pt x="288" y="1248"/>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17" name="Freeform 69"/>
          <p:cNvSpPr>
            <a:spLocks/>
          </p:cNvSpPr>
          <p:nvPr/>
        </p:nvSpPr>
        <p:spPr bwMode="auto">
          <a:xfrm>
            <a:off x="3584575" y="3429000"/>
            <a:ext cx="1066800" cy="1752600"/>
          </a:xfrm>
          <a:custGeom>
            <a:avLst/>
            <a:gdLst>
              <a:gd name="T0" fmla="*/ 2147483647 w 672"/>
              <a:gd name="T1" fmla="*/ 2147483647 h 1152"/>
              <a:gd name="T2" fmla="*/ 0 w 672"/>
              <a:gd name="T3" fmla="*/ 2147483647 h 1152"/>
              <a:gd name="T4" fmla="*/ 0 w 672"/>
              <a:gd name="T5" fmla="*/ 2147483647 h 1152"/>
              <a:gd name="T6" fmla="*/ 2147483647 w 672"/>
              <a:gd name="T7" fmla="*/ 2147483647 h 1152"/>
              <a:gd name="T8" fmla="*/ 2147483647 w 672"/>
              <a:gd name="T9" fmla="*/ 0 h 1152"/>
              <a:gd name="T10" fmla="*/ 2147483647 w 672"/>
              <a:gd name="T11" fmla="*/ 0 h 1152"/>
              <a:gd name="T12" fmla="*/ 0 60000 65536"/>
              <a:gd name="T13" fmla="*/ 0 60000 65536"/>
              <a:gd name="T14" fmla="*/ 0 60000 65536"/>
              <a:gd name="T15" fmla="*/ 0 60000 65536"/>
              <a:gd name="T16" fmla="*/ 0 60000 65536"/>
              <a:gd name="T17" fmla="*/ 0 60000 65536"/>
              <a:gd name="T18" fmla="*/ 0 w 672"/>
              <a:gd name="T19" fmla="*/ 0 h 1152"/>
              <a:gd name="T20" fmla="*/ 672 w 672"/>
              <a:gd name="T21" fmla="*/ 1152 h 1152"/>
            </a:gdLst>
            <a:ahLst/>
            <a:cxnLst>
              <a:cxn ang="T12">
                <a:pos x="T0" y="T1"/>
              </a:cxn>
              <a:cxn ang="T13">
                <a:pos x="T2" y="T3"/>
              </a:cxn>
              <a:cxn ang="T14">
                <a:pos x="T4" y="T5"/>
              </a:cxn>
              <a:cxn ang="T15">
                <a:pos x="T6" y="T7"/>
              </a:cxn>
              <a:cxn ang="T16">
                <a:pos x="T8" y="T9"/>
              </a:cxn>
              <a:cxn ang="T17">
                <a:pos x="T10" y="T11"/>
              </a:cxn>
            </a:cxnLst>
            <a:rect l="T18" t="T19" r="T20" b="T21"/>
            <a:pathLst>
              <a:path w="672" h="1152">
                <a:moveTo>
                  <a:pt x="672" y="1152"/>
                </a:moveTo>
                <a:lnTo>
                  <a:pt x="0" y="1152"/>
                </a:lnTo>
                <a:lnTo>
                  <a:pt x="0" y="384"/>
                </a:lnTo>
                <a:lnTo>
                  <a:pt x="384" y="384"/>
                </a:lnTo>
                <a:lnTo>
                  <a:pt x="384" y="0"/>
                </a:lnTo>
                <a:lnTo>
                  <a:pt x="240" y="0"/>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411718" name="Freeform 70"/>
          <p:cNvSpPr>
            <a:spLocks/>
          </p:cNvSpPr>
          <p:nvPr/>
        </p:nvSpPr>
        <p:spPr bwMode="auto">
          <a:xfrm>
            <a:off x="3733800" y="2819400"/>
            <a:ext cx="841375" cy="1981200"/>
          </a:xfrm>
          <a:custGeom>
            <a:avLst/>
            <a:gdLst>
              <a:gd name="T0" fmla="*/ 0 w 480"/>
              <a:gd name="T1" fmla="*/ 0 h 1248"/>
              <a:gd name="T2" fmla="*/ 2147483647 w 480"/>
              <a:gd name="T3" fmla="*/ 0 h 1248"/>
              <a:gd name="T4" fmla="*/ 2147483647 w 480"/>
              <a:gd name="T5" fmla="*/ 2147483647 h 1248"/>
              <a:gd name="T6" fmla="*/ 2147483647 w 480"/>
              <a:gd name="T7" fmla="*/ 2147483647 h 1248"/>
              <a:gd name="T8" fmla="*/ 2147483647 w 480"/>
              <a:gd name="T9" fmla="*/ 2147483647 h 1248"/>
              <a:gd name="T10" fmla="*/ 2147483647 w 480"/>
              <a:gd name="T11" fmla="*/ 2147483647 h 1248"/>
              <a:gd name="T12" fmla="*/ 0 60000 65536"/>
              <a:gd name="T13" fmla="*/ 0 60000 65536"/>
              <a:gd name="T14" fmla="*/ 0 60000 65536"/>
              <a:gd name="T15" fmla="*/ 0 60000 65536"/>
              <a:gd name="T16" fmla="*/ 0 60000 65536"/>
              <a:gd name="T17" fmla="*/ 0 60000 65536"/>
              <a:gd name="T18" fmla="*/ 0 w 480"/>
              <a:gd name="T19" fmla="*/ 0 h 1248"/>
              <a:gd name="T20" fmla="*/ 480 w 480"/>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480" h="1248">
                <a:moveTo>
                  <a:pt x="0" y="0"/>
                </a:moveTo>
                <a:lnTo>
                  <a:pt x="480" y="0"/>
                </a:lnTo>
                <a:lnTo>
                  <a:pt x="480" y="864"/>
                </a:lnTo>
                <a:lnTo>
                  <a:pt x="48" y="864"/>
                </a:lnTo>
                <a:lnTo>
                  <a:pt x="48" y="1248"/>
                </a:lnTo>
                <a:lnTo>
                  <a:pt x="432" y="1248"/>
                </a:lnTo>
              </a:path>
            </a:pathLst>
          </a:custGeom>
          <a:noFill/>
          <a:ln w="2857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nvGrpSpPr>
          <p:cNvPr id="5" name="Group 73"/>
          <p:cNvGrpSpPr>
            <a:grpSpLocks/>
          </p:cNvGrpSpPr>
          <p:nvPr/>
        </p:nvGrpSpPr>
        <p:grpSpPr bwMode="auto">
          <a:xfrm>
            <a:off x="2209800" y="1346200"/>
            <a:ext cx="2930525" cy="1092200"/>
            <a:chOff x="1392" y="848"/>
            <a:chExt cx="1846" cy="688"/>
          </a:xfrm>
        </p:grpSpPr>
        <p:sp>
          <p:nvSpPr>
            <p:cNvPr id="40998" name="Text Box 71"/>
            <p:cNvSpPr txBox="1">
              <a:spLocks noChangeArrowheads="1"/>
            </p:cNvSpPr>
            <p:nvPr/>
          </p:nvSpPr>
          <p:spPr bwMode="auto">
            <a:xfrm>
              <a:off x="1392" y="848"/>
              <a:ext cx="1846"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phần tử tại vị trí position-1</a:t>
              </a:r>
            </a:p>
          </p:txBody>
        </p:sp>
        <p:sp>
          <p:nvSpPr>
            <p:cNvPr id="40999" name="Line 72"/>
            <p:cNvSpPr>
              <a:spLocks noChangeShapeType="1"/>
            </p:cNvSpPr>
            <p:nvPr/>
          </p:nvSpPr>
          <p:spPr bwMode="auto">
            <a:xfrm flipH="1">
              <a:off x="1824" y="1152"/>
              <a:ext cx="144" cy="384"/>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6" name="Group 77"/>
          <p:cNvGrpSpPr>
            <a:grpSpLocks/>
          </p:cNvGrpSpPr>
          <p:nvPr/>
        </p:nvGrpSpPr>
        <p:grpSpPr bwMode="auto">
          <a:xfrm>
            <a:off x="6253164" y="1981200"/>
            <a:ext cx="2717800" cy="635000"/>
            <a:chOff x="4108" y="1184"/>
            <a:chExt cx="1712" cy="400"/>
          </a:xfrm>
        </p:grpSpPr>
        <p:sp>
          <p:nvSpPr>
            <p:cNvPr id="40996" name="Text Box 75"/>
            <p:cNvSpPr txBox="1">
              <a:spLocks noChangeArrowheads="1"/>
            </p:cNvSpPr>
            <p:nvPr/>
          </p:nvSpPr>
          <p:spPr bwMode="auto">
            <a:xfrm>
              <a:off x="4108" y="1184"/>
              <a:ext cx="1712" cy="252"/>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phần tử tại vị trí position</a:t>
              </a:r>
            </a:p>
          </p:txBody>
        </p:sp>
        <p:sp>
          <p:nvSpPr>
            <p:cNvPr id="40997" name="Line 76"/>
            <p:cNvSpPr>
              <a:spLocks noChangeShapeType="1"/>
            </p:cNvSpPr>
            <p:nvPr/>
          </p:nvSpPr>
          <p:spPr bwMode="auto">
            <a:xfrm flipH="1">
              <a:off x="4512" y="1440"/>
              <a:ext cx="144" cy="144"/>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7" name="Group 83"/>
          <p:cNvGrpSpPr>
            <a:grpSpLocks/>
          </p:cNvGrpSpPr>
          <p:nvPr/>
        </p:nvGrpSpPr>
        <p:grpSpPr bwMode="auto">
          <a:xfrm>
            <a:off x="2906713" y="3733800"/>
            <a:ext cx="6122987" cy="2632075"/>
            <a:chOff x="1824" y="2400"/>
            <a:chExt cx="3857" cy="1658"/>
          </a:xfrm>
        </p:grpSpPr>
        <p:sp>
          <p:nvSpPr>
            <p:cNvPr id="40992" name="Text Box 79"/>
            <p:cNvSpPr txBox="1">
              <a:spLocks noChangeArrowheads="1"/>
            </p:cNvSpPr>
            <p:nvPr/>
          </p:nvSpPr>
          <p:spPr bwMode="auto">
            <a:xfrm>
              <a:off x="1824" y="3612"/>
              <a:ext cx="1402" cy="446"/>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phần tử này bây giờ</a:t>
              </a:r>
            </a:p>
            <a:p>
              <a:r>
                <a:rPr lang="en-US" sz="2000">
                  <a:solidFill>
                    <a:schemeClr val="hlink"/>
                  </a:solidFill>
                  <a:latin typeface="Times New Roman" pitchFamily="18" charset="0"/>
                  <a:cs typeface="Times New Roman" pitchFamily="18" charset="0"/>
                </a:rPr>
                <a:t>có vị trí là position</a:t>
              </a:r>
            </a:p>
          </p:txBody>
        </p:sp>
        <p:sp>
          <p:nvSpPr>
            <p:cNvPr id="40993" name="Line 80"/>
            <p:cNvSpPr>
              <a:spLocks noChangeShapeType="1"/>
            </p:cNvSpPr>
            <p:nvPr/>
          </p:nvSpPr>
          <p:spPr bwMode="auto">
            <a:xfrm flipV="1">
              <a:off x="3264" y="3552"/>
              <a:ext cx="240" cy="240"/>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sp>
          <p:nvSpPr>
            <p:cNvPr id="40994" name="Text Box 81"/>
            <p:cNvSpPr txBox="1">
              <a:spLocks noChangeArrowheads="1"/>
            </p:cNvSpPr>
            <p:nvPr/>
          </p:nvSpPr>
          <p:spPr bwMode="auto">
            <a:xfrm>
              <a:off x="4176" y="3440"/>
              <a:ext cx="1505" cy="446"/>
            </a:xfrm>
            <a:prstGeom prst="rect">
              <a:avLst/>
            </a:prstGeom>
            <a:noFill/>
            <a:ln w="9525">
              <a:noFill/>
              <a:miter lim="800000"/>
              <a:headEnd/>
              <a:tailEnd/>
            </a:ln>
          </p:spPr>
          <p:txBody>
            <a:bodyPr wrap="none">
              <a:spAutoFit/>
            </a:bodyPr>
            <a:lstStyle/>
            <a:p>
              <a:r>
                <a:rPr lang="en-US" sz="2000">
                  <a:solidFill>
                    <a:schemeClr val="hlink"/>
                  </a:solidFill>
                  <a:latin typeface="Times New Roman" pitchFamily="18" charset="0"/>
                  <a:cs typeface="Times New Roman" pitchFamily="18" charset="0"/>
                </a:rPr>
                <a:t>phần tử này bây giờ</a:t>
              </a:r>
            </a:p>
            <a:p>
              <a:r>
                <a:rPr lang="en-US" sz="2000">
                  <a:solidFill>
                    <a:schemeClr val="hlink"/>
                  </a:solidFill>
                  <a:latin typeface="Times New Roman" pitchFamily="18" charset="0"/>
                  <a:cs typeface="Times New Roman" pitchFamily="18" charset="0"/>
                </a:rPr>
                <a:t>có vị trí là position+1</a:t>
              </a:r>
            </a:p>
          </p:txBody>
        </p:sp>
        <p:sp>
          <p:nvSpPr>
            <p:cNvPr id="40995" name="Line 82"/>
            <p:cNvSpPr>
              <a:spLocks noChangeShapeType="1"/>
            </p:cNvSpPr>
            <p:nvPr/>
          </p:nvSpPr>
          <p:spPr bwMode="auto">
            <a:xfrm flipV="1">
              <a:off x="5088" y="2400"/>
              <a:ext cx="0" cy="1008"/>
            </a:xfrm>
            <a:prstGeom prst="line">
              <a:avLst/>
            </a:prstGeom>
            <a:noFill/>
            <a:ln w="9525">
              <a:solidFill>
                <a:schemeClr val="hlink"/>
              </a:solidFill>
              <a:round/>
              <a:headEnd/>
              <a:tailEnd type="triangle" w="med" len="med"/>
            </a:ln>
          </p:spPr>
          <p:txBody>
            <a:bodyPr/>
            <a:lstStyle/>
            <a:p>
              <a:endParaRPr lang="en-US">
                <a:latin typeface="Times New Roman" pitchFamily="18" charset="0"/>
                <a:cs typeface="Times New Roman" pitchFamily="18" charset="0"/>
              </a:endParaRPr>
            </a:p>
          </p:txBody>
        </p:sp>
      </p:grpSp>
      <p:sp>
        <p:nvSpPr>
          <p:cNvPr id="49" name="Slide Number Placeholder 48"/>
          <p:cNvSpPr>
            <a:spLocks noGrp="1"/>
          </p:cNvSpPr>
          <p:nvPr>
            <p:ph type="sldNum" sz="quarter" idx="12"/>
          </p:nvPr>
        </p:nvSpPr>
        <p:spPr/>
        <p:txBody>
          <a:bodyPr/>
          <a:lstStyle/>
          <a:p>
            <a:fld id="{EA8B0754-5FE3-4DBF-89CA-B0CB43DC3C3B}" type="slidenum">
              <a:rPr lang="en-US" smtClean="0"/>
              <a:pPr/>
              <a:t>49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16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116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16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116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116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16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116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116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116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116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117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117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117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1170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411705"/>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4117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499"/>
                                          </p:stCondLst>
                                        </p:cTn>
                                        <p:tgtEl>
                                          <p:spTgt spid="41170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411709"/>
                                        </p:tgtEl>
                                        <p:attrNameLst>
                                          <p:attrName>style.visibility</p:attrName>
                                        </p:attrNameLst>
                                      </p:cBhvr>
                                      <p:to>
                                        <p:strVal val="visible"/>
                                      </p:to>
                                    </p:set>
                                  </p:childTnLst>
                                </p:cTn>
                              </p:par>
                            </p:childTnLst>
                          </p:cTn>
                        </p:par>
                        <p:par>
                          <p:cTn id="55" fill="hold">
                            <p:stCondLst>
                              <p:cond delay="500"/>
                            </p:stCondLst>
                            <p:childTnLst>
                              <p:par>
                                <p:cTn id="56" presetID="18" presetClass="entr" presetSubtype="9" fill="hold" grpId="0" nodeType="afterEffect">
                                  <p:stCondLst>
                                    <p:cond delay="1000"/>
                                  </p:stCondLst>
                                  <p:childTnLst>
                                    <p:set>
                                      <p:cBhvr>
                                        <p:cTn id="57" dur="1" fill="hold">
                                          <p:stCondLst>
                                            <p:cond delay="0"/>
                                          </p:stCondLst>
                                        </p:cTn>
                                        <p:tgtEl>
                                          <p:spTgt spid="411715"/>
                                        </p:tgtEl>
                                        <p:attrNameLst>
                                          <p:attrName>style.visibility</p:attrName>
                                        </p:attrNameLst>
                                      </p:cBhvr>
                                      <p:to>
                                        <p:strVal val="visible"/>
                                      </p:to>
                                    </p:set>
                                    <p:animEffect transition="in" filter="strips(upLeft)">
                                      <p:cBhvr>
                                        <p:cTn id="58" dur="500"/>
                                        <p:tgtEl>
                                          <p:spTgt spid="411715"/>
                                        </p:tgtEl>
                                      </p:cBhvr>
                                    </p:animEffect>
                                  </p:childTnLst>
                                </p:cTn>
                              </p:par>
                            </p:childTnLst>
                          </p:cTn>
                        </p:par>
                        <p:par>
                          <p:cTn id="59" fill="hold">
                            <p:stCondLst>
                              <p:cond delay="2000"/>
                            </p:stCondLst>
                            <p:childTnLst>
                              <p:par>
                                <p:cTn id="60" presetID="18" presetClass="entr" presetSubtype="3" fill="hold" grpId="0" nodeType="afterEffect">
                                  <p:stCondLst>
                                    <p:cond delay="500"/>
                                  </p:stCondLst>
                                  <p:childTnLst>
                                    <p:set>
                                      <p:cBhvr>
                                        <p:cTn id="61" dur="1" fill="hold">
                                          <p:stCondLst>
                                            <p:cond delay="0"/>
                                          </p:stCondLst>
                                        </p:cTn>
                                        <p:tgtEl>
                                          <p:spTgt spid="411717"/>
                                        </p:tgtEl>
                                        <p:attrNameLst>
                                          <p:attrName>style.visibility</p:attrName>
                                        </p:attrNameLst>
                                      </p:cBhvr>
                                      <p:to>
                                        <p:strVal val="visible"/>
                                      </p:to>
                                    </p:set>
                                    <p:animEffect transition="in" filter="strips(upRight)">
                                      <p:cBhvr>
                                        <p:cTn id="62" dur="500"/>
                                        <p:tgtEl>
                                          <p:spTgt spid="411717"/>
                                        </p:tgtEl>
                                      </p:cBhvr>
                                    </p:animEffect>
                                  </p:childTnLst>
                                </p:cTn>
                              </p:par>
                            </p:childTnLst>
                          </p:cTn>
                        </p:par>
                        <p:par>
                          <p:cTn id="63" fill="hold">
                            <p:stCondLst>
                              <p:cond delay="3000"/>
                            </p:stCondLst>
                            <p:childTnLst>
                              <p:par>
                                <p:cTn id="64" presetID="1" presetClass="exit" presetSubtype="0" fill="hold" grpId="1" nodeType="afterEffect">
                                  <p:stCondLst>
                                    <p:cond delay="500"/>
                                  </p:stCondLst>
                                  <p:childTnLst>
                                    <p:set>
                                      <p:cBhvr>
                                        <p:cTn id="65" dur="1" fill="hold">
                                          <p:stCondLst>
                                            <p:cond delay="0"/>
                                          </p:stCondLst>
                                        </p:cTn>
                                        <p:tgtEl>
                                          <p:spTgt spid="411674"/>
                                        </p:tgtEl>
                                        <p:attrNameLst>
                                          <p:attrName>style.visibility</p:attrName>
                                        </p:attrNameLst>
                                      </p:cBhvr>
                                      <p:to>
                                        <p:strVal val="hidden"/>
                                      </p:to>
                                    </p:set>
                                  </p:childTnLst>
                                </p:cTn>
                              </p:par>
                            </p:childTnLst>
                          </p:cTn>
                        </p:par>
                        <p:par>
                          <p:cTn id="66" fill="hold">
                            <p:stCondLst>
                              <p:cond delay="3500"/>
                            </p:stCondLst>
                            <p:childTnLst>
                              <p:par>
                                <p:cTn id="67" presetID="18" presetClass="entr" presetSubtype="6" fill="hold" grpId="0" nodeType="afterEffect">
                                  <p:stCondLst>
                                    <p:cond delay="0"/>
                                  </p:stCondLst>
                                  <p:childTnLst>
                                    <p:set>
                                      <p:cBhvr>
                                        <p:cTn id="68" dur="1" fill="hold">
                                          <p:stCondLst>
                                            <p:cond delay="0"/>
                                          </p:stCondLst>
                                        </p:cTn>
                                        <p:tgtEl>
                                          <p:spTgt spid="411716"/>
                                        </p:tgtEl>
                                        <p:attrNameLst>
                                          <p:attrName>style.visibility</p:attrName>
                                        </p:attrNameLst>
                                      </p:cBhvr>
                                      <p:to>
                                        <p:strVal val="visible"/>
                                      </p:to>
                                    </p:set>
                                    <p:animEffect transition="in" filter="strips(downRight)">
                                      <p:cBhvr>
                                        <p:cTn id="69" dur="500"/>
                                        <p:tgtEl>
                                          <p:spTgt spid="411716"/>
                                        </p:tgtEl>
                                      </p:cBhvr>
                                    </p:animEffect>
                                  </p:childTnLst>
                                </p:cTn>
                              </p:par>
                            </p:childTnLst>
                          </p:cTn>
                        </p:par>
                        <p:par>
                          <p:cTn id="70" fill="hold">
                            <p:stCondLst>
                              <p:cond delay="4000"/>
                            </p:stCondLst>
                            <p:childTnLst>
                              <p:par>
                                <p:cTn id="71" presetID="1" presetClass="exit" presetSubtype="0" fill="hold" grpId="1" nodeType="afterEffect">
                                  <p:stCondLst>
                                    <p:cond delay="500"/>
                                  </p:stCondLst>
                                  <p:childTnLst>
                                    <p:set>
                                      <p:cBhvr>
                                        <p:cTn id="72" dur="1" fill="hold">
                                          <p:stCondLst>
                                            <p:cond delay="0"/>
                                          </p:stCondLst>
                                        </p:cTn>
                                        <p:tgtEl>
                                          <p:spTgt spid="411655"/>
                                        </p:tgtEl>
                                        <p:attrNameLst>
                                          <p:attrName>style.visibility</p:attrName>
                                        </p:attrNameLst>
                                      </p:cBhvr>
                                      <p:to>
                                        <p:strVal val="hidden"/>
                                      </p:to>
                                    </p:set>
                                  </p:childTnLst>
                                </p:cTn>
                              </p:par>
                            </p:childTnLst>
                          </p:cTn>
                        </p:par>
                        <p:par>
                          <p:cTn id="73" fill="hold">
                            <p:stCondLst>
                              <p:cond delay="4500"/>
                            </p:stCondLst>
                            <p:childTnLst>
                              <p:par>
                                <p:cTn id="74" presetID="18" presetClass="entr" presetSubtype="12" fill="hold" grpId="0" nodeType="afterEffect">
                                  <p:stCondLst>
                                    <p:cond delay="0"/>
                                  </p:stCondLst>
                                  <p:childTnLst>
                                    <p:set>
                                      <p:cBhvr>
                                        <p:cTn id="75" dur="1" fill="hold">
                                          <p:stCondLst>
                                            <p:cond delay="0"/>
                                          </p:stCondLst>
                                        </p:cTn>
                                        <p:tgtEl>
                                          <p:spTgt spid="411718"/>
                                        </p:tgtEl>
                                        <p:attrNameLst>
                                          <p:attrName>style.visibility</p:attrName>
                                        </p:attrNameLst>
                                      </p:cBhvr>
                                      <p:to>
                                        <p:strVal val="visible"/>
                                      </p:to>
                                    </p:set>
                                    <p:animEffect transition="in" filter="strips(downLeft)">
                                      <p:cBhvr>
                                        <p:cTn id="76" dur="500"/>
                                        <p:tgtEl>
                                          <p:spTgt spid="411718"/>
                                        </p:tgtEl>
                                      </p:cBhvr>
                                    </p:animEffect>
                                  </p:childTnLst>
                                </p:cTn>
                              </p:par>
                            </p:childTnLst>
                          </p:cTn>
                        </p:par>
                        <p:par>
                          <p:cTn id="77" fill="hold">
                            <p:stCondLst>
                              <p:cond delay="5000"/>
                            </p:stCondLst>
                            <p:childTnLst>
                              <p:par>
                                <p:cTn id="78" presetID="1" presetClass="exit" presetSubtype="0" fill="hold" grpId="1" nodeType="afterEffect">
                                  <p:stCondLst>
                                    <p:cond delay="500"/>
                                  </p:stCondLst>
                                  <p:childTnLst>
                                    <p:set>
                                      <p:cBhvr>
                                        <p:cTn id="79" dur="1" fill="hold">
                                          <p:stCondLst>
                                            <p:cond delay="0"/>
                                          </p:stCondLst>
                                        </p:cTn>
                                        <p:tgtEl>
                                          <p:spTgt spid="411703"/>
                                        </p:tgtEl>
                                        <p:attrNameLst>
                                          <p:attrName>style.visibility</p:attrName>
                                        </p:attrNameLst>
                                      </p:cBhvr>
                                      <p:to>
                                        <p:strVal val="hidden"/>
                                      </p:to>
                                    </p:set>
                                  </p:childTnLst>
                                </p:cTn>
                              </p:par>
                            </p:childTnLst>
                          </p:cTn>
                        </p:par>
                        <p:par>
                          <p:cTn id="80" fill="hold">
                            <p:stCondLst>
                              <p:cond delay="5500"/>
                            </p:stCondLst>
                            <p:childTnLst>
                              <p:par>
                                <p:cTn id="81" presetID="18" presetClass="entr" presetSubtype="6" fill="hold" grpId="0" nodeType="afterEffect">
                                  <p:stCondLst>
                                    <p:cond delay="0"/>
                                  </p:stCondLst>
                                  <p:childTnLst>
                                    <p:set>
                                      <p:cBhvr>
                                        <p:cTn id="82" dur="1" fill="hold">
                                          <p:stCondLst>
                                            <p:cond delay="0"/>
                                          </p:stCondLst>
                                        </p:cTn>
                                        <p:tgtEl>
                                          <p:spTgt spid="411710"/>
                                        </p:tgtEl>
                                        <p:attrNameLst>
                                          <p:attrName>style.visibility</p:attrName>
                                        </p:attrNameLst>
                                      </p:cBhvr>
                                      <p:to>
                                        <p:strVal val="visible"/>
                                      </p:to>
                                    </p:set>
                                    <p:animEffect transition="in" filter="strips(downRight)">
                                      <p:cBhvr>
                                        <p:cTn id="83" dur="500"/>
                                        <p:tgtEl>
                                          <p:spTgt spid="411710"/>
                                        </p:tgtEl>
                                      </p:cBhvr>
                                    </p:animEffect>
                                  </p:childTnLst>
                                </p:cTn>
                              </p:par>
                            </p:childTnLst>
                          </p:cTn>
                        </p:par>
                        <p:par>
                          <p:cTn id="84" fill="hold">
                            <p:stCondLst>
                              <p:cond delay="6000"/>
                            </p:stCondLst>
                            <p:childTnLst>
                              <p:par>
                                <p:cTn id="85" presetID="1" presetClass="exit" presetSubtype="0" fill="hold" nodeType="afterEffect">
                                  <p:stCondLst>
                                    <p:cond delay="500"/>
                                  </p:stCondLst>
                                  <p:childTnLst>
                                    <p:set>
                                      <p:cBhvr>
                                        <p:cTn id="86" dur="1" fill="hold">
                                          <p:stCondLst>
                                            <p:cond delay="0"/>
                                          </p:stCondLst>
                                        </p:cTn>
                                        <p:tgtEl>
                                          <p:spTgt spid="6"/>
                                        </p:tgtEl>
                                        <p:attrNameLst>
                                          <p:attrName>style.visibility</p:attrName>
                                        </p:attrNameLst>
                                      </p:cBhvr>
                                      <p:to>
                                        <p:strVal val="hidden"/>
                                      </p:to>
                                    </p:set>
                                  </p:childTnLst>
                                </p:cTn>
                              </p:par>
                            </p:childTnLst>
                          </p:cTn>
                        </p:par>
                        <p:par>
                          <p:cTn id="87" fill="hold">
                            <p:stCondLst>
                              <p:cond delay="6500"/>
                            </p:stCondLst>
                            <p:childTnLst>
                              <p:par>
                                <p:cTn id="88" presetID="1" presetClass="entr" presetSubtype="0" fill="hold" nodeType="afterEffect">
                                  <p:stCondLst>
                                    <p:cond delay="0"/>
                                  </p:stCondLst>
                                  <p:childTnLst>
                                    <p:set>
                                      <p:cBhvr>
                                        <p:cTn id="8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5" grpId="0" animBg="1"/>
      <p:bldP spid="411655" grpId="1" animBg="1"/>
      <p:bldP spid="411656" grpId="0" animBg="1"/>
      <p:bldP spid="411673" grpId="0" animBg="1"/>
      <p:bldP spid="411674" grpId="0" animBg="1"/>
      <p:bldP spid="411674" grpId="1" animBg="1"/>
      <p:bldP spid="411676" grpId="0" animBg="1"/>
      <p:bldP spid="411677" grpId="0" autoUpdateAnimBg="0"/>
      <p:bldP spid="411696" grpId="0" animBg="1"/>
      <p:bldP spid="411697" grpId="0" autoUpdateAnimBg="0"/>
      <p:bldP spid="411698" grpId="0" animBg="1"/>
      <p:bldP spid="411699" grpId="0" autoUpdateAnimBg="0"/>
      <p:bldP spid="411700" grpId="0" animBg="1"/>
      <p:bldP spid="411701" grpId="0" animBg="1"/>
      <p:bldP spid="411703" grpId="0" animBg="1"/>
      <p:bldP spid="411703" grpId="1" animBg="1"/>
      <p:bldP spid="411705" grpId="0" animBg="1"/>
      <p:bldP spid="411706" grpId="0" animBg="1"/>
      <p:bldP spid="411708" grpId="0" animBg="1"/>
      <p:bldP spid="411709" grpId="0" autoUpdateAnimBg="0"/>
      <p:bldP spid="411710" grpId="0" animBg="1"/>
      <p:bldP spid="411711" grpId="0" animBg="1"/>
      <p:bldP spid="411715" grpId="0" animBg="1"/>
      <p:bldP spid="411716" grpId="0" animBg="1"/>
      <p:bldP spid="411717" grpId="0" animBg="1"/>
      <p:bldP spid="4117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1371600" y="2408237"/>
            <a:ext cx="6553200" cy="4525963"/>
          </a:xfrm>
        </p:spPr>
        <p:txBody>
          <a:bodyPr>
            <a:normAutofit/>
          </a:bodyPr>
          <a:lstStyle/>
          <a:p>
            <a:pPr eaLnBrk="1" hangingPunct="1">
              <a:lnSpc>
                <a:spcPct val="90000"/>
              </a:lnSpc>
              <a:buFont typeface="Wingdings" pitchFamily="2" charset="2"/>
              <a:buNone/>
            </a:pPr>
            <a:r>
              <a:rPr lang="en-US" dirty="0" err="1" smtClean="0">
                <a:solidFill>
                  <a:schemeClr val="tx2"/>
                </a:solidFill>
                <a:latin typeface="Times New Roman" pitchFamily="18" charset="0"/>
                <a:cs typeface="Times New Roman" pitchFamily="18" charset="0"/>
              </a:rPr>
              <a:t>int</a:t>
            </a:r>
            <a:r>
              <a:rPr lang="en-US" dirty="0" smtClean="0">
                <a:solidFill>
                  <a:schemeClr val="tx2"/>
                </a:solidFill>
                <a:latin typeface="Times New Roman" pitchFamily="18" charset="0"/>
                <a:cs typeface="Times New Roman" pitchFamily="18" charset="0"/>
              </a:rPr>
              <a:t> fact ( </a:t>
            </a:r>
            <a:r>
              <a:rPr lang="en-US" dirty="0" err="1" smtClean="0">
                <a:solidFill>
                  <a:schemeClr val="tx2"/>
                </a:solidFill>
                <a:latin typeface="Times New Roman" pitchFamily="18" charset="0"/>
                <a:cs typeface="Times New Roman" pitchFamily="18" charset="0"/>
              </a:rPr>
              <a:t>int</a:t>
            </a:r>
            <a:r>
              <a:rPr lang="en-US" dirty="0" smtClean="0">
                <a:solidFill>
                  <a:schemeClr val="tx2"/>
                </a:solidFill>
                <a:latin typeface="Times New Roman" pitchFamily="18" charset="0"/>
                <a:cs typeface="Times New Roman" pitchFamily="18" charset="0"/>
              </a:rPr>
              <a:t> n) {</a:t>
            </a:r>
          </a:p>
          <a:p>
            <a:pPr eaLnBrk="1" hangingPunct="1">
              <a:lnSpc>
                <a:spcPct val="90000"/>
              </a:lnSpc>
              <a:buFont typeface="Wingdings" pitchFamily="2" charset="2"/>
              <a:buNone/>
            </a:pPr>
            <a:r>
              <a:rPr lang="en-US" dirty="0" smtClean="0">
                <a:solidFill>
                  <a:schemeClr val="tx2"/>
                </a:solidFill>
                <a:latin typeface="Times New Roman" pitchFamily="18" charset="0"/>
                <a:cs typeface="Times New Roman" pitchFamily="18" charset="0"/>
              </a:rPr>
              <a:t>     if  ( n &lt;= 1 ) </a:t>
            </a:r>
          </a:p>
          <a:p>
            <a:pPr eaLnBrk="1" hangingPunct="1">
              <a:lnSpc>
                <a:spcPct val="90000"/>
              </a:lnSpc>
              <a:buFont typeface="Wingdings" pitchFamily="2" charset="2"/>
              <a:buNone/>
            </a:pPr>
            <a:r>
              <a:rPr lang="en-US" dirty="0" smtClean="0">
                <a:solidFill>
                  <a:schemeClr val="tx2"/>
                </a:solidFill>
                <a:latin typeface="Times New Roman" pitchFamily="18" charset="0"/>
                <a:cs typeface="Times New Roman" pitchFamily="18" charset="0"/>
              </a:rPr>
              <a:t>         return 1; /* </a:t>
            </a:r>
            <a:r>
              <a:rPr lang="en-US" dirty="0" err="1" smtClean="0">
                <a:solidFill>
                  <a:schemeClr val="tx2"/>
                </a:solidFill>
                <a:latin typeface="Times New Roman" pitchFamily="18" charset="0"/>
                <a:cs typeface="Times New Roman" pitchFamily="18" charset="0"/>
              </a:rPr>
              <a:t>cơ</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sở</a:t>
            </a:r>
            <a:r>
              <a:rPr lang="en-US" dirty="0" smtClean="0">
                <a:solidFill>
                  <a:schemeClr val="tx2"/>
                </a:solidFill>
                <a:latin typeface="Times New Roman" pitchFamily="18" charset="0"/>
                <a:cs typeface="Times New Roman" pitchFamily="18" charset="0"/>
              </a:rPr>
              <a:t>*/</a:t>
            </a:r>
          </a:p>
          <a:p>
            <a:pPr eaLnBrk="1" hangingPunct="1">
              <a:lnSpc>
                <a:spcPct val="90000"/>
              </a:lnSpc>
              <a:buFont typeface="Wingdings" pitchFamily="2" charset="2"/>
              <a:buNone/>
            </a:pPr>
            <a:r>
              <a:rPr lang="en-US" dirty="0" smtClean="0">
                <a:solidFill>
                  <a:schemeClr val="tx2"/>
                </a:solidFill>
                <a:latin typeface="Times New Roman" pitchFamily="18" charset="0"/>
                <a:cs typeface="Times New Roman" pitchFamily="18" charset="0"/>
              </a:rPr>
              <a:t>     else</a:t>
            </a:r>
          </a:p>
          <a:p>
            <a:pPr eaLnBrk="1" hangingPunct="1">
              <a:lnSpc>
                <a:spcPct val="90000"/>
              </a:lnSpc>
              <a:buFont typeface="Wingdings" pitchFamily="2" charset="2"/>
              <a:buNone/>
            </a:pPr>
            <a:r>
              <a:rPr lang="en-US" dirty="0" smtClean="0">
                <a:solidFill>
                  <a:schemeClr val="tx2"/>
                </a:solidFill>
                <a:latin typeface="Times New Roman" pitchFamily="18" charset="0"/>
                <a:cs typeface="Times New Roman" pitchFamily="18" charset="0"/>
              </a:rPr>
              <a:t>         return n*fact (n-1); /* </a:t>
            </a:r>
            <a:r>
              <a:rPr lang="en-US" dirty="0" err="1" smtClean="0">
                <a:solidFill>
                  <a:schemeClr val="tx2"/>
                </a:solidFill>
                <a:latin typeface="Times New Roman" pitchFamily="18" charset="0"/>
                <a:cs typeface="Times New Roman" pitchFamily="18" charset="0"/>
              </a:rPr>
              <a:t>quy</a:t>
            </a:r>
            <a:r>
              <a:rPr lang="en-US" dirty="0" smtClean="0">
                <a:solidFill>
                  <a:schemeClr val="tx2"/>
                </a:solidFill>
                <a:latin typeface="Times New Roman" pitchFamily="18" charset="0"/>
                <a:cs typeface="Times New Roman" pitchFamily="18" charset="0"/>
              </a:rPr>
              <a:t> </a:t>
            </a:r>
            <a:r>
              <a:rPr lang="en-US" dirty="0" err="1" smtClean="0">
                <a:solidFill>
                  <a:schemeClr val="tx2"/>
                </a:solidFill>
                <a:latin typeface="Times New Roman" pitchFamily="18" charset="0"/>
                <a:cs typeface="Times New Roman" pitchFamily="18" charset="0"/>
              </a:rPr>
              <a:t>nạp</a:t>
            </a:r>
            <a:r>
              <a:rPr lang="en-US" dirty="0" smtClean="0">
                <a:solidFill>
                  <a:schemeClr val="tx2"/>
                </a:solidFill>
                <a:latin typeface="Times New Roman" pitchFamily="18" charset="0"/>
                <a:cs typeface="Times New Roman" pitchFamily="18" charset="0"/>
              </a:rPr>
              <a:t>*/</a:t>
            </a:r>
          </a:p>
          <a:p>
            <a:pPr eaLnBrk="1" hangingPunct="1">
              <a:lnSpc>
                <a:spcPct val="90000"/>
              </a:lnSpc>
              <a:buFont typeface="Wingdings" pitchFamily="2" charset="2"/>
              <a:buNone/>
            </a:pPr>
            <a:r>
              <a:rPr lang="en-US" dirty="0" smtClean="0">
                <a:solidFill>
                  <a:schemeClr val="tx2"/>
                </a:solidFill>
                <a:latin typeface="Times New Roman" pitchFamily="18" charset="0"/>
                <a:cs typeface="Times New Roman" pitchFamily="18" charset="0"/>
              </a:rPr>
              <a:t>}</a:t>
            </a:r>
          </a:p>
          <a:p>
            <a:pPr eaLnBrk="1" hangingPunct="1">
              <a:lnSpc>
                <a:spcPct val="90000"/>
              </a:lnSpc>
              <a:buFont typeface="Wingdings" pitchFamily="2" charset="2"/>
              <a:buNone/>
            </a:pPr>
            <a:endParaRPr lang="en-US" dirty="0" smtClean="0">
              <a:latin typeface="Times New Roman" pitchFamily="18" charset="0"/>
              <a:cs typeface="Times New Roman" pitchFamily="18" charset="0"/>
            </a:endParaRPr>
          </a:p>
        </p:txBody>
      </p:sp>
      <p:sp>
        <p:nvSpPr>
          <p:cNvPr id="5" name="AutoShape 2"/>
          <p:cNvSpPr txBox="1">
            <a:spLocks noChangeArrowheads="1"/>
          </p:cNvSpPr>
          <p:nvPr/>
        </p:nvSpPr>
        <p:spPr bwMode="auto">
          <a:xfrm>
            <a:off x="762000" y="228600"/>
            <a:ext cx="7924800" cy="1143000"/>
          </a:xfrm>
          <a:prstGeom prst="rect">
            <a:avLst/>
          </a:prstGeom>
          <a:noFill/>
          <a:ln w="9525">
            <a:noFill/>
            <a:miter lim="800000"/>
            <a:headEnd/>
            <a:tailEnd/>
          </a:ln>
        </p:spPr>
        <p:txBody>
          <a:bodyPr anchor="ctr"/>
          <a:lstStyle/>
          <a:p>
            <a:pPr algn="ctr">
              <a:defRPr/>
            </a:pPr>
            <a:r>
              <a:rPr lang="en-US" sz="4000" b="1" dirty="0" err="1">
                <a:solidFill>
                  <a:srgbClr val="0000FF"/>
                </a:solidFill>
                <a:latin typeface="Times New Roman" pitchFamily="18" charset="0"/>
                <a:ea typeface="+mj-ea"/>
                <a:cs typeface="Times New Roman" pitchFamily="18" charset="0"/>
              </a:rPr>
              <a:t>Ví</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dụ</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thuật</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toán</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đệ</a:t>
            </a:r>
            <a:r>
              <a:rPr lang="en-US" sz="4000" b="1" dirty="0">
                <a:solidFill>
                  <a:srgbClr val="0000FF"/>
                </a:solidFill>
                <a:latin typeface="Times New Roman" pitchFamily="18" charset="0"/>
                <a:ea typeface="+mj-ea"/>
                <a:cs typeface="Times New Roman" pitchFamily="18" charset="0"/>
              </a:rPr>
              <a:t> </a:t>
            </a:r>
            <a:r>
              <a:rPr lang="en-US" sz="4000" b="1" dirty="0" err="1">
                <a:solidFill>
                  <a:srgbClr val="0000FF"/>
                </a:solidFill>
                <a:latin typeface="Times New Roman" pitchFamily="18" charset="0"/>
                <a:ea typeface="+mj-ea"/>
                <a:cs typeface="Times New Roman" pitchFamily="18" charset="0"/>
              </a:rPr>
              <a:t>quy</a:t>
            </a:r>
            <a:endParaRPr lang="en-US" sz="4000" b="1" dirty="0">
              <a:solidFill>
                <a:srgbClr val="0000FF"/>
              </a:solidFill>
              <a:latin typeface="Times New Roman" pitchFamily="18" charset="0"/>
              <a:ea typeface="+mj-ea"/>
              <a:cs typeface="Times New Roman" pitchFamily="18" charset="0"/>
            </a:endParaRPr>
          </a:p>
        </p:txBody>
      </p:sp>
      <p:sp>
        <p:nvSpPr>
          <p:cNvPr id="4" name="Rectangle 3"/>
          <p:cNvSpPr txBox="1">
            <a:spLocks noChangeArrowheads="1"/>
          </p:cNvSpPr>
          <p:nvPr/>
        </p:nvSpPr>
        <p:spPr>
          <a:xfrm>
            <a:off x="1524000" y="1493837"/>
            <a:ext cx="6553200" cy="71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3200" b="1" i="0" u="none" strike="noStrike" kern="1200" cap="none" spc="0" normalizeH="0" baseline="0" noProof="0" dirty="0" err="1" smtClean="0">
                <a:ln>
                  <a:noFill/>
                </a:ln>
                <a:solidFill>
                  <a:srgbClr val="0000FF"/>
                </a:solidFill>
                <a:effectLst/>
                <a:uLnTx/>
                <a:uFillTx/>
                <a:latin typeface="Times New Roman" pitchFamily="18" charset="0"/>
                <a:ea typeface="+mn-ea"/>
                <a:cs typeface="Times New Roman" pitchFamily="18" charset="0"/>
              </a:rPr>
              <a:t>Tính</a:t>
            </a:r>
            <a:r>
              <a:rPr kumimoji="0" lang="en-US" sz="32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err="1" smtClean="0">
                <a:ln>
                  <a:noFill/>
                </a:ln>
                <a:solidFill>
                  <a:srgbClr val="0000FF"/>
                </a:solidFill>
                <a:effectLst/>
                <a:uLnTx/>
                <a:uFillTx/>
                <a:latin typeface="Times New Roman" pitchFamily="18" charset="0"/>
                <a:ea typeface="+mn-ea"/>
                <a:cs typeface="Times New Roman" pitchFamily="18" charset="0"/>
              </a:rPr>
              <a:t>giai</a:t>
            </a:r>
            <a:r>
              <a:rPr kumimoji="0" lang="en-US" sz="32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a:t>
            </a:r>
            <a:r>
              <a:rPr kumimoji="0" lang="en-US" sz="3200" b="1" i="0" u="none" strike="noStrike" kern="1200" cap="none" spc="0" normalizeH="0" baseline="0" noProof="0" dirty="0" err="1" smtClean="0">
                <a:ln>
                  <a:noFill/>
                </a:ln>
                <a:solidFill>
                  <a:srgbClr val="0000FF"/>
                </a:solidFill>
                <a:effectLst/>
                <a:uLnTx/>
                <a:uFillTx/>
                <a:latin typeface="Times New Roman" pitchFamily="18" charset="0"/>
                <a:ea typeface="+mn-ea"/>
                <a:cs typeface="Times New Roman" pitchFamily="18" charset="0"/>
              </a:rPr>
              <a:t>thừa</a:t>
            </a:r>
            <a:r>
              <a:rPr kumimoji="0" lang="en-US" sz="3200" b="1" i="0" u="none" strike="noStrike" kern="1200" cap="none" spc="0" normalizeH="0" baseline="0" noProof="0" dirty="0" smtClean="0">
                <a:ln>
                  <a:noFill/>
                </a:ln>
                <a:solidFill>
                  <a:srgbClr val="0000FF"/>
                </a:solidFill>
                <a:effectLst/>
                <a:uLnTx/>
                <a:uFillTx/>
                <a:latin typeface="Times New Roman" pitchFamily="18" charset="0"/>
                <a:ea typeface="+mn-ea"/>
                <a:cs typeface="Times New Roman" pitchFamily="18" charset="0"/>
              </a:rPr>
              <a:t>: N!= N(N-1)!</a:t>
            </a:r>
          </a:p>
        </p:txBody>
      </p:sp>
      <p:sp>
        <p:nvSpPr>
          <p:cNvPr id="6" name="Slide Number Placeholder 5"/>
          <p:cNvSpPr>
            <a:spLocks noGrp="1"/>
          </p:cNvSpPr>
          <p:nvPr>
            <p:ph type="sldNum" sz="quarter" idx="12"/>
          </p:nvPr>
        </p:nvSpPr>
        <p:spPr/>
        <p:txBody>
          <a:bodyPr/>
          <a:lstStyle/>
          <a:p>
            <a:fld id="{EA8B0754-5FE3-4DBF-89CA-B0CB43DC3C3B}"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8">
                                            <p:txEl>
                                              <p:pRg st="0" end="0"/>
                                            </p:txEl>
                                          </p:spTgt>
                                        </p:tgtEl>
                                        <p:attrNameLst>
                                          <p:attrName>style.visibility</p:attrName>
                                        </p:attrNameLst>
                                      </p:cBhvr>
                                      <p:to>
                                        <p:strVal val="visible"/>
                                      </p:to>
                                    </p:set>
                                    <p:animEffect transition="in" filter="blinds(horizontal)">
                                      <p:cBhvr>
                                        <p:cTn id="12" dur="500"/>
                                        <p:tgtEl>
                                          <p:spTgt spid="92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8">
                                            <p:txEl>
                                              <p:pRg st="1" end="1"/>
                                            </p:txEl>
                                          </p:spTgt>
                                        </p:tgtEl>
                                        <p:attrNameLst>
                                          <p:attrName>style.visibility</p:attrName>
                                        </p:attrNameLst>
                                      </p:cBhvr>
                                      <p:to>
                                        <p:strVal val="visible"/>
                                      </p:to>
                                    </p:set>
                                    <p:animEffect transition="in" filter="blinds(horizontal)">
                                      <p:cBhvr>
                                        <p:cTn id="17" dur="500"/>
                                        <p:tgtEl>
                                          <p:spTgt spid="92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18">
                                            <p:txEl>
                                              <p:pRg st="2" end="2"/>
                                            </p:txEl>
                                          </p:spTgt>
                                        </p:tgtEl>
                                        <p:attrNameLst>
                                          <p:attrName>style.visibility</p:attrName>
                                        </p:attrNameLst>
                                      </p:cBhvr>
                                      <p:to>
                                        <p:strVal val="visible"/>
                                      </p:to>
                                    </p:set>
                                    <p:animEffect transition="in" filter="blinds(horizontal)">
                                      <p:cBhvr>
                                        <p:cTn id="22" dur="500"/>
                                        <p:tgtEl>
                                          <p:spTgt spid="92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18">
                                            <p:txEl>
                                              <p:pRg st="3" end="3"/>
                                            </p:txEl>
                                          </p:spTgt>
                                        </p:tgtEl>
                                        <p:attrNameLst>
                                          <p:attrName>style.visibility</p:attrName>
                                        </p:attrNameLst>
                                      </p:cBhvr>
                                      <p:to>
                                        <p:strVal val="visible"/>
                                      </p:to>
                                    </p:set>
                                    <p:animEffect transition="in" filter="blinds(horizontal)">
                                      <p:cBhvr>
                                        <p:cTn id="27" dur="500"/>
                                        <p:tgtEl>
                                          <p:spTgt spid="92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18">
                                            <p:txEl>
                                              <p:pRg st="4" end="4"/>
                                            </p:txEl>
                                          </p:spTgt>
                                        </p:tgtEl>
                                        <p:attrNameLst>
                                          <p:attrName>style.visibility</p:attrName>
                                        </p:attrNameLst>
                                      </p:cBhvr>
                                      <p:to>
                                        <p:strVal val="visible"/>
                                      </p:to>
                                    </p:set>
                                    <p:animEffect transition="in" filter="blinds(horizontal)">
                                      <p:cBhvr>
                                        <p:cTn id="32" dur="500"/>
                                        <p:tgtEl>
                                          <p:spTgt spid="92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18">
                                            <p:txEl>
                                              <p:pRg st="5" end="5"/>
                                            </p:txEl>
                                          </p:spTgt>
                                        </p:tgtEl>
                                        <p:attrNameLst>
                                          <p:attrName>style.visibility</p:attrName>
                                        </p:attrNameLst>
                                      </p:cBhvr>
                                      <p:to>
                                        <p:strVal val="visible"/>
                                      </p:to>
                                    </p:set>
                                    <p:animEffect transition="in" filter="blinds(horizontal)">
                                      <p:cBhvr>
                                        <p:cTn id="37" dur="500"/>
                                        <p:tgtEl>
                                          <p:spTgt spid="9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p"/>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title"/>
          </p:nvPr>
        </p:nvSpPr>
        <p:spPr/>
        <p:txBody>
          <a:bodyPr/>
          <a:lstStyle/>
          <a:p>
            <a:pPr eaLnBrk="1" hangingPunct="1"/>
            <a:r>
              <a:rPr lang="en-US" sz="3200" smtClean="0">
                <a:latin typeface="Times New Roman" pitchFamily="18" charset="0"/>
                <a:cs typeface="Times New Roman" pitchFamily="18" charset="0"/>
              </a:rPr>
              <a:t>So sánh cách hiện thực liên tục và cách hiện thực liên kết</a:t>
            </a:r>
          </a:p>
        </p:txBody>
      </p:sp>
      <p:sp>
        <p:nvSpPr>
          <p:cNvPr id="41987" name="Rectangle 8"/>
          <p:cNvSpPr>
            <a:spLocks noGrp="1" noChangeArrowheads="1"/>
          </p:cNvSpPr>
          <p:nvPr>
            <p:ph type="body" sz="half" idx="1"/>
          </p:nvPr>
        </p:nvSpPr>
        <p:spPr>
          <a:xfrm>
            <a:off x="0" y="1600200"/>
            <a:ext cx="4495800" cy="4525963"/>
          </a:xfrm>
        </p:spPr>
        <p:txBody>
          <a:bodyPr/>
          <a:lstStyle/>
          <a:p>
            <a:pPr algn="just" eaLnBrk="1" hangingPunct="1"/>
            <a:r>
              <a:rPr lang="en-US" smtClean="0">
                <a:latin typeface="Times New Roman" pitchFamily="18" charset="0"/>
                <a:cs typeface="Times New Roman" pitchFamily="18" charset="0"/>
              </a:rPr>
              <a:t>DS liên tục thích hợp khi:</a:t>
            </a:r>
          </a:p>
          <a:p>
            <a:pPr lvl="1" algn="just" eaLnBrk="1" hangingPunct="1"/>
            <a:r>
              <a:rPr lang="en-US" smtClean="0">
                <a:latin typeface="Times New Roman" pitchFamily="18" charset="0"/>
                <a:cs typeface="Times New Roman" pitchFamily="18" charset="0"/>
              </a:rPr>
              <a:t>Kích thước từng phần tử là rất nhỏ</a:t>
            </a:r>
          </a:p>
          <a:p>
            <a:pPr lvl="1" algn="just" eaLnBrk="1" hangingPunct="1"/>
            <a:r>
              <a:rPr lang="en-US" smtClean="0">
                <a:latin typeface="Times New Roman" pitchFamily="18" charset="0"/>
                <a:cs typeface="Times New Roman" pitchFamily="18" charset="0"/>
              </a:rPr>
              <a:t>Kích thước của cả danh sách (số phần tử) đã biết khi lập trình</a:t>
            </a:r>
          </a:p>
          <a:p>
            <a:pPr lvl="1" algn="just" eaLnBrk="1" hangingPunct="1"/>
            <a:r>
              <a:rPr lang="en-US" smtClean="0">
                <a:latin typeface="Times New Roman" pitchFamily="18" charset="0"/>
                <a:cs typeface="Times New Roman" pitchFamily="18" charset="0"/>
              </a:rPr>
              <a:t>Có ít sự thêm vào hay loại bỏ ở giữa danh sách</a:t>
            </a:r>
          </a:p>
          <a:p>
            <a:pPr lvl="1" algn="just" eaLnBrk="1" hangingPunct="1"/>
            <a:r>
              <a:rPr lang="en-US" smtClean="0">
                <a:latin typeface="Times New Roman" pitchFamily="18" charset="0"/>
                <a:cs typeface="Times New Roman" pitchFamily="18" charset="0"/>
              </a:rPr>
              <a:t>Hình thức truy cập trực tiếp là quan trọng</a:t>
            </a:r>
          </a:p>
        </p:txBody>
      </p:sp>
      <p:sp>
        <p:nvSpPr>
          <p:cNvPr id="41988" name="Rectangle 9"/>
          <p:cNvSpPr>
            <a:spLocks noGrp="1" noChangeArrowheads="1"/>
          </p:cNvSpPr>
          <p:nvPr>
            <p:ph type="body" sz="half" idx="2"/>
          </p:nvPr>
        </p:nvSpPr>
        <p:spPr>
          <a:xfrm>
            <a:off x="4648200" y="1600200"/>
            <a:ext cx="4495800" cy="4525963"/>
          </a:xfrm>
        </p:spPr>
        <p:txBody>
          <a:bodyPr/>
          <a:lstStyle/>
          <a:p>
            <a:pPr algn="just" eaLnBrk="1" hangingPunct="1"/>
            <a:r>
              <a:rPr lang="en-US" smtClean="0">
                <a:latin typeface="Times New Roman" pitchFamily="18" charset="0"/>
                <a:cs typeface="Times New Roman" pitchFamily="18" charset="0"/>
              </a:rPr>
              <a:t>DSLK thích hợp khi:</a:t>
            </a:r>
          </a:p>
          <a:p>
            <a:pPr lvl="1" algn="just" eaLnBrk="1" hangingPunct="1"/>
            <a:r>
              <a:rPr lang="en-US" smtClean="0">
                <a:latin typeface="Times New Roman" pitchFamily="18" charset="0"/>
                <a:cs typeface="Times New Roman" pitchFamily="18" charset="0"/>
              </a:rPr>
              <a:t>Kích thước từng phần tử là lớn</a:t>
            </a:r>
          </a:p>
          <a:p>
            <a:pPr lvl="1" algn="just" eaLnBrk="1" hangingPunct="1"/>
            <a:r>
              <a:rPr lang="en-US" smtClean="0">
                <a:latin typeface="Times New Roman" pitchFamily="18" charset="0"/>
                <a:cs typeface="Times New Roman" pitchFamily="18" charset="0"/>
              </a:rPr>
              <a:t>Kích thước của danh sách không biết trước</a:t>
            </a:r>
          </a:p>
          <a:p>
            <a:pPr lvl="1" algn="just" eaLnBrk="1" hangingPunct="1"/>
            <a:r>
              <a:rPr lang="en-US" smtClean="0">
                <a:latin typeface="Times New Roman" pitchFamily="18" charset="0"/>
                <a:cs typeface="Times New Roman" pitchFamily="18" charset="0"/>
              </a:rPr>
              <a:t>Có nhiều sự thêm vào, loại bỏ, hay xắp xếp các phần tử trong danh sách</a:t>
            </a:r>
          </a:p>
        </p:txBody>
      </p:sp>
      <p:sp>
        <p:nvSpPr>
          <p:cNvPr id="5" name="Slide Number Placeholder 4"/>
          <p:cNvSpPr>
            <a:spLocks noGrp="1"/>
          </p:cNvSpPr>
          <p:nvPr>
            <p:ph type="sldNum" sz="quarter" idx="12"/>
          </p:nvPr>
        </p:nvSpPr>
        <p:spPr/>
        <p:txBody>
          <a:bodyPr/>
          <a:lstStyle/>
          <a:p>
            <a:fld id="{EA8B0754-5FE3-4DBF-89CA-B0CB43DC3C3B}"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Cấu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trúc</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dữ</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liệu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và</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giải</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endParaRPr lang="en-US" dirty="0"/>
          </a:p>
        </p:txBody>
      </p:sp>
      <p:sp>
        <p:nvSpPr>
          <p:cNvPr id="3" name="Content Placeholder 2"/>
          <p:cNvSpPr>
            <a:spLocks noGrp="1"/>
          </p:cNvSpPr>
          <p:nvPr>
            <p:ph idx="1"/>
          </p:nvPr>
        </p:nvSpPr>
        <p:spPr>
          <a:xfrm>
            <a:off x="838200" y="1600200"/>
            <a:ext cx="8305800" cy="4602163"/>
          </a:xfrm>
        </p:spPr>
        <p:txBody>
          <a:bodyPr>
            <a:normAutofit lnSpcReduction="10000"/>
          </a:bodyPr>
          <a:lstStyle/>
          <a:p>
            <a:pPr marL="0" lv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cs typeface="Times New Roman" pitchFamily="18" charset="0"/>
              </a:rPr>
              <a:t>Đệ</a:t>
            </a:r>
            <a:r>
              <a:rPr lang="en-US" sz="3600" dirty="0" smtClean="0">
                <a:solidFill>
                  <a:schemeClr val="bg1">
                    <a:lumMod val="50000"/>
                  </a:schemeClr>
                </a:solidFill>
                <a:latin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cs typeface="Times New Roman" pitchFamily="18" charset="0"/>
              </a:rPr>
              <a:t>quy</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Danh</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sách</a:t>
            </a:r>
            <a:r>
              <a:rPr lang="en-US" sz="3600" dirty="0" smtClean="0">
                <a:solidFill>
                  <a:schemeClr val="bg1">
                    <a:lumMod val="50000"/>
                  </a:schemeClr>
                </a:solidFill>
                <a:latin typeface="Times New Roman" pitchFamily="18" charset="0"/>
                <a:ea typeface="Times New Roman" pitchFamily="18" charset="0"/>
                <a:cs typeface="Times New Roman" pitchFamily="18" charset="0"/>
              </a:rPr>
              <a:t> (List)</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pt-BR"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Ngăn xếp (Stack) / Hàng đợi (Queue)</a:t>
            </a:r>
            <a:endParaRPr kumimoji="0" lang="en-US" sz="1600" i="0" u="none" strike="noStrike" cap="none" normalizeH="0" baseline="0" dirty="0" smtClean="0">
              <a:ln>
                <a:noFill/>
              </a:ln>
              <a:solidFill>
                <a:schemeClr val="tx1"/>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Các</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thuật</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toán</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sắp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xếp</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lựa</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chọn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(Selection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nổi</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bọt</a:t>
            </a:r>
            <a:r>
              <a:rPr lang="en-US" sz="2600" dirty="0" smtClean="0">
                <a:solidFill>
                  <a:schemeClr val="bg1">
                    <a:lumMod val="50000"/>
                  </a:schemeClr>
                </a:solidFill>
                <a:latin typeface="Times New Roman" pitchFamily="18" charset="0"/>
                <a:ea typeface="Times New Roman" pitchFamily="18" charset="0"/>
                <a:cs typeface="Times New Roman" pitchFamily="18" charset="0"/>
              </a:rPr>
              <a:t> (Bubble Sort)</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Sắp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xếp</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nhanh</a:t>
            </a:r>
            <a:r>
              <a:rPr lang="en-US" sz="2600" dirty="0" smtClean="0">
                <a:solidFill>
                  <a:schemeClr val="bg1">
                    <a:lumMod val="50000"/>
                  </a:schemeClr>
                </a:solidFill>
                <a:latin typeface="Times New Roman" pitchFamily="18" charset="0"/>
                <a:ea typeface="Times New Roman" pitchFamily="18" charset="0"/>
                <a:cs typeface="Times New Roman" pitchFamily="18" charset="0"/>
              </a:rPr>
              <a:t> (Quick Sort)</a:t>
            </a:r>
            <a:endParaRPr kumimoji="0" lang="en-US" sz="2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endParaRPr>
          </a:p>
          <a:p>
            <a:pPr mar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ea typeface="Times New Roman" pitchFamily="18" charset="0"/>
                <a:cs typeface="Times New Roman" pitchFamily="18" charset="0"/>
              </a:rPr>
              <a:t>Các</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thuật</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toán</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(Search)</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tuần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tự</a:t>
            </a:r>
            <a:endParaRPr lang="en-US" sz="2600" dirty="0" smtClean="0">
              <a:solidFill>
                <a:schemeClr val="bg1">
                  <a:lumMod val="50000"/>
                </a:schemeClr>
              </a:solidFill>
              <a:latin typeface="Times New Roman" pitchFamily="18" charset="0"/>
              <a:ea typeface="Times New Roman" pitchFamily="18" charset="0"/>
              <a:cs typeface="Times New Roman" pitchFamily="18" charset="0"/>
            </a:endParaRP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nhị</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phân</a:t>
            </a:r>
            <a:endParaRPr lang="en-US" sz="2600" dirty="0" smtClean="0">
              <a:solidFill>
                <a:schemeClr val="bg1">
                  <a:lumMod val="50000"/>
                </a:schemeClr>
              </a:solidFill>
              <a:latin typeface="Arial" pitchFamily="34"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Mô tả stack</a:t>
            </a:r>
          </a:p>
        </p:txBody>
      </p:sp>
      <p:pic>
        <p:nvPicPr>
          <p:cNvPr id="300036" name="Picture 4"/>
          <p:cNvPicPr>
            <a:picLocks noGrp="1" noChangeAspect="1" noChangeArrowheads="1"/>
          </p:cNvPicPr>
          <p:nvPr>
            <p:ph sz="half" idx="1"/>
          </p:nvPr>
        </p:nvPicPr>
        <p:blipFill>
          <a:blip r:embed="rId2">
            <a:clrChange>
              <a:clrFrom>
                <a:srgbClr val="FEFEFE"/>
              </a:clrFrom>
              <a:clrTo>
                <a:srgbClr val="FEFEFE">
                  <a:alpha val="0"/>
                </a:srgbClr>
              </a:clrTo>
            </a:clrChange>
          </a:blip>
          <a:srcRect/>
          <a:stretch>
            <a:fillRect/>
          </a:stretch>
        </p:blipFill>
        <p:spPr>
          <a:xfrm>
            <a:off x="542925" y="914400"/>
            <a:ext cx="3309938" cy="5486400"/>
          </a:xfrm>
          <a:noFill/>
        </p:spPr>
      </p:pic>
      <p:sp>
        <p:nvSpPr>
          <p:cNvPr id="300035" name="Rectangle 3"/>
          <p:cNvSpPr>
            <a:spLocks noGrp="1" noChangeArrowheads="1"/>
          </p:cNvSpPr>
          <p:nvPr>
            <p:ph type="body" sz="half" idx="2"/>
          </p:nvPr>
        </p:nvSpPr>
        <p:spPr/>
        <p:txBody>
          <a:bodyPr/>
          <a:lstStyle/>
          <a:p>
            <a:pPr eaLnBrk="1" hangingPunct="1"/>
            <a:r>
              <a:rPr lang="en-US" smtClean="0">
                <a:latin typeface="Times New Roman" pitchFamily="18" charset="0"/>
                <a:cs typeface="Times New Roman" pitchFamily="18" charset="0"/>
              </a:rPr>
              <a:t>Một stack là một cấu trúc dữ liệu mà việc thêm vào và loại bỏ được thực hiện tại một đầu (gọi là đỉnh – top của stack). </a:t>
            </a:r>
          </a:p>
          <a:p>
            <a:pPr eaLnBrk="1" hangingPunct="1"/>
            <a:r>
              <a:rPr lang="en-US" smtClean="0">
                <a:latin typeface="Times New Roman" pitchFamily="18" charset="0"/>
                <a:cs typeface="Times New Roman" pitchFamily="18" charset="0"/>
              </a:rPr>
              <a:t>Là một dạng vào sau ra trước – LIFO (Last In First Out)</a:t>
            </a:r>
          </a:p>
          <a:p>
            <a:pPr eaLnBrk="1" hangingPunct="1"/>
            <a:endParaRPr lang="en-US"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00034"/>
                                        </p:tgtEl>
                                        <p:attrNameLst>
                                          <p:attrName>style.visibility</p:attrName>
                                        </p:attrNameLst>
                                      </p:cBhvr>
                                      <p:to>
                                        <p:strVal val="visible"/>
                                      </p:to>
                                    </p:set>
                                    <p:anim calcmode="lin" valueType="num">
                                      <p:cBhvr>
                                        <p:cTn id="7" dur="1000" fill="hold"/>
                                        <p:tgtEl>
                                          <p:spTgt spid="300034"/>
                                        </p:tgtEl>
                                        <p:attrNameLst>
                                          <p:attrName>ppt_x</p:attrName>
                                        </p:attrNameLst>
                                      </p:cBhvr>
                                      <p:tavLst>
                                        <p:tav tm="0">
                                          <p:val>
                                            <p:strVal val="#ppt_x-.2"/>
                                          </p:val>
                                        </p:tav>
                                        <p:tav tm="100000">
                                          <p:val>
                                            <p:strVal val="#ppt_x"/>
                                          </p:val>
                                        </p:tav>
                                      </p:tavLst>
                                    </p:anim>
                                    <p:anim calcmode="lin" valueType="num">
                                      <p:cBhvr>
                                        <p:cTn id="8" dur="1000" fill="hold"/>
                                        <p:tgtEl>
                                          <p:spTgt spid="30003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0034"/>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00036">
                                            <p:bg/>
                                          </p:spTgt>
                                        </p:tgtEl>
                                        <p:attrNameLst>
                                          <p:attrName>style.visibility</p:attrName>
                                        </p:attrNameLst>
                                      </p:cBhvr>
                                      <p:to>
                                        <p:strVal val="visible"/>
                                      </p:to>
                                    </p:set>
                                    <p:animEffect transition="in" filter="fade">
                                      <p:cBhvr>
                                        <p:cTn id="14" dur="500"/>
                                        <p:tgtEl>
                                          <p:spTgt spid="300036">
                                            <p:bg/>
                                          </p:spTgt>
                                        </p:tgtEl>
                                      </p:cBhvr>
                                    </p:animEffect>
                                    <p:anim calcmode="lin" valueType="num">
                                      <p:cBhvr>
                                        <p:cTn id="15" dur="500" fill="hold"/>
                                        <p:tgtEl>
                                          <p:spTgt spid="300036">
                                            <p:bg/>
                                          </p:spTgt>
                                        </p:tgtEl>
                                        <p:attrNameLst>
                                          <p:attrName>ppt_x</p:attrName>
                                        </p:attrNameLst>
                                      </p:cBhvr>
                                      <p:tavLst>
                                        <p:tav tm="0">
                                          <p:val>
                                            <p:strVal val="#ppt_x"/>
                                          </p:val>
                                        </p:tav>
                                        <p:tav tm="100000">
                                          <p:val>
                                            <p:strVal val="#ppt_x"/>
                                          </p:val>
                                        </p:tav>
                                      </p:tavLst>
                                    </p:anim>
                                    <p:anim calcmode="lin" valueType="num">
                                      <p:cBhvr>
                                        <p:cTn id="16" dur="500" fill="hold"/>
                                        <p:tgtEl>
                                          <p:spTgt spid="300036">
                                            <p:bg/>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00035">
                                            <p:txEl>
                                              <p:pRg st="0" end="0"/>
                                            </p:txEl>
                                          </p:spTgt>
                                        </p:tgtEl>
                                        <p:attrNameLst>
                                          <p:attrName>style.visibility</p:attrName>
                                        </p:attrNameLst>
                                      </p:cBhvr>
                                      <p:to>
                                        <p:strVal val="visible"/>
                                      </p:to>
                                    </p:set>
                                    <p:animEffect transition="in" filter="fade">
                                      <p:cBhvr>
                                        <p:cTn id="21" dur="500"/>
                                        <p:tgtEl>
                                          <p:spTgt spid="300035">
                                            <p:txEl>
                                              <p:pRg st="0" end="0"/>
                                            </p:txEl>
                                          </p:spTgt>
                                        </p:tgtEl>
                                      </p:cBhvr>
                                    </p:animEffect>
                                    <p:anim calcmode="lin" valueType="num">
                                      <p:cBhvr>
                                        <p:cTn id="22" dur="500" fill="hold"/>
                                        <p:tgtEl>
                                          <p:spTgt spid="300035">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00035">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00035">
                                            <p:txEl>
                                              <p:pRg st="1" end="1"/>
                                            </p:txEl>
                                          </p:spTgt>
                                        </p:tgtEl>
                                        <p:attrNameLst>
                                          <p:attrName>style.visibility</p:attrName>
                                        </p:attrNameLst>
                                      </p:cBhvr>
                                      <p:to>
                                        <p:strVal val="visible"/>
                                      </p:to>
                                    </p:set>
                                    <p:animEffect transition="in" filter="fade">
                                      <p:cBhvr>
                                        <p:cTn id="28" dur="500"/>
                                        <p:tgtEl>
                                          <p:spTgt spid="300035">
                                            <p:txEl>
                                              <p:pRg st="1" end="1"/>
                                            </p:txEl>
                                          </p:spTgt>
                                        </p:tgtEl>
                                      </p:cBhvr>
                                    </p:animEffect>
                                    <p:anim calcmode="lin" valueType="num">
                                      <p:cBhvr>
                                        <p:cTn id="29" dur="500" fill="hold"/>
                                        <p:tgtEl>
                                          <p:spTgt spid="300035">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300035">
                                            <p:txEl>
                                              <p:pRg st="1" end="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p:bldP spid="300036" grpId="0" build="p"/>
      <p:bldP spid="3000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a:xfrm>
            <a:off x="3124200" y="6356350"/>
            <a:ext cx="2895600" cy="365125"/>
          </a:xfrm>
        </p:spPr>
        <p:txBody>
          <a:bodyPr/>
          <a:lstStyle/>
          <a:p>
            <a:pPr algn="ctr">
              <a:defRPr/>
            </a:pPr>
            <a:fld id="{5418C713-D9EC-4847-BE5D-5DDC50F78FBF}" type="slidenum">
              <a:rPr lang="en-US"/>
              <a:pPr algn="ctr">
                <a:defRPr/>
              </a:pPr>
              <a:t>53</a:t>
            </a:fld>
            <a:endParaRPr lang="en-US"/>
          </a:p>
        </p:txBody>
      </p:sp>
      <p:sp>
        <p:nvSpPr>
          <p:cNvPr id="5123" name="Rectangle 2"/>
          <p:cNvSpPr>
            <a:spLocks noGrp="1" noChangeArrowheads="1"/>
          </p:cNvSpPr>
          <p:nvPr>
            <p:ph type="title"/>
          </p:nvPr>
        </p:nvSpPr>
        <p:spPr>
          <a:xfrm>
            <a:off x="457200" y="152400"/>
            <a:ext cx="8229600" cy="1371600"/>
          </a:xfrm>
        </p:spPr>
        <p:txBody>
          <a:bodyPr/>
          <a:lstStyle/>
          <a:p>
            <a:r>
              <a:rPr lang="en-US" sz="4000" b="1" smtClean="0">
                <a:latin typeface="Times New Roman" pitchFamily="18" charset="0"/>
              </a:rPr>
              <a:t>Gi</a:t>
            </a:r>
            <a:r>
              <a:rPr lang="en-US" b="1" smtClean="0">
                <a:latin typeface="Times New Roman" pitchFamily="18" charset="0"/>
              </a:rPr>
              <a:t>ới thiệu</a:t>
            </a:r>
          </a:p>
        </p:txBody>
      </p:sp>
      <p:sp>
        <p:nvSpPr>
          <p:cNvPr id="5124" name="Rectangle 3"/>
          <p:cNvSpPr>
            <a:spLocks noGrp="1" noChangeArrowheads="1"/>
          </p:cNvSpPr>
          <p:nvPr>
            <p:ph type="body" idx="1"/>
          </p:nvPr>
        </p:nvSpPr>
        <p:spPr>
          <a:xfrm>
            <a:off x="685800" y="1447800"/>
            <a:ext cx="7772400" cy="4648200"/>
          </a:xfrm>
        </p:spPr>
        <p:txBody>
          <a:bodyPr/>
          <a:lstStyle/>
          <a:p>
            <a:r>
              <a:rPr lang="en-US" smtClean="0">
                <a:latin typeface="Times New Roman" pitchFamily="18" charset="0"/>
              </a:rPr>
              <a:t>LIFO: Last In First Out</a:t>
            </a:r>
          </a:p>
          <a:p>
            <a:r>
              <a:rPr lang="en-US" smtClean="0">
                <a:latin typeface="Times New Roman" pitchFamily="18" charset="0"/>
              </a:rPr>
              <a:t>Thao tác Pop, Push chỉ diễn ra ở 1 đầu</a:t>
            </a:r>
          </a:p>
        </p:txBody>
      </p:sp>
      <p:sp>
        <p:nvSpPr>
          <p:cNvPr id="5125" name="Line 4"/>
          <p:cNvSpPr>
            <a:spLocks noChangeShapeType="1"/>
          </p:cNvSpPr>
          <p:nvPr/>
        </p:nvSpPr>
        <p:spPr bwMode="auto">
          <a:xfrm>
            <a:off x="3683000" y="2984500"/>
            <a:ext cx="0" cy="3124200"/>
          </a:xfrm>
          <a:prstGeom prst="line">
            <a:avLst/>
          </a:prstGeom>
          <a:noFill/>
          <a:ln w="76200">
            <a:solidFill>
              <a:schemeClr val="bg2"/>
            </a:solidFill>
            <a:round/>
            <a:headEnd/>
            <a:tailEnd/>
          </a:ln>
        </p:spPr>
        <p:txBody>
          <a:bodyPr/>
          <a:lstStyle/>
          <a:p>
            <a:endParaRPr lang="en-US"/>
          </a:p>
        </p:txBody>
      </p:sp>
      <p:sp>
        <p:nvSpPr>
          <p:cNvPr id="5126" name="Line 5"/>
          <p:cNvSpPr>
            <a:spLocks noChangeShapeType="1"/>
          </p:cNvSpPr>
          <p:nvPr/>
        </p:nvSpPr>
        <p:spPr bwMode="auto">
          <a:xfrm>
            <a:off x="3657600" y="6096000"/>
            <a:ext cx="1219200" cy="0"/>
          </a:xfrm>
          <a:prstGeom prst="line">
            <a:avLst/>
          </a:prstGeom>
          <a:noFill/>
          <a:ln w="76200">
            <a:solidFill>
              <a:schemeClr val="bg2"/>
            </a:solidFill>
            <a:round/>
            <a:headEnd/>
            <a:tailEnd/>
          </a:ln>
        </p:spPr>
        <p:txBody>
          <a:bodyPr/>
          <a:lstStyle/>
          <a:p>
            <a:endParaRPr lang="en-US"/>
          </a:p>
        </p:txBody>
      </p:sp>
      <p:sp>
        <p:nvSpPr>
          <p:cNvPr id="5127" name="Line 6"/>
          <p:cNvSpPr>
            <a:spLocks noChangeShapeType="1"/>
          </p:cNvSpPr>
          <p:nvPr/>
        </p:nvSpPr>
        <p:spPr bwMode="auto">
          <a:xfrm flipV="1">
            <a:off x="4851400" y="2997200"/>
            <a:ext cx="0" cy="3124200"/>
          </a:xfrm>
          <a:prstGeom prst="line">
            <a:avLst/>
          </a:prstGeom>
          <a:noFill/>
          <a:ln w="76200">
            <a:solidFill>
              <a:schemeClr val="bg2"/>
            </a:solidFill>
            <a:round/>
            <a:headEnd/>
            <a:tailEnd/>
          </a:ln>
        </p:spPr>
        <p:txBody>
          <a:bodyPr/>
          <a:lstStyle/>
          <a:p>
            <a:endParaRPr lang="en-US"/>
          </a:p>
        </p:txBody>
      </p:sp>
      <p:sp>
        <p:nvSpPr>
          <p:cNvPr id="5128" name="WordArt 7"/>
          <p:cNvSpPr>
            <a:spLocks noChangeArrowheads="1" noChangeShapeType="1" noTextEdit="1"/>
          </p:cNvSpPr>
          <p:nvPr/>
        </p:nvSpPr>
        <p:spPr bwMode="auto">
          <a:xfrm>
            <a:off x="4165600" y="5562600"/>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5</a:t>
            </a:r>
          </a:p>
        </p:txBody>
      </p:sp>
      <p:sp>
        <p:nvSpPr>
          <p:cNvPr id="5129" name="WordArt 8"/>
          <p:cNvSpPr>
            <a:spLocks noChangeArrowheads="1" noChangeShapeType="1" noTextEdit="1"/>
          </p:cNvSpPr>
          <p:nvPr/>
        </p:nvSpPr>
        <p:spPr bwMode="auto">
          <a:xfrm>
            <a:off x="4165600" y="5029200"/>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2</a:t>
            </a:r>
          </a:p>
        </p:txBody>
      </p:sp>
      <p:sp>
        <p:nvSpPr>
          <p:cNvPr id="5130" name="WordArt 9"/>
          <p:cNvSpPr>
            <a:spLocks noChangeArrowheads="1" noChangeShapeType="1" noTextEdit="1"/>
          </p:cNvSpPr>
          <p:nvPr/>
        </p:nvSpPr>
        <p:spPr bwMode="auto">
          <a:xfrm>
            <a:off x="4165600" y="4495800"/>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3</a:t>
            </a:r>
          </a:p>
        </p:txBody>
      </p:sp>
      <p:sp>
        <p:nvSpPr>
          <p:cNvPr id="5131" name="AutoShape 10"/>
          <p:cNvSpPr>
            <a:spLocks noChangeArrowheads="1"/>
          </p:cNvSpPr>
          <p:nvPr/>
        </p:nvSpPr>
        <p:spPr bwMode="auto">
          <a:xfrm>
            <a:off x="4419600" y="2667000"/>
            <a:ext cx="1143000" cy="533400"/>
          </a:xfrm>
          <a:prstGeom prst="curvedDownArrow">
            <a:avLst>
              <a:gd name="adj1" fmla="val 42857"/>
              <a:gd name="adj2" fmla="val 85714"/>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5132" name="AutoShape 11"/>
          <p:cNvSpPr>
            <a:spLocks noChangeArrowheads="1"/>
          </p:cNvSpPr>
          <p:nvPr/>
        </p:nvSpPr>
        <p:spPr bwMode="auto">
          <a:xfrm>
            <a:off x="3124200" y="2667000"/>
            <a:ext cx="1143000" cy="533400"/>
          </a:xfrm>
          <a:prstGeom prst="curvedDownArrow">
            <a:avLst>
              <a:gd name="adj1" fmla="val 42857"/>
              <a:gd name="adj2" fmla="val 85714"/>
              <a:gd name="adj3" fmla="val 33333"/>
            </a:avLst>
          </a:prstGeom>
          <a:solidFill>
            <a:srgbClr val="FFCC00"/>
          </a:solidFill>
          <a:ln w="9525">
            <a:solidFill>
              <a:schemeClr val="tx1"/>
            </a:solidFill>
            <a:miter lim="800000"/>
            <a:headEnd/>
            <a:tailEnd/>
          </a:ln>
        </p:spPr>
        <p:txBody>
          <a:bodyPr wrap="none" anchor="ctr"/>
          <a:lstStyle/>
          <a:p>
            <a:endParaRPr lang="en-US"/>
          </a:p>
        </p:txBody>
      </p:sp>
      <p:sp>
        <p:nvSpPr>
          <p:cNvPr id="5133" name="WordArt 12"/>
          <p:cNvSpPr>
            <a:spLocks noChangeArrowheads="1" noChangeShapeType="1" noTextEdit="1"/>
          </p:cNvSpPr>
          <p:nvPr/>
        </p:nvSpPr>
        <p:spPr bwMode="auto">
          <a:xfrm>
            <a:off x="2743200" y="3200400"/>
            <a:ext cx="762000" cy="619125"/>
          </a:xfrm>
          <a:prstGeom prst="rect">
            <a:avLst/>
          </a:prstGeom>
        </p:spPr>
        <p:txBody>
          <a:bodyPr wrap="none" fromWordArt="1">
            <a:prstTxWarp prst="textSlantUp">
              <a:avLst>
                <a:gd name="adj" fmla="val 36153"/>
              </a:avLst>
            </a:prstTxWarp>
          </a:bodyPr>
          <a:lstStyle/>
          <a:p>
            <a:pPr algn="ctr"/>
            <a:r>
              <a:rPr lang="en-US" sz="3600" kern="10">
                <a:ln w="9525">
                  <a:solidFill>
                    <a:schemeClr val="tx1"/>
                  </a:solidFill>
                  <a:round/>
                  <a:headEnd/>
                  <a:tailEnd/>
                </a:ln>
                <a:solidFill>
                  <a:srgbClr val="FFCC00"/>
                </a:solidFill>
                <a:latin typeface="Arial Black"/>
              </a:rPr>
              <a:t>Push</a:t>
            </a:r>
          </a:p>
        </p:txBody>
      </p:sp>
      <p:sp>
        <p:nvSpPr>
          <p:cNvPr id="5134" name="WordArt 13"/>
          <p:cNvSpPr>
            <a:spLocks noChangeArrowheads="1" noChangeShapeType="1" noTextEdit="1"/>
          </p:cNvSpPr>
          <p:nvPr/>
        </p:nvSpPr>
        <p:spPr bwMode="auto">
          <a:xfrm>
            <a:off x="5029200" y="3124200"/>
            <a:ext cx="762000" cy="619125"/>
          </a:xfrm>
          <a:prstGeom prst="rect">
            <a:avLst/>
          </a:prstGeom>
        </p:spPr>
        <p:txBody>
          <a:bodyPr wrap="none" fromWordArt="1">
            <a:prstTxWarp prst="textSlantUp">
              <a:avLst>
                <a:gd name="adj" fmla="val 36153"/>
              </a:avLst>
            </a:prstTxWarp>
          </a:bodyPr>
          <a:lstStyle/>
          <a:p>
            <a:pPr algn="ctr"/>
            <a:r>
              <a:rPr lang="en-US" sz="3600" kern="10">
                <a:ln w="9525">
                  <a:solidFill>
                    <a:schemeClr val="tx1"/>
                  </a:solidFill>
                  <a:round/>
                  <a:headEnd/>
                  <a:tailEnd/>
                </a:ln>
                <a:solidFill>
                  <a:schemeClr val="accent1"/>
                </a:solidFill>
                <a:latin typeface="Arial Black"/>
              </a:rPr>
              <a:t>Pop</a:t>
            </a:r>
          </a:p>
        </p:txBody>
      </p:sp>
      <p:sp>
        <p:nvSpPr>
          <p:cNvPr id="5135" name="WordArt 14"/>
          <p:cNvSpPr>
            <a:spLocks noChangeArrowheads="1" noChangeShapeType="1" noTextEdit="1"/>
          </p:cNvSpPr>
          <p:nvPr/>
        </p:nvSpPr>
        <p:spPr bwMode="auto">
          <a:xfrm>
            <a:off x="4953000" y="4191000"/>
            <a:ext cx="990600" cy="838200"/>
          </a:xfrm>
          <a:prstGeom prst="rect">
            <a:avLst/>
          </a:prstGeom>
        </p:spPr>
        <p:txBody>
          <a:bodyPr wrap="none" fromWordArt="1">
            <a:prstTxWarp prst="textSlantUp">
              <a:avLst>
                <a:gd name="adj" fmla="val 36153"/>
              </a:avLst>
            </a:prstTxWarp>
          </a:bodyPr>
          <a:lstStyle/>
          <a:p>
            <a:pPr algn="ctr"/>
            <a:r>
              <a:rPr lang="en-US" sz="3600" kern="10">
                <a:ln w="9525">
                  <a:solidFill>
                    <a:schemeClr val="tx1"/>
                  </a:solidFill>
                  <a:round/>
                  <a:headEnd/>
                  <a:tailEnd/>
                </a:ln>
                <a:solidFill>
                  <a:srgbClr val="FFCC00"/>
                </a:solidFill>
                <a:latin typeface="Arial Black"/>
              </a:rPr>
              <a:t>Stack</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en-US" smtClean="0"/>
              <a:t>Ví dụ về stack</a:t>
            </a:r>
          </a:p>
        </p:txBody>
      </p:sp>
      <p:sp>
        <p:nvSpPr>
          <p:cNvPr id="302083" name="Rectangle 3"/>
          <p:cNvSpPr>
            <a:spLocks noGrp="1" noChangeArrowheads="1"/>
          </p:cNvSpPr>
          <p:nvPr>
            <p:ph type="body" idx="1"/>
          </p:nvPr>
        </p:nvSpPr>
        <p:spPr>
          <a:xfrm>
            <a:off x="838200" y="1676400"/>
            <a:ext cx="6272213" cy="4648200"/>
          </a:xfrm>
        </p:spPr>
        <p:txBody>
          <a:bodyPr/>
          <a:lstStyle/>
          <a:p>
            <a:pPr eaLnBrk="1" hangingPunct="1"/>
            <a:r>
              <a:rPr lang="en-US" sz="2400" smtClean="0">
                <a:latin typeface="Times New Roman" pitchFamily="18" charset="0"/>
                <a:cs typeface="Times New Roman" pitchFamily="18" charset="0"/>
              </a:rPr>
              <a:t>Stack rỗng:</a:t>
            </a:r>
          </a:p>
          <a:p>
            <a:pPr eaLnBrk="1" hangingPunct="1"/>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Đẩy (push) Q vào:</a:t>
            </a:r>
          </a:p>
          <a:p>
            <a:pPr eaLnBrk="1" hangingPunct="1"/>
            <a:endParaRPr lang="en-US" sz="2400" smtClean="0">
              <a:latin typeface="Times New Roman" pitchFamily="18" charset="0"/>
              <a:cs typeface="Times New Roman" pitchFamily="18" charset="0"/>
            </a:endParaRPr>
          </a:p>
          <a:p>
            <a:pPr eaLnBrk="1" hangingPunct="1"/>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Đẩy A vào:</a:t>
            </a:r>
          </a:p>
          <a:p>
            <a:pPr eaLnBrk="1" hangingPunct="1"/>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Lấy (pop) ra một =&gt; được A:</a:t>
            </a:r>
          </a:p>
          <a:p>
            <a:pPr eaLnBrk="1" hangingPunct="1"/>
            <a:endParaRPr lang="en-US" sz="2400" smtClean="0">
              <a:latin typeface="Times New Roman" pitchFamily="18" charset="0"/>
              <a:cs typeface="Times New Roman" pitchFamily="18" charset="0"/>
            </a:endParaRPr>
          </a:p>
          <a:p>
            <a:pPr eaLnBrk="1" hangingPunct="1"/>
            <a:r>
              <a:rPr lang="en-US" sz="2400" smtClean="0">
                <a:latin typeface="Times New Roman" pitchFamily="18" charset="0"/>
                <a:cs typeface="Times New Roman" pitchFamily="18" charset="0"/>
              </a:rPr>
              <a:t>Lấy ra một =&gt; được Q và stack rỗng:</a:t>
            </a:r>
          </a:p>
        </p:txBody>
      </p:sp>
      <p:grpSp>
        <p:nvGrpSpPr>
          <p:cNvPr id="2" name="Group 10"/>
          <p:cNvGrpSpPr>
            <a:grpSpLocks/>
          </p:cNvGrpSpPr>
          <p:nvPr/>
        </p:nvGrpSpPr>
        <p:grpSpPr bwMode="auto">
          <a:xfrm>
            <a:off x="6705600" y="1143000"/>
            <a:ext cx="609600" cy="838200"/>
            <a:chOff x="4128" y="1008"/>
            <a:chExt cx="384" cy="336"/>
          </a:xfrm>
        </p:grpSpPr>
        <p:sp>
          <p:nvSpPr>
            <p:cNvPr id="6171" name="Line 5"/>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p>
          </p:txBody>
        </p:sp>
        <p:sp>
          <p:nvSpPr>
            <p:cNvPr id="6172" name="Line 7"/>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p>
          </p:txBody>
        </p:sp>
        <p:sp>
          <p:nvSpPr>
            <p:cNvPr id="6173" name="Line 9"/>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p>
          </p:txBody>
        </p:sp>
      </p:grpSp>
      <p:grpSp>
        <p:nvGrpSpPr>
          <p:cNvPr id="3" name="Group 11"/>
          <p:cNvGrpSpPr>
            <a:grpSpLocks/>
          </p:cNvGrpSpPr>
          <p:nvPr/>
        </p:nvGrpSpPr>
        <p:grpSpPr bwMode="auto">
          <a:xfrm>
            <a:off x="6705600" y="2057400"/>
            <a:ext cx="609600" cy="838200"/>
            <a:chOff x="4128" y="1008"/>
            <a:chExt cx="384" cy="336"/>
          </a:xfrm>
        </p:grpSpPr>
        <p:sp>
          <p:nvSpPr>
            <p:cNvPr id="6168" name="Line 12"/>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p>
          </p:txBody>
        </p:sp>
        <p:sp>
          <p:nvSpPr>
            <p:cNvPr id="6169" name="Line 13"/>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p>
          </p:txBody>
        </p:sp>
        <p:sp>
          <p:nvSpPr>
            <p:cNvPr id="6170" name="Line 14"/>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p>
          </p:txBody>
        </p:sp>
      </p:grpSp>
      <p:sp>
        <p:nvSpPr>
          <p:cNvPr id="302095" name="Text Box 15"/>
          <p:cNvSpPr txBox="1">
            <a:spLocks noChangeArrowheads="1"/>
          </p:cNvSpPr>
          <p:nvPr/>
        </p:nvSpPr>
        <p:spPr bwMode="auto">
          <a:xfrm>
            <a:off x="6705600" y="2514600"/>
            <a:ext cx="609600" cy="404813"/>
          </a:xfrm>
          <a:prstGeom prst="rect">
            <a:avLst/>
          </a:prstGeom>
          <a:noFill/>
          <a:ln w="38100">
            <a:solidFill>
              <a:schemeClr val="tx1"/>
            </a:solidFill>
            <a:miter lim="800000"/>
            <a:headEnd/>
            <a:tailEnd/>
          </a:ln>
        </p:spPr>
        <p:txBody>
          <a:bodyPr>
            <a:spAutoFit/>
          </a:bodyPr>
          <a:lstStyle/>
          <a:p>
            <a:pPr algn="ctr">
              <a:spcBef>
                <a:spcPct val="50000"/>
              </a:spcBef>
            </a:pPr>
            <a:r>
              <a:rPr lang="en-US">
                <a:latin typeface="Calibri" pitchFamily="34" charset="0"/>
              </a:rPr>
              <a:t>Q</a:t>
            </a:r>
          </a:p>
        </p:txBody>
      </p:sp>
      <p:grpSp>
        <p:nvGrpSpPr>
          <p:cNvPr id="4" name="Group 18"/>
          <p:cNvGrpSpPr>
            <a:grpSpLocks/>
          </p:cNvGrpSpPr>
          <p:nvPr/>
        </p:nvGrpSpPr>
        <p:grpSpPr bwMode="auto">
          <a:xfrm>
            <a:off x="6705600" y="3200400"/>
            <a:ext cx="609600" cy="914400"/>
            <a:chOff x="4128" y="1008"/>
            <a:chExt cx="384" cy="336"/>
          </a:xfrm>
        </p:grpSpPr>
        <p:sp>
          <p:nvSpPr>
            <p:cNvPr id="6165" name="Line 19"/>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p>
          </p:txBody>
        </p:sp>
        <p:sp>
          <p:nvSpPr>
            <p:cNvPr id="6166" name="Line 20"/>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p>
          </p:txBody>
        </p:sp>
        <p:sp>
          <p:nvSpPr>
            <p:cNvPr id="6167" name="Line 21"/>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p>
          </p:txBody>
        </p:sp>
      </p:grpSp>
      <p:sp>
        <p:nvSpPr>
          <p:cNvPr id="302102" name="Text Box 22"/>
          <p:cNvSpPr txBox="1">
            <a:spLocks noChangeArrowheads="1"/>
          </p:cNvSpPr>
          <p:nvPr/>
        </p:nvSpPr>
        <p:spPr bwMode="auto">
          <a:xfrm>
            <a:off x="6705600" y="3733800"/>
            <a:ext cx="609600" cy="404813"/>
          </a:xfrm>
          <a:prstGeom prst="rect">
            <a:avLst/>
          </a:prstGeom>
          <a:noFill/>
          <a:ln w="38100">
            <a:solidFill>
              <a:schemeClr val="tx1"/>
            </a:solidFill>
            <a:miter lim="800000"/>
            <a:headEnd/>
            <a:tailEnd/>
          </a:ln>
        </p:spPr>
        <p:txBody>
          <a:bodyPr>
            <a:spAutoFit/>
          </a:bodyPr>
          <a:lstStyle/>
          <a:p>
            <a:pPr algn="ctr">
              <a:spcBef>
                <a:spcPct val="50000"/>
              </a:spcBef>
            </a:pPr>
            <a:r>
              <a:rPr lang="en-US">
                <a:latin typeface="Calibri" pitchFamily="34" charset="0"/>
              </a:rPr>
              <a:t>Q</a:t>
            </a:r>
          </a:p>
        </p:txBody>
      </p:sp>
      <p:sp>
        <p:nvSpPr>
          <p:cNvPr id="302103" name="Text Box 23"/>
          <p:cNvSpPr txBox="1">
            <a:spLocks noChangeArrowheads="1"/>
          </p:cNvSpPr>
          <p:nvPr/>
        </p:nvSpPr>
        <p:spPr bwMode="auto">
          <a:xfrm>
            <a:off x="6705600" y="3352800"/>
            <a:ext cx="609600" cy="404813"/>
          </a:xfrm>
          <a:prstGeom prst="rect">
            <a:avLst/>
          </a:prstGeom>
          <a:noFill/>
          <a:ln w="38100">
            <a:solidFill>
              <a:schemeClr val="tx1"/>
            </a:solidFill>
            <a:miter lim="800000"/>
            <a:headEnd/>
            <a:tailEnd/>
          </a:ln>
        </p:spPr>
        <p:txBody>
          <a:bodyPr>
            <a:spAutoFit/>
          </a:bodyPr>
          <a:lstStyle/>
          <a:p>
            <a:pPr algn="ctr">
              <a:spcBef>
                <a:spcPct val="50000"/>
              </a:spcBef>
            </a:pPr>
            <a:r>
              <a:rPr lang="en-US">
                <a:latin typeface="Calibri" pitchFamily="34" charset="0"/>
              </a:rPr>
              <a:t>A</a:t>
            </a:r>
          </a:p>
        </p:txBody>
      </p:sp>
      <p:grpSp>
        <p:nvGrpSpPr>
          <p:cNvPr id="5" name="Group 41"/>
          <p:cNvGrpSpPr>
            <a:grpSpLocks/>
          </p:cNvGrpSpPr>
          <p:nvPr/>
        </p:nvGrpSpPr>
        <p:grpSpPr bwMode="auto">
          <a:xfrm>
            <a:off x="6705600" y="4343400"/>
            <a:ext cx="609600" cy="914400"/>
            <a:chOff x="4128" y="1008"/>
            <a:chExt cx="384" cy="336"/>
          </a:xfrm>
        </p:grpSpPr>
        <p:sp>
          <p:nvSpPr>
            <p:cNvPr id="6162" name="Line 42"/>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p>
          </p:txBody>
        </p:sp>
        <p:sp>
          <p:nvSpPr>
            <p:cNvPr id="6163" name="Line 43"/>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p>
          </p:txBody>
        </p:sp>
        <p:sp>
          <p:nvSpPr>
            <p:cNvPr id="6164" name="Line 44"/>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p>
          </p:txBody>
        </p:sp>
      </p:grpSp>
      <p:sp>
        <p:nvSpPr>
          <p:cNvPr id="302125" name="Text Box 45"/>
          <p:cNvSpPr txBox="1">
            <a:spLocks noChangeArrowheads="1"/>
          </p:cNvSpPr>
          <p:nvPr/>
        </p:nvSpPr>
        <p:spPr bwMode="auto">
          <a:xfrm>
            <a:off x="6705600" y="4876800"/>
            <a:ext cx="609600" cy="404813"/>
          </a:xfrm>
          <a:prstGeom prst="rect">
            <a:avLst/>
          </a:prstGeom>
          <a:noFill/>
          <a:ln w="38100">
            <a:solidFill>
              <a:schemeClr val="tx1"/>
            </a:solidFill>
            <a:miter lim="800000"/>
            <a:headEnd/>
            <a:tailEnd/>
          </a:ln>
        </p:spPr>
        <p:txBody>
          <a:bodyPr>
            <a:spAutoFit/>
          </a:bodyPr>
          <a:lstStyle/>
          <a:p>
            <a:pPr algn="ctr">
              <a:spcBef>
                <a:spcPct val="50000"/>
              </a:spcBef>
            </a:pPr>
            <a:r>
              <a:rPr lang="en-US">
                <a:latin typeface="Calibri" pitchFamily="34" charset="0"/>
              </a:rPr>
              <a:t>Q</a:t>
            </a:r>
          </a:p>
        </p:txBody>
      </p:sp>
      <p:sp>
        <p:nvSpPr>
          <p:cNvPr id="302126" name="Text Box 46"/>
          <p:cNvSpPr txBox="1">
            <a:spLocks noChangeArrowheads="1"/>
          </p:cNvSpPr>
          <p:nvPr/>
        </p:nvSpPr>
        <p:spPr bwMode="auto">
          <a:xfrm>
            <a:off x="6705600" y="4495800"/>
            <a:ext cx="609600" cy="404813"/>
          </a:xfrm>
          <a:prstGeom prst="rect">
            <a:avLst/>
          </a:prstGeom>
          <a:noFill/>
          <a:ln w="38100">
            <a:solidFill>
              <a:schemeClr val="tx1"/>
            </a:solidFill>
            <a:miter lim="800000"/>
            <a:headEnd/>
            <a:tailEnd/>
          </a:ln>
        </p:spPr>
        <p:txBody>
          <a:bodyPr>
            <a:spAutoFit/>
          </a:bodyPr>
          <a:lstStyle/>
          <a:p>
            <a:pPr algn="ctr">
              <a:spcBef>
                <a:spcPct val="50000"/>
              </a:spcBef>
            </a:pPr>
            <a:r>
              <a:rPr lang="en-US">
                <a:latin typeface="Calibri" pitchFamily="34" charset="0"/>
              </a:rPr>
              <a:t>A</a:t>
            </a:r>
          </a:p>
        </p:txBody>
      </p:sp>
      <p:grpSp>
        <p:nvGrpSpPr>
          <p:cNvPr id="6" name="Group 47"/>
          <p:cNvGrpSpPr>
            <a:grpSpLocks/>
          </p:cNvGrpSpPr>
          <p:nvPr/>
        </p:nvGrpSpPr>
        <p:grpSpPr bwMode="auto">
          <a:xfrm>
            <a:off x="6705600" y="5410200"/>
            <a:ext cx="609600" cy="838200"/>
            <a:chOff x="4128" y="1008"/>
            <a:chExt cx="384" cy="336"/>
          </a:xfrm>
        </p:grpSpPr>
        <p:sp>
          <p:nvSpPr>
            <p:cNvPr id="6159" name="Line 48"/>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p>
          </p:txBody>
        </p:sp>
        <p:sp>
          <p:nvSpPr>
            <p:cNvPr id="6160" name="Line 49"/>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p>
          </p:txBody>
        </p:sp>
        <p:sp>
          <p:nvSpPr>
            <p:cNvPr id="6161" name="Line 50"/>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p>
          </p:txBody>
        </p:sp>
      </p:grpSp>
      <p:sp>
        <p:nvSpPr>
          <p:cNvPr id="302131" name="Text Box 51"/>
          <p:cNvSpPr txBox="1">
            <a:spLocks noChangeArrowheads="1"/>
          </p:cNvSpPr>
          <p:nvPr/>
        </p:nvSpPr>
        <p:spPr bwMode="auto">
          <a:xfrm>
            <a:off x="6705600" y="5867400"/>
            <a:ext cx="609600" cy="404813"/>
          </a:xfrm>
          <a:prstGeom prst="rect">
            <a:avLst/>
          </a:prstGeom>
          <a:noFill/>
          <a:ln w="38100">
            <a:solidFill>
              <a:schemeClr val="tx1"/>
            </a:solidFill>
            <a:miter lim="800000"/>
            <a:headEnd/>
            <a:tailEnd/>
          </a:ln>
        </p:spPr>
        <p:txBody>
          <a:bodyPr>
            <a:spAutoFit/>
          </a:bodyPr>
          <a:lstStyle/>
          <a:p>
            <a:pPr algn="ctr">
              <a:spcBef>
                <a:spcPct val="50000"/>
              </a:spcBef>
            </a:pPr>
            <a:r>
              <a:rPr lang="en-US">
                <a:latin typeface="Calibri" pitchFamily="34" charset="0"/>
              </a:rPr>
              <a:t>Q</a:t>
            </a:r>
          </a:p>
        </p:txBody>
      </p:sp>
      <p:sp>
        <p:nvSpPr>
          <p:cNvPr id="30" name="Slide Number Placeholder 29"/>
          <p:cNvSpPr>
            <a:spLocks noGrp="1"/>
          </p:cNvSpPr>
          <p:nvPr>
            <p:ph type="sldNum" sz="quarter" idx="12"/>
          </p:nvPr>
        </p:nvSpPr>
        <p:spPr/>
        <p:txBody>
          <a:bodyPr/>
          <a:lstStyle/>
          <a:p>
            <a:fld id="{EA8B0754-5FE3-4DBF-89CA-B0CB43DC3C3B}" type="slidenum">
              <a:rPr lang="en-US" smtClean="0"/>
              <a:pPr/>
              <a:t>54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02082"/>
                                        </p:tgtEl>
                                        <p:attrNameLst>
                                          <p:attrName>style.visibility</p:attrName>
                                        </p:attrNameLst>
                                      </p:cBhvr>
                                      <p:to>
                                        <p:strVal val="visible"/>
                                      </p:to>
                                    </p:set>
                                    <p:anim calcmode="lin" valueType="num">
                                      <p:cBhvr>
                                        <p:cTn id="7" dur="1000" fill="hold"/>
                                        <p:tgtEl>
                                          <p:spTgt spid="302082"/>
                                        </p:tgtEl>
                                        <p:attrNameLst>
                                          <p:attrName>ppt_x</p:attrName>
                                        </p:attrNameLst>
                                      </p:cBhvr>
                                      <p:tavLst>
                                        <p:tav tm="0">
                                          <p:val>
                                            <p:strVal val="#ppt_x-.2"/>
                                          </p:val>
                                        </p:tav>
                                        <p:tav tm="100000">
                                          <p:val>
                                            <p:strVal val="#ppt_x"/>
                                          </p:val>
                                        </p:tav>
                                      </p:tavLst>
                                    </p:anim>
                                    <p:anim calcmode="lin" valueType="num">
                                      <p:cBhvr>
                                        <p:cTn id="8" dur="1000" fill="hold"/>
                                        <p:tgtEl>
                                          <p:spTgt spid="3020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208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02083">
                                            <p:txEl>
                                              <p:pRg st="0" end="0"/>
                                            </p:txEl>
                                          </p:spTgt>
                                        </p:tgtEl>
                                        <p:attrNameLst>
                                          <p:attrName>style.visibility</p:attrName>
                                        </p:attrNameLst>
                                      </p:cBhvr>
                                      <p:to>
                                        <p:strVal val="visible"/>
                                      </p:to>
                                    </p:set>
                                    <p:anim calcmode="lin" valueType="num">
                                      <p:cBhvr additive="base">
                                        <p:cTn id="14" dur="500" fill="hold"/>
                                        <p:tgtEl>
                                          <p:spTgt spid="30208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208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2083">
                                            <p:txEl>
                                              <p:pRg st="2" end="2"/>
                                            </p:txEl>
                                          </p:spTgt>
                                        </p:tgtEl>
                                        <p:attrNameLst>
                                          <p:attrName>style.visibility</p:attrName>
                                        </p:attrNameLst>
                                      </p:cBhvr>
                                      <p:to>
                                        <p:strVal val="visible"/>
                                      </p:to>
                                    </p:set>
                                    <p:anim calcmode="lin" valueType="num">
                                      <p:cBhvr additive="base">
                                        <p:cTn id="24" dur="500" fill="hold"/>
                                        <p:tgtEl>
                                          <p:spTgt spid="30208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208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3" fill="hold" grpId="0" nodeType="afterEffect">
                                  <p:stCondLst>
                                    <p:cond delay="500"/>
                                  </p:stCondLst>
                                  <p:childTnLst>
                                    <p:set>
                                      <p:cBhvr>
                                        <p:cTn id="32" dur="1" fill="hold">
                                          <p:stCondLst>
                                            <p:cond delay="0"/>
                                          </p:stCondLst>
                                        </p:cTn>
                                        <p:tgtEl>
                                          <p:spTgt spid="302095"/>
                                        </p:tgtEl>
                                        <p:attrNameLst>
                                          <p:attrName>style.visibility</p:attrName>
                                        </p:attrNameLst>
                                      </p:cBhvr>
                                      <p:to>
                                        <p:strVal val="visible"/>
                                      </p:to>
                                    </p:set>
                                    <p:anim calcmode="lin" valueType="num">
                                      <p:cBhvr additive="base">
                                        <p:cTn id="33" dur="500" fill="hold"/>
                                        <p:tgtEl>
                                          <p:spTgt spid="302095"/>
                                        </p:tgtEl>
                                        <p:attrNameLst>
                                          <p:attrName>ppt_x</p:attrName>
                                        </p:attrNameLst>
                                      </p:cBhvr>
                                      <p:tavLst>
                                        <p:tav tm="0">
                                          <p:val>
                                            <p:strVal val="1+#ppt_w/2"/>
                                          </p:val>
                                        </p:tav>
                                        <p:tav tm="100000">
                                          <p:val>
                                            <p:strVal val="#ppt_x"/>
                                          </p:val>
                                        </p:tav>
                                      </p:tavLst>
                                    </p:anim>
                                    <p:anim calcmode="lin" valueType="num">
                                      <p:cBhvr additive="base">
                                        <p:cTn id="34" dur="500" fill="hold"/>
                                        <p:tgtEl>
                                          <p:spTgt spid="302095"/>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02083">
                                            <p:txEl>
                                              <p:pRg st="5" end="5"/>
                                            </p:txEl>
                                          </p:spTgt>
                                        </p:tgtEl>
                                        <p:attrNameLst>
                                          <p:attrName>style.visibility</p:attrName>
                                        </p:attrNameLst>
                                      </p:cBhvr>
                                      <p:to>
                                        <p:strVal val="visible"/>
                                      </p:to>
                                    </p:set>
                                    <p:anim calcmode="lin" valueType="num">
                                      <p:cBhvr additive="base">
                                        <p:cTn id="39" dur="500" fill="hold"/>
                                        <p:tgtEl>
                                          <p:spTgt spid="30208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2083">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2102"/>
                                        </p:tgtEl>
                                        <p:attrNameLst>
                                          <p:attrName>style.visibility</p:attrName>
                                        </p:attrNameLst>
                                      </p:cBhvr>
                                      <p:to>
                                        <p:strVal val="visible"/>
                                      </p:to>
                                    </p:set>
                                    <p:anim calcmode="lin" valueType="num">
                                      <p:cBhvr additive="base">
                                        <p:cTn id="47" dur="500" fill="hold"/>
                                        <p:tgtEl>
                                          <p:spTgt spid="302102"/>
                                        </p:tgtEl>
                                        <p:attrNameLst>
                                          <p:attrName>ppt_x</p:attrName>
                                        </p:attrNameLst>
                                      </p:cBhvr>
                                      <p:tavLst>
                                        <p:tav tm="0">
                                          <p:val>
                                            <p:strVal val="#ppt_x"/>
                                          </p:val>
                                        </p:tav>
                                        <p:tav tm="100000">
                                          <p:val>
                                            <p:strVal val="#ppt_x"/>
                                          </p:val>
                                        </p:tav>
                                      </p:tavLst>
                                    </p:anim>
                                    <p:anim calcmode="lin" valueType="num">
                                      <p:cBhvr additive="base">
                                        <p:cTn id="48" dur="500" fill="hold"/>
                                        <p:tgtEl>
                                          <p:spTgt spid="302102"/>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3" fill="hold" grpId="0" nodeType="afterEffect">
                                  <p:stCondLst>
                                    <p:cond delay="500"/>
                                  </p:stCondLst>
                                  <p:childTnLst>
                                    <p:set>
                                      <p:cBhvr>
                                        <p:cTn id="51" dur="1" fill="hold">
                                          <p:stCondLst>
                                            <p:cond delay="0"/>
                                          </p:stCondLst>
                                        </p:cTn>
                                        <p:tgtEl>
                                          <p:spTgt spid="302103"/>
                                        </p:tgtEl>
                                        <p:attrNameLst>
                                          <p:attrName>style.visibility</p:attrName>
                                        </p:attrNameLst>
                                      </p:cBhvr>
                                      <p:to>
                                        <p:strVal val="visible"/>
                                      </p:to>
                                    </p:set>
                                    <p:anim calcmode="lin" valueType="num">
                                      <p:cBhvr additive="base">
                                        <p:cTn id="52" dur="500" fill="hold"/>
                                        <p:tgtEl>
                                          <p:spTgt spid="302103"/>
                                        </p:tgtEl>
                                        <p:attrNameLst>
                                          <p:attrName>ppt_x</p:attrName>
                                        </p:attrNameLst>
                                      </p:cBhvr>
                                      <p:tavLst>
                                        <p:tav tm="0">
                                          <p:val>
                                            <p:strVal val="1+#ppt_w/2"/>
                                          </p:val>
                                        </p:tav>
                                        <p:tav tm="100000">
                                          <p:val>
                                            <p:strVal val="#ppt_x"/>
                                          </p:val>
                                        </p:tav>
                                      </p:tavLst>
                                    </p:anim>
                                    <p:anim calcmode="lin" valueType="num">
                                      <p:cBhvr additive="base">
                                        <p:cTn id="53" dur="500" fill="hold"/>
                                        <p:tgtEl>
                                          <p:spTgt spid="302103"/>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02083">
                                            <p:txEl>
                                              <p:pRg st="7" end="7"/>
                                            </p:txEl>
                                          </p:spTgt>
                                        </p:tgtEl>
                                        <p:attrNameLst>
                                          <p:attrName>style.visibility</p:attrName>
                                        </p:attrNameLst>
                                      </p:cBhvr>
                                      <p:to>
                                        <p:strVal val="visible"/>
                                      </p:to>
                                    </p:set>
                                    <p:anim calcmode="lin" valueType="num">
                                      <p:cBhvr additive="base">
                                        <p:cTn id="58" dur="500" fill="hold"/>
                                        <p:tgtEl>
                                          <p:spTgt spid="302083">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02083">
                                            <p:txEl>
                                              <p:pRg st="7" end="7"/>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ppt_x"/>
                                          </p:val>
                                        </p:tav>
                                        <p:tav tm="100000">
                                          <p:val>
                                            <p:strVal val="#ppt_x"/>
                                          </p:val>
                                        </p:tav>
                                      </p:tavLst>
                                    </p:anim>
                                    <p:anim calcmode="lin" valueType="num">
                                      <p:cBhvr additive="base">
                                        <p:cTn id="63" dur="500" fill="hold"/>
                                        <p:tgtEl>
                                          <p:spTgt spid="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02125"/>
                                        </p:tgtEl>
                                        <p:attrNameLst>
                                          <p:attrName>style.visibility</p:attrName>
                                        </p:attrNameLst>
                                      </p:cBhvr>
                                      <p:to>
                                        <p:strVal val="visible"/>
                                      </p:to>
                                    </p:set>
                                    <p:anim calcmode="lin" valueType="num">
                                      <p:cBhvr additive="base">
                                        <p:cTn id="66" dur="500" fill="hold"/>
                                        <p:tgtEl>
                                          <p:spTgt spid="302125"/>
                                        </p:tgtEl>
                                        <p:attrNameLst>
                                          <p:attrName>ppt_x</p:attrName>
                                        </p:attrNameLst>
                                      </p:cBhvr>
                                      <p:tavLst>
                                        <p:tav tm="0">
                                          <p:val>
                                            <p:strVal val="#ppt_x"/>
                                          </p:val>
                                        </p:tav>
                                        <p:tav tm="100000">
                                          <p:val>
                                            <p:strVal val="#ppt_x"/>
                                          </p:val>
                                        </p:tav>
                                      </p:tavLst>
                                    </p:anim>
                                    <p:anim calcmode="lin" valueType="num">
                                      <p:cBhvr additive="base">
                                        <p:cTn id="67" dur="500" fill="hold"/>
                                        <p:tgtEl>
                                          <p:spTgt spid="302125"/>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02126"/>
                                        </p:tgtEl>
                                        <p:attrNameLst>
                                          <p:attrName>style.visibility</p:attrName>
                                        </p:attrNameLst>
                                      </p:cBhvr>
                                      <p:to>
                                        <p:strVal val="visible"/>
                                      </p:to>
                                    </p:set>
                                    <p:anim calcmode="lin" valueType="num">
                                      <p:cBhvr additive="base">
                                        <p:cTn id="70" dur="500" fill="hold"/>
                                        <p:tgtEl>
                                          <p:spTgt spid="302126"/>
                                        </p:tgtEl>
                                        <p:attrNameLst>
                                          <p:attrName>ppt_x</p:attrName>
                                        </p:attrNameLst>
                                      </p:cBhvr>
                                      <p:tavLst>
                                        <p:tav tm="0">
                                          <p:val>
                                            <p:strVal val="#ppt_x"/>
                                          </p:val>
                                        </p:tav>
                                        <p:tav tm="100000">
                                          <p:val>
                                            <p:strVal val="#ppt_x"/>
                                          </p:val>
                                        </p:tav>
                                      </p:tavLst>
                                    </p:anim>
                                    <p:anim calcmode="lin" valueType="num">
                                      <p:cBhvr additive="base">
                                        <p:cTn id="71" dur="500" fill="hold"/>
                                        <p:tgtEl>
                                          <p:spTgt spid="302126"/>
                                        </p:tgtEl>
                                        <p:attrNameLst>
                                          <p:attrName>ppt_y</p:attrName>
                                        </p:attrNameLst>
                                      </p:cBhvr>
                                      <p:tavLst>
                                        <p:tav tm="0">
                                          <p:val>
                                            <p:strVal val="1+#ppt_h/2"/>
                                          </p:val>
                                        </p:tav>
                                        <p:tav tm="100000">
                                          <p:val>
                                            <p:strVal val="#ppt_y"/>
                                          </p:val>
                                        </p:tav>
                                      </p:tavLst>
                                    </p:anim>
                                  </p:childTnLst>
                                </p:cTn>
                              </p:par>
                            </p:childTnLst>
                          </p:cTn>
                        </p:par>
                        <p:par>
                          <p:cTn id="72" fill="hold">
                            <p:stCondLst>
                              <p:cond delay="500"/>
                            </p:stCondLst>
                            <p:childTnLst>
                              <p:par>
                                <p:cTn id="73" presetID="0" presetClass="path" presetSubtype="0" accel="50000" decel="50000" fill="hold" grpId="1" nodeType="afterEffect">
                                  <p:stCondLst>
                                    <p:cond delay="500"/>
                                  </p:stCondLst>
                                  <p:childTnLst>
                                    <p:animMotion origin="layout" path="M 3.33333E-6 -0.00486 C 0.02552 -0.0266 0.05104 -0.04787 0.07465 -0.03723 C 0.09843 -0.02636 0.11996 0.01642 0.14166 0.05944 " pathEditMode="relative" rAng="0" ptsTypes="aaA">
                                      <p:cBhvr>
                                        <p:cTn id="74" dur="500" fill="hold"/>
                                        <p:tgtEl>
                                          <p:spTgt spid="302126"/>
                                        </p:tgtEl>
                                        <p:attrNameLst>
                                          <p:attrName>ppt_x</p:attrName>
                                          <p:attrName>ppt_y</p:attrName>
                                        </p:attrNameLst>
                                      </p:cBhvr>
                                      <p:rCtr x="71" y="11"/>
                                    </p:animMotion>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02083">
                                            <p:txEl>
                                              <p:pRg st="9" end="9"/>
                                            </p:txEl>
                                          </p:spTgt>
                                        </p:tgtEl>
                                        <p:attrNameLst>
                                          <p:attrName>style.visibility</p:attrName>
                                        </p:attrNameLst>
                                      </p:cBhvr>
                                      <p:to>
                                        <p:strVal val="visible"/>
                                      </p:to>
                                    </p:set>
                                    <p:anim calcmode="lin" valueType="num">
                                      <p:cBhvr additive="base">
                                        <p:cTn id="79" dur="500" fill="hold"/>
                                        <p:tgtEl>
                                          <p:spTgt spid="302083">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02083">
                                            <p:txEl>
                                              <p:pRg st="9" end="9"/>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02131"/>
                                        </p:tgtEl>
                                        <p:attrNameLst>
                                          <p:attrName>style.visibility</p:attrName>
                                        </p:attrNameLst>
                                      </p:cBhvr>
                                      <p:to>
                                        <p:strVal val="visible"/>
                                      </p:to>
                                    </p:set>
                                    <p:anim calcmode="lin" valueType="num">
                                      <p:cBhvr additive="base">
                                        <p:cTn id="87" dur="500" fill="hold"/>
                                        <p:tgtEl>
                                          <p:spTgt spid="302131"/>
                                        </p:tgtEl>
                                        <p:attrNameLst>
                                          <p:attrName>ppt_x</p:attrName>
                                        </p:attrNameLst>
                                      </p:cBhvr>
                                      <p:tavLst>
                                        <p:tav tm="0">
                                          <p:val>
                                            <p:strVal val="#ppt_x"/>
                                          </p:val>
                                        </p:tav>
                                        <p:tav tm="100000">
                                          <p:val>
                                            <p:strVal val="#ppt_x"/>
                                          </p:val>
                                        </p:tav>
                                      </p:tavLst>
                                    </p:anim>
                                    <p:anim calcmode="lin" valueType="num">
                                      <p:cBhvr additive="base">
                                        <p:cTn id="88" dur="500" fill="hold"/>
                                        <p:tgtEl>
                                          <p:spTgt spid="302131"/>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0" presetClass="path" presetSubtype="0" accel="50000" decel="50000" fill="hold" grpId="1" nodeType="afterEffect">
                                  <p:stCondLst>
                                    <p:cond delay="500"/>
                                  </p:stCondLst>
                                  <p:childTnLst>
                                    <p:animMotion origin="layout" path="M 0.0 0.0 C 0.01961 -0.02173 0.03941 -0.04324 0.06128 -0.04186 C 0.08316 -0.04047 0.10729 -0.01642 0.13142 0.00787 " pathEditMode="relative" ptsTypes="aaA">
                                      <p:cBhvr>
                                        <p:cTn id="91" dur="500" fill="hold"/>
                                        <p:tgtEl>
                                          <p:spTgt spid="3021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build="p"/>
      <p:bldP spid="302095" grpId="0" animBg="1"/>
      <p:bldP spid="302102" grpId="0" animBg="1"/>
      <p:bldP spid="302103" grpId="0" animBg="1"/>
      <p:bldP spid="302125" grpId="0" animBg="1"/>
      <p:bldP spid="302126" grpId="0" animBg="1"/>
      <p:bldP spid="302126" grpId="1" animBg="1"/>
      <p:bldP spid="302131" grpId="0" animBg="1"/>
      <p:bldP spid="302131"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title"/>
          </p:nvPr>
        </p:nvSpPr>
        <p:spPr/>
        <p:txBody>
          <a:bodyPr/>
          <a:lstStyle/>
          <a:p>
            <a:pPr eaLnBrk="1" hangingPunct="1"/>
            <a:r>
              <a:rPr lang="en-US" sz="3200" smtClean="0">
                <a:latin typeface="Times New Roman" pitchFamily="18" charset="0"/>
                <a:cs typeface="Times New Roman" pitchFamily="18" charset="0"/>
              </a:rPr>
              <a:t>Ứng dụng: Đảo ngược danh sách</a:t>
            </a:r>
          </a:p>
        </p:txBody>
      </p:sp>
      <p:sp>
        <p:nvSpPr>
          <p:cNvPr id="7171" name="Rectangle 14"/>
          <p:cNvSpPr>
            <a:spLocks noGrp="1" noChangeArrowheads="1"/>
          </p:cNvSpPr>
          <p:nvPr>
            <p:ph type="body" idx="1"/>
          </p:nvPr>
        </p:nvSpPr>
        <p:spPr/>
        <p:txBody>
          <a:bodyPr/>
          <a:lstStyle/>
          <a:p>
            <a:pPr eaLnBrk="1" hangingPunct="1"/>
            <a:r>
              <a:rPr lang="en-US" smtClean="0">
                <a:latin typeface="Times New Roman" pitchFamily="18" charset="0"/>
                <a:cs typeface="Times New Roman" pitchFamily="18" charset="0"/>
              </a:rPr>
              <a:t>Yêu cầu: Đảo ngược một danh sách nhập vào</a:t>
            </a:r>
          </a:p>
          <a:p>
            <a:pPr eaLnBrk="1" hangingPunct="1"/>
            <a:r>
              <a:rPr lang="en-US" smtClean="0">
                <a:latin typeface="Times New Roman" pitchFamily="18" charset="0"/>
                <a:cs typeface="Times New Roman" pitchFamily="18" charset="0"/>
              </a:rPr>
              <a:t>Giải thuật:</a:t>
            </a:r>
          </a:p>
          <a:p>
            <a:pPr lvl="1" eaLnBrk="1" hangingPunct="1"/>
            <a:endParaRPr lang="en-US" smtClean="0">
              <a:latin typeface="Times New Roman" pitchFamily="18" charset="0"/>
              <a:cs typeface="Times New Roman" pitchFamily="18" charset="0"/>
            </a:endParaRPr>
          </a:p>
          <a:p>
            <a:pPr lvl="1" eaLnBrk="1" hangingPunct="1">
              <a:buFontTx/>
              <a:buNone/>
            </a:pPr>
            <a:r>
              <a:rPr lang="en-US" sz="2000" smtClean="0">
                <a:latin typeface="Times New Roman" pitchFamily="18" charset="0"/>
                <a:cs typeface="Times New Roman" pitchFamily="18" charset="0"/>
              </a:rPr>
              <a:t>1.  Lặp lại n lần</a:t>
            </a:r>
          </a:p>
          <a:p>
            <a:pPr lvl="1" eaLnBrk="1" hangingPunct="1">
              <a:buFontTx/>
              <a:buNone/>
            </a:pPr>
            <a:r>
              <a:rPr lang="en-US" sz="2000" smtClean="0">
                <a:latin typeface="Times New Roman" pitchFamily="18" charset="0"/>
                <a:cs typeface="Times New Roman" pitchFamily="18" charset="0"/>
              </a:rPr>
              <a:t>	1.1.  Nhập vào một giá trị</a:t>
            </a:r>
          </a:p>
          <a:p>
            <a:pPr lvl="1" eaLnBrk="1" hangingPunct="1">
              <a:buFontTx/>
              <a:buNone/>
            </a:pPr>
            <a:r>
              <a:rPr lang="en-US" sz="2000" smtClean="0">
                <a:latin typeface="Times New Roman" pitchFamily="18" charset="0"/>
                <a:cs typeface="Times New Roman" pitchFamily="18" charset="0"/>
              </a:rPr>
              <a:t>	1.2.  Đẩy nó vào stack</a:t>
            </a:r>
          </a:p>
          <a:p>
            <a:pPr lvl="1" eaLnBrk="1" hangingPunct="1">
              <a:buFontTx/>
              <a:buNone/>
            </a:pPr>
            <a:r>
              <a:rPr lang="en-US" sz="2000" smtClean="0">
                <a:latin typeface="Times New Roman" pitchFamily="18" charset="0"/>
                <a:cs typeface="Times New Roman" pitchFamily="18" charset="0"/>
              </a:rPr>
              <a:t>2.  Lặp khi stack chưa rỗng</a:t>
            </a:r>
          </a:p>
          <a:p>
            <a:pPr lvl="1" eaLnBrk="1" hangingPunct="1">
              <a:buFontTx/>
              <a:buNone/>
            </a:pPr>
            <a:r>
              <a:rPr lang="en-US" sz="2000" smtClean="0">
                <a:latin typeface="Times New Roman" pitchFamily="18" charset="0"/>
                <a:cs typeface="Times New Roman" pitchFamily="18" charset="0"/>
              </a:rPr>
              <a:t>	2.1.  Lấy một giá trị từ stack</a:t>
            </a:r>
          </a:p>
          <a:p>
            <a:pPr lvl="1" eaLnBrk="1" hangingPunct="1">
              <a:buFontTx/>
              <a:buNone/>
            </a:pPr>
            <a:r>
              <a:rPr lang="en-US" sz="2000" smtClean="0">
                <a:latin typeface="Times New Roman" pitchFamily="18" charset="0"/>
                <a:cs typeface="Times New Roman" pitchFamily="18" charset="0"/>
              </a:rPr>
              <a:t>	2.2.  In ra</a:t>
            </a:r>
          </a:p>
        </p:txBody>
      </p:sp>
      <p:sp>
        <p:nvSpPr>
          <p:cNvPr id="4" name="Slide Number Placeholder 3"/>
          <p:cNvSpPr>
            <a:spLocks noGrp="1"/>
          </p:cNvSpPr>
          <p:nvPr>
            <p:ph type="sldNum" sz="quarter" idx="12"/>
          </p:nvPr>
        </p:nvSpPr>
        <p:spPr/>
        <p:txBody>
          <a:bodyPr/>
          <a:lstStyle/>
          <a:p>
            <a:fld id="{EA8B0754-5FE3-4DBF-89CA-B0CB43DC3C3B}"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Đảo ngược danh sách – Ví dụ</a:t>
            </a:r>
          </a:p>
        </p:txBody>
      </p:sp>
      <p:grpSp>
        <p:nvGrpSpPr>
          <p:cNvPr id="2" name="Group 79"/>
          <p:cNvGrpSpPr>
            <a:grpSpLocks/>
          </p:cNvGrpSpPr>
          <p:nvPr/>
        </p:nvGrpSpPr>
        <p:grpSpPr bwMode="auto">
          <a:xfrm>
            <a:off x="669925" y="1085850"/>
            <a:ext cx="2079625" cy="2495550"/>
            <a:chOff x="422" y="684"/>
            <a:chExt cx="1310" cy="1572"/>
          </a:xfrm>
        </p:grpSpPr>
        <p:grpSp>
          <p:nvGrpSpPr>
            <p:cNvPr id="3" name="Group 5"/>
            <p:cNvGrpSpPr>
              <a:grpSpLocks/>
            </p:cNvGrpSpPr>
            <p:nvPr/>
          </p:nvGrpSpPr>
          <p:grpSpPr bwMode="auto">
            <a:xfrm>
              <a:off x="528" y="1200"/>
              <a:ext cx="384" cy="1056"/>
              <a:chOff x="4128" y="1008"/>
              <a:chExt cx="384" cy="336"/>
            </a:xfrm>
          </p:grpSpPr>
          <p:sp>
            <p:nvSpPr>
              <p:cNvPr id="8272" name="Line 6"/>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73" name="Line 7"/>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74" name="Line 8"/>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71" name="Text Box 9"/>
            <p:cNvSpPr txBox="1">
              <a:spLocks noChangeArrowheads="1"/>
            </p:cNvSpPr>
            <p:nvPr/>
          </p:nvSpPr>
          <p:spPr bwMode="auto">
            <a:xfrm>
              <a:off x="422" y="684"/>
              <a:ext cx="1310" cy="446"/>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Cần nhập 4 số vào</a:t>
              </a:r>
            </a:p>
            <a:p>
              <a:r>
                <a:rPr lang="en-US" sz="2000">
                  <a:latin typeface="Times New Roman" pitchFamily="18" charset="0"/>
                  <a:cs typeface="Times New Roman" pitchFamily="18" charset="0"/>
                </a:rPr>
                <a:t>Ban đầu</a:t>
              </a:r>
            </a:p>
          </p:txBody>
        </p:sp>
      </p:grpSp>
      <p:grpSp>
        <p:nvGrpSpPr>
          <p:cNvPr id="4" name="Group 80"/>
          <p:cNvGrpSpPr>
            <a:grpSpLocks/>
          </p:cNvGrpSpPr>
          <p:nvPr/>
        </p:nvGrpSpPr>
        <p:grpSpPr bwMode="auto">
          <a:xfrm>
            <a:off x="2279650" y="1382713"/>
            <a:ext cx="933450" cy="2198687"/>
            <a:chOff x="1436" y="871"/>
            <a:chExt cx="588" cy="1385"/>
          </a:xfrm>
        </p:grpSpPr>
        <p:grpSp>
          <p:nvGrpSpPr>
            <p:cNvPr id="5" name="Group 14"/>
            <p:cNvGrpSpPr>
              <a:grpSpLocks/>
            </p:cNvGrpSpPr>
            <p:nvPr/>
          </p:nvGrpSpPr>
          <p:grpSpPr bwMode="auto">
            <a:xfrm>
              <a:off x="1542" y="1200"/>
              <a:ext cx="384" cy="1056"/>
              <a:chOff x="4128" y="1008"/>
              <a:chExt cx="384" cy="336"/>
            </a:xfrm>
          </p:grpSpPr>
          <p:sp>
            <p:nvSpPr>
              <p:cNvPr id="8267" name="Line 15"/>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68" name="Line 16"/>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69" name="Line 17"/>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66" name="Text Box 18"/>
            <p:cNvSpPr txBox="1">
              <a:spLocks noChangeArrowheads="1"/>
            </p:cNvSpPr>
            <p:nvPr/>
          </p:nvSpPr>
          <p:spPr bwMode="auto">
            <a:xfrm>
              <a:off x="1436" y="871"/>
              <a:ext cx="588"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Nhập 1</a:t>
              </a:r>
            </a:p>
          </p:txBody>
        </p:sp>
      </p:grpSp>
      <p:sp>
        <p:nvSpPr>
          <p:cNvPr id="352275" name="Text Box 19"/>
          <p:cNvSpPr txBox="1">
            <a:spLocks noChangeArrowheads="1"/>
          </p:cNvSpPr>
          <p:nvPr/>
        </p:nvSpPr>
        <p:spPr bwMode="auto">
          <a:xfrm>
            <a:off x="2432050" y="32004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grpSp>
        <p:nvGrpSpPr>
          <p:cNvPr id="6" name="Group 81"/>
          <p:cNvGrpSpPr>
            <a:grpSpLocks/>
          </p:cNvGrpSpPr>
          <p:nvPr/>
        </p:nvGrpSpPr>
        <p:grpSpPr bwMode="auto">
          <a:xfrm>
            <a:off x="3962400" y="1382713"/>
            <a:ext cx="933450" cy="2224087"/>
            <a:chOff x="2496" y="871"/>
            <a:chExt cx="588" cy="1401"/>
          </a:xfrm>
        </p:grpSpPr>
        <p:grpSp>
          <p:nvGrpSpPr>
            <p:cNvPr id="7" name="Group 20"/>
            <p:cNvGrpSpPr>
              <a:grpSpLocks/>
            </p:cNvGrpSpPr>
            <p:nvPr/>
          </p:nvGrpSpPr>
          <p:grpSpPr bwMode="auto">
            <a:xfrm>
              <a:off x="2602" y="1200"/>
              <a:ext cx="384" cy="1056"/>
              <a:chOff x="4128" y="1008"/>
              <a:chExt cx="384" cy="336"/>
            </a:xfrm>
          </p:grpSpPr>
          <p:sp>
            <p:nvSpPr>
              <p:cNvPr id="8262" name="Line 21"/>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63" name="Line 22"/>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64" name="Line 23"/>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60" name="Text Box 24"/>
            <p:cNvSpPr txBox="1">
              <a:spLocks noChangeArrowheads="1"/>
            </p:cNvSpPr>
            <p:nvPr/>
          </p:nvSpPr>
          <p:spPr bwMode="auto">
            <a:xfrm>
              <a:off x="2496" y="871"/>
              <a:ext cx="588"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Nhập 5</a:t>
              </a:r>
            </a:p>
          </p:txBody>
        </p:sp>
        <p:sp>
          <p:nvSpPr>
            <p:cNvPr id="8261" name="Text Box 25"/>
            <p:cNvSpPr txBox="1">
              <a:spLocks noChangeArrowheads="1"/>
            </p:cNvSpPr>
            <p:nvPr/>
          </p:nvSpPr>
          <p:spPr bwMode="auto">
            <a:xfrm>
              <a:off x="2592" y="201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grpSp>
      <p:sp>
        <p:nvSpPr>
          <p:cNvPr id="352282" name="Text Box 26"/>
          <p:cNvSpPr txBox="1">
            <a:spLocks noChangeArrowheads="1"/>
          </p:cNvSpPr>
          <p:nvPr/>
        </p:nvSpPr>
        <p:spPr bwMode="auto">
          <a:xfrm>
            <a:off x="4114800" y="28241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grpSp>
        <p:nvGrpSpPr>
          <p:cNvPr id="8" name="Group 82"/>
          <p:cNvGrpSpPr>
            <a:grpSpLocks/>
          </p:cNvGrpSpPr>
          <p:nvPr/>
        </p:nvGrpSpPr>
        <p:grpSpPr bwMode="auto">
          <a:xfrm>
            <a:off x="5556250" y="1382713"/>
            <a:ext cx="933450" cy="2224087"/>
            <a:chOff x="3500" y="871"/>
            <a:chExt cx="588" cy="1401"/>
          </a:xfrm>
        </p:grpSpPr>
        <p:grpSp>
          <p:nvGrpSpPr>
            <p:cNvPr id="9" name="Group 27"/>
            <p:cNvGrpSpPr>
              <a:grpSpLocks/>
            </p:cNvGrpSpPr>
            <p:nvPr/>
          </p:nvGrpSpPr>
          <p:grpSpPr bwMode="auto">
            <a:xfrm>
              <a:off x="3606" y="1200"/>
              <a:ext cx="384" cy="1056"/>
              <a:chOff x="4128" y="1008"/>
              <a:chExt cx="384" cy="336"/>
            </a:xfrm>
          </p:grpSpPr>
          <p:sp>
            <p:nvSpPr>
              <p:cNvPr id="8256" name="Line 28"/>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57" name="Line 29"/>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58" name="Line 30"/>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53" name="Text Box 31"/>
            <p:cNvSpPr txBox="1">
              <a:spLocks noChangeArrowheads="1"/>
            </p:cNvSpPr>
            <p:nvPr/>
          </p:nvSpPr>
          <p:spPr bwMode="auto">
            <a:xfrm>
              <a:off x="3500" y="871"/>
              <a:ext cx="588"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Nhập 7</a:t>
              </a:r>
            </a:p>
          </p:txBody>
        </p:sp>
        <p:sp>
          <p:nvSpPr>
            <p:cNvPr id="8254" name="Text Box 32"/>
            <p:cNvSpPr txBox="1">
              <a:spLocks noChangeArrowheads="1"/>
            </p:cNvSpPr>
            <p:nvPr/>
          </p:nvSpPr>
          <p:spPr bwMode="auto">
            <a:xfrm>
              <a:off x="3596" y="201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sp>
          <p:nvSpPr>
            <p:cNvPr id="8255" name="Text Box 33"/>
            <p:cNvSpPr txBox="1">
              <a:spLocks noChangeArrowheads="1"/>
            </p:cNvSpPr>
            <p:nvPr/>
          </p:nvSpPr>
          <p:spPr bwMode="auto">
            <a:xfrm>
              <a:off x="3600" y="1779"/>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grpSp>
      <p:sp>
        <p:nvSpPr>
          <p:cNvPr id="352290" name="Text Box 34"/>
          <p:cNvSpPr txBox="1">
            <a:spLocks noChangeArrowheads="1"/>
          </p:cNvSpPr>
          <p:nvPr/>
        </p:nvSpPr>
        <p:spPr bwMode="auto">
          <a:xfrm>
            <a:off x="5715000" y="24384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7</a:t>
            </a:r>
          </a:p>
        </p:txBody>
      </p:sp>
      <p:grpSp>
        <p:nvGrpSpPr>
          <p:cNvPr id="10" name="Group 83"/>
          <p:cNvGrpSpPr>
            <a:grpSpLocks/>
          </p:cNvGrpSpPr>
          <p:nvPr/>
        </p:nvGrpSpPr>
        <p:grpSpPr bwMode="auto">
          <a:xfrm>
            <a:off x="7156450" y="1382713"/>
            <a:ext cx="933450" cy="2224087"/>
            <a:chOff x="4508" y="871"/>
            <a:chExt cx="588" cy="1401"/>
          </a:xfrm>
        </p:grpSpPr>
        <p:grpSp>
          <p:nvGrpSpPr>
            <p:cNvPr id="11" name="Group 35"/>
            <p:cNvGrpSpPr>
              <a:grpSpLocks/>
            </p:cNvGrpSpPr>
            <p:nvPr/>
          </p:nvGrpSpPr>
          <p:grpSpPr bwMode="auto">
            <a:xfrm>
              <a:off x="4614" y="1200"/>
              <a:ext cx="384" cy="1056"/>
              <a:chOff x="4128" y="1008"/>
              <a:chExt cx="384" cy="336"/>
            </a:xfrm>
          </p:grpSpPr>
          <p:sp>
            <p:nvSpPr>
              <p:cNvPr id="8249" name="Line 36"/>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50" name="Line 37"/>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51" name="Line 38"/>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45" name="Text Box 39"/>
            <p:cNvSpPr txBox="1">
              <a:spLocks noChangeArrowheads="1"/>
            </p:cNvSpPr>
            <p:nvPr/>
          </p:nvSpPr>
          <p:spPr bwMode="auto">
            <a:xfrm>
              <a:off x="4508" y="871"/>
              <a:ext cx="588"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Nhập 3</a:t>
              </a:r>
            </a:p>
          </p:txBody>
        </p:sp>
        <p:sp>
          <p:nvSpPr>
            <p:cNvPr id="8246" name="Text Box 40"/>
            <p:cNvSpPr txBox="1">
              <a:spLocks noChangeArrowheads="1"/>
            </p:cNvSpPr>
            <p:nvPr/>
          </p:nvSpPr>
          <p:spPr bwMode="auto">
            <a:xfrm>
              <a:off x="4604" y="201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sp>
          <p:nvSpPr>
            <p:cNvPr id="8247" name="Text Box 41"/>
            <p:cNvSpPr txBox="1">
              <a:spLocks noChangeArrowheads="1"/>
            </p:cNvSpPr>
            <p:nvPr/>
          </p:nvSpPr>
          <p:spPr bwMode="auto">
            <a:xfrm>
              <a:off x="4608" y="1779"/>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sp>
          <p:nvSpPr>
            <p:cNvPr id="8248" name="Text Box 42"/>
            <p:cNvSpPr txBox="1">
              <a:spLocks noChangeArrowheads="1"/>
            </p:cNvSpPr>
            <p:nvPr/>
          </p:nvSpPr>
          <p:spPr bwMode="auto">
            <a:xfrm>
              <a:off x="4608" y="153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7</a:t>
              </a:r>
            </a:p>
          </p:txBody>
        </p:sp>
      </p:grpSp>
      <p:sp>
        <p:nvSpPr>
          <p:cNvPr id="352299" name="Text Box 43"/>
          <p:cNvSpPr txBox="1">
            <a:spLocks noChangeArrowheads="1"/>
          </p:cNvSpPr>
          <p:nvPr/>
        </p:nvSpPr>
        <p:spPr bwMode="auto">
          <a:xfrm>
            <a:off x="7315200" y="20574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3</a:t>
            </a:r>
          </a:p>
        </p:txBody>
      </p:sp>
      <p:grpSp>
        <p:nvGrpSpPr>
          <p:cNvPr id="12" name="Group 85"/>
          <p:cNvGrpSpPr>
            <a:grpSpLocks/>
          </p:cNvGrpSpPr>
          <p:nvPr/>
        </p:nvGrpSpPr>
        <p:grpSpPr bwMode="auto">
          <a:xfrm>
            <a:off x="746125" y="4049713"/>
            <a:ext cx="1392238" cy="2224087"/>
            <a:chOff x="470" y="2551"/>
            <a:chExt cx="877" cy="1401"/>
          </a:xfrm>
        </p:grpSpPr>
        <p:grpSp>
          <p:nvGrpSpPr>
            <p:cNvPr id="13" name="Group 44"/>
            <p:cNvGrpSpPr>
              <a:grpSpLocks/>
            </p:cNvGrpSpPr>
            <p:nvPr/>
          </p:nvGrpSpPr>
          <p:grpSpPr bwMode="auto">
            <a:xfrm>
              <a:off x="576" y="2880"/>
              <a:ext cx="384" cy="1056"/>
              <a:chOff x="4128" y="1008"/>
              <a:chExt cx="384" cy="336"/>
            </a:xfrm>
          </p:grpSpPr>
          <p:sp>
            <p:nvSpPr>
              <p:cNvPr id="8241" name="Line 45"/>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42" name="Line 46"/>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43" name="Line 47"/>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37" name="Text Box 48"/>
            <p:cNvSpPr txBox="1">
              <a:spLocks noChangeArrowheads="1"/>
            </p:cNvSpPr>
            <p:nvPr/>
          </p:nvSpPr>
          <p:spPr bwMode="auto">
            <a:xfrm>
              <a:off x="470" y="2551"/>
              <a:ext cx="877"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Lấy ra =&gt; 3</a:t>
              </a:r>
            </a:p>
          </p:txBody>
        </p:sp>
        <p:sp>
          <p:nvSpPr>
            <p:cNvPr id="8238" name="Text Box 49"/>
            <p:cNvSpPr txBox="1">
              <a:spLocks noChangeArrowheads="1"/>
            </p:cNvSpPr>
            <p:nvPr/>
          </p:nvSpPr>
          <p:spPr bwMode="auto">
            <a:xfrm>
              <a:off x="576" y="369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sp>
          <p:nvSpPr>
            <p:cNvPr id="8239" name="Text Box 50"/>
            <p:cNvSpPr txBox="1">
              <a:spLocks noChangeArrowheads="1"/>
            </p:cNvSpPr>
            <p:nvPr/>
          </p:nvSpPr>
          <p:spPr bwMode="auto">
            <a:xfrm>
              <a:off x="576" y="3459"/>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sp>
          <p:nvSpPr>
            <p:cNvPr id="8240" name="Text Box 51"/>
            <p:cNvSpPr txBox="1">
              <a:spLocks noChangeArrowheads="1"/>
            </p:cNvSpPr>
            <p:nvPr/>
          </p:nvSpPr>
          <p:spPr bwMode="auto">
            <a:xfrm>
              <a:off x="576" y="321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7</a:t>
              </a:r>
            </a:p>
          </p:txBody>
        </p:sp>
      </p:grpSp>
      <p:sp>
        <p:nvSpPr>
          <p:cNvPr id="352308" name="Text Box 52"/>
          <p:cNvSpPr txBox="1">
            <a:spLocks noChangeArrowheads="1"/>
          </p:cNvSpPr>
          <p:nvPr/>
        </p:nvSpPr>
        <p:spPr bwMode="auto">
          <a:xfrm>
            <a:off x="914400" y="47244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3</a:t>
            </a:r>
          </a:p>
        </p:txBody>
      </p:sp>
      <p:grpSp>
        <p:nvGrpSpPr>
          <p:cNvPr id="14" name="Group 86"/>
          <p:cNvGrpSpPr>
            <a:grpSpLocks/>
          </p:cNvGrpSpPr>
          <p:nvPr/>
        </p:nvGrpSpPr>
        <p:grpSpPr bwMode="auto">
          <a:xfrm>
            <a:off x="2346325" y="4049713"/>
            <a:ext cx="1392238" cy="2224087"/>
            <a:chOff x="1478" y="2551"/>
            <a:chExt cx="877" cy="1401"/>
          </a:xfrm>
        </p:grpSpPr>
        <p:grpSp>
          <p:nvGrpSpPr>
            <p:cNvPr id="15" name="Group 53"/>
            <p:cNvGrpSpPr>
              <a:grpSpLocks/>
            </p:cNvGrpSpPr>
            <p:nvPr/>
          </p:nvGrpSpPr>
          <p:grpSpPr bwMode="auto">
            <a:xfrm>
              <a:off x="1584" y="2880"/>
              <a:ext cx="384" cy="1056"/>
              <a:chOff x="4128" y="1008"/>
              <a:chExt cx="384" cy="336"/>
            </a:xfrm>
          </p:grpSpPr>
          <p:sp>
            <p:nvSpPr>
              <p:cNvPr id="8233" name="Line 54"/>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34" name="Line 55"/>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35" name="Line 56"/>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30" name="Text Box 57"/>
            <p:cNvSpPr txBox="1">
              <a:spLocks noChangeArrowheads="1"/>
            </p:cNvSpPr>
            <p:nvPr/>
          </p:nvSpPr>
          <p:spPr bwMode="auto">
            <a:xfrm>
              <a:off x="1478" y="2551"/>
              <a:ext cx="877"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Lấy ra =&gt; 7</a:t>
              </a:r>
            </a:p>
          </p:txBody>
        </p:sp>
        <p:sp>
          <p:nvSpPr>
            <p:cNvPr id="8231" name="Text Box 58"/>
            <p:cNvSpPr txBox="1">
              <a:spLocks noChangeArrowheads="1"/>
            </p:cNvSpPr>
            <p:nvPr/>
          </p:nvSpPr>
          <p:spPr bwMode="auto">
            <a:xfrm>
              <a:off x="1584" y="3696"/>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sp>
          <p:nvSpPr>
            <p:cNvPr id="8232" name="Text Box 59"/>
            <p:cNvSpPr txBox="1">
              <a:spLocks noChangeArrowheads="1"/>
            </p:cNvSpPr>
            <p:nvPr/>
          </p:nvSpPr>
          <p:spPr bwMode="auto">
            <a:xfrm>
              <a:off x="1584" y="3459"/>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grpSp>
      <p:sp>
        <p:nvSpPr>
          <p:cNvPr id="352316" name="Text Box 60"/>
          <p:cNvSpPr txBox="1">
            <a:spLocks noChangeArrowheads="1"/>
          </p:cNvSpPr>
          <p:nvPr/>
        </p:nvSpPr>
        <p:spPr bwMode="auto">
          <a:xfrm>
            <a:off x="2514600" y="51054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7</a:t>
            </a:r>
          </a:p>
        </p:txBody>
      </p:sp>
      <p:grpSp>
        <p:nvGrpSpPr>
          <p:cNvPr id="16" name="Group 87"/>
          <p:cNvGrpSpPr>
            <a:grpSpLocks/>
          </p:cNvGrpSpPr>
          <p:nvPr/>
        </p:nvGrpSpPr>
        <p:grpSpPr bwMode="auto">
          <a:xfrm>
            <a:off x="3962400" y="4125913"/>
            <a:ext cx="1392238" cy="2224087"/>
            <a:chOff x="2496" y="2599"/>
            <a:chExt cx="877" cy="1401"/>
          </a:xfrm>
        </p:grpSpPr>
        <p:grpSp>
          <p:nvGrpSpPr>
            <p:cNvPr id="17" name="Group 61"/>
            <p:cNvGrpSpPr>
              <a:grpSpLocks/>
            </p:cNvGrpSpPr>
            <p:nvPr/>
          </p:nvGrpSpPr>
          <p:grpSpPr bwMode="auto">
            <a:xfrm>
              <a:off x="2602" y="2928"/>
              <a:ext cx="384" cy="1056"/>
              <a:chOff x="4128" y="1008"/>
              <a:chExt cx="384" cy="336"/>
            </a:xfrm>
          </p:grpSpPr>
          <p:sp>
            <p:nvSpPr>
              <p:cNvPr id="8226" name="Line 62"/>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7" name="Line 63"/>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8" name="Line 64"/>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24" name="Text Box 65"/>
            <p:cNvSpPr txBox="1">
              <a:spLocks noChangeArrowheads="1"/>
            </p:cNvSpPr>
            <p:nvPr/>
          </p:nvSpPr>
          <p:spPr bwMode="auto">
            <a:xfrm>
              <a:off x="2496" y="2599"/>
              <a:ext cx="877"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Lấy ra =&gt; 5</a:t>
              </a:r>
            </a:p>
          </p:txBody>
        </p:sp>
        <p:sp>
          <p:nvSpPr>
            <p:cNvPr id="8225" name="Text Box 66"/>
            <p:cNvSpPr txBox="1">
              <a:spLocks noChangeArrowheads="1"/>
            </p:cNvSpPr>
            <p:nvPr/>
          </p:nvSpPr>
          <p:spPr bwMode="auto">
            <a:xfrm>
              <a:off x="2592" y="3744"/>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grpSp>
      <p:sp>
        <p:nvSpPr>
          <p:cNvPr id="352323" name="Text Box 67"/>
          <p:cNvSpPr txBox="1">
            <a:spLocks noChangeArrowheads="1"/>
          </p:cNvSpPr>
          <p:nvPr/>
        </p:nvSpPr>
        <p:spPr bwMode="auto">
          <a:xfrm>
            <a:off x="4114800" y="55673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grpSp>
        <p:nvGrpSpPr>
          <p:cNvPr id="18" name="Group 88"/>
          <p:cNvGrpSpPr>
            <a:grpSpLocks/>
          </p:cNvGrpSpPr>
          <p:nvPr/>
        </p:nvGrpSpPr>
        <p:grpSpPr bwMode="auto">
          <a:xfrm>
            <a:off x="5622925" y="4125913"/>
            <a:ext cx="1392238" cy="2198687"/>
            <a:chOff x="3542" y="2599"/>
            <a:chExt cx="877" cy="1385"/>
          </a:xfrm>
        </p:grpSpPr>
        <p:grpSp>
          <p:nvGrpSpPr>
            <p:cNvPr id="19" name="Group 68"/>
            <p:cNvGrpSpPr>
              <a:grpSpLocks/>
            </p:cNvGrpSpPr>
            <p:nvPr/>
          </p:nvGrpSpPr>
          <p:grpSpPr bwMode="auto">
            <a:xfrm>
              <a:off x="3648" y="2928"/>
              <a:ext cx="384" cy="1056"/>
              <a:chOff x="4128" y="1008"/>
              <a:chExt cx="384" cy="336"/>
            </a:xfrm>
          </p:grpSpPr>
          <p:sp>
            <p:nvSpPr>
              <p:cNvPr id="8220" name="Line 69"/>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1" name="Line 70"/>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2" name="Line 71"/>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19" name="Text Box 72"/>
            <p:cNvSpPr txBox="1">
              <a:spLocks noChangeArrowheads="1"/>
            </p:cNvSpPr>
            <p:nvPr/>
          </p:nvSpPr>
          <p:spPr bwMode="auto">
            <a:xfrm>
              <a:off x="3542" y="2599"/>
              <a:ext cx="877"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Lấy ra =&gt; 1</a:t>
              </a:r>
            </a:p>
          </p:txBody>
        </p:sp>
      </p:grpSp>
      <p:sp>
        <p:nvSpPr>
          <p:cNvPr id="352329" name="Text Box 73"/>
          <p:cNvSpPr txBox="1">
            <a:spLocks noChangeArrowheads="1"/>
          </p:cNvSpPr>
          <p:nvPr/>
        </p:nvSpPr>
        <p:spPr bwMode="auto">
          <a:xfrm>
            <a:off x="5775325" y="59436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a:t>
            </a:r>
          </a:p>
        </p:txBody>
      </p:sp>
      <p:grpSp>
        <p:nvGrpSpPr>
          <p:cNvPr id="20" name="Group 89"/>
          <p:cNvGrpSpPr>
            <a:grpSpLocks/>
          </p:cNvGrpSpPr>
          <p:nvPr/>
        </p:nvGrpSpPr>
        <p:grpSpPr bwMode="auto">
          <a:xfrm>
            <a:off x="7223125" y="3860800"/>
            <a:ext cx="1593850" cy="2463800"/>
            <a:chOff x="4550" y="2432"/>
            <a:chExt cx="1004" cy="1552"/>
          </a:xfrm>
        </p:grpSpPr>
        <p:grpSp>
          <p:nvGrpSpPr>
            <p:cNvPr id="21" name="Group 74"/>
            <p:cNvGrpSpPr>
              <a:grpSpLocks/>
            </p:cNvGrpSpPr>
            <p:nvPr/>
          </p:nvGrpSpPr>
          <p:grpSpPr bwMode="auto">
            <a:xfrm>
              <a:off x="4656" y="2928"/>
              <a:ext cx="384" cy="1056"/>
              <a:chOff x="4128" y="1008"/>
              <a:chExt cx="384" cy="336"/>
            </a:xfrm>
          </p:grpSpPr>
          <p:sp>
            <p:nvSpPr>
              <p:cNvPr id="8215" name="Line 75"/>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16" name="Line 76"/>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17" name="Line 77"/>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8214" name="Text Box 78"/>
            <p:cNvSpPr txBox="1">
              <a:spLocks noChangeArrowheads="1"/>
            </p:cNvSpPr>
            <p:nvPr/>
          </p:nvSpPr>
          <p:spPr bwMode="auto">
            <a:xfrm>
              <a:off x="4550" y="2432"/>
              <a:ext cx="1004" cy="446"/>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Stack đã rỗng</a:t>
              </a:r>
            </a:p>
            <a:p>
              <a:r>
                <a:rPr lang="en-US" sz="2000">
                  <a:latin typeface="Times New Roman" pitchFamily="18" charset="0"/>
                  <a:cs typeface="Times New Roman" pitchFamily="18" charset="0"/>
                </a:rPr>
                <a:t>Ngừng</a:t>
              </a:r>
            </a:p>
          </p:txBody>
        </p:sp>
      </p:grpSp>
      <p:sp>
        <p:nvSpPr>
          <p:cNvPr id="83" name="Slide Number Placeholder 82"/>
          <p:cNvSpPr>
            <a:spLocks noGrp="1"/>
          </p:cNvSpPr>
          <p:nvPr>
            <p:ph type="sldNum" sz="quarter" idx="12"/>
          </p:nvPr>
        </p:nvSpPr>
        <p:spPr/>
        <p:txBody>
          <a:bodyPr/>
          <a:lstStyle/>
          <a:p>
            <a:fld id="{EA8B0754-5FE3-4DBF-89CA-B0CB43DC3C3B}" type="slidenum">
              <a:rPr lang="en-US" smtClean="0"/>
              <a:pPr/>
              <a:t>56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2" presetClass="entr" presetSubtype="3" fill="hold" grpId="0" nodeType="afterEffect">
                                  <p:stCondLst>
                                    <p:cond delay="500"/>
                                  </p:stCondLst>
                                  <p:childTnLst>
                                    <p:set>
                                      <p:cBhvr>
                                        <p:cTn id="13" dur="1" fill="hold">
                                          <p:stCondLst>
                                            <p:cond delay="0"/>
                                          </p:stCondLst>
                                        </p:cTn>
                                        <p:tgtEl>
                                          <p:spTgt spid="352275"/>
                                        </p:tgtEl>
                                        <p:attrNameLst>
                                          <p:attrName>style.visibility</p:attrName>
                                        </p:attrNameLst>
                                      </p:cBhvr>
                                      <p:to>
                                        <p:strVal val="visible"/>
                                      </p:to>
                                    </p:set>
                                    <p:anim calcmode="lin" valueType="num">
                                      <p:cBhvr additive="base">
                                        <p:cTn id="14" dur="500" fill="hold"/>
                                        <p:tgtEl>
                                          <p:spTgt spid="352275"/>
                                        </p:tgtEl>
                                        <p:attrNameLst>
                                          <p:attrName>ppt_x</p:attrName>
                                        </p:attrNameLst>
                                      </p:cBhvr>
                                      <p:tavLst>
                                        <p:tav tm="0">
                                          <p:val>
                                            <p:strVal val="1+#ppt_w/2"/>
                                          </p:val>
                                        </p:tav>
                                        <p:tav tm="100000">
                                          <p:val>
                                            <p:strVal val="#ppt_x"/>
                                          </p:val>
                                        </p:tav>
                                      </p:tavLst>
                                    </p:anim>
                                    <p:anim calcmode="lin" valueType="num">
                                      <p:cBhvr additive="base">
                                        <p:cTn id="15" dur="500" fill="hold"/>
                                        <p:tgtEl>
                                          <p:spTgt spid="352275"/>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par>
                          <p:cTn id="20" fill="hold">
                            <p:stCondLst>
                              <p:cond delay="0"/>
                            </p:stCondLst>
                            <p:childTnLst>
                              <p:par>
                                <p:cTn id="21" presetID="2" presetClass="entr" presetSubtype="3" fill="hold" grpId="0" nodeType="afterEffect">
                                  <p:stCondLst>
                                    <p:cond delay="500"/>
                                  </p:stCondLst>
                                  <p:childTnLst>
                                    <p:set>
                                      <p:cBhvr>
                                        <p:cTn id="22" dur="1" fill="hold">
                                          <p:stCondLst>
                                            <p:cond delay="0"/>
                                          </p:stCondLst>
                                        </p:cTn>
                                        <p:tgtEl>
                                          <p:spTgt spid="352282"/>
                                        </p:tgtEl>
                                        <p:attrNameLst>
                                          <p:attrName>style.visibility</p:attrName>
                                        </p:attrNameLst>
                                      </p:cBhvr>
                                      <p:to>
                                        <p:strVal val="visible"/>
                                      </p:to>
                                    </p:set>
                                    <p:anim calcmode="lin" valueType="num">
                                      <p:cBhvr additive="base">
                                        <p:cTn id="23" dur="500" fill="hold"/>
                                        <p:tgtEl>
                                          <p:spTgt spid="352282"/>
                                        </p:tgtEl>
                                        <p:attrNameLst>
                                          <p:attrName>ppt_x</p:attrName>
                                        </p:attrNameLst>
                                      </p:cBhvr>
                                      <p:tavLst>
                                        <p:tav tm="0">
                                          <p:val>
                                            <p:strVal val="1+#ppt_w/2"/>
                                          </p:val>
                                        </p:tav>
                                        <p:tav tm="100000">
                                          <p:val>
                                            <p:strVal val="#ppt_x"/>
                                          </p:val>
                                        </p:tav>
                                      </p:tavLst>
                                    </p:anim>
                                    <p:anim calcmode="lin" valueType="num">
                                      <p:cBhvr additive="base">
                                        <p:cTn id="24" dur="500" fill="hold"/>
                                        <p:tgtEl>
                                          <p:spTgt spid="352282"/>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0"/>
                            </p:stCondLst>
                            <p:childTnLst>
                              <p:par>
                                <p:cTn id="30" presetID="2" presetClass="entr" presetSubtype="3" fill="hold" grpId="0" nodeType="afterEffect">
                                  <p:stCondLst>
                                    <p:cond delay="500"/>
                                  </p:stCondLst>
                                  <p:childTnLst>
                                    <p:set>
                                      <p:cBhvr>
                                        <p:cTn id="31" dur="1" fill="hold">
                                          <p:stCondLst>
                                            <p:cond delay="0"/>
                                          </p:stCondLst>
                                        </p:cTn>
                                        <p:tgtEl>
                                          <p:spTgt spid="352290"/>
                                        </p:tgtEl>
                                        <p:attrNameLst>
                                          <p:attrName>style.visibility</p:attrName>
                                        </p:attrNameLst>
                                      </p:cBhvr>
                                      <p:to>
                                        <p:strVal val="visible"/>
                                      </p:to>
                                    </p:set>
                                    <p:anim calcmode="lin" valueType="num">
                                      <p:cBhvr additive="base">
                                        <p:cTn id="32" dur="500" fill="hold"/>
                                        <p:tgtEl>
                                          <p:spTgt spid="352290"/>
                                        </p:tgtEl>
                                        <p:attrNameLst>
                                          <p:attrName>ppt_x</p:attrName>
                                        </p:attrNameLst>
                                      </p:cBhvr>
                                      <p:tavLst>
                                        <p:tav tm="0">
                                          <p:val>
                                            <p:strVal val="1+#ppt_w/2"/>
                                          </p:val>
                                        </p:tav>
                                        <p:tav tm="100000">
                                          <p:val>
                                            <p:strVal val="#ppt_x"/>
                                          </p:val>
                                        </p:tav>
                                      </p:tavLst>
                                    </p:anim>
                                    <p:anim calcmode="lin" valueType="num">
                                      <p:cBhvr additive="base">
                                        <p:cTn id="33" dur="500" fill="hold"/>
                                        <p:tgtEl>
                                          <p:spTgt spid="352290"/>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par>
                          <p:cTn id="38" fill="hold">
                            <p:stCondLst>
                              <p:cond delay="0"/>
                            </p:stCondLst>
                            <p:childTnLst>
                              <p:par>
                                <p:cTn id="39" presetID="2" presetClass="entr" presetSubtype="3" fill="hold" grpId="0" nodeType="afterEffect">
                                  <p:stCondLst>
                                    <p:cond delay="500"/>
                                  </p:stCondLst>
                                  <p:childTnLst>
                                    <p:set>
                                      <p:cBhvr>
                                        <p:cTn id="40" dur="1" fill="hold">
                                          <p:stCondLst>
                                            <p:cond delay="0"/>
                                          </p:stCondLst>
                                        </p:cTn>
                                        <p:tgtEl>
                                          <p:spTgt spid="352299"/>
                                        </p:tgtEl>
                                        <p:attrNameLst>
                                          <p:attrName>style.visibility</p:attrName>
                                        </p:attrNameLst>
                                      </p:cBhvr>
                                      <p:to>
                                        <p:strVal val="visible"/>
                                      </p:to>
                                    </p:set>
                                    <p:anim calcmode="lin" valueType="num">
                                      <p:cBhvr additive="base">
                                        <p:cTn id="41" dur="500" fill="hold"/>
                                        <p:tgtEl>
                                          <p:spTgt spid="352299"/>
                                        </p:tgtEl>
                                        <p:attrNameLst>
                                          <p:attrName>ppt_x</p:attrName>
                                        </p:attrNameLst>
                                      </p:cBhvr>
                                      <p:tavLst>
                                        <p:tav tm="0">
                                          <p:val>
                                            <p:strVal val="1+#ppt_w/2"/>
                                          </p:val>
                                        </p:tav>
                                        <p:tav tm="100000">
                                          <p:val>
                                            <p:strVal val="#ppt_x"/>
                                          </p:val>
                                        </p:tav>
                                      </p:tavLst>
                                    </p:anim>
                                    <p:anim calcmode="lin" valueType="num">
                                      <p:cBhvr additive="base">
                                        <p:cTn id="42" dur="500" fill="hold"/>
                                        <p:tgtEl>
                                          <p:spTgt spid="352299"/>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2308"/>
                                        </p:tgtEl>
                                        <p:attrNameLst>
                                          <p:attrName>style.visibility</p:attrName>
                                        </p:attrNameLst>
                                      </p:cBhvr>
                                      <p:to>
                                        <p:strVal val="visible"/>
                                      </p:to>
                                    </p:set>
                                  </p:childTnLst>
                                </p:cTn>
                              </p:par>
                            </p:childTnLst>
                          </p:cTn>
                        </p:par>
                        <p:par>
                          <p:cTn id="49" fill="hold">
                            <p:stCondLst>
                              <p:cond delay="0"/>
                            </p:stCondLst>
                            <p:childTnLst>
                              <p:par>
                                <p:cTn id="50" presetID="0" presetClass="path" presetSubtype="0" accel="50000" decel="50000" fill="hold" grpId="0" nodeType="afterEffect">
                                  <p:stCondLst>
                                    <p:cond delay="500"/>
                                  </p:stCondLst>
                                  <p:childTnLst>
                                    <p:animMotion origin="layout" path="M -3.33333E-6 -0.01087 C 0.01858 -0.04047 0.03733 -0.06961 0.05122 -0.04301 C 0.06493 -0.01619 0.07414 0.06707 0.08334 0.15032 " pathEditMode="relative" rAng="0" ptsTypes="aaA">
                                      <p:cBhvr>
                                        <p:cTn id="51" dur="1000" fill="hold"/>
                                        <p:tgtEl>
                                          <p:spTgt spid="352308"/>
                                        </p:tgtEl>
                                        <p:attrNameLst>
                                          <p:attrName>ppt_x</p:attrName>
                                          <p:attrName>ppt_y</p:attrName>
                                        </p:attrNameLst>
                                      </p:cBhvr>
                                      <p:rCtr x="42" y="51"/>
                                    </p:animMotion>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1" nodeType="withEffect">
                                  <p:stCondLst>
                                    <p:cond delay="0"/>
                                  </p:stCondLst>
                                  <p:childTnLst>
                                    <p:set>
                                      <p:cBhvr>
                                        <p:cTn id="57" dur="1" fill="hold">
                                          <p:stCondLst>
                                            <p:cond delay="0"/>
                                          </p:stCondLst>
                                        </p:cTn>
                                        <p:tgtEl>
                                          <p:spTgt spid="352316"/>
                                        </p:tgtEl>
                                        <p:attrNameLst>
                                          <p:attrName>style.visibility</p:attrName>
                                        </p:attrNameLst>
                                      </p:cBhvr>
                                      <p:to>
                                        <p:strVal val="visible"/>
                                      </p:to>
                                    </p:set>
                                  </p:childTnLst>
                                </p:cTn>
                              </p:par>
                            </p:childTnLst>
                          </p:cTn>
                        </p:par>
                        <p:par>
                          <p:cTn id="58" fill="hold">
                            <p:stCondLst>
                              <p:cond delay="0"/>
                            </p:stCondLst>
                            <p:childTnLst>
                              <p:par>
                                <p:cTn id="59" presetID="0" presetClass="path" presetSubtype="0" accel="50000" decel="50000" fill="hold" grpId="0" nodeType="afterEffect">
                                  <p:stCondLst>
                                    <p:cond delay="500"/>
                                  </p:stCondLst>
                                  <p:childTnLst>
                                    <p:animMotion origin="layout" path="M -3.33333E-6 4.6716E-6 C 0.01771 -0.03701 0.03594 -0.07401 0.05122 -0.05574 C 0.06667 -0.03747 0.07882 0.03584 0.09167 0.10938 " pathEditMode="relative" rAng="0" ptsTypes="aaA">
                                      <p:cBhvr>
                                        <p:cTn id="60" dur="1000" fill="hold"/>
                                        <p:tgtEl>
                                          <p:spTgt spid="352316"/>
                                        </p:tgtEl>
                                        <p:attrNameLst>
                                          <p:attrName>ppt_x</p:attrName>
                                          <p:attrName>ppt_y</p:attrName>
                                        </p:attrNameLst>
                                      </p:cBhvr>
                                      <p:rCtr x="46" y="18"/>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352323"/>
                                        </p:tgtEl>
                                        <p:attrNameLst>
                                          <p:attrName>style.visibility</p:attrName>
                                        </p:attrNameLst>
                                      </p:cBhvr>
                                      <p:to>
                                        <p:strVal val="visible"/>
                                      </p:to>
                                    </p:set>
                                  </p:childTnLst>
                                </p:cTn>
                              </p:par>
                            </p:childTnLst>
                          </p:cTn>
                        </p:par>
                        <p:par>
                          <p:cTn id="67" fill="hold">
                            <p:stCondLst>
                              <p:cond delay="0"/>
                            </p:stCondLst>
                            <p:childTnLst>
                              <p:par>
                                <p:cTn id="68" presetID="0" presetClass="path" presetSubtype="0" accel="50000" decel="50000" fill="hold" grpId="0" nodeType="afterEffect">
                                  <p:stCondLst>
                                    <p:cond delay="500"/>
                                  </p:stCondLst>
                                  <p:childTnLst>
                                    <p:animMotion origin="layout" path="M 0.0 0.0 C 0.01771 -0.0296 0.03559 -0.0592 0.05087 -0.0518 C 0.06614 -0.0444 0.07864 -0.00046 0.09114 0.04371 " pathEditMode="relative" ptsTypes="aaA">
                                      <p:cBhvr>
                                        <p:cTn id="69" dur="1000" fill="hold"/>
                                        <p:tgtEl>
                                          <p:spTgt spid="352323"/>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par>
                                <p:cTn id="74" presetID="1" presetClass="entr" presetSubtype="0" fill="hold" grpId="1" nodeType="withEffect">
                                  <p:stCondLst>
                                    <p:cond delay="0"/>
                                  </p:stCondLst>
                                  <p:childTnLst>
                                    <p:set>
                                      <p:cBhvr>
                                        <p:cTn id="75" dur="1" fill="hold">
                                          <p:stCondLst>
                                            <p:cond delay="0"/>
                                          </p:stCondLst>
                                        </p:cTn>
                                        <p:tgtEl>
                                          <p:spTgt spid="352329"/>
                                        </p:tgtEl>
                                        <p:attrNameLst>
                                          <p:attrName>style.visibility</p:attrName>
                                        </p:attrNameLst>
                                      </p:cBhvr>
                                      <p:to>
                                        <p:strVal val="visible"/>
                                      </p:to>
                                    </p:set>
                                  </p:childTnLst>
                                </p:cTn>
                              </p:par>
                            </p:childTnLst>
                          </p:cTn>
                        </p:par>
                        <p:par>
                          <p:cTn id="76" fill="hold">
                            <p:stCondLst>
                              <p:cond delay="0"/>
                            </p:stCondLst>
                            <p:childTnLst>
                              <p:par>
                                <p:cTn id="77" presetID="0" presetClass="path" presetSubtype="0" accel="50000" decel="50000" fill="hold" grpId="0" nodeType="afterEffect">
                                  <p:stCondLst>
                                    <p:cond delay="500"/>
                                  </p:stCondLst>
                                  <p:childTnLst>
                                    <p:animMotion origin="layout" path="M -5.55556E-7 -4.48659E-6 C 0.0132 -0.05527 0.02639 -0.11008 0.04028 -0.11309 C 0.05417 -0.11609 0.06875 -0.06706 0.08351 -0.01734 " pathEditMode="relative" rAng="0" ptsTypes="aaA">
                                      <p:cBhvr>
                                        <p:cTn id="78" dur="1000" fill="hold"/>
                                        <p:tgtEl>
                                          <p:spTgt spid="352329"/>
                                        </p:tgtEl>
                                        <p:attrNameLst>
                                          <p:attrName>ppt_x</p:attrName>
                                          <p:attrName>ppt_y</p:attrName>
                                        </p:attrNameLst>
                                      </p:cBhvr>
                                      <p:rCtr x="42" y="-58"/>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75" grpId="0" animBg="1"/>
      <p:bldP spid="352282" grpId="0" animBg="1"/>
      <p:bldP spid="352290" grpId="0" animBg="1"/>
      <p:bldP spid="352299" grpId="0" animBg="1"/>
      <p:bldP spid="352308" grpId="0" animBg="1"/>
      <p:bldP spid="352308" grpId="1" animBg="1"/>
      <p:bldP spid="352316" grpId="0" animBg="1"/>
      <p:bldP spid="352316" grpId="1" animBg="1"/>
      <p:bldP spid="352323" grpId="0" animBg="1"/>
      <p:bldP spid="352323" grpId="1" animBg="1"/>
      <p:bldP spid="352329" grpId="0" animBg="1"/>
      <p:bldP spid="352329"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normAutofit/>
          </a:bodyPr>
          <a:lstStyle/>
          <a:p>
            <a:pPr eaLnBrk="1" hangingPunct="1"/>
            <a:r>
              <a:rPr lang="en-US" sz="4000" dirty="0" err="1" smtClean="0">
                <a:latin typeface="Times New Roman" pitchFamily="18" charset="0"/>
                <a:cs typeface="Times New Roman" pitchFamily="18" charset="0"/>
              </a:rPr>
              <a:t>Kiểu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trừu</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tượng</a:t>
            </a:r>
            <a:r>
              <a:rPr lang="en-US" sz="4000" dirty="0" smtClean="0">
                <a:latin typeface="Times New Roman" pitchFamily="18" charset="0"/>
                <a:cs typeface="Times New Roman" pitchFamily="18" charset="0"/>
              </a:rPr>
              <a:t> (abstract data type)</a:t>
            </a:r>
          </a:p>
        </p:txBody>
      </p:sp>
      <p:sp>
        <p:nvSpPr>
          <p:cNvPr id="9219" name="Rectangle 7"/>
          <p:cNvSpPr>
            <a:spLocks noGrp="1" noChangeArrowheads="1"/>
          </p:cNvSpPr>
          <p:nvPr>
            <p:ph type="body" idx="1"/>
          </p:nvPr>
        </p:nvSpPr>
        <p:spPr/>
        <p:txBody>
          <a:bodyPr>
            <a:noAutofit/>
          </a:bodyPr>
          <a:lstStyle/>
          <a:p>
            <a:pPr eaLnBrk="1" hangingPunct="1"/>
            <a:r>
              <a:rPr lang="en-US" dirty="0" smtClean="0">
                <a:latin typeface="Times New Roman" pitchFamily="18" charset="0"/>
                <a:cs typeface="Times New Roman" pitchFamily="18" charset="0"/>
              </a:rPr>
              <a:t>ĐN1: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(type)</a:t>
            </a:r>
          </a:p>
          <a:p>
            <a:pPr lvl="1" eaLnBrk="1" hangingPunct="1"/>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endParaRPr lang="en-US" dirty="0" smtClean="0">
              <a:latin typeface="Times New Roman" pitchFamily="18" charset="0"/>
              <a:cs typeface="Times New Roman" pitchFamily="18" charset="0"/>
            </a:endParaRPr>
          </a:p>
          <a:p>
            <a:pPr lvl="1" eaLnBrk="1" hangingPunct="1"/>
            <a:r>
              <a:rPr lang="en-US" dirty="0" err="1" smtClean="0">
                <a:latin typeface="Times New Roman" pitchFamily="18" charset="0"/>
                <a:cs typeface="Times New Roman" pitchFamily="18" charset="0"/>
              </a:rPr>
              <a:t>mỗi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(value)</a:t>
            </a:r>
          </a:p>
          <a:p>
            <a:pPr lvl="1" eaLnBrk="1" hangingPunct="1"/>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float, char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ĐN2: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dãy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T</a:t>
            </a:r>
          </a:p>
          <a:p>
            <a:pPr lvl="1" eaLnBrk="1" hangingPunct="1"/>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0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rỗng</a:t>
            </a:r>
            <a:endParaRPr lang="en-US" dirty="0" smtClean="0">
              <a:latin typeface="Times New Roman" pitchFamily="18" charset="0"/>
              <a:cs typeface="Times New Roman" pitchFamily="18" charset="0"/>
            </a:endParaRPr>
          </a:p>
          <a:p>
            <a:pPr lvl="1" eaLnBrk="1" hangingPunct="1"/>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n (n&gt;=1):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(Sn-1, t)</a:t>
            </a:r>
          </a:p>
          <a:p>
            <a:pPr lvl="2" eaLnBrk="1" hangingPunct="1"/>
            <a:r>
              <a:rPr lang="en-US" dirty="0" smtClean="0">
                <a:latin typeface="Times New Roman" pitchFamily="18" charset="0"/>
                <a:cs typeface="Times New Roman" pitchFamily="18" charset="0"/>
              </a:rPr>
              <a:t>Sn-1: </a:t>
            </a:r>
            <a:r>
              <a:rPr lang="en-US" dirty="0" err="1" smtClean="0">
                <a:latin typeface="Times New Roman" pitchFamily="18" charset="0"/>
                <a:cs typeface="Times New Roman" pitchFamily="18" charset="0"/>
              </a:rPr>
              <a:t>dãy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dài</a:t>
            </a:r>
            <a:r>
              <a:rPr lang="en-US" dirty="0" smtClean="0">
                <a:latin typeface="Times New Roman" pitchFamily="18" charset="0"/>
                <a:cs typeface="Times New Roman" pitchFamily="18" charset="0"/>
              </a:rPr>
              <a:t> n-1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T</a:t>
            </a:r>
          </a:p>
          <a:p>
            <a:pPr lvl="2" eaLnBrk="1" hangingPunct="1"/>
            <a:r>
              <a:rPr lang="en-US" dirty="0" smtClean="0">
                <a:latin typeface="Times New Roman" pitchFamily="18" charset="0"/>
                <a:cs typeface="Times New Roman" pitchFamily="18" charset="0"/>
              </a:rPr>
              <a:t> 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T.</a:t>
            </a:r>
          </a:p>
        </p:txBody>
      </p:sp>
      <p:sp>
        <p:nvSpPr>
          <p:cNvPr id="4" name="Slide Number Placeholder 3"/>
          <p:cNvSpPr>
            <a:spLocks noGrp="1"/>
          </p:cNvSpPr>
          <p:nvPr>
            <p:ph type="sldNum" sz="quarter" idx="12"/>
          </p:nvPr>
        </p:nvSpPr>
        <p:spPr/>
        <p:txBody>
          <a:bodyPr/>
          <a:lstStyle/>
          <a:p>
            <a:fld id="{EA8B0754-5FE3-4DBF-89CA-B0CB43DC3C3B}"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Stack trừu tượng</a:t>
            </a:r>
          </a:p>
        </p:txBody>
      </p:sp>
      <p:sp>
        <p:nvSpPr>
          <p:cNvPr id="10243" name="Rectangle 3"/>
          <p:cNvSpPr>
            <a:spLocks noGrp="1" noChangeArrowheads="1"/>
          </p:cNvSpPr>
          <p:nvPr>
            <p:ph type="body" idx="1"/>
          </p:nvPr>
        </p:nvSpPr>
        <p:spPr>
          <a:xfrm>
            <a:off x="457200" y="1646238"/>
            <a:ext cx="8229600" cy="4525962"/>
          </a:xfrm>
        </p:spPr>
        <p:txBody>
          <a:bodyPr/>
          <a:lstStyle/>
          <a:p>
            <a:pPr eaLnBrk="1" hangingPunct="1"/>
            <a:r>
              <a:rPr lang="en-US" smtClean="0">
                <a:latin typeface="Times New Roman" pitchFamily="18" charset="0"/>
                <a:cs typeface="Times New Roman" pitchFamily="18" charset="0"/>
              </a:rPr>
              <a:t>Một stack kiểu T:</a:t>
            </a:r>
          </a:p>
          <a:p>
            <a:pPr lvl="1" eaLnBrk="1" hangingPunct="1"/>
            <a:r>
              <a:rPr lang="en-US" smtClean="0">
                <a:latin typeface="Times New Roman" pitchFamily="18" charset="0"/>
                <a:cs typeface="Times New Roman" pitchFamily="18" charset="0"/>
              </a:rPr>
              <a:t>Một dãy hữu hạn kiểu T</a:t>
            </a:r>
          </a:p>
          <a:p>
            <a:pPr lvl="1" eaLnBrk="1" hangingPunct="1"/>
            <a:r>
              <a:rPr lang="en-US" smtClean="0">
                <a:latin typeface="Times New Roman" pitchFamily="18" charset="0"/>
                <a:cs typeface="Times New Roman" pitchFamily="18" charset="0"/>
              </a:rPr>
              <a:t>Một số tác vụ:</a:t>
            </a:r>
          </a:p>
          <a:p>
            <a:pPr lvl="2" eaLnBrk="1" hangingPunct="1"/>
            <a:r>
              <a:rPr lang="en-US" smtClean="0">
                <a:latin typeface="Times New Roman" pitchFamily="18" charset="0"/>
                <a:cs typeface="Times New Roman" pitchFamily="18" charset="0"/>
              </a:rPr>
              <a:t>1. Khởi tạo stack rỗng (</a:t>
            </a:r>
            <a:r>
              <a:rPr lang="en-US" i="1" smtClean="0">
                <a:latin typeface="Times New Roman" pitchFamily="18" charset="0"/>
                <a:cs typeface="Times New Roman" pitchFamily="18" charset="0"/>
              </a:rPr>
              <a:t>create</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2. Kiểm tra rỗng (</a:t>
            </a:r>
            <a:r>
              <a:rPr lang="en-US" i="1" smtClean="0">
                <a:latin typeface="Times New Roman" pitchFamily="18" charset="0"/>
                <a:cs typeface="Times New Roman" pitchFamily="18" charset="0"/>
              </a:rPr>
              <a:t>empty</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3. Đẩy một giá trị vào trên đỉnh của stack (</a:t>
            </a:r>
            <a:r>
              <a:rPr lang="en-US" i="1" smtClean="0">
                <a:latin typeface="Times New Roman" pitchFamily="18" charset="0"/>
                <a:cs typeface="Times New Roman" pitchFamily="18" charset="0"/>
              </a:rPr>
              <a:t>push</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4. Bỏ giá trị đang có trên đỉnh của stack (</a:t>
            </a:r>
            <a:r>
              <a:rPr lang="en-US" i="1" smtClean="0">
                <a:latin typeface="Times New Roman" pitchFamily="18" charset="0"/>
                <a:cs typeface="Times New Roman" pitchFamily="18" charset="0"/>
              </a:rPr>
              <a:t>pop</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5. Lấy giá trị trên đỉnh của stack, stack không đổi (</a:t>
            </a:r>
            <a:r>
              <a:rPr lang="en-US" i="1" smtClean="0">
                <a:latin typeface="Times New Roman" pitchFamily="18" charset="0"/>
                <a:cs typeface="Times New Roman" pitchFamily="18" charset="0"/>
              </a:rPr>
              <a:t>top</a:t>
            </a:r>
            <a:r>
              <a:rPr lang="en-US"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EA8B0754-5FE3-4DBF-89CA-B0CB43DC3C3B}"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Hiện thực stack liên tục</a:t>
            </a:r>
          </a:p>
        </p:txBody>
      </p:sp>
      <p:pic>
        <p:nvPicPr>
          <p:cNvPr id="11267" name="Picture 4"/>
          <p:cNvPicPr>
            <a:picLocks noGrp="1" noChangeAspect="1" noChangeArrowheads="1"/>
          </p:cNvPicPr>
          <p:nvPr>
            <p:ph sz="half" idx="1"/>
          </p:nvPr>
        </p:nvPicPr>
        <p:blipFill>
          <a:blip r:embed="rId2"/>
          <a:srcRect/>
          <a:stretch>
            <a:fillRect/>
          </a:stretch>
        </p:blipFill>
        <p:spPr>
          <a:xfrm>
            <a:off x="1295400" y="1143000"/>
            <a:ext cx="6570663" cy="1617663"/>
          </a:xfrm>
          <a:noFill/>
        </p:spPr>
      </p:pic>
      <p:pic>
        <p:nvPicPr>
          <p:cNvPr id="11268" name="Picture 6"/>
          <p:cNvPicPr>
            <a:picLocks noGrp="1" noChangeAspect="1" noChangeArrowheads="1"/>
          </p:cNvPicPr>
          <p:nvPr>
            <p:ph sz="quarter" idx="2"/>
          </p:nvPr>
        </p:nvPicPr>
        <p:blipFill>
          <a:blip r:embed="rId3"/>
          <a:srcRect/>
          <a:stretch>
            <a:fillRect/>
          </a:stretch>
        </p:blipFill>
        <p:spPr>
          <a:xfrm>
            <a:off x="1296988" y="2913063"/>
            <a:ext cx="6569075" cy="1639887"/>
          </a:xfrm>
          <a:noFill/>
        </p:spPr>
      </p:pic>
      <p:pic>
        <p:nvPicPr>
          <p:cNvPr id="11269" name="Picture 8"/>
          <p:cNvPicPr>
            <a:picLocks noGrp="1" noChangeAspect="1" noChangeArrowheads="1"/>
          </p:cNvPicPr>
          <p:nvPr>
            <p:ph sz="quarter" idx="3"/>
          </p:nvPr>
        </p:nvPicPr>
        <p:blipFill>
          <a:blip r:embed="rId4"/>
          <a:srcRect/>
          <a:stretch>
            <a:fillRect/>
          </a:stretch>
        </p:blipFill>
        <p:spPr>
          <a:xfrm>
            <a:off x="1300163" y="4708525"/>
            <a:ext cx="6565900" cy="1557338"/>
          </a:xfr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sz="half" idx="1"/>
          </p:nvPr>
        </p:nvSpPr>
        <p:spPr/>
        <p:txBody>
          <a:bodyPr>
            <a:normAutofit/>
          </a:bodyPr>
          <a:lstStyle/>
          <a:p>
            <a:pPr eaLnBrk="1" hangingPunct="1">
              <a:buFont typeface="Wingdings" pitchFamily="2" charset="2"/>
              <a:buNone/>
            </a:pPr>
            <a:r>
              <a:rPr lang="en-US" b="1" dirty="0" err="1" smtClean="0">
                <a:latin typeface="Arial" pitchFamily="34" charset="0"/>
                <a:cs typeface="Arial" pitchFamily="34" charset="0"/>
              </a:rPr>
              <a:t>Dãy</a:t>
            </a:r>
            <a:r>
              <a:rPr lang="en-US" b="1" dirty="0" smtClean="0">
                <a:latin typeface="Arial" pitchFamily="34" charset="0"/>
                <a:cs typeface="Arial" pitchFamily="34" charset="0"/>
              </a:rPr>
              <a:t> </a:t>
            </a:r>
            <a:r>
              <a:rPr lang="en-US" b="1" dirty="0" err="1" smtClean="0">
                <a:latin typeface="Arial" pitchFamily="34" charset="0"/>
                <a:cs typeface="Arial" pitchFamily="34" charset="0"/>
              </a:rPr>
              <a:t>số</a:t>
            </a:r>
            <a:r>
              <a:rPr lang="en-US" b="1" dirty="0" smtClean="0">
                <a:latin typeface="Arial" pitchFamily="34" charset="0"/>
                <a:cs typeface="Arial" pitchFamily="34" charset="0"/>
              </a:rPr>
              <a:t> Fibonacci</a:t>
            </a:r>
            <a:r>
              <a:rPr lang="en-US" dirty="0" smtClean="0">
                <a:latin typeface="Arial" pitchFamily="34" charset="0"/>
                <a:cs typeface="Arial" pitchFamily="34" charset="0"/>
              </a:rPr>
              <a:t>: </a:t>
            </a:r>
          </a:p>
          <a:p>
            <a:pPr eaLnBrk="1" hangingPunct="1">
              <a:buFont typeface="Wingdings" pitchFamily="2" charset="2"/>
              <a:buNone/>
            </a:pPr>
            <a:r>
              <a:rPr lang="en-US" dirty="0" smtClean="0">
                <a:latin typeface="Arial" pitchFamily="34" charset="0"/>
                <a:cs typeface="Arial" pitchFamily="34" charset="0"/>
              </a:rPr>
              <a:t>- F(n)= F(n-1)+F(n-2)  </a:t>
            </a:r>
          </a:p>
          <a:p>
            <a:pPr eaLnBrk="1" hangingPunct="1">
              <a:buFont typeface="Wingdings" pitchFamily="2" charset="2"/>
              <a:buNone/>
            </a:pP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đệ</a:t>
            </a:r>
            <a:r>
              <a:rPr lang="en-US" dirty="0" smtClean="0">
                <a:latin typeface="Arial" pitchFamily="34" charset="0"/>
                <a:cs typeface="Arial" pitchFamily="34" charset="0"/>
              </a:rPr>
              <a:t> </a:t>
            </a:r>
            <a:r>
              <a:rPr lang="en-US" dirty="0" err="1" smtClean="0">
                <a:latin typeface="Arial" pitchFamily="34" charset="0"/>
                <a:cs typeface="Arial" pitchFamily="34" charset="0"/>
              </a:rPr>
              <a:t>quy</a:t>
            </a:r>
            <a:r>
              <a:rPr lang="en-US" dirty="0" smtClean="0">
                <a:latin typeface="Arial" pitchFamily="34" charset="0"/>
                <a:cs typeface="Arial" pitchFamily="34" charset="0"/>
              </a:rPr>
              <a:t>) </a:t>
            </a:r>
          </a:p>
          <a:p>
            <a:pPr eaLnBrk="1" hangingPunct="1">
              <a:buFont typeface="Wingdings" pitchFamily="2" charset="2"/>
              <a:buNone/>
            </a:pP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n&lt;=2 </a:t>
            </a:r>
            <a:r>
              <a:rPr lang="en-US" dirty="0" err="1" smtClean="0">
                <a:latin typeface="Arial" pitchFamily="34" charset="0"/>
                <a:cs typeface="Arial" pitchFamily="34" charset="0"/>
              </a:rPr>
              <a:t>thì</a:t>
            </a:r>
            <a:r>
              <a:rPr lang="en-US" dirty="0" smtClean="0">
                <a:latin typeface="Arial" pitchFamily="34" charset="0"/>
                <a:cs typeface="Arial" pitchFamily="34" charset="0"/>
              </a:rPr>
              <a:t> F(n)=1 </a:t>
            </a:r>
          </a:p>
          <a:p>
            <a:pPr eaLnBrk="1" hangingPunct="1">
              <a:buFont typeface="Wingdings" pitchFamily="2" charset="2"/>
              <a:buNone/>
            </a:pP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neo). </a:t>
            </a:r>
          </a:p>
        </p:txBody>
      </p:sp>
      <p:pic>
        <p:nvPicPr>
          <p:cNvPr id="10243" name="Picture 5"/>
          <p:cNvPicPr>
            <a:picLocks noGrp="1" noChangeAspect="1" noChangeArrowheads="1"/>
          </p:cNvPicPr>
          <p:nvPr>
            <p:ph type="body" sz="half" idx="2"/>
          </p:nvPr>
        </p:nvPicPr>
        <p:blipFill>
          <a:blip r:embed="rId2"/>
          <a:srcRect/>
          <a:stretch>
            <a:fillRect/>
          </a:stretch>
        </p:blipFill>
        <p:spPr>
          <a:xfrm>
            <a:off x="4250267" y="1371600"/>
            <a:ext cx="4741333" cy="4572000"/>
          </a:xfrm>
          <a:noFill/>
        </p:spPr>
      </p:pic>
      <p:sp>
        <p:nvSpPr>
          <p:cNvPr id="5" name="AutoShape 2"/>
          <p:cNvSpPr txBox="1">
            <a:spLocks noChangeArrowheads="1"/>
          </p:cNvSpPr>
          <p:nvPr/>
        </p:nvSpPr>
        <p:spPr bwMode="auto">
          <a:xfrm>
            <a:off x="762000" y="228600"/>
            <a:ext cx="7924800" cy="1143000"/>
          </a:xfrm>
          <a:prstGeom prst="rect">
            <a:avLst/>
          </a:prstGeom>
          <a:noFill/>
          <a:ln w="9525">
            <a:noFill/>
            <a:miter lim="800000"/>
            <a:headEnd/>
            <a:tailEnd/>
          </a:ln>
        </p:spPr>
        <p:txBody>
          <a:bodyPr anchor="ctr"/>
          <a:lstStyle/>
          <a:p>
            <a:pPr algn="ctr">
              <a:defRPr/>
            </a:pPr>
            <a:r>
              <a:rPr lang="en-US" sz="4000" b="1" dirty="0" err="1">
                <a:solidFill>
                  <a:srgbClr val="0000FF"/>
                </a:solidFill>
                <a:latin typeface="Arial" pitchFamily="34" charset="0"/>
                <a:ea typeface="+mj-ea"/>
                <a:cs typeface="Arial" pitchFamily="34" charset="0"/>
              </a:rPr>
              <a:t>Ví</a:t>
            </a:r>
            <a:r>
              <a:rPr lang="en-US" sz="4000" b="1" dirty="0">
                <a:solidFill>
                  <a:srgbClr val="0000FF"/>
                </a:solidFill>
                <a:latin typeface="Arial" pitchFamily="34" charset="0"/>
                <a:ea typeface="+mj-ea"/>
                <a:cs typeface="Arial" pitchFamily="34" charset="0"/>
              </a:rPr>
              <a:t> </a:t>
            </a:r>
            <a:r>
              <a:rPr lang="en-US" sz="4000" b="1" dirty="0" err="1">
                <a:solidFill>
                  <a:srgbClr val="0000FF"/>
                </a:solidFill>
                <a:latin typeface="Arial" pitchFamily="34" charset="0"/>
                <a:ea typeface="+mj-ea"/>
                <a:cs typeface="Arial" pitchFamily="34" charset="0"/>
              </a:rPr>
              <a:t>dụ</a:t>
            </a:r>
            <a:r>
              <a:rPr lang="en-US" sz="4000" b="1" dirty="0">
                <a:solidFill>
                  <a:srgbClr val="0000FF"/>
                </a:solidFill>
                <a:latin typeface="Arial" pitchFamily="34" charset="0"/>
                <a:ea typeface="+mj-ea"/>
                <a:cs typeface="Arial" pitchFamily="34" charset="0"/>
              </a:rPr>
              <a:t> </a:t>
            </a:r>
            <a:r>
              <a:rPr lang="en-US" sz="4000" b="1" dirty="0" err="1">
                <a:solidFill>
                  <a:srgbClr val="0000FF"/>
                </a:solidFill>
                <a:latin typeface="Arial" pitchFamily="34" charset="0"/>
                <a:ea typeface="+mj-ea"/>
                <a:cs typeface="Arial" pitchFamily="34" charset="0"/>
              </a:rPr>
              <a:t>thuật</a:t>
            </a:r>
            <a:r>
              <a:rPr lang="en-US" sz="4000" b="1" dirty="0">
                <a:solidFill>
                  <a:srgbClr val="0000FF"/>
                </a:solidFill>
                <a:latin typeface="Arial" pitchFamily="34" charset="0"/>
                <a:ea typeface="+mj-ea"/>
                <a:cs typeface="Arial" pitchFamily="34" charset="0"/>
              </a:rPr>
              <a:t> </a:t>
            </a:r>
            <a:r>
              <a:rPr lang="en-US" sz="4000" b="1" dirty="0" err="1">
                <a:solidFill>
                  <a:srgbClr val="0000FF"/>
                </a:solidFill>
                <a:latin typeface="Arial" pitchFamily="34" charset="0"/>
                <a:ea typeface="+mj-ea"/>
                <a:cs typeface="Arial" pitchFamily="34" charset="0"/>
              </a:rPr>
              <a:t>toán</a:t>
            </a:r>
            <a:r>
              <a:rPr lang="en-US" sz="4000" b="1" dirty="0">
                <a:solidFill>
                  <a:srgbClr val="0000FF"/>
                </a:solidFill>
                <a:latin typeface="Arial" pitchFamily="34" charset="0"/>
                <a:ea typeface="+mj-ea"/>
                <a:cs typeface="Arial" pitchFamily="34" charset="0"/>
              </a:rPr>
              <a:t> </a:t>
            </a:r>
            <a:r>
              <a:rPr lang="en-US" sz="4000" b="1" dirty="0" err="1">
                <a:solidFill>
                  <a:srgbClr val="0000FF"/>
                </a:solidFill>
                <a:latin typeface="Arial" pitchFamily="34" charset="0"/>
                <a:ea typeface="+mj-ea"/>
                <a:cs typeface="Arial" pitchFamily="34" charset="0"/>
              </a:rPr>
              <a:t>đệ</a:t>
            </a:r>
            <a:r>
              <a:rPr lang="en-US" sz="4000" b="1" dirty="0">
                <a:solidFill>
                  <a:srgbClr val="0000FF"/>
                </a:solidFill>
                <a:latin typeface="Arial" pitchFamily="34" charset="0"/>
                <a:ea typeface="+mj-ea"/>
                <a:cs typeface="Arial" pitchFamily="34" charset="0"/>
              </a:rPr>
              <a:t> </a:t>
            </a:r>
            <a:r>
              <a:rPr lang="en-US" sz="4000" b="1" dirty="0" err="1">
                <a:solidFill>
                  <a:srgbClr val="0000FF"/>
                </a:solidFill>
                <a:latin typeface="Arial" pitchFamily="34" charset="0"/>
                <a:ea typeface="+mj-ea"/>
                <a:cs typeface="Arial" pitchFamily="34" charset="0"/>
              </a:rPr>
              <a:t>quy</a:t>
            </a:r>
            <a:endParaRPr lang="en-US" sz="4000" b="1" dirty="0">
              <a:solidFill>
                <a:srgbClr val="0000FF"/>
              </a:solidFill>
              <a:latin typeface="Arial" pitchFamily="34" charset="0"/>
              <a:ea typeface="+mj-ea"/>
              <a:cs typeface="Arial" pitchFamily="34" charset="0"/>
            </a:endParaRPr>
          </a:p>
        </p:txBody>
      </p:sp>
      <p:sp>
        <p:nvSpPr>
          <p:cNvPr id="6" name="Slide Number Placeholder 5"/>
          <p:cNvSpPr>
            <a:spLocks noGrp="1"/>
          </p:cNvSpPr>
          <p:nvPr>
            <p:ph type="sldNum" sz="quarter" idx="12"/>
          </p:nvPr>
        </p:nvSpPr>
        <p:spPr/>
        <p:txBody>
          <a:bodyPr/>
          <a:lstStyle/>
          <a:p>
            <a:fld id="{EA8B0754-5FE3-4DBF-89CA-B0CB43DC3C3B}"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5" name="Rectangle 5"/>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Đẩy một phần tử vào stack</a:t>
            </a:r>
          </a:p>
        </p:txBody>
      </p:sp>
      <p:sp>
        <p:nvSpPr>
          <p:cNvPr id="322566" name="Rectangle 6"/>
          <p:cNvSpPr>
            <a:spLocks noGrp="1" noChangeArrowheads="1"/>
          </p:cNvSpPr>
          <p:nvPr>
            <p:ph type="body" idx="1"/>
          </p:nvPr>
        </p:nvSpPr>
        <p:spPr/>
        <p:txBody>
          <a:bodyPr/>
          <a:lstStyle/>
          <a:p>
            <a:pPr eaLnBrk="1" hangingPunct="1"/>
            <a:r>
              <a:rPr lang="en-US" smtClean="0">
                <a:latin typeface="Times New Roman" pitchFamily="18" charset="0"/>
                <a:cs typeface="Times New Roman" pitchFamily="18" charset="0"/>
              </a:rPr>
              <a:t>Giải thuật:</a:t>
            </a:r>
          </a:p>
          <a:p>
            <a:pPr eaLnBrk="1" hangingPunct="1">
              <a:buFontTx/>
              <a:buNone/>
            </a:pPr>
            <a:r>
              <a:rPr lang="en-US" sz="2000" smtClean="0">
                <a:latin typeface="Times New Roman" pitchFamily="18" charset="0"/>
                <a:cs typeface="Times New Roman" pitchFamily="18" charset="0"/>
              </a:rPr>
              <a:t>		1.  Nếu còn chỗ trống trong stack</a:t>
            </a:r>
          </a:p>
          <a:p>
            <a:pPr eaLnBrk="1" hangingPunct="1">
              <a:buFontTx/>
              <a:buNone/>
            </a:pPr>
            <a:r>
              <a:rPr lang="en-US" sz="2000" smtClean="0">
                <a:latin typeface="Times New Roman" pitchFamily="18" charset="0"/>
                <a:cs typeface="Times New Roman" pitchFamily="18" charset="0"/>
              </a:rPr>
              <a:t>			1.1.  Tăng vị trí đỉnh lên 1</a:t>
            </a:r>
          </a:p>
          <a:p>
            <a:pPr eaLnBrk="1" hangingPunct="1">
              <a:buFontTx/>
              <a:buNone/>
            </a:pPr>
            <a:r>
              <a:rPr lang="en-US" sz="2000" smtClean="0">
                <a:latin typeface="Times New Roman" pitchFamily="18" charset="0"/>
                <a:cs typeface="Times New Roman" pitchFamily="18" charset="0"/>
              </a:rPr>
              <a:t>			1.2.  Chứa giá trị vào vị trí đỉnh của stack</a:t>
            </a:r>
          </a:p>
          <a:p>
            <a:pPr eaLnBrk="1" hangingPunct="1">
              <a:buFontTx/>
              <a:buNone/>
            </a:pPr>
            <a:r>
              <a:rPr lang="en-US" sz="2000" smtClean="0">
                <a:latin typeface="Times New Roman" pitchFamily="18" charset="0"/>
                <a:cs typeface="Times New Roman" pitchFamily="18" charset="0"/>
              </a:rPr>
              <a:t>			1.3.  Tăng số phần tử lên 1</a:t>
            </a:r>
          </a:p>
        </p:txBody>
      </p:sp>
      <p:grpSp>
        <p:nvGrpSpPr>
          <p:cNvPr id="2" name="Group 32"/>
          <p:cNvGrpSpPr>
            <a:grpSpLocks/>
          </p:cNvGrpSpPr>
          <p:nvPr/>
        </p:nvGrpSpPr>
        <p:grpSpPr bwMode="auto">
          <a:xfrm>
            <a:off x="2459038" y="4800600"/>
            <a:ext cx="882650" cy="400050"/>
            <a:chOff x="1940" y="2592"/>
            <a:chExt cx="556" cy="252"/>
          </a:xfrm>
        </p:grpSpPr>
        <p:sp>
          <p:nvSpPr>
            <p:cNvPr id="12303" name="Text Box 33"/>
            <p:cNvSpPr txBox="1">
              <a:spLocks noChangeArrowheads="1"/>
            </p:cNvSpPr>
            <p:nvPr/>
          </p:nvSpPr>
          <p:spPr bwMode="auto">
            <a:xfrm>
              <a:off x="1940" y="2592"/>
              <a:ext cx="322"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top</a:t>
              </a:r>
            </a:p>
          </p:txBody>
        </p:sp>
        <p:sp>
          <p:nvSpPr>
            <p:cNvPr id="12304" name="Line 34"/>
            <p:cNvSpPr>
              <a:spLocks noChangeShapeType="1"/>
            </p:cNvSpPr>
            <p:nvPr/>
          </p:nvSpPr>
          <p:spPr bwMode="auto">
            <a:xfrm>
              <a:off x="2256" y="2743"/>
              <a:ext cx="24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3" name="Group 45"/>
          <p:cNvGrpSpPr>
            <a:grpSpLocks/>
          </p:cNvGrpSpPr>
          <p:nvPr/>
        </p:nvGrpSpPr>
        <p:grpSpPr bwMode="auto">
          <a:xfrm>
            <a:off x="3487738" y="4114800"/>
            <a:ext cx="625475" cy="1701800"/>
            <a:chOff x="2197" y="2592"/>
            <a:chExt cx="394" cy="1072"/>
          </a:xfrm>
        </p:grpSpPr>
        <p:grpSp>
          <p:nvGrpSpPr>
            <p:cNvPr id="4" name="Group 36"/>
            <p:cNvGrpSpPr>
              <a:grpSpLocks/>
            </p:cNvGrpSpPr>
            <p:nvPr/>
          </p:nvGrpSpPr>
          <p:grpSpPr bwMode="auto">
            <a:xfrm>
              <a:off x="2207" y="2592"/>
              <a:ext cx="384" cy="1056"/>
              <a:chOff x="4128" y="1008"/>
              <a:chExt cx="384" cy="336"/>
            </a:xfrm>
          </p:grpSpPr>
          <p:sp>
            <p:nvSpPr>
              <p:cNvPr id="12300" name="Line 37"/>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2301" name="Line 38"/>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2302" name="Line 39"/>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2298" name="Text Box 40"/>
            <p:cNvSpPr txBox="1">
              <a:spLocks noChangeArrowheads="1"/>
            </p:cNvSpPr>
            <p:nvPr/>
          </p:nvSpPr>
          <p:spPr bwMode="auto">
            <a:xfrm>
              <a:off x="2197" y="3360"/>
              <a:ext cx="384" cy="304"/>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1</a:t>
              </a:r>
            </a:p>
          </p:txBody>
        </p:sp>
        <p:sp>
          <p:nvSpPr>
            <p:cNvPr id="12299" name="Text Box 41"/>
            <p:cNvSpPr txBox="1">
              <a:spLocks noChangeArrowheads="1"/>
            </p:cNvSpPr>
            <p:nvPr/>
          </p:nvSpPr>
          <p:spPr bwMode="auto">
            <a:xfrm>
              <a:off x="2201" y="3024"/>
              <a:ext cx="384" cy="336"/>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5</a:t>
              </a:r>
            </a:p>
          </p:txBody>
        </p:sp>
      </p:grpSp>
      <p:sp>
        <p:nvSpPr>
          <p:cNvPr id="322602" name="Text Box 42"/>
          <p:cNvSpPr txBox="1">
            <a:spLocks noChangeArrowheads="1"/>
          </p:cNvSpPr>
          <p:nvPr/>
        </p:nvSpPr>
        <p:spPr bwMode="auto">
          <a:xfrm>
            <a:off x="5029200" y="4267200"/>
            <a:ext cx="609600" cy="533400"/>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7</a:t>
            </a:r>
          </a:p>
        </p:txBody>
      </p:sp>
      <p:sp>
        <p:nvSpPr>
          <p:cNvPr id="322603" name="Text Box 43"/>
          <p:cNvSpPr txBox="1">
            <a:spLocks noChangeArrowheads="1"/>
          </p:cNvSpPr>
          <p:nvPr/>
        </p:nvSpPr>
        <p:spPr bwMode="auto">
          <a:xfrm>
            <a:off x="4621213" y="5345113"/>
            <a:ext cx="1026243"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count=2</a:t>
            </a:r>
          </a:p>
        </p:txBody>
      </p:sp>
      <p:sp>
        <p:nvSpPr>
          <p:cNvPr id="322604" name="Text Box 44"/>
          <p:cNvSpPr txBox="1">
            <a:spLocks noChangeArrowheads="1"/>
          </p:cNvSpPr>
          <p:nvPr/>
        </p:nvSpPr>
        <p:spPr bwMode="auto">
          <a:xfrm>
            <a:off x="4610100" y="5318125"/>
            <a:ext cx="1026243"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count=3</a:t>
            </a:r>
          </a:p>
        </p:txBody>
      </p:sp>
      <p:sp>
        <p:nvSpPr>
          <p:cNvPr id="17" name="Slide Number Placeholder 16"/>
          <p:cNvSpPr>
            <a:spLocks noGrp="1"/>
          </p:cNvSpPr>
          <p:nvPr>
            <p:ph type="sldNum" sz="quarter" idx="12"/>
          </p:nvPr>
        </p:nvSpPr>
        <p:spPr/>
        <p:txBody>
          <a:bodyPr/>
          <a:lstStyle/>
          <a:p>
            <a:fld id="{EA8B0754-5FE3-4DBF-89CA-B0CB43DC3C3B}" type="slidenum">
              <a:rPr lang="en-US" smtClean="0"/>
              <a:pPr/>
              <a:t>60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22565"/>
                                        </p:tgtEl>
                                        <p:attrNameLst>
                                          <p:attrName>style.visibility</p:attrName>
                                        </p:attrNameLst>
                                      </p:cBhvr>
                                      <p:to>
                                        <p:strVal val="visible"/>
                                      </p:to>
                                    </p:set>
                                    <p:anim calcmode="lin" valueType="num">
                                      <p:cBhvr>
                                        <p:cTn id="7" dur="1000" fill="hold"/>
                                        <p:tgtEl>
                                          <p:spTgt spid="322565"/>
                                        </p:tgtEl>
                                        <p:attrNameLst>
                                          <p:attrName>ppt_x</p:attrName>
                                        </p:attrNameLst>
                                      </p:cBhvr>
                                      <p:tavLst>
                                        <p:tav tm="0">
                                          <p:val>
                                            <p:strVal val="#ppt_x-.2"/>
                                          </p:val>
                                        </p:tav>
                                        <p:tav tm="100000">
                                          <p:val>
                                            <p:strVal val="#ppt_x"/>
                                          </p:val>
                                        </p:tav>
                                      </p:tavLst>
                                    </p:anim>
                                    <p:anim calcmode="lin" valueType="num">
                                      <p:cBhvr>
                                        <p:cTn id="8" dur="1000" fill="hold"/>
                                        <p:tgtEl>
                                          <p:spTgt spid="322565"/>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2565"/>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22566"/>
                                        </p:tgtEl>
                                        <p:attrNameLst>
                                          <p:attrName>style.visibility</p:attrName>
                                        </p:attrNameLst>
                                      </p:cBhvr>
                                      <p:to>
                                        <p:strVal val="visible"/>
                                      </p:to>
                                    </p:set>
                                    <p:animEffect transition="in" filter="fade">
                                      <p:cBhvr>
                                        <p:cTn id="14" dur="500"/>
                                        <p:tgtEl>
                                          <p:spTgt spid="322566"/>
                                        </p:tgtEl>
                                      </p:cBhvr>
                                    </p:animEffect>
                                    <p:anim calcmode="lin" valueType="num">
                                      <p:cBhvr>
                                        <p:cTn id="15" dur="500" fill="hold"/>
                                        <p:tgtEl>
                                          <p:spTgt spid="322566"/>
                                        </p:tgtEl>
                                        <p:attrNameLst>
                                          <p:attrName>ppt_x</p:attrName>
                                        </p:attrNameLst>
                                      </p:cBhvr>
                                      <p:tavLst>
                                        <p:tav tm="0">
                                          <p:val>
                                            <p:strVal val="#ppt_x"/>
                                          </p:val>
                                        </p:tav>
                                        <p:tav tm="100000">
                                          <p:val>
                                            <p:strVal val="#ppt_x"/>
                                          </p:val>
                                        </p:tav>
                                      </p:tavLst>
                                    </p:anim>
                                    <p:anim calcmode="lin" valueType="num">
                                      <p:cBhvr>
                                        <p:cTn id="16" dur="500" fill="hold"/>
                                        <p:tgtEl>
                                          <p:spTgt spid="322566"/>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26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26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nodeType="clickEffect">
                                  <p:stCondLst>
                                    <p:cond delay="0"/>
                                  </p:stCondLst>
                                  <p:childTnLst>
                                    <p:animMotion origin="layout" path="M 2.5E-6 -8.69565E-7 L 2.5E-6 -0.07331 " pathEditMode="relative" rAng="0" ptsTypes="AA">
                                      <p:cBhvr>
                                        <p:cTn id="30" dur="2000" fill="hold"/>
                                        <p:tgtEl>
                                          <p:spTgt spid="2"/>
                                        </p:tgtEl>
                                        <p:attrNameLst>
                                          <p:attrName>ppt_x</p:attrName>
                                          <p:attrName>ppt_y</p:attrName>
                                        </p:attrNameLst>
                                      </p:cBhvr>
                                      <p:rCtr x="0" y="-37"/>
                                    </p:animMotion>
                                  </p:childTnLst>
                                </p:cTn>
                              </p:par>
                            </p:childTnLst>
                          </p:cTn>
                        </p:par>
                        <p:par>
                          <p:cTn id="31" fill="hold">
                            <p:stCondLst>
                              <p:cond delay="2000"/>
                            </p:stCondLst>
                            <p:childTnLst>
                              <p:par>
                                <p:cTn id="32" presetID="0" presetClass="path" presetSubtype="0" accel="50000" decel="50000" fill="hold" grpId="1" nodeType="afterEffect">
                                  <p:stCondLst>
                                    <p:cond delay="0"/>
                                  </p:stCondLst>
                                  <p:childTnLst>
                                    <p:animMotion origin="layout" path="M -3.33333E-6 -0.00532 C -0.02586 -0.03562 -0.05173 -0.06499 -0.07951 -0.06452 C -0.10729 -0.06267 -0.13698 -0.03007 -0.16666 0.00439 " pathEditMode="relative" rAng="0" ptsTypes="aaA">
                                      <p:cBhvr>
                                        <p:cTn id="33" dur="2000" fill="hold"/>
                                        <p:tgtEl>
                                          <p:spTgt spid="322602"/>
                                        </p:tgtEl>
                                        <p:attrNameLst>
                                          <p:attrName>ppt_x</p:attrName>
                                          <p:attrName>ppt_y</p:attrName>
                                        </p:attrNameLst>
                                      </p:cBhvr>
                                      <p:rCtr x="-83" y="-25"/>
                                    </p:animMotion>
                                  </p:childTnLst>
                                </p:cTn>
                              </p:par>
                            </p:childTnLst>
                          </p:cTn>
                        </p:par>
                        <p:par>
                          <p:cTn id="34" fill="hold">
                            <p:stCondLst>
                              <p:cond delay="4000"/>
                            </p:stCondLst>
                            <p:childTnLst>
                              <p:par>
                                <p:cTn id="35" presetID="1" presetClass="exit" presetSubtype="0" fill="hold" grpId="1" nodeType="afterEffect">
                                  <p:stCondLst>
                                    <p:cond delay="0"/>
                                  </p:stCondLst>
                                  <p:childTnLst>
                                    <p:set>
                                      <p:cBhvr>
                                        <p:cTn id="36" dur="1" fill="hold">
                                          <p:stCondLst>
                                            <p:cond delay="0"/>
                                          </p:stCondLst>
                                        </p:cTn>
                                        <p:tgtEl>
                                          <p:spTgt spid="322603"/>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22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p:bldP spid="322566" grpId="0"/>
      <p:bldP spid="322602" grpId="0" animBg="1"/>
      <p:bldP spid="322602" grpId="1" animBg="1"/>
      <p:bldP spid="322603" grpId="0"/>
      <p:bldP spid="322603" grpId="1"/>
      <p:bldP spid="322604"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Bỏ phần tử trên đỉnh stack</a:t>
            </a:r>
          </a:p>
        </p:txBody>
      </p:sp>
      <p:sp>
        <p:nvSpPr>
          <p:cNvPr id="323587" name="Rectangle 3"/>
          <p:cNvSpPr>
            <a:spLocks noGrp="1" noChangeArrowheads="1"/>
          </p:cNvSpPr>
          <p:nvPr>
            <p:ph type="body" idx="1"/>
          </p:nvPr>
        </p:nvSpPr>
        <p:spPr/>
        <p:txBody>
          <a:bodyPr/>
          <a:lstStyle/>
          <a:p>
            <a:pPr eaLnBrk="1" hangingPunct="1">
              <a:lnSpc>
                <a:spcPct val="90000"/>
              </a:lnSpc>
            </a:pPr>
            <a:r>
              <a:rPr lang="en-US" smtClean="0">
                <a:latin typeface="Times New Roman" pitchFamily="18" charset="0"/>
                <a:cs typeface="Times New Roman" pitchFamily="18" charset="0"/>
              </a:rPr>
              <a:t>Giải thuật:</a:t>
            </a:r>
          </a:p>
          <a:p>
            <a:pPr eaLnBrk="1" hangingPunct="1">
              <a:lnSpc>
                <a:spcPct val="90000"/>
              </a:lnSpc>
              <a:buFontTx/>
              <a:buNone/>
            </a:pPr>
            <a:r>
              <a:rPr lang="en-US" sz="2000" smtClean="0">
                <a:latin typeface="Times New Roman" pitchFamily="18" charset="0"/>
                <a:cs typeface="Times New Roman" pitchFamily="18" charset="0"/>
              </a:rPr>
              <a:t>		1.  Nếu còn phần tử trong stack</a:t>
            </a:r>
          </a:p>
          <a:p>
            <a:pPr eaLnBrk="1" hangingPunct="1">
              <a:lnSpc>
                <a:spcPct val="90000"/>
              </a:lnSpc>
              <a:buFontTx/>
              <a:buNone/>
            </a:pPr>
            <a:r>
              <a:rPr lang="en-US" sz="2000" smtClean="0">
                <a:latin typeface="Times New Roman" pitchFamily="18" charset="0"/>
                <a:cs typeface="Times New Roman" pitchFamily="18" charset="0"/>
              </a:rPr>
              <a:t>			1.1.  Giảm vị trí đỉnh đi 1</a:t>
            </a:r>
          </a:p>
          <a:p>
            <a:pPr eaLnBrk="1" hangingPunct="1">
              <a:lnSpc>
                <a:spcPct val="90000"/>
              </a:lnSpc>
              <a:buFontTx/>
              <a:buNone/>
            </a:pPr>
            <a:r>
              <a:rPr lang="en-US" sz="2000" smtClean="0">
                <a:latin typeface="Times New Roman" pitchFamily="18" charset="0"/>
                <a:cs typeface="Times New Roman" pitchFamily="18" charset="0"/>
              </a:rPr>
              <a:t>			1.2.  Giảm số phần tử đi 1</a:t>
            </a:r>
          </a:p>
        </p:txBody>
      </p:sp>
      <p:grpSp>
        <p:nvGrpSpPr>
          <p:cNvPr id="2" name="Group 31"/>
          <p:cNvGrpSpPr>
            <a:grpSpLocks/>
          </p:cNvGrpSpPr>
          <p:nvPr/>
        </p:nvGrpSpPr>
        <p:grpSpPr bwMode="auto">
          <a:xfrm>
            <a:off x="3079750" y="4114800"/>
            <a:ext cx="882650" cy="400050"/>
            <a:chOff x="1940" y="2592"/>
            <a:chExt cx="556" cy="252"/>
          </a:xfrm>
        </p:grpSpPr>
        <p:sp>
          <p:nvSpPr>
            <p:cNvPr id="13327" name="Text Box 21"/>
            <p:cNvSpPr txBox="1">
              <a:spLocks noChangeArrowheads="1"/>
            </p:cNvSpPr>
            <p:nvPr/>
          </p:nvSpPr>
          <p:spPr bwMode="auto">
            <a:xfrm>
              <a:off x="1940" y="2592"/>
              <a:ext cx="322"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top</a:t>
              </a:r>
            </a:p>
          </p:txBody>
        </p:sp>
        <p:sp>
          <p:nvSpPr>
            <p:cNvPr id="13328" name="Line 22"/>
            <p:cNvSpPr>
              <a:spLocks noChangeShapeType="1"/>
            </p:cNvSpPr>
            <p:nvPr/>
          </p:nvSpPr>
          <p:spPr bwMode="auto">
            <a:xfrm>
              <a:off x="2256" y="2743"/>
              <a:ext cx="24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3" name="Group 30"/>
          <p:cNvGrpSpPr>
            <a:grpSpLocks/>
          </p:cNvGrpSpPr>
          <p:nvPr/>
        </p:nvGrpSpPr>
        <p:grpSpPr bwMode="auto">
          <a:xfrm>
            <a:off x="4108450" y="3962400"/>
            <a:ext cx="625475" cy="1701800"/>
            <a:chOff x="3596" y="2496"/>
            <a:chExt cx="394" cy="1072"/>
          </a:xfrm>
        </p:grpSpPr>
        <p:grpSp>
          <p:nvGrpSpPr>
            <p:cNvPr id="4" name="Group 14"/>
            <p:cNvGrpSpPr>
              <a:grpSpLocks/>
            </p:cNvGrpSpPr>
            <p:nvPr/>
          </p:nvGrpSpPr>
          <p:grpSpPr bwMode="auto">
            <a:xfrm>
              <a:off x="3606" y="2496"/>
              <a:ext cx="384" cy="1056"/>
              <a:chOff x="4128" y="1008"/>
              <a:chExt cx="384" cy="336"/>
            </a:xfrm>
          </p:grpSpPr>
          <p:sp>
            <p:nvSpPr>
              <p:cNvPr id="13324" name="Line 15"/>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3325" name="Line 16"/>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3326" name="Line 17"/>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3321" name="Text Box 18"/>
            <p:cNvSpPr txBox="1">
              <a:spLocks noChangeArrowheads="1"/>
            </p:cNvSpPr>
            <p:nvPr/>
          </p:nvSpPr>
          <p:spPr bwMode="auto">
            <a:xfrm>
              <a:off x="3596" y="3264"/>
              <a:ext cx="384" cy="304"/>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1</a:t>
              </a:r>
            </a:p>
          </p:txBody>
        </p:sp>
        <p:sp>
          <p:nvSpPr>
            <p:cNvPr id="13322" name="Text Box 19"/>
            <p:cNvSpPr txBox="1">
              <a:spLocks noChangeArrowheads="1"/>
            </p:cNvSpPr>
            <p:nvPr/>
          </p:nvSpPr>
          <p:spPr bwMode="auto">
            <a:xfrm>
              <a:off x="3600" y="2928"/>
              <a:ext cx="384" cy="336"/>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5</a:t>
              </a:r>
            </a:p>
          </p:txBody>
        </p:sp>
        <p:sp>
          <p:nvSpPr>
            <p:cNvPr id="13323" name="Text Box 26"/>
            <p:cNvSpPr txBox="1">
              <a:spLocks noChangeArrowheads="1"/>
            </p:cNvSpPr>
            <p:nvPr/>
          </p:nvSpPr>
          <p:spPr bwMode="auto">
            <a:xfrm>
              <a:off x="3600" y="2592"/>
              <a:ext cx="384" cy="336"/>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7</a:t>
              </a:r>
            </a:p>
          </p:txBody>
        </p:sp>
      </p:grpSp>
      <p:sp>
        <p:nvSpPr>
          <p:cNvPr id="323616" name="Text Box 32"/>
          <p:cNvSpPr txBox="1">
            <a:spLocks noChangeArrowheads="1"/>
          </p:cNvSpPr>
          <p:nvPr/>
        </p:nvSpPr>
        <p:spPr bwMode="auto">
          <a:xfrm>
            <a:off x="5241925" y="5192713"/>
            <a:ext cx="1026243"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count=3</a:t>
            </a:r>
          </a:p>
        </p:txBody>
      </p:sp>
      <p:sp>
        <p:nvSpPr>
          <p:cNvPr id="323617" name="Text Box 33"/>
          <p:cNvSpPr txBox="1">
            <a:spLocks noChangeArrowheads="1"/>
          </p:cNvSpPr>
          <p:nvPr/>
        </p:nvSpPr>
        <p:spPr bwMode="auto">
          <a:xfrm>
            <a:off x="5230813" y="5165725"/>
            <a:ext cx="1026243"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count=2</a:t>
            </a:r>
          </a:p>
        </p:txBody>
      </p:sp>
      <p:sp>
        <p:nvSpPr>
          <p:cNvPr id="17" name="Slide Number Placeholder 16"/>
          <p:cNvSpPr>
            <a:spLocks noGrp="1"/>
          </p:cNvSpPr>
          <p:nvPr>
            <p:ph type="sldNum" sz="quarter" idx="12"/>
          </p:nvPr>
        </p:nvSpPr>
        <p:spPr/>
        <p:txBody>
          <a:bodyPr/>
          <a:lstStyle/>
          <a:p>
            <a:fld id="{EA8B0754-5FE3-4DBF-89CA-B0CB43DC3C3B}" type="slidenum">
              <a:rPr lang="en-US" smtClean="0"/>
              <a:pPr/>
              <a:t>61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23586"/>
                                        </p:tgtEl>
                                        <p:attrNameLst>
                                          <p:attrName>style.visibility</p:attrName>
                                        </p:attrNameLst>
                                      </p:cBhvr>
                                      <p:to>
                                        <p:strVal val="visible"/>
                                      </p:to>
                                    </p:set>
                                    <p:anim calcmode="lin" valueType="num">
                                      <p:cBhvr>
                                        <p:cTn id="7" dur="1000" fill="hold"/>
                                        <p:tgtEl>
                                          <p:spTgt spid="323586"/>
                                        </p:tgtEl>
                                        <p:attrNameLst>
                                          <p:attrName>ppt_x</p:attrName>
                                        </p:attrNameLst>
                                      </p:cBhvr>
                                      <p:tavLst>
                                        <p:tav tm="0">
                                          <p:val>
                                            <p:strVal val="#ppt_x-.2"/>
                                          </p:val>
                                        </p:tav>
                                        <p:tav tm="100000">
                                          <p:val>
                                            <p:strVal val="#ppt_x"/>
                                          </p:val>
                                        </p:tav>
                                      </p:tavLst>
                                    </p:anim>
                                    <p:anim calcmode="lin" valueType="num">
                                      <p:cBhvr>
                                        <p:cTn id="8" dur="1000" fill="hold"/>
                                        <p:tgtEl>
                                          <p:spTgt spid="32358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358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23587"/>
                                        </p:tgtEl>
                                        <p:attrNameLst>
                                          <p:attrName>style.visibility</p:attrName>
                                        </p:attrNameLst>
                                      </p:cBhvr>
                                      <p:to>
                                        <p:strVal val="visible"/>
                                      </p:to>
                                    </p:set>
                                    <p:animEffect transition="in" filter="fade">
                                      <p:cBhvr>
                                        <p:cTn id="14" dur="500"/>
                                        <p:tgtEl>
                                          <p:spTgt spid="323587"/>
                                        </p:tgtEl>
                                      </p:cBhvr>
                                    </p:animEffect>
                                    <p:anim calcmode="lin" valueType="num">
                                      <p:cBhvr>
                                        <p:cTn id="15" dur="500" fill="hold"/>
                                        <p:tgtEl>
                                          <p:spTgt spid="323587"/>
                                        </p:tgtEl>
                                        <p:attrNameLst>
                                          <p:attrName>ppt_x</p:attrName>
                                        </p:attrNameLst>
                                      </p:cBhvr>
                                      <p:tavLst>
                                        <p:tav tm="0">
                                          <p:val>
                                            <p:strVal val="#ppt_x"/>
                                          </p:val>
                                        </p:tav>
                                        <p:tav tm="100000">
                                          <p:val>
                                            <p:strVal val="#ppt_x"/>
                                          </p:val>
                                        </p:tav>
                                      </p:tavLst>
                                    </p:anim>
                                    <p:anim calcmode="lin" valueType="num">
                                      <p:cBhvr>
                                        <p:cTn id="16" dur="500" fill="hold"/>
                                        <p:tgtEl>
                                          <p:spTgt spid="323587"/>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36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5.55556E-7 -3.3765E-6 L 5.55556E-7 0.0932 " pathEditMode="relative" rAng="0" ptsTypes="AA">
                                      <p:cBhvr>
                                        <p:cTn id="28" dur="2000" fill="hold"/>
                                        <p:tgtEl>
                                          <p:spTgt spid="2"/>
                                        </p:tgtEl>
                                        <p:attrNameLst>
                                          <p:attrName>ppt_x</p:attrName>
                                          <p:attrName>ppt_y</p:attrName>
                                        </p:attrNameLst>
                                      </p:cBhvr>
                                      <p:rCtr x="0" y="46"/>
                                    </p:animMotion>
                                  </p:childTnLst>
                                </p:cTn>
                              </p:par>
                            </p:childTnLst>
                          </p:cTn>
                        </p:par>
                        <p:par>
                          <p:cTn id="29" fill="hold">
                            <p:stCondLst>
                              <p:cond delay="2000"/>
                            </p:stCondLst>
                            <p:childTnLst>
                              <p:par>
                                <p:cTn id="30" presetID="1" presetClass="exit" presetSubtype="0" fill="hold" grpId="1" nodeType="afterEffect">
                                  <p:stCondLst>
                                    <p:cond delay="0"/>
                                  </p:stCondLst>
                                  <p:childTnLst>
                                    <p:set>
                                      <p:cBhvr>
                                        <p:cTn id="31" dur="1" fill="hold">
                                          <p:stCondLst>
                                            <p:cond delay="0"/>
                                          </p:stCondLst>
                                        </p:cTn>
                                        <p:tgtEl>
                                          <p:spTgt spid="323616"/>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323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p:bldP spid="323587" grpId="0"/>
      <p:bldP spid="323616" grpId="0"/>
      <p:bldP spid="323616" grpId="1"/>
      <p:bldP spid="323617"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Lấy giá trị trên đỉnh stack</a:t>
            </a:r>
          </a:p>
        </p:txBody>
      </p:sp>
      <p:sp>
        <p:nvSpPr>
          <p:cNvPr id="324611" name="Rectangle 3"/>
          <p:cNvSpPr>
            <a:spLocks noGrp="1" noChangeArrowheads="1"/>
          </p:cNvSpPr>
          <p:nvPr>
            <p:ph type="body" idx="1"/>
          </p:nvPr>
        </p:nvSpPr>
        <p:spPr/>
        <p:txBody>
          <a:bodyPr>
            <a:normAutofit/>
          </a:bodyPr>
          <a:lstStyle/>
          <a:p>
            <a:pPr eaLnBrk="1" hangingPunct="1">
              <a:lnSpc>
                <a:spcPct val="90000"/>
              </a:lnSpc>
            </a:pP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a:t>
            </a:r>
          </a:p>
          <a:p>
            <a:pPr eaLnBrk="1" hangingPunct="1">
              <a:lnSpc>
                <a:spcPct val="90000"/>
              </a:lnSpc>
              <a:buFontTx/>
              <a:buNone/>
            </a:pP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còn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stack</a:t>
            </a:r>
          </a:p>
          <a:p>
            <a:pPr eaLnBrk="1" hangingPunct="1">
              <a:lnSpc>
                <a:spcPct val="90000"/>
              </a:lnSpc>
              <a:buFontTx/>
              <a:buNone/>
            </a:pPr>
            <a:r>
              <a:rPr lang="en-US" dirty="0" smtClean="0">
                <a:latin typeface="Times New Roman" pitchFamily="18" charset="0"/>
                <a:cs typeface="Times New Roman" pitchFamily="18" charset="0"/>
              </a:rPr>
              <a:t>			1.1.  </a:t>
            </a:r>
            <a:r>
              <a:rPr lang="en-US" dirty="0" err="1" smtClean="0">
                <a:latin typeface="Times New Roman" pitchFamily="18" charset="0"/>
                <a:cs typeface="Times New Roman" pitchFamily="18" charset="0"/>
              </a:rPr>
              <a:t>Trả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đỉnh</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62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24610"/>
                                        </p:tgtEl>
                                        <p:attrNameLst>
                                          <p:attrName>style.visibility</p:attrName>
                                        </p:attrNameLst>
                                      </p:cBhvr>
                                      <p:to>
                                        <p:strVal val="visible"/>
                                      </p:to>
                                    </p:set>
                                    <p:anim calcmode="lin" valueType="num">
                                      <p:cBhvr>
                                        <p:cTn id="7" dur="1000" fill="hold"/>
                                        <p:tgtEl>
                                          <p:spTgt spid="324610"/>
                                        </p:tgtEl>
                                        <p:attrNameLst>
                                          <p:attrName>ppt_x</p:attrName>
                                        </p:attrNameLst>
                                      </p:cBhvr>
                                      <p:tavLst>
                                        <p:tav tm="0">
                                          <p:val>
                                            <p:strVal val="#ppt_x-.2"/>
                                          </p:val>
                                        </p:tav>
                                        <p:tav tm="100000">
                                          <p:val>
                                            <p:strVal val="#ppt_x"/>
                                          </p:val>
                                        </p:tav>
                                      </p:tavLst>
                                    </p:anim>
                                    <p:anim calcmode="lin" valueType="num">
                                      <p:cBhvr>
                                        <p:cTn id="8" dur="1000" fill="hold"/>
                                        <p:tgtEl>
                                          <p:spTgt spid="3246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4610"/>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24611">
                                            <p:txEl>
                                              <p:pRg st="0" end="0"/>
                                            </p:txEl>
                                          </p:spTgt>
                                        </p:tgtEl>
                                        <p:attrNameLst>
                                          <p:attrName>style.visibility</p:attrName>
                                        </p:attrNameLst>
                                      </p:cBhvr>
                                      <p:to>
                                        <p:strVal val="visible"/>
                                      </p:to>
                                    </p:set>
                                    <p:animEffect transition="in" filter="fade">
                                      <p:cBhvr>
                                        <p:cTn id="14" dur="500"/>
                                        <p:tgtEl>
                                          <p:spTgt spid="324611">
                                            <p:txEl>
                                              <p:pRg st="0" end="0"/>
                                            </p:txEl>
                                          </p:spTgt>
                                        </p:tgtEl>
                                      </p:cBhvr>
                                    </p:animEffect>
                                    <p:anim calcmode="lin" valueType="num">
                                      <p:cBhvr>
                                        <p:cTn id="15" dur="500" fill="hold"/>
                                        <p:tgtEl>
                                          <p:spTgt spid="324611">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24611">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324611">
                                            <p:txEl>
                                              <p:pRg st="1" end="1"/>
                                            </p:txEl>
                                          </p:spTgt>
                                        </p:tgtEl>
                                        <p:attrNameLst>
                                          <p:attrName>style.visibility</p:attrName>
                                        </p:attrNameLst>
                                      </p:cBhvr>
                                      <p:to>
                                        <p:strVal val="visible"/>
                                      </p:to>
                                    </p:set>
                                    <p:animEffect transition="in" filter="fade">
                                      <p:cBhvr>
                                        <p:cTn id="19" dur="500"/>
                                        <p:tgtEl>
                                          <p:spTgt spid="324611">
                                            <p:txEl>
                                              <p:pRg st="1" end="1"/>
                                            </p:txEl>
                                          </p:spTgt>
                                        </p:tgtEl>
                                      </p:cBhvr>
                                    </p:animEffect>
                                    <p:anim calcmode="lin" valueType="num">
                                      <p:cBhvr>
                                        <p:cTn id="20" dur="500" fill="hold"/>
                                        <p:tgtEl>
                                          <p:spTgt spid="324611">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24611">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324611">
                                            <p:txEl>
                                              <p:pRg st="2" end="2"/>
                                            </p:txEl>
                                          </p:spTgt>
                                        </p:tgtEl>
                                        <p:attrNameLst>
                                          <p:attrName>style.visibility</p:attrName>
                                        </p:attrNameLst>
                                      </p:cBhvr>
                                      <p:to>
                                        <p:strVal val="visible"/>
                                      </p:to>
                                    </p:set>
                                    <p:animEffect transition="in" filter="fade">
                                      <p:cBhvr>
                                        <p:cTn id="24" dur="500"/>
                                        <p:tgtEl>
                                          <p:spTgt spid="324611">
                                            <p:txEl>
                                              <p:pRg st="2" end="2"/>
                                            </p:txEl>
                                          </p:spTgt>
                                        </p:tgtEl>
                                      </p:cBhvr>
                                    </p:animEffect>
                                    <p:anim calcmode="lin" valueType="num">
                                      <p:cBhvr>
                                        <p:cTn id="25" dur="500" fill="hold"/>
                                        <p:tgtEl>
                                          <p:spTgt spid="324611">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24611">
                                            <p:txEl>
                                              <p:pRg st="2" end="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p:bldP spid="32461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Reverse Polish Calculator</a:t>
            </a:r>
          </a:p>
        </p:txBody>
      </p:sp>
      <p:sp>
        <p:nvSpPr>
          <p:cNvPr id="16387" name="Rectangle 5"/>
          <p:cNvSpPr>
            <a:spLocks noGrp="1" noChangeArrowheads="1"/>
          </p:cNvSpPr>
          <p:nvPr>
            <p:ph type="body" idx="1"/>
          </p:nvPr>
        </p:nvSpPr>
        <p:spPr/>
        <p:txBody>
          <a:bodyPr rtlCol="0">
            <a:normAutofit fontScale="92500"/>
          </a:bodyPr>
          <a:lstStyle/>
          <a:p>
            <a:pPr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Mô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stack</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stack,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stack</a:t>
            </a:r>
          </a:p>
          <a:p>
            <a:pPr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stack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hạng</a:t>
            </a:r>
            <a:endParaRPr lang="en-US" dirty="0" smtClean="0">
              <a:latin typeface="Times New Roman" pitchFamily="18" charset="0"/>
              <a:cs typeface="Times New Roman" pitchFamily="18" charset="0"/>
            </a:endParaRP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get_command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dùng</a:t>
            </a:r>
            <a:endParaRPr lang="en-US" dirty="0" smtClean="0">
              <a:latin typeface="Times New Roman" pitchFamily="18" charset="0"/>
              <a:cs typeface="Times New Roman" pitchFamily="18" charset="0"/>
            </a:endParaRPr>
          </a:p>
          <a:p>
            <a:pPr lvl="1" eaLnBrk="1" fontAlgn="auto" hangingPunct="1">
              <a:spcAft>
                <a:spcPts val="0"/>
              </a:spcAft>
              <a:buFont typeface="Arial" pitchFamily="34" charset="0"/>
              <a:buChar char="–"/>
              <a:defRPr/>
            </a:pP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do_command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200" smtClean="0">
                <a:latin typeface="Times New Roman" pitchFamily="18" charset="0"/>
                <a:cs typeface="Times New Roman" pitchFamily="18" charset="0"/>
              </a:rPr>
              <a:t>Reverse Polish Calculator </a:t>
            </a:r>
            <a:br>
              <a:rPr lang="en-US" sz="3200" smtClean="0">
                <a:latin typeface="Times New Roman" pitchFamily="18" charset="0"/>
                <a:cs typeface="Times New Roman" pitchFamily="18" charset="0"/>
              </a:rPr>
            </a:br>
            <a:r>
              <a:rPr lang="en-US" sz="3200" smtClean="0">
                <a:latin typeface="Times New Roman" pitchFamily="18" charset="0"/>
                <a:cs typeface="Times New Roman" pitchFamily="18" charset="0"/>
              </a:rPr>
              <a:t>– Thiết kế chức năng</a:t>
            </a:r>
          </a:p>
        </p:txBody>
      </p:sp>
      <p:sp>
        <p:nvSpPr>
          <p:cNvPr id="16387" name="Rectangle 3"/>
          <p:cNvSpPr>
            <a:spLocks noGrp="1" noChangeArrowheads="1"/>
          </p:cNvSpPr>
          <p:nvPr>
            <p:ph type="body" idx="1"/>
          </p:nvPr>
        </p:nvSpPr>
        <p:spPr/>
        <p:txBody>
          <a:bodyPr/>
          <a:lstStyle/>
          <a:p>
            <a:pPr eaLnBrk="1" hangingPunct="1"/>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lệnh</a:t>
            </a:r>
            <a:r>
              <a:rPr lang="en-US" dirty="0" smtClean="0">
                <a:latin typeface="Times New Roman" pitchFamily="18" charset="0"/>
                <a:cs typeface="Times New Roman" pitchFamily="18" charset="0"/>
              </a:rPr>
              <a:t>:</a:t>
            </a:r>
          </a:p>
          <a:p>
            <a:pPr lvl="1" eaLnBrk="1" hangingPunct="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stack</a:t>
            </a:r>
          </a:p>
          <a:p>
            <a:pPr lvl="1" eaLnBrk="1" hangingPunct="1"/>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 ‘-’, ‘*’, ‘/’: </a:t>
            </a:r>
            <a:r>
              <a:rPr lang="en-US" dirty="0" err="1" smtClean="0">
                <a:latin typeface="Times New Roman" pitchFamily="18" charset="0"/>
                <a:cs typeface="Times New Roman" pitchFamily="18" charset="0"/>
              </a:rPr>
              <a:t>lấy</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stack,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stack</a:t>
            </a:r>
          </a:p>
          <a:p>
            <a:pPr lvl="1" eaLnBrk="1" hangingPunct="1"/>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 in </a:t>
            </a:r>
            <a:r>
              <a:rPr lang="en-US" dirty="0" err="1" smtClean="0">
                <a:latin typeface="Times New Roman" pitchFamily="18" charset="0"/>
                <a:cs typeface="Times New Roman" pitchFamily="18" charset="0"/>
              </a:rPr>
              <a:t>đỉnh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stack </a:t>
            </a:r>
            <a:r>
              <a:rPr lang="en-US" dirty="0" err="1" smtClean="0">
                <a:latin typeface="Times New Roman" pitchFamily="18" charset="0"/>
                <a:cs typeface="Times New Roman" pitchFamily="18" charset="0"/>
              </a:rPr>
              <a:t>ra</a:t>
            </a:r>
            <a:endParaRPr lang="en-US" dirty="0" smtClean="0">
              <a:latin typeface="Times New Roman" pitchFamily="18" charset="0"/>
              <a:cs typeface="Times New Roman" pitchFamily="18" charset="0"/>
            </a:endParaRPr>
          </a:p>
          <a:p>
            <a:pPr lvl="1" eaLnBrk="1" hangingPunct="1"/>
            <a:r>
              <a:rPr lang="en-US" dirty="0" smtClean="0">
                <a:latin typeface="Times New Roman" pitchFamily="18" charset="0"/>
                <a:cs typeface="Times New Roman" pitchFamily="18" charset="0"/>
              </a:rPr>
              <a:t>‘q’: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thúc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trình</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64</a:t>
            </a:fld>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200" smtClean="0">
                <a:latin typeface="Times New Roman" pitchFamily="18" charset="0"/>
                <a:cs typeface="Times New Roman" pitchFamily="18" charset="0"/>
              </a:rPr>
              <a:t>Reverse Polish Calculator – Ví dụ</a:t>
            </a:r>
          </a:p>
        </p:txBody>
      </p:sp>
      <p:grpSp>
        <p:nvGrpSpPr>
          <p:cNvPr id="2" name="Group 82"/>
          <p:cNvGrpSpPr>
            <a:grpSpLocks/>
          </p:cNvGrpSpPr>
          <p:nvPr/>
        </p:nvGrpSpPr>
        <p:grpSpPr bwMode="auto">
          <a:xfrm>
            <a:off x="488950" y="2133600"/>
            <a:ext cx="1031875" cy="1439863"/>
            <a:chOff x="308" y="1344"/>
            <a:chExt cx="650" cy="907"/>
          </a:xfrm>
        </p:grpSpPr>
        <p:grpSp>
          <p:nvGrpSpPr>
            <p:cNvPr id="3" name="Group 5"/>
            <p:cNvGrpSpPr>
              <a:grpSpLocks/>
            </p:cNvGrpSpPr>
            <p:nvPr/>
          </p:nvGrpSpPr>
          <p:grpSpPr bwMode="auto">
            <a:xfrm>
              <a:off x="432" y="1344"/>
              <a:ext cx="384" cy="600"/>
              <a:chOff x="4128" y="1008"/>
              <a:chExt cx="384" cy="336"/>
            </a:xfrm>
          </p:grpSpPr>
          <p:sp>
            <p:nvSpPr>
              <p:cNvPr id="17474" name="Line 6"/>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75" name="Line 7"/>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76" name="Line 8"/>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73" name="Text Box 14"/>
            <p:cNvSpPr txBox="1">
              <a:spLocks noChangeArrowheads="1"/>
            </p:cNvSpPr>
            <p:nvPr/>
          </p:nvSpPr>
          <p:spPr bwMode="auto">
            <a:xfrm>
              <a:off x="308" y="1999"/>
              <a:ext cx="650"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Ban đầu</a:t>
              </a:r>
            </a:p>
          </p:txBody>
        </p:sp>
      </p:grpSp>
      <p:sp>
        <p:nvSpPr>
          <p:cNvPr id="358415" name="Text Box 15"/>
          <p:cNvSpPr txBox="1">
            <a:spLocks noChangeArrowheads="1"/>
          </p:cNvSpPr>
          <p:nvPr/>
        </p:nvSpPr>
        <p:spPr bwMode="auto">
          <a:xfrm>
            <a:off x="304800" y="1371600"/>
            <a:ext cx="4642618" cy="461665"/>
          </a:xfrm>
          <a:prstGeom prst="rect">
            <a:avLst/>
          </a:prstGeom>
          <a:noFill/>
          <a:ln w="9525">
            <a:noFill/>
            <a:miter lim="800000"/>
            <a:headEnd/>
            <a:tailEnd/>
          </a:ln>
        </p:spPr>
        <p:txBody>
          <a:bodyPr wrap="none">
            <a:spAutoFit/>
          </a:bodyPr>
          <a:lstStyle/>
          <a:p>
            <a:r>
              <a:rPr lang="en-US" sz="2400">
                <a:latin typeface="Times New Roman" pitchFamily="18" charset="0"/>
                <a:cs typeface="Times New Roman" pitchFamily="18" charset="0"/>
              </a:rPr>
              <a:t>Tính toán biểu thức:   3  5  +  2  *  =</a:t>
            </a:r>
          </a:p>
        </p:txBody>
      </p:sp>
      <p:grpSp>
        <p:nvGrpSpPr>
          <p:cNvPr id="4" name="Group 83"/>
          <p:cNvGrpSpPr>
            <a:grpSpLocks/>
          </p:cNvGrpSpPr>
          <p:nvPr/>
        </p:nvGrpSpPr>
        <p:grpSpPr bwMode="auto">
          <a:xfrm>
            <a:off x="1924050" y="2133600"/>
            <a:ext cx="1368425" cy="1747838"/>
            <a:chOff x="1212" y="1344"/>
            <a:chExt cx="862" cy="1101"/>
          </a:xfrm>
        </p:grpSpPr>
        <p:grpSp>
          <p:nvGrpSpPr>
            <p:cNvPr id="5" name="Group 16"/>
            <p:cNvGrpSpPr>
              <a:grpSpLocks/>
            </p:cNvGrpSpPr>
            <p:nvPr/>
          </p:nvGrpSpPr>
          <p:grpSpPr bwMode="auto">
            <a:xfrm>
              <a:off x="1336" y="1344"/>
              <a:ext cx="384" cy="600"/>
              <a:chOff x="4128" y="1008"/>
              <a:chExt cx="384" cy="336"/>
            </a:xfrm>
          </p:grpSpPr>
          <p:sp>
            <p:nvSpPr>
              <p:cNvPr id="17469" name="Line 17"/>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70" name="Line 18"/>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71" name="Line 19"/>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68" name="Text Box 20"/>
            <p:cNvSpPr txBox="1">
              <a:spLocks noChangeArrowheads="1"/>
            </p:cNvSpPr>
            <p:nvPr/>
          </p:nvSpPr>
          <p:spPr bwMode="auto">
            <a:xfrm>
              <a:off x="1212" y="1999"/>
              <a:ext cx="862" cy="446"/>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Toán tử ?</a:t>
              </a:r>
            </a:p>
            <a:p>
              <a:r>
                <a:rPr lang="en-US" sz="2000">
                  <a:latin typeface="Times New Roman" pitchFamily="18" charset="0"/>
                  <a:cs typeface="Times New Roman" pitchFamily="18" charset="0"/>
                </a:rPr>
                <a:t>Nhập vào 3</a:t>
              </a:r>
            </a:p>
          </p:txBody>
        </p:sp>
      </p:grpSp>
      <p:sp>
        <p:nvSpPr>
          <p:cNvPr id="358421" name="Text Box 21"/>
          <p:cNvSpPr txBox="1">
            <a:spLocks noChangeArrowheads="1"/>
          </p:cNvSpPr>
          <p:nvPr/>
        </p:nvSpPr>
        <p:spPr bwMode="auto">
          <a:xfrm>
            <a:off x="2120900" y="27098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3</a:t>
            </a:r>
          </a:p>
        </p:txBody>
      </p:sp>
      <p:grpSp>
        <p:nvGrpSpPr>
          <p:cNvPr id="6" name="Group 84"/>
          <p:cNvGrpSpPr>
            <a:grpSpLocks/>
          </p:cNvGrpSpPr>
          <p:nvPr/>
        </p:nvGrpSpPr>
        <p:grpSpPr bwMode="auto">
          <a:xfrm>
            <a:off x="3429000" y="2133600"/>
            <a:ext cx="1368425" cy="1747838"/>
            <a:chOff x="2160" y="1344"/>
            <a:chExt cx="862" cy="1101"/>
          </a:xfrm>
        </p:grpSpPr>
        <p:grpSp>
          <p:nvGrpSpPr>
            <p:cNvPr id="7" name="Group 22"/>
            <p:cNvGrpSpPr>
              <a:grpSpLocks/>
            </p:cNvGrpSpPr>
            <p:nvPr/>
          </p:nvGrpSpPr>
          <p:grpSpPr bwMode="auto">
            <a:xfrm>
              <a:off x="2284" y="1344"/>
              <a:ext cx="384" cy="600"/>
              <a:chOff x="4128" y="1008"/>
              <a:chExt cx="384" cy="336"/>
            </a:xfrm>
          </p:grpSpPr>
          <p:sp>
            <p:nvSpPr>
              <p:cNvPr id="17464" name="Line 23"/>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65" name="Line 24"/>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66" name="Line 25"/>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62" name="Text Box 26"/>
            <p:cNvSpPr txBox="1">
              <a:spLocks noChangeArrowheads="1"/>
            </p:cNvSpPr>
            <p:nvPr/>
          </p:nvSpPr>
          <p:spPr bwMode="auto">
            <a:xfrm>
              <a:off x="2160" y="1999"/>
              <a:ext cx="862" cy="446"/>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Toán tử ?</a:t>
              </a:r>
            </a:p>
            <a:p>
              <a:r>
                <a:rPr lang="en-US" sz="2000">
                  <a:latin typeface="Times New Roman" pitchFamily="18" charset="0"/>
                  <a:cs typeface="Times New Roman" pitchFamily="18" charset="0"/>
                </a:rPr>
                <a:t>Nhập vào 5</a:t>
              </a:r>
            </a:p>
          </p:txBody>
        </p:sp>
        <p:sp>
          <p:nvSpPr>
            <p:cNvPr id="17463" name="Text Box 27"/>
            <p:cNvSpPr txBox="1">
              <a:spLocks noChangeArrowheads="1"/>
            </p:cNvSpPr>
            <p:nvPr/>
          </p:nvSpPr>
          <p:spPr bwMode="auto">
            <a:xfrm>
              <a:off x="2284" y="1707"/>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3</a:t>
              </a:r>
            </a:p>
          </p:txBody>
        </p:sp>
      </p:grpSp>
      <p:sp>
        <p:nvSpPr>
          <p:cNvPr id="358428" name="Text Box 28"/>
          <p:cNvSpPr txBox="1">
            <a:spLocks noChangeArrowheads="1"/>
          </p:cNvSpPr>
          <p:nvPr/>
        </p:nvSpPr>
        <p:spPr bwMode="auto">
          <a:xfrm>
            <a:off x="3625850" y="23241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grpSp>
        <p:nvGrpSpPr>
          <p:cNvPr id="8" name="Group 29"/>
          <p:cNvGrpSpPr>
            <a:grpSpLocks/>
          </p:cNvGrpSpPr>
          <p:nvPr/>
        </p:nvGrpSpPr>
        <p:grpSpPr bwMode="auto">
          <a:xfrm>
            <a:off x="5302250" y="2133600"/>
            <a:ext cx="609600" cy="952500"/>
            <a:chOff x="4128" y="1008"/>
            <a:chExt cx="384" cy="336"/>
          </a:xfrm>
        </p:grpSpPr>
        <p:sp>
          <p:nvSpPr>
            <p:cNvPr id="17458" name="Line 30"/>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59" name="Line 31"/>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60" name="Line 32"/>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358433" name="Text Box 33"/>
          <p:cNvSpPr txBox="1">
            <a:spLocks noChangeArrowheads="1"/>
          </p:cNvSpPr>
          <p:nvPr/>
        </p:nvSpPr>
        <p:spPr bwMode="auto">
          <a:xfrm>
            <a:off x="5105400" y="3173413"/>
            <a:ext cx="1806905" cy="1015663"/>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Toán tử +</a:t>
            </a:r>
          </a:p>
          <a:p>
            <a:r>
              <a:rPr lang="en-US" sz="2000">
                <a:latin typeface="Times New Roman" pitchFamily="18" charset="0"/>
                <a:cs typeface="Times New Roman" pitchFamily="18" charset="0"/>
              </a:rPr>
              <a:t>Lấy ra 5 và 3</a:t>
            </a:r>
          </a:p>
          <a:p>
            <a:r>
              <a:rPr lang="en-US" sz="2000">
                <a:latin typeface="Times New Roman" pitchFamily="18" charset="0"/>
                <a:cs typeface="Times New Roman" pitchFamily="18" charset="0"/>
              </a:rPr>
              <a:t>Tính 3 + 5 =&gt; 8</a:t>
            </a:r>
          </a:p>
        </p:txBody>
      </p:sp>
      <p:sp>
        <p:nvSpPr>
          <p:cNvPr id="358434" name="Text Box 34"/>
          <p:cNvSpPr txBox="1">
            <a:spLocks noChangeArrowheads="1"/>
          </p:cNvSpPr>
          <p:nvPr/>
        </p:nvSpPr>
        <p:spPr bwMode="auto">
          <a:xfrm>
            <a:off x="5302250" y="27098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3</a:t>
            </a:r>
          </a:p>
        </p:txBody>
      </p:sp>
      <p:sp>
        <p:nvSpPr>
          <p:cNvPr id="358435" name="Text Box 35"/>
          <p:cNvSpPr txBox="1">
            <a:spLocks noChangeArrowheads="1"/>
          </p:cNvSpPr>
          <p:nvPr/>
        </p:nvSpPr>
        <p:spPr bwMode="auto">
          <a:xfrm>
            <a:off x="5302250" y="2339975"/>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5</a:t>
            </a:r>
          </a:p>
        </p:txBody>
      </p:sp>
      <p:grpSp>
        <p:nvGrpSpPr>
          <p:cNvPr id="9" name="Group 85"/>
          <p:cNvGrpSpPr>
            <a:grpSpLocks/>
          </p:cNvGrpSpPr>
          <p:nvPr/>
        </p:nvGrpSpPr>
        <p:grpSpPr bwMode="auto">
          <a:xfrm>
            <a:off x="7473953" y="2133600"/>
            <a:ext cx="1239838" cy="1439863"/>
            <a:chOff x="4708" y="1344"/>
            <a:chExt cx="781" cy="907"/>
          </a:xfrm>
        </p:grpSpPr>
        <p:grpSp>
          <p:nvGrpSpPr>
            <p:cNvPr id="10" name="Group 36"/>
            <p:cNvGrpSpPr>
              <a:grpSpLocks/>
            </p:cNvGrpSpPr>
            <p:nvPr/>
          </p:nvGrpSpPr>
          <p:grpSpPr bwMode="auto">
            <a:xfrm>
              <a:off x="4832" y="1344"/>
              <a:ext cx="384" cy="600"/>
              <a:chOff x="4128" y="1008"/>
              <a:chExt cx="384" cy="336"/>
            </a:xfrm>
          </p:grpSpPr>
          <p:sp>
            <p:nvSpPr>
              <p:cNvPr id="17455" name="Line 37"/>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56" name="Line 38"/>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57" name="Line 39"/>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54" name="Text Box 40"/>
            <p:cNvSpPr txBox="1">
              <a:spLocks noChangeArrowheads="1"/>
            </p:cNvSpPr>
            <p:nvPr/>
          </p:nvSpPr>
          <p:spPr bwMode="auto">
            <a:xfrm>
              <a:off x="4708" y="1999"/>
              <a:ext cx="781"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Đẩy 8 vào</a:t>
              </a:r>
            </a:p>
          </p:txBody>
        </p:sp>
      </p:grpSp>
      <p:sp>
        <p:nvSpPr>
          <p:cNvPr id="358441" name="Text Box 41"/>
          <p:cNvSpPr txBox="1">
            <a:spLocks noChangeArrowheads="1"/>
          </p:cNvSpPr>
          <p:nvPr/>
        </p:nvSpPr>
        <p:spPr bwMode="auto">
          <a:xfrm>
            <a:off x="8458200" y="26670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8</a:t>
            </a:r>
          </a:p>
        </p:txBody>
      </p:sp>
      <p:grpSp>
        <p:nvGrpSpPr>
          <p:cNvPr id="11" name="Group 48"/>
          <p:cNvGrpSpPr>
            <a:grpSpLocks/>
          </p:cNvGrpSpPr>
          <p:nvPr/>
        </p:nvGrpSpPr>
        <p:grpSpPr bwMode="auto">
          <a:xfrm>
            <a:off x="2120900" y="4343400"/>
            <a:ext cx="609600" cy="952500"/>
            <a:chOff x="4128" y="1008"/>
            <a:chExt cx="384" cy="336"/>
          </a:xfrm>
        </p:grpSpPr>
        <p:sp>
          <p:nvSpPr>
            <p:cNvPr id="17450" name="Line 49"/>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51" name="Line 50"/>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52" name="Line 51"/>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358452" name="Text Box 52"/>
          <p:cNvSpPr txBox="1">
            <a:spLocks noChangeArrowheads="1"/>
          </p:cNvSpPr>
          <p:nvPr/>
        </p:nvSpPr>
        <p:spPr bwMode="auto">
          <a:xfrm>
            <a:off x="1924050" y="5383213"/>
            <a:ext cx="1919115" cy="1015663"/>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Toán tử *</a:t>
            </a:r>
          </a:p>
          <a:p>
            <a:r>
              <a:rPr lang="en-US" sz="2000">
                <a:latin typeface="Times New Roman" pitchFamily="18" charset="0"/>
                <a:cs typeface="Times New Roman" pitchFamily="18" charset="0"/>
              </a:rPr>
              <a:t>Lấy ra 2 và 8</a:t>
            </a:r>
          </a:p>
          <a:p>
            <a:r>
              <a:rPr lang="en-US" sz="2000">
                <a:latin typeface="Times New Roman" pitchFamily="18" charset="0"/>
                <a:cs typeface="Times New Roman" pitchFamily="18" charset="0"/>
              </a:rPr>
              <a:t>Tính 8 * 2 =&gt; 16</a:t>
            </a:r>
          </a:p>
        </p:txBody>
      </p:sp>
      <p:sp>
        <p:nvSpPr>
          <p:cNvPr id="358453" name="Text Box 53"/>
          <p:cNvSpPr txBox="1">
            <a:spLocks noChangeArrowheads="1"/>
          </p:cNvSpPr>
          <p:nvPr/>
        </p:nvSpPr>
        <p:spPr bwMode="auto">
          <a:xfrm>
            <a:off x="2120900" y="49196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8</a:t>
            </a:r>
          </a:p>
        </p:txBody>
      </p:sp>
      <p:grpSp>
        <p:nvGrpSpPr>
          <p:cNvPr id="12" name="Group 87"/>
          <p:cNvGrpSpPr>
            <a:grpSpLocks/>
          </p:cNvGrpSpPr>
          <p:nvPr/>
        </p:nvGrpSpPr>
        <p:grpSpPr bwMode="auto">
          <a:xfrm>
            <a:off x="4343399" y="4343400"/>
            <a:ext cx="1368425" cy="1439863"/>
            <a:chOff x="2736" y="2736"/>
            <a:chExt cx="862" cy="907"/>
          </a:xfrm>
        </p:grpSpPr>
        <p:grpSp>
          <p:nvGrpSpPr>
            <p:cNvPr id="13" name="Group 54"/>
            <p:cNvGrpSpPr>
              <a:grpSpLocks/>
            </p:cNvGrpSpPr>
            <p:nvPr/>
          </p:nvGrpSpPr>
          <p:grpSpPr bwMode="auto">
            <a:xfrm>
              <a:off x="2860" y="2736"/>
              <a:ext cx="384" cy="600"/>
              <a:chOff x="4128" y="1008"/>
              <a:chExt cx="384" cy="336"/>
            </a:xfrm>
          </p:grpSpPr>
          <p:sp>
            <p:nvSpPr>
              <p:cNvPr id="17447" name="Line 55"/>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48" name="Line 56"/>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49" name="Line 57"/>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46" name="Text Box 58"/>
            <p:cNvSpPr txBox="1">
              <a:spLocks noChangeArrowheads="1"/>
            </p:cNvSpPr>
            <p:nvPr/>
          </p:nvSpPr>
          <p:spPr bwMode="auto">
            <a:xfrm>
              <a:off x="2736" y="3391"/>
              <a:ext cx="862"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Đẩy vào 16</a:t>
              </a:r>
            </a:p>
          </p:txBody>
        </p:sp>
      </p:grpSp>
      <p:sp>
        <p:nvSpPr>
          <p:cNvPr id="358459" name="Text Box 59"/>
          <p:cNvSpPr txBox="1">
            <a:spLocks noChangeArrowheads="1"/>
          </p:cNvSpPr>
          <p:nvPr/>
        </p:nvSpPr>
        <p:spPr bwMode="auto">
          <a:xfrm>
            <a:off x="5607050" y="4953000"/>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16</a:t>
            </a:r>
          </a:p>
        </p:txBody>
      </p:sp>
      <p:grpSp>
        <p:nvGrpSpPr>
          <p:cNvPr id="14" name="Group 89"/>
          <p:cNvGrpSpPr>
            <a:grpSpLocks/>
          </p:cNvGrpSpPr>
          <p:nvPr/>
        </p:nvGrpSpPr>
        <p:grpSpPr bwMode="auto">
          <a:xfrm>
            <a:off x="6521450" y="4343400"/>
            <a:ext cx="1176338" cy="1747838"/>
            <a:chOff x="4108" y="2736"/>
            <a:chExt cx="741" cy="1101"/>
          </a:xfrm>
        </p:grpSpPr>
        <p:grpSp>
          <p:nvGrpSpPr>
            <p:cNvPr id="15" name="Group 61"/>
            <p:cNvGrpSpPr>
              <a:grpSpLocks/>
            </p:cNvGrpSpPr>
            <p:nvPr/>
          </p:nvGrpSpPr>
          <p:grpSpPr bwMode="auto">
            <a:xfrm>
              <a:off x="4232" y="2736"/>
              <a:ext cx="384" cy="600"/>
              <a:chOff x="4128" y="1008"/>
              <a:chExt cx="384" cy="336"/>
            </a:xfrm>
          </p:grpSpPr>
          <p:sp>
            <p:nvSpPr>
              <p:cNvPr id="17442" name="Line 62"/>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43" name="Line 63"/>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44" name="Line 64"/>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40" name="Text Box 65"/>
            <p:cNvSpPr txBox="1">
              <a:spLocks noChangeArrowheads="1"/>
            </p:cNvSpPr>
            <p:nvPr/>
          </p:nvSpPr>
          <p:spPr bwMode="auto">
            <a:xfrm>
              <a:off x="4108" y="3391"/>
              <a:ext cx="741" cy="446"/>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Toán tử =</a:t>
              </a:r>
            </a:p>
            <a:p>
              <a:r>
                <a:rPr lang="en-US" sz="2000">
                  <a:latin typeface="Times New Roman" pitchFamily="18" charset="0"/>
                  <a:cs typeface="Times New Roman" pitchFamily="18" charset="0"/>
                </a:rPr>
                <a:t>In ra 16</a:t>
              </a:r>
            </a:p>
          </p:txBody>
        </p:sp>
        <p:sp>
          <p:nvSpPr>
            <p:cNvPr id="17441" name="Text Box 66"/>
            <p:cNvSpPr txBox="1">
              <a:spLocks noChangeArrowheads="1"/>
            </p:cNvSpPr>
            <p:nvPr/>
          </p:nvSpPr>
          <p:spPr bwMode="auto">
            <a:xfrm>
              <a:off x="4232" y="3099"/>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16</a:t>
              </a:r>
            </a:p>
          </p:txBody>
        </p:sp>
      </p:grpSp>
      <p:grpSp>
        <p:nvGrpSpPr>
          <p:cNvPr id="16" name="Group 86"/>
          <p:cNvGrpSpPr>
            <a:grpSpLocks/>
          </p:cNvGrpSpPr>
          <p:nvPr/>
        </p:nvGrpSpPr>
        <p:grpSpPr bwMode="auto">
          <a:xfrm>
            <a:off x="488950" y="4343400"/>
            <a:ext cx="1368425" cy="1747838"/>
            <a:chOff x="308" y="2736"/>
            <a:chExt cx="862" cy="1101"/>
          </a:xfrm>
        </p:grpSpPr>
        <p:grpSp>
          <p:nvGrpSpPr>
            <p:cNvPr id="17" name="Group 43"/>
            <p:cNvGrpSpPr>
              <a:grpSpLocks/>
            </p:cNvGrpSpPr>
            <p:nvPr/>
          </p:nvGrpSpPr>
          <p:grpSpPr bwMode="auto">
            <a:xfrm>
              <a:off x="432" y="2736"/>
              <a:ext cx="384" cy="600"/>
              <a:chOff x="4128" y="1008"/>
              <a:chExt cx="384" cy="336"/>
            </a:xfrm>
          </p:grpSpPr>
          <p:sp>
            <p:nvSpPr>
              <p:cNvPr id="17436" name="Line 44"/>
              <p:cNvSpPr>
                <a:spLocks noChangeShapeType="1"/>
              </p:cNvSpPr>
              <p:nvPr/>
            </p:nvSpPr>
            <p:spPr bwMode="auto">
              <a:xfrm>
                <a:off x="4128" y="1344"/>
                <a:ext cx="384" cy="0"/>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37" name="Line 45"/>
              <p:cNvSpPr>
                <a:spLocks noChangeShapeType="1"/>
              </p:cNvSpPr>
              <p:nvPr/>
            </p:nvSpPr>
            <p:spPr bwMode="auto">
              <a:xfrm flipV="1">
                <a:off x="4512"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7438" name="Line 46"/>
              <p:cNvSpPr>
                <a:spLocks noChangeShapeType="1"/>
              </p:cNvSpPr>
              <p:nvPr/>
            </p:nvSpPr>
            <p:spPr bwMode="auto">
              <a:xfrm flipV="1">
                <a:off x="4128" y="1008"/>
                <a:ext cx="0" cy="33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grpSp>
        <p:sp>
          <p:nvSpPr>
            <p:cNvPr id="17434" name="Text Box 47"/>
            <p:cNvSpPr txBox="1">
              <a:spLocks noChangeArrowheads="1"/>
            </p:cNvSpPr>
            <p:nvPr/>
          </p:nvSpPr>
          <p:spPr bwMode="auto">
            <a:xfrm>
              <a:off x="308" y="3391"/>
              <a:ext cx="862" cy="446"/>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Toán tử ?</a:t>
              </a:r>
            </a:p>
            <a:p>
              <a:r>
                <a:rPr lang="en-US" sz="2000">
                  <a:latin typeface="Times New Roman" pitchFamily="18" charset="0"/>
                  <a:cs typeface="Times New Roman" pitchFamily="18" charset="0"/>
                </a:rPr>
                <a:t>Nhập vào 2</a:t>
              </a:r>
            </a:p>
          </p:txBody>
        </p:sp>
        <p:sp>
          <p:nvSpPr>
            <p:cNvPr id="17435" name="Text Box 74"/>
            <p:cNvSpPr txBox="1">
              <a:spLocks noChangeArrowheads="1"/>
            </p:cNvSpPr>
            <p:nvPr/>
          </p:nvSpPr>
          <p:spPr bwMode="auto">
            <a:xfrm>
              <a:off x="432" y="3099"/>
              <a:ext cx="384"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8</a:t>
              </a:r>
            </a:p>
          </p:txBody>
        </p:sp>
      </p:grpSp>
      <p:sp>
        <p:nvSpPr>
          <p:cNvPr id="358475" name="Text Box 75"/>
          <p:cNvSpPr txBox="1">
            <a:spLocks noChangeArrowheads="1"/>
          </p:cNvSpPr>
          <p:nvPr/>
        </p:nvSpPr>
        <p:spPr bwMode="auto">
          <a:xfrm>
            <a:off x="685800" y="45386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2</a:t>
            </a:r>
          </a:p>
        </p:txBody>
      </p:sp>
      <p:sp>
        <p:nvSpPr>
          <p:cNvPr id="358477" name="Text Box 77"/>
          <p:cNvSpPr txBox="1">
            <a:spLocks noChangeArrowheads="1"/>
          </p:cNvSpPr>
          <p:nvPr/>
        </p:nvSpPr>
        <p:spPr bwMode="auto">
          <a:xfrm>
            <a:off x="2133600" y="4538663"/>
            <a:ext cx="609600" cy="406400"/>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2</a:t>
            </a:r>
          </a:p>
        </p:txBody>
      </p:sp>
      <p:sp>
        <p:nvSpPr>
          <p:cNvPr id="358479" name="Text Box 79"/>
          <p:cNvSpPr txBox="1">
            <a:spLocks noChangeArrowheads="1"/>
          </p:cNvSpPr>
          <p:nvPr/>
        </p:nvSpPr>
        <p:spPr bwMode="auto">
          <a:xfrm>
            <a:off x="6800850" y="4937125"/>
            <a:ext cx="441146" cy="400110"/>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16</a:t>
            </a:r>
          </a:p>
        </p:txBody>
      </p:sp>
      <p:sp>
        <p:nvSpPr>
          <p:cNvPr id="69" name="Slide Number Placeholder 68"/>
          <p:cNvSpPr>
            <a:spLocks noGrp="1"/>
          </p:cNvSpPr>
          <p:nvPr>
            <p:ph type="sldNum" sz="quarter" idx="12"/>
          </p:nvPr>
        </p:nvSpPr>
        <p:spPr/>
        <p:txBody>
          <a:bodyPr/>
          <a:lstStyle/>
          <a:p>
            <a:fld id="{EA8B0754-5FE3-4DBF-89CA-B0CB43DC3C3B}" type="slidenum">
              <a:rPr lang="en-US" smtClean="0"/>
              <a:pPr/>
              <a:t>65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2" presetClass="entr" presetSubtype="3" fill="hold" grpId="0" nodeType="afterEffect">
                                  <p:stCondLst>
                                    <p:cond delay="500"/>
                                  </p:stCondLst>
                                  <p:childTnLst>
                                    <p:set>
                                      <p:cBhvr>
                                        <p:cTn id="17" dur="1" fill="hold">
                                          <p:stCondLst>
                                            <p:cond delay="0"/>
                                          </p:stCondLst>
                                        </p:cTn>
                                        <p:tgtEl>
                                          <p:spTgt spid="358421"/>
                                        </p:tgtEl>
                                        <p:attrNameLst>
                                          <p:attrName>style.visibility</p:attrName>
                                        </p:attrNameLst>
                                      </p:cBhvr>
                                      <p:to>
                                        <p:strVal val="visible"/>
                                      </p:to>
                                    </p:set>
                                    <p:anim calcmode="lin" valueType="num">
                                      <p:cBhvr additive="base">
                                        <p:cTn id="18" dur="500" fill="hold"/>
                                        <p:tgtEl>
                                          <p:spTgt spid="358421"/>
                                        </p:tgtEl>
                                        <p:attrNameLst>
                                          <p:attrName>ppt_x</p:attrName>
                                        </p:attrNameLst>
                                      </p:cBhvr>
                                      <p:tavLst>
                                        <p:tav tm="0">
                                          <p:val>
                                            <p:strVal val="1+#ppt_w/2"/>
                                          </p:val>
                                        </p:tav>
                                        <p:tav tm="100000">
                                          <p:val>
                                            <p:strVal val="#ppt_x"/>
                                          </p:val>
                                        </p:tav>
                                      </p:tavLst>
                                    </p:anim>
                                    <p:anim calcmode="lin" valueType="num">
                                      <p:cBhvr additive="base">
                                        <p:cTn id="19" dur="500" fill="hold"/>
                                        <p:tgtEl>
                                          <p:spTgt spid="358421"/>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par>
                          <p:cTn id="24" fill="hold">
                            <p:stCondLst>
                              <p:cond delay="0"/>
                            </p:stCondLst>
                            <p:childTnLst>
                              <p:par>
                                <p:cTn id="25" presetID="2" presetClass="entr" presetSubtype="3" fill="hold" grpId="0" nodeType="afterEffect">
                                  <p:stCondLst>
                                    <p:cond delay="500"/>
                                  </p:stCondLst>
                                  <p:childTnLst>
                                    <p:set>
                                      <p:cBhvr>
                                        <p:cTn id="26" dur="1" fill="hold">
                                          <p:stCondLst>
                                            <p:cond delay="0"/>
                                          </p:stCondLst>
                                        </p:cTn>
                                        <p:tgtEl>
                                          <p:spTgt spid="358428"/>
                                        </p:tgtEl>
                                        <p:attrNameLst>
                                          <p:attrName>style.visibility</p:attrName>
                                        </p:attrNameLst>
                                      </p:cBhvr>
                                      <p:to>
                                        <p:strVal val="visible"/>
                                      </p:to>
                                    </p:set>
                                    <p:anim calcmode="lin" valueType="num">
                                      <p:cBhvr additive="base">
                                        <p:cTn id="27" dur="500" fill="hold"/>
                                        <p:tgtEl>
                                          <p:spTgt spid="358428"/>
                                        </p:tgtEl>
                                        <p:attrNameLst>
                                          <p:attrName>ppt_x</p:attrName>
                                        </p:attrNameLst>
                                      </p:cBhvr>
                                      <p:tavLst>
                                        <p:tav tm="0">
                                          <p:val>
                                            <p:strVal val="1+#ppt_w/2"/>
                                          </p:val>
                                        </p:tav>
                                        <p:tav tm="100000">
                                          <p:val>
                                            <p:strVal val="#ppt_x"/>
                                          </p:val>
                                        </p:tav>
                                      </p:tavLst>
                                    </p:anim>
                                    <p:anim calcmode="lin" valueType="num">
                                      <p:cBhvr additive="base">
                                        <p:cTn id="28" dur="500" fill="hold"/>
                                        <p:tgtEl>
                                          <p:spTgt spid="35842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33"/>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5843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58435"/>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0" nodeType="afterEffect">
                                  <p:stCondLst>
                                    <p:cond delay="500"/>
                                  </p:stCondLst>
                                  <p:childTnLst>
                                    <p:animMotion origin="layout" path="M 2.22222E-6 -4.93987E-6 C 0.01805 -0.03353 0.03628 -0.06706 0.06285 -0.05966 C 0.08941 -0.05226 0.1434 0.0266 0.15972 0.04371 " pathEditMode="relative" rAng="0" ptsTypes="aaA">
                                      <p:cBhvr>
                                        <p:cTn id="41" dur="2000" fill="hold"/>
                                        <p:tgtEl>
                                          <p:spTgt spid="358435"/>
                                        </p:tgtEl>
                                        <p:attrNameLst>
                                          <p:attrName>ppt_x</p:attrName>
                                          <p:attrName>ppt_y</p:attrName>
                                        </p:attrNameLst>
                                      </p:cBhvr>
                                      <p:rCtr x="80" y="-12"/>
                                    </p:animMotion>
                                  </p:childTnLst>
                                </p:cTn>
                              </p:par>
                            </p:childTnLst>
                          </p:cTn>
                        </p:par>
                        <p:par>
                          <p:cTn id="42" fill="hold">
                            <p:stCondLst>
                              <p:cond delay="2500"/>
                            </p:stCondLst>
                            <p:childTnLst>
                              <p:par>
                                <p:cTn id="43" presetID="0" presetClass="path" presetSubtype="0" accel="50000" decel="50000" fill="hold" grpId="0" nodeType="afterEffect">
                                  <p:stCondLst>
                                    <p:cond delay="0"/>
                                  </p:stCondLst>
                                  <p:childTnLst>
                                    <p:animMotion origin="layout" path="M -3.88889E-6 6.89177E-6 C 0.01806 -0.03075 0.03611 -0.06128 0.04931 -0.05758 C 0.0625 -0.05388 0.07084 -0.01595 0.07917 0.02198 " pathEditMode="relative" ptsTypes="aaA">
                                      <p:cBhvr>
                                        <p:cTn id="44" dur="2000" fill="hold"/>
                                        <p:tgtEl>
                                          <p:spTgt spid="358434"/>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 nodeType="afterEffect">
                                  <p:stCondLst>
                                    <p:cond delay="0"/>
                                  </p:stCondLst>
                                  <p:childTnLst>
                                    <p:set>
                                      <p:cBhvr>
                                        <p:cTn id="51" dur="1" fill="hold">
                                          <p:stCondLst>
                                            <p:cond delay="0"/>
                                          </p:stCondLst>
                                        </p:cTn>
                                        <p:tgtEl>
                                          <p:spTgt spid="358441"/>
                                        </p:tgtEl>
                                        <p:attrNameLst>
                                          <p:attrName>style.visibility</p:attrName>
                                        </p:attrNameLst>
                                      </p:cBhvr>
                                      <p:to>
                                        <p:strVal val="visible"/>
                                      </p:to>
                                    </p:set>
                                  </p:childTnLst>
                                </p:cTn>
                              </p:par>
                              <p:par>
                                <p:cTn id="52" presetID="0" presetClass="path" presetSubtype="0" accel="50000" decel="50000" fill="hold" grpId="0" nodeType="withEffect">
                                  <p:stCondLst>
                                    <p:cond delay="0"/>
                                  </p:stCondLst>
                                  <p:childTnLst>
                                    <p:animMotion origin="layout" path="M -3.33333E-6 0.00601 C -0.00711 -0.03492 -0.01406 -0.07563 -0.02795 -0.07586 C -0.04166 -0.07586 -0.06267 -0.03677 -0.08333 0.00301 " pathEditMode="relative" rAng="0" ptsTypes="aaA">
                                      <p:cBhvr>
                                        <p:cTn id="53" dur="2000" fill="hold"/>
                                        <p:tgtEl>
                                          <p:spTgt spid="358441"/>
                                        </p:tgtEl>
                                        <p:attrNameLst>
                                          <p:attrName>ppt_x</p:attrName>
                                          <p:attrName>ppt_y</p:attrName>
                                        </p:attrNameLst>
                                      </p:cBhvr>
                                      <p:rCtr x="-42" y="-41"/>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par>
                          <p:cTn id="58" fill="hold">
                            <p:stCondLst>
                              <p:cond delay="0"/>
                            </p:stCondLst>
                            <p:childTnLst>
                              <p:par>
                                <p:cTn id="59" presetID="2" presetClass="entr" presetSubtype="3" fill="hold" grpId="0" nodeType="afterEffect">
                                  <p:stCondLst>
                                    <p:cond delay="500"/>
                                  </p:stCondLst>
                                  <p:childTnLst>
                                    <p:set>
                                      <p:cBhvr>
                                        <p:cTn id="60" dur="1" fill="hold">
                                          <p:stCondLst>
                                            <p:cond delay="0"/>
                                          </p:stCondLst>
                                        </p:cTn>
                                        <p:tgtEl>
                                          <p:spTgt spid="358475"/>
                                        </p:tgtEl>
                                        <p:attrNameLst>
                                          <p:attrName>style.visibility</p:attrName>
                                        </p:attrNameLst>
                                      </p:cBhvr>
                                      <p:to>
                                        <p:strVal val="visible"/>
                                      </p:to>
                                    </p:set>
                                    <p:anim calcmode="lin" valueType="num">
                                      <p:cBhvr additive="base">
                                        <p:cTn id="61" dur="500" fill="hold"/>
                                        <p:tgtEl>
                                          <p:spTgt spid="358475"/>
                                        </p:tgtEl>
                                        <p:attrNameLst>
                                          <p:attrName>ppt_x</p:attrName>
                                        </p:attrNameLst>
                                      </p:cBhvr>
                                      <p:tavLst>
                                        <p:tav tm="0">
                                          <p:val>
                                            <p:strVal val="1+#ppt_w/2"/>
                                          </p:val>
                                        </p:tav>
                                        <p:tav tm="100000">
                                          <p:val>
                                            <p:strVal val="#ppt_x"/>
                                          </p:val>
                                        </p:tav>
                                      </p:tavLst>
                                    </p:anim>
                                    <p:anim calcmode="lin" valueType="num">
                                      <p:cBhvr additive="base">
                                        <p:cTn id="62" dur="500" fill="hold"/>
                                        <p:tgtEl>
                                          <p:spTgt spid="358475"/>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8452"/>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358453"/>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358477"/>
                                        </p:tgtEl>
                                        <p:attrNameLst>
                                          <p:attrName>style.visibility</p:attrName>
                                        </p:attrNameLst>
                                      </p:cBhvr>
                                      <p:to>
                                        <p:strVal val="visible"/>
                                      </p:to>
                                    </p:set>
                                  </p:childTnLst>
                                </p:cTn>
                              </p:par>
                            </p:childTnLst>
                          </p:cTn>
                        </p:par>
                        <p:par>
                          <p:cTn id="73" fill="hold">
                            <p:stCondLst>
                              <p:cond delay="0"/>
                            </p:stCondLst>
                            <p:childTnLst>
                              <p:par>
                                <p:cTn id="74" presetID="0" presetClass="path" presetSubtype="0" accel="50000" decel="50000" fill="hold" grpId="0" nodeType="afterEffect">
                                  <p:stCondLst>
                                    <p:cond delay="500"/>
                                  </p:stCondLst>
                                  <p:childTnLst>
                                    <p:animMotion origin="layout" path="M 3.33333E-6 -2.88622E-6 C 0.01215 -0.03307 0.02465 -0.06614 0.05104 -0.05758 C 0.07743 -0.04903 0.11771 0.00139 0.15833 0.05181 " pathEditMode="relative" rAng="0" ptsTypes="aaA">
                                      <p:cBhvr>
                                        <p:cTn id="75" dur="2000" fill="hold"/>
                                        <p:tgtEl>
                                          <p:spTgt spid="358477"/>
                                        </p:tgtEl>
                                        <p:attrNameLst>
                                          <p:attrName>ppt_x</p:attrName>
                                          <p:attrName>ppt_y</p:attrName>
                                        </p:attrNameLst>
                                      </p:cBhvr>
                                      <p:rCtr x="79" y="-7"/>
                                    </p:animMotion>
                                  </p:childTnLst>
                                </p:cTn>
                              </p:par>
                            </p:childTnLst>
                          </p:cTn>
                        </p:par>
                        <p:par>
                          <p:cTn id="76" fill="hold">
                            <p:stCondLst>
                              <p:cond delay="2500"/>
                            </p:stCondLst>
                            <p:childTnLst>
                              <p:par>
                                <p:cTn id="77" presetID="0" presetClass="path" presetSubtype="0" accel="50000" decel="50000" fill="hold" grpId="0" nodeType="afterEffect">
                                  <p:stCondLst>
                                    <p:cond delay="0"/>
                                  </p:stCondLst>
                                  <p:childTnLst>
                                    <p:animMotion origin="layout" path="M 0.0 0.0 C 0.01527 -0.03006 0.03055 -0.06013 0.04323 -0.05759 C 0.0559 -0.05504 0.06597 -0.01966 0.07604 0.01596 " pathEditMode="relative" ptsTypes="aaA">
                                      <p:cBhvr>
                                        <p:cTn id="78" dur="2000" fill="hold"/>
                                        <p:tgtEl>
                                          <p:spTgt spid="358453"/>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1" nodeType="afterEffect">
                                  <p:stCondLst>
                                    <p:cond delay="500"/>
                                  </p:stCondLst>
                                  <p:childTnLst>
                                    <p:set>
                                      <p:cBhvr>
                                        <p:cTn id="85" dur="1" fill="hold">
                                          <p:stCondLst>
                                            <p:cond delay="0"/>
                                          </p:stCondLst>
                                        </p:cTn>
                                        <p:tgtEl>
                                          <p:spTgt spid="358459"/>
                                        </p:tgtEl>
                                        <p:attrNameLst>
                                          <p:attrName>style.visibility</p:attrName>
                                        </p:attrNameLst>
                                      </p:cBhvr>
                                      <p:to>
                                        <p:strVal val="visible"/>
                                      </p:to>
                                    </p:set>
                                  </p:childTnLst>
                                </p:cTn>
                              </p:par>
                              <p:par>
                                <p:cTn id="86" presetID="0" presetClass="path" presetSubtype="0" accel="50000" decel="50000" fill="hold" grpId="0" nodeType="withEffect">
                                  <p:stCondLst>
                                    <p:cond delay="0"/>
                                  </p:stCondLst>
                                  <p:childTnLst>
                                    <p:animMotion origin="layout" path="M -3.33333E-6 0.01712 C -0.0118 -0.0222 -0.02361 -0.06128 -0.04323 -0.06521 C -0.06267 -0.06915 -0.08975 -0.03862 -0.11666 -0.00786 " pathEditMode="relative" rAng="0" ptsTypes="aaA">
                                      <p:cBhvr>
                                        <p:cTn id="87" dur="2000" fill="hold"/>
                                        <p:tgtEl>
                                          <p:spTgt spid="358459"/>
                                        </p:tgtEl>
                                        <p:attrNameLst>
                                          <p:attrName>ppt_x</p:attrName>
                                          <p:attrName>ppt_y</p:attrName>
                                        </p:attrNameLst>
                                      </p:cBhvr>
                                      <p:rCtr x="-58" y="-43"/>
                                    </p:animMotion>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4"/>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grpId="0" nodeType="afterEffect">
                                  <p:stCondLst>
                                    <p:cond delay="500"/>
                                  </p:stCondLst>
                                  <p:childTnLst>
                                    <p:set>
                                      <p:cBhvr>
                                        <p:cTn id="94" dur="1" fill="hold">
                                          <p:stCondLst>
                                            <p:cond delay="0"/>
                                          </p:stCondLst>
                                        </p:cTn>
                                        <p:tgtEl>
                                          <p:spTgt spid="358479"/>
                                        </p:tgtEl>
                                        <p:attrNameLst>
                                          <p:attrName>style.visibility</p:attrName>
                                        </p:attrNameLst>
                                      </p:cBhvr>
                                      <p:to>
                                        <p:strVal val="visible"/>
                                      </p:to>
                                    </p:set>
                                  </p:childTnLst>
                                </p:cTn>
                              </p:par>
                              <p:par>
                                <p:cTn id="95" presetID="63" presetClass="path" presetSubtype="0" accel="50000" decel="50000" fill="hold" nodeType="withEffect">
                                  <p:stCondLst>
                                    <p:cond delay="0"/>
                                  </p:stCondLst>
                                  <p:childTnLst>
                                    <p:animMotion origin="layout" path="M 1.66667E-6 -1.84089E-6 L 0.10729 -1.84089E-6 " pathEditMode="relative" rAng="0" ptsTypes="AA">
                                      <p:cBhvr>
                                        <p:cTn id="96" dur="2000" fill="hold"/>
                                        <p:tgtEl>
                                          <p:spTgt spid="358479"/>
                                        </p:tgtEl>
                                        <p:attrNameLst>
                                          <p:attrName>ppt_x</p:attrName>
                                          <p:attrName>ppt_y</p:attrName>
                                        </p:attrNameLst>
                                      </p:cBhvr>
                                      <p:rCtr x="5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5" grpId="0"/>
      <p:bldP spid="358421" grpId="0" animBg="1"/>
      <p:bldP spid="358428" grpId="0" animBg="1"/>
      <p:bldP spid="358433" grpId="0"/>
      <p:bldP spid="358434" grpId="0" animBg="1"/>
      <p:bldP spid="358434" grpId="1" animBg="1"/>
      <p:bldP spid="358435" grpId="0" animBg="1"/>
      <p:bldP spid="358435" grpId="1" animBg="1"/>
      <p:bldP spid="358441" grpId="0" animBg="1"/>
      <p:bldP spid="358441" grpId="1" animBg="1"/>
      <p:bldP spid="358452" grpId="0"/>
      <p:bldP spid="358453" grpId="0" animBg="1"/>
      <p:bldP spid="358453" grpId="1" animBg="1"/>
      <p:bldP spid="358459" grpId="0" animBg="1"/>
      <p:bldP spid="358459" grpId="1" animBg="1"/>
      <p:bldP spid="358475" grpId="0" animBg="1"/>
      <p:bldP spid="358477" grpId="0" animBg="1"/>
      <p:bldP spid="358477" grpId="1" animBg="1"/>
      <p:bldP spid="35847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sz="3200" smtClean="0">
                <a:latin typeface="Times New Roman" pitchFamily="18" charset="0"/>
                <a:cs typeface="Times New Roman" pitchFamily="18" charset="0"/>
              </a:rPr>
              <a:t>Reverse Polish Calculator – </a:t>
            </a:r>
            <a:br>
              <a:rPr lang="en-US" sz="3200" smtClean="0">
                <a:latin typeface="Times New Roman" pitchFamily="18" charset="0"/>
                <a:cs typeface="Times New Roman" pitchFamily="18" charset="0"/>
              </a:rPr>
            </a:br>
            <a:r>
              <a:rPr lang="en-US" sz="3200" smtClean="0">
                <a:latin typeface="Times New Roman" pitchFamily="18" charset="0"/>
                <a:cs typeface="Times New Roman" pitchFamily="18" charset="0"/>
              </a:rPr>
              <a:t>Giải thuật tính toán với toán tử</a:t>
            </a:r>
          </a:p>
        </p:txBody>
      </p:sp>
      <p:sp>
        <p:nvSpPr>
          <p:cNvPr id="326664" name="Text Box 8"/>
          <p:cNvSpPr txBox="1">
            <a:spLocks noChangeArrowheads="1"/>
          </p:cNvSpPr>
          <p:nvPr/>
        </p:nvSpPr>
        <p:spPr bwMode="auto">
          <a:xfrm>
            <a:off x="565150" y="1295400"/>
            <a:ext cx="8820043" cy="5262979"/>
          </a:xfrm>
          <a:prstGeom prst="rect">
            <a:avLst/>
          </a:prstGeom>
          <a:noFill/>
          <a:ln w="9525">
            <a:solidFill>
              <a:schemeClr val="tx1"/>
            </a:solidFill>
            <a:miter lim="800000"/>
            <a:headEnd/>
            <a:tailEnd/>
          </a:ln>
        </p:spPr>
        <p:txBody>
          <a:bodyPr wrap="none">
            <a:spAutoFit/>
          </a:bodyPr>
          <a:lstStyle/>
          <a:p>
            <a:r>
              <a:rPr lang="en-US" sz="2400" b="1" dirty="0">
                <a:latin typeface="Times New Roman" pitchFamily="18" charset="0"/>
                <a:cs typeface="Times New Roman" pitchFamily="18" charset="0"/>
              </a:rPr>
              <a:t>Algorithm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Op_process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Input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op</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Output</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chứa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op</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rỗng</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1.1.  </a:t>
            </a:r>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p</a:t>
            </a:r>
          </a:p>
          <a:p>
            <a:r>
              <a:rPr lang="en-US" sz="2400" dirty="0">
                <a:latin typeface="Times New Roman" pitchFamily="18" charset="0"/>
                <a:cs typeface="Times New Roman" pitchFamily="18" charset="0"/>
              </a:rPr>
              <a:t>    1.2.  </a:t>
            </a:r>
            <a:r>
              <a:rPr lang="en-US" sz="2400" dirty="0" err="1">
                <a:latin typeface="Times New Roman" pitchFamily="18" charset="0"/>
                <a:cs typeface="Times New Roman" pitchFamily="18" charset="0"/>
              </a:rPr>
              <a:t>Bỏ</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stack</a:t>
            </a:r>
          </a:p>
          <a:p>
            <a:r>
              <a:rPr lang="en-US" sz="2400" dirty="0">
                <a:latin typeface="Times New Roman" pitchFamily="18" charset="0"/>
                <a:cs typeface="Times New Roman" pitchFamily="18" charset="0"/>
              </a:rPr>
              <a:t>    1.3.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rỗng</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1.3.1.  </a:t>
            </a:r>
            <a:r>
              <a:rPr lang="en-US" sz="2400" dirty="0" err="1">
                <a:latin typeface="Times New Roman" pitchFamily="18" charset="0"/>
                <a:cs typeface="Times New Roman" pitchFamily="18" charset="0"/>
              </a:rPr>
              <a:t>Đẩy</a:t>
            </a:r>
            <a:r>
              <a:rPr lang="en-US" sz="2400" dirty="0">
                <a:latin typeface="Times New Roman" pitchFamily="18" charset="0"/>
                <a:cs typeface="Times New Roman" pitchFamily="18" charset="0"/>
              </a:rPr>
              <a:t> p </a:t>
            </a:r>
            <a:r>
              <a:rPr lang="en-US" sz="2400" dirty="0" err="1">
                <a:latin typeface="Times New Roman" pitchFamily="18" charset="0"/>
                <a:cs typeface="Times New Roman" pitchFamily="18" charset="0"/>
              </a:rPr>
              <a:t>ngược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lại</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1.3.2.  </a:t>
            </a:r>
            <a:r>
              <a:rPr lang="en-US" sz="2400" dirty="0" err="1">
                <a:latin typeface="Times New Roman" pitchFamily="18" charset="0"/>
                <a:cs typeface="Times New Roman" pitchFamily="18" charset="0"/>
              </a:rPr>
              <a:t>Báo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thoát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1.4.  </a:t>
            </a:r>
            <a:r>
              <a:rPr lang="en-US" sz="2400" dirty="0" err="1">
                <a:latin typeface="Times New Roman" pitchFamily="18" charset="0"/>
                <a:cs typeface="Times New Roman" pitchFamily="18" charset="0"/>
              </a:rPr>
              <a:t>Lấy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stack </a:t>
            </a: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q</a:t>
            </a:r>
          </a:p>
          <a:p>
            <a:r>
              <a:rPr lang="en-US" sz="2400" dirty="0">
                <a:latin typeface="Times New Roman" pitchFamily="18" charset="0"/>
                <a:cs typeface="Times New Roman" pitchFamily="18" charset="0"/>
              </a:rPr>
              <a:t>    1.5.  </a:t>
            </a:r>
            <a:r>
              <a:rPr lang="en-US" sz="2400" dirty="0" err="1">
                <a:latin typeface="Times New Roman" pitchFamily="18" charset="0"/>
                <a:cs typeface="Times New Roman" pitchFamily="18" charset="0"/>
              </a:rPr>
              <a:t>Bỏ</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đỉnh</a:t>
            </a:r>
            <a:r>
              <a:rPr lang="en-US" sz="2400" dirty="0">
                <a:latin typeface="Times New Roman" pitchFamily="18" charset="0"/>
                <a:cs typeface="Times New Roman" pitchFamily="18" charset="0"/>
              </a:rPr>
              <a:t> stack</a:t>
            </a:r>
          </a:p>
          <a:p>
            <a:r>
              <a:rPr lang="en-US" sz="2400" dirty="0">
                <a:latin typeface="Times New Roman" pitchFamily="18" charset="0"/>
                <a:cs typeface="Times New Roman" pitchFamily="18" charset="0"/>
              </a:rPr>
              <a:t>    1.6.  </a:t>
            </a:r>
            <a:r>
              <a:rPr lang="en-US" sz="2400" dirty="0" err="1">
                <a:latin typeface="Times New Roman" pitchFamily="18" charset="0"/>
                <a:cs typeface="Times New Roman" pitchFamily="18" charset="0"/>
              </a:rPr>
              <a:t>Tính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(q </a:t>
            </a:r>
            <a:r>
              <a:rPr lang="en-US" sz="2400" i="1" dirty="0">
                <a:latin typeface="Times New Roman" pitchFamily="18" charset="0"/>
                <a:cs typeface="Times New Roman" pitchFamily="18" charset="0"/>
              </a:rPr>
              <a:t>op</a:t>
            </a:r>
            <a:r>
              <a:rPr lang="en-US" sz="2400" dirty="0">
                <a:latin typeface="Times New Roman" pitchFamily="18" charset="0"/>
                <a:cs typeface="Times New Roman" pitchFamily="18" charset="0"/>
              </a:rPr>
              <a:t> p)</a:t>
            </a:r>
          </a:p>
          <a:p>
            <a:r>
              <a:rPr lang="en-US" sz="2400" dirty="0">
                <a:latin typeface="Times New Roman" pitchFamily="18" charset="0"/>
                <a:cs typeface="Times New Roman" pitchFamily="18" charset="0"/>
              </a:rPr>
              <a:t>    1.7.  </a:t>
            </a:r>
            <a:r>
              <a:rPr lang="en-US" sz="2400" dirty="0" err="1">
                <a:latin typeface="Times New Roman" pitchFamily="18" charset="0"/>
                <a:cs typeface="Times New Roman" pitchFamily="18" charset="0"/>
              </a:rPr>
              <a:t>Đẩy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stack</a:t>
            </a:r>
          </a:p>
          <a:p>
            <a:r>
              <a:rPr lang="en-US" sz="2400" b="1" dirty="0" smtClean="0">
                <a:latin typeface="Times New Roman" pitchFamily="18" charset="0"/>
                <a:cs typeface="Times New Roman" pitchFamily="18" charset="0"/>
              </a:rPr>
              <a:t>End</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Op_process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66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26664"/>
                                        </p:tgtEl>
                                        <p:attrNameLst>
                                          <p:attrName>style.visibility</p:attrName>
                                        </p:attrNameLst>
                                      </p:cBhvr>
                                      <p:to>
                                        <p:strVal val="visible"/>
                                      </p:to>
                                    </p:set>
                                    <p:animEffect transition="in" filter="diamond(in)">
                                      <p:cBhvr>
                                        <p:cTn id="7" dur="2000"/>
                                        <p:tgtEl>
                                          <p:spTgt spid="326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FAB03D2-6A62-4F6A-9955-1100BDBCD11C}" type="slidenum">
              <a:rPr lang="en-US"/>
              <a:pPr algn="ctr">
                <a:defRPr/>
              </a:pPr>
              <a:t>67</a:t>
            </a:fld>
            <a:endParaRPr lang="en-US"/>
          </a:p>
        </p:txBody>
      </p:sp>
      <p:sp>
        <p:nvSpPr>
          <p:cNvPr id="4099" name="Rectangle 6"/>
          <p:cNvSpPr>
            <a:spLocks noGrp="1" noChangeArrowheads="1"/>
          </p:cNvSpPr>
          <p:nvPr>
            <p:ph type="title"/>
          </p:nvPr>
        </p:nvSpPr>
        <p:spPr/>
        <p:txBody>
          <a:bodyPr/>
          <a:lstStyle/>
          <a:p>
            <a:r>
              <a:rPr lang="en-US" b="1" dirty="0" smtClean="0">
                <a:latin typeface="Times New Roman" pitchFamily="18" charset="0"/>
                <a:cs typeface="Times New Roman" pitchFamily="18" charset="0"/>
              </a:rPr>
              <a:t>Stack</a:t>
            </a:r>
          </a:p>
        </p:txBody>
      </p:sp>
      <p:sp>
        <p:nvSpPr>
          <p:cNvPr id="735239" name="Rectangle 7"/>
          <p:cNvSpPr>
            <a:spLocks noGrp="1" noChangeArrowheads="1"/>
          </p:cNvSpPr>
          <p:nvPr>
            <p:ph type="body" idx="1"/>
          </p:nvPr>
        </p:nvSpPr>
        <p:spPr>
          <a:xfrm>
            <a:off x="457200" y="1600200"/>
            <a:ext cx="8686800" cy="4525963"/>
          </a:xfrm>
        </p:spPr>
        <p:txBody>
          <a:bodyPr rtlCol="0">
            <a:noAutofit/>
          </a:bodyPr>
          <a:lstStyle/>
          <a:p>
            <a:pPr fontAlgn="auto">
              <a:spcAft>
                <a:spcPts val="0"/>
              </a:spcAft>
              <a:buFont typeface="Arial" pitchFamily="34" charset="0"/>
              <a:buChar char="•"/>
              <a:defRPr/>
            </a:pP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là</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smtClean="0">
                <a:latin typeface="Times New Roman" pitchFamily="18" charset="0"/>
              </a:rPr>
              <a:t>CTDL</a:t>
            </a:r>
            <a:r>
              <a:rPr lang="en-US" sz="2400" dirty="0" smtClean="0">
                <a:latin typeface="VNI-Helve" pitchFamily="2" charset="0"/>
              </a:rPr>
              <a:t> </a:t>
            </a:r>
            <a:r>
              <a:rPr lang="en-US" sz="2400" dirty="0" err="1" smtClean="0">
                <a:latin typeface="Times New Roman" pitchFamily="18" charset="0"/>
              </a:rPr>
              <a:t>trừu</a:t>
            </a:r>
            <a:r>
              <a:rPr lang="en-US" sz="2400" dirty="0" smtClean="0">
                <a:latin typeface="VNI-Helve" pitchFamily="2" charset="0"/>
              </a:rPr>
              <a:t> </a:t>
            </a:r>
            <a:r>
              <a:rPr lang="en-US" sz="2400" dirty="0" err="1" smtClean="0">
                <a:latin typeface="Times New Roman" pitchFamily="18" charset="0"/>
              </a:rPr>
              <a:t>tượng</a:t>
            </a:r>
            <a:r>
              <a:rPr lang="en-US" sz="2400" dirty="0" smtClean="0">
                <a:latin typeface="VNI-Helve" pitchFamily="2" charset="0"/>
              </a:rPr>
              <a:t> (</a:t>
            </a:r>
            <a:r>
              <a:rPr lang="en-US" sz="2400" dirty="0" smtClean="0">
                <a:latin typeface="Times New Roman" pitchFamily="18" charset="0"/>
              </a:rPr>
              <a:t>ADT</a:t>
            </a:r>
            <a:r>
              <a:rPr lang="en-US" sz="2400" dirty="0" smtClean="0">
                <a:latin typeface="VNI-Helve" pitchFamily="2" charset="0"/>
              </a:rPr>
              <a:t>) </a:t>
            </a:r>
            <a:r>
              <a:rPr lang="en-US" sz="2400" dirty="0" err="1" smtClean="0">
                <a:latin typeface="Times New Roman" pitchFamily="18" charset="0"/>
              </a:rPr>
              <a:t>tuyến</a:t>
            </a:r>
            <a:r>
              <a:rPr lang="en-US" sz="2400" dirty="0" smtClean="0">
                <a:latin typeface="VNI-Helve" pitchFamily="2" charset="0"/>
              </a:rPr>
              <a:t> </a:t>
            </a:r>
            <a:r>
              <a:rPr lang="en-US" sz="2400" dirty="0" err="1" smtClean="0">
                <a:latin typeface="Times New Roman" pitchFamily="18" charset="0"/>
              </a:rPr>
              <a:t>tính</a:t>
            </a:r>
            <a:r>
              <a:rPr lang="en-US" sz="2400" dirty="0" smtClean="0">
                <a:latin typeface="VNI-Helve" pitchFamily="2" charset="0"/>
              </a:rPr>
              <a:t> </a:t>
            </a:r>
            <a:r>
              <a:rPr lang="en-US" sz="2400" dirty="0" err="1" smtClean="0">
                <a:latin typeface="Times New Roman" pitchFamily="18" charset="0"/>
              </a:rPr>
              <a:t>hỗ</a:t>
            </a:r>
            <a:r>
              <a:rPr lang="en-US" sz="2400" dirty="0" smtClean="0">
                <a:latin typeface="VNI-Helve" pitchFamily="2" charset="0"/>
              </a:rPr>
              <a:t> </a:t>
            </a:r>
            <a:r>
              <a:rPr lang="en-US" sz="2400" dirty="0" err="1" smtClean="0">
                <a:latin typeface="Times New Roman" pitchFamily="18" charset="0"/>
              </a:rPr>
              <a:t>trợ</a:t>
            </a:r>
            <a:r>
              <a:rPr lang="en-US" sz="2400" dirty="0" smtClean="0">
                <a:latin typeface="VNI-Helve" pitchFamily="2" charset="0"/>
              </a:rPr>
              <a:t> 2 </a:t>
            </a:r>
            <a:r>
              <a:rPr lang="en-US" sz="2400" dirty="0" err="1" smtClean="0">
                <a:latin typeface="Times New Roman" pitchFamily="18" charset="0"/>
              </a:rPr>
              <a:t>thao</a:t>
            </a:r>
            <a:r>
              <a:rPr lang="en-US" sz="2400" dirty="0" smtClean="0">
                <a:latin typeface="VNI-Helve" pitchFamily="2" charset="0"/>
              </a:rPr>
              <a:t> </a:t>
            </a:r>
            <a:r>
              <a:rPr lang="en-US" sz="2400" dirty="0" err="1" smtClean="0">
                <a:latin typeface="Times New Roman" pitchFamily="18" charset="0"/>
              </a:rPr>
              <a:t>tác</a:t>
            </a:r>
            <a:r>
              <a:rPr lang="en-US" sz="2400" dirty="0" smtClean="0">
                <a:latin typeface="VNI-Helve" pitchFamily="2" charset="0"/>
              </a:rPr>
              <a:t> </a:t>
            </a:r>
            <a:r>
              <a:rPr lang="en-US" sz="2400" dirty="0" err="1" smtClean="0">
                <a:latin typeface="Times New Roman" pitchFamily="18" charset="0"/>
              </a:rPr>
              <a:t>chính</a:t>
            </a:r>
            <a:r>
              <a:rPr lang="en-US" sz="2400" dirty="0" smtClean="0">
                <a:latin typeface="VNI-Helve" pitchFamily="2" charset="0"/>
              </a:rPr>
              <a:t>:</a:t>
            </a:r>
          </a:p>
          <a:p>
            <a:pPr lvl="1" fontAlgn="auto">
              <a:spcAft>
                <a:spcPts val="0"/>
              </a:spcAft>
              <a:buFont typeface="Arial" pitchFamily="34" charset="0"/>
              <a:buChar char="–"/>
              <a:defRPr/>
            </a:pPr>
            <a:r>
              <a:rPr lang="en-US" sz="2400" b="1" dirty="0" smtClean="0">
                <a:solidFill>
                  <a:srgbClr val="FF3300"/>
                </a:solidFill>
                <a:latin typeface="Times New Roman" pitchFamily="18" charset="0"/>
              </a:rPr>
              <a:t>Push</a:t>
            </a:r>
            <a:r>
              <a:rPr lang="en-US" sz="2400" dirty="0" smtClean="0">
                <a:latin typeface="VNI-Helve" pitchFamily="2" charset="0"/>
              </a:rPr>
              <a:t>(</a:t>
            </a:r>
            <a:r>
              <a:rPr lang="en-US" sz="2400" dirty="0" smtClean="0">
                <a:latin typeface="Times New Roman" pitchFamily="18" charset="0"/>
              </a:rPr>
              <a:t>o</a:t>
            </a:r>
            <a:r>
              <a:rPr lang="en-US" sz="2400" dirty="0" smtClean="0">
                <a:latin typeface="VNI-Helve" pitchFamily="2" charset="0"/>
              </a:rPr>
              <a:t>): </a:t>
            </a:r>
            <a:r>
              <a:rPr lang="en-US" sz="2400" dirty="0" err="1" smtClean="0">
                <a:latin typeface="Times New Roman" pitchFamily="18" charset="0"/>
              </a:rPr>
              <a:t>Thêm</a:t>
            </a:r>
            <a:r>
              <a:rPr lang="en-US" sz="2400" dirty="0" smtClean="0">
                <a:latin typeface="VNI-Helve" pitchFamily="2" charset="0"/>
              </a:rPr>
              <a:t> </a:t>
            </a:r>
            <a:r>
              <a:rPr lang="en-US" sz="2400" dirty="0" err="1" smtClean="0">
                <a:latin typeface="Times New Roman" pitchFamily="18" charset="0"/>
              </a:rPr>
              <a:t>đối</a:t>
            </a:r>
            <a:r>
              <a:rPr lang="en-US" sz="2400" dirty="0" smtClean="0">
                <a:latin typeface="VNI-Helve" pitchFamily="2" charset="0"/>
              </a:rPr>
              <a:t> </a:t>
            </a:r>
            <a:r>
              <a:rPr lang="en-US" sz="2400" dirty="0" err="1" smtClean="0">
                <a:latin typeface="Times New Roman" pitchFamily="18" charset="0"/>
              </a:rPr>
              <a:t>tượng</a:t>
            </a:r>
            <a:r>
              <a:rPr lang="en-US" sz="2400" dirty="0" smtClean="0">
                <a:latin typeface="VNI-Helve" pitchFamily="2" charset="0"/>
              </a:rPr>
              <a:t> </a:t>
            </a:r>
            <a:r>
              <a:rPr lang="en-US" sz="2400" dirty="0" smtClean="0">
                <a:latin typeface="Times New Roman" pitchFamily="18" charset="0"/>
              </a:rPr>
              <a:t>o</a:t>
            </a:r>
            <a:r>
              <a:rPr lang="en-US" sz="2400" dirty="0" smtClean="0">
                <a:latin typeface="VNI-Helve" pitchFamily="2" charset="0"/>
              </a:rPr>
              <a:t> </a:t>
            </a:r>
            <a:r>
              <a:rPr lang="en-US" sz="2400" dirty="0" err="1" smtClean="0">
                <a:latin typeface="Times New Roman" pitchFamily="18" charset="0"/>
              </a:rPr>
              <a:t>vào</a:t>
            </a:r>
            <a:r>
              <a:rPr lang="en-US" sz="2400" dirty="0" smtClean="0">
                <a:latin typeface="VNI-Helve" pitchFamily="2" charset="0"/>
              </a:rPr>
              <a:t> </a:t>
            </a:r>
            <a:r>
              <a:rPr lang="en-US" sz="2400" dirty="0" err="1" smtClean="0">
                <a:latin typeface="Times New Roman" pitchFamily="18" charset="0"/>
              </a:rPr>
              <a:t>đầu</a:t>
            </a:r>
            <a:r>
              <a:rPr lang="en-US" sz="2400" dirty="0" smtClean="0">
                <a:latin typeface="VNI-Helve" pitchFamily="2" charset="0"/>
              </a:rPr>
              <a:t> </a:t>
            </a:r>
            <a:r>
              <a:rPr lang="en-US" sz="2400" dirty="0" smtClean="0">
                <a:latin typeface="Times New Roman" pitchFamily="18" charset="0"/>
              </a:rPr>
              <a:t>stack. </a:t>
            </a:r>
            <a:r>
              <a:rPr lang="en-US" sz="2400" dirty="0" err="1" smtClean="0">
                <a:latin typeface="Times New Roman" pitchFamily="18" charset="0"/>
              </a:rPr>
              <a:t>Nếu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đầy</a:t>
            </a:r>
            <a:r>
              <a:rPr lang="en-US" sz="2400" dirty="0" smtClean="0">
                <a:latin typeface="VNI-Helve" pitchFamily="2" charset="0"/>
              </a:rPr>
              <a:t> </a:t>
            </a:r>
            <a:r>
              <a:rPr lang="en-US" sz="2400" dirty="0" err="1" smtClean="0">
                <a:latin typeface="Times New Roman" pitchFamily="18" charset="0"/>
              </a:rPr>
              <a:t>sẽ</a:t>
            </a:r>
            <a:r>
              <a:rPr lang="en-US" sz="2400" dirty="0" smtClean="0">
                <a:latin typeface="VNI-Helve" pitchFamily="2" charset="0"/>
              </a:rPr>
              <a:t> </a:t>
            </a:r>
            <a:r>
              <a:rPr lang="en-US" sz="2400" dirty="0" err="1" smtClean="0">
                <a:latin typeface="Times New Roman" pitchFamily="18" charset="0"/>
              </a:rPr>
              <a:t>phát</a:t>
            </a:r>
            <a:r>
              <a:rPr lang="en-US" sz="2400" dirty="0" smtClean="0">
                <a:latin typeface="VNI-Helve" pitchFamily="2" charset="0"/>
              </a:rPr>
              <a:t> </a:t>
            </a:r>
            <a:r>
              <a:rPr lang="en-US" sz="2400" dirty="0" err="1" smtClean="0">
                <a:latin typeface="Times New Roman" pitchFamily="18" charset="0"/>
              </a:rPr>
              <a:t>sinh</a:t>
            </a:r>
            <a:r>
              <a:rPr lang="en-US" sz="2400" dirty="0" smtClean="0">
                <a:latin typeface="VNI-Helve" pitchFamily="2" charset="0"/>
              </a:rPr>
              <a:t> </a:t>
            </a:r>
            <a:r>
              <a:rPr lang="en-US" sz="2400" dirty="0" err="1" smtClean="0">
                <a:latin typeface="Times New Roman" pitchFamily="18" charset="0"/>
              </a:rPr>
              <a:t>ra</a:t>
            </a:r>
            <a:r>
              <a:rPr lang="en-US" sz="2400" dirty="0" smtClean="0">
                <a:latin typeface="VNI-Helve" pitchFamily="2" charset="0"/>
              </a:rPr>
              <a:t> </a:t>
            </a:r>
            <a:r>
              <a:rPr lang="en-US" sz="2400" dirty="0" err="1" smtClean="0">
                <a:latin typeface="Times New Roman" pitchFamily="18" charset="0"/>
              </a:rPr>
              <a:t>lỗi</a:t>
            </a:r>
            <a:r>
              <a:rPr lang="en-US" sz="2400" dirty="0" smtClean="0">
                <a:latin typeface="VNI-Helve" pitchFamily="2" charset="0"/>
              </a:rPr>
              <a:t>.</a:t>
            </a:r>
            <a:endParaRPr lang="en-US" sz="2400" dirty="0" smtClean="0">
              <a:latin typeface="Times New Roman" pitchFamily="18" charset="0"/>
            </a:endParaRPr>
          </a:p>
          <a:p>
            <a:pPr lvl="1" fontAlgn="auto">
              <a:spcAft>
                <a:spcPts val="0"/>
              </a:spcAft>
              <a:buFont typeface="Arial" pitchFamily="34" charset="0"/>
              <a:buChar char="–"/>
              <a:defRPr/>
            </a:pPr>
            <a:r>
              <a:rPr lang="en-US" sz="2400" b="1" dirty="0" smtClean="0">
                <a:solidFill>
                  <a:srgbClr val="FF3300"/>
                </a:solidFill>
                <a:latin typeface="Times New Roman" pitchFamily="18" charset="0"/>
              </a:rPr>
              <a:t>Pop</a:t>
            </a:r>
            <a:r>
              <a:rPr lang="en-US" sz="2400" dirty="0" smtClean="0">
                <a:latin typeface="VNI-Helve" pitchFamily="2" charset="0"/>
              </a:rPr>
              <a:t>():	</a:t>
            </a:r>
            <a:r>
              <a:rPr lang="en-US" sz="2400" dirty="0" err="1" smtClean="0">
                <a:latin typeface="Times New Roman" pitchFamily="18" charset="0"/>
              </a:rPr>
              <a:t>Lấy</a:t>
            </a:r>
            <a:r>
              <a:rPr lang="en-US" sz="2400" dirty="0" smtClean="0">
                <a:latin typeface="VNI-Helve" pitchFamily="2" charset="0"/>
              </a:rPr>
              <a:t> </a:t>
            </a:r>
            <a:r>
              <a:rPr lang="en-US" sz="2400" dirty="0" err="1" smtClean="0">
                <a:latin typeface="Times New Roman" pitchFamily="18" charset="0"/>
              </a:rPr>
              <a:t>đối</a:t>
            </a:r>
            <a:r>
              <a:rPr lang="en-US" sz="2400" dirty="0" smtClean="0">
                <a:latin typeface="VNI-Helve" pitchFamily="2" charset="0"/>
              </a:rPr>
              <a:t> </a:t>
            </a:r>
            <a:r>
              <a:rPr lang="en-US" sz="2400" dirty="0" err="1" smtClean="0">
                <a:latin typeface="Times New Roman" pitchFamily="18" charset="0"/>
              </a:rPr>
              <a:t>tượng</a:t>
            </a:r>
            <a:r>
              <a:rPr lang="en-US" sz="2400" dirty="0" smtClean="0">
                <a:latin typeface="VNI-Helve" pitchFamily="2" charset="0"/>
              </a:rPr>
              <a:t> </a:t>
            </a:r>
            <a:r>
              <a:rPr lang="en-US" sz="2400" dirty="0" smtClean="0">
                <a:latin typeface="Times New Roman" pitchFamily="18" charset="0"/>
              </a:rPr>
              <a:t>ở</a:t>
            </a:r>
            <a:r>
              <a:rPr lang="en-US" sz="2400" dirty="0" smtClean="0">
                <a:latin typeface="VNI-Helve" pitchFamily="2" charset="0"/>
              </a:rPr>
              <a:t> </a:t>
            </a:r>
            <a:r>
              <a:rPr lang="en-US" sz="2400" dirty="0" err="1" smtClean="0">
                <a:latin typeface="Times New Roman" pitchFamily="18" charset="0"/>
              </a:rPr>
              <a:t>đầu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ra</a:t>
            </a:r>
            <a:r>
              <a:rPr lang="en-US" sz="2400" dirty="0" smtClean="0">
                <a:latin typeface="VNI-Helve" pitchFamily="2" charset="0"/>
              </a:rPr>
              <a:t> </a:t>
            </a:r>
            <a:r>
              <a:rPr lang="en-US" sz="2400" dirty="0" err="1" smtClean="0">
                <a:latin typeface="Times New Roman" pitchFamily="18" charset="0"/>
              </a:rPr>
              <a:t>khỏi</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và</a:t>
            </a:r>
            <a:r>
              <a:rPr lang="en-US" sz="2400" dirty="0" smtClean="0">
                <a:latin typeface="VNI-Helve" pitchFamily="2" charset="0"/>
              </a:rPr>
              <a:t> </a:t>
            </a:r>
            <a:r>
              <a:rPr lang="en-US" sz="2400" dirty="0" err="1" smtClean="0">
                <a:latin typeface="Times New Roman" pitchFamily="18" charset="0"/>
              </a:rPr>
              <a:t>trả</a:t>
            </a:r>
            <a:r>
              <a:rPr lang="en-US" sz="2400" dirty="0" smtClean="0">
                <a:latin typeface="VNI-Helve" pitchFamily="2" charset="0"/>
              </a:rPr>
              <a:t> </a:t>
            </a:r>
            <a:r>
              <a:rPr lang="en-US" sz="2400" dirty="0" err="1" smtClean="0">
                <a:latin typeface="Times New Roman" pitchFamily="18" charset="0"/>
              </a:rPr>
              <a:t>về</a:t>
            </a:r>
            <a:r>
              <a:rPr lang="en-US" sz="2400" dirty="0" smtClean="0">
                <a:latin typeface="VNI-Helve" pitchFamily="2" charset="0"/>
              </a:rPr>
              <a:t> </a:t>
            </a:r>
            <a:r>
              <a:rPr lang="en-US" sz="2400" dirty="0" err="1" smtClean="0">
                <a:latin typeface="Times New Roman" pitchFamily="18" charset="0"/>
              </a:rPr>
              <a:t>giá</a:t>
            </a:r>
            <a:r>
              <a:rPr lang="en-US" sz="2400" dirty="0" smtClean="0">
                <a:latin typeface="VNI-Helve" pitchFamily="2" charset="0"/>
              </a:rPr>
              <a:t> </a:t>
            </a:r>
            <a:r>
              <a:rPr lang="en-US" sz="2400" dirty="0" err="1" smtClean="0">
                <a:latin typeface="Times New Roman" pitchFamily="18" charset="0"/>
              </a:rPr>
              <a:t>trị</a:t>
            </a:r>
            <a:r>
              <a:rPr lang="en-US" sz="2400" dirty="0" smtClean="0">
                <a:latin typeface="VNI-Helve" pitchFamily="2" charset="0"/>
              </a:rPr>
              <a:t> </a:t>
            </a:r>
            <a:r>
              <a:rPr lang="en-US" sz="2400" dirty="0" err="1" smtClean="0">
                <a:latin typeface="Times New Roman" pitchFamily="18" charset="0"/>
              </a:rPr>
              <a:t>của</a:t>
            </a:r>
            <a:r>
              <a:rPr lang="en-US" sz="2400" dirty="0" smtClean="0">
                <a:latin typeface="VNI-Helve" pitchFamily="2" charset="0"/>
              </a:rPr>
              <a:t> </a:t>
            </a:r>
            <a:r>
              <a:rPr lang="en-US" sz="2400" dirty="0" err="1" smtClean="0">
                <a:latin typeface="Times New Roman" pitchFamily="18" charset="0"/>
              </a:rPr>
              <a:t>nó</a:t>
            </a:r>
            <a:r>
              <a:rPr lang="en-US" sz="2400" dirty="0" smtClean="0">
                <a:latin typeface="VNI-Helve" pitchFamily="2" charset="0"/>
              </a:rPr>
              <a:t>. </a:t>
            </a:r>
            <a:r>
              <a:rPr lang="en-US" sz="2400" dirty="0" err="1" smtClean="0">
                <a:latin typeface="Times New Roman" pitchFamily="18" charset="0"/>
              </a:rPr>
              <a:t>Nếu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rỗng</a:t>
            </a:r>
            <a:r>
              <a:rPr lang="en-US" sz="2400" dirty="0" smtClean="0">
                <a:latin typeface="VNI-Helve" pitchFamily="2" charset="0"/>
              </a:rPr>
              <a:t> </a:t>
            </a:r>
            <a:r>
              <a:rPr lang="en-US" sz="2400" dirty="0" err="1" smtClean="0">
                <a:latin typeface="Times New Roman" pitchFamily="18" charset="0"/>
              </a:rPr>
              <a:t>thì</a:t>
            </a:r>
            <a:r>
              <a:rPr lang="en-US" sz="2400" dirty="0" smtClean="0">
                <a:latin typeface="VNI-Helve" pitchFamily="2" charset="0"/>
              </a:rPr>
              <a:t> </a:t>
            </a:r>
            <a:r>
              <a:rPr lang="en-US" sz="2400" dirty="0" err="1" smtClean="0">
                <a:latin typeface="Times New Roman" pitchFamily="18" charset="0"/>
              </a:rPr>
              <a:t>lỗi</a:t>
            </a:r>
            <a:r>
              <a:rPr lang="en-US" sz="2400" dirty="0" smtClean="0">
                <a:latin typeface="VNI-Helve" pitchFamily="2" charset="0"/>
              </a:rPr>
              <a:t> </a:t>
            </a:r>
            <a:r>
              <a:rPr lang="en-US" sz="2400" dirty="0" err="1" smtClean="0">
                <a:latin typeface="Times New Roman" pitchFamily="18" charset="0"/>
              </a:rPr>
              <a:t>sẽ</a:t>
            </a:r>
            <a:r>
              <a:rPr lang="en-US" sz="2400" dirty="0" smtClean="0">
                <a:latin typeface="VNI-Helve" pitchFamily="2" charset="0"/>
              </a:rPr>
              <a:t> </a:t>
            </a:r>
            <a:r>
              <a:rPr lang="en-US" sz="2400" dirty="0" err="1" smtClean="0">
                <a:latin typeface="Times New Roman" pitchFamily="18" charset="0"/>
              </a:rPr>
              <a:t>xảy</a:t>
            </a:r>
            <a:r>
              <a:rPr lang="en-US" sz="2400" dirty="0" smtClean="0">
                <a:latin typeface="VNI-Helve" pitchFamily="2" charset="0"/>
              </a:rPr>
              <a:t> </a:t>
            </a:r>
            <a:r>
              <a:rPr lang="en-US" sz="2400" dirty="0" err="1" smtClean="0">
                <a:latin typeface="Times New Roman" pitchFamily="18" charset="0"/>
              </a:rPr>
              <a:t>ra</a:t>
            </a:r>
            <a:r>
              <a:rPr lang="en-US" sz="2400" dirty="0" smtClean="0">
                <a:latin typeface="VNI-Helve" pitchFamily="2" charset="0"/>
              </a:rPr>
              <a:t>.</a:t>
            </a:r>
          </a:p>
          <a:p>
            <a:pPr fontAlgn="auto">
              <a:spcAft>
                <a:spcPts val="0"/>
              </a:spcAft>
              <a:buFont typeface="Arial" pitchFamily="34" charset="0"/>
              <a:buChar char="•"/>
              <a:defRPr/>
            </a:pP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cũng</a:t>
            </a:r>
            <a:r>
              <a:rPr lang="en-US" sz="2400" dirty="0" smtClean="0">
                <a:latin typeface="VNI-Helve" pitchFamily="2" charset="0"/>
              </a:rPr>
              <a:t> </a:t>
            </a:r>
            <a:r>
              <a:rPr lang="en-US" sz="2400" dirty="0" err="1" smtClean="0">
                <a:latin typeface="Times New Roman" pitchFamily="18" charset="0"/>
              </a:rPr>
              <a:t>hỗ</a:t>
            </a:r>
            <a:r>
              <a:rPr lang="en-US" sz="2400" dirty="0" smtClean="0">
                <a:latin typeface="VNI-Helve" pitchFamily="2" charset="0"/>
              </a:rPr>
              <a:t> </a:t>
            </a:r>
            <a:r>
              <a:rPr lang="en-US" sz="2400" dirty="0" err="1" smtClean="0">
                <a:latin typeface="Times New Roman" pitchFamily="18" charset="0"/>
              </a:rPr>
              <a:t>trợ</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err="1" smtClean="0">
                <a:latin typeface="Times New Roman" pitchFamily="18" charset="0"/>
              </a:rPr>
              <a:t>số</a:t>
            </a:r>
            <a:r>
              <a:rPr lang="en-US" sz="2400" dirty="0" smtClean="0">
                <a:latin typeface="VNI-Helve" pitchFamily="2" charset="0"/>
              </a:rPr>
              <a:t> </a:t>
            </a:r>
            <a:r>
              <a:rPr lang="en-US" sz="2400" dirty="0" err="1" smtClean="0">
                <a:latin typeface="Times New Roman" pitchFamily="18" charset="0"/>
              </a:rPr>
              <a:t>thao</a:t>
            </a:r>
            <a:r>
              <a:rPr lang="en-US" sz="2400" dirty="0" smtClean="0">
                <a:latin typeface="VNI-Helve" pitchFamily="2" charset="0"/>
              </a:rPr>
              <a:t> </a:t>
            </a:r>
            <a:r>
              <a:rPr lang="en-US" sz="2400" dirty="0" err="1" smtClean="0">
                <a:latin typeface="Times New Roman" pitchFamily="18" charset="0"/>
              </a:rPr>
              <a:t>tác</a:t>
            </a:r>
            <a:r>
              <a:rPr lang="en-US" sz="2400" dirty="0" smtClean="0">
                <a:latin typeface="VNI-Helve" pitchFamily="2" charset="0"/>
              </a:rPr>
              <a:t> </a:t>
            </a:r>
            <a:r>
              <a:rPr lang="en-US" sz="2400" dirty="0" err="1" smtClean="0">
                <a:latin typeface="Times New Roman" pitchFamily="18" charset="0"/>
              </a:rPr>
              <a:t>khác</a:t>
            </a:r>
            <a:r>
              <a:rPr lang="en-US" sz="2400" dirty="0" smtClean="0">
                <a:latin typeface="VNI-Helve" pitchFamily="2" charset="0"/>
              </a:rPr>
              <a:t>:</a:t>
            </a:r>
          </a:p>
          <a:p>
            <a:pPr lvl="1" fontAlgn="auto">
              <a:spcAft>
                <a:spcPts val="0"/>
              </a:spcAft>
              <a:buFont typeface="Arial" pitchFamily="34" charset="0"/>
              <a:buChar char="–"/>
              <a:defRPr/>
            </a:pPr>
            <a:r>
              <a:rPr lang="en-US" sz="2400" b="1" dirty="0" smtClean="0">
                <a:solidFill>
                  <a:srgbClr val="FF3300"/>
                </a:solidFill>
                <a:latin typeface="Times New Roman" pitchFamily="18" charset="0"/>
              </a:rPr>
              <a:t>Empty</a:t>
            </a:r>
            <a:r>
              <a:rPr lang="en-US" sz="2400" dirty="0" smtClean="0">
                <a:latin typeface="VNI-Helve" pitchFamily="2" charset="0"/>
              </a:rPr>
              <a:t>(): </a:t>
            </a:r>
            <a:r>
              <a:rPr lang="en-US" sz="2400" dirty="0" err="1" smtClean="0">
                <a:latin typeface="Times New Roman" pitchFamily="18" charset="0"/>
              </a:rPr>
              <a:t>Kiểm</a:t>
            </a:r>
            <a:r>
              <a:rPr lang="en-US" sz="2400" dirty="0" smtClean="0">
                <a:latin typeface="VNI-Helve" pitchFamily="2" charset="0"/>
              </a:rPr>
              <a:t> </a:t>
            </a:r>
            <a:r>
              <a:rPr lang="en-US" sz="2400" dirty="0" err="1" smtClean="0">
                <a:latin typeface="Times New Roman" pitchFamily="18" charset="0"/>
              </a:rPr>
              <a:t>tra</a:t>
            </a:r>
            <a:r>
              <a:rPr lang="en-US" sz="2400" dirty="0" smtClean="0">
                <a:latin typeface="VNI-Helve" pitchFamily="2" charset="0"/>
              </a:rPr>
              <a:t> </a:t>
            </a:r>
            <a:r>
              <a:rPr lang="en-US" sz="2400" dirty="0" err="1" smtClean="0">
                <a:latin typeface="Times New Roman" pitchFamily="18" charset="0"/>
              </a:rPr>
              <a:t>xem</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có</a:t>
            </a:r>
            <a:r>
              <a:rPr lang="en-US" sz="2400" dirty="0" smtClean="0">
                <a:latin typeface="VNI-Helve" pitchFamily="2" charset="0"/>
              </a:rPr>
              <a:t> </a:t>
            </a:r>
            <a:r>
              <a:rPr lang="en-US" sz="2400" dirty="0" err="1" smtClean="0">
                <a:latin typeface="Times New Roman" pitchFamily="18" charset="0"/>
              </a:rPr>
              <a:t>rỗng</a:t>
            </a:r>
            <a:r>
              <a:rPr lang="en-US" sz="2400" dirty="0" smtClean="0">
                <a:latin typeface="VNI-Helve" pitchFamily="2" charset="0"/>
              </a:rPr>
              <a:t> </a:t>
            </a:r>
            <a:r>
              <a:rPr lang="en-US" sz="2400" dirty="0" err="1" smtClean="0">
                <a:latin typeface="Times New Roman" pitchFamily="18" charset="0"/>
              </a:rPr>
              <a:t>không</a:t>
            </a:r>
            <a:r>
              <a:rPr lang="en-US" sz="2400" dirty="0" smtClean="0">
                <a:latin typeface="VNI-Helve" pitchFamily="2" charset="0"/>
              </a:rPr>
              <a:t>.</a:t>
            </a:r>
          </a:p>
          <a:p>
            <a:pPr lvl="1" fontAlgn="auto">
              <a:spcAft>
                <a:spcPts val="0"/>
              </a:spcAft>
              <a:buFont typeface="Arial" pitchFamily="34" charset="0"/>
              <a:buChar char="–"/>
              <a:defRPr/>
            </a:pPr>
            <a:r>
              <a:rPr lang="en-US" sz="2400" b="1" dirty="0" smtClean="0">
                <a:solidFill>
                  <a:srgbClr val="FF0000"/>
                </a:solidFill>
                <a:latin typeface="VNI-Helve" pitchFamily="2" charset="0"/>
              </a:rPr>
              <a:t>Full</a:t>
            </a:r>
            <a:r>
              <a:rPr lang="en-US" sz="2400" b="1" dirty="0" smtClean="0">
                <a:latin typeface="VNI-Helve" pitchFamily="2" charset="0"/>
              </a:rPr>
              <a:t>(): </a:t>
            </a:r>
            <a:r>
              <a:rPr lang="en-US" sz="2400" dirty="0" err="1" smtClean="0">
                <a:latin typeface="Times New Roman" pitchFamily="18" charset="0"/>
              </a:rPr>
              <a:t>Kiểm</a:t>
            </a:r>
            <a:r>
              <a:rPr lang="en-US" sz="2400" dirty="0" smtClean="0">
                <a:latin typeface="VNI-Helve" pitchFamily="2" charset="0"/>
              </a:rPr>
              <a:t> </a:t>
            </a:r>
            <a:r>
              <a:rPr lang="en-US" sz="2400" dirty="0" err="1" smtClean="0">
                <a:latin typeface="Times New Roman" pitchFamily="18" charset="0"/>
              </a:rPr>
              <a:t>tra</a:t>
            </a:r>
            <a:r>
              <a:rPr lang="en-US" sz="2400" dirty="0" smtClean="0">
                <a:latin typeface="VNI-Helve" pitchFamily="2" charset="0"/>
              </a:rPr>
              <a:t> </a:t>
            </a:r>
            <a:r>
              <a:rPr lang="en-US" sz="2400" dirty="0" err="1" smtClean="0">
                <a:latin typeface="Times New Roman" pitchFamily="18" charset="0"/>
              </a:rPr>
              <a:t>xem</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có</a:t>
            </a:r>
            <a:r>
              <a:rPr lang="en-US" sz="2400" dirty="0" smtClean="0">
                <a:latin typeface="VNI-Helve" pitchFamily="2" charset="0"/>
              </a:rPr>
              <a:t> </a:t>
            </a:r>
            <a:r>
              <a:rPr lang="en-US" sz="2400" dirty="0" err="1" smtClean="0">
                <a:latin typeface="Times New Roman" pitchFamily="18" charset="0"/>
              </a:rPr>
              <a:t>đầy</a:t>
            </a:r>
            <a:r>
              <a:rPr lang="en-US" sz="2400" dirty="0" smtClean="0">
                <a:latin typeface="VNI-Helve" pitchFamily="2" charset="0"/>
              </a:rPr>
              <a:t> </a:t>
            </a:r>
            <a:r>
              <a:rPr lang="en-US" sz="2400" dirty="0" err="1" smtClean="0">
                <a:latin typeface="Times New Roman" pitchFamily="18" charset="0"/>
              </a:rPr>
              <a:t>không</a:t>
            </a:r>
            <a:r>
              <a:rPr lang="en-US" sz="2400" dirty="0" smtClean="0">
                <a:latin typeface="VNI-Helve" pitchFamily="2" charset="0"/>
              </a:rPr>
              <a:t>.</a:t>
            </a:r>
          </a:p>
          <a:p>
            <a:pPr lvl="1" fontAlgn="auto">
              <a:spcAft>
                <a:spcPts val="0"/>
              </a:spcAft>
              <a:buFont typeface="Arial" pitchFamily="34" charset="0"/>
              <a:buChar char="–"/>
              <a:defRPr/>
            </a:pPr>
            <a:r>
              <a:rPr lang="en-US" sz="2400" b="1" dirty="0" smtClean="0">
                <a:solidFill>
                  <a:srgbClr val="FF3300"/>
                </a:solidFill>
                <a:latin typeface="Times New Roman" pitchFamily="18" charset="0"/>
              </a:rPr>
              <a:t>Top</a:t>
            </a:r>
            <a:r>
              <a:rPr lang="en-US" sz="2400" dirty="0" smtClean="0">
                <a:latin typeface="VNI-Helve" pitchFamily="2" charset="0"/>
              </a:rPr>
              <a:t>(): </a:t>
            </a:r>
            <a:r>
              <a:rPr lang="en-US" sz="2400" dirty="0" err="1" smtClean="0">
                <a:latin typeface="Times New Roman" pitchFamily="18" charset="0"/>
              </a:rPr>
              <a:t>Trả</a:t>
            </a:r>
            <a:r>
              <a:rPr lang="en-US" sz="2400" dirty="0" smtClean="0">
                <a:latin typeface="VNI-Helve" pitchFamily="2" charset="0"/>
              </a:rPr>
              <a:t> </a:t>
            </a:r>
            <a:r>
              <a:rPr lang="en-US" sz="2400" dirty="0" err="1" smtClean="0">
                <a:latin typeface="Times New Roman" pitchFamily="18" charset="0"/>
              </a:rPr>
              <a:t>về</a:t>
            </a:r>
            <a:r>
              <a:rPr lang="en-US" sz="2400" dirty="0" smtClean="0">
                <a:latin typeface="VNI-Helve" pitchFamily="2" charset="0"/>
              </a:rPr>
              <a:t> </a:t>
            </a:r>
            <a:r>
              <a:rPr lang="en-US" sz="2400" dirty="0" err="1" smtClean="0">
                <a:latin typeface="Times New Roman" pitchFamily="18" charset="0"/>
              </a:rPr>
              <a:t>giá</a:t>
            </a:r>
            <a:r>
              <a:rPr lang="en-US" sz="2400" dirty="0" smtClean="0">
                <a:latin typeface="VNI-Helve" pitchFamily="2" charset="0"/>
              </a:rPr>
              <a:t> </a:t>
            </a:r>
            <a:r>
              <a:rPr lang="en-US" sz="2400" dirty="0" err="1" smtClean="0">
                <a:latin typeface="Times New Roman" pitchFamily="18" charset="0"/>
              </a:rPr>
              <a:t>trị</a:t>
            </a:r>
            <a:r>
              <a:rPr lang="en-US" sz="2400" dirty="0" smtClean="0">
                <a:latin typeface="VNI-Helve" pitchFamily="2" charset="0"/>
              </a:rPr>
              <a:t> </a:t>
            </a:r>
            <a:r>
              <a:rPr lang="en-US" sz="2400" dirty="0" err="1" smtClean="0">
                <a:latin typeface="Times New Roman" pitchFamily="18" charset="0"/>
              </a:rPr>
              <a:t>của</a:t>
            </a:r>
            <a:r>
              <a:rPr lang="en-US" sz="2400" dirty="0" smtClean="0">
                <a:latin typeface="VNI-Helve" pitchFamily="2" charset="0"/>
              </a:rPr>
              <a:t> </a:t>
            </a:r>
            <a:r>
              <a:rPr lang="en-US" sz="2400" dirty="0" err="1" smtClean="0">
                <a:latin typeface="Times New Roman" pitchFamily="18" charset="0"/>
              </a:rPr>
              <a:t>phần</a:t>
            </a:r>
            <a:r>
              <a:rPr lang="en-US" sz="2400" dirty="0" smtClean="0">
                <a:latin typeface="VNI-Helve" pitchFamily="2" charset="0"/>
              </a:rPr>
              <a:t> </a:t>
            </a:r>
            <a:r>
              <a:rPr lang="en-US" sz="2400" dirty="0" err="1" smtClean="0">
                <a:latin typeface="Times New Roman" pitchFamily="18" charset="0"/>
              </a:rPr>
              <a:t>tử</a:t>
            </a:r>
            <a:r>
              <a:rPr lang="en-US" sz="2400" dirty="0" smtClean="0">
                <a:latin typeface="VNI-Helve" pitchFamily="2" charset="0"/>
              </a:rPr>
              <a:t> </a:t>
            </a:r>
            <a:r>
              <a:rPr lang="en-US" sz="2400" dirty="0" err="1" smtClean="0">
                <a:latin typeface="Times New Roman" pitchFamily="18" charset="0"/>
              </a:rPr>
              <a:t>nằm</a:t>
            </a:r>
            <a:r>
              <a:rPr lang="en-US" sz="2400" dirty="0" smtClean="0">
                <a:latin typeface="VNI-Helve" pitchFamily="2" charset="0"/>
              </a:rPr>
              <a:t> </a:t>
            </a:r>
            <a:r>
              <a:rPr lang="en-US" sz="2400" dirty="0" smtClean="0">
                <a:latin typeface="Times New Roman" pitchFamily="18" charset="0"/>
              </a:rPr>
              <a:t>ở</a:t>
            </a:r>
            <a:r>
              <a:rPr lang="en-US" sz="2400" dirty="0" smtClean="0">
                <a:latin typeface="VNI-Helve" pitchFamily="2" charset="0"/>
              </a:rPr>
              <a:t> </a:t>
            </a:r>
            <a:r>
              <a:rPr lang="en-US" sz="2400" dirty="0" err="1" smtClean="0">
                <a:latin typeface="Times New Roman" pitchFamily="18" charset="0"/>
              </a:rPr>
              <a:t>đầu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mà</a:t>
            </a:r>
            <a:r>
              <a:rPr lang="en-US" sz="2400" dirty="0" smtClean="0">
                <a:latin typeface="VNI-Helve" pitchFamily="2" charset="0"/>
              </a:rPr>
              <a:t> </a:t>
            </a:r>
            <a:r>
              <a:rPr lang="en-US" sz="2400" dirty="0" err="1" smtClean="0">
                <a:latin typeface="Times New Roman" pitchFamily="18" charset="0"/>
              </a:rPr>
              <a:t>không</a:t>
            </a:r>
            <a:r>
              <a:rPr lang="en-US" sz="2400" dirty="0" smtClean="0">
                <a:latin typeface="VNI-Helve" pitchFamily="2" charset="0"/>
              </a:rPr>
              <a:t> </a:t>
            </a:r>
            <a:r>
              <a:rPr lang="en-US" sz="2400" dirty="0" err="1" smtClean="0">
                <a:latin typeface="Times New Roman" pitchFamily="18" charset="0"/>
              </a:rPr>
              <a:t>hủy</a:t>
            </a:r>
            <a:r>
              <a:rPr lang="en-US" sz="2400" dirty="0" smtClean="0">
                <a:latin typeface="VNI-Helve" pitchFamily="2" charset="0"/>
              </a:rPr>
              <a:t> </a:t>
            </a:r>
            <a:r>
              <a:rPr lang="en-US" sz="2400" dirty="0" err="1" smtClean="0">
                <a:latin typeface="Times New Roman" pitchFamily="18" charset="0"/>
              </a:rPr>
              <a:t>nó</a:t>
            </a:r>
            <a:r>
              <a:rPr lang="en-US" sz="2400" dirty="0" smtClean="0">
                <a:latin typeface="VNI-Helve" pitchFamily="2" charset="0"/>
              </a:rPr>
              <a:t> </a:t>
            </a:r>
            <a:r>
              <a:rPr lang="en-US" sz="2400" dirty="0" err="1" smtClean="0">
                <a:latin typeface="Times New Roman" pitchFamily="18" charset="0"/>
              </a:rPr>
              <a:t>khỏi</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Nếu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rỗng</a:t>
            </a:r>
            <a:r>
              <a:rPr lang="en-US" sz="2400" dirty="0" smtClean="0">
                <a:latin typeface="VNI-Helve" pitchFamily="2" charset="0"/>
              </a:rPr>
              <a:t> </a:t>
            </a:r>
            <a:r>
              <a:rPr lang="en-US" sz="2400" dirty="0" err="1" smtClean="0">
                <a:latin typeface="Times New Roman" pitchFamily="18" charset="0"/>
              </a:rPr>
              <a:t>thì</a:t>
            </a:r>
            <a:r>
              <a:rPr lang="en-US" sz="2400" dirty="0" smtClean="0">
                <a:latin typeface="VNI-Helve" pitchFamily="2" charset="0"/>
              </a:rPr>
              <a:t> </a:t>
            </a:r>
            <a:r>
              <a:rPr lang="en-US" sz="2400" dirty="0" err="1" smtClean="0">
                <a:latin typeface="Times New Roman" pitchFamily="18" charset="0"/>
              </a:rPr>
              <a:t>lỗi</a:t>
            </a:r>
            <a:r>
              <a:rPr lang="en-US" sz="2400" dirty="0" smtClean="0">
                <a:latin typeface="VNI-Helve" pitchFamily="2" charset="0"/>
              </a:rPr>
              <a:t> </a:t>
            </a:r>
            <a:r>
              <a:rPr lang="en-US" sz="2400" dirty="0" err="1" smtClean="0">
                <a:latin typeface="Times New Roman" pitchFamily="18" charset="0"/>
              </a:rPr>
              <a:t>sẽ</a:t>
            </a:r>
            <a:r>
              <a:rPr lang="en-US" sz="2400" dirty="0" smtClean="0">
                <a:latin typeface="VNI-Helve" pitchFamily="2" charset="0"/>
              </a:rPr>
              <a:t> </a:t>
            </a:r>
            <a:r>
              <a:rPr lang="en-US" sz="2400" dirty="0" err="1" smtClean="0">
                <a:latin typeface="Times New Roman" pitchFamily="18" charset="0"/>
              </a:rPr>
              <a:t>xảy</a:t>
            </a:r>
            <a:r>
              <a:rPr lang="en-US" sz="2400" dirty="0" smtClean="0">
                <a:latin typeface="VNI-Helve" pitchFamily="2" charset="0"/>
              </a:rPr>
              <a:t> </a:t>
            </a:r>
            <a:r>
              <a:rPr lang="en-US" sz="2400" dirty="0" err="1" smtClean="0">
                <a:latin typeface="Times New Roman" pitchFamily="18" charset="0"/>
              </a:rPr>
              <a:t>ra</a:t>
            </a:r>
            <a:r>
              <a:rPr lang="en-US" sz="2400" dirty="0" smtClean="0">
                <a:latin typeface="VNI-Helve" pitchFamily="2" charset="0"/>
              </a:rPr>
              <a:t>.</a:t>
            </a:r>
          </a:p>
          <a:p>
            <a:pPr fontAlgn="auto">
              <a:spcAft>
                <a:spcPts val="0"/>
              </a:spcAft>
              <a:buFont typeface="Arial" pitchFamily="34" charset="0"/>
              <a:buChar char="•"/>
              <a:defRPr/>
            </a:pPr>
            <a:endParaRPr lang="en-US" sz="2400" dirty="0" smtClean="0">
              <a:latin typeface="VNI-Helve" pitchFamily="2"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3124200" y="6356350"/>
            <a:ext cx="2895600" cy="365125"/>
          </a:xfrm>
        </p:spPr>
        <p:txBody>
          <a:bodyPr/>
          <a:lstStyle/>
          <a:p>
            <a:pPr algn="ctr">
              <a:defRPr/>
            </a:pPr>
            <a:fld id="{773020AB-6893-4DEB-A170-B108953068DB}" type="slidenum">
              <a:rPr lang="en-US"/>
              <a:pPr algn="ctr">
                <a:defRPr/>
              </a:pPr>
              <a:t>68</a:t>
            </a:fld>
            <a:endParaRPr lang="en-US"/>
          </a:p>
        </p:txBody>
      </p:sp>
      <p:sp>
        <p:nvSpPr>
          <p:cNvPr id="1028" name="Rectangle 6"/>
          <p:cNvSpPr>
            <a:spLocks noGrp="1" noChangeArrowheads="1"/>
          </p:cNvSpPr>
          <p:nvPr>
            <p:ph type="title"/>
          </p:nvPr>
        </p:nvSpPr>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Stack</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736263" name="Rectangle 7"/>
          <p:cNvSpPr>
            <a:spLocks noGrp="1" noChangeArrowheads="1"/>
          </p:cNvSpPr>
          <p:nvPr>
            <p:ph type="body" idx="1"/>
          </p:nvPr>
        </p:nvSpPr>
        <p:spPr/>
        <p:txBody>
          <a:bodyPr rtlCol="0">
            <a:noAutofit/>
          </a:bodyPr>
          <a:lstStyle/>
          <a:p>
            <a:pPr fontAlgn="auto">
              <a:lnSpc>
                <a:spcPct val="90000"/>
              </a:lnSpc>
              <a:spcAft>
                <a:spcPts val="0"/>
              </a:spcAft>
              <a:buFont typeface="Arial" pitchFamily="34" charset="0"/>
              <a:buChar char="•"/>
              <a:defRPr/>
            </a:pPr>
            <a:r>
              <a:rPr lang="en-US" sz="2400" dirty="0" err="1" smtClean="0">
                <a:latin typeface="Times New Roman" pitchFamily="18" charset="0"/>
              </a:rPr>
              <a:t>Có</a:t>
            </a:r>
            <a:r>
              <a:rPr lang="en-US" sz="2400" dirty="0" smtClean="0">
                <a:latin typeface="VNI-Helve" pitchFamily="2" charset="0"/>
              </a:rPr>
              <a:t> </a:t>
            </a:r>
            <a:r>
              <a:rPr lang="en-US" sz="2400" dirty="0" err="1" smtClean="0">
                <a:latin typeface="Times New Roman" pitchFamily="18" charset="0"/>
              </a:rPr>
              <a:t>thể</a:t>
            </a:r>
            <a:r>
              <a:rPr lang="en-US" sz="2400" dirty="0" smtClean="0">
                <a:latin typeface="VNI-Helve" pitchFamily="2" charset="0"/>
              </a:rPr>
              <a:t> </a:t>
            </a:r>
            <a:r>
              <a:rPr lang="en-US" sz="2400" dirty="0" err="1" smtClean="0">
                <a:latin typeface="Times New Roman" pitchFamily="18" charset="0"/>
              </a:rPr>
              <a:t>tạo</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bằng</a:t>
            </a:r>
            <a:r>
              <a:rPr lang="en-US" sz="2400" dirty="0" smtClean="0">
                <a:latin typeface="VNI-Helve" pitchFamily="2" charset="0"/>
              </a:rPr>
              <a:t> </a:t>
            </a:r>
            <a:r>
              <a:rPr lang="en-US" sz="2400" dirty="0" err="1" smtClean="0">
                <a:latin typeface="Times New Roman" pitchFamily="18" charset="0"/>
              </a:rPr>
              <a:t>cách</a:t>
            </a:r>
            <a:r>
              <a:rPr lang="en-US" sz="2400" dirty="0" smtClean="0">
                <a:latin typeface="VNI-Helve" pitchFamily="2" charset="0"/>
              </a:rPr>
              <a:t> </a:t>
            </a:r>
            <a:r>
              <a:rPr lang="en-US" sz="2400" dirty="0" err="1" smtClean="0">
                <a:latin typeface="Times New Roman" pitchFamily="18" charset="0"/>
              </a:rPr>
              <a:t>khai</a:t>
            </a:r>
            <a:r>
              <a:rPr lang="en-US" sz="2400" dirty="0" smtClean="0">
                <a:latin typeface="VNI-Helve" pitchFamily="2" charset="0"/>
              </a:rPr>
              <a:t> </a:t>
            </a:r>
            <a:r>
              <a:rPr lang="en-US" sz="2400" dirty="0" err="1" smtClean="0">
                <a:latin typeface="Times New Roman" pitchFamily="18" charset="0"/>
              </a:rPr>
              <a:t>báo</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err="1" smtClean="0">
                <a:latin typeface="Times New Roman" pitchFamily="18" charset="0"/>
              </a:rPr>
              <a:t>mảng</a:t>
            </a:r>
            <a:r>
              <a:rPr lang="en-US" sz="2400" dirty="0" smtClean="0">
                <a:latin typeface="VNI-Helve" pitchFamily="2" charset="0"/>
              </a:rPr>
              <a:t> 1 </a:t>
            </a:r>
            <a:r>
              <a:rPr lang="en-US" sz="2400" dirty="0" err="1" smtClean="0">
                <a:latin typeface="Times New Roman" pitchFamily="18" charset="0"/>
              </a:rPr>
              <a:t>chiều</a:t>
            </a:r>
            <a:r>
              <a:rPr lang="en-US" sz="2400" dirty="0" smtClean="0">
                <a:latin typeface="VNI-Helve" pitchFamily="2" charset="0"/>
              </a:rPr>
              <a:t> </a:t>
            </a:r>
            <a:r>
              <a:rPr lang="en-US" sz="2400" dirty="0" err="1" smtClean="0">
                <a:latin typeface="Times New Roman" pitchFamily="18" charset="0"/>
              </a:rPr>
              <a:t>với</a:t>
            </a:r>
            <a:r>
              <a:rPr lang="en-US" sz="2400" dirty="0" smtClean="0">
                <a:latin typeface="VNI-Helve" pitchFamily="2" charset="0"/>
              </a:rPr>
              <a:t> </a:t>
            </a:r>
            <a:r>
              <a:rPr lang="en-US" sz="2400" dirty="0" err="1" smtClean="0">
                <a:latin typeface="Times New Roman" pitchFamily="18" charset="0"/>
              </a:rPr>
              <a:t>kích</a:t>
            </a:r>
            <a:r>
              <a:rPr lang="en-US" sz="2400" dirty="0" smtClean="0">
                <a:latin typeface="VNI-Helve" pitchFamily="2" charset="0"/>
              </a:rPr>
              <a:t> </a:t>
            </a:r>
            <a:r>
              <a:rPr lang="en-US" sz="2400" dirty="0" err="1" smtClean="0">
                <a:latin typeface="Times New Roman" pitchFamily="18" charset="0"/>
              </a:rPr>
              <a:t>thước</a:t>
            </a:r>
            <a:r>
              <a:rPr lang="en-US" sz="2400" dirty="0" smtClean="0">
                <a:latin typeface="VNI-Helve" pitchFamily="2" charset="0"/>
              </a:rPr>
              <a:t> </a:t>
            </a:r>
            <a:r>
              <a:rPr lang="en-US" sz="2400" dirty="0" err="1" smtClean="0">
                <a:latin typeface="Times New Roman" pitchFamily="18" charset="0"/>
              </a:rPr>
              <a:t>tối</a:t>
            </a:r>
            <a:r>
              <a:rPr lang="en-US" sz="2400" dirty="0" smtClean="0">
                <a:latin typeface="VNI-Helve" pitchFamily="2" charset="0"/>
              </a:rPr>
              <a:t> </a:t>
            </a:r>
            <a:r>
              <a:rPr lang="en-US" sz="2400" dirty="0" err="1" smtClean="0">
                <a:latin typeface="Times New Roman" pitchFamily="18" charset="0"/>
              </a:rPr>
              <a:t>đa</a:t>
            </a:r>
            <a:r>
              <a:rPr lang="en-US" sz="2400" dirty="0" smtClean="0">
                <a:latin typeface="VNI-Helve" pitchFamily="2" charset="0"/>
              </a:rPr>
              <a:t> </a:t>
            </a:r>
            <a:r>
              <a:rPr lang="en-US" sz="2400" dirty="0" err="1" smtClean="0">
                <a:latin typeface="Times New Roman" pitchFamily="18" charset="0"/>
              </a:rPr>
              <a:t>là</a:t>
            </a:r>
            <a:r>
              <a:rPr lang="en-US" sz="2400" dirty="0" smtClean="0">
                <a:latin typeface="VNI-Helve" pitchFamily="2" charset="0"/>
              </a:rPr>
              <a:t> </a:t>
            </a:r>
            <a:r>
              <a:rPr lang="en-US" sz="2400" dirty="0" smtClean="0">
                <a:latin typeface="Times New Roman" pitchFamily="18" charset="0"/>
              </a:rPr>
              <a:t>N</a:t>
            </a:r>
            <a:r>
              <a:rPr lang="en-US" sz="2400" dirty="0" smtClean="0">
                <a:latin typeface="VNI-Helve" pitchFamily="2" charset="0"/>
              </a:rPr>
              <a:t> (</a:t>
            </a:r>
            <a:r>
              <a:rPr lang="en-US" sz="2400" dirty="0" err="1" smtClean="0">
                <a:latin typeface="Times New Roman" pitchFamily="18" charset="0"/>
              </a:rPr>
              <a:t>ví</a:t>
            </a:r>
            <a:r>
              <a:rPr lang="en-US" sz="2400" dirty="0" smtClean="0">
                <a:latin typeface="VNI-Helve" pitchFamily="2" charset="0"/>
              </a:rPr>
              <a:t> </a:t>
            </a:r>
            <a:r>
              <a:rPr lang="en-US" sz="2400" dirty="0" err="1" smtClean="0">
                <a:latin typeface="Times New Roman" pitchFamily="18" charset="0"/>
              </a:rPr>
              <a:t>dụ</a:t>
            </a:r>
            <a:r>
              <a:rPr lang="en-US" sz="2400" dirty="0" smtClean="0">
                <a:latin typeface="VNI-Helve" pitchFamily="2" charset="0"/>
              </a:rPr>
              <a:t>: </a:t>
            </a:r>
            <a:r>
              <a:rPr lang="en-US" sz="2400" dirty="0" smtClean="0">
                <a:latin typeface="Times New Roman" pitchFamily="18" charset="0"/>
              </a:rPr>
              <a:t>N</a:t>
            </a:r>
            <a:r>
              <a:rPr lang="en-US" sz="2400" dirty="0" smtClean="0">
                <a:latin typeface="VNI-Helve" pitchFamily="2" charset="0"/>
              </a:rPr>
              <a:t> =1000). </a:t>
            </a:r>
          </a:p>
          <a:p>
            <a:pPr fontAlgn="auto">
              <a:lnSpc>
                <a:spcPct val="90000"/>
              </a:lnSpc>
              <a:spcAft>
                <a:spcPts val="0"/>
              </a:spcAft>
              <a:buFont typeface="Arial" pitchFamily="34" charset="0"/>
              <a:buChar char="•"/>
              <a:defRPr/>
            </a:pP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có</a:t>
            </a:r>
            <a:r>
              <a:rPr lang="en-US" sz="2400" dirty="0" smtClean="0">
                <a:latin typeface="VNI-Helve" pitchFamily="2" charset="0"/>
              </a:rPr>
              <a:t> </a:t>
            </a:r>
            <a:r>
              <a:rPr lang="en-US" sz="2400" dirty="0" err="1" smtClean="0">
                <a:latin typeface="Times New Roman" pitchFamily="18" charset="0"/>
              </a:rPr>
              <a:t>thể</a:t>
            </a:r>
            <a:r>
              <a:rPr lang="en-US" sz="2400" dirty="0" smtClean="0">
                <a:latin typeface="VNI-Helve" pitchFamily="2" charset="0"/>
              </a:rPr>
              <a:t> </a:t>
            </a:r>
            <a:r>
              <a:rPr lang="en-US" sz="2400" dirty="0" err="1" smtClean="0">
                <a:latin typeface="Times New Roman" pitchFamily="18" charset="0"/>
              </a:rPr>
              <a:t>chứa</a:t>
            </a:r>
            <a:r>
              <a:rPr lang="en-US" sz="2400" dirty="0" smtClean="0">
                <a:latin typeface="VNI-Helve" pitchFamily="2" charset="0"/>
              </a:rPr>
              <a:t> </a:t>
            </a:r>
            <a:r>
              <a:rPr lang="en-US" sz="2400" dirty="0" err="1" smtClean="0">
                <a:latin typeface="Times New Roman" pitchFamily="18" charset="0"/>
              </a:rPr>
              <a:t>tối</a:t>
            </a:r>
            <a:r>
              <a:rPr lang="en-US" sz="2400" dirty="0" smtClean="0">
                <a:latin typeface="VNI-Helve" pitchFamily="2" charset="0"/>
              </a:rPr>
              <a:t> </a:t>
            </a:r>
            <a:r>
              <a:rPr lang="en-US" sz="2400" dirty="0" err="1" smtClean="0">
                <a:latin typeface="Times New Roman" pitchFamily="18" charset="0"/>
              </a:rPr>
              <a:t>đa</a:t>
            </a:r>
            <a:r>
              <a:rPr lang="en-US" sz="2400" dirty="0" smtClean="0">
                <a:latin typeface="VNI-Helve" pitchFamily="2" charset="0"/>
              </a:rPr>
              <a:t> </a:t>
            </a:r>
            <a:r>
              <a:rPr lang="en-US" sz="2400" dirty="0" smtClean="0">
                <a:latin typeface="Times New Roman" pitchFamily="18" charset="0"/>
              </a:rPr>
              <a:t>N</a:t>
            </a:r>
            <a:r>
              <a:rPr lang="en-US" sz="2400" dirty="0" smtClean="0">
                <a:latin typeface="VNI-Helve" pitchFamily="2" charset="0"/>
              </a:rPr>
              <a:t> </a:t>
            </a:r>
            <a:r>
              <a:rPr lang="en-US" sz="2400" dirty="0" err="1" smtClean="0">
                <a:latin typeface="Times New Roman" pitchFamily="18" charset="0"/>
              </a:rPr>
              <a:t>phần</a:t>
            </a:r>
            <a:r>
              <a:rPr lang="en-US" sz="2400" dirty="0" smtClean="0">
                <a:latin typeface="VNI-Helve" pitchFamily="2" charset="0"/>
              </a:rPr>
              <a:t> </a:t>
            </a:r>
            <a:r>
              <a:rPr lang="en-US" sz="2400" dirty="0" err="1" smtClean="0">
                <a:latin typeface="Times New Roman" pitchFamily="18" charset="0"/>
              </a:rPr>
              <a:t>tử</a:t>
            </a:r>
            <a:r>
              <a:rPr lang="en-US" sz="2400" dirty="0" smtClean="0">
                <a:latin typeface="VNI-Helve" pitchFamily="2" charset="0"/>
              </a:rPr>
              <a:t> </a:t>
            </a:r>
            <a:r>
              <a:rPr lang="en-US" sz="2400" dirty="0" err="1" smtClean="0">
                <a:latin typeface="Times New Roman" pitchFamily="18" charset="0"/>
              </a:rPr>
              <a:t>đánh</a:t>
            </a:r>
            <a:r>
              <a:rPr lang="en-US" sz="2400" dirty="0" smtClean="0">
                <a:latin typeface="VNI-Helve" pitchFamily="2" charset="0"/>
              </a:rPr>
              <a:t> </a:t>
            </a:r>
            <a:r>
              <a:rPr lang="en-US" sz="2400" dirty="0" err="1" smtClean="0">
                <a:latin typeface="Times New Roman" pitchFamily="18" charset="0"/>
              </a:rPr>
              <a:t>số</a:t>
            </a:r>
            <a:r>
              <a:rPr lang="en-US" sz="2400" dirty="0" smtClean="0">
                <a:latin typeface="VNI-Helve" pitchFamily="2" charset="0"/>
              </a:rPr>
              <a:t> </a:t>
            </a:r>
            <a:r>
              <a:rPr lang="en-US" sz="2400" dirty="0" err="1" smtClean="0">
                <a:latin typeface="Times New Roman" pitchFamily="18" charset="0"/>
              </a:rPr>
              <a:t>từ</a:t>
            </a:r>
            <a:r>
              <a:rPr lang="en-US" sz="2400" dirty="0" smtClean="0">
                <a:latin typeface="VNI-Helve" pitchFamily="2" charset="0"/>
              </a:rPr>
              <a:t> 0 </a:t>
            </a:r>
            <a:r>
              <a:rPr lang="en-US" sz="2400" dirty="0" err="1" smtClean="0">
                <a:latin typeface="Times New Roman" pitchFamily="18" charset="0"/>
              </a:rPr>
              <a:t>đến</a:t>
            </a:r>
            <a:r>
              <a:rPr lang="en-US" sz="2400" dirty="0" smtClean="0">
                <a:latin typeface="VNI-Helve" pitchFamily="2" charset="0"/>
              </a:rPr>
              <a:t> </a:t>
            </a:r>
            <a:r>
              <a:rPr lang="en-US" sz="2400" dirty="0" smtClean="0">
                <a:latin typeface="Times New Roman" pitchFamily="18" charset="0"/>
              </a:rPr>
              <a:t>N</a:t>
            </a:r>
            <a:r>
              <a:rPr lang="en-US" sz="2400" dirty="0" smtClean="0">
                <a:latin typeface="VNI-Helve" pitchFamily="2" charset="0"/>
              </a:rPr>
              <a:t>-1. </a:t>
            </a:r>
          </a:p>
          <a:p>
            <a:pPr fontAlgn="auto">
              <a:lnSpc>
                <a:spcPct val="90000"/>
              </a:lnSpc>
              <a:spcAft>
                <a:spcPts val="0"/>
              </a:spcAft>
              <a:buFont typeface="Arial" pitchFamily="34" charset="0"/>
              <a:buChar char="•"/>
              <a:defRPr/>
            </a:pPr>
            <a:r>
              <a:rPr lang="en-US" sz="2400" dirty="0" err="1" smtClean="0">
                <a:latin typeface="Times New Roman" pitchFamily="18" charset="0"/>
              </a:rPr>
              <a:t>Phần</a:t>
            </a:r>
            <a:r>
              <a:rPr lang="en-US" sz="2400" dirty="0" smtClean="0">
                <a:latin typeface="VNI-Helve" pitchFamily="2" charset="0"/>
              </a:rPr>
              <a:t> </a:t>
            </a:r>
            <a:r>
              <a:rPr lang="en-US" sz="2400" dirty="0" err="1" smtClean="0">
                <a:latin typeface="Times New Roman" pitchFamily="18" charset="0"/>
              </a:rPr>
              <a:t>tử</a:t>
            </a:r>
            <a:r>
              <a:rPr lang="en-US" sz="2400" dirty="0" smtClean="0">
                <a:latin typeface="VNI-Helve" pitchFamily="2" charset="0"/>
              </a:rPr>
              <a:t> </a:t>
            </a:r>
            <a:r>
              <a:rPr lang="en-US" sz="2400" dirty="0" err="1" smtClean="0">
                <a:latin typeface="Times New Roman" pitchFamily="18" charset="0"/>
              </a:rPr>
              <a:t>nằm</a:t>
            </a:r>
            <a:r>
              <a:rPr lang="en-US" sz="2400" dirty="0" smtClean="0">
                <a:latin typeface="VNI-Helve" pitchFamily="2" charset="0"/>
              </a:rPr>
              <a:t> </a:t>
            </a:r>
            <a:r>
              <a:rPr lang="en-US" sz="2400" dirty="0" smtClean="0">
                <a:latin typeface="Times New Roman" pitchFamily="18" charset="0"/>
              </a:rPr>
              <a:t>ở</a:t>
            </a:r>
            <a:r>
              <a:rPr lang="en-US" sz="2400" dirty="0" smtClean="0">
                <a:latin typeface="VNI-Helve" pitchFamily="2" charset="0"/>
              </a:rPr>
              <a:t> </a:t>
            </a:r>
            <a:r>
              <a:rPr lang="en-US" sz="2400" dirty="0" err="1" smtClean="0">
                <a:latin typeface="Times New Roman" pitchFamily="18" charset="0"/>
              </a:rPr>
              <a:t>đầu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sẽ</a:t>
            </a:r>
            <a:r>
              <a:rPr lang="en-US" sz="2400" dirty="0" smtClean="0">
                <a:latin typeface="VNI-Helve" pitchFamily="2" charset="0"/>
              </a:rPr>
              <a:t> </a:t>
            </a:r>
            <a:r>
              <a:rPr lang="en-US" sz="2400" dirty="0" err="1" smtClean="0">
                <a:latin typeface="Times New Roman" pitchFamily="18" charset="0"/>
              </a:rPr>
              <a:t>có</a:t>
            </a:r>
            <a:r>
              <a:rPr lang="en-US" sz="2400" dirty="0" smtClean="0">
                <a:latin typeface="VNI-Helve" pitchFamily="2" charset="0"/>
              </a:rPr>
              <a:t> </a:t>
            </a:r>
            <a:r>
              <a:rPr lang="en-US" sz="2400" dirty="0" err="1" smtClean="0">
                <a:latin typeface="Times New Roman" pitchFamily="18" charset="0"/>
              </a:rPr>
              <a:t>chỉ</a:t>
            </a:r>
            <a:r>
              <a:rPr lang="en-US" sz="2400" dirty="0" smtClean="0">
                <a:latin typeface="VNI-Helve" pitchFamily="2" charset="0"/>
              </a:rPr>
              <a:t> </a:t>
            </a:r>
            <a:r>
              <a:rPr lang="en-US" sz="2400" dirty="0" err="1" smtClean="0">
                <a:latin typeface="Times New Roman" pitchFamily="18" charset="0"/>
              </a:rPr>
              <a:t>số</a:t>
            </a:r>
            <a:r>
              <a:rPr lang="en-US" sz="2400" dirty="0" smtClean="0">
                <a:latin typeface="VNI-Helve" pitchFamily="2" charset="0"/>
              </a:rPr>
              <a:t> </a:t>
            </a:r>
            <a:r>
              <a:rPr lang="en-US" sz="2400" dirty="0" smtClean="0">
                <a:latin typeface="Times New Roman" pitchFamily="18" charset="0"/>
              </a:rPr>
              <a:t>t</a:t>
            </a:r>
            <a:r>
              <a:rPr lang="en-US" sz="2400" dirty="0" smtClean="0">
                <a:latin typeface="VNI-Helve" pitchFamily="2" charset="0"/>
              </a:rPr>
              <a:t> (</a:t>
            </a:r>
            <a:r>
              <a:rPr lang="en-US" sz="2400" dirty="0" err="1" smtClean="0">
                <a:latin typeface="Times New Roman" pitchFamily="18" charset="0"/>
              </a:rPr>
              <a:t>lúc</a:t>
            </a:r>
            <a:r>
              <a:rPr lang="en-US" sz="2400" dirty="0" smtClean="0">
                <a:latin typeface="VNI-Helve" pitchFamily="2" charset="0"/>
              </a:rPr>
              <a:t> </a:t>
            </a:r>
            <a:r>
              <a:rPr lang="en-US" sz="2400" dirty="0" err="1" smtClean="0">
                <a:latin typeface="Times New Roman" pitchFamily="18" charset="0"/>
              </a:rPr>
              <a:t>đó</a:t>
            </a:r>
            <a:r>
              <a:rPr lang="en-US" sz="2400" dirty="0" smtClean="0">
                <a:latin typeface="VNI-Helve" pitchFamily="2" charset="0"/>
              </a:rPr>
              <a:t> </a:t>
            </a:r>
            <a:r>
              <a:rPr lang="en-US" sz="2400" dirty="0" err="1" smtClean="0">
                <a:latin typeface="Times New Roman" pitchFamily="18" charset="0"/>
              </a:rPr>
              <a:t>trong</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đang</a:t>
            </a:r>
            <a:r>
              <a:rPr lang="en-US" sz="2400" dirty="0" smtClean="0">
                <a:latin typeface="VNI-Helve" pitchFamily="2" charset="0"/>
              </a:rPr>
              <a:t> </a:t>
            </a:r>
            <a:r>
              <a:rPr lang="en-US" sz="2400" dirty="0" err="1" smtClean="0">
                <a:latin typeface="Times New Roman" pitchFamily="18" charset="0"/>
              </a:rPr>
              <a:t>chứa</a:t>
            </a:r>
            <a:r>
              <a:rPr lang="en-US" sz="2400" dirty="0" smtClean="0">
                <a:latin typeface="VNI-Helve" pitchFamily="2" charset="0"/>
              </a:rPr>
              <a:t> </a:t>
            </a:r>
            <a:r>
              <a:rPr lang="en-US" sz="2400" dirty="0" smtClean="0">
                <a:latin typeface="Times New Roman" pitchFamily="18" charset="0"/>
              </a:rPr>
              <a:t>t</a:t>
            </a:r>
            <a:r>
              <a:rPr lang="en-US" sz="2400" dirty="0" smtClean="0">
                <a:latin typeface="VNI-Helve" pitchFamily="2" charset="0"/>
              </a:rPr>
              <a:t>+1 </a:t>
            </a:r>
            <a:r>
              <a:rPr lang="en-US" sz="2400" dirty="0" err="1" smtClean="0">
                <a:latin typeface="Times New Roman" pitchFamily="18" charset="0"/>
              </a:rPr>
              <a:t>phần</a:t>
            </a:r>
            <a:r>
              <a:rPr lang="en-US" sz="2400" dirty="0" smtClean="0">
                <a:latin typeface="VNI-Helve" pitchFamily="2" charset="0"/>
              </a:rPr>
              <a:t> </a:t>
            </a:r>
            <a:r>
              <a:rPr lang="en-US" sz="2400" dirty="0" err="1" smtClean="0">
                <a:latin typeface="Times New Roman" pitchFamily="18" charset="0"/>
              </a:rPr>
              <a:t>tử</a:t>
            </a:r>
            <a:r>
              <a:rPr lang="en-US" sz="2400" dirty="0" smtClean="0">
                <a:latin typeface="VNI-Helve" pitchFamily="2" charset="0"/>
              </a:rPr>
              <a:t>)</a:t>
            </a:r>
          </a:p>
          <a:p>
            <a:pPr fontAlgn="auto">
              <a:lnSpc>
                <a:spcPct val="90000"/>
              </a:lnSpc>
              <a:spcAft>
                <a:spcPts val="0"/>
              </a:spcAft>
              <a:buFont typeface="Arial" pitchFamily="34" charset="0"/>
              <a:buChar char="•"/>
              <a:defRPr/>
            </a:pPr>
            <a:r>
              <a:rPr lang="en-US" sz="2400" dirty="0" err="1" smtClean="0">
                <a:latin typeface="Times New Roman" pitchFamily="18" charset="0"/>
              </a:rPr>
              <a:t>Để</a:t>
            </a:r>
            <a:r>
              <a:rPr lang="en-US" sz="2400" dirty="0" smtClean="0">
                <a:latin typeface="VNI-Helve" pitchFamily="2" charset="0"/>
              </a:rPr>
              <a:t> </a:t>
            </a:r>
            <a:r>
              <a:rPr lang="en-US" sz="2400" dirty="0" err="1" smtClean="0">
                <a:latin typeface="Times New Roman" pitchFamily="18" charset="0"/>
              </a:rPr>
              <a:t>khai</a:t>
            </a:r>
            <a:r>
              <a:rPr lang="en-US" sz="2400" dirty="0" smtClean="0">
                <a:latin typeface="VNI-Helve" pitchFamily="2" charset="0"/>
              </a:rPr>
              <a:t> </a:t>
            </a:r>
            <a:r>
              <a:rPr lang="en-US" sz="2400" dirty="0" err="1" smtClean="0">
                <a:latin typeface="Times New Roman" pitchFamily="18" charset="0"/>
              </a:rPr>
              <a:t>báo</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ta</a:t>
            </a:r>
            <a:r>
              <a:rPr lang="en-US" sz="2400" dirty="0" smtClean="0">
                <a:latin typeface="VNI-Helve" pitchFamily="2" charset="0"/>
              </a:rPr>
              <a:t> </a:t>
            </a:r>
            <a:r>
              <a:rPr lang="en-US" sz="2400" dirty="0" err="1" smtClean="0">
                <a:latin typeface="Times New Roman" pitchFamily="18" charset="0"/>
              </a:rPr>
              <a:t>cần</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err="1" smtClean="0">
                <a:latin typeface="Times New Roman" pitchFamily="18" charset="0"/>
              </a:rPr>
              <a:t>mảng</a:t>
            </a:r>
            <a:r>
              <a:rPr lang="en-US" sz="2400" dirty="0" smtClean="0">
                <a:latin typeface="VNI-Helve" pitchFamily="2" charset="0"/>
              </a:rPr>
              <a:t> 1 </a:t>
            </a:r>
            <a:r>
              <a:rPr lang="en-US" sz="2400" dirty="0" err="1" smtClean="0">
                <a:latin typeface="Times New Roman" pitchFamily="18" charset="0"/>
              </a:rPr>
              <a:t>chiều</a:t>
            </a:r>
            <a:r>
              <a:rPr lang="en-US" sz="2400" dirty="0" smtClean="0">
                <a:latin typeface="VNI-Helve" pitchFamily="2" charset="0"/>
              </a:rPr>
              <a:t> </a:t>
            </a:r>
            <a:r>
              <a:rPr lang="en-US" sz="2400" dirty="0" smtClean="0">
                <a:latin typeface="Times New Roman" pitchFamily="18" charset="0"/>
              </a:rPr>
              <a:t>S</a:t>
            </a:r>
            <a:r>
              <a:rPr lang="en-US" sz="2400" dirty="0" smtClean="0">
                <a:latin typeface="VNI-Helve" pitchFamily="2" charset="0"/>
              </a:rPr>
              <a:t>, </a:t>
            </a:r>
            <a:r>
              <a:rPr lang="en-US" sz="2400" dirty="0" err="1" smtClean="0">
                <a:latin typeface="Times New Roman" pitchFamily="18" charset="0"/>
              </a:rPr>
              <a:t>biến</a:t>
            </a:r>
            <a:r>
              <a:rPr lang="en-US" sz="2400" dirty="0" smtClean="0">
                <a:latin typeface="VNI-Helve" pitchFamily="2" charset="0"/>
              </a:rPr>
              <a:t> </a:t>
            </a:r>
            <a:r>
              <a:rPr lang="en-US" sz="2400" dirty="0" err="1" smtClean="0">
                <a:latin typeface="Times New Roman" pitchFamily="18" charset="0"/>
              </a:rPr>
              <a:t>nguyên</a:t>
            </a:r>
            <a:r>
              <a:rPr lang="en-US" sz="2400" dirty="0" smtClean="0">
                <a:latin typeface="VNI-Helve" pitchFamily="2" charset="0"/>
              </a:rPr>
              <a:t> </a:t>
            </a:r>
            <a:r>
              <a:rPr lang="en-US" sz="2400" dirty="0" smtClean="0">
                <a:latin typeface="Times New Roman" pitchFamily="18" charset="0"/>
              </a:rPr>
              <a:t>t</a:t>
            </a:r>
            <a:r>
              <a:rPr lang="en-US" sz="2400" dirty="0" smtClean="0">
                <a:latin typeface="VNI-Helve" pitchFamily="2" charset="0"/>
              </a:rPr>
              <a:t> </a:t>
            </a:r>
            <a:r>
              <a:rPr lang="en-US" sz="2400" dirty="0" err="1" smtClean="0">
                <a:latin typeface="Times New Roman" pitchFamily="18" charset="0"/>
              </a:rPr>
              <a:t>cho</a:t>
            </a:r>
            <a:r>
              <a:rPr lang="en-US" sz="2400" dirty="0" smtClean="0">
                <a:latin typeface="VNI-Helve" pitchFamily="2" charset="0"/>
              </a:rPr>
              <a:t> </a:t>
            </a:r>
            <a:r>
              <a:rPr lang="en-US" sz="2400" dirty="0" err="1" smtClean="0">
                <a:latin typeface="Times New Roman" pitchFamily="18" charset="0"/>
              </a:rPr>
              <a:t>biết</a:t>
            </a:r>
            <a:r>
              <a:rPr lang="en-US" sz="2400" dirty="0" smtClean="0">
                <a:latin typeface="VNI-Helve" pitchFamily="2" charset="0"/>
              </a:rPr>
              <a:t> </a:t>
            </a:r>
            <a:r>
              <a:rPr lang="en-US" sz="2400" dirty="0" err="1" smtClean="0">
                <a:latin typeface="Times New Roman" pitchFamily="18" charset="0"/>
              </a:rPr>
              <a:t>chỉ</a:t>
            </a:r>
            <a:r>
              <a:rPr lang="en-US" sz="2400" dirty="0" smtClean="0">
                <a:latin typeface="VNI-Helve" pitchFamily="2" charset="0"/>
              </a:rPr>
              <a:t> </a:t>
            </a:r>
            <a:r>
              <a:rPr lang="en-US" sz="2400" dirty="0" err="1" smtClean="0">
                <a:latin typeface="Times New Roman" pitchFamily="18" charset="0"/>
              </a:rPr>
              <a:t>số</a:t>
            </a:r>
            <a:r>
              <a:rPr lang="en-US" sz="2400" dirty="0" smtClean="0">
                <a:latin typeface="VNI-Helve" pitchFamily="2" charset="0"/>
              </a:rPr>
              <a:t> </a:t>
            </a:r>
            <a:r>
              <a:rPr lang="en-US" sz="2400" dirty="0" err="1" smtClean="0">
                <a:latin typeface="Times New Roman" pitchFamily="18" charset="0"/>
              </a:rPr>
              <a:t>của</a:t>
            </a:r>
            <a:r>
              <a:rPr lang="en-US" sz="2400" dirty="0" smtClean="0">
                <a:latin typeface="VNI-Helve" pitchFamily="2" charset="0"/>
              </a:rPr>
              <a:t> </a:t>
            </a:r>
            <a:r>
              <a:rPr lang="en-US" sz="2400" dirty="0" err="1" smtClean="0">
                <a:latin typeface="Times New Roman" pitchFamily="18" charset="0"/>
              </a:rPr>
              <a:t>đầu</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err="1" smtClean="0">
                <a:latin typeface="Times New Roman" pitchFamily="18" charset="0"/>
              </a:rPr>
              <a:t>và</a:t>
            </a:r>
            <a:r>
              <a:rPr lang="en-US" sz="2400" dirty="0" smtClean="0">
                <a:latin typeface="VNI-Helve" pitchFamily="2" charset="0"/>
              </a:rPr>
              <a:t> </a:t>
            </a:r>
            <a:r>
              <a:rPr lang="en-US" sz="2400" dirty="0" err="1" smtClean="0">
                <a:latin typeface="Times New Roman" pitchFamily="18" charset="0"/>
              </a:rPr>
              <a:t>hằng</a:t>
            </a:r>
            <a:r>
              <a:rPr lang="en-US" sz="2400" dirty="0" smtClean="0">
                <a:latin typeface="VNI-Helve" pitchFamily="2" charset="0"/>
              </a:rPr>
              <a:t> </a:t>
            </a:r>
            <a:r>
              <a:rPr lang="en-US" sz="2400" dirty="0" err="1" smtClean="0">
                <a:latin typeface="Times New Roman" pitchFamily="18" charset="0"/>
              </a:rPr>
              <a:t>số</a:t>
            </a:r>
            <a:r>
              <a:rPr lang="en-US" sz="2400" dirty="0" smtClean="0">
                <a:latin typeface="VNI-Helve" pitchFamily="2" charset="0"/>
              </a:rPr>
              <a:t> </a:t>
            </a:r>
            <a:r>
              <a:rPr lang="en-US" sz="2400" dirty="0" smtClean="0">
                <a:latin typeface="Times New Roman" pitchFamily="18" charset="0"/>
              </a:rPr>
              <a:t>N</a:t>
            </a:r>
            <a:r>
              <a:rPr lang="en-US" sz="2400" dirty="0" smtClean="0">
                <a:latin typeface="VNI-Helve" pitchFamily="2" charset="0"/>
              </a:rPr>
              <a:t> </a:t>
            </a:r>
            <a:r>
              <a:rPr lang="en-US" sz="2400" dirty="0" err="1" smtClean="0">
                <a:latin typeface="Times New Roman" pitchFamily="18" charset="0"/>
              </a:rPr>
              <a:t>cho</a:t>
            </a:r>
            <a:r>
              <a:rPr lang="en-US" sz="2400" dirty="0" smtClean="0">
                <a:latin typeface="VNI-Helve" pitchFamily="2" charset="0"/>
              </a:rPr>
              <a:t> </a:t>
            </a:r>
            <a:r>
              <a:rPr lang="en-US" sz="2400" dirty="0" err="1" smtClean="0">
                <a:latin typeface="Times New Roman" pitchFamily="18" charset="0"/>
              </a:rPr>
              <a:t>biết</a:t>
            </a:r>
            <a:r>
              <a:rPr lang="en-US" sz="2400" dirty="0" smtClean="0">
                <a:latin typeface="VNI-Helve" pitchFamily="2" charset="0"/>
              </a:rPr>
              <a:t> </a:t>
            </a:r>
            <a:r>
              <a:rPr lang="en-US" sz="2400" dirty="0" err="1" smtClean="0">
                <a:latin typeface="Times New Roman" pitchFamily="18" charset="0"/>
              </a:rPr>
              <a:t>kích</a:t>
            </a:r>
            <a:r>
              <a:rPr lang="en-US" sz="2400" dirty="0" smtClean="0">
                <a:latin typeface="VNI-Helve" pitchFamily="2" charset="0"/>
              </a:rPr>
              <a:t> </a:t>
            </a:r>
            <a:r>
              <a:rPr lang="en-US" sz="2400" dirty="0" err="1" smtClean="0">
                <a:latin typeface="Times New Roman" pitchFamily="18" charset="0"/>
              </a:rPr>
              <a:t>thước</a:t>
            </a:r>
            <a:r>
              <a:rPr lang="en-US" sz="2400" dirty="0" smtClean="0">
                <a:latin typeface="VNI-Helve" pitchFamily="2" charset="0"/>
              </a:rPr>
              <a:t> </a:t>
            </a:r>
            <a:r>
              <a:rPr lang="en-US" sz="2400" dirty="0" err="1" smtClean="0">
                <a:latin typeface="Times New Roman" pitchFamily="18" charset="0"/>
              </a:rPr>
              <a:t>tối</a:t>
            </a:r>
            <a:r>
              <a:rPr lang="en-US" sz="2400" dirty="0" smtClean="0">
                <a:latin typeface="VNI-Helve" pitchFamily="2" charset="0"/>
              </a:rPr>
              <a:t> </a:t>
            </a:r>
            <a:r>
              <a:rPr lang="en-US" sz="2400" dirty="0" err="1" smtClean="0">
                <a:latin typeface="Times New Roman" pitchFamily="18" charset="0"/>
              </a:rPr>
              <a:t>đa</a:t>
            </a:r>
            <a:r>
              <a:rPr lang="en-US" sz="2400" dirty="0" smtClean="0">
                <a:latin typeface="VNI-Helve" pitchFamily="2" charset="0"/>
              </a:rPr>
              <a:t> </a:t>
            </a:r>
            <a:r>
              <a:rPr lang="en-US" sz="2400" dirty="0" err="1" smtClean="0">
                <a:latin typeface="Times New Roman" pitchFamily="18" charset="0"/>
              </a:rPr>
              <a:t>của</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a:t>
            </a:r>
          </a:p>
          <a:p>
            <a:pPr lvl="2" fontAlgn="auto">
              <a:lnSpc>
                <a:spcPct val="90000"/>
              </a:lnSpc>
              <a:spcAft>
                <a:spcPts val="0"/>
              </a:spcAft>
              <a:buFont typeface="Wingdings" pitchFamily="2" charset="2"/>
              <a:buNone/>
              <a:defRPr/>
            </a:pPr>
            <a:r>
              <a:rPr lang="en-US" b="1" dirty="0" smtClean="0">
                <a:solidFill>
                  <a:srgbClr val="0000FF"/>
                </a:solidFill>
                <a:latin typeface="Times New Roman" pitchFamily="18" charset="0"/>
              </a:rPr>
              <a:t>Data</a:t>
            </a:r>
            <a:r>
              <a:rPr lang="en-US" b="1" dirty="0" smtClean="0">
                <a:solidFill>
                  <a:srgbClr val="000000"/>
                </a:solidFill>
                <a:latin typeface="VNI-Helve" pitchFamily="2" charset="0"/>
              </a:rPr>
              <a:t>	  </a:t>
            </a:r>
            <a:r>
              <a:rPr lang="en-US" b="1" dirty="0" smtClean="0">
                <a:solidFill>
                  <a:srgbClr val="000000"/>
                </a:solidFill>
                <a:latin typeface="Times New Roman" pitchFamily="18" charset="0"/>
              </a:rPr>
              <a:t>S</a:t>
            </a:r>
            <a:r>
              <a:rPr lang="en-US" b="1" dirty="0" smtClean="0">
                <a:solidFill>
                  <a:srgbClr val="000000"/>
                </a:solidFill>
                <a:latin typeface="VNI-Helve" pitchFamily="2" charset="0"/>
              </a:rPr>
              <a:t> [</a:t>
            </a:r>
            <a:r>
              <a:rPr lang="en-US" b="1" dirty="0" smtClean="0">
                <a:solidFill>
                  <a:srgbClr val="000000"/>
                </a:solidFill>
                <a:latin typeface="Times New Roman" pitchFamily="18" charset="0"/>
              </a:rPr>
              <a:t>N</a:t>
            </a:r>
            <a:r>
              <a:rPr lang="en-US" b="1" dirty="0" smtClean="0">
                <a:solidFill>
                  <a:srgbClr val="000000"/>
                </a:solidFill>
                <a:latin typeface="VNI-Helve" pitchFamily="2" charset="0"/>
              </a:rPr>
              <a:t>];</a:t>
            </a:r>
          </a:p>
          <a:p>
            <a:pPr lvl="2" fontAlgn="auto">
              <a:lnSpc>
                <a:spcPct val="90000"/>
              </a:lnSpc>
              <a:spcAft>
                <a:spcPts val="0"/>
              </a:spcAft>
              <a:buFont typeface="Wingdings" pitchFamily="2" charset="2"/>
              <a:buNone/>
              <a:defRPr/>
            </a:pPr>
            <a:r>
              <a:rPr lang="en-US" b="1" dirty="0" err="1" smtClean="0">
                <a:solidFill>
                  <a:srgbClr val="0000FF"/>
                </a:solidFill>
                <a:latin typeface="Times New Roman" pitchFamily="18" charset="0"/>
              </a:rPr>
              <a:t>int</a:t>
            </a:r>
            <a:r>
              <a:rPr lang="en-US" b="1" dirty="0" smtClean="0">
                <a:solidFill>
                  <a:srgbClr val="000000"/>
                </a:solidFill>
                <a:latin typeface="VNI-Helve" pitchFamily="2" charset="0"/>
              </a:rPr>
              <a:t>	  </a:t>
            </a:r>
            <a:r>
              <a:rPr lang="en-US" b="1" dirty="0" smtClean="0">
                <a:solidFill>
                  <a:srgbClr val="000000"/>
                </a:solidFill>
                <a:latin typeface="Times New Roman" pitchFamily="18" charset="0"/>
              </a:rPr>
              <a:t>t</a:t>
            </a:r>
            <a:r>
              <a:rPr lang="en-US" b="1" dirty="0" smtClean="0">
                <a:solidFill>
                  <a:srgbClr val="000000"/>
                </a:solidFill>
                <a:latin typeface="VNI-Helve" pitchFamily="2" charset="0"/>
              </a:rPr>
              <a:t>;</a:t>
            </a:r>
          </a:p>
          <a:p>
            <a:pPr fontAlgn="auto">
              <a:spcAft>
                <a:spcPts val="0"/>
              </a:spcAft>
              <a:buFont typeface="Arial" pitchFamily="34" charset="0"/>
              <a:buChar char="•"/>
              <a:defRPr/>
            </a:pPr>
            <a:r>
              <a:rPr lang="en-US" sz="2400" dirty="0" err="1" smtClean="0">
                <a:latin typeface="Times New Roman" pitchFamily="18" charset="0"/>
              </a:rPr>
              <a:t>Lệnh</a:t>
            </a:r>
            <a:r>
              <a:rPr lang="en-US" sz="2400" dirty="0" smtClean="0">
                <a:latin typeface="VNI-Helve" pitchFamily="2" charset="0"/>
              </a:rPr>
              <a:t> </a:t>
            </a:r>
            <a:r>
              <a:rPr lang="en-US" sz="2400" dirty="0" smtClean="0">
                <a:latin typeface="Times New Roman" pitchFamily="18" charset="0"/>
              </a:rPr>
              <a:t>t</a:t>
            </a:r>
            <a:r>
              <a:rPr lang="en-US" sz="2400" dirty="0" smtClean="0">
                <a:latin typeface="VNI-Helve" pitchFamily="2" charset="0"/>
              </a:rPr>
              <a:t> = 0 </a:t>
            </a:r>
            <a:r>
              <a:rPr lang="en-US" sz="2400" dirty="0" err="1" smtClean="0">
                <a:latin typeface="Times New Roman" pitchFamily="18" charset="0"/>
              </a:rPr>
              <a:t>sẽ</a:t>
            </a:r>
            <a:r>
              <a:rPr lang="en-US" sz="2400" dirty="0" smtClean="0">
                <a:latin typeface="VNI-Helve" pitchFamily="2" charset="0"/>
              </a:rPr>
              <a:t> </a:t>
            </a:r>
            <a:r>
              <a:rPr lang="en-US" sz="2400" dirty="0" err="1" smtClean="0">
                <a:latin typeface="Times New Roman" pitchFamily="18" charset="0"/>
              </a:rPr>
              <a:t>tạo</a:t>
            </a:r>
            <a:r>
              <a:rPr lang="en-US" sz="2400" dirty="0" smtClean="0">
                <a:latin typeface="VNI-Helve" pitchFamily="2" charset="0"/>
              </a:rPr>
              <a:t> </a:t>
            </a:r>
            <a:r>
              <a:rPr lang="en-US" sz="2400" dirty="0" err="1" smtClean="0">
                <a:latin typeface="Times New Roman" pitchFamily="18" charset="0"/>
              </a:rPr>
              <a:t>ra</a:t>
            </a:r>
            <a:r>
              <a:rPr lang="en-US" sz="2400" dirty="0" smtClean="0">
                <a:latin typeface="VNI-Helve" pitchFamily="2" charset="0"/>
              </a:rPr>
              <a:t> </a:t>
            </a:r>
            <a:r>
              <a:rPr lang="en-US" sz="2400" dirty="0" err="1" smtClean="0">
                <a:latin typeface="Times New Roman" pitchFamily="18" charset="0"/>
              </a:rPr>
              <a:t>một</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 </a:t>
            </a:r>
            <a:r>
              <a:rPr lang="en-US" sz="2400" dirty="0" smtClean="0">
                <a:latin typeface="Times New Roman" pitchFamily="18" charset="0"/>
              </a:rPr>
              <a:t>S</a:t>
            </a:r>
            <a:r>
              <a:rPr lang="en-US" sz="2400" dirty="0" smtClean="0">
                <a:latin typeface="VNI-Helve" pitchFamily="2" charset="0"/>
              </a:rPr>
              <a:t> </a:t>
            </a:r>
            <a:r>
              <a:rPr lang="en-US" sz="2400" dirty="0" err="1" smtClean="0">
                <a:latin typeface="Times New Roman" pitchFamily="18" charset="0"/>
              </a:rPr>
              <a:t>rỗng</a:t>
            </a:r>
            <a:r>
              <a:rPr lang="en-US" sz="2400" dirty="0" smtClean="0">
                <a:latin typeface="VNI-Helve" pitchFamily="2" charset="0"/>
              </a:rPr>
              <a:t>. </a:t>
            </a:r>
          </a:p>
          <a:p>
            <a:pPr fontAlgn="auto">
              <a:spcAft>
                <a:spcPts val="0"/>
              </a:spcAft>
              <a:buFont typeface="Arial" pitchFamily="34" charset="0"/>
              <a:buChar char="•"/>
              <a:defRPr/>
            </a:pPr>
            <a:r>
              <a:rPr lang="en-US" sz="2400" dirty="0" err="1" smtClean="0">
                <a:latin typeface="Times New Roman" pitchFamily="18" charset="0"/>
              </a:rPr>
              <a:t>Giá</a:t>
            </a:r>
            <a:r>
              <a:rPr lang="en-US" sz="2400" dirty="0" smtClean="0">
                <a:latin typeface="VNI-Helve" pitchFamily="2" charset="0"/>
              </a:rPr>
              <a:t> </a:t>
            </a:r>
            <a:r>
              <a:rPr lang="en-US" sz="2400" dirty="0" err="1" smtClean="0">
                <a:latin typeface="Times New Roman" pitchFamily="18" charset="0"/>
              </a:rPr>
              <a:t>trị</a:t>
            </a:r>
            <a:r>
              <a:rPr lang="en-US" sz="2400" dirty="0" smtClean="0">
                <a:latin typeface="VNI-Helve" pitchFamily="2" charset="0"/>
              </a:rPr>
              <a:t> </a:t>
            </a:r>
            <a:r>
              <a:rPr lang="en-US" sz="2400" dirty="0" err="1" smtClean="0">
                <a:latin typeface="Times New Roman" pitchFamily="18" charset="0"/>
              </a:rPr>
              <a:t>của</a:t>
            </a:r>
            <a:r>
              <a:rPr lang="en-US" sz="2400" dirty="0" smtClean="0">
                <a:latin typeface="VNI-Helve" pitchFamily="2" charset="0"/>
              </a:rPr>
              <a:t> </a:t>
            </a:r>
            <a:r>
              <a:rPr lang="en-US" sz="2400" dirty="0" smtClean="0">
                <a:latin typeface="Times New Roman" pitchFamily="18" charset="0"/>
              </a:rPr>
              <a:t>t</a:t>
            </a:r>
            <a:r>
              <a:rPr lang="en-US" sz="2400" dirty="0" smtClean="0">
                <a:latin typeface="VNI-Helve" pitchFamily="2" charset="0"/>
              </a:rPr>
              <a:t> </a:t>
            </a:r>
            <a:r>
              <a:rPr lang="en-US" sz="2400" dirty="0" err="1" smtClean="0">
                <a:latin typeface="Times New Roman" pitchFamily="18" charset="0"/>
              </a:rPr>
              <a:t>sẽ</a:t>
            </a:r>
            <a:r>
              <a:rPr lang="en-US" sz="2400" dirty="0" smtClean="0">
                <a:latin typeface="VNI-Helve" pitchFamily="2" charset="0"/>
              </a:rPr>
              <a:t> </a:t>
            </a:r>
            <a:r>
              <a:rPr lang="en-US" sz="2400" dirty="0" err="1" smtClean="0">
                <a:latin typeface="Times New Roman" pitchFamily="18" charset="0"/>
              </a:rPr>
              <a:t>cho</a:t>
            </a:r>
            <a:r>
              <a:rPr lang="en-US" sz="2400" dirty="0" smtClean="0">
                <a:latin typeface="VNI-Helve" pitchFamily="2" charset="0"/>
              </a:rPr>
              <a:t> </a:t>
            </a:r>
            <a:r>
              <a:rPr lang="en-US" sz="2400" dirty="0" err="1" smtClean="0">
                <a:latin typeface="Times New Roman" pitchFamily="18" charset="0"/>
              </a:rPr>
              <a:t>biết</a:t>
            </a:r>
            <a:r>
              <a:rPr lang="en-US" sz="2400" dirty="0" smtClean="0">
                <a:latin typeface="VNI-Helve" pitchFamily="2" charset="0"/>
              </a:rPr>
              <a:t> </a:t>
            </a:r>
            <a:r>
              <a:rPr lang="en-US" sz="2400" dirty="0" err="1" smtClean="0">
                <a:latin typeface="Times New Roman" pitchFamily="18" charset="0"/>
              </a:rPr>
              <a:t>số</a:t>
            </a:r>
            <a:r>
              <a:rPr lang="en-US" sz="2400" dirty="0" smtClean="0">
                <a:latin typeface="VNI-Helve" pitchFamily="2" charset="0"/>
              </a:rPr>
              <a:t> </a:t>
            </a:r>
            <a:r>
              <a:rPr lang="en-US" sz="2400" dirty="0" err="1" smtClean="0">
                <a:latin typeface="Times New Roman" pitchFamily="18" charset="0"/>
              </a:rPr>
              <a:t>phần</a:t>
            </a:r>
            <a:r>
              <a:rPr lang="en-US" sz="2400" dirty="0" smtClean="0">
                <a:latin typeface="VNI-Helve" pitchFamily="2" charset="0"/>
              </a:rPr>
              <a:t> </a:t>
            </a:r>
            <a:r>
              <a:rPr lang="en-US" sz="2400" dirty="0" err="1" smtClean="0">
                <a:latin typeface="Times New Roman" pitchFamily="18" charset="0"/>
              </a:rPr>
              <a:t>tử</a:t>
            </a:r>
            <a:r>
              <a:rPr lang="en-US" sz="2400" dirty="0" smtClean="0">
                <a:latin typeface="VNI-Helve" pitchFamily="2" charset="0"/>
              </a:rPr>
              <a:t> </a:t>
            </a:r>
            <a:r>
              <a:rPr lang="en-US" sz="2400" dirty="0" err="1" smtClean="0">
                <a:latin typeface="Times New Roman" pitchFamily="18" charset="0"/>
              </a:rPr>
              <a:t>hiện</a:t>
            </a:r>
            <a:r>
              <a:rPr lang="en-US" sz="2400" dirty="0" smtClean="0">
                <a:latin typeface="VNI-Helve" pitchFamily="2" charset="0"/>
              </a:rPr>
              <a:t> </a:t>
            </a:r>
            <a:r>
              <a:rPr lang="en-US" sz="2400" dirty="0" err="1" smtClean="0">
                <a:latin typeface="Times New Roman" pitchFamily="18" charset="0"/>
              </a:rPr>
              <a:t>hành</a:t>
            </a:r>
            <a:r>
              <a:rPr lang="en-US" sz="2400" dirty="0" smtClean="0">
                <a:latin typeface="VNI-Helve" pitchFamily="2" charset="0"/>
              </a:rPr>
              <a:t> </a:t>
            </a:r>
            <a:r>
              <a:rPr lang="en-US" sz="2400" dirty="0" err="1" smtClean="0">
                <a:latin typeface="Times New Roman" pitchFamily="18" charset="0"/>
              </a:rPr>
              <a:t>có</a:t>
            </a:r>
            <a:r>
              <a:rPr lang="en-US" sz="2400" dirty="0" smtClean="0">
                <a:latin typeface="VNI-Helve" pitchFamily="2" charset="0"/>
              </a:rPr>
              <a:t> </a:t>
            </a:r>
            <a:r>
              <a:rPr lang="en-US" sz="2400" dirty="0" err="1" smtClean="0">
                <a:latin typeface="Times New Roman" pitchFamily="18" charset="0"/>
              </a:rPr>
              <a:t>trong</a:t>
            </a:r>
            <a:r>
              <a:rPr lang="en-US" sz="2400" dirty="0" smtClean="0">
                <a:latin typeface="VNI-Helve" pitchFamily="2" charset="0"/>
              </a:rPr>
              <a:t> </a:t>
            </a:r>
            <a:r>
              <a:rPr lang="en-US" sz="2400" dirty="0" smtClean="0">
                <a:latin typeface="Times New Roman" pitchFamily="18" charset="0"/>
              </a:rPr>
              <a:t>stack</a:t>
            </a:r>
            <a:r>
              <a:rPr lang="en-US" sz="2400" dirty="0" smtClean="0">
                <a:latin typeface="VNI-Helve" pitchFamily="2" charset="0"/>
              </a:rPr>
              <a:t>.</a:t>
            </a:r>
          </a:p>
        </p:txBody>
      </p:sp>
      <p:graphicFrame>
        <p:nvGraphicFramePr>
          <p:cNvPr id="1026" name="Object 2"/>
          <p:cNvGraphicFramePr>
            <a:graphicFrameLocks noChangeAspect="1"/>
          </p:cNvGraphicFramePr>
          <p:nvPr/>
        </p:nvGraphicFramePr>
        <p:xfrm>
          <a:off x="3657600" y="4573588"/>
          <a:ext cx="5334000" cy="760412"/>
        </p:xfrm>
        <a:graphic>
          <a:graphicData uri="http://schemas.openxmlformats.org/presentationml/2006/ole">
            <p:oleObj spid="_x0000_s1026" r:id="rId3" imgW="3924396" imgH="504673" progId="">
              <p:embed/>
            </p:oleObj>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098514CA-615C-44CB-8784-9913B863317C}" type="slidenum">
              <a:rPr lang="en-US"/>
              <a:pPr algn="ctr">
                <a:defRPr/>
              </a:pPr>
              <a:t>69</a:t>
            </a:fld>
            <a:endParaRPr lang="en-US"/>
          </a:p>
        </p:txBody>
      </p:sp>
      <p:sp>
        <p:nvSpPr>
          <p:cNvPr id="6147" name="Rectangle 2"/>
          <p:cNvSpPr>
            <a:spLocks noGrp="1" noChangeArrowheads="1"/>
          </p:cNvSpPr>
          <p:nvPr>
            <p:ph type="title"/>
          </p:nvPr>
        </p:nvSpPr>
        <p:spPr>
          <a:xfrm>
            <a:off x="457200" y="457200"/>
            <a:ext cx="8229600" cy="990600"/>
          </a:xfrm>
        </p:spPr>
        <p:txBody>
          <a:bodyPr/>
          <a:lstStyle/>
          <a:p>
            <a:r>
              <a:rPr lang="en-US" b="1" dirty="0" err="1" smtClean="0">
                <a:latin typeface="Times New Roman" pitchFamily="18" charset="0"/>
              </a:rPr>
              <a:t>Biểu</a:t>
            </a:r>
            <a:r>
              <a:rPr lang="en-US" b="1" dirty="0" smtClean="0"/>
              <a:t> </a:t>
            </a:r>
            <a:r>
              <a:rPr lang="en-US" b="1" dirty="0" err="1" smtClean="0">
                <a:latin typeface="Times New Roman" pitchFamily="18" charset="0"/>
              </a:rPr>
              <a:t>diễn</a:t>
            </a:r>
            <a:r>
              <a:rPr lang="en-US" b="1" dirty="0" smtClean="0"/>
              <a:t> </a:t>
            </a:r>
            <a:r>
              <a:rPr lang="en-US" b="1" dirty="0" smtClean="0">
                <a:latin typeface="Times New Roman" pitchFamily="18" charset="0"/>
              </a:rPr>
              <a:t>Stack</a:t>
            </a:r>
            <a:r>
              <a:rPr lang="en-US" b="1" dirty="0" smtClean="0"/>
              <a:t> </a:t>
            </a:r>
            <a:r>
              <a:rPr lang="en-US" b="1" dirty="0" err="1" smtClean="0">
                <a:latin typeface="Times New Roman" pitchFamily="18" charset="0"/>
              </a:rPr>
              <a:t>dùng</a:t>
            </a:r>
            <a:r>
              <a:rPr lang="en-US" b="1" dirty="0" smtClean="0"/>
              <a:t> </a:t>
            </a:r>
            <a:r>
              <a:rPr lang="en-US" b="1" dirty="0" err="1" smtClean="0">
                <a:latin typeface="Times New Roman" pitchFamily="18" charset="0"/>
              </a:rPr>
              <a:t>mảng</a:t>
            </a:r>
            <a:endParaRPr lang="en-US" b="1" dirty="0" smtClean="0">
              <a:latin typeface="Times New Roman" pitchFamily="18" charset="0"/>
            </a:endParaRPr>
          </a:p>
        </p:txBody>
      </p:sp>
      <p:sp>
        <p:nvSpPr>
          <p:cNvPr id="6148" name="Rectangle 3"/>
          <p:cNvSpPr>
            <a:spLocks noGrp="1" noChangeArrowheads="1"/>
          </p:cNvSpPr>
          <p:nvPr>
            <p:ph type="body" idx="1"/>
          </p:nvPr>
        </p:nvSpPr>
        <p:spPr>
          <a:xfrm>
            <a:off x="0" y="1447800"/>
            <a:ext cx="3886200" cy="5029200"/>
          </a:xfrm>
        </p:spPr>
        <p:txBody>
          <a:bodyPr/>
          <a:lstStyle/>
          <a:p>
            <a:pPr>
              <a:lnSpc>
                <a:spcPct val="90000"/>
              </a:lnSpc>
              <a:buFont typeface="Wingdings" pitchFamily="2" charset="2"/>
              <a:buNone/>
            </a:pPr>
            <a:r>
              <a:rPr lang="en-US" sz="2800" dirty="0" smtClean="0"/>
              <a:t>	</a:t>
            </a:r>
            <a:r>
              <a:rPr lang="en-US" sz="2400" dirty="0" err="1" smtClean="0">
                <a:solidFill>
                  <a:srgbClr val="0000FF"/>
                </a:solidFill>
              </a:rPr>
              <a:t>typedef</a:t>
            </a:r>
            <a:r>
              <a:rPr lang="en-US" sz="2400" dirty="0" smtClean="0">
                <a:solidFill>
                  <a:srgbClr val="0000FF"/>
                </a:solidFill>
              </a:rPr>
              <a:t> </a:t>
            </a:r>
            <a:r>
              <a:rPr lang="en-US" sz="2400" dirty="0" err="1" smtClean="0">
                <a:solidFill>
                  <a:srgbClr val="0000FF"/>
                </a:solidFill>
              </a:rPr>
              <a:t>struct</a:t>
            </a:r>
            <a:r>
              <a:rPr lang="en-US" sz="2400" dirty="0" smtClean="0"/>
              <a:t> node</a:t>
            </a:r>
          </a:p>
          <a:p>
            <a:pPr>
              <a:lnSpc>
                <a:spcPct val="90000"/>
              </a:lnSpc>
              <a:buFont typeface="Wingdings" pitchFamily="2" charset="2"/>
              <a:buNone/>
            </a:pPr>
            <a:r>
              <a:rPr lang="en-US" sz="2400" dirty="0" smtClean="0"/>
              <a:t>	{</a:t>
            </a:r>
          </a:p>
          <a:p>
            <a:pPr>
              <a:lnSpc>
                <a:spcPct val="90000"/>
              </a:lnSpc>
              <a:buFont typeface="Wingdings" pitchFamily="2" charset="2"/>
              <a:buNone/>
            </a:pPr>
            <a:r>
              <a:rPr lang="en-US" sz="2400" dirty="0" smtClean="0"/>
              <a:t>	</a:t>
            </a:r>
            <a:r>
              <a:rPr lang="en-US" sz="2400" dirty="0" err="1" smtClean="0">
                <a:solidFill>
                  <a:srgbClr val="0000FF"/>
                </a:solidFill>
              </a:rPr>
              <a:t>int</a:t>
            </a:r>
            <a:r>
              <a:rPr lang="en-US" sz="2400" dirty="0" smtClean="0"/>
              <a:t> data;</a:t>
            </a:r>
          </a:p>
          <a:p>
            <a:pPr>
              <a:lnSpc>
                <a:spcPct val="90000"/>
              </a:lnSpc>
              <a:buFont typeface="Wingdings" pitchFamily="2" charset="2"/>
              <a:buNone/>
            </a:pPr>
            <a:r>
              <a:rPr lang="en-US" sz="2400" dirty="0" smtClean="0"/>
              <a:t>	};</a:t>
            </a:r>
          </a:p>
          <a:p>
            <a:pPr>
              <a:lnSpc>
                <a:spcPct val="90000"/>
              </a:lnSpc>
              <a:buFont typeface="Wingdings" pitchFamily="2" charset="2"/>
              <a:buNone/>
            </a:pPr>
            <a:r>
              <a:rPr lang="en-US" sz="2400" dirty="0" smtClean="0"/>
              <a:t>	</a:t>
            </a:r>
            <a:r>
              <a:rPr lang="en-US" sz="2400" dirty="0" err="1" smtClean="0">
                <a:solidFill>
                  <a:srgbClr val="0000FF"/>
                </a:solidFill>
              </a:rPr>
              <a:t>typedef</a:t>
            </a:r>
            <a:r>
              <a:rPr lang="en-US" sz="2400" dirty="0" smtClean="0">
                <a:solidFill>
                  <a:srgbClr val="0000FF"/>
                </a:solidFill>
              </a:rPr>
              <a:t> </a:t>
            </a:r>
            <a:r>
              <a:rPr lang="en-US" sz="2400" dirty="0" err="1" smtClean="0">
                <a:solidFill>
                  <a:srgbClr val="0000FF"/>
                </a:solidFill>
              </a:rPr>
              <a:t>struct</a:t>
            </a:r>
            <a:r>
              <a:rPr lang="en-US" sz="2400" dirty="0" smtClean="0"/>
              <a:t> stack</a:t>
            </a:r>
          </a:p>
          <a:p>
            <a:pPr>
              <a:lnSpc>
                <a:spcPct val="90000"/>
              </a:lnSpc>
              <a:buFont typeface="Wingdings" pitchFamily="2" charset="2"/>
              <a:buNone/>
            </a:pPr>
            <a:r>
              <a:rPr lang="en-US" sz="2400" dirty="0" smtClean="0"/>
              <a:t>	{</a:t>
            </a:r>
          </a:p>
          <a:p>
            <a:pPr>
              <a:lnSpc>
                <a:spcPct val="90000"/>
              </a:lnSpc>
              <a:buFont typeface="Wingdings" pitchFamily="2" charset="2"/>
              <a:buNone/>
            </a:pPr>
            <a:r>
              <a:rPr lang="en-US" sz="2400" dirty="0" smtClean="0"/>
              <a:t>		</a:t>
            </a:r>
            <a:r>
              <a:rPr lang="en-US" sz="2400" dirty="0" err="1" smtClean="0">
                <a:solidFill>
                  <a:srgbClr val="0000FF"/>
                </a:solidFill>
              </a:rPr>
              <a:t>int</a:t>
            </a:r>
            <a:r>
              <a:rPr lang="en-US" sz="2400" dirty="0" smtClean="0"/>
              <a:t> top;</a:t>
            </a:r>
          </a:p>
          <a:p>
            <a:pPr>
              <a:lnSpc>
                <a:spcPct val="90000"/>
              </a:lnSpc>
              <a:buFont typeface="Wingdings" pitchFamily="2" charset="2"/>
              <a:buNone/>
            </a:pPr>
            <a:r>
              <a:rPr lang="en-US" sz="2400" dirty="0" smtClean="0"/>
              <a:t>		</a:t>
            </a:r>
            <a:r>
              <a:rPr lang="en-US" sz="2400" dirty="0" smtClean="0">
                <a:solidFill>
                  <a:srgbClr val="0000FF"/>
                </a:solidFill>
              </a:rPr>
              <a:t>node</a:t>
            </a:r>
            <a:r>
              <a:rPr lang="en-US" sz="2400" dirty="0" smtClean="0"/>
              <a:t> list[N];</a:t>
            </a:r>
          </a:p>
          <a:p>
            <a:pPr>
              <a:lnSpc>
                <a:spcPct val="90000"/>
              </a:lnSpc>
              <a:buFont typeface="Wingdings" pitchFamily="2" charset="2"/>
              <a:buNone/>
            </a:pPr>
            <a:r>
              <a:rPr lang="en-US" sz="2400" dirty="0" smtClean="0"/>
              <a:t>	};</a:t>
            </a:r>
          </a:p>
          <a:p>
            <a:pPr lvl="0">
              <a:lnSpc>
                <a:spcPct val="90000"/>
              </a:lnSpc>
              <a:buNone/>
              <a:defRPr/>
            </a:pPr>
            <a:r>
              <a:rPr lang="en-US" sz="2400" dirty="0" smtClean="0">
                <a:solidFill>
                  <a:srgbClr val="0000FF"/>
                </a:solidFill>
              </a:rPr>
              <a:t>	void</a:t>
            </a:r>
            <a:r>
              <a:rPr lang="en-US" sz="2400" dirty="0" smtClean="0"/>
              <a:t> </a:t>
            </a:r>
            <a:r>
              <a:rPr lang="en-US" sz="2400" dirty="0" smtClean="0">
                <a:solidFill>
                  <a:srgbClr val="FF3300"/>
                </a:solidFill>
              </a:rPr>
              <a:t>Init</a:t>
            </a:r>
            <a:r>
              <a:rPr lang="en-US" sz="2400" dirty="0" smtClean="0"/>
              <a:t>(</a:t>
            </a:r>
            <a:r>
              <a:rPr lang="en-US" sz="2400" dirty="0" smtClean="0">
                <a:solidFill>
                  <a:srgbClr val="0000FF"/>
                </a:solidFill>
              </a:rPr>
              <a:t>stack</a:t>
            </a:r>
            <a:r>
              <a:rPr lang="en-US" sz="2400" dirty="0" smtClean="0"/>
              <a:t> &amp;s)</a:t>
            </a:r>
          </a:p>
          <a:p>
            <a:pPr lvl="0">
              <a:buNone/>
              <a:defRPr/>
            </a:pPr>
            <a:r>
              <a:rPr lang="en-US" sz="2400" dirty="0" smtClean="0"/>
              <a:t>	{	</a:t>
            </a:r>
            <a:r>
              <a:rPr lang="en-US" sz="2400" dirty="0" err="1" smtClean="0"/>
              <a:t>s.top</a:t>
            </a:r>
            <a:r>
              <a:rPr lang="en-US" sz="2400" dirty="0" smtClean="0"/>
              <a:t>=-1; </a:t>
            </a:r>
          </a:p>
          <a:p>
            <a:pPr lvl="0">
              <a:buNone/>
              <a:defRPr/>
            </a:pPr>
            <a:r>
              <a:rPr lang="en-US" sz="2400" dirty="0" smtClean="0"/>
              <a:t>	}</a:t>
            </a:r>
          </a:p>
          <a:p>
            <a:pPr>
              <a:lnSpc>
                <a:spcPct val="90000"/>
              </a:lnSpc>
              <a:buFont typeface="Wingdings" pitchFamily="2" charset="2"/>
              <a:buNone/>
            </a:pPr>
            <a:endParaRPr lang="en-US" sz="2400" dirty="0" smtClean="0"/>
          </a:p>
        </p:txBody>
      </p:sp>
      <p:sp>
        <p:nvSpPr>
          <p:cNvPr id="6" name="Rectangle 3"/>
          <p:cNvSpPr txBox="1">
            <a:spLocks noChangeArrowheads="1"/>
          </p:cNvSpPr>
          <p:nvPr/>
        </p:nvSpPr>
        <p:spPr bwMode="auto">
          <a:xfrm>
            <a:off x="3505200" y="1371600"/>
            <a:ext cx="54102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lnSpc>
                <a:spcPct val="90000"/>
              </a:lnSpc>
              <a:buFont typeface="Wingdings" pitchFamily="2" charset="2"/>
              <a:buNone/>
            </a:pPr>
            <a:r>
              <a:rPr lang="en-US" sz="2000" b="1" dirty="0" err="1" smtClean="0">
                <a:solidFill>
                  <a:srgbClr val="0000FF"/>
                </a:solidFill>
                <a:latin typeface="Courier New" pitchFamily="49" charset="0"/>
              </a:rPr>
              <a:t>int</a:t>
            </a:r>
            <a:r>
              <a:rPr lang="en-US" sz="2000" b="1" dirty="0" smtClean="0">
                <a:solidFill>
                  <a:srgbClr val="000000"/>
                </a:solidFill>
                <a:latin typeface="Courier New" pitchFamily="49" charset="0"/>
              </a:rPr>
              <a:t> </a:t>
            </a:r>
            <a:r>
              <a:rPr lang="en-US" sz="2000" b="1" dirty="0" smtClean="0">
                <a:solidFill>
                  <a:srgbClr val="FF0000"/>
                </a:solidFill>
                <a:latin typeface="Courier New" pitchFamily="49" charset="0"/>
              </a:rPr>
              <a:t>Empty</a:t>
            </a:r>
            <a:r>
              <a:rPr lang="en-US" sz="2000" b="1" dirty="0" smtClean="0">
                <a:solidFill>
                  <a:srgbClr val="000000"/>
                </a:solidFill>
                <a:latin typeface="Courier New" pitchFamily="49" charset="0"/>
              </a:rPr>
              <a:t>(stack s)</a:t>
            </a:r>
          </a:p>
          <a:p>
            <a:pPr lvl="1">
              <a:lnSpc>
                <a:spcPct val="90000"/>
              </a:lnSpc>
              <a:buFont typeface="Wingdings" pitchFamily="2" charset="2"/>
              <a:buNone/>
            </a:pPr>
            <a:r>
              <a:rPr lang="en-US" sz="2000" b="1" dirty="0" smtClean="0">
                <a:solidFill>
                  <a:srgbClr val="000000"/>
                </a:solidFill>
                <a:latin typeface="Courier New" pitchFamily="49" charset="0"/>
              </a:rPr>
              <a:t>{	</a:t>
            </a:r>
          </a:p>
          <a:p>
            <a:pPr lvl="1">
              <a:lnSpc>
                <a:spcPct val="90000"/>
              </a:lnSpc>
              <a:buFont typeface="Wingdings" pitchFamily="2" charset="2"/>
              <a:buNone/>
            </a:pPr>
            <a:r>
              <a:rPr lang="en-US" sz="2000" b="1" dirty="0" smtClean="0">
                <a:solidFill>
                  <a:srgbClr val="000000"/>
                </a:solidFill>
                <a:latin typeface="Courier New" pitchFamily="49" charset="0"/>
              </a:rPr>
              <a:t>	</a:t>
            </a:r>
            <a:r>
              <a:rPr lang="en-US" sz="2000" b="1" dirty="0" smtClean="0">
                <a:solidFill>
                  <a:srgbClr val="0000FF"/>
                </a:solidFill>
                <a:latin typeface="Courier New" pitchFamily="49" charset="0"/>
              </a:rPr>
              <a:t>return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s.top</a:t>
            </a:r>
            <a:r>
              <a:rPr lang="en-US" sz="2000" b="1" dirty="0" smtClean="0">
                <a:solidFill>
                  <a:srgbClr val="000000"/>
                </a:solidFill>
                <a:latin typeface="Courier New" pitchFamily="49" charset="0"/>
              </a:rPr>
              <a:t>=UNDERFLOW ? 1 : 0;</a:t>
            </a:r>
          </a:p>
          <a:p>
            <a:pPr lvl="1">
              <a:lnSpc>
                <a:spcPct val="90000"/>
              </a:lnSpc>
              <a:buFont typeface="Wingdings" pitchFamily="2" charset="2"/>
              <a:buNone/>
            </a:pPr>
            <a:r>
              <a:rPr lang="en-US" sz="2000" b="1" dirty="0" smtClean="0">
                <a:solidFill>
                  <a:srgbClr val="000000"/>
                </a:solidFill>
                <a:latin typeface="Courier New" pitchFamily="49" charset="0"/>
              </a:rPr>
              <a:t>}</a:t>
            </a:r>
          </a:p>
          <a:p>
            <a:pPr lvl="1">
              <a:lnSpc>
                <a:spcPct val="90000"/>
              </a:lnSpc>
              <a:buFont typeface="Wingdings" pitchFamily="2" charset="2"/>
              <a:buNone/>
            </a:pPr>
            <a:r>
              <a:rPr lang="en-US" sz="2000" b="1" dirty="0" err="1" smtClean="0">
                <a:solidFill>
                  <a:srgbClr val="0000FF"/>
                </a:solidFill>
                <a:latin typeface="Courier New" pitchFamily="49" charset="0"/>
              </a:rPr>
              <a:t>int</a:t>
            </a:r>
            <a:r>
              <a:rPr lang="en-US" sz="2000" b="1" dirty="0" smtClean="0">
                <a:solidFill>
                  <a:srgbClr val="000000"/>
                </a:solidFill>
                <a:latin typeface="Courier New" pitchFamily="49" charset="0"/>
              </a:rPr>
              <a:t> </a:t>
            </a:r>
            <a:r>
              <a:rPr lang="en-US" sz="2000" b="1" dirty="0" smtClean="0">
                <a:solidFill>
                  <a:srgbClr val="FF0000"/>
                </a:solidFill>
                <a:latin typeface="Courier New" pitchFamily="49" charset="0"/>
              </a:rPr>
              <a:t>Full</a:t>
            </a:r>
            <a:r>
              <a:rPr lang="en-US" sz="2000" b="1" dirty="0" smtClean="0">
                <a:solidFill>
                  <a:srgbClr val="000000"/>
                </a:solidFill>
                <a:latin typeface="Courier New" pitchFamily="49" charset="0"/>
              </a:rPr>
              <a:t>(stack s)</a:t>
            </a:r>
          </a:p>
          <a:p>
            <a:pPr lvl="1">
              <a:lnSpc>
                <a:spcPct val="90000"/>
              </a:lnSpc>
              <a:buFont typeface="Wingdings" pitchFamily="2" charset="2"/>
              <a:buNone/>
            </a:pPr>
            <a:r>
              <a:rPr lang="en-US" sz="2000" b="1" dirty="0" smtClean="0">
                <a:solidFill>
                  <a:srgbClr val="000000"/>
                </a:solidFill>
                <a:latin typeface="Courier New" pitchFamily="49" charset="0"/>
              </a:rPr>
              <a:t>{		</a:t>
            </a:r>
          </a:p>
          <a:p>
            <a:pPr lvl="1">
              <a:lnSpc>
                <a:spcPct val="90000"/>
              </a:lnSpc>
              <a:buFont typeface="Wingdings" pitchFamily="2" charset="2"/>
              <a:buNone/>
            </a:pPr>
            <a:r>
              <a:rPr lang="en-US" sz="2000" b="1" dirty="0" smtClean="0">
                <a:solidFill>
                  <a:srgbClr val="000000"/>
                </a:solidFill>
                <a:latin typeface="Courier New" pitchFamily="49" charset="0"/>
              </a:rPr>
              <a:t>	</a:t>
            </a:r>
            <a:r>
              <a:rPr lang="en-US" sz="2000" b="1" dirty="0" smtClean="0">
                <a:solidFill>
                  <a:srgbClr val="0000FF"/>
                </a:solidFill>
                <a:latin typeface="Courier New" pitchFamily="49" charset="0"/>
              </a:rPr>
              <a:t>return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s.top</a:t>
            </a:r>
            <a:r>
              <a:rPr lang="en-US" sz="2000" b="1" dirty="0" smtClean="0">
                <a:solidFill>
                  <a:srgbClr val="000000"/>
                </a:solidFill>
                <a:latin typeface="Courier New" pitchFamily="49" charset="0"/>
              </a:rPr>
              <a:t> = N-1 ? 1 : 0;</a:t>
            </a:r>
          </a:p>
          <a:p>
            <a:pPr>
              <a:lnSpc>
                <a:spcPct val="90000"/>
              </a:lnSpc>
            </a:pPr>
            <a:r>
              <a:rPr lang="en-US" sz="2000" b="1" dirty="0">
                <a:solidFill>
                  <a:srgbClr val="000000"/>
                </a:solidFill>
                <a:latin typeface="Courier New" pitchFamily="49" charset="0"/>
              </a:rPr>
              <a:t> </a:t>
            </a:r>
            <a:r>
              <a:rPr lang="en-US" sz="2000" b="1" dirty="0" smtClean="0">
                <a:solidFill>
                  <a:srgbClr val="000000"/>
                </a:solidFill>
                <a:latin typeface="Courier New" pitchFamily="49" charset="0"/>
              </a:rPr>
              <a:t>  }</a:t>
            </a:r>
            <a:r>
              <a:rPr lang="en-US" sz="2000" dirty="0" smtClean="0">
                <a:latin typeface="Times New Roman" pitchFamily="18" charset="0"/>
                <a:cs typeface="Times New Roman" pitchFamily="18" charset="0"/>
              </a:rPr>
              <a:t> </a:t>
            </a:r>
          </a:p>
          <a:p>
            <a:pPr>
              <a:lnSpc>
                <a:spcPct val="90000"/>
              </a:lnSpc>
            </a:pPr>
            <a:r>
              <a:rPr lang="en-US" sz="2000" b="1" dirty="0">
                <a:solidFill>
                  <a:srgbClr val="0000FF"/>
                </a:solidFill>
                <a:latin typeface="Courier New" pitchFamily="49" charset="0"/>
              </a:rPr>
              <a:t> </a:t>
            </a:r>
            <a:r>
              <a:rPr lang="en-US" sz="2000" b="1" dirty="0" smtClean="0">
                <a:solidFill>
                  <a:srgbClr val="0000FF"/>
                </a:solidFill>
                <a:latin typeface="Courier New" pitchFamily="49" charset="0"/>
              </a:rPr>
              <a:t>   void</a:t>
            </a:r>
            <a:r>
              <a:rPr lang="en-US" sz="2000" b="1" dirty="0" smtClean="0">
                <a:solidFill>
                  <a:srgbClr val="000000"/>
                </a:solidFill>
                <a:latin typeface="Courier New" pitchFamily="49" charset="0"/>
              </a:rPr>
              <a:t> </a:t>
            </a:r>
            <a:r>
              <a:rPr lang="en-US" sz="2000" b="1" dirty="0" smtClean="0">
                <a:solidFill>
                  <a:srgbClr val="FF0000"/>
                </a:solidFill>
                <a:latin typeface="Courier New" pitchFamily="49" charset="0"/>
              </a:rPr>
              <a:t>Push</a:t>
            </a:r>
            <a:r>
              <a:rPr lang="en-US" sz="2000" b="1" dirty="0" smtClean="0">
                <a:solidFill>
                  <a:srgbClr val="000000"/>
                </a:solidFill>
                <a:latin typeface="Courier New" pitchFamily="49" charset="0"/>
              </a:rPr>
              <a:t>(stack &amp;</a:t>
            </a:r>
            <a:r>
              <a:rPr lang="en-US" sz="2000" b="1" dirty="0" err="1" smtClean="0">
                <a:solidFill>
                  <a:srgbClr val="000000"/>
                </a:solidFill>
                <a:latin typeface="Courier New" pitchFamily="49" charset="0"/>
              </a:rPr>
              <a:t>s,node</a:t>
            </a:r>
            <a:r>
              <a:rPr lang="en-US" sz="2000" b="1" dirty="0" smtClean="0">
                <a:solidFill>
                  <a:srgbClr val="000000"/>
                </a:solidFill>
                <a:latin typeface="Courier New" pitchFamily="49" charset="0"/>
              </a:rPr>
              <a:t> x)</a:t>
            </a:r>
          </a:p>
          <a:p>
            <a:pPr lvl="1">
              <a:lnSpc>
                <a:spcPct val="90000"/>
              </a:lnSpc>
              <a:buFont typeface="Wingdings" pitchFamily="2" charset="2"/>
              <a:buNone/>
            </a:pPr>
            <a:r>
              <a:rPr lang="en-US" sz="2000" b="1" dirty="0" smtClean="0">
                <a:solidFill>
                  <a:srgbClr val="000000"/>
                </a:solidFill>
                <a:latin typeface="Courier New" pitchFamily="49" charset="0"/>
              </a:rPr>
              <a:t>{	</a:t>
            </a:r>
          </a:p>
          <a:p>
            <a:pPr lvl="1">
              <a:lnSpc>
                <a:spcPct val="90000"/>
              </a:lnSpc>
              <a:buFont typeface="Wingdings" pitchFamily="2" charset="2"/>
              <a:buNone/>
            </a:pPr>
            <a:r>
              <a:rPr lang="en-US" sz="2000" b="1" dirty="0" smtClean="0">
                <a:solidFill>
                  <a:srgbClr val="0000FF"/>
                </a:solidFill>
                <a:latin typeface="Courier New" pitchFamily="49" charset="0"/>
              </a:rPr>
              <a:t>if</a:t>
            </a:r>
            <a:r>
              <a:rPr lang="en-US" sz="2000" b="1" dirty="0" smtClean="0">
                <a:solidFill>
                  <a:srgbClr val="000000"/>
                </a:solidFill>
                <a:latin typeface="Courier New" pitchFamily="49" charset="0"/>
              </a:rPr>
              <a:t>(!</a:t>
            </a:r>
            <a:r>
              <a:rPr lang="en-US" sz="2000" b="1" dirty="0" smtClean="0">
                <a:solidFill>
                  <a:srgbClr val="FF3300"/>
                </a:solidFill>
                <a:latin typeface="Courier New" pitchFamily="49" charset="0"/>
              </a:rPr>
              <a:t>Full</a:t>
            </a:r>
            <a:r>
              <a:rPr lang="en-US" sz="2000" b="1" dirty="0" smtClean="0">
                <a:solidFill>
                  <a:srgbClr val="000000"/>
                </a:solidFill>
                <a:latin typeface="Courier New" pitchFamily="49" charset="0"/>
              </a:rPr>
              <a:t>(s)) </a:t>
            </a:r>
            <a:r>
              <a:rPr lang="en-US" sz="2000" i="1" dirty="0" smtClean="0">
                <a:solidFill>
                  <a:srgbClr val="000000"/>
                </a:solidFill>
                <a:latin typeface="VNI-Helve" pitchFamily="2" charset="0"/>
              </a:rPr>
              <a:t>// </a:t>
            </a:r>
            <a:r>
              <a:rPr lang="en-US" sz="2000" i="1" dirty="0" smtClean="0">
                <a:solidFill>
                  <a:srgbClr val="000000"/>
                </a:solidFill>
                <a:latin typeface="Times New Roman" pitchFamily="18" charset="0"/>
              </a:rPr>
              <a:t>stack</a:t>
            </a:r>
            <a:r>
              <a:rPr lang="en-US" sz="2000" i="1" dirty="0" smtClean="0">
                <a:solidFill>
                  <a:srgbClr val="000000"/>
                </a:solidFill>
                <a:latin typeface="VNI-Helve" pitchFamily="2" charset="0"/>
              </a:rPr>
              <a:t> </a:t>
            </a:r>
            <a:r>
              <a:rPr lang="en-US" sz="2000" i="1" dirty="0" err="1" smtClean="0">
                <a:solidFill>
                  <a:srgbClr val="000000"/>
                </a:solidFill>
                <a:latin typeface="Times New Roman" pitchFamily="18" charset="0"/>
              </a:rPr>
              <a:t>chưa</a:t>
            </a:r>
            <a:r>
              <a:rPr lang="en-US" sz="2000" i="1" dirty="0" smtClean="0">
                <a:solidFill>
                  <a:srgbClr val="000000"/>
                </a:solidFill>
                <a:latin typeface="VNI-Helve" pitchFamily="2" charset="0"/>
              </a:rPr>
              <a:t> </a:t>
            </a:r>
            <a:r>
              <a:rPr lang="en-US" sz="2000" i="1" dirty="0" err="1" smtClean="0">
                <a:solidFill>
                  <a:srgbClr val="000000"/>
                </a:solidFill>
                <a:latin typeface="Times New Roman" pitchFamily="18" charset="0"/>
              </a:rPr>
              <a:t>đầy</a:t>
            </a:r>
            <a:r>
              <a:rPr lang="en-US" sz="2000" i="1" dirty="0" smtClean="0">
                <a:solidFill>
                  <a:srgbClr val="000000"/>
                </a:solidFill>
                <a:latin typeface="VNI-Helve" pitchFamily="2" charset="0"/>
              </a:rPr>
              <a:t> </a:t>
            </a:r>
          </a:p>
          <a:p>
            <a:pPr lvl="1">
              <a:lnSpc>
                <a:spcPct val="90000"/>
              </a:lnSpc>
              <a:buFont typeface="Wingdings" pitchFamily="2" charset="2"/>
              <a:buNone/>
            </a:pP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s.list</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s.top</a:t>
            </a:r>
            <a:r>
              <a:rPr lang="en-US" sz="2000" b="1" dirty="0" smtClean="0">
                <a:solidFill>
                  <a:srgbClr val="000000"/>
                </a:solidFill>
                <a:latin typeface="Courier New" pitchFamily="49" charset="0"/>
              </a:rPr>
              <a:t>]=x;</a:t>
            </a:r>
          </a:p>
          <a:p>
            <a:pPr lvl="1">
              <a:lnSpc>
                <a:spcPct val="90000"/>
              </a:lnSpc>
              <a:buFont typeface="Wingdings" pitchFamily="2" charset="2"/>
              <a:buNone/>
            </a:pPr>
            <a:r>
              <a:rPr lang="en-US" sz="2000" b="1" dirty="0" smtClean="0">
                <a:solidFill>
                  <a:srgbClr val="000000"/>
                </a:solidFill>
                <a:latin typeface="Courier New" pitchFamily="49" charset="0"/>
              </a:rPr>
              <a:t>}</a:t>
            </a:r>
          </a:p>
          <a:p>
            <a:pPr lvl="1">
              <a:lnSpc>
                <a:spcPct val="90000"/>
              </a:lnSpc>
              <a:buFont typeface="Wingdings" pitchFamily="2" charset="2"/>
              <a:buNone/>
            </a:pPr>
            <a:r>
              <a:rPr lang="en-US" sz="2000" b="1" dirty="0" smtClean="0">
                <a:solidFill>
                  <a:srgbClr val="0000FF"/>
                </a:solidFill>
                <a:latin typeface="Courier New" pitchFamily="49" charset="0"/>
              </a:rPr>
              <a:t>node</a:t>
            </a:r>
            <a:r>
              <a:rPr lang="en-US" sz="2000" b="1" dirty="0" smtClean="0">
                <a:solidFill>
                  <a:srgbClr val="000000"/>
                </a:solidFill>
                <a:latin typeface="Courier New" pitchFamily="49" charset="0"/>
              </a:rPr>
              <a:t> </a:t>
            </a:r>
            <a:r>
              <a:rPr lang="en-US" sz="2000" b="1" dirty="0" smtClean="0">
                <a:solidFill>
                  <a:srgbClr val="FF0000"/>
                </a:solidFill>
                <a:latin typeface="Courier New" pitchFamily="49" charset="0"/>
              </a:rPr>
              <a:t>Pop</a:t>
            </a:r>
            <a:r>
              <a:rPr lang="en-US" sz="2000" b="1" dirty="0" smtClean="0">
                <a:solidFill>
                  <a:srgbClr val="000000"/>
                </a:solidFill>
                <a:latin typeface="Courier New" pitchFamily="49" charset="0"/>
              </a:rPr>
              <a:t>(stack &amp;s)</a:t>
            </a:r>
          </a:p>
          <a:p>
            <a:pPr lvl="1">
              <a:lnSpc>
                <a:spcPct val="90000"/>
              </a:lnSpc>
              <a:buFont typeface="Wingdings" pitchFamily="2" charset="2"/>
              <a:buNone/>
            </a:pPr>
            <a:r>
              <a:rPr lang="en-US" sz="2000" b="1" dirty="0" smtClean="0">
                <a:solidFill>
                  <a:srgbClr val="000000"/>
                </a:solidFill>
                <a:latin typeface="Courier New" pitchFamily="49" charset="0"/>
              </a:rPr>
              <a:t>{	 </a:t>
            </a:r>
          </a:p>
          <a:p>
            <a:pPr lvl="1">
              <a:lnSpc>
                <a:spcPct val="90000"/>
              </a:lnSpc>
              <a:buFont typeface="Wingdings" pitchFamily="2" charset="2"/>
              <a:buNone/>
            </a:pPr>
            <a:r>
              <a:rPr lang="en-US" sz="2000" b="1" dirty="0" smtClean="0">
                <a:solidFill>
                  <a:srgbClr val="000000"/>
                </a:solidFill>
                <a:latin typeface="Courier New" pitchFamily="49" charset="0"/>
              </a:rPr>
              <a:t>	</a:t>
            </a:r>
            <a:r>
              <a:rPr lang="en-US" sz="2000" b="1" dirty="0" smtClean="0">
                <a:solidFill>
                  <a:srgbClr val="0000FF"/>
                </a:solidFill>
                <a:latin typeface="Courier New" pitchFamily="49" charset="0"/>
              </a:rPr>
              <a:t>if</a:t>
            </a:r>
            <a:r>
              <a:rPr lang="en-US" sz="2000" b="1" dirty="0" smtClean="0">
                <a:solidFill>
                  <a:srgbClr val="000000"/>
                </a:solidFill>
                <a:latin typeface="Courier New" pitchFamily="49" charset="0"/>
              </a:rPr>
              <a:t>(!</a:t>
            </a:r>
            <a:r>
              <a:rPr lang="en-US" sz="2000" b="1" dirty="0" smtClean="0">
                <a:solidFill>
                  <a:srgbClr val="FF3300"/>
                </a:solidFill>
                <a:latin typeface="Courier New" pitchFamily="49" charset="0"/>
              </a:rPr>
              <a:t>Empty</a:t>
            </a:r>
            <a:r>
              <a:rPr lang="en-US" sz="2000" b="1" dirty="0" smtClean="0">
                <a:solidFill>
                  <a:srgbClr val="000000"/>
                </a:solidFill>
                <a:latin typeface="Courier New" pitchFamily="49" charset="0"/>
              </a:rPr>
              <a:t>(s)) </a:t>
            </a:r>
            <a:r>
              <a:rPr lang="en-US" sz="2000" i="1" dirty="0" smtClean="0">
                <a:solidFill>
                  <a:srgbClr val="000000"/>
                </a:solidFill>
                <a:latin typeface="VNI-Helve" pitchFamily="2" charset="0"/>
              </a:rPr>
              <a:t>// </a:t>
            </a:r>
            <a:r>
              <a:rPr lang="en-US" sz="2000" i="1" dirty="0" smtClean="0">
                <a:solidFill>
                  <a:srgbClr val="000000"/>
                </a:solidFill>
                <a:latin typeface="Times New Roman" pitchFamily="18" charset="0"/>
              </a:rPr>
              <a:t>stack</a:t>
            </a:r>
            <a:r>
              <a:rPr lang="en-US" sz="2000" i="1" dirty="0" smtClean="0">
                <a:solidFill>
                  <a:srgbClr val="000000"/>
                </a:solidFill>
                <a:latin typeface="VNI-Helve" pitchFamily="2" charset="0"/>
              </a:rPr>
              <a:t> </a:t>
            </a:r>
            <a:r>
              <a:rPr lang="en-US" sz="2000" i="1" dirty="0" err="1" smtClean="0">
                <a:solidFill>
                  <a:srgbClr val="000000"/>
                </a:solidFill>
                <a:latin typeface="Times New Roman" pitchFamily="18" charset="0"/>
              </a:rPr>
              <a:t>khác</a:t>
            </a:r>
            <a:r>
              <a:rPr lang="en-US" sz="2000" i="1" dirty="0" smtClean="0">
                <a:solidFill>
                  <a:srgbClr val="000000"/>
                </a:solidFill>
                <a:latin typeface="VNI-Helve" pitchFamily="2" charset="0"/>
              </a:rPr>
              <a:t> </a:t>
            </a:r>
            <a:r>
              <a:rPr lang="en-US" sz="2000" i="1" dirty="0" err="1" smtClean="0">
                <a:solidFill>
                  <a:srgbClr val="000000"/>
                </a:solidFill>
                <a:latin typeface="Times New Roman" pitchFamily="18" charset="0"/>
              </a:rPr>
              <a:t>rỗng</a:t>
            </a:r>
            <a:endParaRPr lang="en-US" sz="2000" i="1" dirty="0" smtClean="0">
              <a:solidFill>
                <a:srgbClr val="000000"/>
              </a:solidFill>
              <a:latin typeface="Times New Roman" pitchFamily="18" charset="0"/>
            </a:endParaRPr>
          </a:p>
          <a:p>
            <a:pPr lvl="1">
              <a:lnSpc>
                <a:spcPct val="90000"/>
              </a:lnSpc>
              <a:buFont typeface="Wingdings" pitchFamily="2" charset="2"/>
              <a:buNone/>
            </a:pPr>
            <a:r>
              <a:rPr lang="en-US" sz="2000" b="1" dirty="0" smtClean="0">
                <a:solidFill>
                  <a:srgbClr val="000000"/>
                </a:solidFill>
                <a:latin typeface="Courier New" pitchFamily="49" charset="0"/>
              </a:rPr>
              <a:t>	 </a:t>
            </a:r>
            <a:r>
              <a:rPr lang="en-US" sz="2000" b="1" dirty="0" smtClean="0">
                <a:solidFill>
                  <a:srgbClr val="0000FF"/>
                </a:solidFill>
                <a:latin typeface="Courier New" pitchFamily="49" charset="0"/>
              </a:rPr>
              <a:t>return</a:t>
            </a:r>
            <a:r>
              <a:rPr lang="en-US" sz="2000" b="1" dirty="0" smtClean="0">
                <a:solidFill>
                  <a:srgbClr val="000000"/>
                </a:solidFill>
                <a:latin typeface="Courier New" pitchFamily="49" charset="0"/>
              </a:rPr>
              <a:t> </a:t>
            </a:r>
            <a:r>
              <a:rPr lang="en-US" sz="2000" b="1" dirty="0" err="1" smtClean="0">
                <a:solidFill>
                  <a:srgbClr val="000000"/>
                </a:solidFill>
                <a:latin typeface="Courier New" pitchFamily="49" charset="0"/>
              </a:rPr>
              <a:t>s.list</a:t>
            </a:r>
            <a:r>
              <a:rPr lang="en-US" sz="2000" b="1" dirty="0" smtClean="0">
                <a:solidFill>
                  <a:srgbClr val="000000"/>
                </a:solidFill>
                <a:latin typeface="Courier New" pitchFamily="49" charset="0"/>
              </a:rPr>
              <a:t>[</a:t>
            </a:r>
            <a:r>
              <a:rPr lang="en-US" sz="2000" b="1" dirty="0" err="1" smtClean="0">
                <a:solidFill>
                  <a:srgbClr val="000000"/>
                </a:solidFill>
                <a:latin typeface="Courier New" pitchFamily="49" charset="0"/>
              </a:rPr>
              <a:t>s.top</a:t>
            </a:r>
            <a:r>
              <a:rPr lang="en-US" sz="2000" b="1" dirty="0" smtClean="0">
                <a:solidFill>
                  <a:srgbClr val="000000"/>
                </a:solidFill>
                <a:latin typeface="Courier New" pitchFamily="49" charset="0"/>
              </a:rPr>
              <a:t>--];</a:t>
            </a:r>
          </a:p>
          <a:p>
            <a:pPr lvl="1">
              <a:lnSpc>
                <a:spcPct val="90000"/>
              </a:lnSpc>
              <a:buFont typeface="Wingdings" pitchFamily="2" charset="2"/>
              <a:buNone/>
            </a:pPr>
            <a:r>
              <a:rPr lang="en-US" sz="2000" b="1" dirty="0" smtClean="0">
                <a:solidFill>
                  <a:srgbClr val="000000"/>
                </a:solidFill>
                <a:latin typeface="Courier New" pitchFamily="49" charset="0"/>
              </a:rPr>
              <a:t>}</a:t>
            </a:r>
          </a:p>
          <a:p>
            <a:pPr lvl="1">
              <a:lnSpc>
                <a:spcPct val="90000"/>
              </a:lnSpc>
              <a:buFont typeface="Wingdings" pitchFamily="2" charset="2"/>
              <a:buNone/>
            </a:pPr>
            <a:endParaRPr lang="en-US" sz="2000" b="1" dirty="0" smtClean="0">
              <a:latin typeface="Courier New" pitchFamily="49"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1600200"/>
            <a:ext cx="8686800" cy="4525963"/>
          </a:xfrm>
        </p:spPr>
        <p:txBody>
          <a:bodyPr>
            <a:normAutofit lnSpcReduction="10000"/>
          </a:bodyPr>
          <a:lstStyle/>
          <a:p>
            <a:pPr algn="just" eaLnBrk="1" hangingPunct="1">
              <a:buNone/>
            </a:pPr>
            <a:r>
              <a:rPr lang="en-US" dirty="0" err="1" smtClean="0">
                <a:latin typeface="Times New Roman" pitchFamily="18" charset="0"/>
                <a:cs typeface="Times New Roman" pitchFamily="18" charset="0"/>
              </a:rPr>
              <a:t>Ngôi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đền</a:t>
            </a:r>
            <a:r>
              <a:rPr lang="en-US" dirty="0" smtClean="0">
                <a:latin typeface="Times New Roman" pitchFamily="18" charset="0"/>
                <a:cs typeface="Times New Roman" pitchFamily="18" charset="0"/>
              </a:rPr>
              <a:t> Benares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n </a:t>
            </a:r>
            <a:r>
              <a:rPr lang="en-US" dirty="0" err="1" smtClean="0">
                <a:latin typeface="Times New Roman" pitchFamily="18" charset="0"/>
                <a:cs typeface="Times New Roman" pitchFamily="18" charset="0"/>
              </a:rPr>
              <a:t>đĩa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vàng</a:t>
            </a:r>
            <a:r>
              <a:rPr lang="en-US" dirty="0" smtClean="0">
                <a:latin typeface="Times New Roman" pitchFamily="18" charset="0"/>
                <a:cs typeface="Times New Roman" pitchFamily="18" charset="0"/>
              </a:rPr>
              <a:t>:</a:t>
            </a:r>
          </a:p>
          <a:p>
            <a:pPr algn="just" eaLnBrk="1" hangingPunct="1">
              <a:buFont typeface="Wingdings" pitchFamily="2" charset="2"/>
              <a:buNone/>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endParaRPr lang="en-US" sz="2800" dirty="0" smtClean="0">
              <a:latin typeface="Times New Roman" pitchFamily="18" charset="0"/>
              <a:cs typeface="Times New Roman" pitchFamily="18" charset="0"/>
            </a:endParaRPr>
          </a:p>
          <a:p>
            <a:pPr algn="just" eaLnBrk="1" hangingPunct="1">
              <a:buFont typeface="Wingdings" pitchFamily="2" charset="2"/>
              <a:buNone/>
            </a:pPr>
            <a:r>
              <a:rPr lang="en-US" sz="2800" dirty="0" smtClean="0">
                <a:latin typeface="Times New Roman" pitchFamily="18" charset="0"/>
                <a:cs typeface="Times New Roman" pitchFamily="18" charset="0"/>
              </a:rPr>
              <a:t>   - </a:t>
            </a:r>
            <a:r>
              <a:rPr lang="en-US" sz="2800" dirty="0" err="1" smtClean="0">
                <a:latin typeface="Times New Roman" pitchFamily="18" charset="0"/>
                <a:cs typeface="Times New Roman" pitchFamily="18" charset="0"/>
              </a:rPr>
              <a:t>Chồng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nhau</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chiếc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cọc</a:t>
            </a:r>
            <a:endParaRPr lang="en-US" sz="2800" dirty="0" smtClean="0">
              <a:latin typeface="Times New Roman" pitchFamily="18" charset="0"/>
              <a:cs typeface="Times New Roman" pitchFamily="18" charset="0"/>
            </a:endParaRPr>
          </a:p>
          <a:p>
            <a:pPr algn="just" eaLnBrk="1" hangingPunct="1">
              <a:buFont typeface="Wingdings" pitchFamily="2" charset="2"/>
              <a:buNone/>
            </a:pPr>
            <a:r>
              <a:rPr lang="en-US" sz="2800" dirty="0" smtClean="0">
                <a:latin typeface="Times New Roman" pitchFamily="18" charset="0"/>
                <a:cs typeface="Times New Roman" pitchFamily="18" charset="0"/>
              </a:rPr>
              <a:t>   - Theo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lớn</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dưới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nhỏ</a:t>
            </a:r>
            <a:r>
              <a:rPr lang="en-US" sz="2800" dirty="0" smtClean="0">
                <a:latin typeface="Times New Roman" pitchFamily="18" charset="0"/>
                <a:cs typeface="Times New Roman" pitchFamily="18" charset="0"/>
              </a:rPr>
              <a:t> ở </a:t>
            </a:r>
            <a:r>
              <a:rPr lang="en-US" sz="2800" dirty="0" err="1" smtClean="0">
                <a:latin typeface="Times New Roman" pitchFamily="18" charset="0"/>
                <a:cs typeface="Times New Roman" pitchFamily="18" charset="0"/>
              </a:rPr>
              <a:t>trên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lượt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đĩa</a:t>
            </a:r>
            <a:r>
              <a:rPr lang="en-US" sz="2800" dirty="0" smtClean="0">
                <a:latin typeface="Times New Roman" pitchFamily="18" charset="0"/>
                <a:cs typeface="Times New Roman" pitchFamily="18" charset="0"/>
              </a:rPr>
              <a:t> sang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cọc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theo</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tắc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a:t>
            </a:r>
          </a:p>
          <a:p>
            <a:pPr marL="914400" lvl="1" indent="-457200" eaLnBrk="1" hangingPunct="1">
              <a:buFont typeface="+mj-lt"/>
              <a:buAutoNum type="arabicPeriod"/>
            </a:pP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03 </a:t>
            </a:r>
            <a:r>
              <a:rPr lang="en-US" sz="2400" dirty="0" err="1" smtClean="0">
                <a:latin typeface="Times New Roman" pitchFamily="18" charset="0"/>
                <a:cs typeface="Times New Roman" pitchFamily="18" charset="0"/>
              </a:rPr>
              <a:t>cọc</a:t>
            </a:r>
            <a:endParaRPr lang="en-US" sz="2400" dirty="0" smtClean="0">
              <a:latin typeface="Times New Roman" pitchFamily="18" charset="0"/>
              <a:cs typeface="Times New Roman" pitchFamily="18" charset="0"/>
            </a:endParaRPr>
          </a:p>
          <a:p>
            <a:pPr marL="914400" lvl="1" indent="-457200" eaLnBrk="1" hangingPunct="1">
              <a:buFont typeface="+mj-lt"/>
              <a:buAutoNum type="arabicPeriod"/>
            </a:pPr>
            <a:r>
              <a:rPr lang="en-US" sz="2400" dirty="0" err="1" smtClean="0">
                <a:latin typeface="Times New Roman" pitchFamily="18" charset="0"/>
                <a:cs typeface="Times New Roman" pitchFamily="18" charset="0"/>
              </a:rPr>
              <a:t>Mỗi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chỉ</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đúng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tại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cùng</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đến</a:t>
            </a:r>
            <a:r>
              <a:rPr lang="en-US" sz="2400" dirty="0" smtClean="0">
                <a:latin typeface="Times New Roman" pitchFamily="18" charset="0"/>
                <a:cs typeface="Times New Roman" pitchFamily="18" charset="0"/>
              </a:rPr>
              <a:t>.</a:t>
            </a:r>
          </a:p>
          <a:p>
            <a:pPr marL="914400" lvl="1" indent="-457200" eaLnBrk="1" hangingPunct="1">
              <a:buFont typeface="+mj-lt"/>
              <a:buAutoNum type="arabicPeriod"/>
            </a:pP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không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phép</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nhỏ</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hơn</a:t>
            </a:r>
            <a:r>
              <a:rPr lang="en-US" sz="2400" dirty="0" smtClean="0">
                <a:latin typeface="Times New Roman" pitchFamily="18" charset="0"/>
                <a:cs typeface="Times New Roman" pitchFamily="18" charset="0"/>
              </a:rPr>
              <a:t>.</a:t>
            </a:r>
          </a:p>
          <a:p>
            <a:pPr algn="just" eaLnBrk="1" hangingPunct="1">
              <a:buFont typeface="Wingdings" pitchFamily="2" charset="2"/>
              <a:buNone/>
            </a:pPr>
            <a:endParaRPr lang="en-US" dirty="0" smtClean="0">
              <a:latin typeface="Times New Roman" pitchFamily="18" charset="0"/>
              <a:cs typeface="Times New Roman" pitchFamily="18" charset="0"/>
            </a:endParaRPr>
          </a:p>
        </p:txBody>
      </p:sp>
      <p:sp>
        <p:nvSpPr>
          <p:cNvPr id="5" name="AutoShape 2"/>
          <p:cNvSpPr txBox="1">
            <a:spLocks noChangeArrowheads="1"/>
          </p:cNvSpPr>
          <p:nvPr/>
        </p:nvSpPr>
        <p:spPr bwMode="auto">
          <a:xfrm>
            <a:off x="762000" y="304800"/>
            <a:ext cx="7924800" cy="1143000"/>
          </a:xfrm>
          <a:prstGeom prst="rect">
            <a:avLst/>
          </a:prstGeom>
          <a:noFill/>
          <a:ln w="9525">
            <a:noFill/>
            <a:miter lim="800000"/>
            <a:headEnd/>
            <a:tailEnd/>
          </a:ln>
        </p:spPr>
        <p:txBody>
          <a:bodyPr anchor="ctr"/>
          <a:lstStyle/>
          <a:p>
            <a:pPr algn="ctr">
              <a:defRPr/>
            </a:pPr>
            <a:r>
              <a:rPr lang="en-US" sz="4000" b="1" dirty="0" err="1">
                <a:latin typeface="Times New Roman" pitchFamily="18" charset="0"/>
                <a:cs typeface="Times New Roman" pitchFamily="18" charset="0"/>
              </a:rPr>
              <a:t>Bài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toán</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tháp</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Hà</a:t>
            </a:r>
            <a:r>
              <a:rPr lang="en-US" sz="4000" b="1" dirty="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nội</a:t>
            </a:r>
            <a:endParaRPr lang="en-US" sz="4000" b="1" dirty="0">
              <a:solidFill>
                <a:srgbClr val="0000FF"/>
              </a:solidFill>
              <a:latin typeface="Times New Roman" pitchFamily="18" charset="0"/>
              <a:ea typeface="+mj-ea"/>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28307C8A-67B4-41A8-993B-762DA5B37C4F}" type="slidenum">
              <a:rPr lang="en-US"/>
              <a:pPr algn="ctr">
                <a:defRPr/>
              </a:pPr>
              <a:t>70</a:t>
            </a:fld>
            <a:endParaRPr lang="en-US"/>
          </a:p>
        </p:txBody>
      </p:sp>
      <p:sp>
        <p:nvSpPr>
          <p:cNvPr id="10243" name="Rectangle 4"/>
          <p:cNvSpPr>
            <a:spLocks noGrp="1" noChangeArrowheads="1"/>
          </p:cNvSpPr>
          <p:nvPr>
            <p:ph type="title"/>
          </p:nvPr>
        </p:nvSpPr>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Stack</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10244" name="Rectangle 5"/>
          <p:cNvSpPr>
            <a:spLocks noGrp="1" noChangeArrowheads="1"/>
          </p:cNvSpPr>
          <p:nvPr>
            <p:ph type="body" idx="1"/>
          </p:nvPr>
        </p:nvSpPr>
        <p:spPr/>
        <p:txBody>
          <a:bodyPr/>
          <a:lstStyle/>
          <a:p>
            <a:pPr>
              <a:buClr>
                <a:srgbClr val="0066FF"/>
              </a:buClr>
              <a:buSzPct val="120000"/>
              <a:buFont typeface="Wingdings" pitchFamily="2" charset="2"/>
              <a:buChar char="@"/>
            </a:pPr>
            <a:r>
              <a:rPr lang="en-US" b="1" smtClean="0">
                <a:solidFill>
                  <a:srgbClr val="0000FF"/>
                </a:solidFill>
                <a:latin typeface="Times New Roman" pitchFamily="18" charset="0"/>
              </a:rPr>
              <a:t>Nhận</a:t>
            </a:r>
            <a:r>
              <a:rPr lang="en-US" b="1" smtClean="0">
                <a:solidFill>
                  <a:srgbClr val="0000FF"/>
                </a:solidFill>
                <a:latin typeface="VNI-Helve" pitchFamily="2" charset="0"/>
              </a:rPr>
              <a:t> </a:t>
            </a:r>
            <a:r>
              <a:rPr lang="en-US" b="1" smtClean="0">
                <a:solidFill>
                  <a:srgbClr val="0000FF"/>
                </a:solidFill>
                <a:latin typeface="Times New Roman" pitchFamily="18" charset="0"/>
              </a:rPr>
              <a:t>xét</a:t>
            </a:r>
            <a:r>
              <a:rPr lang="en-US" b="1" smtClean="0">
                <a:solidFill>
                  <a:srgbClr val="0000FF"/>
                </a:solidFill>
                <a:latin typeface="VNI-Helve" pitchFamily="2" charset="0"/>
              </a:rPr>
              <a:t>:</a:t>
            </a:r>
            <a:endParaRPr lang="en-US" b="1" smtClean="0">
              <a:latin typeface="VNI-Helve" pitchFamily="2" charset="0"/>
            </a:endParaRPr>
          </a:p>
          <a:p>
            <a:pPr lvl="1"/>
            <a:r>
              <a:rPr lang="en-US" smtClean="0">
                <a:latin typeface="Times New Roman" pitchFamily="18" charset="0"/>
              </a:rPr>
              <a:t>Các</a:t>
            </a:r>
            <a:r>
              <a:rPr lang="en-US" smtClean="0">
                <a:latin typeface="VNI-Helve" pitchFamily="2" charset="0"/>
              </a:rPr>
              <a:t> </a:t>
            </a:r>
            <a:r>
              <a:rPr lang="en-US" smtClean="0">
                <a:latin typeface="Times New Roman" pitchFamily="18" charset="0"/>
              </a:rPr>
              <a:t>thao</a:t>
            </a:r>
            <a:r>
              <a:rPr lang="en-US" smtClean="0">
                <a:latin typeface="VNI-Helve" pitchFamily="2" charset="0"/>
              </a:rPr>
              <a:t> </a:t>
            </a:r>
            <a:r>
              <a:rPr lang="en-US" smtClean="0">
                <a:latin typeface="Times New Roman" pitchFamily="18" charset="0"/>
              </a:rPr>
              <a:t>tác</a:t>
            </a:r>
            <a:r>
              <a:rPr lang="en-US" smtClean="0">
                <a:latin typeface="VNI-Helve" pitchFamily="2" charset="0"/>
              </a:rPr>
              <a:t> </a:t>
            </a:r>
            <a:r>
              <a:rPr lang="en-US" smtClean="0">
                <a:latin typeface="Times New Roman" pitchFamily="18" charset="0"/>
              </a:rPr>
              <a:t>trên</a:t>
            </a:r>
            <a:r>
              <a:rPr lang="en-US" smtClean="0">
                <a:latin typeface="VNI-Helve" pitchFamily="2" charset="0"/>
              </a:rPr>
              <a:t> </a:t>
            </a:r>
            <a:r>
              <a:rPr lang="en-US" smtClean="0">
                <a:latin typeface="Times New Roman" pitchFamily="18" charset="0"/>
              </a:rPr>
              <a:t>đều</a:t>
            </a:r>
            <a:r>
              <a:rPr lang="en-US" smtClean="0">
                <a:latin typeface="VNI-Helve" pitchFamily="2" charset="0"/>
              </a:rPr>
              <a:t> </a:t>
            </a:r>
            <a:r>
              <a:rPr lang="en-US" smtClean="0">
                <a:latin typeface="Times New Roman" pitchFamily="18" charset="0"/>
              </a:rPr>
              <a:t>làm</a:t>
            </a:r>
            <a:r>
              <a:rPr lang="en-US" smtClean="0">
                <a:latin typeface="VNI-Helve" pitchFamily="2" charset="0"/>
              </a:rPr>
              <a:t> </a:t>
            </a:r>
            <a:r>
              <a:rPr lang="en-US" smtClean="0">
                <a:latin typeface="Times New Roman" pitchFamily="18" charset="0"/>
              </a:rPr>
              <a:t>việc</a:t>
            </a:r>
            <a:r>
              <a:rPr lang="en-US" smtClean="0">
                <a:latin typeface="VNI-Helve" pitchFamily="2" charset="0"/>
              </a:rPr>
              <a:t> </a:t>
            </a:r>
            <a:r>
              <a:rPr lang="en-US" smtClean="0">
                <a:latin typeface="Times New Roman" pitchFamily="18" charset="0"/>
              </a:rPr>
              <a:t>với</a:t>
            </a:r>
            <a:r>
              <a:rPr lang="en-US" smtClean="0">
                <a:latin typeface="VNI-Helve" pitchFamily="2" charset="0"/>
              </a:rPr>
              <a:t> </a:t>
            </a:r>
            <a:r>
              <a:rPr lang="en-US" smtClean="0">
                <a:latin typeface="Times New Roman" pitchFamily="18" charset="0"/>
              </a:rPr>
              <a:t>chi</a:t>
            </a:r>
            <a:r>
              <a:rPr lang="en-US" smtClean="0">
                <a:latin typeface="VNI-Helve" pitchFamily="2" charset="0"/>
              </a:rPr>
              <a:t> </a:t>
            </a:r>
            <a:r>
              <a:rPr lang="en-US" smtClean="0">
                <a:latin typeface="Times New Roman" pitchFamily="18" charset="0"/>
              </a:rPr>
              <a:t>phí</a:t>
            </a:r>
            <a:r>
              <a:rPr lang="en-US" smtClean="0">
                <a:latin typeface="VNI-Helve" pitchFamily="2" charset="0"/>
              </a:rPr>
              <a:t> </a:t>
            </a:r>
            <a:r>
              <a:rPr lang="en-US" smtClean="0">
                <a:latin typeface="Times New Roman" pitchFamily="18" charset="0"/>
              </a:rPr>
              <a:t>O</a:t>
            </a:r>
            <a:r>
              <a:rPr lang="en-US" smtClean="0">
                <a:latin typeface="VNI-Helve" pitchFamily="2" charset="0"/>
              </a:rPr>
              <a:t>(1).</a:t>
            </a:r>
          </a:p>
          <a:p>
            <a:pPr lvl="1"/>
            <a:r>
              <a:rPr lang="en-US" smtClean="0">
                <a:latin typeface="Times New Roman" pitchFamily="18" charset="0"/>
              </a:rPr>
              <a:t>Việc</a:t>
            </a:r>
            <a:r>
              <a:rPr lang="en-US" smtClean="0">
                <a:latin typeface="VNI-Helve" pitchFamily="2" charset="0"/>
              </a:rPr>
              <a:t> </a:t>
            </a:r>
            <a:r>
              <a:rPr lang="en-US" smtClean="0">
                <a:latin typeface="Times New Roman" pitchFamily="18" charset="0"/>
              </a:rPr>
              <a:t>cài</a:t>
            </a:r>
            <a:r>
              <a:rPr lang="en-US" smtClean="0">
                <a:latin typeface="VNI-Helve" pitchFamily="2" charset="0"/>
              </a:rPr>
              <a:t> </a:t>
            </a:r>
            <a:r>
              <a:rPr lang="en-US" smtClean="0">
                <a:latin typeface="Times New Roman" pitchFamily="18" charset="0"/>
              </a:rPr>
              <a:t>đặt</a:t>
            </a:r>
            <a:r>
              <a:rPr lang="en-US" smtClean="0">
                <a:latin typeface="VNI-Helve" pitchFamily="2" charset="0"/>
              </a:rPr>
              <a:t> </a:t>
            </a:r>
            <a:r>
              <a:rPr lang="en-US" smtClean="0">
                <a:latin typeface="Times New Roman" pitchFamily="18" charset="0"/>
              </a:rPr>
              <a:t>stack</a:t>
            </a:r>
            <a:r>
              <a:rPr lang="en-US" smtClean="0">
                <a:latin typeface="VNI-Helve" pitchFamily="2" charset="0"/>
              </a:rPr>
              <a:t> </a:t>
            </a:r>
            <a:r>
              <a:rPr lang="en-US" smtClean="0">
                <a:latin typeface="Times New Roman" pitchFamily="18" charset="0"/>
              </a:rPr>
              <a:t>thông</a:t>
            </a:r>
            <a:r>
              <a:rPr lang="en-US" smtClean="0">
                <a:latin typeface="VNI-Helve" pitchFamily="2" charset="0"/>
              </a:rPr>
              <a:t> </a:t>
            </a:r>
            <a:r>
              <a:rPr lang="en-US" smtClean="0">
                <a:latin typeface="Times New Roman" pitchFamily="18" charset="0"/>
              </a:rPr>
              <a:t>qua</a:t>
            </a:r>
            <a:r>
              <a:rPr lang="en-US" smtClean="0">
                <a:latin typeface="VNI-Helve" pitchFamily="2" charset="0"/>
              </a:rPr>
              <a:t> </a:t>
            </a:r>
            <a:r>
              <a:rPr lang="en-US" smtClean="0">
                <a:latin typeface="Times New Roman" pitchFamily="18" charset="0"/>
              </a:rPr>
              <a:t>mảng</a:t>
            </a:r>
            <a:r>
              <a:rPr lang="en-US" smtClean="0">
                <a:latin typeface="VNI-Helve" pitchFamily="2" charset="0"/>
              </a:rPr>
              <a:t> </a:t>
            </a:r>
            <a:r>
              <a:rPr lang="en-US" smtClean="0">
                <a:latin typeface="Times New Roman" pitchFamily="18" charset="0"/>
              </a:rPr>
              <a:t>một</a:t>
            </a:r>
            <a:r>
              <a:rPr lang="en-US" smtClean="0">
                <a:latin typeface="VNI-Helve" pitchFamily="2" charset="0"/>
              </a:rPr>
              <a:t> </a:t>
            </a:r>
            <a:r>
              <a:rPr lang="en-US" smtClean="0">
                <a:latin typeface="Times New Roman" pitchFamily="18" charset="0"/>
              </a:rPr>
              <a:t>chiều</a:t>
            </a:r>
            <a:r>
              <a:rPr lang="en-US" smtClean="0">
                <a:latin typeface="VNI-Helve" pitchFamily="2" charset="0"/>
              </a:rPr>
              <a:t> </a:t>
            </a:r>
            <a:r>
              <a:rPr lang="en-US" smtClean="0">
                <a:latin typeface="Times New Roman" pitchFamily="18" charset="0"/>
              </a:rPr>
              <a:t>đơn</a:t>
            </a:r>
            <a:r>
              <a:rPr lang="en-US" smtClean="0">
                <a:latin typeface="VNI-Helve" pitchFamily="2" charset="0"/>
              </a:rPr>
              <a:t> </a:t>
            </a:r>
            <a:r>
              <a:rPr lang="en-US" smtClean="0">
                <a:latin typeface="Times New Roman" pitchFamily="18" charset="0"/>
              </a:rPr>
              <a:t>giản</a:t>
            </a:r>
            <a:r>
              <a:rPr lang="en-US" smtClean="0">
                <a:latin typeface="VNI-Helve" pitchFamily="2" charset="0"/>
              </a:rPr>
              <a:t> </a:t>
            </a:r>
            <a:r>
              <a:rPr lang="en-US" smtClean="0">
                <a:latin typeface="Times New Roman" pitchFamily="18" charset="0"/>
              </a:rPr>
              <a:t>và</a:t>
            </a:r>
            <a:r>
              <a:rPr lang="en-US" smtClean="0">
                <a:latin typeface="VNI-Helve" pitchFamily="2" charset="0"/>
              </a:rPr>
              <a:t> </a:t>
            </a:r>
            <a:r>
              <a:rPr lang="en-US" smtClean="0">
                <a:latin typeface="Times New Roman" pitchFamily="18" charset="0"/>
              </a:rPr>
              <a:t>khá</a:t>
            </a:r>
            <a:r>
              <a:rPr lang="en-US" smtClean="0">
                <a:latin typeface="VNI-Helve" pitchFamily="2" charset="0"/>
              </a:rPr>
              <a:t> </a:t>
            </a:r>
            <a:r>
              <a:rPr lang="en-US" smtClean="0">
                <a:latin typeface="Times New Roman" pitchFamily="18" charset="0"/>
              </a:rPr>
              <a:t>hiệu</a:t>
            </a:r>
            <a:r>
              <a:rPr lang="en-US" smtClean="0">
                <a:latin typeface="VNI-Helve" pitchFamily="2" charset="0"/>
              </a:rPr>
              <a:t> </a:t>
            </a:r>
            <a:r>
              <a:rPr lang="en-US" smtClean="0">
                <a:latin typeface="Times New Roman" pitchFamily="18" charset="0"/>
              </a:rPr>
              <a:t>quả</a:t>
            </a:r>
            <a:r>
              <a:rPr lang="en-US" smtClean="0">
                <a:latin typeface="VNI-Helve" pitchFamily="2" charset="0"/>
              </a:rPr>
              <a:t>.</a:t>
            </a:r>
          </a:p>
          <a:p>
            <a:pPr lvl="1"/>
            <a:r>
              <a:rPr lang="en-US" smtClean="0">
                <a:latin typeface="Times New Roman" pitchFamily="18" charset="0"/>
              </a:rPr>
              <a:t>Tuy</a:t>
            </a:r>
            <a:r>
              <a:rPr lang="en-US" smtClean="0">
                <a:latin typeface="VNI-Helve" pitchFamily="2" charset="0"/>
              </a:rPr>
              <a:t> </a:t>
            </a:r>
            <a:r>
              <a:rPr lang="en-US" smtClean="0">
                <a:latin typeface="Times New Roman" pitchFamily="18" charset="0"/>
              </a:rPr>
              <a:t>nhiên</a:t>
            </a:r>
            <a:r>
              <a:rPr lang="en-US" smtClean="0">
                <a:latin typeface="VNI-Helve" pitchFamily="2" charset="0"/>
              </a:rPr>
              <a:t>, </a:t>
            </a:r>
            <a:r>
              <a:rPr lang="en-US" smtClean="0">
                <a:latin typeface="Times New Roman" pitchFamily="18" charset="0"/>
              </a:rPr>
              <a:t>hạn</a:t>
            </a:r>
            <a:r>
              <a:rPr lang="en-US" smtClean="0">
                <a:latin typeface="VNI-Helve" pitchFamily="2" charset="0"/>
              </a:rPr>
              <a:t> </a:t>
            </a:r>
            <a:r>
              <a:rPr lang="en-US" smtClean="0">
                <a:latin typeface="Times New Roman" pitchFamily="18" charset="0"/>
              </a:rPr>
              <a:t>chế</a:t>
            </a:r>
            <a:r>
              <a:rPr lang="en-US" smtClean="0">
                <a:latin typeface="VNI-Helve" pitchFamily="2" charset="0"/>
              </a:rPr>
              <a:t> </a:t>
            </a:r>
            <a:r>
              <a:rPr lang="en-US" smtClean="0">
                <a:latin typeface="Times New Roman" pitchFamily="18" charset="0"/>
              </a:rPr>
              <a:t>lớn</a:t>
            </a:r>
            <a:r>
              <a:rPr lang="en-US" smtClean="0">
                <a:latin typeface="VNI-Helve" pitchFamily="2" charset="0"/>
              </a:rPr>
              <a:t> </a:t>
            </a:r>
            <a:r>
              <a:rPr lang="en-US" smtClean="0">
                <a:latin typeface="Times New Roman" pitchFamily="18" charset="0"/>
              </a:rPr>
              <a:t>nhất</a:t>
            </a:r>
            <a:r>
              <a:rPr lang="en-US" smtClean="0">
                <a:latin typeface="VNI-Helve" pitchFamily="2" charset="0"/>
              </a:rPr>
              <a:t> </a:t>
            </a:r>
            <a:r>
              <a:rPr lang="en-US" smtClean="0">
                <a:latin typeface="Times New Roman" pitchFamily="18" charset="0"/>
              </a:rPr>
              <a:t>của</a:t>
            </a:r>
            <a:r>
              <a:rPr lang="en-US" smtClean="0">
                <a:latin typeface="VNI-Helve" pitchFamily="2" charset="0"/>
              </a:rPr>
              <a:t> </a:t>
            </a:r>
            <a:r>
              <a:rPr lang="en-US" smtClean="0">
                <a:latin typeface="Times New Roman" pitchFamily="18" charset="0"/>
              </a:rPr>
              <a:t>phương</a:t>
            </a:r>
            <a:r>
              <a:rPr lang="en-US" smtClean="0">
                <a:latin typeface="VNI-Helve" pitchFamily="2" charset="0"/>
              </a:rPr>
              <a:t> </a:t>
            </a:r>
            <a:r>
              <a:rPr lang="en-US" smtClean="0">
                <a:latin typeface="Times New Roman" pitchFamily="18" charset="0"/>
              </a:rPr>
              <a:t>án</a:t>
            </a:r>
            <a:r>
              <a:rPr lang="en-US" smtClean="0">
                <a:latin typeface="VNI-Helve" pitchFamily="2" charset="0"/>
              </a:rPr>
              <a:t> </a:t>
            </a:r>
            <a:r>
              <a:rPr lang="en-US" smtClean="0">
                <a:latin typeface="Times New Roman" pitchFamily="18" charset="0"/>
              </a:rPr>
              <a:t>cài</a:t>
            </a:r>
            <a:r>
              <a:rPr lang="en-US" smtClean="0">
                <a:latin typeface="VNI-Helve" pitchFamily="2" charset="0"/>
              </a:rPr>
              <a:t> </a:t>
            </a:r>
            <a:r>
              <a:rPr lang="en-US" smtClean="0">
                <a:latin typeface="Times New Roman" pitchFamily="18" charset="0"/>
              </a:rPr>
              <a:t>đặt</a:t>
            </a:r>
            <a:r>
              <a:rPr lang="en-US" smtClean="0">
                <a:latin typeface="VNI-Helve" pitchFamily="2" charset="0"/>
              </a:rPr>
              <a:t> </a:t>
            </a:r>
            <a:r>
              <a:rPr lang="en-US" smtClean="0">
                <a:latin typeface="Times New Roman" pitchFamily="18" charset="0"/>
              </a:rPr>
              <a:t>này</a:t>
            </a:r>
            <a:r>
              <a:rPr lang="en-US" smtClean="0">
                <a:latin typeface="VNI-Helve" pitchFamily="2" charset="0"/>
              </a:rPr>
              <a:t> </a:t>
            </a:r>
            <a:r>
              <a:rPr lang="en-US" smtClean="0">
                <a:latin typeface="Times New Roman" pitchFamily="18" charset="0"/>
              </a:rPr>
              <a:t>là</a:t>
            </a:r>
            <a:r>
              <a:rPr lang="en-US" smtClean="0">
                <a:latin typeface="VNI-Helve" pitchFamily="2" charset="0"/>
              </a:rPr>
              <a:t> </a:t>
            </a:r>
            <a:r>
              <a:rPr lang="en-US" smtClean="0">
                <a:latin typeface="Times New Roman" pitchFamily="18" charset="0"/>
              </a:rPr>
              <a:t>giới</a:t>
            </a:r>
            <a:r>
              <a:rPr lang="en-US" smtClean="0">
                <a:latin typeface="VNI-Helve" pitchFamily="2" charset="0"/>
              </a:rPr>
              <a:t> </a:t>
            </a:r>
            <a:r>
              <a:rPr lang="en-US" smtClean="0">
                <a:latin typeface="Times New Roman" pitchFamily="18" charset="0"/>
              </a:rPr>
              <a:t>hạn</a:t>
            </a:r>
            <a:r>
              <a:rPr lang="en-US" smtClean="0">
                <a:latin typeface="VNI-Helve" pitchFamily="2" charset="0"/>
              </a:rPr>
              <a:t> </a:t>
            </a:r>
            <a:r>
              <a:rPr lang="en-US" smtClean="0">
                <a:latin typeface="Times New Roman" pitchFamily="18" charset="0"/>
              </a:rPr>
              <a:t>về</a:t>
            </a:r>
            <a:r>
              <a:rPr lang="en-US" smtClean="0">
                <a:latin typeface="VNI-Helve" pitchFamily="2" charset="0"/>
              </a:rPr>
              <a:t> </a:t>
            </a:r>
            <a:r>
              <a:rPr lang="en-US" smtClean="0">
                <a:latin typeface="Times New Roman" pitchFamily="18" charset="0"/>
              </a:rPr>
              <a:t>kích</a:t>
            </a:r>
            <a:r>
              <a:rPr lang="en-US" smtClean="0">
                <a:latin typeface="VNI-Helve" pitchFamily="2" charset="0"/>
              </a:rPr>
              <a:t> </a:t>
            </a:r>
            <a:r>
              <a:rPr lang="en-US" smtClean="0">
                <a:latin typeface="Times New Roman" pitchFamily="18" charset="0"/>
              </a:rPr>
              <a:t>thước</a:t>
            </a:r>
            <a:r>
              <a:rPr lang="en-US" smtClean="0">
                <a:latin typeface="VNI-Helve" pitchFamily="2" charset="0"/>
              </a:rPr>
              <a:t> </a:t>
            </a:r>
            <a:r>
              <a:rPr lang="en-US" smtClean="0">
                <a:latin typeface="Times New Roman" pitchFamily="18" charset="0"/>
              </a:rPr>
              <a:t>của</a:t>
            </a:r>
            <a:r>
              <a:rPr lang="en-US" smtClean="0">
                <a:latin typeface="VNI-Helve" pitchFamily="2" charset="0"/>
              </a:rPr>
              <a:t> </a:t>
            </a:r>
            <a:r>
              <a:rPr lang="en-US" smtClean="0">
                <a:latin typeface="Times New Roman" pitchFamily="18" charset="0"/>
              </a:rPr>
              <a:t>stack</a:t>
            </a:r>
            <a:r>
              <a:rPr lang="en-US" smtClean="0">
                <a:latin typeface="VNI-Helve" pitchFamily="2" charset="0"/>
              </a:rPr>
              <a:t> </a:t>
            </a:r>
            <a:r>
              <a:rPr lang="en-US" smtClean="0">
                <a:latin typeface="Times New Roman" pitchFamily="18" charset="0"/>
              </a:rPr>
              <a:t>N</a:t>
            </a:r>
            <a:r>
              <a:rPr lang="en-US" smtClean="0">
                <a:latin typeface="VNI-Helve" pitchFamily="2" charset="0"/>
              </a:rPr>
              <a:t>. </a:t>
            </a:r>
            <a:r>
              <a:rPr lang="en-US" smtClean="0">
                <a:latin typeface="Times New Roman" pitchFamily="18" charset="0"/>
              </a:rPr>
              <a:t>Giá</a:t>
            </a:r>
            <a:r>
              <a:rPr lang="en-US" smtClean="0">
                <a:latin typeface="VNI-Helve" pitchFamily="2" charset="0"/>
              </a:rPr>
              <a:t> </a:t>
            </a:r>
            <a:r>
              <a:rPr lang="en-US" smtClean="0">
                <a:latin typeface="Times New Roman" pitchFamily="18" charset="0"/>
              </a:rPr>
              <a:t>trị</a:t>
            </a:r>
            <a:r>
              <a:rPr lang="en-US" smtClean="0">
                <a:latin typeface="VNI-Helve" pitchFamily="2" charset="0"/>
              </a:rPr>
              <a:t> </a:t>
            </a:r>
            <a:r>
              <a:rPr lang="en-US" smtClean="0">
                <a:latin typeface="Times New Roman" pitchFamily="18" charset="0"/>
              </a:rPr>
              <a:t>của</a:t>
            </a:r>
            <a:r>
              <a:rPr lang="en-US" smtClean="0">
                <a:latin typeface="VNI-Helve" pitchFamily="2" charset="0"/>
              </a:rPr>
              <a:t> </a:t>
            </a:r>
            <a:r>
              <a:rPr lang="en-US" smtClean="0">
                <a:latin typeface="Times New Roman" pitchFamily="18" charset="0"/>
              </a:rPr>
              <a:t>N</a:t>
            </a:r>
            <a:r>
              <a:rPr lang="en-US" smtClean="0">
                <a:latin typeface="VNI-Helve" pitchFamily="2" charset="0"/>
              </a:rPr>
              <a:t> </a:t>
            </a:r>
            <a:r>
              <a:rPr lang="en-US" smtClean="0">
                <a:latin typeface="Times New Roman" pitchFamily="18" charset="0"/>
              </a:rPr>
              <a:t>có</a:t>
            </a:r>
            <a:r>
              <a:rPr lang="en-US" smtClean="0">
                <a:latin typeface="VNI-Helve" pitchFamily="2" charset="0"/>
              </a:rPr>
              <a:t> </a:t>
            </a:r>
            <a:r>
              <a:rPr lang="en-US" smtClean="0">
                <a:latin typeface="Times New Roman" pitchFamily="18" charset="0"/>
              </a:rPr>
              <a:t>thể</a:t>
            </a:r>
            <a:r>
              <a:rPr lang="en-US" smtClean="0">
                <a:latin typeface="VNI-Helve" pitchFamily="2" charset="0"/>
              </a:rPr>
              <a:t> </a:t>
            </a:r>
            <a:r>
              <a:rPr lang="en-US" smtClean="0">
                <a:latin typeface="Times New Roman" pitchFamily="18" charset="0"/>
              </a:rPr>
              <a:t>quá</a:t>
            </a:r>
            <a:r>
              <a:rPr lang="en-US" smtClean="0">
                <a:latin typeface="VNI-Helve" pitchFamily="2" charset="0"/>
              </a:rPr>
              <a:t> </a:t>
            </a:r>
            <a:r>
              <a:rPr lang="en-US" smtClean="0">
                <a:latin typeface="Times New Roman" pitchFamily="18" charset="0"/>
              </a:rPr>
              <a:t>nhỏ</a:t>
            </a:r>
            <a:r>
              <a:rPr lang="en-US" smtClean="0">
                <a:latin typeface="VNI-Helve" pitchFamily="2" charset="0"/>
              </a:rPr>
              <a:t> </a:t>
            </a:r>
            <a:r>
              <a:rPr lang="en-US" smtClean="0">
                <a:latin typeface="Times New Roman" pitchFamily="18" charset="0"/>
              </a:rPr>
              <a:t>so</a:t>
            </a:r>
            <a:r>
              <a:rPr lang="en-US" smtClean="0">
                <a:latin typeface="VNI-Helve" pitchFamily="2" charset="0"/>
              </a:rPr>
              <a:t> </a:t>
            </a:r>
            <a:r>
              <a:rPr lang="en-US" smtClean="0">
                <a:latin typeface="Times New Roman" pitchFamily="18" charset="0"/>
              </a:rPr>
              <a:t>với</a:t>
            </a:r>
            <a:r>
              <a:rPr lang="en-US" smtClean="0">
                <a:latin typeface="VNI-Helve" pitchFamily="2" charset="0"/>
              </a:rPr>
              <a:t> </a:t>
            </a:r>
            <a:r>
              <a:rPr lang="en-US" smtClean="0">
                <a:latin typeface="Times New Roman" pitchFamily="18" charset="0"/>
              </a:rPr>
              <a:t>nhu</a:t>
            </a:r>
            <a:r>
              <a:rPr lang="en-US" smtClean="0">
                <a:latin typeface="VNI-Helve" pitchFamily="2" charset="0"/>
              </a:rPr>
              <a:t> </a:t>
            </a:r>
            <a:r>
              <a:rPr lang="en-US" smtClean="0">
                <a:latin typeface="Times New Roman" pitchFamily="18" charset="0"/>
              </a:rPr>
              <a:t>cầu</a:t>
            </a:r>
            <a:r>
              <a:rPr lang="en-US" smtClean="0">
                <a:latin typeface="VNI-Helve" pitchFamily="2" charset="0"/>
              </a:rPr>
              <a:t> </a:t>
            </a:r>
            <a:r>
              <a:rPr lang="en-US" smtClean="0">
                <a:latin typeface="Times New Roman" pitchFamily="18" charset="0"/>
              </a:rPr>
              <a:t>thực</a:t>
            </a:r>
            <a:r>
              <a:rPr lang="en-US" smtClean="0">
                <a:latin typeface="VNI-Helve" pitchFamily="2" charset="0"/>
              </a:rPr>
              <a:t> </a:t>
            </a:r>
            <a:r>
              <a:rPr lang="en-US" smtClean="0">
                <a:latin typeface="Times New Roman" pitchFamily="18" charset="0"/>
              </a:rPr>
              <a:t>tế</a:t>
            </a:r>
            <a:r>
              <a:rPr lang="en-US" smtClean="0">
                <a:latin typeface="VNI-Helve" pitchFamily="2" charset="0"/>
              </a:rPr>
              <a:t> </a:t>
            </a:r>
            <a:r>
              <a:rPr lang="en-US" smtClean="0">
                <a:latin typeface="Times New Roman" pitchFamily="18" charset="0"/>
              </a:rPr>
              <a:t>hoặc</a:t>
            </a:r>
            <a:r>
              <a:rPr lang="en-US" smtClean="0">
                <a:latin typeface="VNI-Helve" pitchFamily="2" charset="0"/>
              </a:rPr>
              <a:t> </a:t>
            </a:r>
            <a:r>
              <a:rPr lang="en-US" smtClean="0">
                <a:latin typeface="Times New Roman" pitchFamily="18" charset="0"/>
              </a:rPr>
              <a:t>quá</a:t>
            </a:r>
            <a:r>
              <a:rPr lang="en-US" smtClean="0">
                <a:latin typeface="VNI-Helve" pitchFamily="2" charset="0"/>
              </a:rPr>
              <a:t> </a:t>
            </a:r>
            <a:r>
              <a:rPr lang="en-US" smtClean="0">
                <a:latin typeface="Times New Roman" pitchFamily="18" charset="0"/>
              </a:rPr>
              <a:t>lớn</a:t>
            </a:r>
            <a:r>
              <a:rPr lang="en-US" smtClean="0">
                <a:latin typeface="VNI-Helve" pitchFamily="2" charset="0"/>
              </a:rPr>
              <a:t> </a:t>
            </a:r>
            <a:r>
              <a:rPr lang="en-US" smtClean="0">
                <a:latin typeface="Times New Roman" pitchFamily="18" charset="0"/>
              </a:rPr>
              <a:t>sẽ</a:t>
            </a:r>
            <a:r>
              <a:rPr lang="en-US" smtClean="0">
                <a:latin typeface="VNI-Helve" pitchFamily="2" charset="0"/>
              </a:rPr>
              <a:t> </a:t>
            </a:r>
            <a:r>
              <a:rPr lang="en-US" smtClean="0">
                <a:latin typeface="Times New Roman" pitchFamily="18" charset="0"/>
              </a:rPr>
              <a:t>làm</a:t>
            </a:r>
            <a:r>
              <a:rPr lang="en-US" smtClean="0">
                <a:latin typeface="VNI-Helve" pitchFamily="2" charset="0"/>
              </a:rPr>
              <a:t> </a:t>
            </a:r>
            <a:r>
              <a:rPr lang="en-US" smtClean="0">
                <a:latin typeface="Times New Roman" pitchFamily="18" charset="0"/>
              </a:rPr>
              <a:t>lãng</a:t>
            </a:r>
            <a:r>
              <a:rPr lang="en-US" smtClean="0">
                <a:latin typeface="VNI-Helve" pitchFamily="2" charset="0"/>
              </a:rPr>
              <a:t> </a:t>
            </a:r>
            <a:r>
              <a:rPr lang="en-US" smtClean="0">
                <a:latin typeface="Times New Roman" pitchFamily="18" charset="0"/>
              </a:rPr>
              <a:t>phí</a:t>
            </a:r>
            <a:r>
              <a:rPr lang="en-US" smtClean="0">
                <a:latin typeface="VNI-Helve" pitchFamily="2" charset="0"/>
              </a:rPr>
              <a:t> </a:t>
            </a:r>
            <a:r>
              <a:rPr lang="en-US" smtClean="0">
                <a:latin typeface="Times New Roman" pitchFamily="18" charset="0"/>
              </a:rPr>
              <a:t>bộ</a:t>
            </a:r>
            <a:r>
              <a:rPr lang="en-US" smtClean="0">
                <a:latin typeface="VNI-Helve" pitchFamily="2" charset="0"/>
              </a:rPr>
              <a:t> </a:t>
            </a:r>
            <a:r>
              <a:rPr lang="en-US" smtClean="0">
                <a:latin typeface="Times New Roman" pitchFamily="18" charset="0"/>
              </a:rPr>
              <a:t>nhớ</a:t>
            </a:r>
            <a:r>
              <a:rPr lang="en-US" smtClean="0">
                <a:latin typeface="VNI-Helve" pitchFamily="2" charset="0"/>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36DC623D-1369-4A10-9C52-567712AB8AFF}" type="slidenum">
              <a:rPr lang="en-US"/>
              <a:pPr algn="ctr">
                <a:defRPr/>
              </a:pPr>
              <a:t>71</a:t>
            </a:fld>
            <a:endParaRPr lang="en-US"/>
          </a:p>
        </p:txBody>
      </p:sp>
      <p:sp>
        <p:nvSpPr>
          <p:cNvPr id="976901" name="Rectangle 5"/>
          <p:cNvSpPr>
            <a:spLocks noChangeArrowheads="1"/>
          </p:cNvSpPr>
          <p:nvPr/>
        </p:nvSpPr>
        <p:spPr bwMode="auto">
          <a:xfrm>
            <a:off x="0" y="1524000"/>
            <a:ext cx="4038600" cy="5029200"/>
          </a:xfrm>
          <a:prstGeom prst="rect">
            <a:avLst/>
          </a:prstGeom>
          <a:noFill/>
          <a:ln w="9525">
            <a:noFill/>
            <a:miter lim="800000"/>
            <a:headEnd/>
            <a:tailEnd/>
          </a:ln>
          <a:effectLst/>
        </p:spPr>
        <p:txBody>
          <a:bodyPr/>
          <a:lstStyle/>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400" dirty="0">
                <a:effectLst>
                  <a:outerShdw blurRad="38100" dist="38100" dir="2700000" algn="tl">
                    <a:srgbClr val="C0C0C0"/>
                  </a:outerShdw>
                </a:effectLst>
                <a:latin typeface="VNI-Times" pitchFamily="2" charset="0"/>
              </a:rPr>
              <a:t>		</a:t>
            </a:r>
            <a:r>
              <a:rPr lang="en-US" sz="2800" dirty="0" err="1">
                <a:solidFill>
                  <a:srgbClr val="0000FF"/>
                </a:solidFill>
                <a:effectLst>
                  <a:outerShdw blurRad="38100" dist="38100" dir="2700000" algn="tl">
                    <a:srgbClr val="C0C0C0"/>
                  </a:outerShdw>
                </a:effectLst>
                <a:latin typeface="VNI-Times" pitchFamily="2" charset="0"/>
              </a:rPr>
              <a:t>typedef</a:t>
            </a:r>
            <a:r>
              <a:rPr lang="en-US" sz="2800" dirty="0">
                <a:solidFill>
                  <a:srgbClr val="0000FF"/>
                </a:solidFill>
                <a:effectLst>
                  <a:outerShdw blurRad="38100" dist="38100" dir="2700000" algn="tl">
                    <a:srgbClr val="C0C0C0"/>
                  </a:outerShdw>
                </a:effectLst>
                <a:latin typeface="VNI-Times" pitchFamily="2" charset="0"/>
              </a:rPr>
              <a:t> </a:t>
            </a:r>
            <a:r>
              <a:rPr lang="en-US" sz="2800" dirty="0" err="1">
                <a:solidFill>
                  <a:srgbClr val="0000FF"/>
                </a:solidFill>
                <a:effectLst>
                  <a:outerShdw blurRad="38100" dist="38100" dir="2700000" algn="tl">
                    <a:srgbClr val="C0C0C0"/>
                  </a:outerShdw>
                </a:effectLst>
                <a:latin typeface="VNI-Times" pitchFamily="2" charset="0"/>
              </a:rPr>
              <a:t>struct</a:t>
            </a:r>
            <a:r>
              <a:rPr lang="en-US" sz="2800" dirty="0">
                <a:effectLst>
                  <a:outerShdw blurRad="38100" dist="38100" dir="2700000" algn="tl">
                    <a:srgbClr val="C0C0C0"/>
                  </a:outerShdw>
                </a:effectLst>
                <a:latin typeface="VNI-Times" pitchFamily="2" charset="0"/>
              </a:rPr>
              <a:t> node</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r>
              <a:rPr lang="en-US" sz="2800" dirty="0" err="1">
                <a:solidFill>
                  <a:srgbClr val="0000FF"/>
                </a:solidFill>
                <a:effectLst>
                  <a:outerShdw blurRad="38100" dist="38100" dir="2700000" algn="tl">
                    <a:srgbClr val="C0C0C0"/>
                  </a:outerShdw>
                </a:effectLst>
                <a:latin typeface="VNI-Times" pitchFamily="2" charset="0"/>
              </a:rPr>
              <a:t>int</a:t>
            </a:r>
            <a:r>
              <a:rPr lang="en-US" sz="2800" dirty="0">
                <a:effectLst>
                  <a:outerShdw blurRad="38100" dist="38100" dir="2700000" algn="tl">
                    <a:srgbClr val="C0C0C0"/>
                  </a:outerShdw>
                </a:effectLst>
                <a:latin typeface="VNI-Times" pitchFamily="2" charset="0"/>
              </a:rPr>
              <a:t> data;</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node *link;</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r>
              <a:rPr lang="en-US" sz="2800" dirty="0" err="1">
                <a:solidFill>
                  <a:srgbClr val="0000FF"/>
                </a:solidFill>
                <a:effectLst>
                  <a:outerShdw blurRad="38100" dist="38100" dir="2700000" algn="tl">
                    <a:srgbClr val="C0C0C0"/>
                  </a:outerShdw>
                </a:effectLst>
                <a:latin typeface="VNI-Times" pitchFamily="2" charset="0"/>
              </a:rPr>
              <a:t>typedef</a:t>
            </a:r>
            <a:r>
              <a:rPr lang="en-US" sz="2800" dirty="0">
                <a:solidFill>
                  <a:srgbClr val="0000FF"/>
                </a:solidFill>
                <a:effectLst>
                  <a:outerShdw blurRad="38100" dist="38100" dir="2700000" algn="tl">
                    <a:srgbClr val="C0C0C0"/>
                  </a:outerShdw>
                </a:effectLst>
                <a:latin typeface="VNI-Times" pitchFamily="2" charset="0"/>
              </a:rPr>
              <a:t> </a:t>
            </a:r>
            <a:r>
              <a:rPr lang="en-US" sz="2800" dirty="0" err="1">
                <a:solidFill>
                  <a:srgbClr val="0000FF"/>
                </a:solidFill>
                <a:effectLst>
                  <a:outerShdw blurRad="38100" dist="38100" dir="2700000" algn="tl">
                    <a:srgbClr val="C0C0C0"/>
                  </a:outerShdw>
                </a:effectLst>
                <a:latin typeface="VNI-Times" pitchFamily="2" charset="0"/>
              </a:rPr>
              <a:t>struct</a:t>
            </a:r>
            <a:r>
              <a:rPr lang="en-US" sz="2800" dirty="0">
                <a:effectLst>
                  <a:outerShdw blurRad="38100" dist="38100" dir="2700000" algn="tl">
                    <a:srgbClr val="C0C0C0"/>
                  </a:outerShdw>
                </a:effectLst>
                <a:latin typeface="VNI-Times" pitchFamily="2" charset="0"/>
              </a:rPr>
              <a:t> stack</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r>
              <a:rPr lang="en-US" sz="2800" dirty="0">
                <a:solidFill>
                  <a:srgbClr val="0000FF"/>
                </a:solidFill>
                <a:effectLst>
                  <a:outerShdw blurRad="38100" dist="38100" dir="2700000" algn="tl">
                    <a:srgbClr val="C0C0C0"/>
                  </a:outerShdw>
                </a:effectLst>
                <a:latin typeface="VNI-Times" pitchFamily="2" charset="0"/>
              </a:rPr>
              <a:t>node</a:t>
            </a:r>
            <a:r>
              <a:rPr lang="en-US" sz="2800" dirty="0">
                <a:effectLst>
                  <a:outerShdw blurRad="38100" dist="38100" dir="2700000" algn="tl">
                    <a:srgbClr val="C0C0C0"/>
                  </a:outerShdw>
                </a:effectLst>
                <a:latin typeface="VNI-Times" pitchFamily="2" charset="0"/>
              </a:rPr>
              <a:t> *top;</a:t>
            </a:r>
          </a:p>
          <a:p>
            <a:pPr marL="342900" indent="-342900" algn="just" fontAlgn="auto">
              <a:lnSpc>
                <a:spcPct val="90000"/>
              </a:lnSpc>
              <a:spcBef>
                <a:spcPct val="20000"/>
              </a:spcBef>
              <a:spcAft>
                <a:spcPts val="0"/>
              </a:spcAft>
              <a:buClr>
                <a:schemeClr val="bg2"/>
              </a:buClr>
              <a:buSzPct val="75000"/>
              <a:buFont typeface="Wingdings" pitchFamily="2" charset="2"/>
              <a:buNone/>
              <a:defRPr/>
            </a:pPr>
            <a:r>
              <a:rPr lang="en-US" sz="2800" dirty="0">
                <a:effectLst>
                  <a:outerShdw blurRad="38100" dist="38100" dir="2700000" algn="tl">
                    <a:srgbClr val="C0C0C0"/>
                  </a:outerShdw>
                </a:effectLst>
                <a:latin typeface="VNI-Times" pitchFamily="2" charset="0"/>
              </a:rPr>
              <a:t>		};</a:t>
            </a:r>
          </a:p>
        </p:txBody>
      </p:sp>
      <p:sp>
        <p:nvSpPr>
          <p:cNvPr id="6" name="Rectangle 5"/>
          <p:cNvSpPr>
            <a:spLocks noChangeArrowheads="1"/>
          </p:cNvSpPr>
          <p:nvPr/>
        </p:nvSpPr>
        <p:spPr bwMode="auto">
          <a:xfrm>
            <a:off x="4191000" y="1676400"/>
            <a:ext cx="4953000" cy="5029200"/>
          </a:xfrm>
          <a:prstGeom prst="rect">
            <a:avLst/>
          </a:prstGeom>
          <a:noFill/>
          <a:ln w="9525">
            <a:noFill/>
            <a:miter lim="800000"/>
            <a:headEnd/>
            <a:tailEnd/>
          </a:ln>
          <a:effectLst/>
        </p:spPr>
        <p:txBody>
          <a:bodyPr/>
          <a:lstStyle/>
          <a:p>
            <a:pPr fontAlgn="auto">
              <a:spcAft>
                <a:spcPts val="0"/>
              </a:spcAft>
              <a:buFont typeface="Wingdings" pitchFamily="2" charset="2"/>
              <a:buNone/>
              <a:defRPr/>
            </a:pPr>
            <a:r>
              <a:rPr lang="en-US" sz="2800" dirty="0" smtClean="0">
                <a:latin typeface="Times New Roman" pitchFamily="18" charset="0"/>
                <a:cs typeface="Times New Roman" pitchFamily="18" charset="0"/>
              </a:rPr>
              <a:t>void </a:t>
            </a:r>
            <a:r>
              <a:rPr lang="en-US" sz="2800" dirty="0">
                <a:solidFill>
                  <a:srgbClr val="FF3300"/>
                </a:solidFill>
                <a:latin typeface="Times New Roman" pitchFamily="18" charset="0"/>
                <a:cs typeface="Times New Roman" pitchFamily="18" charset="0"/>
              </a:rPr>
              <a:t>Init</a:t>
            </a:r>
            <a:r>
              <a:rPr lang="en-US" sz="2800" dirty="0">
                <a:latin typeface="Times New Roman" pitchFamily="18" charset="0"/>
                <a:cs typeface="Times New Roman" pitchFamily="18" charset="0"/>
              </a:rPr>
              <a:t>(</a:t>
            </a:r>
            <a:r>
              <a:rPr lang="en-US" sz="2800" dirty="0">
                <a:solidFill>
                  <a:srgbClr val="0000FF"/>
                </a:solidFill>
                <a:latin typeface="Times New Roman" pitchFamily="18" charset="0"/>
                <a:cs typeface="Times New Roman" pitchFamily="18" charset="0"/>
              </a:rPr>
              <a:t>stack</a:t>
            </a:r>
            <a:r>
              <a:rPr lang="en-US" sz="2800" dirty="0">
                <a:latin typeface="Times New Roman" pitchFamily="18" charset="0"/>
                <a:cs typeface="Times New Roman" pitchFamily="18" charset="0"/>
              </a:rPr>
              <a:t> &amp;top)</a:t>
            </a:r>
          </a:p>
          <a:p>
            <a:pPr fontAlgn="auto">
              <a:spcAft>
                <a:spcPts val="0"/>
              </a:spcAft>
              <a:buFont typeface="Wingdings" pitchFamily="2" charset="2"/>
              <a:buNone/>
              <a:defRPr/>
            </a:pPr>
            <a:r>
              <a:rPr lang="en-US" sz="2800" dirty="0">
                <a:latin typeface="Times New Roman" pitchFamily="18" charset="0"/>
                <a:cs typeface="Times New Roman" pitchFamily="18" charset="0"/>
              </a:rPr>
              <a:t>	{</a:t>
            </a:r>
          </a:p>
          <a:p>
            <a:pPr fontAlgn="auto">
              <a:spcAft>
                <a:spcPts val="0"/>
              </a:spcAft>
              <a:buFont typeface="Wingdings" pitchFamily="2" charset="2"/>
              <a:buNone/>
              <a:defRPr/>
            </a:pPr>
            <a:r>
              <a:rPr lang="en-US" sz="2800" dirty="0">
                <a:latin typeface="Times New Roman" pitchFamily="18" charset="0"/>
                <a:cs typeface="Times New Roman" pitchFamily="18" charset="0"/>
              </a:rPr>
              <a:t>		top=NULL;</a:t>
            </a:r>
          </a:p>
          <a:p>
            <a:pPr fontAlgn="auto">
              <a:spcAft>
                <a:spcPts val="0"/>
              </a:spcAft>
              <a:buFont typeface="Wingdings" pitchFamily="2" charset="2"/>
              <a:buNone/>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p>
          <a:p>
            <a:pPr fontAlgn="auto">
              <a:spcAft>
                <a:spcPts val="0"/>
              </a:spcAft>
              <a:buFont typeface="Wingdings" pitchFamily="2" charset="2"/>
              <a:buNone/>
              <a:defRPr/>
            </a:pPr>
            <a:r>
              <a:rPr lang="en-US" sz="2800" dirty="0" err="1" smtClean="0">
                <a:solidFill>
                  <a:srgbClr val="0000FF"/>
                </a:solidFill>
                <a:latin typeface="Times New Roman" pitchFamily="18" charset="0"/>
                <a:cs typeface="Times New Roman" pitchFamily="18" charset="0"/>
              </a:rPr>
              <a:t>int</a:t>
            </a:r>
            <a:r>
              <a:rPr lang="en-US" sz="2800" dirty="0" smtClean="0">
                <a:solidFill>
                  <a:srgbClr val="0000FF"/>
                </a:solidFill>
                <a:latin typeface="Times New Roman" pitchFamily="18" charset="0"/>
                <a:cs typeface="Times New Roman" pitchFamily="18" charset="0"/>
              </a:rPr>
              <a:t>  </a:t>
            </a:r>
            <a:r>
              <a:rPr lang="en-US" sz="2800" dirty="0">
                <a:solidFill>
                  <a:srgbClr val="FF0000"/>
                </a:solidFill>
                <a:latin typeface="Times New Roman" pitchFamily="18" charset="0"/>
                <a:cs typeface="Times New Roman" pitchFamily="18" charset="0"/>
              </a:rPr>
              <a:t>Empty</a:t>
            </a:r>
            <a:r>
              <a:rPr lang="en-US" sz="2800" dirty="0">
                <a:solidFill>
                  <a:srgbClr val="000000"/>
                </a:solidFill>
                <a:latin typeface="Times New Roman" pitchFamily="18" charset="0"/>
                <a:cs typeface="Times New Roman" pitchFamily="18" charset="0"/>
              </a:rPr>
              <a:t>(</a:t>
            </a:r>
            <a:r>
              <a:rPr lang="en-US" sz="2800" dirty="0">
                <a:solidFill>
                  <a:srgbClr val="0000FF"/>
                </a:solidFill>
                <a:latin typeface="Times New Roman" pitchFamily="18" charset="0"/>
                <a:cs typeface="Times New Roman" pitchFamily="18" charset="0"/>
              </a:rPr>
              <a:t>stack</a:t>
            </a:r>
            <a:r>
              <a:rPr lang="en-US" sz="2800" dirty="0">
                <a:solidFill>
                  <a:srgbClr val="000000"/>
                </a:solidFill>
                <a:latin typeface="Times New Roman" pitchFamily="18" charset="0"/>
                <a:cs typeface="Times New Roman" pitchFamily="18" charset="0"/>
              </a:rPr>
              <a:t> top)</a:t>
            </a:r>
          </a:p>
          <a:p>
            <a:pPr lvl="1" fontAlgn="auto">
              <a:spcAft>
                <a:spcPts val="0"/>
              </a:spcAft>
              <a:buFont typeface="Wingdings" pitchFamily="2" charset="2"/>
              <a:buNone/>
              <a:defRPr/>
            </a:pPr>
            <a:r>
              <a:rPr lang="en-US" sz="2800" dirty="0">
                <a:solidFill>
                  <a:srgbClr val="000000"/>
                </a:solidFill>
                <a:latin typeface="Times New Roman" pitchFamily="18" charset="0"/>
                <a:cs typeface="Times New Roman" pitchFamily="18" charset="0"/>
              </a:rPr>
              <a:t>{ </a:t>
            </a:r>
          </a:p>
          <a:p>
            <a:pPr lvl="1" fontAlgn="auto">
              <a:spcAft>
                <a:spcPts val="0"/>
              </a:spcAft>
              <a:buFont typeface="Wingdings" pitchFamily="2" charset="2"/>
              <a:buNone/>
              <a:defRPr/>
            </a:pPr>
            <a:r>
              <a:rPr lang="en-US" sz="2800" dirty="0" smtClean="0">
                <a:solidFill>
                  <a:srgbClr val="0000FF"/>
                </a:solidFill>
                <a:latin typeface="Times New Roman" pitchFamily="18" charset="0"/>
                <a:cs typeface="Times New Roman" pitchFamily="18" charset="0"/>
              </a:rPr>
              <a:t>return</a:t>
            </a:r>
            <a:r>
              <a:rPr lang="en-US" sz="2800" dirty="0" smtClean="0">
                <a:solidFill>
                  <a:srgbClr val="000000"/>
                </a:solidFill>
                <a:latin typeface="Times New Roman" pitchFamily="18" charset="0"/>
                <a:cs typeface="Times New Roman" pitchFamily="18" charset="0"/>
              </a:rPr>
              <a:t> </a:t>
            </a:r>
            <a:r>
              <a:rPr lang="en-US" sz="2800" dirty="0">
                <a:solidFill>
                  <a:srgbClr val="000000"/>
                </a:solidFill>
                <a:latin typeface="Times New Roman" pitchFamily="18" charset="0"/>
                <a:cs typeface="Times New Roman" pitchFamily="18" charset="0"/>
              </a:rPr>
              <a:t>top == </a:t>
            </a:r>
            <a:r>
              <a:rPr lang="en-US" sz="2800" dirty="0" smtClean="0">
                <a:solidFill>
                  <a:srgbClr val="A000A0"/>
                </a:solidFill>
                <a:latin typeface="Times New Roman" pitchFamily="18" charset="0"/>
                <a:cs typeface="Times New Roman" pitchFamily="18" charset="0"/>
              </a:rPr>
              <a:t>NULL?1:0;</a:t>
            </a:r>
          </a:p>
          <a:p>
            <a:pPr lvl="1" fontAlgn="auto">
              <a:spcAft>
                <a:spcPts val="0"/>
              </a:spcAft>
              <a:buFont typeface="Wingdings" pitchFamily="2" charset="2"/>
              <a:buNone/>
              <a:defRPr/>
            </a:pPr>
            <a:r>
              <a:rPr lang="en-US" sz="2800" dirty="0" smtClean="0">
                <a:solidFill>
                  <a:srgbClr val="000000"/>
                </a:solidFill>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7" name="Rectangle 2"/>
          <p:cNvSpPr>
            <a:spLocks noGrp="1" noChangeArrowheads="1"/>
          </p:cNvSpPr>
          <p:nvPr>
            <p:ph type="title"/>
          </p:nvPr>
        </p:nvSpPr>
        <p:spPr>
          <a:xfrm>
            <a:off x="457200" y="274638"/>
            <a:ext cx="8229600" cy="1143000"/>
          </a:xfrm>
        </p:spPr>
        <p:txBody>
          <a:bodyPr rtlCol="0">
            <a:normAutofit/>
          </a:bodyPr>
          <a:lstStyle/>
          <a:p>
            <a:pPr fontAlgn="auto">
              <a:spcAft>
                <a:spcPts val="0"/>
              </a:spcAft>
              <a:defRPr/>
            </a:pPr>
            <a:r>
              <a:rPr lang="en-US" b="1" dirty="0" err="1" smtClean="0">
                <a:latin typeface="Times New Roman" pitchFamily="18" charset="0"/>
              </a:rPr>
              <a:t>Biểu</a:t>
            </a:r>
            <a:r>
              <a:rPr lang="en-US" b="1" dirty="0" smtClean="0"/>
              <a:t> </a:t>
            </a:r>
            <a:r>
              <a:rPr lang="en-US" b="1" dirty="0" err="1" smtClean="0">
                <a:latin typeface="Times New Roman" pitchFamily="18" charset="0"/>
              </a:rPr>
              <a:t>diễn</a:t>
            </a:r>
            <a:r>
              <a:rPr lang="en-US" b="1" dirty="0" smtClean="0"/>
              <a:t> </a:t>
            </a:r>
            <a:r>
              <a:rPr lang="en-US" b="1" dirty="0" smtClean="0">
                <a:latin typeface="Times New Roman" pitchFamily="18" charset="0"/>
              </a:rPr>
              <a:t>Stack</a:t>
            </a:r>
            <a:r>
              <a:rPr lang="en-US" b="1" dirty="0" smtClean="0"/>
              <a:t> </a:t>
            </a:r>
            <a:r>
              <a:rPr lang="en-US" b="1" dirty="0" err="1" smtClean="0">
                <a:latin typeface="Times New Roman" pitchFamily="18" charset="0"/>
              </a:rPr>
              <a:t>dùng</a:t>
            </a:r>
            <a:r>
              <a:rPr lang="en-US" b="1" dirty="0" smtClean="0"/>
              <a:t> </a:t>
            </a:r>
            <a:r>
              <a:rPr lang="en-US" b="1" dirty="0" smtClean="0">
                <a:latin typeface="Times New Roman" pitchFamily="18" charset="0"/>
              </a:rPr>
              <a:t>DSMN</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9147C65D-6B6A-4474-9802-8B03C4671167}" type="slidenum">
              <a:rPr lang="en-US">
                <a:latin typeface="Times New Roman" pitchFamily="18" charset="0"/>
                <a:cs typeface="Times New Roman" pitchFamily="18" charset="0"/>
              </a:rPr>
              <a:pPr algn="ctr">
                <a:defRPr/>
              </a:pPr>
              <a:t>72</a:t>
            </a:fld>
            <a:endParaRPr lang="en-US">
              <a:latin typeface="Times New Roman" pitchFamily="18" charset="0"/>
              <a:cs typeface="Times New Roman" pitchFamily="18" charset="0"/>
            </a:endParaRPr>
          </a:p>
        </p:txBody>
      </p:sp>
      <p:sp>
        <p:nvSpPr>
          <p:cNvPr id="5124" name="Rectangle 3"/>
          <p:cNvSpPr>
            <a:spLocks noGrp="1" noChangeArrowheads="1"/>
          </p:cNvSpPr>
          <p:nvPr>
            <p:ph type="body" idx="1"/>
          </p:nvPr>
        </p:nvSpPr>
        <p:spPr>
          <a:xfrm>
            <a:off x="685800" y="1905000"/>
            <a:ext cx="7772400" cy="4114800"/>
          </a:xfrm>
        </p:spPr>
        <p:txBody>
          <a:bodyPr>
            <a:normAutofit fontScale="92500" lnSpcReduction="20000"/>
          </a:bodyPr>
          <a:lstStyle/>
          <a:p>
            <a:pPr>
              <a:lnSpc>
                <a:spcPct val="90000"/>
              </a:lnSpc>
            </a:pPr>
            <a:r>
              <a:rPr lang="en-US" dirty="0" err="1" smtClean="0">
                <a:latin typeface="Times New Roman" pitchFamily="18" charset="0"/>
                <a:cs typeface="Times New Roman" pitchFamily="18" charset="0"/>
              </a:rPr>
              <a:t>Thêm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x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stack S </a:t>
            </a:r>
          </a:p>
          <a:p>
            <a:pPr lvl="1">
              <a:lnSpc>
                <a:spcPct val="90000"/>
              </a:lnSpc>
              <a:buFont typeface="Wingdings" pitchFamily="2" charset="2"/>
              <a:buNone/>
            </a:pPr>
            <a:r>
              <a:rPr lang="en-US" sz="2600" b="1" dirty="0" smtClean="0">
                <a:solidFill>
                  <a:srgbClr val="0000FF"/>
                </a:solidFill>
                <a:latin typeface="Times New Roman" pitchFamily="18" charset="0"/>
                <a:cs typeface="Times New Roman" pitchFamily="18" charset="0"/>
              </a:rPr>
              <a:t>void</a:t>
            </a:r>
            <a:r>
              <a:rPr lang="en-US" sz="2600" b="1" dirty="0" smtClean="0">
                <a:solidFill>
                  <a:srgbClr val="000000"/>
                </a:solidFill>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Push</a:t>
            </a:r>
            <a:r>
              <a:rPr lang="en-US" sz="2600" b="1" dirty="0" smtClean="0">
                <a:solidFill>
                  <a:srgbClr val="000000"/>
                </a:solidFill>
                <a:latin typeface="Times New Roman" pitchFamily="18" charset="0"/>
                <a:cs typeface="Times New Roman" pitchFamily="18" charset="0"/>
              </a:rPr>
              <a:t>(</a:t>
            </a:r>
            <a:r>
              <a:rPr lang="en-US" sz="2600" b="1" dirty="0" smtClean="0">
                <a:solidFill>
                  <a:srgbClr val="0000FF"/>
                </a:solidFill>
                <a:latin typeface="Times New Roman" pitchFamily="18" charset="0"/>
                <a:cs typeface="Times New Roman" pitchFamily="18" charset="0"/>
              </a:rPr>
              <a:t>stack</a:t>
            </a:r>
            <a:r>
              <a:rPr lang="en-US" sz="2600" b="1" dirty="0" smtClean="0">
                <a:solidFill>
                  <a:srgbClr val="000000"/>
                </a:solidFill>
                <a:latin typeface="Times New Roman" pitchFamily="18" charset="0"/>
                <a:cs typeface="Times New Roman" pitchFamily="18" charset="0"/>
              </a:rPr>
              <a:t> &amp;top, </a:t>
            </a:r>
            <a:r>
              <a:rPr lang="en-US" sz="2600" b="1" dirty="0" smtClean="0">
                <a:solidFill>
                  <a:srgbClr val="0000FF"/>
                </a:solidFill>
                <a:latin typeface="Times New Roman" pitchFamily="18" charset="0"/>
                <a:cs typeface="Times New Roman" pitchFamily="18" charset="0"/>
              </a:rPr>
              <a:t>node</a:t>
            </a:r>
            <a:r>
              <a:rPr lang="en-US" sz="2600" b="1" dirty="0" smtClean="0">
                <a:solidFill>
                  <a:srgbClr val="000000"/>
                </a:solidFill>
                <a:latin typeface="Times New Roman" pitchFamily="18" charset="0"/>
                <a:cs typeface="Times New Roman" pitchFamily="18" charset="0"/>
              </a:rPr>
              <a:t> x)</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a:t>
            </a:r>
            <a:r>
              <a:rPr lang="en-US" sz="2600" b="1" dirty="0" smtClean="0">
                <a:solidFill>
                  <a:srgbClr val="0000FF"/>
                </a:solidFill>
                <a:latin typeface="Times New Roman" pitchFamily="18" charset="0"/>
                <a:cs typeface="Times New Roman" pitchFamily="18" charset="0"/>
              </a:rPr>
              <a:t>stack</a:t>
            </a:r>
            <a:r>
              <a:rPr lang="en-US" sz="2600" b="1" dirty="0" smtClean="0">
                <a:solidFill>
                  <a:srgbClr val="000000"/>
                </a:solidFill>
                <a:latin typeface="Times New Roman" pitchFamily="18" charset="0"/>
                <a:cs typeface="Times New Roman" pitchFamily="18" charset="0"/>
              </a:rPr>
              <a:t> p;</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p=(</a:t>
            </a:r>
            <a:r>
              <a:rPr lang="en-US" sz="2600" b="1" dirty="0" smtClean="0">
                <a:solidFill>
                  <a:srgbClr val="0000FF"/>
                </a:solidFill>
                <a:latin typeface="Times New Roman" pitchFamily="18" charset="0"/>
                <a:cs typeface="Times New Roman" pitchFamily="18" charset="0"/>
              </a:rPr>
              <a:t>node*</a:t>
            </a:r>
            <a:r>
              <a:rPr lang="en-US" sz="2600" b="1" dirty="0" smtClean="0">
                <a:solidFill>
                  <a:srgbClr val="000000"/>
                </a:solidFill>
                <a:latin typeface="Times New Roman" pitchFamily="18" charset="0"/>
                <a:cs typeface="Times New Roman" pitchFamily="18" charset="0"/>
              </a:rPr>
              <a:t>)</a:t>
            </a:r>
            <a:r>
              <a:rPr lang="en-US" sz="2600" b="1" dirty="0" err="1" smtClean="0">
                <a:solidFill>
                  <a:srgbClr val="0000FF"/>
                </a:solidFill>
                <a:latin typeface="Times New Roman" pitchFamily="18" charset="0"/>
                <a:cs typeface="Times New Roman" pitchFamily="18" charset="0"/>
              </a:rPr>
              <a:t>malloc</a:t>
            </a:r>
            <a:r>
              <a:rPr lang="en-US" sz="2600" b="1" dirty="0" smtClean="0">
                <a:solidFill>
                  <a:srgbClr val="000000"/>
                </a:solidFill>
                <a:latin typeface="Times New Roman" pitchFamily="18" charset="0"/>
                <a:cs typeface="Times New Roman" pitchFamily="18" charset="0"/>
              </a:rPr>
              <a:t>(</a:t>
            </a:r>
            <a:r>
              <a:rPr lang="en-US" sz="2600" b="1" dirty="0" err="1" smtClean="0">
                <a:solidFill>
                  <a:srgbClr val="0000FF"/>
                </a:solidFill>
                <a:latin typeface="Times New Roman" pitchFamily="18" charset="0"/>
                <a:cs typeface="Times New Roman" pitchFamily="18" charset="0"/>
              </a:rPr>
              <a:t>sizeof</a:t>
            </a:r>
            <a:r>
              <a:rPr lang="en-US" sz="2600" b="1" dirty="0" smtClean="0">
                <a:solidFill>
                  <a:srgbClr val="000000"/>
                </a:solidFill>
                <a:latin typeface="Times New Roman" pitchFamily="18" charset="0"/>
                <a:cs typeface="Times New Roman" pitchFamily="18" charset="0"/>
              </a:rPr>
              <a:t>(node));</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a:t>
            </a:r>
            <a:r>
              <a:rPr lang="en-US" sz="2600" b="1" dirty="0" smtClean="0">
                <a:solidFill>
                  <a:srgbClr val="0000FF"/>
                </a:solidFill>
                <a:latin typeface="Times New Roman" pitchFamily="18" charset="0"/>
                <a:cs typeface="Times New Roman" pitchFamily="18" charset="0"/>
              </a:rPr>
              <a:t>if</a:t>
            </a:r>
            <a:r>
              <a:rPr lang="en-US" sz="2600" b="1" dirty="0" smtClean="0">
                <a:solidFill>
                  <a:srgbClr val="000000"/>
                </a:solidFill>
                <a:latin typeface="Times New Roman" pitchFamily="18" charset="0"/>
                <a:cs typeface="Times New Roman" pitchFamily="18" charset="0"/>
              </a:rPr>
              <a:t>(p!=NULL)</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p-&gt;data=</a:t>
            </a:r>
            <a:r>
              <a:rPr lang="en-US" sz="2600" b="1" dirty="0" err="1" smtClean="0">
                <a:solidFill>
                  <a:srgbClr val="000000"/>
                </a:solidFill>
                <a:latin typeface="Times New Roman" pitchFamily="18" charset="0"/>
                <a:cs typeface="Times New Roman" pitchFamily="18" charset="0"/>
              </a:rPr>
              <a:t>x.data</a:t>
            </a:r>
            <a:r>
              <a:rPr lang="en-US" sz="2600" b="1" dirty="0" smtClean="0">
                <a:solidFill>
                  <a:srgbClr val="000000"/>
                </a:solidFill>
                <a:latin typeface="Times New Roman" pitchFamily="18" charset="0"/>
                <a:cs typeface="Times New Roman" pitchFamily="18" charset="0"/>
              </a:rPr>
              <a:t>;</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p-&gt;link=top;</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top=p;</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	}</a:t>
            </a:r>
          </a:p>
          <a:p>
            <a:pPr lvl="1">
              <a:lnSpc>
                <a:spcPct val="90000"/>
              </a:lnSpc>
              <a:buFont typeface="Wingdings" pitchFamily="2" charset="2"/>
              <a:buNone/>
            </a:pPr>
            <a:r>
              <a:rPr lang="en-US" sz="2600" b="1" dirty="0" smtClean="0">
                <a:solidFill>
                  <a:srgbClr val="000000"/>
                </a:solidFill>
                <a:latin typeface="Times New Roman" pitchFamily="18" charset="0"/>
                <a:cs typeface="Times New Roman" pitchFamily="18" charset="0"/>
              </a:rPr>
              <a:t>}</a:t>
            </a:r>
          </a:p>
        </p:txBody>
      </p:sp>
      <p:sp>
        <p:nvSpPr>
          <p:cNvPr id="7" name="Rectangle 2"/>
          <p:cNvSpPr txBox="1">
            <a:spLocks noChangeArrowheads="1"/>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Biểu diễn Stack dùng DSMN</a:t>
            </a:r>
            <a:endParaRPr kumimoji="0" lang="en-US" sz="44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F3DB4A8D-D168-4CD0-B947-0C8256D33193}" type="slidenum">
              <a:rPr lang="en-US">
                <a:latin typeface="Times New Roman" pitchFamily="18" charset="0"/>
                <a:cs typeface="Times New Roman" pitchFamily="18" charset="0"/>
              </a:rPr>
              <a:pPr algn="ctr">
                <a:defRPr/>
              </a:pPr>
              <a:t>73</a:t>
            </a:fld>
            <a:endParaRPr lang="en-US">
              <a:latin typeface="Times New Roman" pitchFamily="18" charset="0"/>
              <a:cs typeface="Times New Roman" pitchFamily="18" charset="0"/>
            </a:endParaRPr>
          </a:p>
        </p:txBody>
      </p:sp>
      <p:sp>
        <p:nvSpPr>
          <p:cNvPr id="977924" name="Rectangle 4"/>
          <p:cNvSpPr>
            <a:spLocks noChangeArrowheads="1"/>
          </p:cNvSpPr>
          <p:nvPr/>
        </p:nvSpPr>
        <p:spPr bwMode="auto">
          <a:xfrm>
            <a:off x="685800" y="2139950"/>
            <a:ext cx="8153400" cy="4154984"/>
          </a:xfrm>
          <a:prstGeom prst="rect">
            <a:avLst/>
          </a:prstGeom>
          <a:noFill/>
          <a:ln w="9525">
            <a:noFill/>
            <a:miter lim="800000"/>
            <a:headEnd/>
            <a:tailEnd/>
          </a:ln>
          <a:effectLst/>
        </p:spPr>
        <p:txBody>
          <a:bodyPr>
            <a:spAutoFit/>
          </a:bodyPr>
          <a:lstStyle/>
          <a:p>
            <a:pPr fontAlgn="auto">
              <a:spcBef>
                <a:spcPts val="0"/>
              </a:spcBef>
              <a:spcAft>
                <a:spcPts val="0"/>
              </a:spcAft>
              <a:defRPr/>
            </a:pPr>
            <a:r>
              <a:rPr lang="en-US" sz="2400" dirty="0" err="1">
                <a:effectLst>
                  <a:outerShdw blurRad="38100" dist="38100" dir="2700000" algn="tl">
                    <a:srgbClr val="C0C0C0"/>
                  </a:outerShdw>
                </a:effectLst>
                <a:latin typeface="Times New Roman" pitchFamily="18" charset="0"/>
                <a:cs typeface="Times New Roman" pitchFamily="18" charset="0"/>
              </a:rPr>
              <a:t>Trích</a:t>
            </a:r>
            <a:r>
              <a:rPr lang="en-US" sz="2400" dirty="0">
                <a:effectLst>
                  <a:outerShdw blurRad="38100" dist="38100" dir="2700000" algn="tl">
                    <a:srgbClr val="C0C0C0"/>
                  </a:outerShdw>
                </a:effectLst>
                <a:latin typeface="Times New Roman" pitchFamily="18" charset="0"/>
                <a:cs typeface="Times New Roman" pitchFamily="18" charset="0"/>
              </a:rPr>
              <a:t> </a:t>
            </a:r>
            <a:r>
              <a:rPr lang="en-US" sz="2400" dirty="0" err="1">
                <a:effectLst>
                  <a:outerShdw blurRad="38100" dist="38100" dir="2700000" algn="tl">
                    <a:srgbClr val="C0C0C0"/>
                  </a:outerShdw>
                </a:effectLst>
                <a:latin typeface="Times New Roman" pitchFamily="18" charset="0"/>
                <a:cs typeface="Times New Roman" pitchFamily="18" charset="0"/>
              </a:rPr>
              <a:t>thông</a:t>
            </a:r>
            <a:r>
              <a:rPr lang="en-US" sz="2400" dirty="0">
                <a:effectLst>
                  <a:outerShdw blurRad="38100" dist="38100" dir="2700000" algn="tl">
                    <a:srgbClr val="C0C0C0"/>
                  </a:outerShdw>
                </a:effectLst>
                <a:latin typeface="Times New Roman" pitchFamily="18" charset="0"/>
                <a:cs typeface="Times New Roman" pitchFamily="18" charset="0"/>
              </a:rPr>
              <a:t> tin </a:t>
            </a:r>
            <a:r>
              <a:rPr lang="en-US" sz="2400" dirty="0" err="1">
                <a:effectLst>
                  <a:outerShdw blurRad="38100" dist="38100" dir="2700000" algn="tl">
                    <a:srgbClr val="C0C0C0"/>
                  </a:outerShdw>
                </a:effectLst>
                <a:latin typeface="Times New Roman" pitchFamily="18" charset="0"/>
                <a:cs typeface="Times New Roman" pitchFamily="18" charset="0"/>
              </a:rPr>
              <a:t>và</a:t>
            </a:r>
            <a:r>
              <a:rPr lang="en-US" sz="2400" dirty="0">
                <a:effectLst>
                  <a:outerShdw blurRad="38100" dist="38100" dir="2700000" algn="tl">
                    <a:srgbClr val="C0C0C0"/>
                  </a:outerShdw>
                </a:effectLst>
                <a:latin typeface="Times New Roman" pitchFamily="18" charset="0"/>
                <a:cs typeface="Times New Roman" pitchFamily="18" charset="0"/>
              </a:rPr>
              <a:t> </a:t>
            </a:r>
            <a:r>
              <a:rPr lang="en-US" sz="2400" dirty="0" err="1">
                <a:effectLst>
                  <a:outerShdw blurRad="38100" dist="38100" dir="2700000" algn="tl">
                    <a:srgbClr val="C0C0C0"/>
                  </a:outerShdw>
                </a:effectLst>
                <a:latin typeface="Times New Roman" pitchFamily="18" charset="0"/>
                <a:cs typeface="Times New Roman" pitchFamily="18" charset="0"/>
              </a:rPr>
              <a:t>huỷ</a:t>
            </a:r>
            <a:r>
              <a:rPr lang="en-US" sz="2400" dirty="0">
                <a:effectLst>
                  <a:outerShdw blurRad="38100" dist="38100" dir="2700000" algn="tl">
                    <a:srgbClr val="C0C0C0"/>
                  </a:outerShdw>
                </a:effectLst>
                <a:latin typeface="Times New Roman" pitchFamily="18" charset="0"/>
                <a:cs typeface="Times New Roman" pitchFamily="18" charset="0"/>
              </a:rPr>
              <a:t> </a:t>
            </a:r>
            <a:r>
              <a:rPr lang="en-US" sz="2400" dirty="0" err="1">
                <a:effectLst>
                  <a:outerShdw blurRad="38100" dist="38100" dir="2700000" algn="tl">
                    <a:srgbClr val="C0C0C0"/>
                  </a:outerShdw>
                </a:effectLst>
                <a:latin typeface="Times New Roman" pitchFamily="18" charset="0"/>
                <a:cs typeface="Times New Roman" pitchFamily="18" charset="0"/>
              </a:rPr>
              <a:t>phần</a:t>
            </a:r>
            <a:r>
              <a:rPr lang="en-US" sz="2400" dirty="0">
                <a:effectLst>
                  <a:outerShdw blurRad="38100" dist="38100" dir="2700000" algn="tl">
                    <a:srgbClr val="C0C0C0"/>
                  </a:outerShdw>
                </a:effectLst>
                <a:latin typeface="Times New Roman" pitchFamily="18" charset="0"/>
                <a:cs typeface="Times New Roman" pitchFamily="18" charset="0"/>
              </a:rPr>
              <a:t> </a:t>
            </a:r>
            <a:r>
              <a:rPr lang="en-US" sz="2400" dirty="0" err="1">
                <a:effectLst>
                  <a:outerShdw blurRad="38100" dist="38100" dir="2700000" algn="tl">
                    <a:srgbClr val="C0C0C0"/>
                  </a:outerShdw>
                </a:effectLst>
                <a:latin typeface="Times New Roman" pitchFamily="18" charset="0"/>
                <a:cs typeface="Times New Roman" pitchFamily="18" charset="0"/>
              </a:rPr>
              <a:t>tử</a:t>
            </a:r>
            <a:r>
              <a:rPr lang="en-US" sz="2400" dirty="0">
                <a:effectLst>
                  <a:outerShdw blurRad="38100" dist="38100" dir="2700000" algn="tl">
                    <a:srgbClr val="C0C0C0"/>
                  </a:outerShdw>
                </a:effectLst>
                <a:latin typeface="Times New Roman" pitchFamily="18" charset="0"/>
                <a:cs typeface="Times New Roman" pitchFamily="18" charset="0"/>
              </a:rPr>
              <a:t> ở </a:t>
            </a:r>
            <a:r>
              <a:rPr lang="en-US" sz="2400" dirty="0" err="1">
                <a:effectLst>
                  <a:outerShdw blurRad="38100" dist="38100" dir="2700000" algn="tl">
                    <a:srgbClr val="C0C0C0"/>
                  </a:outerShdw>
                </a:effectLst>
                <a:latin typeface="Times New Roman" pitchFamily="18" charset="0"/>
                <a:cs typeface="Times New Roman" pitchFamily="18" charset="0"/>
              </a:rPr>
              <a:t>đỉnh</a:t>
            </a:r>
            <a:r>
              <a:rPr lang="en-US" sz="2400" dirty="0">
                <a:effectLst>
                  <a:outerShdw blurRad="38100" dist="38100" dir="2700000" algn="tl">
                    <a:srgbClr val="C0C0C0"/>
                  </a:outerShdw>
                </a:effectLst>
                <a:latin typeface="Times New Roman" pitchFamily="18" charset="0"/>
                <a:cs typeface="Times New Roman" pitchFamily="18" charset="0"/>
              </a:rPr>
              <a:t> stack S</a:t>
            </a:r>
            <a:endParaRPr lang="en-US" sz="2400" dirty="0">
              <a:solidFill>
                <a:srgbClr val="000000"/>
              </a:solidFill>
              <a:latin typeface="Times New Roman" pitchFamily="18" charset="0"/>
              <a:cs typeface="Times New Roman" pitchFamily="18" charset="0"/>
            </a:endParaRPr>
          </a:p>
          <a:p>
            <a:pPr lvl="1" fontAlgn="auto">
              <a:spcBef>
                <a:spcPts val="0"/>
              </a:spcBef>
              <a:spcAft>
                <a:spcPts val="0"/>
              </a:spcAft>
              <a:defRPr/>
            </a:pPr>
            <a:r>
              <a:rPr lang="en-US" sz="2400" dirty="0" err="1">
                <a:solidFill>
                  <a:srgbClr val="0000FF"/>
                </a:solidFill>
                <a:latin typeface="Times New Roman" pitchFamily="18" charset="0"/>
                <a:cs typeface="Times New Roman" pitchFamily="18" charset="0"/>
              </a:rPr>
              <a:t>Int</a:t>
            </a:r>
            <a:r>
              <a:rPr lang="en-US" sz="2400" dirty="0">
                <a:solidFill>
                  <a:srgbClr val="000000"/>
                </a:solidFill>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Pop</a:t>
            </a:r>
            <a:r>
              <a:rPr lang="en-US" sz="2400" dirty="0">
                <a:solidFill>
                  <a:srgbClr val="000000"/>
                </a:solidFill>
                <a:latin typeface="Times New Roman" pitchFamily="18" charset="0"/>
                <a:cs typeface="Times New Roman" pitchFamily="18" charset="0"/>
              </a:rPr>
              <a:t>(</a:t>
            </a:r>
            <a:r>
              <a:rPr lang="en-US" sz="2400" dirty="0">
                <a:solidFill>
                  <a:srgbClr val="0000FF"/>
                </a:solidFill>
                <a:latin typeface="Times New Roman" pitchFamily="18" charset="0"/>
                <a:cs typeface="Times New Roman" pitchFamily="18" charset="0"/>
              </a:rPr>
              <a:t>stack</a:t>
            </a:r>
            <a:r>
              <a:rPr lang="en-US" sz="2400" dirty="0">
                <a:solidFill>
                  <a:srgbClr val="000000"/>
                </a:solidFill>
                <a:latin typeface="Times New Roman" pitchFamily="18" charset="0"/>
                <a:cs typeface="Times New Roman" pitchFamily="18" charset="0"/>
              </a:rPr>
              <a:t> &amp;top)</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if</a:t>
            </a:r>
            <a:r>
              <a:rPr lang="en-US" sz="2400" dirty="0">
                <a:solidFill>
                  <a:srgbClr val="000000"/>
                </a:solidFill>
                <a:latin typeface="Times New Roman" pitchFamily="18" charset="0"/>
                <a:cs typeface="Times New Roman" pitchFamily="18" charset="0"/>
              </a:rPr>
              <a:t>(!</a:t>
            </a:r>
            <a:r>
              <a:rPr lang="en-US" sz="2400" dirty="0">
                <a:solidFill>
                  <a:srgbClr val="FF3300"/>
                </a:solidFill>
                <a:latin typeface="Times New Roman" pitchFamily="18" charset="0"/>
                <a:cs typeface="Times New Roman" pitchFamily="18" charset="0"/>
              </a:rPr>
              <a:t>Empty</a:t>
            </a:r>
            <a:r>
              <a:rPr lang="en-US" sz="2400" dirty="0">
                <a:solidFill>
                  <a:srgbClr val="000000"/>
                </a:solidFill>
                <a:latin typeface="Times New Roman" pitchFamily="18" charset="0"/>
                <a:cs typeface="Times New Roman" pitchFamily="18" charset="0"/>
              </a:rPr>
              <a:t>(top))     </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stack</a:t>
            </a:r>
            <a:r>
              <a:rPr lang="en-US" sz="2400" dirty="0">
                <a:solidFill>
                  <a:srgbClr val="000000"/>
                </a:solidFill>
                <a:latin typeface="Times New Roman" pitchFamily="18" charset="0"/>
                <a:cs typeface="Times New Roman" pitchFamily="18" charset="0"/>
              </a:rPr>
              <a:t> p=top;</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return</a:t>
            </a:r>
            <a:r>
              <a:rPr lang="en-US" sz="2400" dirty="0">
                <a:solidFill>
                  <a:srgbClr val="000000"/>
                </a:solidFill>
                <a:latin typeface="Times New Roman" pitchFamily="18" charset="0"/>
                <a:cs typeface="Times New Roman" pitchFamily="18" charset="0"/>
              </a:rPr>
              <a:t> p-&gt;data;</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top=p-&gt;link;</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r>
              <a:rPr lang="en-US" sz="2400" dirty="0">
                <a:solidFill>
                  <a:srgbClr val="0000FF"/>
                </a:solidFill>
                <a:latin typeface="Times New Roman" pitchFamily="18" charset="0"/>
                <a:cs typeface="Times New Roman" pitchFamily="18" charset="0"/>
              </a:rPr>
              <a:t>free</a:t>
            </a:r>
            <a:r>
              <a:rPr lang="en-US" sz="2400" dirty="0">
                <a:solidFill>
                  <a:srgbClr val="000000"/>
                </a:solidFill>
                <a:latin typeface="Times New Roman" pitchFamily="18" charset="0"/>
                <a:cs typeface="Times New Roman" pitchFamily="18" charset="0"/>
              </a:rPr>
              <a:t>(p);</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	}</a:t>
            </a:r>
          </a:p>
          <a:p>
            <a:pPr lvl="1" fontAlgn="auto">
              <a:spcBef>
                <a:spcPts val="0"/>
              </a:spcBef>
              <a:spcAft>
                <a:spcPts val="0"/>
              </a:spcAft>
              <a:defRPr/>
            </a:pPr>
            <a:r>
              <a:rPr lang="en-US" sz="2400" dirty="0">
                <a:solidFill>
                  <a:srgbClr val="000000"/>
                </a:solidFill>
                <a:latin typeface="Times New Roman" pitchFamily="18" charset="0"/>
                <a:cs typeface="Times New Roman" pitchFamily="18" charset="0"/>
              </a:rPr>
              <a:t>}</a:t>
            </a:r>
          </a:p>
        </p:txBody>
      </p:sp>
      <p:sp>
        <p:nvSpPr>
          <p:cNvPr id="7" name="Rectangle 2"/>
          <p:cNvSpPr>
            <a:spLocks noGrp="1" noChangeArrowheads="1"/>
          </p:cNvSpPr>
          <p:nvPr>
            <p:ph type="title"/>
          </p:nvPr>
        </p:nvSpPr>
        <p:spPr>
          <a:xfrm>
            <a:off x="457200" y="274638"/>
            <a:ext cx="8229600" cy="1143000"/>
          </a:xfrm>
        </p:spPr>
        <p:txBody>
          <a:bodyPr rtlCol="0">
            <a:normAutofit/>
          </a:bodyPr>
          <a:lstStyle/>
          <a:p>
            <a:pPr fontAlgn="auto">
              <a:spcAft>
                <a:spcPts val="0"/>
              </a:spcAft>
              <a:defRPr/>
            </a:pPr>
            <a:r>
              <a:rPr lang="en-US" b="1" dirty="0" err="1" smtClean="0">
                <a:latin typeface="Times New Roman" pitchFamily="18" charset="0"/>
                <a:cs typeface="Times New Roman" pitchFamily="18" charset="0"/>
              </a:rPr>
              <a:t>Biểu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diễn</a:t>
            </a:r>
            <a:r>
              <a:rPr lang="en-US" b="1" dirty="0" smtClean="0">
                <a:latin typeface="Times New Roman" pitchFamily="18" charset="0"/>
                <a:cs typeface="Times New Roman" pitchFamily="18" charset="0"/>
              </a:rPr>
              <a:t> Stack </a:t>
            </a:r>
            <a:r>
              <a:rPr lang="en-US" b="1" dirty="0" err="1" smtClean="0">
                <a:latin typeface="Times New Roman" pitchFamily="18" charset="0"/>
                <a:cs typeface="Times New Roman" pitchFamily="18" charset="0"/>
              </a:rPr>
              <a:t>dùng</a:t>
            </a:r>
            <a:r>
              <a:rPr lang="en-US" b="1" dirty="0" smtClean="0">
                <a:latin typeface="Times New Roman" pitchFamily="18" charset="0"/>
                <a:cs typeface="Times New Roman" pitchFamily="18" charset="0"/>
              </a:rPr>
              <a:t> DSMN</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Mô tả queue</a:t>
            </a:r>
          </a:p>
        </p:txBody>
      </p:sp>
      <p:sp>
        <p:nvSpPr>
          <p:cNvPr id="331782" name="Rectangle 6"/>
          <p:cNvSpPr>
            <a:spLocks noGrp="1" noChangeArrowheads="1"/>
          </p:cNvSpPr>
          <p:nvPr>
            <p:ph type="body" sz="half" idx="1"/>
          </p:nvPr>
        </p:nvSpPr>
        <p:spPr>
          <a:xfrm>
            <a:off x="838200" y="1676400"/>
            <a:ext cx="8153400" cy="2257425"/>
          </a:xfrm>
        </p:spPr>
        <p:txBody>
          <a:bodyPr/>
          <a:lstStyle/>
          <a:p>
            <a:pPr eaLnBrk="1" hangingPunct="1"/>
            <a:r>
              <a:rPr lang="en-US" sz="2000" smtClean="0">
                <a:latin typeface="Times New Roman" pitchFamily="18" charset="0"/>
                <a:cs typeface="Times New Roman" pitchFamily="18" charset="0"/>
              </a:rPr>
              <a:t>Một queue là một cấu trúc dữ liệu mà việc thêm vào được thực hiện ở một đầu (rear) và việc lấy ra được thực hiện ở đầu còn lại (front)</a:t>
            </a:r>
          </a:p>
          <a:p>
            <a:pPr eaLnBrk="1" hangingPunct="1"/>
            <a:r>
              <a:rPr lang="en-US" sz="2000" smtClean="0">
                <a:latin typeface="Times New Roman" pitchFamily="18" charset="0"/>
                <a:cs typeface="Times New Roman" pitchFamily="18" charset="0"/>
              </a:rPr>
              <a:t>Phần tử vào trước sẽ ra trước – FIFO (First In First Out)</a:t>
            </a:r>
          </a:p>
        </p:txBody>
      </p:sp>
      <p:pic>
        <p:nvPicPr>
          <p:cNvPr id="331780" name="Picture 4"/>
          <p:cNvPicPr>
            <a:picLocks noGrp="1" noChangeAspect="1" noChangeArrowheads="1"/>
          </p:cNvPicPr>
          <p:nvPr>
            <p:ph sz="half" idx="2"/>
          </p:nvPr>
        </p:nvPicPr>
        <p:blipFill>
          <a:blip r:embed="rId2"/>
          <a:srcRect t="3767"/>
          <a:stretch>
            <a:fillRect/>
          </a:stretch>
        </p:blipFill>
        <p:spPr>
          <a:xfrm>
            <a:off x="1797050" y="3100388"/>
            <a:ext cx="5746750" cy="3300412"/>
          </a:xfr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31778"/>
                                        </p:tgtEl>
                                        <p:attrNameLst>
                                          <p:attrName>style.visibility</p:attrName>
                                        </p:attrNameLst>
                                      </p:cBhvr>
                                      <p:to>
                                        <p:strVal val="visible"/>
                                      </p:to>
                                    </p:set>
                                    <p:anim calcmode="lin" valueType="num">
                                      <p:cBhvr>
                                        <p:cTn id="7" dur="1000" fill="hold"/>
                                        <p:tgtEl>
                                          <p:spTgt spid="331778"/>
                                        </p:tgtEl>
                                        <p:attrNameLst>
                                          <p:attrName>ppt_x</p:attrName>
                                        </p:attrNameLst>
                                      </p:cBhvr>
                                      <p:tavLst>
                                        <p:tav tm="0">
                                          <p:val>
                                            <p:strVal val="#ppt_x-.2"/>
                                          </p:val>
                                        </p:tav>
                                        <p:tav tm="100000">
                                          <p:val>
                                            <p:strVal val="#ppt_x"/>
                                          </p:val>
                                        </p:tav>
                                      </p:tavLst>
                                    </p:anim>
                                    <p:anim calcmode="lin" valueType="num">
                                      <p:cBhvr>
                                        <p:cTn id="8" dur="1000" fill="hold"/>
                                        <p:tgtEl>
                                          <p:spTgt spid="3317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177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31780">
                                            <p:bg/>
                                          </p:spTgt>
                                        </p:tgtEl>
                                        <p:attrNameLst>
                                          <p:attrName>style.visibility</p:attrName>
                                        </p:attrNameLst>
                                      </p:cBhvr>
                                      <p:to>
                                        <p:strVal val="visible"/>
                                      </p:to>
                                    </p:set>
                                    <p:animEffect transition="in" filter="fade">
                                      <p:cBhvr>
                                        <p:cTn id="14" dur="500"/>
                                        <p:tgtEl>
                                          <p:spTgt spid="331780">
                                            <p:bg/>
                                          </p:spTgt>
                                        </p:tgtEl>
                                      </p:cBhvr>
                                    </p:animEffect>
                                    <p:anim calcmode="lin" valueType="num">
                                      <p:cBhvr>
                                        <p:cTn id="15" dur="500" fill="hold"/>
                                        <p:tgtEl>
                                          <p:spTgt spid="331780">
                                            <p:bg/>
                                          </p:spTgt>
                                        </p:tgtEl>
                                        <p:attrNameLst>
                                          <p:attrName>ppt_x</p:attrName>
                                        </p:attrNameLst>
                                      </p:cBhvr>
                                      <p:tavLst>
                                        <p:tav tm="0">
                                          <p:val>
                                            <p:strVal val="#ppt_x"/>
                                          </p:val>
                                        </p:tav>
                                        <p:tav tm="100000">
                                          <p:val>
                                            <p:strVal val="#ppt_x"/>
                                          </p:val>
                                        </p:tav>
                                      </p:tavLst>
                                    </p:anim>
                                    <p:anim calcmode="lin" valueType="num">
                                      <p:cBhvr>
                                        <p:cTn id="16" dur="500" fill="hold"/>
                                        <p:tgtEl>
                                          <p:spTgt spid="331780">
                                            <p:bg/>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31782">
                                            <p:txEl>
                                              <p:pRg st="0" end="0"/>
                                            </p:txEl>
                                          </p:spTgt>
                                        </p:tgtEl>
                                        <p:attrNameLst>
                                          <p:attrName>style.visibility</p:attrName>
                                        </p:attrNameLst>
                                      </p:cBhvr>
                                      <p:to>
                                        <p:strVal val="visible"/>
                                      </p:to>
                                    </p:set>
                                    <p:animEffect transition="in" filter="fade">
                                      <p:cBhvr>
                                        <p:cTn id="21" dur="500"/>
                                        <p:tgtEl>
                                          <p:spTgt spid="331782">
                                            <p:txEl>
                                              <p:pRg st="0" end="0"/>
                                            </p:txEl>
                                          </p:spTgt>
                                        </p:tgtEl>
                                      </p:cBhvr>
                                    </p:animEffect>
                                    <p:anim calcmode="lin" valueType="num">
                                      <p:cBhvr>
                                        <p:cTn id="22" dur="500" fill="hold"/>
                                        <p:tgtEl>
                                          <p:spTgt spid="331782">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31782">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31782">
                                            <p:txEl>
                                              <p:pRg st="1" end="1"/>
                                            </p:txEl>
                                          </p:spTgt>
                                        </p:tgtEl>
                                        <p:attrNameLst>
                                          <p:attrName>style.visibility</p:attrName>
                                        </p:attrNameLst>
                                      </p:cBhvr>
                                      <p:to>
                                        <p:strVal val="visible"/>
                                      </p:to>
                                    </p:set>
                                    <p:animEffect transition="in" filter="fade">
                                      <p:cBhvr>
                                        <p:cTn id="28" dur="500"/>
                                        <p:tgtEl>
                                          <p:spTgt spid="331782">
                                            <p:txEl>
                                              <p:pRg st="1" end="1"/>
                                            </p:txEl>
                                          </p:spTgt>
                                        </p:tgtEl>
                                      </p:cBhvr>
                                    </p:animEffect>
                                    <p:anim calcmode="lin" valueType="num">
                                      <p:cBhvr>
                                        <p:cTn id="29" dur="500" fill="hold"/>
                                        <p:tgtEl>
                                          <p:spTgt spid="331782">
                                            <p:txEl>
                                              <p:pRg st="1" end="1"/>
                                            </p:txEl>
                                          </p:spTgt>
                                        </p:tgtEl>
                                        <p:attrNameLst>
                                          <p:attrName>ppt_x</p:attrName>
                                        </p:attrNameLst>
                                      </p:cBhvr>
                                      <p:tavLst>
                                        <p:tav tm="0">
                                          <p:val>
                                            <p:strVal val="#ppt_x"/>
                                          </p:val>
                                        </p:tav>
                                        <p:tav tm="100000">
                                          <p:val>
                                            <p:strVal val="#ppt_x"/>
                                          </p:val>
                                        </p:tav>
                                      </p:tavLst>
                                    </p:anim>
                                    <p:anim calcmode="lin" valueType="num">
                                      <p:cBhvr>
                                        <p:cTn id="30" dur="500" fill="hold"/>
                                        <p:tgtEl>
                                          <p:spTgt spid="331782">
                                            <p:txEl>
                                              <p:pRg st="1" end="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p:bldP spid="331782" grpId="0" build="p"/>
      <p:bldP spid="33178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a:xfrm>
            <a:off x="3124200" y="6356350"/>
            <a:ext cx="2895600" cy="365125"/>
          </a:xfrm>
        </p:spPr>
        <p:txBody>
          <a:bodyPr/>
          <a:lstStyle/>
          <a:p>
            <a:pPr algn="ctr">
              <a:defRPr/>
            </a:pPr>
            <a:fld id="{D4BCB737-83AB-4EDC-AC4E-2D9EAB952B01}" type="slidenum">
              <a:rPr lang="en-US" smtClean="0"/>
              <a:pPr algn="ctr">
                <a:defRPr/>
              </a:pPr>
              <a:t>75</a:t>
            </a:fld>
            <a:endParaRPr lang="en-US" smtClean="0"/>
          </a:p>
        </p:txBody>
      </p:sp>
      <p:sp>
        <p:nvSpPr>
          <p:cNvPr id="6147" name="Rectangle 2"/>
          <p:cNvSpPr>
            <a:spLocks noGrp="1" noChangeArrowheads="1"/>
          </p:cNvSpPr>
          <p:nvPr>
            <p:ph type="title"/>
          </p:nvPr>
        </p:nvSpPr>
        <p:spPr>
          <a:xfrm>
            <a:off x="457200" y="228600"/>
            <a:ext cx="8229600" cy="1371600"/>
          </a:xfrm>
        </p:spPr>
        <p:txBody>
          <a:bodyPr/>
          <a:lstStyle/>
          <a:p>
            <a:pPr eaLnBrk="1" hangingPunct="1"/>
            <a:r>
              <a:rPr lang="en-US" b="1" smtClean="0">
                <a:latin typeface="Times New Roman" pitchFamily="18" charset="0"/>
              </a:rPr>
              <a:t>Giới thiệu</a:t>
            </a:r>
          </a:p>
        </p:txBody>
      </p:sp>
      <p:sp>
        <p:nvSpPr>
          <p:cNvPr id="6148" name="Rectangle 3"/>
          <p:cNvSpPr>
            <a:spLocks noGrp="1" noChangeArrowheads="1"/>
          </p:cNvSpPr>
          <p:nvPr>
            <p:ph type="body" idx="1"/>
          </p:nvPr>
        </p:nvSpPr>
        <p:spPr>
          <a:xfrm>
            <a:off x="685800" y="1447800"/>
            <a:ext cx="7772400" cy="4953000"/>
          </a:xfrm>
        </p:spPr>
        <p:txBody>
          <a:bodyPr/>
          <a:lstStyle/>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r>
              <a:rPr lang="en-US" smtClean="0">
                <a:latin typeface="Times New Roman" pitchFamily="18" charset="0"/>
              </a:rPr>
              <a:t>FIFO</a:t>
            </a:r>
          </a:p>
          <a:p>
            <a:pPr eaLnBrk="1" hangingPunct="1">
              <a:lnSpc>
                <a:spcPct val="90000"/>
              </a:lnSpc>
            </a:pPr>
            <a:r>
              <a:rPr lang="en-US" smtClean="0">
                <a:latin typeface="Times New Roman" pitchFamily="18" charset="0"/>
              </a:rPr>
              <a:t>Thêm vào cuối và lấy ra ở đầu</a:t>
            </a: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a:p>
            <a:pPr eaLnBrk="1" hangingPunct="1">
              <a:lnSpc>
                <a:spcPct val="90000"/>
              </a:lnSpc>
            </a:pPr>
            <a:endParaRPr lang="en-US" smtClean="0">
              <a:latin typeface="Times New Roman" pitchFamily="18" charset="0"/>
            </a:endParaRPr>
          </a:p>
        </p:txBody>
      </p:sp>
      <p:sp>
        <p:nvSpPr>
          <p:cNvPr id="6149" name="Line 4"/>
          <p:cNvSpPr>
            <a:spLocks noChangeShapeType="1"/>
          </p:cNvSpPr>
          <p:nvPr/>
        </p:nvSpPr>
        <p:spPr bwMode="auto">
          <a:xfrm>
            <a:off x="3390900" y="2790825"/>
            <a:ext cx="3124200" cy="0"/>
          </a:xfrm>
          <a:prstGeom prst="line">
            <a:avLst/>
          </a:prstGeom>
          <a:noFill/>
          <a:ln w="57150">
            <a:solidFill>
              <a:schemeClr val="tx1"/>
            </a:solidFill>
            <a:round/>
            <a:headEnd/>
            <a:tailEnd/>
          </a:ln>
        </p:spPr>
        <p:txBody>
          <a:bodyPr/>
          <a:lstStyle/>
          <a:p>
            <a:endParaRPr lang="en-US"/>
          </a:p>
        </p:txBody>
      </p:sp>
      <p:sp>
        <p:nvSpPr>
          <p:cNvPr id="6150" name="Line 5"/>
          <p:cNvSpPr>
            <a:spLocks noChangeShapeType="1"/>
          </p:cNvSpPr>
          <p:nvPr/>
        </p:nvSpPr>
        <p:spPr bwMode="auto">
          <a:xfrm>
            <a:off x="3390900" y="3476625"/>
            <a:ext cx="3124200" cy="0"/>
          </a:xfrm>
          <a:prstGeom prst="line">
            <a:avLst/>
          </a:prstGeom>
          <a:noFill/>
          <a:ln w="57150">
            <a:solidFill>
              <a:schemeClr val="tx1"/>
            </a:solidFill>
            <a:round/>
            <a:headEnd/>
            <a:tailEnd/>
          </a:ln>
        </p:spPr>
        <p:txBody>
          <a:bodyPr/>
          <a:lstStyle/>
          <a:p>
            <a:endParaRPr lang="en-US"/>
          </a:p>
        </p:txBody>
      </p:sp>
      <p:sp>
        <p:nvSpPr>
          <p:cNvPr id="6151" name="WordArt 6"/>
          <p:cNvSpPr>
            <a:spLocks noChangeArrowheads="1" noChangeShapeType="1" noTextEdit="1"/>
          </p:cNvSpPr>
          <p:nvPr/>
        </p:nvSpPr>
        <p:spPr bwMode="auto">
          <a:xfrm>
            <a:off x="3695700" y="2943225"/>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3</a:t>
            </a:r>
          </a:p>
        </p:txBody>
      </p:sp>
      <p:sp>
        <p:nvSpPr>
          <p:cNvPr id="6152" name="WordArt 7"/>
          <p:cNvSpPr>
            <a:spLocks noChangeArrowheads="1" noChangeShapeType="1" noTextEdit="1"/>
          </p:cNvSpPr>
          <p:nvPr/>
        </p:nvSpPr>
        <p:spPr bwMode="auto">
          <a:xfrm>
            <a:off x="4381500" y="2943225"/>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4</a:t>
            </a:r>
          </a:p>
        </p:txBody>
      </p:sp>
      <p:sp>
        <p:nvSpPr>
          <p:cNvPr id="6153" name="WordArt 8"/>
          <p:cNvSpPr>
            <a:spLocks noChangeArrowheads="1" noChangeShapeType="1" noTextEdit="1"/>
          </p:cNvSpPr>
          <p:nvPr/>
        </p:nvSpPr>
        <p:spPr bwMode="auto">
          <a:xfrm>
            <a:off x="5143500" y="2943225"/>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7</a:t>
            </a:r>
          </a:p>
        </p:txBody>
      </p:sp>
      <p:sp>
        <p:nvSpPr>
          <p:cNvPr id="6154" name="WordArt 9"/>
          <p:cNvSpPr>
            <a:spLocks noChangeArrowheads="1" noChangeShapeType="1" noTextEdit="1"/>
          </p:cNvSpPr>
          <p:nvPr/>
        </p:nvSpPr>
        <p:spPr bwMode="auto">
          <a:xfrm>
            <a:off x="5981700" y="2943225"/>
            <a:ext cx="228600" cy="4191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9</a:t>
            </a:r>
          </a:p>
        </p:txBody>
      </p:sp>
      <p:sp>
        <p:nvSpPr>
          <p:cNvPr id="6155" name="WordArt 10"/>
          <p:cNvSpPr>
            <a:spLocks noChangeArrowheads="1" noChangeShapeType="1" noTextEdit="1"/>
          </p:cNvSpPr>
          <p:nvPr/>
        </p:nvSpPr>
        <p:spPr bwMode="auto">
          <a:xfrm>
            <a:off x="3390900" y="2409825"/>
            <a:ext cx="685800" cy="266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Front</a:t>
            </a:r>
          </a:p>
        </p:txBody>
      </p:sp>
      <p:sp>
        <p:nvSpPr>
          <p:cNvPr id="6156" name="WordArt 11"/>
          <p:cNvSpPr>
            <a:spLocks noChangeArrowheads="1" noChangeShapeType="1" noTextEdit="1"/>
          </p:cNvSpPr>
          <p:nvPr/>
        </p:nvSpPr>
        <p:spPr bwMode="auto">
          <a:xfrm>
            <a:off x="5829300" y="2409825"/>
            <a:ext cx="685800" cy="2667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Rear</a:t>
            </a:r>
          </a:p>
        </p:txBody>
      </p:sp>
      <p:sp>
        <p:nvSpPr>
          <p:cNvPr id="6157" name="AutoShape 12"/>
          <p:cNvSpPr>
            <a:spLocks noChangeArrowheads="1"/>
          </p:cNvSpPr>
          <p:nvPr/>
        </p:nvSpPr>
        <p:spPr bwMode="auto">
          <a:xfrm rot="10800000">
            <a:off x="2324100" y="2943225"/>
            <a:ext cx="609600" cy="457200"/>
          </a:xfrm>
          <a:custGeom>
            <a:avLst/>
            <a:gdLst>
              <a:gd name="T0" fmla="*/ 457200 w 21600"/>
              <a:gd name="T1" fmla="*/ 0 h 21600"/>
              <a:gd name="T2" fmla="*/ 0 w 21600"/>
              <a:gd name="T3" fmla="*/ 228600 h 21600"/>
              <a:gd name="T4" fmla="*/ 457200 w 21600"/>
              <a:gd name="T5" fmla="*/ 457200 h 21600"/>
              <a:gd name="T6" fmla="*/ 609600 w 21600"/>
              <a:gd name="T7" fmla="*/ 228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6158" name="AutoShape 13"/>
          <p:cNvSpPr>
            <a:spLocks noChangeArrowheads="1"/>
          </p:cNvSpPr>
          <p:nvPr/>
        </p:nvSpPr>
        <p:spPr bwMode="auto">
          <a:xfrm rot="10800000">
            <a:off x="7048500" y="2943225"/>
            <a:ext cx="609600" cy="457200"/>
          </a:xfrm>
          <a:custGeom>
            <a:avLst/>
            <a:gdLst>
              <a:gd name="T0" fmla="*/ 457200 w 21600"/>
              <a:gd name="T1" fmla="*/ 0 h 21600"/>
              <a:gd name="T2" fmla="*/ 0 w 21600"/>
              <a:gd name="T3" fmla="*/ 228600 h 21600"/>
              <a:gd name="T4" fmla="*/ 457200 w 21600"/>
              <a:gd name="T5" fmla="*/ 457200 h 21600"/>
              <a:gd name="T6" fmla="*/ 609600 w 21600"/>
              <a:gd name="T7" fmla="*/ 2286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noFill/>
            <a:miter lim="800000"/>
            <a:headEnd/>
            <a:tailEnd/>
          </a:ln>
        </p:spPr>
        <p:txBody>
          <a:bodyPr wrap="none" anchor="ctr"/>
          <a:lstStyle/>
          <a:p>
            <a:endParaRPr lang="en-US"/>
          </a:p>
        </p:txBody>
      </p:sp>
      <p:sp>
        <p:nvSpPr>
          <p:cNvPr id="6159" name="AutoShape 14"/>
          <p:cNvSpPr>
            <a:spLocks noChangeArrowheads="1"/>
          </p:cNvSpPr>
          <p:nvPr/>
        </p:nvSpPr>
        <p:spPr bwMode="auto">
          <a:xfrm>
            <a:off x="2105025" y="3352800"/>
            <a:ext cx="1828800" cy="1371600"/>
          </a:xfrm>
          <a:prstGeom prst="irregularSeal2">
            <a:avLst/>
          </a:prstGeom>
          <a:solidFill>
            <a:schemeClr val="accent1"/>
          </a:solidFill>
          <a:ln w="9525">
            <a:noFill/>
            <a:miter lim="800000"/>
            <a:headEnd/>
            <a:tailEnd/>
          </a:ln>
        </p:spPr>
        <p:txBody>
          <a:bodyPr wrap="none" anchor="ctr"/>
          <a:lstStyle/>
          <a:p>
            <a:pPr algn="ctr"/>
            <a:endParaRPr lang="en-US">
              <a:cs typeface="Arial" charset="0"/>
            </a:endParaRPr>
          </a:p>
        </p:txBody>
      </p:sp>
      <p:sp>
        <p:nvSpPr>
          <p:cNvPr id="6160" name="WordArt 15"/>
          <p:cNvSpPr>
            <a:spLocks noChangeArrowheads="1" noChangeShapeType="1" noTextEdit="1"/>
          </p:cNvSpPr>
          <p:nvPr/>
        </p:nvSpPr>
        <p:spPr bwMode="auto">
          <a:xfrm>
            <a:off x="2543175" y="3657600"/>
            <a:ext cx="733425" cy="731838"/>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a:rPr>
              <a:t>Insert</a:t>
            </a:r>
          </a:p>
        </p:txBody>
      </p:sp>
      <p:sp>
        <p:nvSpPr>
          <p:cNvPr id="6161" name="AutoShape 16"/>
          <p:cNvSpPr>
            <a:spLocks noChangeArrowheads="1"/>
          </p:cNvSpPr>
          <p:nvPr/>
        </p:nvSpPr>
        <p:spPr bwMode="auto">
          <a:xfrm>
            <a:off x="7239000" y="1676400"/>
            <a:ext cx="1828800" cy="1371600"/>
          </a:xfrm>
          <a:prstGeom prst="irregularSeal2">
            <a:avLst/>
          </a:prstGeom>
          <a:solidFill>
            <a:schemeClr val="accent1"/>
          </a:solidFill>
          <a:ln w="9525">
            <a:noFill/>
            <a:miter lim="800000"/>
            <a:headEnd/>
            <a:tailEnd/>
          </a:ln>
        </p:spPr>
        <p:txBody>
          <a:bodyPr wrap="none" anchor="ctr"/>
          <a:lstStyle/>
          <a:p>
            <a:pPr algn="ctr"/>
            <a:endParaRPr lang="en-US">
              <a:cs typeface="Arial" charset="0"/>
            </a:endParaRPr>
          </a:p>
        </p:txBody>
      </p:sp>
      <p:sp>
        <p:nvSpPr>
          <p:cNvPr id="6162" name="WordArt 17"/>
          <p:cNvSpPr>
            <a:spLocks noChangeArrowheads="1" noChangeShapeType="1" noTextEdit="1"/>
          </p:cNvSpPr>
          <p:nvPr/>
        </p:nvSpPr>
        <p:spPr bwMode="auto">
          <a:xfrm>
            <a:off x="7800975" y="1924050"/>
            <a:ext cx="733425" cy="731838"/>
          </a:xfrm>
          <a:prstGeom prst="rect">
            <a:avLst/>
          </a:prstGeom>
        </p:spPr>
        <p:txBody>
          <a:bodyPr wrap="none" fromWordArt="1">
            <a:prstTxWarp prst="textSlantUp">
              <a:avLst>
                <a:gd name="adj" fmla="val 55556"/>
              </a:avLst>
            </a:prstTxWarp>
          </a:bodyPr>
          <a:lstStyle/>
          <a:p>
            <a:pPr algn="ctr"/>
            <a:r>
              <a:rPr lang="en-US" sz="3600" kern="10">
                <a:ln w="9525">
                  <a:solidFill>
                    <a:srgbClr val="000000"/>
                  </a:solidFill>
                  <a:round/>
                  <a:headEnd/>
                  <a:tailEnd/>
                </a:ln>
                <a:solidFill>
                  <a:srgbClr val="000000"/>
                </a:solidFill>
                <a:latin typeface="Arial Black"/>
              </a:rPr>
              <a:t>Remove</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Queue trừu tượng</a:t>
            </a:r>
          </a:p>
        </p:txBody>
      </p:sp>
      <p:sp>
        <p:nvSpPr>
          <p:cNvPr id="7171" name="Rectangle 3"/>
          <p:cNvSpPr>
            <a:spLocks noGrp="1" noChangeArrowheads="1"/>
          </p:cNvSpPr>
          <p:nvPr>
            <p:ph type="body" idx="1"/>
          </p:nvPr>
        </p:nvSpPr>
        <p:spPr/>
        <p:txBody>
          <a:bodyPr/>
          <a:lstStyle/>
          <a:p>
            <a:pPr eaLnBrk="1" hangingPunct="1"/>
            <a:r>
              <a:rPr lang="en-US" smtClean="0">
                <a:latin typeface="Times New Roman" pitchFamily="18" charset="0"/>
                <a:cs typeface="Times New Roman" pitchFamily="18" charset="0"/>
              </a:rPr>
              <a:t>Một queue kiểu T:</a:t>
            </a:r>
          </a:p>
          <a:p>
            <a:pPr lvl="1" eaLnBrk="1" hangingPunct="1"/>
            <a:r>
              <a:rPr lang="en-US" smtClean="0">
                <a:latin typeface="Times New Roman" pitchFamily="18" charset="0"/>
                <a:cs typeface="Times New Roman" pitchFamily="18" charset="0"/>
              </a:rPr>
              <a:t>Một dãy hữu hạn kiểu T</a:t>
            </a:r>
          </a:p>
          <a:p>
            <a:pPr lvl="1" eaLnBrk="1" hangingPunct="1"/>
            <a:r>
              <a:rPr lang="en-US" smtClean="0">
                <a:latin typeface="Times New Roman" pitchFamily="18" charset="0"/>
                <a:cs typeface="Times New Roman" pitchFamily="18" charset="0"/>
              </a:rPr>
              <a:t>Một số tác vụ:</a:t>
            </a:r>
          </a:p>
          <a:p>
            <a:pPr lvl="2" eaLnBrk="1" hangingPunct="1"/>
            <a:r>
              <a:rPr lang="en-US" smtClean="0">
                <a:latin typeface="Times New Roman" pitchFamily="18" charset="0"/>
                <a:cs typeface="Times New Roman" pitchFamily="18" charset="0"/>
              </a:rPr>
              <a:t>1. Khởi tạo queue rỗng (</a:t>
            </a:r>
            <a:r>
              <a:rPr lang="en-US" i="1" smtClean="0">
                <a:latin typeface="Times New Roman" pitchFamily="18" charset="0"/>
                <a:cs typeface="Times New Roman" pitchFamily="18" charset="0"/>
              </a:rPr>
              <a:t>create</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2. Kiểm tra rỗng (</a:t>
            </a:r>
            <a:r>
              <a:rPr lang="en-US" i="1" smtClean="0">
                <a:latin typeface="Times New Roman" pitchFamily="18" charset="0"/>
                <a:cs typeface="Times New Roman" pitchFamily="18" charset="0"/>
              </a:rPr>
              <a:t>empty</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3. Thêm một giá trị vào cuối của queue (</a:t>
            </a:r>
            <a:r>
              <a:rPr lang="en-US" i="1" smtClean="0">
                <a:latin typeface="Times New Roman" pitchFamily="18" charset="0"/>
                <a:cs typeface="Times New Roman" pitchFamily="18" charset="0"/>
              </a:rPr>
              <a:t>append</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4. Bỏ giá trị đang có ở đầu của queue (</a:t>
            </a:r>
            <a:r>
              <a:rPr lang="en-US" i="1" smtClean="0">
                <a:latin typeface="Times New Roman" pitchFamily="18" charset="0"/>
                <a:cs typeface="Times New Roman" pitchFamily="18" charset="0"/>
              </a:rPr>
              <a:t>serve</a:t>
            </a:r>
            <a:r>
              <a:rPr lang="en-US" smtClean="0">
                <a:latin typeface="Times New Roman" pitchFamily="18" charset="0"/>
                <a:cs typeface="Times New Roman" pitchFamily="18" charset="0"/>
              </a:rPr>
              <a:t>)</a:t>
            </a:r>
          </a:p>
          <a:p>
            <a:pPr lvl="2" eaLnBrk="1" hangingPunct="1"/>
            <a:r>
              <a:rPr lang="en-US" smtClean="0">
                <a:latin typeface="Times New Roman" pitchFamily="18" charset="0"/>
                <a:cs typeface="Times New Roman" pitchFamily="18" charset="0"/>
              </a:rPr>
              <a:t>5. Lấy giá trị ở đầu của queue, queue không đổi (</a:t>
            </a:r>
            <a:r>
              <a:rPr lang="en-US" i="1" smtClean="0">
                <a:latin typeface="Times New Roman" pitchFamily="18" charset="0"/>
                <a:cs typeface="Times New Roman" pitchFamily="18" charset="0"/>
              </a:rPr>
              <a:t>retrieve</a:t>
            </a:r>
            <a:r>
              <a:rPr lang="en-US" smtClean="0">
                <a:latin typeface="Times New Roman" pitchFamily="18" charset="0"/>
                <a:cs typeface="Times New Roman" pitchFamily="18" charset="0"/>
              </a:rPr>
              <a:t>)</a:t>
            </a:r>
          </a:p>
          <a:p>
            <a:pPr lvl="2" eaLnBrk="1" hangingPunct="1"/>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76</a:t>
            </a:fld>
            <a:endParaRPr lang="en-US"/>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Queue liên tục</a:t>
            </a:r>
          </a:p>
        </p:txBody>
      </p:sp>
      <p:sp>
        <p:nvSpPr>
          <p:cNvPr id="343043" name="Rectangle 3"/>
          <p:cNvSpPr>
            <a:spLocks noGrp="1" noChangeArrowheads="1"/>
          </p:cNvSpPr>
          <p:nvPr>
            <p:ph type="body" idx="1"/>
          </p:nvPr>
        </p:nvSpPr>
        <p:spPr/>
        <p:txBody>
          <a:bodyPr/>
          <a:lstStyle/>
          <a:p>
            <a:pPr eaLnBrk="1" hangingPunct="1">
              <a:lnSpc>
                <a:spcPct val="90000"/>
              </a:lnSpc>
            </a:pPr>
            <a:r>
              <a:rPr lang="en-US" sz="2400" smtClean="0">
                <a:latin typeface="Times New Roman" pitchFamily="18" charset="0"/>
                <a:cs typeface="Times New Roman" pitchFamily="18" charset="0"/>
              </a:rPr>
              <a:t>Dùng một array: Có xu hướng dời về cuối array</a:t>
            </a:r>
          </a:p>
          <a:p>
            <a:pPr eaLnBrk="1" hangingPunct="1">
              <a:lnSpc>
                <a:spcPct val="90000"/>
              </a:lnSpc>
            </a:pPr>
            <a:r>
              <a:rPr lang="en-US" sz="2400" smtClean="0">
                <a:latin typeface="Times New Roman" pitchFamily="18" charset="0"/>
                <a:cs typeface="Times New Roman" pitchFamily="18" charset="0"/>
              </a:rPr>
              <a:t>Hai cách hiện thực đầu tiên:</a:t>
            </a:r>
          </a:p>
          <a:p>
            <a:pPr lvl="1" eaLnBrk="1" hangingPunct="1">
              <a:lnSpc>
                <a:spcPct val="90000"/>
              </a:lnSpc>
            </a:pPr>
            <a:r>
              <a:rPr lang="en-US" sz="2000" smtClean="0">
                <a:latin typeface="Times New Roman" pitchFamily="18" charset="0"/>
                <a:cs typeface="Times New Roman" pitchFamily="18" charset="0"/>
              </a:rPr>
              <a:t>Khi lấy một phần tử ra thì đồng thời dời hàng lên một vị trí.</a:t>
            </a:r>
          </a:p>
          <a:p>
            <a:pPr lvl="1" eaLnBrk="1" hangingPunct="1">
              <a:lnSpc>
                <a:spcPct val="90000"/>
              </a:lnSpc>
            </a:pPr>
            <a:endParaRPr lang="en-US" sz="2000" smtClean="0">
              <a:latin typeface="Times New Roman" pitchFamily="18" charset="0"/>
              <a:cs typeface="Times New Roman" pitchFamily="18" charset="0"/>
            </a:endParaRPr>
          </a:p>
          <a:p>
            <a:pPr lvl="1" eaLnBrk="1" hangingPunct="1">
              <a:lnSpc>
                <a:spcPct val="90000"/>
              </a:lnSpc>
            </a:pPr>
            <a:endParaRPr lang="en-US" sz="2000" smtClean="0">
              <a:latin typeface="Times New Roman" pitchFamily="18" charset="0"/>
              <a:cs typeface="Times New Roman" pitchFamily="18" charset="0"/>
            </a:endParaRPr>
          </a:p>
          <a:p>
            <a:pPr lvl="1" eaLnBrk="1" hangingPunct="1">
              <a:lnSpc>
                <a:spcPct val="90000"/>
              </a:lnSpc>
            </a:pPr>
            <a:endParaRPr lang="en-US" sz="2000" smtClean="0">
              <a:latin typeface="Times New Roman" pitchFamily="18" charset="0"/>
              <a:cs typeface="Times New Roman" pitchFamily="18" charset="0"/>
            </a:endParaRPr>
          </a:p>
          <a:p>
            <a:pPr lvl="1" eaLnBrk="1" hangingPunct="1">
              <a:lnSpc>
                <a:spcPct val="90000"/>
              </a:lnSpc>
            </a:pPr>
            <a:endParaRPr lang="en-US" sz="2000" smtClean="0">
              <a:latin typeface="Times New Roman" pitchFamily="18" charset="0"/>
              <a:cs typeface="Times New Roman" pitchFamily="18" charset="0"/>
            </a:endParaRPr>
          </a:p>
          <a:p>
            <a:pPr lvl="1" eaLnBrk="1" hangingPunct="1">
              <a:lnSpc>
                <a:spcPct val="90000"/>
              </a:lnSpc>
            </a:pPr>
            <a:endParaRPr lang="en-US" sz="2000" smtClean="0">
              <a:latin typeface="Times New Roman" pitchFamily="18" charset="0"/>
              <a:cs typeface="Times New Roman" pitchFamily="18" charset="0"/>
            </a:endParaRPr>
          </a:p>
          <a:p>
            <a:pPr lvl="1" eaLnBrk="1" hangingPunct="1">
              <a:lnSpc>
                <a:spcPct val="90000"/>
              </a:lnSpc>
            </a:pPr>
            <a:r>
              <a:rPr lang="en-US" sz="2000" smtClean="0">
                <a:latin typeface="Times New Roman" pitchFamily="18" charset="0"/>
                <a:cs typeface="Times New Roman" pitchFamily="18" charset="0"/>
              </a:rPr>
              <a:t>Chỉ dời hàng về đầu khi cuối hàng không còn chỗ</a:t>
            </a:r>
          </a:p>
        </p:txBody>
      </p:sp>
      <p:grpSp>
        <p:nvGrpSpPr>
          <p:cNvPr id="2" name="Group 12"/>
          <p:cNvGrpSpPr>
            <a:grpSpLocks/>
          </p:cNvGrpSpPr>
          <p:nvPr/>
        </p:nvGrpSpPr>
        <p:grpSpPr bwMode="auto">
          <a:xfrm>
            <a:off x="914400" y="3124200"/>
            <a:ext cx="2209800" cy="406400"/>
            <a:chOff x="960" y="2160"/>
            <a:chExt cx="1392" cy="256"/>
          </a:xfrm>
        </p:grpSpPr>
        <p:sp>
          <p:nvSpPr>
            <p:cNvPr id="8244" name="Line 4"/>
            <p:cNvSpPr>
              <a:spLocks noChangeShapeType="1"/>
            </p:cNvSpPr>
            <p:nvPr/>
          </p:nvSpPr>
          <p:spPr bwMode="auto">
            <a:xfrm>
              <a:off x="960" y="216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45" name="Line 6"/>
            <p:cNvSpPr>
              <a:spLocks noChangeShapeType="1"/>
            </p:cNvSpPr>
            <p:nvPr/>
          </p:nvSpPr>
          <p:spPr bwMode="auto">
            <a:xfrm>
              <a:off x="960" y="240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46" name="Text Box 7"/>
            <p:cNvSpPr txBox="1">
              <a:spLocks noChangeArrowheads="1"/>
            </p:cNvSpPr>
            <p:nvPr/>
          </p:nvSpPr>
          <p:spPr bwMode="auto">
            <a:xfrm>
              <a:off x="1056"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A</a:t>
              </a:r>
            </a:p>
          </p:txBody>
        </p:sp>
        <p:sp>
          <p:nvSpPr>
            <p:cNvPr id="8247" name="Text Box 8"/>
            <p:cNvSpPr txBox="1">
              <a:spLocks noChangeArrowheads="1"/>
            </p:cNvSpPr>
            <p:nvPr/>
          </p:nvSpPr>
          <p:spPr bwMode="auto">
            <a:xfrm>
              <a:off x="1344"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B</a:t>
              </a:r>
            </a:p>
          </p:txBody>
        </p:sp>
        <p:sp>
          <p:nvSpPr>
            <p:cNvPr id="8248" name="Text Box 9"/>
            <p:cNvSpPr txBox="1">
              <a:spLocks noChangeArrowheads="1"/>
            </p:cNvSpPr>
            <p:nvPr/>
          </p:nvSpPr>
          <p:spPr bwMode="auto">
            <a:xfrm>
              <a:off x="1632"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C</a:t>
              </a:r>
            </a:p>
          </p:txBody>
        </p:sp>
        <p:sp>
          <p:nvSpPr>
            <p:cNvPr id="8249" name="Text Box 10"/>
            <p:cNvSpPr txBox="1">
              <a:spLocks noChangeArrowheads="1"/>
            </p:cNvSpPr>
            <p:nvPr/>
          </p:nvSpPr>
          <p:spPr bwMode="auto">
            <a:xfrm>
              <a:off x="1920"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D</a:t>
              </a:r>
            </a:p>
          </p:txBody>
        </p:sp>
      </p:grpSp>
      <p:grpSp>
        <p:nvGrpSpPr>
          <p:cNvPr id="3" name="Group 13"/>
          <p:cNvGrpSpPr>
            <a:grpSpLocks/>
          </p:cNvGrpSpPr>
          <p:nvPr/>
        </p:nvGrpSpPr>
        <p:grpSpPr bwMode="auto">
          <a:xfrm>
            <a:off x="3733800" y="3124200"/>
            <a:ext cx="2209800" cy="406400"/>
            <a:chOff x="960" y="2160"/>
            <a:chExt cx="1392" cy="256"/>
          </a:xfrm>
        </p:grpSpPr>
        <p:sp>
          <p:nvSpPr>
            <p:cNvPr id="8238" name="Line 14"/>
            <p:cNvSpPr>
              <a:spLocks noChangeShapeType="1"/>
            </p:cNvSpPr>
            <p:nvPr/>
          </p:nvSpPr>
          <p:spPr bwMode="auto">
            <a:xfrm>
              <a:off x="960" y="216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39" name="Line 15"/>
            <p:cNvSpPr>
              <a:spLocks noChangeShapeType="1"/>
            </p:cNvSpPr>
            <p:nvPr/>
          </p:nvSpPr>
          <p:spPr bwMode="auto">
            <a:xfrm>
              <a:off x="960" y="240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40" name="Text Box 16"/>
            <p:cNvSpPr txBox="1">
              <a:spLocks noChangeArrowheads="1"/>
            </p:cNvSpPr>
            <p:nvPr/>
          </p:nvSpPr>
          <p:spPr bwMode="auto">
            <a:xfrm>
              <a:off x="1056"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B</a:t>
              </a:r>
            </a:p>
          </p:txBody>
        </p:sp>
        <p:sp>
          <p:nvSpPr>
            <p:cNvPr id="8241" name="Text Box 17"/>
            <p:cNvSpPr txBox="1">
              <a:spLocks noChangeArrowheads="1"/>
            </p:cNvSpPr>
            <p:nvPr/>
          </p:nvSpPr>
          <p:spPr bwMode="auto">
            <a:xfrm>
              <a:off x="1344"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C</a:t>
              </a:r>
            </a:p>
          </p:txBody>
        </p:sp>
        <p:sp>
          <p:nvSpPr>
            <p:cNvPr id="8242" name="Text Box 18"/>
            <p:cNvSpPr txBox="1">
              <a:spLocks noChangeArrowheads="1"/>
            </p:cNvSpPr>
            <p:nvPr/>
          </p:nvSpPr>
          <p:spPr bwMode="auto">
            <a:xfrm>
              <a:off x="1632"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D</a:t>
              </a:r>
            </a:p>
          </p:txBody>
        </p:sp>
        <p:sp>
          <p:nvSpPr>
            <p:cNvPr id="8243" name="Text Box 19"/>
            <p:cNvSpPr txBox="1">
              <a:spLocks noChangeArrowheads="1"/>
            </p:cNvSpPr>
            <p:nvPr/>
          </p:nvSpPr>
          <p:spPr bwMode="auto">
            <a:xfrm>
              <a:off x="1920" y="2160"/>
              <a:ext cx="288" cy="256"/>
            </a:xfrm>
            <a:prstGeom prst="rect">
              <a:avLst/>
            </a:prstGeom>
            <a:noFill/>
            <a:ln w="9525">
              <a:solidFill>
                <a:schemeClr val="tx1"/>
              </a:solidFill>
              <a:miter lim="800000"/>
              <a:headEnd/>
              <a:tailEnd/>
            </a:ln>
          </p:spPr>
          <p:txBody>
            <a:bodyPr>
              <a:spAutoFit/>
            </a:bodyPr>
            <a:lstStyle/>
            <a:p>
              <a:pPr algn="ctr">
                <a:spcBef>
                  <a:spcPct val="50000"/>
                </a:spcBef>
              </a:pPr>
              <a:endParaRPr lang="en-US" sz="2000">
                <a:latin typeface="Times New Roman" pitchFamily="18" charset="0"/>
                <a:cs typeface="Times New Roman" pitchFamily="18" charset="0"/>
              </a:endParaRPr>
            </a:p>
          </p:txBody>
        </p:sp>
      </p:grpSp>
      <p:grpSp>
        <p:nvGrpSpPr>
          <p:cNvPr id="4" name="Group 20"/>
          <p:cNvGrpSpPr>
            <a:grpSpLocks/>
          </p:cNvGrpSpPr>
          <p:nvPr/>
        </p:nvGrpSpPr>
        <p:grpSpPr bwMode="auto">
          <a:xfrm>
            <a:off x="6629400" y="3124200"/>
            <a:ext cx="2209800" cy="406400"/>
            <a:chOff x="960" y="2160"/>
            <a:chExt cx="1392" cy="256"/>
          </a:xfrm>
        </p:grpSpPr>
        <p:sp>
          <p:nvSpPr>
            <p:cNvPr id="8232" name="Line 21"/>
            <p:cNvSpPr>
              <a:spLocks noChangeShapeType="1"/>
            </p:cNvSpPr>
            <p:nvPr/>
          </p:nvSpPr>
          <p:spPr bwMode="auto">
            <a:xfrm>
              <a:off x="960" y="216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33" name="Line 22"/>
            <p:cNvSpPr>
              <a:spLocks noChangeShapeType="1"/>
            </p:cNvSpPr>
            <p:nvPr/>
          </p:nvSpPr>
          <p:spPr bwMode="auto">
            <a:xfrm>
              <a:off x="960" y="240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34" name="Text Box 23"/>
            <p:cNvSpPr txBox="1">
              <a:spLocks noChangeArrowheads="1"/>
            </p:cNvSpPr>
            <p:nvPr/>
          </p:nvSpPr>
          <p:spPr bwMode="auto">
            <a:xfrm>
              <a:off x="1056"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B</a:t>
              </a:r>
            </a:p>
          </p:txBody>
        </p:sp>
        <p:sp>
          <p:nvSpPr>
            <p:cNvPr id="8235" name="Text Box 24"/>
            <p:cNvSpPr txBox="1">
              <a:spLocks noChangeArrowheads="1"/>
            </p:cNvSpPr>
            <p:nvPr/>
          </p:nvSpPr>
          <p:spPr bwMode="auto">
            <a:xfrm>
              <a:off x="1344"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C</a:t>
              </a:r>
            </a:p>
          </p:txBody>
        </p:sp>
        <p:sp>
          <p:nvSpPr>
            <p:cNvPr id="8236" name="Text Box 25"/>
            <p:cNvSpPr txBox="1">
              <a:spLocks noChangeArrowheads="1"/>
            </p:cNvSpPr>
            <p:nvPr/>
          </p:nvSpPr>
          <p:spPr bwMode="auto">
            <a:xfrm>
              <a:off x="1632"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D</a:t>
              </a:r>
            </a:p>
          </p:txBody>
        </p:sp>
        <p:sp>
          <p:nvSpPr>
            <p:cNvPr id="8237" name="Text Box 26"/>
            <p:cNvSpPr txBox="1">
              <a:spLocks noChangeArrowheads="1"/>
            </p:cNvSpPr>
            <p:nvPr/>
          </p:nvSpPr>
          <p:spPr bwMode="auto">
            <a:xfrm>
              <a:off x="1920"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E</a:t>
              </a:r>
            </a:p>
          </p:txBody>
        </p:sp>
      </p:grpSp>
      <p:sp>
        <p:nvSpPr>
          <p:cNvPr id="343067" name="Text Box 27"/>
          <p:cNvSpPr txBox="1">
            <a:spLocks noChangeArrowheads="1"/>
          </p:cNvSpPr>
          <p:nvPr/>
        </p:nvSpPr>
        <p:spPr bwMode="auto">
          <a:xfrm>
            <a:off x="1371600" y="3556000"/>
            <a:ext cx="1032655"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Ban đầu</a:t>
            </a:r>
          </a:p>
        </p:txBody>
      </p:sp>
      <p:sp>
        <p:nvSpPr>
          <p:cNvPr id="343068" name="AutoShape 28"/>
          <p:cNvSpPr>
            <a:spLocks noChangeArrowheads="1"/>
          </p:cNvSpPr>
          <p:nvPr/>
        </p:nvSpPr>
        <p:spPr bwMode="auto">
          <a:xfrm>
            <a:off x="685800" y="3200400"/>
            <a:ext cx="228600" cy="228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43069" name="AutoShape 29"/>
          <p:cNvSpPr>
            <a:spLocks noChangeArrowheads="1"/>
          </p:cNvSpPr>
          <p:nvPr/>
        </p:nvSpPr>
        <p:spPr bwMode="auto">
          <a:xfrm>
            <a:off x="3505200" y="3200400"/>
            <a:ext cx="228600" cy="228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43070" name="AutoShape 30"/>
          <p:cNvSpPr>
            <a:spLocks noChangeArrowheads="1"/>
          </p:cNvSpPr>
          <p:nvPr/>
        </p:nvSpPr>
        <p:spPr bwMode="auto">
          <a:xfrm>
            <a:off x="6324600" y="3200400"/>
            <a:ext cx="228600" cy="228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43071" name="Text Box 31"/>
          <p:cNvSpPr txBox="1">
            <a:spLocks noChangeArrowheads="1"/>
          </p:cNvSpPr>
          <p:nvPr/>
        </p:nvSpPr>
        <p:spPr bwMode="auto">
          <a:xfrm>
            <a:off x="3854450" y="3556000"/>
            <a:ext cx="2045753" cy="707886"/>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Lấy ra 1 phần tử:</a:t>
            </a:r>
          </a:p>
          <a:p>
            <a:r>
              <a:rPr lang="en-US" sz="2000">
                <a:solidFill>
                  <a:srgbClr val="FF3300"/>
                </a:solidFill>
                <a:latin typeface="Times New Roman" pitchFamily="18" charset="0"/>
                <a:cs typeface="Times New Roman" pitchFamily="18" charset="0"/>
              </a:rPr>
              <a:t>dời tất cả về trước</a:t>
            </a:r>
          </a:p>
        </p:txBody>
      </p:sp>
      <p:sp>
        <p:nvSpPr>
          <p:cNvPr id="343072" name="Text Box 32"/>
          <p:cNvSpPr txBox="1">
            <a:spLocks noChangeArrowheads="1"/>
          </p:cNvSpPr>
          <p:nvPr/>
        </p:nvSpPr>
        <p:spPr bwMode="auto">
          <a:xfrm>
            <a:off x="6553200" y="3556000"/>
            <a:ext cx="2246128"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Thêm vào 1 phần tử</a:t>
            </a:r>
          </a:p>
        </p:txBody>
      </p:sp>
      <p:grpSp>
        <p:nvGrpSpPr>
          <p:cNvPr id="5" name="Group 61"/>
          <p:cNvGrpSpPr>
            <a:grpSpLocks/>
          </p:cNvGrpSpPr>
          <p:nvPr/>
        </p:nvGrpSpPr>
        <p:grpSpPr bwMode="auto">
          <a:xfrm>
            <a:off x="914400" y="4951413"/>
            <a:ext cx="2209800" cy="406400"/>
            <a:chOff x="960" y="2160"/>
            <a:chExt cx="1392" cy="256"/>
          </a:xfrm>
        </p:grpSpPr>
        <p:sp>
          <p:nvSpPr>
            <p:cNvPr id="8226" name="Line 62"/>
            <p:cNvSpPr>
              <a:spLocks noChangeShapeType="1"/>
            </p:cNvSpPr>
            <p:nvPr/>
          </p:nvSpPr>
          <p:spPr bwMode="auto">
            <a:xfrm>
              <a:off x="960" y="216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7" name="Line 63"/>
            <p:cNvSpPr>
              <a:spLocks noChangeShapeType="1"/>
            </p:cNvSpPr>
            <p:nvPr/>
          </p:nvSpPr>
          <p:spPr bwMode="auto">
            <a:xfrm>
              <a:off x="960" y="240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8" name="Text Box 64"/>
            <p:cNvSpPr txBox="1">
              <a:spLocks noChangeArrowheads="1"/>
            </p:cNvSpPr>
            <p:nvPr/>
          </p:nvSpPr>
          <p:spPr bwMode="auto">
            <a:xfrm>
              <a:off x="1056"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A</a:t>
              </a:r>
            </a:p>
          </p:txBody>
        </p:sp>
        <p:sp>
          <p:nvSpPr>
            <p:cNvPr id="8229" name="Text Box 65"/>
            <p:cNvSpPr txBox="1">
              <a:spLocks noChangeArrowheads="1"/>
            </p:cNvSpPr>
            <p:nvPr/>
          </p:nvSpPr>
          <p:spPr bwMode="auto">
            <a:xfrm>
              <a:off x="1344"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B</a:t>
              </a:r>
            </a:p>
          </p:txBody>
        </p:sp>
        <p:sp>
          <p:nvSpPr>
            <p:cNvPr id="8230" name="Text Box 66"/>
            <p:cNvSpPr txBox="1">
              <a:spLocks noChangeArrowheads="1"/>
            </p:cNvSpPr>
            <p:nvPr/>
          </p:nvSpPr>
          <p:spPr bwMode="auto">
            <a:xfrm>
              <a:off x="1632"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C</a:t>
              </a:r>
            </a:p>
          </p:txBody>
        </p:sp>
        <p:sp>
          <p:nvSpPr>
            <p:cNvPr id="8231" name="Text Box 67"/>
            <p:cNvSpPr txBox="1">
              <a:spLocks noChangeArrowheads="1"/>
            </p:cNvSpPr>
            <p:nvPr/>
          </p:nvSpPr>
          <p:spPr bwMode="auto">
            <a:xfrm>
              <a:off x="1920"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D</a:t>
              </a:r>
            </a:p>
          </p:txBody>
        </p:sp>
      </p:grpSp>
      <p:grpSp>
        <p:nvGrpSpPr>
          <p:cNvPr id="6" name="Group 68"/>
          <p:cNvGrpSpPr>
            <a:grpSpLocks/>
          </p:cNvGrpSpPr>
          <p:nvPr/>
        </p:nvGrpSpPr>
        <p:grpSpPr bwMode="auto">
          <a:xfrm>
            <a:off x="3733800" y="4951413"/>
            <a:ext cx="2209800" cy="406400"/>
            <a:chOff x="960" y="2160"/>
            <a:chExt cx="1392" cy="256"/>
          </a:xfrm>
        </p:grpSpPr>
        <p:sp>
          <p:nvSpPr>
            <p:cNvPr id="8220" name="Line 69"/>
            <p:cNvSpPr>
              <a:spLocks noChangeShapeType="1"/>
            </p:cNvSpPr>
            <p:nvPr/>
          </p:nvSpPr>
          <p:spPr bwMode="auto">
            <a:xfrm>
              <a:off x="960" y="216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1" name="Line 70"/>
            <p:cNvSpPr>
              <a:spLocks noChangeShapeType="1"/>
            </p:cNvSpPr>
            <p:nvPr/>
          </p:nvSpPr>
          <p:spPr bwMode="auto">
            <a:xfrm>
              <a:off x="960" y="240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22" name="Text Box 71"/>
            <p:cNvSpPr txBox="1">
              <a:spLocks noChangeArrowheads="1"/>
            </p:cNvSpPr>
            <p:nvPr/>
          </p:nvSpPr>
          <p:spPr bwMode="auto">
            <a:xfrm>
              <a:off x="1056" y="2160"/>
              <a:ext cx="288" cy="256"/>
            </a:xfrm>
            <a:prstGeom prst="rect">
              <a:avLst/>
            </a:prstGeom>
            <a:noFill/>
            <a:ln w="9525">
              <a:solidFill>
                <a:schemeClr val="tx1"/>
              </a:solidFill>
              <a:miter lim="800000"/>
              <a:headEnd/>
              <a:tailEnd/>
            </a:ln>
          </p:spPr>
          <p:txBody>
            <a:bodyPr>
              <a:spAutoFit/>
            </a:bodyPr>
            <a:lstStyle/>
            <a:p>
              <a:pPr algn="ctr">
                <a:spcBef>
                  <a:spcPct val="50000"/>
                </a:spcBef>
              </a:pPr>
              <a:endParaRPr lang="en-US" sz="2000">
                <a:latin typeface="Times New Roman" pitchFamily="18" charset="0"/>
                <a:cs typeface="Times New Roman" pitchFamily="18" charset="0"/>
              </a:endParaRPr>
            </a:p>
          </p:txBody>
        </p:sp>
        <p:sp>
          <p:nvSpPr>
            <p:cNvPr id="8223" name="Text Box 72"/>
            <p:cNvSpPr txBox="1">
              <a:spLocks noChangeArrowheads="1"/>
            </p:cNvSpPr>
            <p:nvPr/>
          </p:nvSpPr>
          <p:spPr bwMode="auto">
            <a:xfrm>
              <a:off x="1344"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B</a:t>
              </a:r>
            </a:p>
          </p:txBody>
        </p:sp>
        <p:sp>
          <p:nvSpPr>
            <p:cNvPr id="8224" name="Text Box 73"/>
            <p:cNvSpPr txBox="1">
              <a:spLocks noChangeArrowheads="1"/>
            </p:cNvSpPr>
            <p:nvPr/>
          </p:nvSpPr>
          <p:spPr bwMode="auto">
            <a:xfrm>
              <a:off x="1632"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C</a:t>
              </a:r>
            </a:p>
          </p:txBody>
        </p:sp>
        <p:sp>
          <p:nvSpPr>
            <p:cNvPr id="8225" name="Text Box 74"/>
            <p:cNvSpPr txBox="1">
              <a:spLocks noChangeArrowheads="1"/>
            </p:cNvSpPr>
            <p:nvPr/>
          </p:nvSpPr>
          <p:spPr bwMode="auto">
            <a:xfrm>
              <a:off x="1920"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D</a:t>
              </a:r>
            </a:p>
          </p:txBody>
        </p:sp>
      </p:grpSp>
      <p:grpSp>
        <p:nvGrpSpPr>
          <p:cNvPr id="7" name="Group 75"/>
          <p:cNvGrpSpPr>
            <a:grpSpLocks/>
          </p:cNvGrpSpPr>
          <p:nvPr/>
        </p:nvGrpSpPr>
        <p:grpSpPr bwMode="auto">
          <a:xfrm>
            <a:off x="6629400" y="4951413"/>
            <a:ext cx="2209800" cy="406400"/>
            <a:chOff x="960" y="2160"/>
            <a:chExt cx="1392" cy="256"/>
          </a:xfrm>
        </p:grpSpPr>
        <p:sp>
          <p:nvSpPr>
            <p:cNvPr id="8214" name="Line 76"/>
            <p:cNvSpPr>
              <a:spLocks noChangeShapeType="1"/>
            </p:cNvSpPr>
            <p:nvPr/>
          </p:nvSpPr>
          <p:spPr bwMode="auto">
            <a:xfrm>
              <a:off x="960" y="216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15" name="Line 77"/>
            <p:cNvSpPr>
              <a:spLocks noChangeShapeType="1"/>
            </p:cNvSpPr>
            <p:nvPr/>
          </p:nvSpPr>
          <p:spPr bwMode="auto">
            <a:xfrm>
              <a:off x="960" y="2400"/>
              <a:ext cx="1392"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8216" name="Text Box 78"/>
            <p:cNvSpPr txBox="1">
              <a:spLocks noChangeArrowheads="1"/>
            </p:cNvSpPr>
            <p:nvPr/>
          </p:nvSpPr>
          <p:spPr bwMode="auto">
            <a:xfrm>
              <a:off x="1056"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B</a:t>
              </a:r>
            </a:p>
          </p:txBody>
        </p:sp>
        <p:sp>
          <p:nvSpPr>
            <p:cNvPr id="8217" name="Text Box 79"/>
            <p:cNvSpPr txBox="1">
              <a:spLocks noChangeArrowheads="1"/>
            </p:cNvSpPr>
            <p:nvPr/>
          </p:nvSpPr>
          <p:spPr bwMode="auto">
            <a:xfrm>
              <a:off x="1344"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C</a:t>
              </a:r>
            </a:p>
          </p:txBody>
        </p:sp>
        <p:sp>
          <p:nvSpPr>
            <p:cNvPr id="8218" name="Text Box 80"/>
            <p:cNvSpPr txBox="1">
              <a:spLocks noChangeArrowheads="1"/>
            </p:cNvSpPr>
            <p:nvPr/>
          </p:nvSpPr>
          <p:spPr bwMode="auto">
            <a:xfrm>
              <a:off x="1632"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D</a:t>
              </a:r>
            </a:p>
          </p:txBody>
        </p:sp>
        <p:sp>
          <p:nvSpPr>
            <p:cNvPr id="8219" name="Text Box 81"/>
            <p:cNvSpPr txBox="1">
              <a:spLocks noChangeArrowheads="1"/>
            </p:cNvSpPr>
            <p:nvPr/>
          </p:nvSpPr>
          <p:spPr bwMode="auto">
            <a:xfrm>
              <a:off x="1920" y="2160"/>
              <a:ext cx="288" cy="256"/>
            </a:xfrm>
            <a:prstGeom prst="rect">
              <a:avLst/>
            </a:prstGeom>
            <a:noFill/>
            <a:ln w="9525">
              <a:solidFill>
                <a:schemeClr val="tx1"/>
              </a:solidFill>
              <a:miter lim="800000"/>
              <a:headEnd/>
              <a:tailEnd/>
            </a:ln>
          </p:spPr>
          <p:txBody>
            <a:bodyPr>
              <a:spAutoFit/>
            </a:bodyPr>
            <a:lstStyle/>
            <a:p>
              <a:pPr algn="ctr">
                <a:spcBef>
                  <a:spcPct val="50000"/>
                </a:spcBef>
              </a:pPr>
              <a:r>
                <a:rPr lang="en-US" sz="2000">
                  <a:latin typeface="Times New Roman" pitchFamily="18" charset="0"/>
                  <a:cs typeface="Times New Roman" pitchFamily="18" charset="0"/>
                </a:rPr>
                <a:t>E</a:t>
              </a:r>
            </a:p>
          </p:txBody>
        </p:sp>
      </p:grpSp>
      <p:sp>
        <p:nvSpPr>
          <p:cNvPr id="343122" name="Text Box 82"/>
          <p:cNvSpPr txBox="1">
            <a:spLocks noChangeArrowheads="1"/>
          </p:cNvSpPr>
          <p:nvPr/>
        </p:nvSpPr>
        <p:spPr bwMode="auto">
          <a:xfrm>
            <a:off x="1371600" y="5383213"/>
            <a:ext cx="1032655"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Ban đầu</a:t>
            </a:r>
          </a:p>
        </p:txBody>
      </p:sp>
      <p:sp>
        <p:nvSpPr>
          <p:cNvPr id="343123" name="AutoShape 83"/>
          <p:cNvSpPr>
            <a:spLocks noChangeArrowheads="1"/>
          </p:cNvSpPr>
          <p:nvPr/>
        </p:nvSpPr>
        <p:spPr bwMode="auto">
          <a:xfrm>
            <a:off x="685800" y="5027613"/>
            <a:ext cx="228600" cy="228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43124" name="AutoShape 84"/>
          <p:cNvSpPr>
            <a:spLocks noChangeArrowheads="1"/>
          </p:cNvSpPr>
          <p:nvPr/>
        </p:nvSpPr>
        <p:spPr bwMode="auto">
          <a:xfrm>
            <a:off x="3505200" y="5027613"/>
            <a:ext cx="228600" cy="228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43125" name="AutoShape 85"/>
          <p:cNvSpPr>
            <a:spLocks noChangeArrowheads="1"/>
          </p:cNvSpPr>
          <p:nvPr/>
        </p:nvSpPr>
        <p:spPr bwMode="auto">
          <a:xfrm>
            <a:off x="6324600" y="5027613"/>
            <a:ext cx="228600" cy="228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343126" name="Text Box 86"/>
          <p:cNvSpPr txBox="1">
            <a:spLocks noChangeArrowheads="1"/>
          </p:cNvSpPr>
          <p:nvPr/>
        </p:nvSpPr>
        <p:spPr bwMode="auto">
          <a:xfrm>
            <a:off x="3886200" y="5383213"/>
            <a:ext cx="1875835" cy="400110"/>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Lấy ra 1 phần tử</a:t>
            </a:r>
          </a:p>
        </p:txBody>
      </p:sp>
      <p:sp>
        <p:nvSpPr>
          <p:cNvPr id="343127" name="Text Box 87"/>
          <p:cNvSpPr txBox="1">
            <a:spLocks noChangeArrowheads="1"/>
          </p:cNvSpPr>
          <p:nvPr/>
        </p:nvSpPr>
        <p:spPr bwMode="auto">
          <a:xfrm>
            <a:off x="6457950" y="5383213"/>
            <a:ext cx="2416046" cy="1015663"/>
          </a:xfrm>
          <a:prstGeom prst="rect">
            <a:avLst/>
          </a:prstGeom>
          <a:noFill/>
          <a:ln w="9525">
            <a:noFill/>
            <a:miter lim="800000"/>
            <a:headEnd/>
            <a:tailEnd/>
          </a:ln>
        </p:spPr>
        <p:txBody>
          <a:bodyPr wrap="none">
            <a:spAutoFit/>
          </a:bodyPr>
          <a:lstStyle/>
          <a:p>
            <a:r>
              <a:rPr lang="en-US" sz="2000">
                <a:solidFill>
                  <a:srgbClr val="FF3300"/>
                </a:solidFill>
                <a:latin typeface="Times New Roman" pitchFamily="18" charset="0"/>
                <a:cs typeface="Times New Roman" pitchFamily="18" charset="0"/>
              </a:rPr>
              <a:t>Thêm vào 1 phần tử: </a:t>
            </a:r>
          </a:p>
          <a:p>
            <a:r>
              <a:rPr lang="en-US" sz="2000">
                <a:solidFill>
                  <a:srgbClr val="FF3300"/>
                </a:solidFill>
                <a:latin typeface="Times New Roman" pitchFamily="18" charset="0"/>
                <a:cs typeface="Times New Roman" pitchFamily="18" charset="0"/>
              </a:rPr>
              <a:t>dời tất cả về trước để </a:t>
            </a:r>
          </a:p>
          <a:p>
            <a:r>
              <a:rPr lang="en-US" sz="2000">
                <a:solidFill>
                  <a:srgbClr val="FF3300"/>
                </a:solidFill>
                <a:latin typeface="Times New Roman" pitchFamily="18" charset="0"/>
                <a:cs typeface="Times New Roman" pitchFamily="18" charset="0"/>
              </a:rPr>
              <a:t>trống chỗ thêm vào</a:t>
            </a:r>
          </a:p>
        </p:txBody>
      </p:sp>
      <p:sp>
        <p:nvSpPr>
          <p:cNvPr id="58" name="Slide Number Placeholder 57"/>
          <p:cNvSpPr>
            <a:spLocks noGrp="1"/>
          </p:cNvSpPr>
          <p:nvPr>
            <p:ph type="sldNum" sz="quarter" idx="12"/>
          </p:nvPr>
        </p:nvSpPr>
        <p:spPr/>
        <p:txBody>
          <a:bodyPr/>
          <a:lstStyle/>
          <a:p>
            <a:fld id="{EA8B0754-5FE3-4DBF-89CA-B0CB43DC3C3B}" type="slidenum">
              <a:rPr lang="en-US" smtClean="0"/>
              <a:pPr/>
              <a:t>77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43042"/>
                                        </p:tgtEl>
                                        <p:attrNameLst>
                                          <p:attrName>style.visibility</p:attrName>
                                        </p:attrNameLst>
                                      </p:cBhvr>
                                      <p:to>
                                        <p:strVal val="visible"/>
                                      </p:to>
                                    </p:set>
                                    <p:anim calcmode="lin" valueType="num">
                                      <p:cBhvr>
                                        <p:cTn id="7" dur="1000" fill="hold"/>
                                        <p:tgtEl>
                                          <p:spTgt spid="343042"/>
                                        </p:tgtEl>
                                        <p:attrNameLst>
                                          <p:attrName>ppt_x</p:attrName>
                                        </p:attrNameLst>
                                      </p:cBhvr>
                                      <p:tavLst>
                                        <p:tav tm="0">
                                          <p:val>
                                            <p:strVal val="#ppt_x-.2"/>
                                          </p:val>
                                        </p:tav>
                                        <p:tav tm="100000">
                                          <p:val>
                                            <p:strVal val="#ppt_x"/>
                                          </p:val>
                                        </p:tav>
                                      </p:tavLst>
                                    </p:anim>
                                    <p:anim calcmode="lin" valueType="num">
                                      <p:cBhvr>
                                        <p:cTn id="8" dur="1000" fill="hold"/>
                                        <p:tgtEl>
                                          <p:spTgt spid="34304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304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43043">
                                            <p:txEl>
                                              <p:pRg st="0" end="0"/>
                                            </p:txEl>
                                          </p:spTgt>
                                        </p:tgtEl>
                                        <p:attrNameLst>
                                          <p:attrName>style.visibility</p:attrName>
                                        </p:attrNameLst>
                                      </p:cBhvr>
                                      <p:to>
                                        <p:strVal val="visible"/>
                                      </p:to>
                                    </p:set>
                                    <p:animEffect transition="in" filter="fade">
                                      <p:cBhvr>
                                        <p:cTn id="14" dur="500"/>
                                        <p:tgtEl>
                                          <p:spTgt spid="343043">
                                            <p:txEl>
                                              <p:pRg st="0" end="0"/>
                                            </p:txEl>
                                          </p:spTgt>
                                        </p:tgtEl>
                                      </p:cBhvr>
                                    </p:animEffect>
                                    <p:anim calcmode="lin" valueType="num">
                                      <p:cBhvr>
                                        <p:cTn id="15" dur="500" fill="hold"/>
                                        <p:tgtEl>
                                          <p:spTgt spid="34304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4304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43043">
                                            <p:txEl>
                                              <p:pRg st="1" end="1"/>
                                            </p:txEl>
                                          </p:spTgt>
                                        </p:tgtEl>
                                        <p:attrNameLst>
                                          <p:attrName>style.visibility</p:attrName>
                                        </p:attrNameLst>
                                      </p:cBhvr>
                                      <p:to>
                                        <p:strVal val="visible"/>
                                      </p:to>
                                    </p:set>
                                    <p:animEffect transition="in" filter="fade">
                                      <p:cBhvr>
                                        <p:cTn id="21" dur="500"/>
                                        <p:tgtEl>
                                          <p:spTgt spid="343043">
                                            <p:txEl>
                                              <p:pRg st="1" end="1"/>
                                            </p:txEl>
                                          </p:spTgt>
                                        </p:tgtEl>
                                      </p:cBhvr>
                                    </p:animEffect>
                                    <p:anim calcmode="lin" valueType="num">
                                      <p:cBhvr>
                                        <p:cTn id="22" dur="500" fill="hold"/>
                                        <p:tgtEl>
                                          <p:spTgt spid="34304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43043">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43043">
                                            <p:txEl>
                                              <p:pRg st="2" end="2"/>
                                            </p:txEl>
                                          </p:spTgt>
                                        </p:tgtEl>
                                        <p:attrNameLst>
                                          <p:attrName>style.visibility</p:attrName>
                                        </p:attrNameLst>
                                      </p:cBhvr>
                                      <p:to>
                                        <p:strVal val="visible"/>
                                      </p:to>
                                    </p:set>
                                    <p:animEffect transition="in" filter="fade">
                                      <p:cBhvr>
                                        <p:cTn id="28" dur="500"/>
                                        <p:tgtEl>
                                          <p:spTgt spid="343043">
                                            <p:txEl>
                                              <p:pRg st="2" end="2"/>
                                            </p:txEl>
                                          </p:spTgt>
                                        </p:tgtEl>
                                      </p:cBhvr>
                                    </p:animEffect>
                                    <p:anim calcmode="lin" valueType="num">
                                      <p:cBhvr>
                                        <p:cTn id="29" dur="500" fill="hold"/>
                                        <p:tgtEl>
                                          <p:spTgt spid="34304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43043">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30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30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30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30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30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30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4" presetClass="entr" presetSubtype="0" fill="hold" grpId="0" nodeType="clickEffect">
                                  <p:stCondLst>
                                    <p:cond delay="0"/>
                                  </p:stCondLst>
                                  <p:childTnLst>
                                    <p:set>
                                      <p:cBhvr>
                                        <p:cTn id="58" dur="1" fill="hold">
                                          <p:stCondLst>
                                            <p:cond delay="0"/>
                                          </p:stCondLst>
                                        </p:cTn>
                                        <p:tgtEl>
                                          <p:spTgt spid="343043">
                                            <p:txEl>
                                              <p:pRg st="8" end="8"/>
                                            </p:txEl>
                                          </p:spTgt>
                                        </p:tgtEl>
                                        <p:attrNameLst>
                                          <p:attrName>style.visibility</p:attrName>
                                        </p:attrNameLst>
                                      </p:cBhvr>
                                      <p:to>
                                        <p:strVal val="visible"/>
                                      </p:to>
                                    </p:set>
                                    <p:animEffect transition="in" filter="fade">
                                      <p:cBhvr>
                                        <p:cTn id="59" dur="500"/>
                                        <p:tgtEl>
                                          <p:spTgt spid="343043">
                                            <p:txEl>
                                              <p:pRg st="8" end="8"/>
                                            </p:txEl>
                                          </p:spTgt>
                                        </p:tgtEl>
                                      </p:cBhvr>
                                    </p:animEffect>
                                    <p:anim calcmode="lin" valueType="num">
                                      <p:cBhvr>
                                        <p:cTn id="60" dur="500" fill="hold"/>
                                        <p:tgtEl>
                                          <p:spTgt spid="343043">
                                            <p:txEl>
                                              <p:pRg st="8" end="8"/>
                                            </p:txEl>
                                          </p:spTgt>
                                        </p:tgtEl>
                                        <p:attrNameLst>
                                          <p:attrName>ppt_x</p:attrName>
                                        </p:attrNameLst>
                                      </p:cBhvr>
                                      <p:tavLst>
                                        <p:tav tm="0">
                                          <p:val>
                                            <p:strVal val="#ppt_x"/>
                                          </p:val>
                                        </p:tav>
                                        <p:tav tm="100000">
                                          <p:val>
                                            <p:strVal val="#ppt_x"/>
                                          </p:val>
                                        </p:tav>
                                      </p:tavLst>
                                    </p:anim>
                                    <p:anim calcmode="lin" valueType="num">
                                      <p:cBhvr>
                                        <p:cTn id="61" dur="500" fill="hold"/>
                                        <p:tgtEl>
                                          <p:spTgt spid="343043">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4312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431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4312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4312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4312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43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2" grpId="0"/>
      <p:bldP spid="343043" grpId="0" build="p"/>
      <p:bldP spid="343067" grpId="0"/>
      <p:bldP spid="343068" grpId="0" animBg="1"/>
      <p:bldP spid="343069" grpId="0" animBg="1"/>
      <p:bldP spid="343070" grpId="0" animBg="1"/>
      <p:bldP spid="343071" grpId="0"/>
      <p:bldP spid="343072" grpId="0"/>
      <p:bldP spid="343122" grpId="0"/>
      <p:bldP spid="343123" grpId="0" animBg="1"/>
      <p:bldP spid="343124" grpId="0" animBg="1"/>
      <p:bldP spid="343125" grpId="0" animBg="1"/>
      <p:bldP spid="343126" grpId="0"/>
      <p:bldP spid="34312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eaLnBrk="1" hangingPunct="1"/>
            <a:r>
              <a:rPr lang="en-US" sz="3200" smtClean="0">
                <a:latin typeface="Times New Roman" pitchFamily="18" charset="0"/>
                <a:cs typeface="Times New Roman" pitchFamily="18" charset="0"/>
              </a:rPr>
              <a:t>Queue là array vòng (circular array)</a:t>
            </a:r>
          </a:p>
        </p:txBody>
      </p:sp>
      <p:pic>
        <p:nvPicPr>
          <p:cNvPr id="344070" name="Picture 6"/>
          <p:cNvPicPr>
            <a:picLocks noGrp="1" noChangeAspect="1" noChangeArrowheads="1"/>
          </p:cNvPicPr>
          <p:nvPr>
            <p:ph sz="quarter" idx="2"/>
          </p:nvPr>
        </p:nvPicPr>
        <p:blipFill>
          <a:blip r:embed="rId2">
            <a:clrChange>
              <a:clrFrom>
                <a:srgbClr val="FEFEFE"/>
              </a:clrFrom>
              <a:clrTo>
                <a:srgbClr val="FEFEFE">
                  <a:alpha val="0"/>
                </a:srgbClr>
              </a:clrTo>
            </a:clrChange>
          </a:blip>
          <a:srcRect t="2177" b="67"/>
          <a:stretch>
            <a:fillRect/>
          </a:stretch>
        </p:blipFill>
        <p:spPr>
          <a:xfrm>
            <a:off x="990600" y="3446463"/>
            <a:ext cx="7091363" cy="1658937"/>
          </a:xfrm>
          <a:noFill/>
        </p:spPr>
      </p:pic>
      <p:pic>
        <p:nvPicPr>
          <p:cNvPr id="344072" name="Picture 8"/>
          <p:cNvPicPr>
            <a:picLocks noGrp="1" noChangeAspect="1" noChangeArrowheads="1"/>
          </p:cNvPicPr>
          <p:nvPr>
            <p:ph sz="quarter" idx="3"/>
          </p:nvPr>
        </p:nvPicPr>
        <p:blipFill>
          <a:blip r:embed="rId3"/>
          <a:srcRect t="3873" b="1936"/>
          <a:stretch>
            <a:fillRect/>
          </a:stretch>
        </p:blipFill>
        <p:spPr>
          <a:xfrm>
            <a:off x="609600" y="5049838"/>
            <a:ext cx="7604125" cy="1350962"/>
          </a:xfrm>
          <a:noFill/>
        </p:spPr>
      </p:pic>
      <p:pic>
        <p:nvPicPr>
          <p:cNvPr id="344068" name="Picture 4"/>
          <p:cNvPicPr>
            <a:picLocks noGrp="1" noChangeAspect="1" noChangeArrowheads="1"/>
          </p:cNvPicPr>
          <p:nvPr>
            <p:ph sz="half" idx="1"/>
          </p:nvPr>
        </p:nvPicPr>
        <p:blipFill>
          <a:blip r:embed="rId4"/>
          <a:srcRect b="-2977"/>
          <a:stretch>
            <a:fillRect/>
          </a:stretch>
        </p:blipFill>
        <p:spPr>
          <a:xfrm>
            <a:off x="2971800" y="941388"/>
            <a:ext cx="2971800" cy="3021012"/>
          </a:xfr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44066"/>
                                        </p:tgtEl>
                                        <p:attrNameLst>
                                          <p:attrName>style.visibility</p:attrName>
                                        </p:attrNameLst>
                                      </p:cBhvr>
                                      <p:to>
                                        <p:strVal val="visible"/>
                                      </p:to>
                                    </p:set>
                                    <p:anim calcmode="lin" valueType="num">
                                      <p:cBhvr>
                                        <p:cTn id="7" dur="1000" fill="hold"/>
                                        <p:tgtEl>
                                          <p:spTgt spid="344066"/>
                                        </p:tgtEl>
                                        <p:attrNameLst>
                                          <p:attrName>ppt_x</p:attrName>
                                        </p:attrNameLst>
                                      </p:cBhvr>
                                      <p:tavLst>
                                        <p:tav tm="0">
                                          <p:val>
                                            <p:strVal val="#ppt_x-.2"/>
                                          </p:val>
                                        </p:tav>
                                        <p:tav tm="100000">
                                          <p:val>
                                            <p:strVal val="#ppt_x"/>
                                          </p:val>
                                        </p:tav>
                                      </p:tavLst>
                                    </p:anim>
                                    <p:anim calcmode="lin" valueType="num">
                                      <p:cBhvr>
                                        <p:cTn id="8" dur="1000" fill="hold"/>
                                        <p:tgtEl>
                                          <p:spTgt spid="3440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4066"/>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44068">
                                            <p:bg/>
                                          </p:spTgt>
                                        </p:tgtEl>
                                        <p:attrNameLst>
                                          <p:attrName>style.visibility</p:attrName>
                                        </p:attrNameLst>
                                      </p:cBhvr>
                                      <p:to>
                                        <p:strVal val="visible"/>
                                      </p:to>
                                    </p:set>
                                    <p:animEffect transition="in" filter="fade">
                                      <p:cBhvr>
                                        <p:cTn id="14" dur="500"/>
                                        <p:tgtEl>
                                          <p:spTgt spid="344068">
                                            <p:bg/>
                                          </p:spTgt>
                                        </p:tgtEl>
                                      </p:cBhvr>
                                    </p:animEffect>
                                    <p:anim calcmode="lin" valueType="num">
                                      <p:cBhvr>
                                        <p:cTn id="15" dur="500" fill="hold"/>
                                        <p:tgtEl>
                                          <p:spTgt spid="344068">
                                            <p:bg/>
                                          </p:spTgt>
                                        </p:tgtEl>
                                        <p:attrNameLst>
                                          <p:attrName>ppt_x</p:attrName>
                                        </p:attrNameLst>
                                      </p:cBhvr>
                                      <p:tavLst>
                                        <p:tav tm="0">
                                          <p:val>
                                            <p:strVal val="#ppt_x"/>
                                          </p:val>
                                        </p:tav>
                                        <p:tav tm="100000">
                                          <p:val>
                                            <p:strVal val="#ppt_x"/>
                                          </p:val>
                                        </p:tav>
                                      </p:tavLst>
                                    </p:anim>
                                    <p:anim calcmode="lin" valueType="num">
                                      <p:cBhvr>
                                        <p:cTn id="16" dur="500" fill="hold"/>
                                        <p:tgtEl>
                                          <p:spTgt spid="344068">
                                            <p:bg/>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1" fill="hold">
                                          <p:stCondLst>
                                            <p:cond delay="0"/>
                                          </p:stCondLst>
                                        </p:cTn>
                                        <p:tgtEl>
                                          <p:spTgt spid="344070">
                                            <p:bg/>
                                          </p:spTgt>
                                        </p:tgtEl>
                                        <p:attrNameLst>
                                          <p:attrName>style.visibility</p:attrName>
                                        </p:attrNameLst>
                                      </p:cBhvr>
                                      <p:to>
                                        <p:strVal val="visible"/>
                                      </p:to>
                                    </p:set>
                                    <p:animEffect transition="in" filter="fade">
                                      <p:cBhvr>
                                        <p:cTn id="21" dur="500"/>
                                        <p:tgtEl>
                                          <p:spTgt spid="344070">
                                            <p:bg/>
                                          </p:spTgt>
                                        </p:tgtEl>
                                      </p:cBhvr>
                                    </p:animEffect>
                                    <p:anim calcmode="lin" valueType="num">
                                      <p:cBhvr>
                                        <p:cTn id="22" dur="500" fill="hold"/>
                                        <p:tgtEl>
                                          <p:spTgt spid="344070">
                                            <p:bg/>
                                          </p:spTgt>
                                        </p:tgtEl>
                                        <p:attrNameLst>
                                          <p:attrName>ppt_x</p:attrName>
                                        </p:attrNameLst>
                                      </p:cBhvr>
                                      <p:tavLst>
                                        <p:tav tm="0">
                                          <p:val>
                                            <p:strVal val="#ppt_x"/>
                                          </p:val>
                                        </p:tav>
                                        <p:tav tm="100000">
                                          <p:val>
                                            <p:strVal val="#ppt_x"/>
                                          </p:val>
                                        </p:tav>
                                      </p:tavLst>
                                    </p:anim>
                                    <p:anim calcmode="lin" valueType="num">
                                      <p:cBhvr>
                                        <p:cTn id="23" dur="500" fill="hold"/>
                                        <p:tgtEl>
                                          <p:spTgt spid="344070">
                                            <p:bg/>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1" fill="hold">
                                          <p:stCondLst>
                                            <p:cond delay="0"/>
                                          </p:stCondLst>
                                        </p:cTn>
                                        <p:tgtEl>
                                          <p:spTgt spid="344072">
                                            <p:bg/>
                                          </p:spTgt>
                                        </p:tgtEl>
                                        <p:attrNameLst>
                                          <p:attrName>style.visibility</p:attrName>
                                        </p:attrNameLst>
                                      </p:cBhvr>
                                      <p:to>
                                        <p:strVal val="visible"/>
                                      </p:to>
                                    </p:set>
                                    <p:animEffect transition="in" filter="fade">
                                      <p:cBhvr>
                                        <p:cTn id="28" dur="500"/>
                                        <p:tgtEl>
                                          <p:spTgt spid="344072">
                                            <p:bg/>
                                          </p:spTgt>
                                        </p:tgtEl>
                                      </p:cBhvr>
                                    </p:animEffect>
                                    <p:anim calcmode="lin" valueType="num">
                                      <p:cBhvr>
                                        <p:cTn id="29" dur="500" fill="hold"/>
                                        <p:tgtEl>
                                          <p:spTgt spid="344072">
                                            <p:bg/>
                                          </p:spTgt>
                                        </p:tgtEl>
                                        <p:attrNameLst>
                                          <p:attrName>ppt_x</p:attrName>
                                        </p:attrNameLst>
                                      </p:cBhvr>
                                      <p:tavLst>
                                        <p:tav tm="0">
                                          <p:val>
                                            <p:strVal val="#ppt_x"/>
                                          </p:val>
                                        </p:tav>
                                        <p:tav tm="100000">
                                          <p:val>
                                            <p:strVal val="#ppt_x"/>
                                          </p:val>
                                        </p:tav>
                                      </p:tavLst>
                                    </p:anim>
                                    <p:anim calcmode="lin" valueType="num">
                                      <p:cBhvr>
                                        <p:cTn id="30" dur="500" fill="hold"/>
                                        <p:tgtEl>
                                          <p:spTgt spid="344072">
                                            <p:bg/>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p:bldP spid="344070" grpId="0" build="p"/>
      <p:bldP spid="344072" grpId="0" build="p"/>
      <p:bldP spid="344068"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20675"/>
            <a:ext cx="8229600" cy="1143000"/>
          </a:xfrm>
        </p:spPr>
        <p:txBody>
          <a:bodyPr/>
          <a:lstStyle/>
          <a:p>
            <a:pPr eaLnBrk="1" hangingPunct="1"/>
            <a:r>
              <a:rPr lang="en-US" smtClean="0">
                <a:latin typeface="Times New Roman" pitchFamily="18" charset="0"/>
                <a:cs typeface="Times New Roman" pitchFamily="18" charset="0"/>
              </a:rPr>
              <a:t>Thêm một giá trị vào queue</a:t>
            </a:r>
          </a:p>
        </p:txBody>
      </p:sp>
      <p:sp>
        <p:nvSpPr>
          <p:cNvPr id="10243" name="Rectangle 3"/>
          <p:cNvSpPr>
            <a:spLocks noGrp="1" noChangeArrowheads="1"/>
          </p:cNvSpPr>
          <p:nvPr>
            <p:ph type="body" idx="1"/>
          </p:nvPr>
        </p:nvSpPr>
        <p:spPr>
          <a:xfrm>
            <a:off x="457200" y="1646237"/>
            <a:ext cx="8229600" cy="4525963"/>
          </a:xfrm>
        </p:spPr>
        <p:txBody>
          <a:bodyPr/>
          <a:lstStyle/>
          <a:p>
            <a:pPr eaLnBrk="1" hangingPunct="1"/>
            <a:r>
              <a:rPr lang="en-US" sz="2600" smtClean="0">
                <a:latin typeface="Times New Roman" pitchFamily="18" charset="0"/>
                <a:cs typeface="Times New Roman" pitchFamily="18" charset="0"/>
              </a:rPr>
              <a:t>Giải thuật:</a:t>
            </a:r>
          </a:p>
          <a:p>
            <a:pPr lvl="2" eaLnBrk="1" hangingPunct="1">
              <a:buFontTx/>
              <a:buNone/>
            </a:pPr>
            <a:r>
              <a:rPr lang="en-US" smtClean="0">
                <a:latin typeface="Times New Roman" pitchFamily="18" charset="0"/>
                <a:cs typeface="Times New Roman" pitchFamily="18" charset="0"/>
              </a:rPr>
              <a:t>1.  Nếu hàng đầy</a:t>
            </a:r>
          </a:p>
          <a:p>
            <a:pPr lvl="3" eaLnBrk="1" hangingPunct="1">
              <a:buFontTx/>
              <a:buNone/>
            </a:pPr>
            <a:r>
              <a:rPr lang="en-US" smtClean="0">
                <a:latin typeface="Times New Roman" pitchFamily="18" charset="0"/>
                <a:cs typeface="Times New Roman" pitchFamily="18" charset="0"/>
              </a:rPr>
              <a:t>1.1.  Báo lỗi overflow</a:t>
            </a:r>
          </a:p>
          <a:p>
            <a:pPr lvl="2" eaLnBrk="1" hangingPunct="1">
              <a:buFontTx/>
              <a:buNone/>
            </a:pPr>
            <a:r>
              <a:rPr lang="en-US" smtClean="0">
                <a:latin typeface="Times New Roman" pitchFamily="18" charset="0"/>
                <a:cs typeface="Times New Roman" pitchFamily="18" charset="0"/>
              </a:rPr>
              <a:t>2.  Tính toán vị trí cuối mới theo array vòng</a:t>
            </a:r>
          </a:p>
          <a:p>
            <a:pPr lvl="2" eaLnBrk="1" hangingPunct="1">
              <a:buFontTx/>
              <a:buNone/>
            </a:pPr>
            <a:r>
              <a:rPr lang="en-US" smtClean="0">
                <a:latin typeface="Times New Roman" pitchFamily="18" charset="0"/>
                <a:cs typeface="Times New Roman" pitchFamily="18" charset="0"/>
              </a:rPr>
              <a:t>3.  Gán giá trị vào vị trí cuối mới này</a:t>
            </a:r>
          </a:p>
          <a:p>
            <a:pPr lvl="2" eaLnBrk="1" hangingPunct="1">
              <a:buFontTx/>
              <a:buNone/>
            </a:pPr>
            <a:r>
              <a:rPr lang="en-US" smtClean="0">
                <a:latin typeface="Times New Roman" pitchFamily="18" charset="0"/>
                <a:cs typeface="Times New Roman" pitchFamily="18" charset="0"/>
              </a:rPr>
              <a:t>4.  Tăng số phần tử lên 1</a:t>
            </a:r>
          </a:p>
          <a:p>
            <a:pPr lvl="2" eaLnBrk="1" hangingPunct="1">
              <a:buFontTx/>
              <a:buNone/>
            </a:pPr>
            <a:r>
              <a:rPr lang="en-US" smtClean="0">
                <a:latin typeface="Times New Roman" pitchFamily="18" charset="0"/>
                <a:cs typeface="Times New Roman" pitchFamily="18" charset="0"/>
              </a:rPr>
              <a:t>4.  Báo success</a:t>
            </a:r>
          </a:p>
        </p:txBody>
      </p:sp>
      <p:grpSp>
        <p:nvGrpSpPr>
          <p:cNvPr id="2" name="Group 36"/>
          <p:cNvGrpSpPr>
            <a:grpSpLocks/>
          </p:cNvGrpSpPr>
          <p:nvPr/>
        </p:nvGrpSpPr>
        <p:grpSpPr bwMode="auto">
          <a:xfrm>
            <a:off x="3276600" y="5303837"/>
            <a:ext cx="2743200" cy="466725"/>
            <a:chOff x="2064" y="3312"/>
            <a:chExt cx="1728" cy="294"/>
          </a:xfrm>
        </p:grpSpPr>
        <p:sp>
          <p:nvSpPr>
            <p:cNvPr id="10251" name="Line 14"/>
            <p:cNvSpPr>
              <a:spLocks noChangeShapeType="1"/>
            </p:cNvSpPr>
            <p:nvPr/>
          </p:nvSpPr>
          <p:spPr bwMode="auto">
            <a:xfrm>
              <a:off x="2208" y="3318"/>
              <a:ext cx="1584"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0252" name="Line 15"/>
            <p:cNvSpPr>
              <a:spLocks noChangeShapeType="1"/>
            </p:cNvSpPr>
            <p:nvPr/>
          </p:nvSpPr>
          <p:spPr bwMode="auto">
            <a:xfrm>
              <a:off x="2208" y="3597"/>
              <a:ext cx="1584"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0253" name="Text Box 16"/>
            <p:cNvSpPr txBox="1">
              <a:spLocks noChangeArrowheads="1"/>
            </p:cNvSpPr>
            <p:nvPr/>
          </p:nvSpPr>
          <p:spPr bwMode="auto">
            <a:xfrm>
              <a:off x="2304" y="3318"/>
              <a:ext cx="336" cy="288"/>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A</a:t>
              </a:r>
            </a:p>
          </p:txBody>
        </p:sp>
        <p:sp>
          <p:nvSpPr>
            <p:cNvPr id="10254" name="Text Box 17"/>
            <p:cNvSpPr txBox="1">
              <a:spLocks noChangeArrowheads="1"/>
            </p:cNvSpPr>
            <p:nvPr/>
          </p:nvSpPr>
          <p:spPr bwMode="auto">
            <a:xfrm>
              <a:off x="2640" y="3318"/>
              <a:ext cx="336" cy="288"/>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B</a:t>
              </a:r>
            </a:p>
          </p:txBody>
        </p:sp>
        <p:sp>
          <p:nvSpPr>
            <p:cNvPr id="10255" name="Text Box 18"/>
            <p:cNvSpPr txBox="1">
              <a:spLocks noChangeArrowheads="1"/>
            </p:cNvSpPr>
            <p:nvPr/>
          </p:nvSpPr>
          <p:spPr bwMode="auto">
            <a:xfrm>
              <a:off x="2976" y="3318"/>
              <a:ext cx="336" cy="288"/>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C</a:t>
              </a:r>
            </a:p>
          </p:txBody>
        </p:sp>
        <p:sp>
          <p:nvSpPr>
            <p:cNvPr id="10256" name="Text Box 19"/>
            <p:cNvSpPr txBox="1">
              <a:spLocks noChangeArrowheads="1"/>
            </p:cNvSpPr>
            <p:nvPr/>
          </p:nvSpPr>
          <p:spPr bwMode="auto">
            <a:xfrm>
              <a:off x="3312" y="3312"/>
              <a:ext cx="336" cy="285"/>
            </a:xfrm>
            <a:prstGeom prst="rect">
              <a:avLst/>
            </a:prstGeom>
            <a:noFill/>
            <a:ln w="9525">
              <a:solidFill>
                <a:schemeClr val="tx1"/>
              </a:solidFill>
              <a:miter lim="800000"/>
              <a:headEnd/>
              <a:tailEnd/>
            </a:ln>
          </p:spPr>
          <p:txBody>
            <a:bodyPr anchor="ctr" anchorCtr="1"/>
            <a:lstStyle/>
            <a:p>
              <a:pPr algn="ctr">
                <a:spcBef>
                  <a:spcPct val="50000"/>
                </a:spcBef>
              </a:pPr>
              <a:endParaRPr lang="en-US" sz="2000">
                <a:latin typeface="Times New Roman" pitchFamily="18" charset="0"/>
                <a:cs typeface="Times New Roman" pitchFamily="18" charset="0"/>
              </a:endParaRPr>
            </a:p>
          </p:txBody>
        </p:sp>
        <p:sp>
          <p:nvSpPr>
            <p:cNvPr id="10257" name="AutoShape 21"/>
            <p:cNvSpPr>
              <a:spLocks noChangeArrowheads="1"/>
            </p:cNvSpPr>
            <p:nvPr/>
          </p:nvSpPr>
          <p:spPr bwMode="auto">
            <a:xfrm>
              <a:off x="2064" y="3366"/>
              <a:ext cx="144" cy="144"/>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355354" name="Text Box 26"/>
          <p:cNvSpPr txBox="1">
            <a:spLocks noChangeArrowheads="1"/>
          </p:cNvSpPr>
          <p:nvPr/>
        </p:nvSpPr>
        <p:spPr bwMode="auto">
          <a:xfrm>
            <a:off x="3581400" y="4624387"/>
            <a:ext cx="690563" cy="396875"/>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front</a:t>
            </a:r>
          </a:p>
        </p:txBody>
      </p:sp>
      <p:sp>
        <p:nvSpPr>
          <p:cNvPr id="355355" name="Line 27"/>
          <p:cNvSpPr>
            <a:spLocks noChangeShapeType="1"/>
          </p:cNvSpPr>
          <p:nvPr/>
        </p:nvSpPr>
        <p:spPr bwMode="auto">
          <a:xfrm>
            <a:off x="3886200" y="4994275"/>
            <a:ext cx="0" cy="22860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nvGrpSpPr>
          <p:cNvPr id="3" name="Group 35"/>
          <p:cNvGrpSpPr>
            <a:grpSpLocks/>
          </p:cNvGrpSpPr>
          <p:nvPr/>
        </p:nvGrpSpPr>
        <p:grpSpPr bwMode="auto">
          <a:xfrm>
            <a:off x="4622804" y="4624387"/>
            <a:ext cx="582613" cy="598488"/>
            <a:chOff x="2912" y="2884"/>
            <a:chExt cx="367" cy="377"/>
          </a:xfrm>
        </p:grpSpPr>
        <p:sp>
          <p:nvSpPr>
            <p:cNvPr id="10249" name="Text Box 28"/>
            <p:cNvSpPr txBox="1">
              <a:spLocks noChangeArrowheads="1"/>
            </p:cNvSpPr>
            <p:nvPr/>
          </p:nvSpPr>
          <p:spPr bwMode="auto">
            <a:xfrm>
              <a:off x="2912" y="2884"/>
              <a:ext cx="367"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rear</a:t>
              </a:r>
            </a:p>
          </p:txBody>
        </p:sp>
        <p:sp>
          <p:nvSpPr>
            <p:cNvPr id="10250" name="Line 29"/>
            <p:cNvSpPr>
              <a:spLocks noChangeShapeType="1"/>
            </p:cNvSpPr>
            <p:nvPr/>
          </p:nvSpPr>
          <p:spPr bwMode="auto">
            <a:xfrm>
              <a:off x="3104" y="3117"/>
              <a:ext cx="0" cy="144"/>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sp>
        <p:nvSpPr>
          <p:cNvPr id="355359" name="Text Box 31"/>
          <p:cNvSpPr txBox="1">
            <a:spLocks noChangeArrowheads="1"/>
          </p:cNvSpPr>
          <p:nvPr/>
        </p:nvSpPr>
        <p:spPr bwMode="auto">
          <a:xfrm>
            <a:off x="7467600" y="5303837"/>
            <a:ext cx="533400" cy="457200"/>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D</a:t>
            </a:r>
          </a:p>
        </p:txBody>
      </p:sp>
      <p:sp>
        <p:nvSpPr>
          <p:cNvPr id="18" name="Slide Number Placeholder 17"/>
          <p:cNvSpPr>
            <a:spLocks noGrp="1"/>
          </p:cNvSpPr>
          <p:nvPr>
            <p:ph type="sldNum" sz="quarter" idx="12"/>
          </p:nvPr>
        </p:nvSpPr>
        <p:spPr/>
        <p:txBody>
          <a:bodyPr/>
          <a:lstStyle/>
          <a:p>
            <a:fld id="{EA8B0754-5FE3-4DBF-89CA-B0CB43DC3C3B}" type="slidenum">
              <a:rPr lang="en-US" smtClean="0"/>
              <a:pPr/>
              <a:t>79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53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53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2.22222E-6 -3.284E-6 L 0.06805 -3.284E-6 " pathEditMode="relative" rAng="0" ptsTypes="AA">
                                      <p:cBhvr>
                                        <p:cTn id="16" dur="2000" fill="hold"/>
                                        <p:tgtEl>
                                          <p:spTgt spid="3"/>
                                        </p:tgtEl>
                                        <p:attrNameLst>
                                          <p:attrName>ppt_x</p:attrName>
                                          <p:attrName>ppt_y</p:attrName>
                                        </p:attrNameLst>
                                      </p:cBhvr>
                                      <p:rCtr x="34" y="0"/>
                                    </p:animMotion>
                                  </p:childTnLst>
                                </p:cTn>
                              </p:par>
                            </p:childTnLst>
                          </p:cTn>
                        </p:par>
                        <p:par>
                          <p:cTn id="17" fill="hold">
                            <p:stCondLst>
                              <p:cond delay="2000"/>
                            </p:stCondLst>
                            <p:childTnLst>
                              <p:par>
                                <p:cTn id="18" presetID="1" presetClass="entr" presetSubtype="0" fill="hold" grpId="1" nodeType="afterEffect">
                                  <p:stCondLst>
                                    <p:cond delay="0"/>
                                  </p:stCondLst>
                                  <p:childTnLst>
                                    <p:set>
                                      <p:cBhvr>
                                        <p:cTn id="19" dur="1" fill="hold">
                                          <p:stCondLst>
                                            <p:cond delay="0"/>
                                          </p:stCondLst>
                                        </p:cTn>
                                        <p:tgtEl>
                                          <p:spTgt spid="355359"/>
                                        </p:tgtEl>
                                        <p:attrNameLst>
                                          <p:attrName>style.visibility</p:attrName>
                                        </p:attrNameLst>
                                      </p:cBhvr>
                                      <p:to>
                                        <p:strVal val="visible"/>
                                      </p:to>
                                    </p:set>
                                  </p:childTnLst>
                                </p:cTn>
                              </p:par>
                              <p:par>
                                <p:cTn id="20" presetID="35" presetClass="path" presetSubtype="0" accel="50000" decel="50000" fill="hold" grpId="0" nodeType="withEffect">
                                  <p:stCondLst>
                                    <p:cond delay="500"/>
                                  </p:stCondLst>
                                  <p:childTnLst>
                                    <p:animMotion origin="layout" path="M -3.33333E-6 5.55042E-8 L -0.23993 5.55042E-8 " pathEditMode="relative" rAng="0" ptsTypes="AA">
                                      <p:cBhvr>
                                        <p:cTn id="21" dur="1000" fill="hold"/>
                                        <p:tgtEl>
                                          <p:spTgt spid="355359"/>
                                        </p:tgtEl>
                                        <p:attrNameLst>
                                          <p:attrName>ppt_x</p:attrName>
                                          <p:attrName>ppt_y</p:attrName>
                                        </p:attrNameLst>
                                      </p:cBhvr>
                                      <p:rCtr x="-1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54" grpId="0"/>
      <p:bldP spid="355355" grpId="0" animBg="1"/>
      <p:bldP spid="355359" grpId="0" animBg="1"/>
      <p:bldP spid="35535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762000" y="1295400"/>
            <a:ext cx="8229600" cy="4525963"/>
          </a:xfrm>
        </p:spPr>
        <p:txBody>
          <a:bodyPr>
            <a:noAutofit/>
          </a:bodyPr>
          <a:lstStyle/>
          <a:p>
            <a:pPr algn="just" eaLnBrk="1" hangingPunct="1">
              <a:buFont typeface="Wingdings" pitchFamily="2" charset="2"/>
              <a:buChar char="ü"/>
            </a:pPr>
            <a:r>
              <a:rPr lang="en-US" sz="2800" dirty="0" err="1" smtClean="0">
                <a:latin typeface="Times New Roman" pitchFamily="18" charset="0"/>
                <a:cs typeface="Times New Roman" pitchFamily="18" charset="0"/>
              </a:rPr>
              <a:t>Nếu</a:t>
            </a:r>
            <a:r>
              <a:rPr lang="en-US" sz="2800" dirty="0" smtClean="0">
                <a:latin typeface="Times New Roman" pitchFamily="18" charset="0"/>
                <a:cs typeface="Times New Roman" pitchFamily="18" charset="0"/>
              </a:rPr>
              <a:t> n=1 </a:t>
            </a:r>
            <a:r>
              <a:rPr lang="en-US" sz="2800" dirty="0" err="1" smtClean="0">
                <a:latin typeface="Times New Roman" pitchFamily="18" charset="0"/>
                <a:cs typeface="Times New Roman" pitchFamily="18" charset="0"/>
              </a:rPr>
              <a:t>thì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đĩa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cọc</a:t>
            </a:r>
            <a:r>
              <a:rPr lang="en-US" sz="2800" dirty="0" smtClean="0">
                <a:latin typeface="Times New Roman" pitchFamily="18" charset="0"/>
                <a:cs typeface="Times New Roman" pitchFamily="18" charset="0"/>
              </a:rPr>
              <a:t> 1 sang </a:t>
            </a:r>
            <a:r>
              <a:rPr lang="en-US" sz="2800" dirty="0" err="1" smtClean="0">
                <a:latin typeface="Times New Roman" pitchFamily="18" charset="0"/>
                <a:cs typeface="Times New Roman" pitchFamily="18" charset="0"/>
              </a:rPr>
              <a:t>cọc</a:t>
            </a:r>
            <a:r>
              <a:rPr lang="en-US" sz="2800" dirty="0" smtClean="0">
                <a:latin typeface="Times New Roman" pitchFamily="18" charset="0"/>
                <a:cs typeface="Times New Roman" pitchFamily="18" charset="0"/>
              </a:rPr>
              <a:t> 2.</a:t>
            </a:r>
          </a:p>
          <a:p>
            <a:pPr eaLnBrk="1" hangingPunct="1">
              <a:buFont typeface="Wingdings" pitchFamily="2" charset="2"/>
              <a:buChar char="ü"/>
            </a:pP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n=2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a:t>
            </a:r>
          </a:p>
          <a:p>
            <a:pPr lvl="1" eaLnBrk="1" hangingPunct="1"/>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nhỏ</a:t>
            </a:r>
            <a:r>
              <a:rPr lang="en-US" sz="2400" dirty="0" smtClean="0">
                <a:latin typeface="Times New Roman" pitchFamily="18" charset="0"/>
                <a:cs typeface="Times New Roman" pitchFamily="18" charset="0"/>
              </a:rPr>
              <a:t>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3</a:t>
            </a:r>
          </a:p>
          <a:p>
            <a:pPr lvl="1" eaLnBrk="1" hangingPunct="1"/>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2</a:t>
            </a:r>
          </a:p>
          <a:p>
            <a:pPr lvl="1" eaLnBrk="1" hangingPunct="1"/>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3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2</a:t>
            </a:r>
          </a:p>
          <a:p>
            <a:pPr algn="just" eaLnBrk="1" hangingPunct="1">
              <a:buFont typeface="Wingdings" pitchFamily="2" charset="2"/>
              <a:buChar char="ü"/>
            </a:pPr>
            <a:r>
              <a:rPr lang="en-US" sz="2800" dirty="0" err="1" smtClean="0">
                <a:latin typeface="Times New Roman" pitchFamily="18" charset="0"/>
                <a:cs typeface="Times New Roman" pitchFamily="18" charset="0"/>
              </a:rPr>
              <a:t>Trường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quát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chuyển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sau</a:t>
            </a:r>
            <a:r>
              <a:rPr lang="en-US" sz="2800" dirty="0" smtClean="0">
                <a:latin typeface="Times New Roman" pitchFamily="18" charset="0"/>
                <a:cs typeface="Times New Roman" pitchFamily="18" charset="0"/>
              </a:rPr>
              <a:t>:</a:t>
            </a:r>
          </a:p>
          <a:p>
            <a:pPr algn="just" eaLnBrk="1" hangingPunct="1">
              <a:buNone/>
            </a:pPr>
            <a:r>
              <a:rPr lang="en-US" sz="2400" dirty="0" err="1" smtClean="0">
                <a:latin typeface="Times New Roman" pitchFamily="18" charset="0"/>
                <a:cs typeface="Times New Roman" pitchFamily="18" charset="0"/>
              </a:rPr>
              <a:t>Giả</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thiết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(n-1)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1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2, </a:t>
            </a:r>
          </a:p>
          <a:p>
            <a:pPr algn="just" eaLnBrk="1" hangingPunct="1">
              <a:buNone/>
            </a:pPr>
            <a:r>
              <a:rPr lang="en-US" sz="2800" dirty="0" err="1" smtClean="0">
                <a:latin typeface="Times New Roman" pitchFamily="18" charset="0"/>
                <a:cs typeface="Times New Roman" pitchFamily="18" charset="0"/>
              </a:rPr>
              <a:t>c</a:t>
            </a:r>
            <a:r>
              <a:rPr lang="en-US" sz="2400" dirty="0" err="1" smtClean="0">
                <a:latin typeface="Times New Roman" pitchFamily="18" charset="0"/>
                <a:cs typeface="Times New Roman" pitchFamily="18" charset="0"/>
              </a:rPr>
              <a:t>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(n-1)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2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3 </a:t>
            </a:r>
            <a:r>
              <a:rPr lang="en-US" sz="2400" dirty="0" err="1" smtClean="0">
                <a:latin typeface="Times New Roman" pitchFamily="18" charset="0"/>
                <a:cs typeface="Times New Roman" pitchFamily="18" charset="0"/>
              </a:rPr>
              <a:t>cũng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tự</a:t>
            </a:r>
            <a:r>
              <a:rPr lang="en-US" sz="2400" dirty="0" smtClean="0">
                <a:latin typeface="Times New Roman" pitchFamily="18" charset="0"/>
                <a:cs typeface="Times New Roman" pitchFamily="18" charset="0"/>
              </a:rPr>
              <a:t>.</a:t>
            </a:r>
          </a:p>
          <a:p>
            <a:pPr lvl="1" algn="just" eaLnBrk="1" hangingPunct="1"/>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lớn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nhất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đang</a:t>
            </a:r>
            <a:r>
              <a:rPr lang="en-US" sz="2400" dirty="0" smtClean="0">
                <a:latin typeface="Times New Roman" pitchFamily="18" charset="0"/>
                <a:cs typeface="Times New Roman" pitchFamily="18" charset="0"/>
              </a:rPr>
              <a:t> ở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1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2</a:t>
            </a:r>
          </a:p>
          <a:p>
            <a:pPr lvl="1" algn="just" eaLnBrk="1" hangingPunct="1"/>
            <a:r>
              <a:rPr lang="en-US" sz="2400" dirty="0" err="1" smtClean="0">
                <a:latin typeface="Times New Roman" pitchFamily="18" charset="0"/>
                <a:cs typeface="Times New Roman" pitchFamily="18" charset="0"/>
              </a:rPr>
              <a:t>Chuyển</a:t>
            </a:r>
            <a:r>
              <a:rPr lang="en-US" sz="2400" dirty="0" smtClean="0">
                <a:latin typeface="Times New Roman" pitchFamily="18" charset="0"/>
                <a:cs typeface="Times New Roman" pitchFamily="18" charset="0"/>
              </a:rPr>
              <a:t> (n-1) </a:t>
            </a:r>
            <a:r>
              <a:rPr lang="en-US" sz="2400" dirty="0" err="1" smtClean="0">
                <a:latin typeface="Times New Roman" pitchFamily="18" charset="0"/>
                <a:cs typeface="Times New Roman" pitchFamily="18" charset="0"/>
              </a:rPr>
              <a:t>đĩa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từ</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3 sang </a:t>
            </a:r>
            <a:r>
              <a:rPr lang="en-US" sz="2400" dirty="0" err="1" smtClean="0">
                <a:latin typeface="Times New Roman" pitchFamily="18" charset="0"/>
                <a:cs typeface="Times New Roman" pitchFamily="18" charset="0"/>
              </a:rPr>
              <a:t>cọc</a:t>
            </a:r>
            <a:r>
              <a:rPr lang="en-US" sz="2400" dirty="0" smtClean="0">
                <a:latin typeface="Times New Roman" pitchFamily="18" charset="0"/>
                <a:cs typeface="Times New Roman" pitchFamily="18" charset="0"/>
              </a:rPr>
              <a:t> 2. </a:t>
            </a:r>
          </a:p>
          <a:p>
            <a:pPr lvl="1" algn="just" eaLnBrk="1" hangingPunct="1"/>
            <a:r>
              <a:rPr lang="en-US" sz="2400" dirty="0" err="1" smtClean="0">
                <a:latin typeface="Times New Roman" pitchFamily="18" charset="0"/>
                <a:cs typeface="Times New Roman" pitchFamily="18" charset="0"/>
              </a:rPr>
              <a:t>Kết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thúc</a:t>
            </a:r>
            <a:r>
              <a:rPr lang="en-US" sz="2400" dirty="0" smtClean="0">
                <a:latin typeface="Times New Roman" pitchFamily="18" charset="0"/>
                <a:cs typeface="Times New Roman" pitchFamily="18" charset="0"/>
              </a:rPr>
              <a:t>.</a:t>
            </a:r>
          </a:p>
        </p:txBody>
      </p:sp>
      <p:sp>
        <p:nvSpPr>
          <p:cNvPr id="4" name="AutoShape 2"/>
          <p:cNvSpPr txBox="1">
            <a:spLocks noChangeArrowheads="1"/>
          </p:cNvSpPr>
          <p:nvPr/>
        </p:nvSpPr>
        <p:spPr bwMode="auto">
          <a:xfrm>
            <a:off x="762000" y="304800"/>
            <a:ext cx="7924800" cy="1143000"/>
          </a:xfrm>
          <a:prstGeom prst="rect">
            <a:avLst/>
          </a:prstGeom>
          <a:noFill/>
          <a:ln w="9525">
            <a:noFill/>
            <a:miter lim="800000"/>
            <a:headEnd/>
            <a:tailEnd/>
          </a:ln>
        </p:spPr>
        <p:txBody>
          <a:bodyPr anchor="ctr"/>
          <a:lstStyle/>
          <a:p>
            <a:pPr algn="ctr">
              <a:defRPr/>
            </a:pPr>
            <a:r>
              <a:rPr lang="en-US" sz="4000" b="1" dirty="0" err="1">
                <a:latin typeface="Times New Roman" pitchFamily="18" charset="0"/>
                <a:cs typeface="Times New Roman" pitchFamily="18" charset="0"/>
              </a:rPr>
              <a:t>Bài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toán</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tháp</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Hà</a:t>
            </a:r>
            <a:r>
              <a:rPr lang="en-US" sz="4000" b="1" dirty="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nội</a:t>
            </a:r>
            <a:endParaRPr lang="en-US" sz="4000" b="1" dirty="0">
              <a:solidFill>
                <a:srgbClr val="0000FF"/>
              </a:solidFill>
              <a:latin typeface="Times New Roman" pitchFamily="18" charset="0"/>
              <a:ea typeface="+mj-ea"/>
              <a:cs typeface="Times New Roman" pitchFamily="18" charset="0"/>
            </a:endParaRPr>
          </a:p>
        </p:txBody>
      </p:sp>
      <p:sp>
        <p:nvSpPr>
          <p:cNvPr id="5" name="Slide Number Placeholder 4"/>
          <p:cNvSpPr>
            <a:spLocks noGrp="1"/>
          </p:cNvSpPr>
          <p:nvPr>
            <p:ph type="sldNum" sz="quarter" idx="12"/>
          </p:nvPr>
        </p:nvSpPr>
        <p:spPr/>
        <p:txBody>
          <a:bodyPr/>
          <a:lstStyle/>
          <a:p>
            <a:fld id="{EA8B0754-5FE3-4DBF-89CA-B0CB43DC3C3B}"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Loại một giá trị khỏi queue</a:t>
            </a:r>
          </a:p>
        </p:txBody>
      </p:sp>
      <p:sp>
        <p:nvSpPr>
          <p:cNvPr id="11267" name="Rectangle 3"/>
          <p:cNvSpPr>
            <a:spLocks noGrp="1" noChangeArrowheads="1"/>
          </p:cNvSpPr>
          <p:nvPr>
            <p:ph type="body" idx="1"/>
          </p:nvPr>
        </p:nvSpPr>
        <p:spPr/>
        <p:txBody>
          <a:bodyPr/>
          <a:lstStyle/>
          <a:p>
            <a:pPr eaLnBrk="1" hangingPunct="1">
              <a:lnSpc>
                <a:spcPct val="90000"/>
              </a:lnSpc>
            </a:pPr>
            <a:r>
              <a:rPr lang="en-US" sz="2600" smtClean="0">
                <a:latin typeface="Times New Roman" pitchFamily="18" charset="0"/>
                <a:cs typeface="Times New Roman" pitchFamily="18" charset="0"/>
              </a:rPr>
              <a:t>Giải thuật:</a:t>
            </a:r>
          </a:p>
          <a:p>
            <a:pPr lvl="2" eaLnBrk="1" hangingPunct="1">
              <a:lnSpc>
                <a:spcPct val="90000"/>
              </a:lnSpc>
              <a:buFontTx/>
              <a:buNone/>
            </a:pPr>
            <a:r>
              <a:rPr lang="en-US" smtClean="0">
                <a:latin typeface="Times New Roman" pitchFamily="18" charset="0"/>
                <a:cs typeface="Times New Roman" pitchFamily="18" charset="0"/>
              </a:rPr>
              <a:t>1.  Nếu hàng rỗng</a:t>
            </a:r>
          </a:p>
          <a:p>
            <a:pPr lvl="3" eaLnBrk="1" hangingPunct="1">
              <a:lnSpc>
                <a:spcPct val="90000"/>
              </a:lnSpc>
              <a:buFontTx/>
              <a:buNone/>
            </a:pPr>
            <a:r>
              <a:rPr lang="en-US" smtClean="0">
                <a:latin typeface="Times New Roman" pitchFamily="18" charset="0"/>
                <a:cs typeface="Times New Roman" pitchFamily="18" charset="0"/>
              </a:rPr>
              <a:t>1.1.  Báo lỗi underflow</a:t>
            </a:r>
          </a:p>
          <a:p>
            <a:pPr lvl="2" eaLnBrk="1" hangingPunct="1">
              <a:lnSpc>
                <a:spcPct val="90000"/>
              </a:lnSpc>
              <a:buFontTx/>
              <a:buNone/>
            </a:pPr>
            <a:r>
              <a:rPr lang="en-US" smtClean="0">
                <a:latin typeface="Times New Roman" pitchFamily="18" charset="0"/>
                <a:cs typeface="Times New Roman" pitchFamily="18" charset="0"/>
              </a:rPr>
              <a:t>2.  Tính toán vị trí đầu mới theo array vòng</a:t>
            </a:r>
          </a:p>
          <a:p>
            <a:pPr lvl="2" eaLnBrk="1" hangingPunct="1">
              <a:lnSpc>
                <a:spcPct val="90000"/>
              </a:lnSpc>
              <a:buFontTx/>
              <a:buNone/>
            </a:pPr>
            <a:r>
              <a:rPr lang="en-US" smtClean="0">
                <a:latin typeface="Times New Roman" pitchFamily="18" charset="0"/>
                <a:cs typeface="Times New Roman" pitchFamily="18" charset="0"/>
              </a:rPr>
              <a:t>3.  Giảm số phần tử đi 1</a:t>
            </a:r>
          </a:p>
          <a:p>
            <a:pPr lvl="2" eaLnBrk="1" hangingPunct="1">
              <a:lnSpc>
                <a:spcPct val="90000"/>
              </a:lnSpc>
              <a:buFontTx/>
              <a:buNone/>
            </a:pPr>
            <a:r>
              <a:rPr lang="en-US" smtClean="0">
                <a:latin typeface="Times New Roman" pitchFamily="18" charset="0"/>
                <a:cs typeface="Times New Roman" pitchFamily="18" charset="0"/>
              </a:rPr>
              <a:t>3.  Báo success</a:t>
            </a:r>
          </a:p>
        </p:txBody>
      </p:sp>
      <p:grpSp>
        <p:nvGrpSpPr>
          <p:cNvPr id="2" name="Group 32"/>
          <p:cNvGrpSpPr>
            <a:grpSpLocks/>
          </p:cNvGrpSpPr>
          <p:nvPr/>
        </p:nvGrpSpPr>
        <p:grpSpPr bwMode="auto">
          <a:xfrm>
            <a:off x="3048000" y="5175250"/>
            <a:ext cx="2743200" cy="466725"/>
            <a:chOff x="2064" y="3312"/>
            <a:chExt cx="1728" cy="294"/>
          </a:xfrm>
        </p:grpSpPr>
        <p:sp>
          <p:nvSpPr>
            <p:cNvPr id="11275" name="Line 33"/>
            <p:cNvSpPr>
              <a:spLocks noChangeShapeType="1"/>
            </p:cNvSpPr>
            <p:nvPr/>
          </p:nvSpPr>
          <p:spPr bwMode="auto">
            <a:xfrm>
              <a:off x="2208" y="3318"/>
              <a:ext cx="1584"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1276" name="Line 34"/>
            <p:cNvSpPr>
              <a:spLocks noChangeShapeType="1"/>
            </p:cNvSpPr>
            <p:nvPr/>
          </p:nvSpPr>
          <p:spPr bwMode="auto">
            <a:xfrm>
              <a:off x="2208" y="3597"/>
              <a:ext cx="1584" cy="0"/>
            </a:xfrm>
            <a:prstGeom prst="line">
              <a:avLst/>
            </a:prstGeom>
            <a:noFill/>
            <a:ln w="2857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11277" name="Text Box 35"/>
            <p:cNvSpPr txBox="1">
              <a:spLocks noChangeArrowheads="1"/>
            </p:cNvSpPr>
            <p:nvPr/>
          </p:nvSpPr>
          <p:spPr bwMode="auto">
            <a:xfrm>
              <a:off x="2304" y="3318"/>
              <a:ext cx="336" cy="288"/>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A</a:t>
              </a:r>
            </a:p>
          </p:txBody>
        </p:sp>
        <p:sp>
          <p:nvSpPr>
            <p:cNvPr id="11278" name="Text Box 36"/>
            <p:cNvSpPr txBox="1">
              <a:spLocks noChangeArrowheads="1"/>
            </p:cNvSpPr>
            <p:nvPr/>
          </p:nvSpPr>
          <p:spPr bwMode="auto">
            <a:xfrm>
              <a:off x="2640" y="3318"/>
              <a:ext cx="336" cy="288"/>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B</a:t>
              </a:r>
            </a:p>
          </p:txBody>
        </p:sp>
        <p:sp>
          <p:nvSpPr>
            <p:cNvPr id="11279" name="Text Box 37"/>
            <p:cNvSpPr txBox="1">
              <a:spLocks noChangeArrowheads="1"/>
            </p:cNvSpPr>
            <p:nvPr/>
          </p:nvSpPr>
          <p:spPr bwMode="auto">
            <a:xfrm>
              <a:off x="2976" y="3318"/>
              <a:ext cx="336" cy="288"/>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C</a:t>
              </a:r>
            </a:p>
          </p:txBody>
        </p:sp>
        <p:sp>
          <p:nvSpPr>
            <p:cNvPr id="11280" name="Text Box 38"/>
            <p:cNvSpPr txBox="1">
              <a:spLocks noChangeArrowheads="1"/>
            </p:cNvSpPr>
            <p:nvPr/>
          </p:nvSpPr>
          <p:spPr bwMode="auto">
            <a:xfrm>
              <a:off x="3312" y="3312"/>
              <a:ext cx="336" cy="285"/>
            </a:xfrm>
            <a:prstGeom prst="rect">
              <a:avLst/>
            </a:prstGeom>
            <a:noFill/>
            <a:ln w="9525">
              <a:solidFill>
                <a:schemeClr val="tx1"/>
              </a:solidFill>
              <a:miter lim="800000"/>
              <a:headEnd/>
              <a:tailEnd/>
            </a:ln>
          </p:spPr>
          <p:txBody>
            <a:bodyPr anchor="ctr" anchorCtr="1"/>
            <a:lstStyle/>
            <a:p>
              <a:pPr algn="ctr">
                <a:spcBef>
                  <a:spcPct val="50000"/>
                </a:spcBef>
              </a:pPr>
              <a:r>
                <a:rPr lang="en-US" sz="2000">
                  <a:latin typeface="Times New Roman" pitchFamily="18" charset="0"/>
                  <a:cs typeface="Times New Roman" pitchFamily="18" charset="0"/>
                </a:rPr>
                <a:t>D</a:t>
              </a:r>
            </a:p>
          </p:txBody>
        </p:sp>
        <p:sp>
          <p:nvSpPr>
            <p:cNvPr id="11281" name="AutoShape 39"/>
            <p:cNvSpPr>
              <a:spLocks noChangeArrowheads="1"/>
            </p:cNvSpPr>
            <p:nvPr/>
          </p:nvSpPr>
          <p:spPr bwMode="auto">
            <a:xfrm>
              <a:off x="2064" y="3366"/>
              <a:ext cx="144" cy="144"/>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3" name="Group 46"/>
          <p:cNvGrpSpPr>
            <a:grpSpLocks/>
          </p:cNvGrpSpPr>
          <p:nvPr/>
        </p:nvGrpSpPr>
        <p:grpSpPr bwMode="auto">
          <a:xfrm>
            <a:off x="3352800" y="4495800"/>
            <a:ext cx="690563" cy="598488"/>
            <a:chOff x="2112" y="2832"/>
            <a:chExt cx="435" cy="377"/>
          </a:xfrm>
        </p:grpSpPr>
        <p:sp>
          <p:nvSpPr>
            <p:cNvPr id="11273" name="Text Box 40"/>
            <p:cNvSpPr txBox="1">
              <a:spLocks noChangeArrowheads="1"/>
            </p:cNvSpPr>
            <p:nvPr/>
          </p:nvSpPr>
          <p:spPr bwMode="auto">
            <a:xfrm>
              <a:off x="2112" y="2832"/>
              <a:ext cx="435" cy="250"/>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front</a:t>
              </a:r>
            </a:p>
          </p:txBody>
        </p:sp>
        <p:sp>
          <p:nvSpPr>
            <p:cNvPr id="11274" name="Line 41"/>
            <p:cNvSpPr>
              <a:spLocks noChangeShapeType="1"/>
            </p:cNvSpPr>
            <p:nvPr/>
          </p:nvSpPr>
          <p:spPr bwMode="auto">
            <a:xfrm>
              <a:off x="2304" y="3065"/>
              <a:ext cx="0" cy="144"/>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grpSp>
        <p:nvGrpSpPr>
          <p:cNvPr id="4" name="Group 42"/>
          <p:cNvGrpSpPr>
            <a:grpSpLocks/>
          </p:cNvGrpSpPr>
          <p:nvPr/>
        </p:nvGrpSpPr>
        <p:grpSpPr bwMode="auto">
          <a:xfrm>
            <a:off x="4953004" y="4495800"/>
            <a:ext cx="582613" cy="598488"/>
            <a:chOff x="2912" y="2884"/>
            <a:chExt cx="367" cy="377"/>
          </a:xfrm>
        </p:grpSpPr>
        <p:sp>
          <p:nvSpPr>
            <p:cNvPr id="11271" name="Text Box 43"/>
            <p:cNvSpPr txBox="1">
              <a:spLocks noChangeArrowheads="1"/>
            </p:cNvSpPr>
            <p:nvPr/>
          </p:nvSpPr>
          <p:spPr bwMode="auto">
            <a:xfrm>
              <a:off x="2912" y="2884"/>
              <a:ext cx="367" cy="252"/>
            </a:xfrm>
            <a:prstGeom prst="rect">
              <a:avLst/>
            </a:prstGeom>
            <a:noFill/>
            <a:ln w="9525">
              <a:noFill/>
              <a:miter lim="800000"/>
              <a:headEnd/>
              <a:tailEnd/>
            </a:ln>
          </p:spPr>
          <p:txBody>
            <a:bodyPr wrap="none">
              <a:spAutoFit/>
            </a:bodyPr>
            <a:lstStyle/>
            <a:p>
              <a:r>
                <a:rPr lang="en-US" sz="2000">
                  <a:latin typeface="Times New Roman" pitchFamily="18" charset="0"/>
                  <a:cs typeface="Times New Roman" pitchFamily="18" charset="0"/>
                </a:rPr>
                <a:t>rear</a:t>
              </a:r>
            </a:p>
          </p:txBody>
        </p:sp>
        <p:sp>
          <p:nvSpPr>
            <p:cNvPr id="11272" name="Line 44"/>
            <p:cNvSpPr>
              <a:spLocks noChangeShapeType="1"/>
            </p:cNvSpPr>
            <p:nvPr/>
          </p:nvSpPr>
          <p:spPr bwMode="auto">
            <a:xfrm>
              <a:off x="3104" y="3117"/>
              <a:ext cx="0" cy="144"/>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grpSp>
      <p:sp>
        <p:nvSpPr>
          <p:cNvPr id="18" name="Slide Number Placeholder 17"/>
          <p:cNvSpPr>
            <a:spLocks noGrp="1"/>
          </p:cNvSpPr>
          <p:nvPr>
            <p:ph type="sldNum" sz="quarter" idx="12"/>
          </p:nvPr>
        </p:nvSpPr>
        <p:spPr/>
        <p:txBody>
          <a:bodyPr/>
          <a:lstStyle/>
          <a:p>
            <a:fld id="{EA8B0754-5FE3-4DBF-89CA-B0CB43DC3C3B}" type="slidenum">
              <a:rPr lang="en-US" smtClean="0"/>
              <a:pPr/>
              <a:t>80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0833 2.61795E-6 L 0.06233 0.00092 " pathEditMode="relative" rAng="0" ptsTypes="AA">
                                      <p:cBhvr>
                                        <p:cTn id="14" dur="2000" fill="hold"/>
                                        <p:tgtEl>
                                          <p:spTgt spid="3"/>
                                        </p:tgtEl>
                                        <p:attrNameLst>
                                          <p:attrName>ppt_x</p:attrName>
                                          <p:attrName>ppt_y</p:attrName>
                                        </p:attrNameLst>
                                      </p:cBhvr>
                                      <p:rCtr x="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99703B45-D156-4512-8664-7F4E95056DF5}" type="slidenum">
              <a:rPr lang="en-US"/>
              <a:pPr algn="ctr">
                <a:defRPr/>
              </a:pPr>
              <a:t>81</a:t>
            </a:fld>
            <a:endParaRPr lang="en-US"/>
          </a:p>
        </p:txBody>
      </p:sp>
      <p:sp>
        <p:nvSpPr>
          <p:cNvPr id="6147" name="Rectangle 4"/>
          <p:cNvSpPr>
            <a:spLocks noGrp="1" noChangeArrowheads="1"/>
          </p:cNvSpPr>
          <p:nvPr>
            <p:ph type="title"/>
          </p:nvPr>
        </p:nvSpPr>
        <p:spPr>
          <a:xfrm>
            <a:off x="457200" y="457200"/>
            <a:ext cx="8229600" cy="990600"/>
          </a:xfrm>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Queue</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757765" name="Rectangle 5"/>
          <p:cNvSpPr>
            <a:spLocks noGrp="1" noChangeArrowheads="1"/>
          </p:cNvSpPr>
          <p:nvPr>
            <p:ph type="body" idx="1"/>
          </p:nvPr>
        </p:nvSpPr>
        <p:spPr>
          <a:xfrm>
            <a:off x="685800" y="1447800"/>
            <a:ext cx="8229600" cy="5029200"/>
          </a:xfrm>
        </p:spPr>
        <p:txBody>
          <a:bodyPr rtlCol="0">
            <a:noAutofit/>
          </a:bodyPr>
          <a:lstStyle/>
          <a:p>
            <a:pPr fontAlgn="auto">
              <a:spcAft>
                <a:spcPts val="0"/>
              </a:spcAft>
              <a:buFont typeface="Arial" pitchFamily="34" charset="0"/>
              <a:buChar char="•"/>
              <a:defRPr/>
            </a:pP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được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báo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thể</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như</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sau</a:t>
            </a:r>
            <a:r>
              <a:rPr lang="en-US" sz="2400" dirty="0" smtClean="0">
                <a:latin typeface="Times New Roman" pitchFamily="18" charset="0"/>
                <a:cs typeface="Times New Roman" pitchFamily="18" charset="0"/>
              </a:rPr>
              <a:t>:</a:t>
            </a:r>
          </a:p>
          <a:p>
            <a:pPr lvl="1" fontAlgn="auto">
              <a:spcAft>
                <a:spcPts val="0"/>
              </a:spcAft>
              <a:buFont typeface="Wingdings" pitchFamily="2" charset="2"/>
              <a:buNone/>
              <a:defRPr/>
            </a:pPr>
            <a:r>
              <a:rPr lang="en-US" sz="2400" b="1" dirty="0" err="1" smtClean="0">
                <a:solidFill>
                  <a:srgbClr val="0000FF"/>
                </a:solidFill>
                <a:latin typeface="Times New Roman" pitchFamily="18" charset="0"/>
                <a:cs typeface="Times New Roman" pitchFamily="18" charset="0"/>
              </a:rPr>
              <a:t>typedef</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struct</a:t>
            </a:r>
            <a:r>
              <a:rPr lang="en-US" sz="2400" b="1" dirty="0" smtClean="0">
                <a:solidFill>
                  <a:srgbClr val="0000FF"/>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node</a:t>
            </a:r>
          </a:p>
          <a:p>
            <a:pPr lvl="1" fontAlgn="auto">
              <a:spcAft>
                <a:spcPts val="0"/>
              </a:spcAft>
              <a:buFont typeface="Wingdings" pitchFamily="2" charset="2"/>
              <a:buNone/>
              <a:defRPr/>
            </a:pP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int</a:t>
            </a:r>
            <a:r>
              <a:rPr lang="en-US" sz="2400" b="1" dirty="0" smtClean="0">
                <a:solidFill>
                  <a:srgbClr val="0000FF"/>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data</a:t>
            </a:r>
            <a:r>
              <a:rPr lang="en-US" sz="2400" b="1" dirty="0" smtClean="0">
                <a:solidFill>
                  <a:srgbClr val="000000"/>
                </a:solidFill>
                <a:latin typeface="Times New Roman" pitchFamily="18" charset="0"/>
                <a:cs typeface="Times New Roman" pitchFamily="18" charset="0"/>
              </a:rPr>
              <a:t>;   }</a:t>
            </a:r>
          </a:p>
          <a:p>
            <a:pPr lvl="1" fontAlgn="auto">
              <a:spcAft>
                <a:spcPts val="0"/>
              </a:spcAft>
              <a:buFont typeface="Wingdings" pitchFamily="2" charset="2"/>
              <a:buNone/>
              <a:defRPr/>
            </a:pPr>
            <a:r>
              <a:rPr lang="en-US" sz="2400" b="1" dirty="0" err="1" smtClean="0">
                <a:solidFill>
                  <a:srgbClr val="0000FF"/>
                </a:solidFill>
                <a:latin typeface="Times New Roman" pitchFamily="18" charset="0"/>
                <a:cs typeface="Times New Roman" pitchFamily="18" charset="0"/>
              </a:rPr>
              <a:t>typedef</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struct</a:t>
            </a:r>
            <a:r>
              <a:rPr lang="en-US" sz="2400" b="1" dirty="0" smtClean="0">
                <a:solidFill>
                  <a:srgbClr val="0000FF"/>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queue</a:t>
            </a:r>
          </a:p>
          <a:p>
            <a:pPr lvl="1" fontAlgn="auto">
              <a:spcAft>
                <a:spcPts val="0"/>
              </a:spcAft>
              <a:buFont typeface="Wingdings" pitchFamily="2" charset="2"/>
              <a:buNone/>
              <a:defRPr/>
            </a:pPr>
            <a:r>
              <a:rPr lang="en-US" sz="2400" b="1" dirty="0" smtClean="0">
                <a:latin typeface="Times New Roman" pitchFamily="18" charset="0"/>
                <a:cs typeface="Times New Roman" pitchFamily="18" charset="0"/>
              </a:rPr>
              <a:t>{</a:t>
            </a:r>
            <a:r>
              <a:rPr lang="en-US" sz="2400" b="1" dirty="0" smtClean="0">
                <a:solidFill>
                  <a:srgbClr val="0000FF"/>
                </a:solidFill>
                <a:latin typeface="Times New Roman" pitchFamily="18" charset="0"/>
                <a:cs typeface="Times New Roman" pitchFamily="18" charset="0"/>
              </a:rPr>
              <a:t> </a:t>
            </a:r>
          </a:p>
          <a:p>
            <a:pPr lvl="1" fontAlgn="auto">
              <a:spcAft>
                <a:spcPts val="0"/>
              </a:spcAft>
              <a:buFont typeface="Wingdings" pitchFamily="2" charset="2"/>
              <a:buNone/>
              <a:defRPr/>
            </a:pP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int</a:t>
            </a:r>
            <a:r>
              <a:rPr lang="en-US" sz="2400" b="1" dirty="0" smtClean="0">
                <a:solidFill>
                  <a:srgbClr val="000000"/>
                </a:solidFill>
                <a:latin typeface="Times New Roman" pitchFamily="18" charset="0"/>
                <a:cs typeface="Times New Roman" pitchFamily="18" charset="0"/>
              </a:rPr>
              <a:t>	front, rear;</a:t>
            </a:r>
          </a:p>
          <a:p>
            <a:pPr lvl="1" fontAlgn="auto">
              <a:spcAft>
                <a:spcPts val="0"/>
              </a:spcAft>
              <a:buFont typeface="Wingdings" pitchFamily="2" charset="2"/>
              <a:buNone/>
              <a:defRPr/>
            </a:pPr>
            <a:r>
              <a:rPr lang="en-US" sz="2400" b="1" dirty="0" smtClean="0">
                <a:solidFill>
                  <a:srgbClr val="000000"/>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node</a:t>
            </a:r>
            <a:r>
              <a:rPr lang="en-US" sz="2400" b="1" dirty="0" smtClean="0">
                <a:solidFill>
                  <a:srgbClr val="000000"/>
                </a:solidFill>
                <a:latin typeface="Times New Roman" pitchFamily="18" charset="0"/>
                <a:cs typeface="Times New Roman" pitchFamily="18" charset="0"/>
              </a:rPr>
              <a:t> list[N];</a:t>
            </a:r>
          </a:p>
          <a:p>
            <a:pPr lvl="1" fontAlgn="auto">
              <a:spcAft>
                <a:spcPts val="0"/>
              </a:spcAft>
              <a:buFont typeface="Wingdings" pitchFamily="2" charset="2"/>
              <a:buNone/>
              <a:defRPr/>
            </a:pPr>
            <a:r>
              <a:rPr lang="en-US" sz="2400" b="1" dirty="0" smtClean="0">
                <a:solidFill>
                  <a:srgbClr val="000000"/>
                </a:solidFill>
                <a:latin typeface="Times New Roman" pitchFamily="18" charset="0"/>
                <a:cs typeface="Times New Roman" pitchFamily="18" charset="0"/>
              </a:rPr>
              <a:t>}</a:t>
            </a:r>
          </a:p>
          <a:p>
            <a:pPr fontAlgn="auto">
              <a:spcAft>
                <a:spcPts val="0"/>
              </a:spcAft>
              <a:buFont typeface="Arial" pitchFamily="34" charset="0"/>
              <a:buChar char="•"/>
              <a:defRPr/>
            </a:pPr>
            <a:r>
              <a:rPr lang="en-US" sz="2400" dirty="0" smtClean="0">
                <a:latin typeface="Times New Roman" pitchFamily="18" charset="0"/>
                <a:cs typeface="Times New Roman" pitchFamily="18" charset="0"/>
              </a:rPr>
              <a:t>Do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cài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đặt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mảng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chiều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kích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thước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cần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xây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thêm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một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thao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phụ</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đợi</a:t>
            </a:r>
            <a:r>
              <a:rPr lang="en-US" sz="2400" dirty="0" smtClean="0">
                <a:latin typeface="Times New Roman" pitchFamily="18" charset="0"/>
                <a:cs typeface="Times New Roman" pitchFamily="18" charset="0"/>
              </a:rPr>
              <a:t>:</a:t>
            </a:r>
          </a:p>
          <a:p>
            <a:pPr lvl="1" fontAlgn="auto">
              <a:spcAft>
                <a:spcPts val="0"/>
              </a:spcAft>
              <a:buFont typeface="Arial" pitchFamily="34" charset="0"/>
              <a:buChar char="–"/>
              <a:defRPr/>
            </a:pPr>
            <a:r>
              <a:rPr lang="en-US" sz="2400" b="1" dirty="0" smtClean="0">
                <a:solidFill>
                  <a:srgbClr val="FF3300"/>
                </a:solidFill>
                <a:latin typeface="Times New Roman" pitchFamily="18" charset="0"/>
                <a:cs typeface="Times New Roman" pitchFamily="18" charset="0"/>
              </a:rPr>
              <a:t>Full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Kiểm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xem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hàng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đợi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có</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chưa</a:t>
            </a:r>
            <a:r>
              <a:rPr lang="en-US" sz="2400" dirty="0" smtClean="0">
                <a:latin typeface="Times New Roman" pitchFamily="18" charset="0"/>
                <a:cs typeface="Times New Roman" pitchFamily="18" charset="0"/>
              </a:rPr>
              <a:t>.</a:t>
            </a:r>
          </a:p>
          <a:p>
            <a:pPr fontAlgn="auto">
              <a:spcAft>
                <a:spcPts val="0"/>
              </a:spcAft>
              <a:buFont typeface="Arial" pitchFamily="34" charset="0"/>
              <a:buChar char="•"/>
              <a:defRPr/>
            </a:pPr>
            <a:endParaRPr lang="en-US" sz="24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7368E29F-00AF-4C7B-B573-CA1DE125DC44}" type="slidenum">
              <a:rPr lang="en-US"/>
              <a:pPr algn="ctr">
                <a:defRPr/>
              </a:pPr>
              <a:t>82</a:t>
            </a:fld>
            <a:endParaRPr lang="en-US"/>
          </a:p>
        </p:txBody>
      </p:sp>
      <p:sp>
        <p:nvSpPr>
          <p:cNvPr id="7171" name="Rectangle 2"/>
          <p:cNvSpPr>
            <a:spLocks noGrp="1" noChangeArrowheads="1"/>
          </p:cNvSpPr>
          <p:nvPr>
            <p:ph type="title"/>
          </p:nvPr>
        </p:nvSpPr>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Queue</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758787" name="Rectangle 3"/>
          <p:cNvSpPr>
            <a:spLocks noGrp="1" noChangeArrowheads="1"/>
          </p:cNvSpPr>
          <p:nvPr>
            <p:ph type="body" idx="1"/>
          </p:nvPr>
        </p:nvSpPr>
        <p:spPr/>
        <p:txBody>
          <a:bodyPr rtlCol="0">
            <a:normAutofit fontScale="85000" lnSpcReduction="10000"/>
          </a:bodyPr>
          <a:lstStyle/>
          <a:p>
            <a:pPr fontAlgn="auto">
              <a:spcAft>
                <a:spcPts val="0"/>
              </a:spcAft>
              <a:buFont typeface="Arial" pitchFamily="34" charset="0"/>
              <a:buChar char="•"/>
              <a:defRPr/>
            </a:pPr>
            <a:r>
              <a:rPr lang="en-US" smtClean="0">
                <a:latin typeface="Times New Roman" pitchFamily="18" charset="0"/>
                <a:cs typeface="Times New Roman" pitchFamily="18" charset="0"/>
              </a:rPr>
              <a:t>Tạo</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hàng</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đợi</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rỗng</a:t>
            </a:r>
            <a:r>
              <a:rPr lang="en-US" smtClean="0">
                <a:cs typeface="Times New Roman" pitchFamily="18" charset="0"/>
              </a:rPr>
              <a:t> </a:t>
            </a:r>
            <a:r>
              <a:rPr lang="en-US" smtClean="0"/>
              <a:t> </a:t>
            </a:r>
          </a:p>
          <a:p>
            <a:pPr lvl="1" fontAlgn="auto">
              <a:spcAft>
                <a:spcPts val="0"/>
              </a:spcAft>
              <a:buFont typeface="Wingdings" pitchFamily="2" charset="2"/>
              <a:buNone/>
              <a:defRPr/>
            </a:pPr>
            <a:r>
              <a:rPr lang="en-US" sz="1800" b="1" smtClean="0">
                <a:solidFill>
                  <a:srgbClr val="0000FF"/>
                </a:solidFill>
                <a:latin typeface="Courier New" pitchFamily="49" charset="0"/>
              </a:rPr>
              <a:t>void   </a:t>
            </a:r>
            <a:r>
              <a:rPr lang="en-US" sz="1800" b="1" smtClean="0">
                <a:solidFill>
                  <a:srgbClr val="FF0000"/>
                </a:solidFill>
                <a:latin typeface="Courier New" pitchFamily="49" charset="0"/>
              </a:rPr>
              <a:t>Init</a:t>
            </a:r>
            <a:r>
              <a:rPr lang="en-US" sz="1800" b="1" smtClean="0">
                <a:solidFill>
                  <a:srgbClr val="000000"/>
                </a:solidFill>
                <a:latin typeface="Courier New" pitchFamily="49" charset="0"/>
              </a:rPr>
              <a:t>(queue &amp;q)</a:t>
            </a:r>
          </a:p>
          <a:p>
            <a:pPr lvl="1" fontAlgn="auto">
              <a:spcAft>
                <a:spcPts val="0"/>
              </a:spcAft>
              <a:buFont typeface="Wingdings" pitchFamily="2" charset="2"/>
              <a:buNone/>
              <a:defRPr/>
            </a:pPr>
            <a:r>
              <a:rPr lang="en-US" sz="1800" b="1" smtClean="0">
                <a:solidFill>
                  <a:srgbClr val="000000"/>
                </a:solidFill>
                <a:latin typeface="Courier New" pitchFamily="49" charset="0"/>
              </a:rPr>
              <a:t>{</a:t>
            </a:r>
          </a:p>
          <a:p>
            <a:pPr lvl="1" fontAlgn="auto">
              <a:spcAft>
                <a:spcPts val="0"/>
              </a:spcAft>
              <a:buFont typeface="Wingdings" pitchFamily="2" charset="2"/>
              <a:buNone/>
              <a:defRPr/>
            </a:pPr>
            <a:r>
              <a:rPr lang="en-US" sz="1800" b="1" smtClean="0">
                <a:solidFill>
                  <a:srgbClr val="000000"/>
                </a:solidFill>
                <a:latin typeface="Courier New" pitchFamily="49" charset="0"/>
              </a:rPr>
              <a:t>		q.front = q.rear = UNDERFLOW;</a:t>
            </a:r>
          </a:p>
          <a:p>
            <a:pPr lvl="1" fontAlgn="auto">
              <a:spcAft>
                <a:spcPts val="0"/>
              </a:spcAft>
              <a:buFont typeface="Wingdings" pitchFamily="2" charset="2"/>
              <a:buNone/>
              <a:defRPr/>
            </a:pPr>
            <a:r>
              <a:rPr lang="en-US" sz="1800" b="1" smtClean="0">
                <a:solidFill>
                  <a:srgbClr val="000000"/>
                </a:solidFill>
                <a:latin typeface="Courier New" pitchFamily="49" charset="0"/>
              </a:rPr>
              <a:t>}</a:t>
            </a:r>
          </a:p>
          <a:p>
            <a:pPr fontAlgn="auto">
              <a:spcAft>
                <a:spcPts val="0"/>
              </a:spcAft>
              <a:buFont typeface="Arial" pitchFamily="34" charset="0"/>
              <a:buChar char="•"/>
              <a:defRPr/>
            </a:pPr>
            <a:r>
              <a:rPr lang="en-US" smtClean="0">
                <a:solidFill>
                  <a:srgbClr val="000000"/>
                </a:solidFill>
                <a:latin typeface="Times New Roman" pitchFamily="18" charset="0"/>
              </a:rPr>
              <a:t>Kiểm tra queue rỗng</a:t>
            </a:r>
          </a:p>
          <a:p>
            <a:pPr fontAlgn="auto">
              <a:spcAft>
                <a:spcPts val="0"/>
              </a:spcAft>
              <a:buFont typeface="Wingdings" pitchFamily="2" charset="2"/>
              <a:buNone/>
              <a:defRPr/>
            </a:pPr>
            <a:r>
              <a:rPr lang="en-US" smtClean="0">
                <a:solidFill>
                  <a:srgbClr val="000000"/>
                </a:solidFill>
                <a:latin typeface="Times New Roman" pitchFamily="18" charset="0"/>
              </a:rPr>
              <a:t>	</a:t>
            </a:r>
            <a:r>
              <a:rPr lang="en-US" smtClean="0">
                <a:solidFill>
                  <a:srgbClr val="0000FF"/>
                </a:solidFill>
                <a:latin typeface="Times New Roman" pitchFamily="18" charset="0"/>
              </a:rPr>
              <a:t>int</a:t>
            </a:r>
            <a:r>
              <a:rPr lang="en-US" smtClean="0">
                <a:solidFill>
                  <a:srgbClr val="000000"/>
                </a:solidFill>
                <a:latin typeface="Times New Roman" pitchFamily="18" charset="0"/>
              </a:rPr>
              <a:t> </a:t>
            </a:r>
            <a:r>
              <a:rPr lang="en-US" smtClean="0">
                <a:solidFill>
                  <a:srgbClr val="FF3300"/>
                </a:solidFill>
                <a:latin typeface="Times New Roman" pitchFamily="18" charset="0"/>
              </a:rPr>
              <a:t>Empty</a:t>
            </a:r>
            <a:r>
              <a:rPr lang="en-US" smtClean="0">
                <a:solidFill>
                  <a:srgbClr val="000000"/>
                </a:solidFill>
                <a:latin typeface="Times New Roman" pitchFamily="18" charset="0"/>
              </a:rPr>
              <a:t>(queue q)</a:t>
            </a:r>
          </a:p>
          <a:p>
            <a:pPr fontAlgn="auto">
              <a:spcAft>
                <a:spcPts val="0"/>
              </a:spcAft>
              <a:buFont typeface="Wingdings" pitchFamily="2" charset="2"/>
              <a:buNone/>
              <a:defRPr/>
            </a:pPr>
            <a:r>
              <a:rPr lang="en-US" smtClean="0">
                <a:solidFill>
                  <a:srgbClr val="000000"/>
                </a:solidFill>
                <a:latin typeface="Times New Roman" pitchFamily="18" charset="0"/>
              </a:rPr>
              <a:t>	{</a:t>
            </a:r>
          </a:p>
          <a:p>
            <a:pPr fontAlgn="auto">
              <a:spcAft>
                <a:spcPts val="0"/>
              </a:spcAft>
              <a:buFont typeface="Wingdings" pitchFamily="2" charset="2"/>
              <a:buNone/>
              <a:defRPr/>
            </a:pPr>
            <a:r>
              <a:rPr lang="en-US" smtClean="0">
                <a:solidFill>
                  <a:srgbClr val="000000"/>
                </a:solidFill>
                <a:latin typeface="Times New Roman" pitchFamily="18" charset="0"/>
              </a:rPr>
              <a:t>		if(q.front == q.rear == UNDERFLOW) return 1;</a:t>
            </a:r>
          </a:p>
          <a:p>
            <a:pPr fontAlgn="auto">
              <a:spcAft>
                <a:spcPts val="0"/>
              </a:spcAft>
              <a:buFont typeface="Wingdings" pitchFamily="2" charset="2"/>
              <a:buNone/>
              <a:defRPr/>
            </a:pPr>
            <a:r>
              <a:rPr lang="en-US" smtClean="0">
                <a:solidFill>
                  <a:srgbClr val="000000"/>
                </a:solidFill>
                <a:latin typeface="Times New Roman" pitchFamily="18" charset="0"/>
              </a:rPr>
              <a:t>		return 0;</a:t>
            </a:r>
          </a:p>
          <a:p>
            <a:pPr fontAlgn="auto">
              <a:spcAft>
                <a:spcPts val="0"/>
              </a:spcAft>
              <a:buFont typeface="Wingdings" pitchFamily="2" charset="2"/>
              <a:buNone/>
              <a:defRPr/>
            </a:pPr>
            <a:r>
              <a:rPr lang="en-US" smtClean="0">
                <a:solidFill>
                  <a:srgbClr val="000000"/>
                </a:solidFill>
                <a:latin typeface="Times New Roman" pitchFamily="18" charset="0"/>
              </a:rPr>
              <a:t>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E159A848-4832-4613-BF0C-47F38C6D00EB}" type="slidenum">
              <a:rPr lang="en-US"/>
              <a:pPr algn="ctr">
                <a:defRPr/>
              </a:pPr>
              <a:t>83</a:t>
            </a:fld>
            <a:endParaRPr lang="en-US"/>
          </a:p>
        </p:txBody>
      </p:sp>
      <p:sp>
        <p:nvSpPr>
          <p:cNvPr id="8195" name="Rectangle 2"/>
          <p:cNvSpPr>
            <a:spLocks noGrp="1" noChangeArrowheads="1"/>
          </p:cNvSpPr>
          <p:nvPr>
            <p:ph type="title"/>
          </p:nvPr>
        </p:nvSpPr>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Queue</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8196" name="Rectangle 3"/>
          <p:cNvSpPr>
            <a:spLocks noGrp="1" noChangeArrowheads="1"/>
          </p:cNvSpPr>
          <p:nvPr>
            <p:ph type="body" idx="1"/>
          </p:nvPr>
        </p:nvSpPr>
        <p:spPr/>
        <p:txBody>
          <a:bodyPr/>
          <a:lstStyle/>
          <a:p>
            <a:r>
              <a:rPr lang="en-US" smtClean="0">
                <a:latin typeface="Times New Roman" pitchFamily="18" charset="0"/>
                <a:cs typeface="Times New Roman" pitchFamily="18" charset="0"/>
              </a:rPr>
              <a:t>Kiểm</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tra</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hàng</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đợi</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đầy</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hay</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không</a:t>
            </a:r>
          </a:p>
          <a:p>
            <a:pPr lvl="1">
              <a:buFont typeface="Wingdings" pitchFamily="2" charset="2"/>
              <a:buNone/>
            </a:pPr>
            <a:r>
              <a:rPr lang="en-US" sz="1800" b="1" smtClean="0">
                <a:solidFill>
                  <a:srgbClr val="0000FF"/>
                </a:solidFill>
                <a:latin typeface="Courier New" pitchFamily="49" charset="0"/>
              </a:rPr>
              <a:t>int</a:t>
            </a:r>
            <a:r>
              <a:rPr lang="en-US" sz="1800" b="1" smtClean="0">
                <a:solidFill>
                  <a:srgbClr val="000000"/>
                </a:solidFill>
                <a:latin typeface="Courier New" pitchFamily="49" charset="0"/>
              </a:rPr>
              <a:t> </a:t>
            </a:r>
            <a:r>
              <a:rPr lang="en-US" sz="1800" b="1" smtClean="0">
                <a:solidFill>
                  <a:srgbClr val="FF0000"/>
                </a:solidFill>
                <a:latin typeface="Courier New" pitchFamily="49" charset="0"/>
              </a:rPr>
              <a:t>Full</a:t>
            </a:r>
            <a:r>
              <a:rPr lang="en-US" sz="1800" b="1" smtClean="0">
                <a:solidFill>
                  <a:srgbClr val="000000"/>
                </a:solidFill>
                <a:latin typeface="Courier New" pitchFamily="49" charset="0"/>
              </a:rPr>
              <a:t>(queue q)</a:t>
            </a:r>
          </a:p>
          <a:p>
            <a:pPr lvl="1">
              <a:buFont typeface="Wingdings" pitchFamily="2" charset="2"/>
              <a:buNone/>
            </a:pPr>
            <a:r>
              <a:rPr lang="en-US" sz="1800" b="1" smtClean="0">
                <a:solidFill>
                  <a:srgbClr val="000000"/>
                </a:solidFill>
                <a:latin typeface="Courier New" pitchFamily="49" charset="0"/>
              </a:rPr>
              <a:t>{	</a:t>
            </a:r>
          </a:p>
          <a:p>
            <a:pPr lvl="1">
              <a:buFont typeface="Wingdings" pitchFamily="2" charset="2"/>
              <a:buNone/>
            </a:pPr>
            <a:r>
              <a:rPr lang="en-US" sz="1800" b="1" smtClean="0">
                <a:solidFill>
                  <a:srgbClr val="0000FF"/>
                </a:solidFill>
                <a:latin typeface="Courier New" pitchFamily="49" charset="0"/>
              </a:rPr>
              <a:t>  if</a:t>
            </a:r>
            <a:r>
              <a:rPr lang="en-US" sz="1800" b="1" smtClean="0">
                <a:latin typeface="Courier New" pitchFamily="49" charset="0"/>
              </a:rPr>
              <a:t>( q.front== 0 &amp;&amp; q.rear== N-1)</a:t>
            </a:r>
            <a:r>
              <a:rPr lang="en-US" sz="1800" b="1" smtClean="0">
                <a:solidFill>
                  <a:srgbClr val="0000FF"/>
                </a:solidFill>
                <a:latin typeface="Courier New" pitchFamily="49" charset="0"/>
              </a:rPr>
              <a:t> return </a:t>
            </a:r>
            <a:r>
              <a:rPr lang="en-US" sz="1800" b="1" smtClean="0">
                <a:solidFill>
                  <a:srgbClr val="000000"/>
                </a:solidFill>
                <a:latin typeface="Courier New" pitchFamily="49" charset="0"/>
              </a:rPr>
              <a:t>1;</a:t>
            </a:r>
          </a:p>
          <a:p>
            <a:pPr lvl="1">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 q.front == q.rear+1) </a:t>
            </a:r>
            <a:r>
              <a:rPr lang="en-US" sz="1800" b="1" smtClean="0">
                <a:solidFill>
                  <a:srgbClr val="0000FF"/>
                </a:solidFill>
                <a:latin typeface="Courier New" pitchFamily="49" charset="0"/>
              </a:rPr>
              <a:t>return</a:t>
            </a:r>
            <a:r>
              <a:rPr lang="en-US" sz="1800" b="1" smtClean="0">
                <a:solidFill>
                  <a:srgbClr val="000000"/>
                </a:solidFill>
                <a:latin typeface="Courier New" pitchFamily="49" charset="0"/>
              </a:rPr>
              <a:t> 1;</a:t>
            </a:r>
          </a:p>
          <a:p>
            <a:pPr lvl="1">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return</a:t>
            </a:r>
            <a:r>
              <a:rPr lang="en-US" sz="1800" b="1" smtClean="0">
                <a:solidFill>
                  <a:srgbClr val="000000"/>
                </a:solidFill>
                <a:latin typeface="Courier New" pitchFamily="49" charset="0"/>
              </a:rPr>
              <a:t> 0;</a:t>
            </a:r>
          </a:p>
          <a:p>
            <a:pPr lvl="1">
              <a:buFont typeface="Wingdings" pitchFamily="2" charset="2"/>
              <a:buNone/>
            </a:pPr>
            <a:r>
              <a:rPr lang="en-US" sz="1800" b="1" smtClean="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6F8F7B9F-196A-444B-9447-B79EBB667F30}" type="slidenum">
              <a:rPr lang="en-US"/>
              <a:pPr algn="ctr">
                <a:defRPr/>
              </a:pPr>
              <a:t>84</a:t>
            </a:fld>
            <a:endParaRPr lang="en-US"/>
          </a:p>
        </p:txBody>
      </p:sp>
      <p:sp>
        <p:nvSpPr>
          <p:cNvPr id="9219" name="Rectangle 2"/>
          <p:cNvSpPr>
            <a:spLocks noGrp="1" noChangeArrowheads="1"/>
          </p:cNvSpPr>
          <p:nvPr>
            <p:ph type="title"/>
          </p:nvPr>
        </p:nvSpPr>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Queue</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760835" name="Rectangle 3"/>
          <p:cNvSpPr>
            <a:spLocks noGrp="1" noChangeArrowheads="1"/>
          </p:cNvSpPr>
          <p:nvPr>
            <p:ph type="body" idx="1"/>
          </p:nvPr>
        </p:nvSpPr>
        <p:spPr/>
        <p:txBody>
          <a:bodyPr rtlCol="0">
            <a:normAutofit lnSpcReduction="10000"/>
          </a:bodyPr>
          <a:lstStyle/>
          <a:p>
            <a:pPr fontAlgn="auto">
              <a:spcAft>
                <a:spcPts val="0"/>
              </a:spcAft>
              <a:buFont typeface="Arial" pitchFamily="34" charset="0"/>
              <a:buChar char="•"/>
              <a:defRPr/>
            </a:pPr>
            <a:r>
              <a:rPr lang="en-US" smtClean="0">
                <a:latin typeface="Times New Roman" pitchFamily="18" charset="0"/>
                <a:cs typeface="Times New Roman" pitchFamily="18" charset="0"/>
              </a:rPr>
              <a:t>Thêm</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một</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phần</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tử</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x</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vào</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cuối</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hàng</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đợi</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Q</a:t>
            </a:r>
            <a:r>
              <a:rPr lang="en-US" smtClean="0">
                <a:cs typeface="Times New Roman" pitchFamily="18" charset="0"/>
              </a:rPr>
              <a:t> </a:t>
            </a:r>
          </a:p>
          <a:p>
            <a:pPr lvl="1" fontAlgn="auto">
              <a:spcAft>
                <a:spcPts val="0"/>
              </a:spcAft>
              <a:buFont typeface="Wingdings" pitchFamily="2" charset="2"/>
              <a:buNone/>
              <a:defRPr/>
            </a:pPr>
            <a:r>
              <a:rPr lang="en-US" sz="1800" b="1" smtClean="0">
                <a:solidFill>
                  <a:srgbClr val="000000"/>
                </a:solidFill>
                <a:latin typeface="Courier New" pitchFamily="49" charset="0"/>
              </a:rPr>
              <a:t>void	</a:t>
            </a:r>
            <a:r>
              <a:rPr lang="en-US" sz="1800" b="1" smtClean="0">
                <a:solidFill>
                  <a:srgbClr val="FF0000"/>
                </a:solidFill>
                <a:latin typeface="Courier New" pitchFamily="49" charset="0"/>
              </a:rPr>
              <a:t>EnQueue</a:t>
            </a:r>
            <a:r>
              <a:rPr lang="en-US" sz="1800" b="1" smtClean="0">
                <a:solidFill>
                  <a:srgbClr val="000000"/>
                </a:solidFill>
                <a:latin typeface="Courier New" pitchFamily="49" charset="0"/>
              </a:rPr>
              <a:t>(</a:t>
            </a:r>
            <a:r>
              <a:rPr lang="en-US" sz="1800" b="1" smtClean="0">
                <a:solidFill>
                  <a:srgbClr val="0000FF"/>
                </a:solidFill>
                <a:latin typeface="Courier New" pitchFamily="49" charset="0"/>
              </a:rPr>
              <a:t>queue</a:t>
            </a:r>
            <a:r>
              <a:rPr lang="en-US" sz="1800" b="1" smtClean="0">
                <a:solidFill>
                  <a:srgbClr val="000000"/>
                </a:solidFill>
                <a:latin typeface="Courier New" pitchFamily="49" charset="0"/>
              </a:rPr>
              <a:t> &amp;q, </a:t>
            </a:r>
            <a:r>
              <a:rPr lang="en-US" sz="1800" b="1" smtClean="0">
                <a:solidFill>
                  <a:srgbClr val="0000FF"/>
                </a:solidFill>
                <a:latin typeface="Courier New" pitchFamily="49" charset="0"/>
              </a:rPr>
              <a:t>node</a:t>
            </a:r>
            <a:r>
              <a:rPr lang="en-US" sz="1800" b="1" smtClean="0">
                <a:solidFill>
                  <a:srgbClr val="000000"/>
                </a:solidFill>
                <a:latin typeface="Courier New" pitchFamily="49" charset="0"/>
              </a:rPr>
              <a:t> x)</a:t>
            </a:r>
          </a:p>
          <a:p>
            <a:pPr lvl="1" fontAlgn="auto">
              <a:spcAft>
                <a:spcPts val="0"/>
              </a:spcAft>
              <a:buFont typeface="Wingdings" pitchFamily="2" charset="2"/>
              <a:buNone/>
              <a:defRPr/>
            </a:pPr>
            <a:r>
              <a:rPr lang="en-US" sz="1800" b="1" smtClean="0">
                <a:solidFill>
                  <a:srgbClr val="000000"/>
                </a:solidFill>
                <a:latin typeface="Courier New" pitchFamily="49" charset="0"/>
              </a:rPr>
              <a:t>{</a:t>
            </a:r>
          </a:p>
          <a:p>
            <a:pPr lvl="1" fontAlgn="auto">
              <a:spcAft>
                <a:spcPts val="0"/>
              </a:spcAft>
              <a:buFont typeface="Wingdings" pitchFamily="2" charset="2"/>
              <a:buNone/>
              <a:defRPr/>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a:t>
            </a:r>
            <a:r>
              <a:rPr lang="en-US" sz="1800" b="1" smtClean="0">
                <a:solidFill>
                  <a:srgbClr val="FF0000"/>
                </a:solidFill>
                <a:latin typeface="Courier New" pitchFamily="49" charset="0"/>
              </a:rPr>
              <a:t>Full</a:t>
            </a:r>
            <a:r>
              <a:rPr lang="en-US" sz="1800" b="1" smtClean="0">
                <a:solidFill>
                  <a:srgbClr val="000000"/>
                </a:solidFill>
                <a:latin typeface="Courier New" pitchFamily="49" charset="0"/>
              </a:rPr>
              <a:t>(q))  </a:t>
            </a:r>
            <a:r>
              <a:rPr lang="en-US" sz="1800" i="1" smtClean="0">
                <a:solidFill>
                  <a:srgbClr val="000000"/>
                </a:solidFill>
                <a:latin typeface="VNI-Helve" pitchFamily="2" charset="0"/>
              </a:rPr>
              <a:t>//</a:t>
            </a:r>
            <a:r>
              <a:rPr lang="en-US" sz="1800" i="1" smtClean="0">
                <a:solidFill>
                  <a:srgbClr val="000000"/>
                </a:solidFill>
                <a:latin typeface="Times New Roman" pitchFamily="18" charset="0"/>
              </a:rPr>
              <a:t>Queue chưa</a:t>
            </a:r>
            <a:r>
              <a:rPr lang="en-US" sz="1800" i="1" smtClean="0">
                <a:solidFill>
                  <a:srgbClr val="000000"/>
                </a:solidFill>
                <a:latin typeface="VNI-Helve" pitchFamily="2" charset="0"/>
              </a:rPr>
              <a:t> </a:t>
            </a:r>
            <a:r>
              <a:rPr lang="en-US" sz="1800" i="1" smtClean="0">
                <a:solidFill>
                  <a:srgbClr val="000000"/>
                </a:solidFill>
                <a:latin typeface="Times New Roman" pitchFamily="18" charset="0"/>
              </a:rPr>
              <a:t>đầy</a:t>
            </a:r>
          </a:p>
          <a:p>
            <a:pPr lvl="1" fontAlgn="auto">
              <a:spcAft>
                <a:spcPts val="0"/>
              </a:spcAft>
              <a:buFont typeface="Wingdings" pitchFamily="2" charset="2"/>
              <a:buNone/>
              <a:defRPr/>
            </a:pPr>
            <a:r>
              <a:rPr lang="en-US" sz="1800" b="1" smtClean="0">
                <a:solidFill>
                  <a:srgbClr val="000000"/>
                </a:solidFill>
                <a:latin typeface="Courier New" pitchFamily="49" charset="0"/>
              </a:rPr>
              <a:t>	{</a:t>
            </a:r>
          </a:p>
          <a:p>
            <a:pPr lvl="1" fontAlgn="auto">
              <a:spcAft>
                <a:spcPts val="0"/>
              </a:spcAft>
              <a:buFont typeface="Wingdings" pitchFamily="2" charset="2"/>
              <a:buNone/>
              <a:defRPr/>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a:t>
            </a:r>
            <a:r>
              <a:rPr lang="en-US" sz="1800" b="1" smtClean="0">
                <a:solidFill>
                  <a:srgbClr val="FF3300"/>
                </a:solidFill>
                <a:latin typeface="Courier New" pitchFamily="49" charset="0"/>
              </a:rPr>
              <a:t>Empty</a:t>
            </a:r>
            <a:r>
              <a:rPr lang="en-US" sz="1800" b="1" smtClean="0">
                <a:solidFill>
                  <a:srgbClr val="000000"/>
                </a:solidFill>
                <a:latin typeface="Courier New" pitchFamily="49" charset="0"/>
              </a:rPr>
              <a:t>(q)	// Queue rỗng</a:t>
            </a:r>
          </a:p>
          <a:p>
            <a:pPr lvl="1" fontAlgn="auto">
              <a:spcAft>
                <a:spcPts val="0"/>
              </a:spcAft>
              <a:buFont typeface="Wingdings" pitchFamily="2" charset="2"/>
              <a:buNone/>
              <a:defRPr/>
            </a:pPr>
            <a:r>
              <a:rPr lang="en-US" sz="1800" b="1" smtClean="0">
                <a:solidFill>
                  <a:srgbClr val="000000"/>
                </a:solidFill>
                <a:latin typeface="Courier New" pitchFamily="49" charset="0"/>
              </a:rPr>
              <a:t>			q.front=q.rear=0;</a:t>
            </a:r>
          </a:p>
          <a:p>
            <a:pPr lvl="1" fontAlgn="auto">
              <a:spcAft>
                <a:spcPts val="0"/>
              </a:spcAft>
              <a:buFont typeface="Wingdings" pitchFamily="2" charset="2"/>
              <a:buNone/>
              <a:defRPr/>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else</a:t>
            </a:r>
          </a:p>
          <a:p>
            <a:pPr lvl="1" fontAlgn="auto">
              <a:spcAft>
                <a:spcPts val="0"/>
              </a:spcAft>
              <a:buFont typeface="Wingdings" pitchFamily="2" charset="2"/>
              <a:buNone/>
              <a:defRPr/>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 q.rear==N-1) q.rear=0;</a:t>
            </a:r>
          </a:p>
          <a:p>
            <a:pPr lvl="1" fontAlgn="auto">
              <a:spcAft>
                <a:spcPts val="0"/>
              </a:spcAft>
              <a:buFont typeface="Wingdings" pitchFamily="2" charset="2"/>
              <a:buNone/>
              <a:defRPr/>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else</a:t>
            </a:r>
            <a:r>
              <a:rPr lang="en-US" sz="1800" b="1" smtClean="0">
                <a:solidFill>
                  <a:srgbClr val="000000"/>
                </a:solidFill>
                <a:latin typeface="Courier New" pitchFamily="49" charset="0"/>
              </a:rPr>
              <a:t> q.rear++;</a:t>
            </a:r>
          </a:p>
          <a:p>
            <a:pPr lvl="1" fontAlgn="auto">
              <a:spcAft>
                <a:spcPts val="0"/>
              </a:spcAft>
              <a:buFont typeface="Wingdings" pitchFamily="2" charset="2"/>
              <a:buNone/>
              <a:defRPr/>
            </a:pPr>
            <a:r>
              <a:rPr lang="en-US" sz="1800" b="1" smtClean="0">
                <a:solidFill>
                  <a:srgbClr val="000000"/>
                </a:solidFill>
                <a:latin typeface="Courier New" pitchFamily="49" charset="0"/>
              </a:rPr>
              <a:t>			q.list[q.rear]=x;</a:t>
            </a:r>
          </a:p>
          <a:p>
            <a:pPr lvl="1" fontAlgn="auto">
              <a:spcAft>
                <a:spcPts val="0"/>
              </a:spcAft>
              <a:buFont typeface="Wingdings" pitchFamily="2" charset="2"/>
              <a:buNone/>
              <a:defRPr/>
            </a:pPr>
            <a:r>
              <a:rPr lang="en-US" sz="1800" b="1" smtClean="0">
                <a:solidFill>
                  <a:srgbClr val="000000"/>
                </a:solidFill>
                <a:latin typeface="Courier New" pitchFamily="49" charset="0"/>
              </a:rPr>
              <a:t>	}</a:t>
            </a:r>
          </a:p>
          <a:p>
            <a:pPr lvl="1" fontAlgn="auto">
              <a:spcAft>
                <a:spcPts val="0"/>
              </a:spcAft>
              <a:buFont typeface="Wingdings" pitchFamily="2" charset="2"/>
              <a:buNone/>
              <a:defRPr/>
            </a:pPr>
            <a:r>
              <a:rPr lang="en-US" sz="1800" b="1" smtClean="0">
                <a:solidFill>
                  <a:srgbClr val="000000"/>
                </a:solidFill>
                <a:latin typeface="Courier New" pitchFamily="49" charset="0"/>
              </a:rPr>
              <a:t>}</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0AD3F81B-C5AC-4AF3-A420-6153E55AE1A1}" type="slidenum">
              <a:rPr lang="en-US"/>
              <a:pPr algn="ctr">
                <a:defRPr/>
              </a:pPr>
              <a:t>85</a:t>
            </a:fld>
            <a:endParaRPr lang="en-US"/>
          </a:p>
        </p:txBody>
      </p:sp>
      <p:sp>
        <p:nvSpPr>
          <p:cNvPr id="10243" name="Rectangle 2"/>
          <p:cNvSpPr>
            <a:spLocks noGrp="1" noChangeArrowheads="1"/>
          </p:cNvSpPr>
          <p:nvPr>
            <p:ph type="title"/>
          </p:nvPr>
        </p:nvSpPr>
        <p:spPr/>
        <p:txBody>
          <a:bodyPr/>
          <a:lstStyle/>
          <a:p>
            <a:r>
              <a:rPr lang="en-US" b="1" smtClean="0">
                <a:latin typeface="Times New Roman" pitchFamily="18" charset="0"/>
              </a:rPr>
              <a:t>Biểu</a:t>
            </a:r>
            <a:r>
              <a:rPr lang="en-US" b="1" smtClean="0"/>
              <a:t> </a:t>
            </a:r>
            <a:r>
              <a:rPr lang="en-US" b="1" smtClean="0">
                <a:latin typeface="Times New Roman" pitchFamily="18" charset="0"/>
              </a:rPr>
              <a:t>diễn</a:t>
            </a:r>
            <a:r>
              <a:rPr lang="en-US" b="1" smtClean="0"/>
              <a:t> </a:t>
            </a:r>
            <a:r>
              <a:rPr lang="en-US" b="1" smtClean="0">
                <a:latin typeface="Times New Roman" pitchFamily="18" charset="0"/>
              </a:rPr>
              <a:t>Queue</a:t>
            </a:r>
            <a:r>
              <a:rPr lang="en-US" b="1" smtClean="0"/>
              <a:t> </a:t>
            </a:r>
            <a:r>
              <a:rPr lang="en-US" b="1" smtClean="0">
                <a:latin typeface="Times New Roman" pitchFamily="18" charset="0"/>
              </a:rPr>
              <a:t>dùng</a:t>
            </a:r>
            <a:r>
              <a:rPr lang="en-US" b="1" smtClean="0"/>
              <a:t> </a:t>
            </a:r>
            <a:r>
              <a:rPr lang="en-US" b="1" smtClean="0">
                <a:latin typeface="Times New Roman" pitchFamily="18" charset="0"/>
              </a:rPr>
              <a:t>mảng</a:t>
            </a:r>
            <a:r>
              <a:rPr lang="en-US" smtClean="0"/>
              <a:t> </a:t>
            </a:r>
          </a:p>
        </p:txBody>
      </p:sp>
      <p:sp>
        <p:nvSpPr>
          <p:cNvPr id="10244" name="Rectangle 3"/>
          <p:cNvSpPr>
            <a:spLocks noGrp="1" noChangeArrowheads="1"/>
          </p:cNvSpPr>
          <p:nvPr>
            <p:ph type="body" idx="1"/>
          </p:nvPr>
        </p:nvSpPr>
        <p:spPr/>
        <p:txBody>
          <a:bodyPr/>
          <a:lstStyle/>
          <a:p>
            <a:pPr>
              <a:lnSpc>
                <a:spcPct val="90000"/>
              </a:lnSpc>
            </a:pPr>
            <a:r>
              <a:rPr lang="en-US" smtClean="0">
                <a:latin typeface="Times New Roman" pitchFamily="18" charset="0"/>
                <a:cs typeface="Times New Roman" pitchFamily="18" charset="0"/>
              </a:rPr>
              <a:t>Trích</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huỷ</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phần</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tử</a:t>
            </a:r>
            <a:r>
              <a:rPr lang="en-US" smtClean="0">
                <a:latin typeface="VNI-Helve" pitchFamily="2" charset="0"/>
                <a:cs typeface="Times New Roman" pitchFamily="18" charset="0"/>
              </a:rPr>
              <a:t> ở </a:t>
            </a:r>
            <a:r>
              <a:rPr lang="en-US" smtClean="0">
                <a:latin typeface="Times New Roman" pitchFamily="18" charset="0"/>
                <a:cs typeface="Times New Roman" pitchFamily="18" charset="0"/>
              </a:rPr>
              <a:t>đầu</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hàng</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đợi</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Q</a:t>
            </a:r>
            <a:r>
              <a:rPr lang="en-US" smtClean="0">
                <a:latin typeface="VNI-Helve" pitchFamily="2" charset="0"/>
                <a:cs typeface="Times New Roman" pitchFamily="18" charset="0"/>
              </a:rPr>
              <a:t> </a:t>
            </a:r>
            <a:endParaRPr lang="en-US" sz="1800" b="1" smtClean="0">
              <a:solidFill>
                <a:srgbClr val="000000"/>
              </a:solidFill>
              <a:latin typeface="VNI-Helve" pitchFamily="2" charset="0"/>
            </a:endParaRPr>
          </a:p>
          <a:p>
            <a:pPr lvl="1">
              <a:lnSpc>
                <a:spcPct val="90000"/>
              </a:lnSpc>
              <a:buFont typeface="Wingdings" pitchFamily="2" charset="2"/>
              <a:buNone/>
            </a:pPr>
            <a:r>
              <a:rPr lang="en-US" sz="1800" b="1" smtClean="0">
                <a:solidFill>
                  <a:srgbClr val="000000"/>
                </a:solidFill>
                <a:latin typeface="Courier New" pitchFamily="49" charset="0"/>
              </a:rPr>
              <a:t>node	</a:t>
            </a:r>
            <a:r>
              <a:rPr lang="en-US" sz="1800" b="1" smtClean="0">
                <a:solidFill>
                  <a:srgbClr val="FF0000"/>
                </a:solidFill>
                <a:latin typeface="Courier New" pitchFamily="49" charset="0"/>
              </a:rPr>
              <a:t>DeQueue</a:t>
            </a:r>
            <a:r>
              <a:rPr lang="en-US" sz="1800" b="1" smtClean="0">
                <a:solidFill>
                  <a:srgbClr val="000000"/>
                </a:solidFill>
                <a:latin typeface="Courier New" pitchFamily="49" charset="0"/>
              </a:rPr>
              <a:t>(queue &amp;q)</a:t>
            </a:r>
          </a:p>
          <a:p>
            <a:pPr lvl="1">
              <a:lnSpc>
                <a:spcPct val="90000"/>
              </a:lnSpc>
              <a:buFont typeface="Wingdings" pitchFamily="2" charset="2"/>
              <a:buNone/>
            </a:pP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a:t>
            </a:r>
            <a:r>
              <a:rPr lang="en-US" sz="1800" b="1" smtClean="0">
                <a:solidFill>
                  <a:srgbClr val="FF0000"/>
                </a:solidFill>
                <a:latin typeface="Courier New" pitchFamily="49" charset="0"/>
              </a:rPr>
              <a:t>Empty</a:t>
            </a:r>
            <a:r>
              <a:rPr lang="en-US" sz="1800" b="1" smtClean="0">
                <a:solidFill>
                  <a:srgbClr val="000000"/>
                </a:solidFill>
                <a:latin typeface="Courier New" pitchFamily="49" charset="0"/>
              </a:rPr>
              <a:t>(q)) </a:t>
            </a:r>
          </a:p>
          <a:p>
            <a:pPr lvl="1">
              <a:lnSpc>
                <a:spcPct val="90000"/>
              </a:lnSpc>
              <a:buFont typeface="Wingdings" pitchFamily="2" charset="2"/>
              <a:buNone/>
            </a:pP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node</a:t>
            </a:r>
            <a:r>
              <a:rPr lang="en-US" sz="1800" b="1" smtClean="0">
                <a:solidFill>
                  <a:srgbClr val="000000"/>
                </a:solidFill>
                <a:latin typeface="Courier New" pitchFamily="49" charset="0"/>
              </a:rPr>
              <a:t> t=q.list[q.front];</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(q.front == q.rear) </a:t>
            </a:r>
            <a:r>
              <a:rPr lang="en-US" sz="1800" b="1" smtClean="0">
                <a:solidFill>
                  <a:srgbClr val="FF3300"/>
                </a:solidFill>
                <a:latin typeface="Courier New" pitchFamily="49" charset="0"/>
              </a:rPr>
              <a:t>Init</a:t>
            </a:r>
            <a:r>
              <a:rPr lang="en-US" sz="1800" b="1" smtClean="0">
                <a:solidFill>
                  <a:srgbClr val="000000"/>
                </a:solidFill>
                <a:latin typeface="Courier New" pitchFamily="49" charset="0"/>
              </a:rPr>
              <a:t>(q);</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else</a:t>
            </a: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(q.fornt == N -1)	q.front = 0;</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else</a:t>
            </a:r>
            <a:r>
              <a:rPr lang="en-US" sz="1800" b="1" smtClean="0">
                <a:solidFill>
                  <a:srgbClr val="000000"/>
                </a:solidFill>
                <a:latin typeface="Courier New" pitchFamily="49" charset="0"/>
              </a:rPr>
              <a:t> q.front++;</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return</a:t>
            </a:r>
            <a:r>
              <a:rPr lang="en-US" sz="1800" b="1" smtClean="0">
                <a:solidFill>
                  <a:srgbClr val="000000"/>
                </a:solidFill>
                <a:latin typeface="Courier New" pitchFamily="49" charset="0"/>
              </a:rPr>
              <a:t> t;</a:t>
            </a:r>
          </a:p>
          <a:p>
            <a:pPr lvl="1">
              <a:lnSpc>
                <a:spcPct val="90000"/>
              </a:lnSpc>
              <a:buFont typeface="Wingdings" pitchFamily="2" charset="2"/>
              <a:buNone/>
            </a:pP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a:t>
            </a:r>
          </a:p>
          <a:p>
            <a:pPr>
              <a:lnSpc>
                <a:spcPct val="90000"/>
              </a:lnSpc>
              <a:buFont typeface="Wingdings" pitchFamily="2" charset="2"/>
              <a:buNone/>
            </a:pPr>
            <a:endParaRPr lang="en-US" sz="2000"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4"/>
          <p:cNvSpPr>
            <a:spLocks noGrp="1"/>
          </p:cNvSpPr>
          <p:nvPr>
            <p:ph type="sldNum" sz="quarter" idx="12"/>
          </p:nvPr>
        </p:nvSpPr>
        <p:spPr>
          <a:xfrm>
            <a:off x="3124200" y="6356350"/>
            <a:ext cx="2895600" cy="365125"/>
          </a:xfrm>
        </p:spPr>
        <p:txBody>
          <a:bodyPr/>
          <a:lstStyle/>
          <a:p>
            <a:pPr algn="ctr">
              <a:defRPr/>
            </a:pPr>
            <a:fld id="{B88DD15F-84F0-4A11-B0A5-75B3789BAB3F}" type="slidenum">
              <a:rPr lang="en-US"/>
              <a:pPr algn="ctr">
                <a:defRPr/>
              </a:pPr>
              <a:t>86</a:t>
            </a:fld>
            <a:endParaRPr lang="en-US"/>
          </a:p>
        </p:txBody>
      </p:sp>
      <p:sp>
        <p:nvSpPr>
          <p:cNvPr id="762886" name="Rectangle 6"/>
          <p:cNvSpPr>
            <a:spLocks noGrp="1" noChangeArrowheads="1"/>
          </p:cNvSpPr>
          <p:nvPr>
            <p:ph type="title"/>
          </p:nvPr>
        </p:nvSpPr>
        <p:spPr/>
        <p:txBody>
          <a:bodyPr rtlCol="0">
            <a:normAutofit/>
          </a:bodyPr>
          <a:lstStyle/>
          <a:p>
            <a:pPr fontAlgn="auto">
              <a:spcAft>
                <a:spcPts val="0"/>
              </a:spcAft>
              <a:defRPr/>
            </a:pPr>
            <a:r>
              <a:rPr lang="en-US" b="1" dirty="0" err="1" smtClean="0">
                <a:latin typeface="Times New Roman" pitchFamily="18" charset="0"/>
              </a:rPr>
              <a:t>Biểu</a:t>
            </a:r>
            <a:r>
              <a:rPr lang="en-US" b="1" dirty="0" smtClean="0"/>
              <a:t> </a:t>
            </a:r>
            <a:r>
              <a:rPr lang="en-US" b="1" dirty="0" err="1" smtClean="0">
                <a:latin typeface="Times New Roman" pitchFamily="18" charset="0"/>
              </a:rPr>
              <a:t>diễn</a:t>
            </a:r>
            <a:r>
              <a:rPr lang="en-US" b="1" dirty="0" smtClean="0"/>
              <a:t> </a:t>
            </a:r>
            <a:r>
              <a:rPr lang="en-US" b="1" dirty="0" err="1" smtClean="0">
                <a:latin typeface="Times New Roman" pitchFamily="18" charset="0"/>
              </a:rPr>
              <a:t>hàng</a:t>
            </a:r>
            <a:r>
              <a:rPr lang="en-US" b="1" dirty="0" smtClean="0"/>
              <a:t> </a:t>
            </a:r>
            <a:r>
              <a:rPr lang="en-US" b="1" dirty="0" err="1" smtClean="0">
                <a:latin typeface="Times New Roman" pitchFamily="18" charset="0"/>
              </a:rPr>
              <a:t>đợi</a:t>
            </a:r>
            <a:r>
              <a:rPr lang="en-US" b="1" dirty="0" smtClean="0"/>
              <a:t> </a:t>
            </a:r>
            <a:r>
              <a:rPr lang="en-US" b="1" dirty="0" err="1" smtClean="0">
                <a:latin typeface="Times New Roman" pitchFamily="18" charset="0"/>
              </a:rPr>
              <a:t>dùng</a:t>
            </a:r>
            <a:r>
              <a:rPr lang="en-US" b="1" dirty="0" smtClean="0"/>
              <a:t> </a:t>
            </a:r>
            <a:r>
              <a:rPr lang="en-US" b="1" dirty="0" smtClean="0">
                <a:latin typeface="Times New Roman" pitchFamily="18" charset="0"/>
              </a:rPr>
              <a:t>DSMN</a:t>
            </a:r>
            <a:endParaRPr lang="en-US" dirty="0" smtClean="0"/>
          </a:p>
        </p:txBody>
      </p:sp>
      <p:sp>
        <p:nvSpPr>
          <p:cNvPr id="3076" name="Rectangle 7"/>
          <p:cNvSpPr>
            <a:spLocks noGrp="1" noChangeArrowheads="1"/>
          </p:cNvSpPr>
          <p:nvPr>
            <p:ph type="body" idx="1"/>
          </p:nvPr>
        </p:nvSpPr>
        <p:spPr/>
        <p:txBody>
          <a:bodyPr/>
          <a:lstStyle/>
          <a:p>
            <a:r>
              <a:rPr lang="en-US" smtClean="0">
                <a:latin typeface="Times New Roman" pitchFamily="18" charset="0"/>
              </a:rPr>
              <a:t>Có</a:t>
            </a:r>
            <a:r>
              <a:rPr lang="en-US" smtClean="0">
                <a:latin typeface="VNI-Helve" pitchFamily="2" charset="0"/>
              </a:rPr>
              <a:t> </a:t>
            </a:r>
            <a:r>
              <a:rPr lang="en-US" smtClean="0">
                <a:latin typeface="Times New Roman" pitchFamily="18" charset="0"/>
              </a:rPr>
              <a:t>thể</a:t>
            </a:r>
            <a:r>
              <a:rPr lang="en-US" smtClean="0">
                <a:latin typeface="VNI-Helve" pitchFamily="2" charset="0"/>
              </a:rPr>
              <a:t> </a:t>
            </a:r>
            <a:r>
              <a:rPr lang="en-US" smtClean="0">
                <a:latin typeface="Times New Roman" pitchFamily="18" charset="0"/>
              </a:rPr>
              <a:t>tạo</a:t>
            </a:r>
            <a:r>
              <a:rPr lang="en-US" smtClean="0">
                <a:latin typeface="VNI-Helve" pitchFamily="2" charset="0"/>
              </a:rPr>
              <a:t> </a:t>
            </a:r>
            <a:r>
              <a:rPr lang="en-US" smtClean="0">
                <a:latin typeface="Times New Roman" pitchFamily="18" charset="0"/>
              </a:rPr>
              <a:t>một</a:t>
            </a:r>
            <a:r>
              <a:rPr lang="en-US" smtClean="0">
                <a:latin typeface="VNI-Helve" pitchFamily="2" charset="0"/>
              </a:rPr>
              <a:t> </a:t>
            </a:r>
            <a:r>
              <a:rPr lang="en-US" smtClean="0">
                <a:latin typeface="Times New Roman" pitchFamily="18" charset="0"/>
              </a:rPr>
              <a:t>hàng</a:t>
            </a:r>
            <a:r>
              <a:rPr lang="en-US" smtClean="0">
                <a:latin typeface="VNI-Helve" pitchFamily="2" charset="0"/>
              </a:rPr>
              <a:t> </a:t>
            </a:r>
            <a:r>
              <a:rPr lang="en-US" smtClean="0">
                <a:latin typeface="Times New Roman" pitchFamily="18" charset="0"/>
              </a:rPr>
              <a:t>đợi</a:t>
            </a:r>
            <a:r>
              <a:rPr lang="en-US" smtClean="0">
                <a:latin typeface="VNI-Helve" pitchFamily="2" charset="0"/>
              </a:rPr>
              <a:t> </a:t>
            </a:r>
            <a:r>
              <a:rPr lang="en-US" smtClean="0">
                <a:latin typeface="Times New Roman" pitchFamily="18" charset="0"/>
              </a:rPr>
              <a:t>sử</a:t>
            </a:r>
            <a:r>
              <a:rPr lang="en-US" smtClean="0">
                <a:latin typeface="VNI-Helve" pitchFamily="2" charset="0"/>
              </a:rPr>
              <a:t> </a:t>
            </a:r>
            <a:r>
              <a:rPr lang="en-US" smtClean="0">
                <a:latin typeface="Times New Roman" pitchFamily="18" charset="0"/>
              </a:rPr>
              <a:t>dụng</a:t>
            </a:r>
            <a:r>
              <a:rPr lang="en-US" smtClean="0">
                <a:latin typeface="VNI-Helve" pitchFamily="2" charset="0"/>
              </a:rPr>
              <a:t> </a:t>
            </a:r>
            <a:r>
              <a:rPr lang="en-US" smtClean="0">
                <a:latin typeface="Times New Roman" pitchFamily="18" charset="0"/>
              </a:rPr>
              <a:t>một</a:t>
            </a:r>
            <a:r>
              <a:rPr lang="en-US" smtClean="0">
                <a:latin typeface="VNI-Helve" pitchFamily="2" charset="0"/>
              </a:rPr>
              <a:t> </a:t>
            </a:r>
            <a:r>
              <a:rPr lang="en-US" smtClean="0">
                <a:latin typeface="Times New Roman" pitchFamily="18" charset="0"/>
              </a:rPr>
              <a:t>DSLK</a:t>
            </a:r>
            <a:r>
              <a:rPr lang="en-US" smtClean="0">
                <a:latin typeface="VNI-Helve" pitchFamily="2" charset="0"/>
              </a:rPr>
              <a:t> </a:t>
            </a:r>
            <a:r>
              <a:rPr lang="en-US" smtClean="0">
                <a:latin typeface="Times New Roman" pitchFamily="18" charset="0"/>
              </a:rPr>
              <a:t>đơn</a:t>
            </a:r>
            <a:r>
              <a:rPr lang="en-US" smtClean="0">
                <a:latin typeface="VNI-Helve" pitchFamily="2" charset="0"/>
              </a:rPr>
              <a:t>. </a:t>
            </a:r>
          </a:p>
          <a:p>
            <a:r>
              <a:rPr lang="en-US" smtClean="0">
                <a:latin typeface="Times New Roman" pitchFamily="18" charset="0"/>
              </a:rPr>
              <a:t>Phần</a:t>
            </a:r>
            <a:r>
              <a:rPr lang="en-US" smtClean="0">
                <a:latin typeface="VNI-Helve" pitchFamily="2" charset="0"/>
              </a:rPr>
              <a:t> </a:t>
            </a:r>
            <a:r>
              <a:rPr lang="en-US" smtClean="0">
                <a:latin typeface="Times New Roman" pitchFamily="18" charset="0"/>
              </a:rPr>
              <a:t>tử</a:t>
            </a:r>
            <a:r>
              <a:rPr lang="en-US" smtClean="0">
                <a:latin typeface="VNI-Helve" pitchFamily="2" charset="0"/>
              </a:rPr>
              <a:t> </a:t>
            </a:r>
            <a:r>
              <a:rPr lang="en-US" smtClean="0">
                <a:latin typeface="Times New Roman" pitchFamily="18" charset="0"/>
              </a:rPr>
              <a:t>đầu</a:t>
            </a:r>
            <a:r>
              <a:rPr lang="en-US" smtClean="0">
                <a:latin typeface="VNI-Helve" pitchFamily="2" charset="0"/>
              </a:rPr>
              <a:t> </a:t>
            </a:r>
            <a:r>
              <a:rPr lang="en-US" smtClean="0">
                <a:latin typeface="Times New Roman" pitchFamily="18" charset="0"/>
              </a:rPr>
              <a:t>DSKL</a:t>
            </a:r>
            <a:r>
              <a:rPr lang="en-US" smtClean="0">
                <a:latin typeface="VNI-Helve" pitchFamily="2" charset="0"/>
              </a:rPr>
              <a:t> (</a:t>
            </a:r>
            <a:r>
              <a:rPr lang="en-US" smtClean="0">
                <a:latin typeface="Times New Roman" pitchFamily="18" charset="0"/>
              </a:rPr>
              <a:t>head</a:t>
            </a:r>
            <a:r>
              <a:rPr lang="en-US" smtClean="0">
                <a:latin typeface="VNI-Helve" pitchFamily="2" charset="0"/>
              </a:rPr>
              <a:t>) </a:t>
            </a:r>
            <a:r>
              <a:rPr lang="en-US" smtClean="0">
                <a:latin typeface="Times New Roman" pitchFamily="18" charset="0"/>
              </a:rPr>
              <a:t>sẽ</a:t>
            </a:r>
            <a:r>
              <a:rPr lang="en-US" smtClean="0">
                <a:latin typeface="VNI-Helve" pitchFamily="2" charset="0"/>
              </a:rPr>
              <a:t> </a:t>
            </a:r>
            <a:r>
              <a:rPr lang="en-US" smtClean="0">
                <a:latin typeface="Times New Roman" pitchFamily="18" charset="0"/>
              </a:rPr>
              <a:t>là</a:t>
            </a:r>
            <a:r>
              <a:rPr lang="en-US" smtClean="0">
                <a:latin typeface="VNI-Helve" pitchFamily="2" charset="0"/>
              </a:rPr>
              <a:t> </a:t>
            </a:r>
            <a:r>
              <a:rPr lang="en-US" smtClean="0">
                <a:latin typeface="Times New Roman" pitchFamily="18" charset="0"/>
              </a:rPr>
              <a:t>phần</a:t>
            </a:r>
            <a:r>
              <a:rPr lang="en-US" smtClean="0">
                <a:latin typeface="VNI-Helve" pitchFamily="2" charset="0"/>
              </a:rPr>
              <a:t> </a:t>
            </a:r>
            <a:r>
              <a:rPr lang="en-US" smtClean="0">
                <a:latin typeface="Times New Roman" pitchFamily="18" charset="0"/>
              </a:rPr>
              <a:t>tử</a:t>
            </a:r>
            <a:r>
              <a:rPr lang="en-US" smtClean="0">
                <a:latin typeface="VNI-Helve" pitchFamily="2" charset="0"/>
              </a:rPr>
              <a:t> </a:t>
            </a:r>
            <a:r>
              <a:rPr lang="en-US" smtClean="0">
                <a:latin typeface="Times New Roman" pitchFamily="18" charset="0"/>
              </a:rPr>
              <a:t>đầu</a:t>
            </a:r>
            <a:r>
              <a:rPr lang="en-US" smtClean="0">
                <a:latin typeface="VNI-Helve" pitchFamily="2" charset="0"/>
              </a:rPr>
              <a:t> </a:t>
            </a:r>
            <a:r>
              <a:rPr lang="en-US" smtClean="0">
                <a:latin typeface="Times New Roman" pitchFamily="18" charset="0"/>
              </a:rPr>
              <a:t>hàng</a:t>
            </a:r>
            <a:r>
              <a:rPr lang="en-US" smtClean="0">
                <a:latin typeface="VNI-Helve" pitchFamily="2" charset="0"/>
              </a:rPr>
              <a:t> </a:t>
            </a:r>
            <a:r>
              <a:rPr lang="en-US" smtClean="0">
                <a:latin typeface="Times New Roman" pitchFamily="18" charset="0"/>
              </a:rPr>
              <a:t>đợi</a:t>
            </a:r>
            <a:r>
              <a:rPr lang="en-US" smtClean="0">
                <a:latin typeface="VNI-Helve" pitchFamily="2" charset="0"/>
              </a:rPr>
              <a:t>, </a:t>
            </a:r>
            <a:r>
              <a:rPr lang="en-US" smtClean="0">
                <a:latin typeface="Times New Roman" pitchFamily="18" charset="0"/>
              </a:rPr>
              <a:t>phần</a:t>
            </a:r>
            <a:r>
              <a:rPr lang="en-US" smtClean="0">
                <a:latin typeface="VNI-Helve" pitchFamily="2" charset="0"/>
              </a:rPr>
              <a:t> </a:t>
            </a:r>
            <a:r>
              <a:rPr lang="en-US" smtClean="0">
                <a:latin typeface="Times New Roman" pitchFamily="18" charset="0"/>
              </a:rPr>
              <a:t>tử</a:t>
            </a:r>
            <a:r>
              <a:rPr lang="en-US" smtClean="0">
                <a:latin typeface="VNI-Helve" pitchFamily="2" charset="0"/>
              </a:rPr>
              <a:t> </a:t>
            </a:r>
            <a:r>
              <a:rPr lang="en-US" smtClean="0">
                <a:latin typeface="Times New Roman" pitchFamily="18" charset="0"/>
              </a:rPr>
              <a:t>cuối</a:t>
            </a:r>
            <a:r>
              <a:rPr lang="en-US" smtClean="0">
                <a:latin typeface="VNI-Helve" pitchFamily="2" charset="0"/>
              </a:rPr>
              <a:t> </a:t>
            </a:r>
            <a:r>
              <a:rPr lang="en-US" smtClean="0">
                <a:latin typeface="Times New Roman" pitchFamily="18" charset="0"/>
              </a:rPr>
              <a:t>DSKL</a:t>
            </a:r>
            <a:r>
              <a:rPr lang="en-US" smtClean="0">
                <a:latin typeface="VNI-Helve" pitchFamily="2" charset="0"/>
              </a:rPr>
              <a:t> (</a:t>
            </a:r>
            <a:r>
              <a:rPr lang="en-US" smtClean="0">
                <a:latin typeface="Times New Roman" pitchFamily="18" charset="0"/>
              </a:rPr>
              <a:t>tail</a:t>
            </a:r>
            <a:r>
              <a:rPr lang="en-US" smtClean="0">
                <a:latin typeface="VNI-Helve" pitchFamily="2" charset="0"/>
              </a:rPr>
              <a:t>) </a:t>
            </a:r>
            <a:r>
              <a:rPr lang="en-US" smtClean="0">
                <a:latin typeface="Times New Roman" pitchFamily="18" charset="0"/>
              </a:rPr>
              <a:t>sẽ</a:t>
            </a:r>
            <a:r>
              <a:rPr lang="en-US" smtClean="0">
                <a:latin typeface="VNI-Helve" pitchFamily="2" charset="0"/>
              </a:rPr>
              <a:t> </a:t>
            </a:r>
            <a:r>
              <a:rPr lang="en-US" smtClean="0">
                <a:latin typeface="Times New Roman" pitchFamily="18" charset="0"/>
              </a:rPr>
              <a:t>là</a:t>
            </a:r>
            <a:r>
              <a:rPr lang="en-US" smtClean="0">
                <a:latin typeface="VNI-Helve" pitchFamily="2" charset="0"/>
              </a:rPr>
              <a:t> </a:t>
            </a:r>
            <a:r>
              <a:rPr lang="en-US" smtClean="0">
                <a:latin typeface="Times New Roman" pitchFamily="18" charset="0"/>
              </a:rPr>
              <a:t>phần</a:t>
            </a:r>
            <a:r>
              <a:rPr lang="en-US" smtClean="0">
                <a:latin typeface="VNI-Helve" pitchFamily="2" charset="0"/>
              </a:rPr>
              <a:t> </a:t>
            </a:r>
            <a:r>
              <a:rPr lang="en-US" smtClean="0">
                <a:latin typeface="Times New Roman" pitchFamily="18" charset="0"/>
              </a:rPr>
              <a:t>tử</a:t>
            </a:r>
            <a:r>
              <a:rPr lang="en-US" smtClean="0">
                <a:latin typeface="VNI-Helve" pitchFamily="2" charset="0"/>
              </a:rPr>
              <a:t> </a:t>
            </a:r>
            <a:r>
              <a:rPr lang="en-US" smtClean="0">
                <a:latin typeface="Times New Roman" pitchFamily="18" charset="0"/>
              </a:rPr>
              <a:t>cuối</a:t>
            </a:r>
            <a:r>
              <a:rPr lang="en-US" smtClean="0">
                <a:latin typeface="VNI-Helve" pitchFamily="2" charset="0"/>
              </a:rPr>
              <a:t> </a:t>
            </a:r>
            <a:r>
              <a:rPr lang="en-US" smtClean="0">
                <a:latin typeface="Times New Roman" pitchFamily="18" charset="0"/>
              </a:rPr>
              <a:t>hàng</a:t>
            </a:r>
            <a:r>
              <a:rPr lang="en-US" smtClean="0">
                <a:latin typeface="VNI-Helve" pitchFamily="2" charset="0"/>
              </a:rPr>
              <a:t> </a:t>
            </a:r>
            <a:r>
              <a:rPr lang="en-US" smtClean="0">
                <a:latin typeface="Times New Roman" pitchFamily="18" charset="0"/>
              </a:rPr>
              <a:t>đợi</a:t>
            </a:r>
            <a:r>
              <a:rPr lang="en-US" smtClean="0">
                <a:latin typeface="VNI-Helve" pitchFamily="2" charset="0"/>
              </a:rPr>
              <a:t>.</a:t>
            </a:r>
            <a:r>
              <a:rPr lang="en-US" smtClean="0"/>
              <a:t> </a:t>
            </a:r>
          </a:p>
        </p:txBody>
      </p:sp>
      <p:grpSp>
        <p:nvGrpSpPr>
          <p:cNvPr id="2" name="Group 8"/>
          <p:cNvGrpSpPr>
            <a:grpSpLocks noChangeAspect="1"/>
          </p:cNvGrpSpPr>
          <p:nvPr/>
        </p:nvGrpSpPr>
        <p:grpSpPr bwMode="auto">
          <a:xfrm>
            <a:off x="819150" y="4343400"/>
            <a:ext cx="8172450" cy="1117600"/>
            <a:chOff x="1050" y="6407"/>
            <a:chExt cx="6436" cy="880"/>
          </a:xfrm>
        </p:grpSpPr>
        <p:sp>
          <p:nvSpPr>
            <p:cNvPr id="3078" name="Oval 9"/>
            <p:cNvSpPr>
              <a:spLocks noChangeAspect="1" noChangeArrowheads="1"/>
            </p:cNvSpPr>
            <p:nvPr/>
          </p:nvSpPr>
          <p:spPr bwMode="auto">
            <a:xfrm>
              <a:off x="1451" y="6937"/>
              <a:ext cx="332" cy="285"/>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3079" name="Rectangle 10"/>
            <p:cNvSpPr>
              <a:spLocks noChangeAspect="1" noChangeArrowheads="1"/>
            </p:cNvSpPr>
            <p:nvPr/>
          </p:nvSpPr>
          <p:spPr bwMode="auto">
            <a:xfrm>
              <a:off x="7265" y="6969"/>
              <a:ext cx="221" cy="221"/>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3080" name="Line 11"/>
            <p:cNvSpPr>
              <a:spLocks noChangeAspect="1" noChangeShapeType="1"/>
            </p:cNvSpPr>
            <p:nvPr/>
          </p:nvSpPr>
          <p:spPr bwMode="auto">
            <a:xfrm>
              <a:off x="1626" y="7080"/>
              <a:ext cx="387" cy="0"/>
            </a:xfrm>
            <a:prstGeom prst="line">
              <a:avLst/>
            </a:prstGeom>
            <a:noFill/>
            <a:ln w="15875">
              <a:solidFill>
                <a:srgbClr val="000000"/>
              </a:solidFill>
              <a:round/>
              <a:headEnd/>
              <a:tailEnd type="stealth" w="med" len="med"/>
            </a:ln>
          </p:spPr>
          <p:txBody>
            <a:bodyPr anchor="ctr"/>
            <a:lstStyle/>
            <a:p>
              <a:endParaRPr lang="en-US"/>
            </a:p>
          </p:txBody>
        </p:sp>
        <p:grpSp>
          <p:nvGrpSpPr>
            <p:cNvPr id="3" name="Group 12"/>
            <p:cNvGrpSpPr>
              <a:grpSpLocks noChangeAspect="1"/>
            </p:cNvGrpSpPr>
            <p:nvPr/>
          </p:nvGrpSpPr>
          <p:grpSpPr bwMode="auto">
            <a:xfrm>
              <a:off x="2880" y="6873"/>
              <a:ext cx="648" cy="414"/>
              <a:chOff x="2640" y="2681"/>
              <a:chExt cx="648" cy="414"/>
            </a:xfrm>
          </p:grpSpPr>
          <p:sp>
            <p:nvSpPr>
              <p:cNvPr id="3103" name="Rectangle 13"/>
              <p:cNvSpPr>
                <a:spLocks noChangeAspect="1" noChangeArrowheads="1"/>
              </p:cNvSpPr>
              <p:nvPr/>
            </p:nvSpPr>
            <p:spPr bwMode="auto">
              <a:xfrm>
                <a:off x="3150" y="2681"/>
                <a:ext cx="138"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104" name="Text Box 14"/>
              <p:cNvSpPr txBox="1">
                <a:spLocks noChangeAspect="1" noChangeArrowheads="1"/>
              </p:cNvSpPr>
              <p:nvPr/>
            </p:nvSpPr>
            <p:spPr bwMode="auto">
              <a:xfrm>
                <a:off x="2640"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r>
                  <a:rPr lang="en-US" baseline="-25000">
                    <a:latin typeface="VNI-Avo" pitchFamily="2" charset="0"/>
                  </a:rPr>
                  <a:t>1</a:t>
                </a:r>
              </a:p>
            </p:txBody>
          </p:sp>
        </p:grpSp>
        <p:grpSp>
          <p:nvGrpSpPr>
            <p:cNvPr id="4" name="Group 15"/>
            <p:cNvGrpSpPr>
              <a:grpSpLocks noChangeAspect="1"/>
            </p:cNvGrpSpPr>
            <p:nvPr/>
          </p:nvGrpSpPr>
          <p:grpSpPr bwMode="auto">
            <a:xfrm>
              <a:off x="3764" y="6873"/>
              <a:ext cx="641" cy="414"/>
              <a:chOff x="3524" y="2681"/>
              <a:chExt cx="641" cy="414"/>
            </a:xfrm>
          </p:grpSpPr>
          <p:sp>
            <p:nvSpPr>
              <p:cNvPr id="3101" name="Rectangle 16"/>
              <p:cNvSpPr>
                <a:spLocks noChangeAspect="1" noChangeArrowheads="1"/>
              </p:cNvSpPr>
              <p:nvPr/>
            </p:nvSpPr>
            <p:spPr bwMode="auto">
              <a:xfrm>
                <a:off x="4026" y="2681"/>
                <a:ext cx="139"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102" name="Text Box 17"/>
              <p:cNvSpPr txBox="1">
                <a:spLocks noChangeAspect="1" noChangeArrowheads="1"/>
              </p:cNvSpPr>
              <p:nvPr/>
            </p:nvSpPr>
            <p:spPr bwMode="auto">
              <a:xfrm>
                <a:off x="3524"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r>
                  <a:rPr lang="en-US" baseline="-25000">
                    <a:latin typeface="VNI-Avo" pitchFamily="2" charset="0"/>
                  </a:rPr>
                  <a:t>2</a:t>
                </a:r>
              </a:p>
            </p:txBody>
          </p:sp>
        </p:grpSp>
        <p:grpSp>
          <p:nvGrpSpPr>
            <p:cNvPr id="5" name="Group 18"/>
            <p:cNvGrpSpPr>
              <a:grpSpLocks noChangeAspect="1"/>
            </p:cNvGrpSpPr>
            <p:nvPr/>
          </p:nvGrpSpPr>
          <p:grpSpPr bwMode="auto">
            <a:xfrm>
              <a:off x="5523" y="6873"/>
              <a:ext cx="642" cy="414"/>
              <a:chOff x="5283" y="2681"/>
              <a:chExt cx="642" cy="414"/>
            </a:xfrm>
          </p:grpSpPr>
          <p:sp>
            <p:nvSpPr>
              <p:cNvPr id="3099" name="Rectangle 19"/>
              <p:cNvSpPr>
                <a:spLocks noChangeAspect="1" noChangeArrowheads="1"/>
              </p:cNvSpPr>
              <p:nvPr/>
            </p:nvSpPr>
            <p:spPr bwMode="auto">
              <a:xfrm>
                <a:off x="5786" y="2681"/>
                <a:ext cx="139"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100" name="Text Box 20"/>
              <p:cNvSpPr txBox="1">
                <a:spLocks noChangeAspect="1" noChangeArrowheads="1"/>
              </p:cNvSpPr>
              <p:nvPr/>
            </p:nvSpPr>
            <p:spPr bwMode="auto">
              <a:xfrm>
                <a:off x="5283" y="2681"/>
                <a:ext cx="508"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r>
                  <a:rPr lang="en-US" baseline="-25000">
                    <a:latin typeface="VNI-Avo" pitchFamily="2" charset="0"/>
                  </a:rPr>
                  <a:t>N-2</a:t>
                </a:r>
              </a:p>
            </p:txBody>
          </p:sp>
        </p:grpSp>
        <p:grpSp>
          <p:nvGrpSpPr>
            <p:cNvPr id="6" name="Group 21"/>
            <p:cNvGrpSpPr>
              <a:grpSpLocks noChangeAspect="1"/>
            </p:cNvGrpSpPr>
            <p:nvPr/>
          </p:nvGrpSpPr>
          <p:grpSpPr bwMode="auto">
            <a:xfrm>
              <a:off x="6407" y="6873"/>
              <a:ext cx="640" cy="414"/>
              <a:chOff x="6167" y="2681"/>
              <a:chExt cx="640" cy="414"/>
            </a:xfrm>
          </p:grpSpPr>
          <p:sp>
            <p:nvSpPr>
              <p:cNvPr id="3097" name="Rectangle 22"/>
              <p:cNvSpPr>
                <a:spLocks noChangeAspect="1" noChangeArrowheads="1"/>
              </p:cNvSpPr>
              <p:nvPr/>
            </p:nvSpPr>
            <p:spPr bwMode="auto">
              <a:xfrm>
                <a:off x="6669" y="2681"/>
                <a:ext cx="138"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098" name="Text Box 23"/>
              <p:cNvSpPr txBox="1">
                <a:spLocks noChangeAspect="1" noChangeArrowheads="1"/>
              </p:cNvSpPr>
              <p:nvPr/>
            </p:nvSpPr>
            <p:spPr bwMode="auto">
              <a:xfrm>
                <a:off x="6167" y="2681"/>
                <a:ext cx="506"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r>
                  <a:rPr lang="en-US" baseline="-25000">
                    <a:latin typeface="VNI-Avo" pitchFamily="2" charset="0"/>
                  </a:rPr>
                  <a:t>n-1</a:t>
                </a:r>
              </a:p>
            </p:txBody>
          </p:sp>
        </p:grpSp>
        <p:sp>
          <p:nvSpPr>
            <p:cNvPr id="3085" name="Line 24"/>
            <p:cNvSpPr>
              <a:spLocks noChangeAspect="1" noChangeShapeType="1"/>
            </p:cNvSpPr>
            <p:nvPr/>
          </p:nvSpPr>
          <p:spPr bwMode="auto">
            <a:xfrm>
              <a:off x="4336" y="7080"/>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086" name="Line 25"/>
            <p:cNvSpPr>
              <a:spLocks noChangeAspect="1" noChangeShapeType="1"/>
            </p:cNvSpPr>
            <p:nvPr/>
          </p:nvSpPr>
          <p:spPr bwMode="auto">
            <a:xfrm>
              <a:off x="4839" y="7080"/>
              <a:ext cx="687" cy="0"/>
            </a:xfrm>
            <a:prstGeom prst="line">
              <a:avLst/>
            </a:prstGeom>
            <a:noFill/>
            <a:ln w="15875">
              <a:solidFill>
                <a:srgbClr val="000000"/>
              </a:solidFill>
              <a:prstDash val="sysDot"/>
              <a:round/>
              <a:headEnd/>
              <a:tailEnd type="stealth" w="med" len="med"/>
            </a:ln>
          </p:spPr>
          <p:txBody>
            <a:bodyPr anchor="ctr"/>
            <a:lstStyle/>
            <a:p>
              <a:endParaRPr lang="en-US"/>
            </a:p>
          </p:txBody>
        </p:sp>
        <p:sp>
          <p:nvSpPr>
            <p:cNvPr id="3087" name="Line 26"/>
            <p:cNvSpPr>
              <a:spLocks noChangeAspect="1" noChangeShapeType="1"/>
            </p:cNvSpPr>
            <p:nvPr/>
          </p:nvSpPr>
          <p:spPr bwMode="auto">
            <a:xfrm>
              <a:off x="6099" y="7080"/>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088" name="Line 27"/>
            <p:cNvSpPr>
              <a:spLocks noChangeAspect="1" noChangeShapeType="1"/>
            </p:cNvSpPr>
            <p:nvPr/>
          </p:nvSpPr>
          <p:spPr bwMode="auto">
            <a:xfrm>
              <a:off x="6984" y="7080"/>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089" name="Text Box 28"/>
            <p:cNvSpPr txBox="1">
              <a:spLocks noChangeAspect="1" noChangeArrowheads="1"/>
            </p:cNvSpPr>
            <p:nvPr/>
          </p:nvSpPr>
          <p:spPr bwMode="auto">
            <a:xfrm>
              <a:off x="1050" y="6692"/>
              <a:ext cx="900" cy="315"/>
            </a:xfrm>
            <a:prstGeom prst="rect">
              <a:avLst/>
            </a:prstGeom>
            <a:noFill/>
            <a:ln w="9525">
              <a:noFill/>
              <a:miter lim="800000"/>
              <a:headEnd/>
              <a:tailEnd/>
            </a:ln>
          </p:spPr>
          <p:txBody>
            <a:bodyPr lIns="0" tIns="0" rIns="0" bIns="0" anchor="ctr"/>
            <a:lstStyle/>
            <a:p>
              <a:pPr algn="ct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a:latin typeface="Times New Roman" pitchFamily="18" charset="0"/>
                <a:cs typeface="Times New Roman" pitchFamily="18" charset="0"/>
              </a:endParaRPr>
            </a:p>
          </p:txBody>
        </p:sp>
        <p:sp>
          <p:nvSpPr>
            <p:cNvPr id="3090" name="Text Box 29"/>
            <p:cNvSpPr txBox="1">
              <a:spLocks noChangeAspect="1" noChangeArrowheads="1"/>
            </p:cNvSpPr>
            <p:nvPr/>
          </p:nvSpPr>
          <p:spPr bwMode="auto">
            <a:xfrm>
              <a:off x="5715" y="6407"/>
              <a:ext cx="900" cy="315"/>
            </a:xfrm>
            <a:prstGeom prst="rect">
              <a:avLst/>
            </a:prstGeom>
            <a:noFill/>
            <a:ln w="9525">
              <a:noFill/>
              <a:miter lim="800000"/>
              <a:headEnd/>
              <a:tailEnd/>
            </a:ln>
          </p:spPr>
          <p:txBody>
            <a:bodyPr lIns="0" tIns="0" rIns="0" bIns="0" anchor="ctr"/>
            <a:lstStyle/>
            <a:p>
              <a:pPr algn="ct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hàng</a:t>
              </a:r>
              <a:endParaRPr lang="en-US" dirty="0">
                <a:latin typeface="Times New Roman" pitchFamily="18" charset="0"/>
                <a:cs typeface="Times New Roman" pitchFamily="18" charset="0"/>
              </a:endParaRPr>
            </a:p>
          </p:txBody>
        </p:sp>
        <p:sp>
          <p:nvSpPr>
            <p:cNvPr id="3091" name="Freeform 30"/>
            <p:cNvSpPr>
              <a:spLocks noChangeAspect="1"/>
            </p:cNvSpPr>
            <p:nvPr/>
          </p:nvSpPr>
          <p:spPr bwMode="auto">
            <a:xfrm>
              <a:off x="6585" y="6542"/>
              <a:ext cx="198" cy="315"/>
            </a:xfrm>
            <a:custGeom>
              <a:avLst/>
              <a:gdLst>
                <a:gd name="T0" fmla="*/ 0 w 198"/>
                <a:gd name="T1" fmla="*/ 0 h 315"/>
                <a:gd name="T2" fmla="*/ 165 w 198"/>
                <a:gd name="T3" fmla="*/ 105 h 315"/>
                <a:gd name="T4" fmla="*/ 195 w 198"/>
                <a:gd name="T5" fmla="*/ 315 h 315"/>
                <a:gd name="T6" fmla="*/ 0 60000 65536"/>
                <a:gd name="T7" fmla="*/ 0 60000 65536"/>
                <a:gd name="T8" fmla="*/ 0 60000 65536"/>
                <a:gd name="T9" fmla="*/ 0 w 198"/>
                <a:gd name="T10" fmla="*/ 0 h 315"/>
                <a:gd name="T11" fmla="*/ 198 w 198"/>
                <a:gd name="T12" fmla="*/ 315 h 315"/>
              </a:gdLst>
              <a:ahLst/>
              <a:cxnLst>
                <a:cxn ang="T6">
                  <a:pos x="T0" y="T1"/>
                </a:cxn>
                <a:cxn ang="T7">
                  <a:pos x="T2" y="T3"/>
                </a:cxn>
                <a:cxn ang="T8">
                  <a:pos x="T4" y="T5"/>
                </a:cxn>
              </a:cxnLst>
              <a:rect l="T9" t="T10" r="T11" b="T12"/>
              <a:pathLst>
                <a:path w="198" h="315">
                  <a:moveTo>
                    <a:pt x="0" y="0"/>
                  </a:moveTo>
                  <a:cubicBezTo>
                    <a:pt x="66" y="26"/>
                    <a:pt x="132" y="53"/>
                    <a:pt x="165" y="105"/>
                  </a:cubicBezTo>
                  <a:cubicBezTo>
                    <a:pt x="198" y="157"/>
                    <a:pt x="196" y="236"/>
                    <a:pt x="195" y="315"/>
                  </a:cubicBezTo>
                </a:path>
              </a:pathLst>
            </a:custGeom>
            <a:noFill/>
            <a:ln w="15875">
              <a:solidFill>
                <a:srgbClr val="000000"/>
              </a:solidFill>
              <a:round/>
              <a:headEnd/>
              <a:tailEnd type="stealth" w="med" len="med"/>
            </a:ln>
          </p:spPr>
          <p:txBody>
            <a:bodyPr anchor="ctr"/>
            <a:lstStyle/>
            <a:p>
              <a:endParaRPr lang="en-US">
                <a:latin typeface="Calibri" pitchFamily="34" charset="0"/>
              </a:endParaRPr>
            </a:p>
          </p:txBody>
        </p:sp>
        <p:grpSp>
          <p:nvGrpSpPr>
            <p:cNvPr id="7" name="Group 31"/>
            <p:cNvGrpSpPr>
              <a:grpSpLocks noChangeAspect="1"/>
            </p:cNvGrpSpPr>
            <p:nvPr/>
          </p:nvGrpSpPr>
          <p:grpSpPr bwMode="auto">
            <a:xfrm>
              <a:off x="1995" y="6873"/>
              <a:ext cx="648" cy="414"/>
              <a:chOff x="2640" y="2681"/>
              <a:chExt cx="648" cy="414"/>
            </a:xfrm>
          </p:grpSpPr>
          <p:sp>
            <p:nvSpPr>
              <p:cNvPr id="3095" name="Rectangle 32"/>
              <p:cNvSpPr>
                <a:spLocks noChangeAspect="1" noChangeArrowheads="1"/>
              </p:cNvSpPr>
              <p:nvPr/>
            </p:nvSpPr>
            <p:spPr bwMode="auto">
              <a:xfrm>
                <a:off x="3150" y="2681"/>
                <a:ext cx="138" cy="414"/>
              </a:xfrm>
              <a:prstGeom prst="rect">
                <a:avLst/>
              </a:prstGeom>
              <a:solidFill>
                <a:srgbClr val="FFFFFF"/>
              </a:solidFill>
              <a:ln w="9525">
                <a:solidFill>
                  <a:srgbClr val="000000"/>
                </a:solidFill>
                <a:miter lim="800000"/>
                <a:headEnd/>
                <a:tailEnd/>
              </a:ln>
            </p:spPr>
            <p:txBody>
              <a:bodyPr anchor="ctr"/>
              <a:lstStyle/>
              <a:p>
                <a:endParaRPr lang="en-US">
                  <a:latin typeface="Calibri" pitchFamily="34" charset="0"/>
                </a:endParaRPr>
              </a:p>
            </p:txBody>
          </p:sp>
          <p:sp>
            <p:nvSpPr>
              <p:cNvPr id="3096" name="Text Box 33"/>
              <p:cNvSpPr txBox="1">
                <a:spLocks noChangeAspect="1" noChangeArrowheads="1"/>
              </p:cNvSpPr>
              <p:nvPr/>
            </p:nvSpPr>
            <p:spPr bwMode="auto">
              <a:xfrm>
                <a:off x="2640" y="2681"/>
                <a:ext cx="507" cy="414"/>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a</a:t>
                </a:r>
                <a:r>
                  <a:rPr lang="en-US" baseline="-25000">
                    <a:latin typeface="VNI-Avo" pitchFamily="2" charset="0"/>
                  </a:rPr>
                  <a:t>0</a:t>
                </a:r>
              </a:p>
            </p:txBody>
          </p:sp>
        </p:grpSp>
        <p:sp>
          <p:nvSpPr>
            <p:cNvPr id="3093" name="Line 34"/>
            <p:cNvSpPr>
              <a:spLocks noChangeAspect="1" noChangeShapeType="1"/>
            </p:cNvSpPr>
            <p:nvPr/>
          </p:nvSpPr>
          <p:spPr bwMode="auto">
            <a:xfrm>
              <a:off x="3452" y="7080"/>
              <a:ext cx="312"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3094" name="Line 35"/>
            <p:cNvSpPr>
              <a:spLocks noChangeAspect="1" noChangeShapeType="1"/>
            </p:cNvSpPr>
            <p:nvPr/>
          </p:nvSpPr>
          <p:spPr bwMode="auto">
            <a:xfrm>
              <a:off x="2567" y="7080"/>
              <a:ext cx="312" cy="0"/>
            </a:xfrm>
            <a:prstGeom prst="line">
              <a:avLst/>
            </a:prstGeom>
            <a:noFill/>
            <a:ln w="15875">
              <a:solidFill>
                <a:srgbClr val="000000"/>
              </a:solidFill>
              <a:round/>
              <a:headEnd type="oval" w="med" len="med"/>
              <a:tailEnd type="stealth" w="med" len="med"/>
            </a:ln>
          </p:spPr>
          <p:txBody>
            <a:bodyPr anchor="ctr"/>
            <a:lstStyle/>
            <a:p>
              <a:endParaRPr lang="en-US"/>
            </a:p>
          </p:txBody>
        </p:sp>
      </p:gr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FA95633-DB94-45ED-9E7C-60D49A6F48C6}" type="slidenum">
              <a:rPr lang="en-US">
                <a:latin typeface="Times New Roman" pitchFamily="18" charset="0"/>
                <a:cs typeface="Times New Roman" pitchFamily="18" charset="0"/>
              </a:rPr>
              <a:pPr algn="ctr">
                <a:defRPr/>
              </a:pPr>
              <a:t>87</a:t>
            </a:fld>
            <a:endParaRPr lang="en-US">
              <a:latin typeface="Times New Roman" pitchFamily="18" charset="0"/>
              <a:cs typeface="Times New Roman" pitchFamily="18" charset="0"/>
            </a:endParaRPr>
          </a:p>
        </p:txBody>
      </p:sp>
      <p:sp>
        <p:nvSpPr>
          <p:cNvPr id="979971" name="Rectangle 3"/>
          <p:cNvSpPr>
            <a:spLocks noGrp="1" noChangeArrowheads="1"/>
          </p:cNvSpPr>
          <p:nvPr>
            <p:ph type="body" idx="1"/>
          </p:nvPr>
        </p:nvSpPr>
        <p:spPr>
          <a:xfrm>
            <a:off x="152400" y="1646237"/>
            <a:ext cx="8229600" cy="4525963"/>
          </a:xfrm>
        </p:spPr>
        <p:txBody>
          <a:bodyPr rtlCol="0">
            <a:noAutofit/>
          </a:bodyPr>
          <a:lstStyle/>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typedef</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struct</a:t>
            </a:r>
            <a:r>
              <a:rPr lang="en-US" sz="2800" dirty="0" smtClean="0">
                <a:latin typeface="Times New Roman" pitchFamily="18" charset="0"/>
                <a:cs typeface="Times New Roman" pitchFamily="18" charset="0"/>
              </a:rPr>
              <a:t> node</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int</a:t>
            </a:r>
            <a:r>
              <a:rPr lang="en-US" sz="2800" dirty="0" smtClean="0">
                <a:latin typeface="Times New Roman" pitchFamily="18" charset="0"/>
                <a:cs typeface="Times New Roman" pitchFamily="18" charset="0"/>
              </a:rPr>
              <a:t> data;</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node</a:t>
            </a:r>
            <a:r>
              <a:rPr lang="en-US" sz="2800" dirty="0" smtClean="0">
                <a:latin typeface="Times New Roman" pitchFamily="18" charset="0"/>
                <a:cs typeface="Times New Roman" pitchFamily="18" charset="0"/>
              </a:rPr>
              <a:t> *link;</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typedef</a:t>
            </a:r>
            <a:r>
              <a:rPr lang="en-US" sz="2800" dirty="0" smtClean="0">
                <a:solidFill>
                  <a:srgbClr val="0000FF"/>
                </a:solidFill>
                <a:latin typeface="Times New Roman" pitchFamily="18" charset="0"/>
                <a:cs typeface="Times New Roman" pitchFamily="18" charset="0"/>
              </a:rPr>
              <a:t> </a:t>
            </a:r>
            <a:r>
              <a:rPr lang="en-US" sz="2800" dirty="0" err="1" smtClean="0">
                <a:solidFill>
                  <a:srgbClr val="0000FF"/>
                </a:solidFill>
                <a:latin typeface="Times New Roman" pitchFamily="18" charset="0"/>
                <a:cs typeface="Times New Roman" pitchFamily="18" charset="0"/>
              </a:rPr>
              <a:t>struct</a:t>
            </a:r>
            <a:r>
              <a:rPr lang="en-US" sz="2800" dirty="0" smtClean="0">
                <a:latin typeface="Times New Roman" pitchFamily="18" charset="0"/>
                <a:cs typeface="Times New Roman" pitchFamily="18" charset="0"/>
              </a:rPr>
              <a:t> queue</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node</a:t>
            </a:r>
            <a:r>
              <a:rPr lang="en-US" sz="2800" dirty="0" smtClean="0">
                <a:latin typeface="Times New Roman" pitchFamily="18" charset="0"/>
                <a:cs typeface="Times New Roman" pitchFamily="18" charset="0"/>
              </a:rPr>
              <a:t> *front, *rear;</a:t>
            </a:r>
          </a:p>
          <a:p>
            <a:pPr fontAlgn="auto">
              <a:spcAft>
                <a:spcPts val="0"/>
              </a:spcAft>
              <a:buFont typeface="Wingdings" pitchFamily="2" charset="2"/>
              <a:buNone/>
              <a:defRPr/>
            </a:pPr>
            <a:r>
              <a:rPr lang="en-US" sz="2800" dirty="0" smtClean="0">
                <a:latin typeface="Times New Roman" pitchFamily="18" charset="0"/>
                <a:cs typeface="Times New Roman" pitchFamily="18" charset="0"/>
              </a:rPr>
              <a:t>	};</a:t>
            </a:r>
          </a:p>
        </p:txBody>
      </p:sp>
      <p:sp>
        <p:nvSpPr>
          <p:cNvPr id="7" name="Rectangle 6"/>
          <p:cNvSpPr txBox="1">
            <a:spLocks noChangeArrowheads="1"/>
          </p:cNvSpPr>
          <p:nvPr/>
        </p:nvSpPr>
        <p:spPr bwMode="auto">
          <a:xfrm>
            <a:off x="609600" y="427038"/>
            <a:ext cx="8229600" cy="114300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Biểu diễn hàng đợi dùng DSMN</a:t>
            </a: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3"/>
          <p:cNvSpPr txBox="1">
            <a:spLocks noChangeArrowheads="1"/>
          </p:cNvSpPr>
          <p:nvPr/>
        </p:nvSpPr>
        <p:spPr bwMode="auto">
          <a:xfrm>
            <a:off x="4267200" y="1676400"/>
            <a:ext cx="5410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void </a:t>
            </a:r>
            <a:r>
              <a:rPr kumimoji="0" lang="en-US" sz="2400" b="1" i="0" u="none" strike="noStrike" kern="1200" cap="none" spc="0" normalizeH="0" baseline="0" noProof="0" dirty="0" smtClean="0">
                <a:ln>
                  <a:noFill/>
                </a:ln>
                <a:solidFill>
                  <a:srgbClr val="FF3300"/>
                </a:solidFill>
                <a:effectLst/>
                <a:uLnTx/>
                <a:uFillTx/>
                <a:latin typeface="Times New Roman" pitchFamily="18" charset="0"/>
                <a:cs typeface="Times New Roman" pitchFamily="18" charset="0"/>
              </a:rPr>
              <a:t>Init</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(queue &amp;q)</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err="1" smtClean="0">
                <a:ln>
                  <a:noFill/>
                </a:ln>
                <a:solidFill>
                  <a:srgbClr val="000000"/>
                </a:solidFill>
                <a:effectLst/>
                <a:uLnTx/>
                <a:uFillTx/>
                <a:latin typeface="Times New Roman" pitchFamily="18" charset="0"/>
                <a:cs typeface="Times New Roman" pitchFamily="18" charset="0"/>
              </a:rPr>
              <a:t>q.front</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a:t>
            </a:r>
            <a:r>
              <a:rPr kumimoji="0" lang="en-US" sz="2400" b="1" i="0" u="none" strike="noStrike" kern="1200" cap="none" spc="0" normalizeH="0" baseline="0" noProof="0" dirty="0" err="1" smtClean="0">
                <a:ln>
                  <a:noFill/>
                </a:ln>
                <a:solidFill>
                  <a:srgbClr val="000000"/>
                </a:solidFill>
                <a:effectLst/>
                <a:uLnTx/>
                <a:uFillTx/>
                <a:latin typeface="Times New Roman" pitchFamily="18" charset="0"/>
                <a:cs typeface="Times New Roman" pitchFamily="18" charset="0"/>
              </a:rPr>
              <a:t>q.rear</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rgbClr val="A000A0"/>
                </a:solidFill>
                <a:effectLst/>
                <a:uLnTx/>
                <a:uFillTx/>
                <a:latin typeface="Times New Roman" pitchFamily="18" charset="0"/>
                <a:cs typeface="Times New Roman" pitchFamily="18" charset="0"/>
              </a:rPr>
              <a:t>NULL</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err="1" smtClean="0">
                <a:ln>
                  <a:noFill/>
                </a:ln>
                <a:solidFill>
                  <a:srgbClr val="0000FF"/>
                </a:solidFill>
                <a:effectLst/>
                <a:uLnTx/>
                <a:uFillTx/>
                <a:latin typeface="Times New Roman" pitchFamily="18" charset="0"/>
                <a:cs typeface="Times New Roman" pitchFamily="18" charset="0"/>
              </a:rPr>
              <a:t>int</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Empty</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(queue &amp;q)</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rgbClr val="0000FF"/>
                </a:solidFill>
                <a:effectLst/>
                <a:uLnTx/>
                <a:uFillTx/>
                <a:latin typeface="Times New Roman" pitchFamily="18" charset="0"/>
                <a:cs typeface="Times New Roman" pitchFamily="18" charset="0"/>
              </a:rPr>
              <a:t>if</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err="1" smtClean="0">
                <a:ln>
                  <a:noFill/>
                </a:ln>
                <a:solidFill>
                  <a:srgbClr val="000000"/>
                </a:solidFill>
                <a:effectLst/>
                <a:uLnTx/>
                <a:uFillTx/>
                <a:latin typeface="Times New Roman" pitchFamily="18" charset="0"/>
                <a:cs typeface="Times New Roman" pitchFamily="18" charset="0"/>
              </a:rPr>
              <a:t>q.front</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 </a:t>
            </a:r>
            <a:r>
              <a:rPr kumimoji="0" lang="en-US" sz="2400" b="1" i="0" u="none" strike="noStrike" kern="1200" cap="none" spc="0" normalizeH="0" baseline="0" noProof="0" dirty="0" smtClean="0">
                <a:ln>
                  <a:noFill/>
                </a:ln>
                <a:solidFill>
                  <a:srgbClr val="A000A0"/>
                </a:solidFill>
                <a:effectLst/>
                <a:uLnTx/>
                <a:uFillTx/>
                <a:latin typeface="Times New Roman" pitchFamily="18" charset="0"/>
                <a:cs typeface="Times New Roman" pitchFamily="18" charset="0"/>
              </a:rPr>
              <a:t>NULL</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rgbClr val="0000FF"/>
                </a:solidFill>
                <a:effectLst/>
                <a:uLnTx/>
                <a:uFillTx/>
                <a:latin typeface="Times New Roman" pitchFamily="18" charset="0"/>
                <a:cs typeface="Times New Roman" pitchFamily="18" charset="0"/>
              </a:rPr>
              <a:t>return</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1; </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0" i="1"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0" i="1" u="none" strike="noStrike" kern="1200" cap="none" spc="0" normalizeH="0" baseline="0" noProof="0" dirty="0" err="1" smtClean="0">
                <a:ln>
                  <a:noFill/>
                </a:ln>
                <a:solidFill>
                  <a:srgbClr val="000000"/>
                </a:solidFill>
                <a:effectLst/>
                <a:uLnTx/>
                <a:uFillTx/>
                <a:latin typeface="Times New Roman" pitchFamily="18" charset="0"/>
                <a:cs typeface="Times New Roman" pitchFamily="18" charset="0"/>
              </a:rPr>
              <a:t>hàng</a:t>
            </a:r>
            <a:r>
              <a:rPr kumimoji="0" lang="en-US" sz="2400" b="0" i="1"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0" i="1" u="none" strike="noStrike" kern="1200" cap="none" spc="0" normalizeH="0" baseline="0" noProof="0" dirty="0" err="1" smtClean="0">
                <a:ln>
                  <a:noFill/>
                </a:ln>
                <a:solidFill>
                  <a:srgbClr val="000000"/>
                </a:solidFill>
                <a:effectLst/>
                <a:uLnTx/>
                <a:uFillTx/>
                <a:latin typeface="Times New Roman" pitchFamily="18" charset="0"/>
                <a:cs typeface="Times New Roman" pitchFamily="18" charset="0"/>
              </a:rPr>
              <a:t>đợi</a:t>
            </a:r>
            <a:r>
              <a:rPr kumimoji="0" lang="en-US" sz="2400" b="0" i="1"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0" i="1" u="none" strike="noStrike" kern="1200" cap="none" spc="0" normalizeH="0" baseline="0" noProof="0" dirty="0" err="1" smtClean="0">
                <a:ln>
                  <a:noFill/>
                </a:ln>
                <a:solidFill>
                  <a:srgbClr val="000000"/>
                </a:solidFill>
                <a:effectLst/>
                <a:uLnTx/>
                <a:uFillTx/>
                <a:latin typeface="Times New Roman" pitchFamily="18" charset="0"/>
                <a:cs typeface="Times New Roman" pitchFamily="18" charset="0"/>
              </a:rPr>
              <a:t>rỗng</a:t>
            </a:r>
            <a:endPar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endParaRP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rgbClr val="0000FF"/>
                </a:solidFill>
                <a:effectLst/>
                <a:uLnTx/>
                <a:uFillTx/>
                <a:latin typeface="Times New Roman" pitchFamily="18" charset="0"/>
                <a:cs typeface="Times New Roman" pitchFamily="18" charset="0"/>
              </a:rPr>
              <a:t>else 	  return</a:t>
            </a: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 0;</a:t>
            </a:r>
          </a:p>
          <a:p>
            <a:pPr marL="742950" marR="0" lvl="1" indent="-285750" algn="l" defTabSz="914400" rtl="0" eaLnBrk="1" fontAlgn="base" latinLnBrk="0" hangingPunct="1">
              <a:lnSpc>
                <a:spcPct val="90000"/>
              </a:lnSpc>
              <a:spcBef>
                <a:spcPct val="20000"/>
              </a:spcBef>
              <a:spcAft>
                <a:spcPct val="0"/>
              </a:spcAft>
              <a:buClrTx/>
              <a:buSzTx/>
              <a:buFont typeface="Wingdings" pitchFamily="2" charset="2"/>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cs typeface="Times New Roman" pitchFamily="18" charset="0"/>
              </a:rPr>
              <a:t>}</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E190DB37-80FE-46DA-B10E-2C1D81D46E3B}" type="slidenum">
              <a:rPr lang="en-US"/>
              <a:pPr algn="ctr">
                <a:defRPr/>
              </a:pPr>
              <a:t>88</a:t>
            </a:fld>
            <a:endParaRPr lang="en-US"/>
          </a:p>
        </p:txBody>
      </p:sp>
      <p:sp>
        <p:nvSpPr>
          <p:cNvPr id="6148" name="Rectangle 3"/>
          <p:cNvSpPr>
            <a:spLocks noGrp="1" noChangeArrowheads="1"/>
          </p:cNvSpPr>
          <p:nvPr>
            <p:ph type="body" idx="1"/>
          </p:nvPr>
        </p:nvSpPr>
        <p:spPr/>
        <p:txBody>
          <a:bodyPr/>
          <a:lstStyle/>
          <a:p>
            <a:pPr>
              <a:lnSpc>
                <a:spcPct val="90000"/>
              </a:lnSpc>
            </a:pPr>
            <a:r>
              <a:rPr lang="en-US" smtClean="0">
                <a:latin typeface="Times New Roman" pitchFamily="18" charset="0"/>
                <a:cs typeface="Times New Roman" pitchFamily="18" charset="0"/>
              </a:rPr>
              <a:t>Thêm</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một</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phần</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tử</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p</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vào</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cuối</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hàng</a:t>
            </a:r>
            <a:r>
              <a:rPr lang="en-US" smtClean="0">
                <a:latin typeface="VNI-Helve" pitchFamily="2" charset="0"/>
                <a:cs typeface="Times New Roman" pitchFamily="18" charset="0"/>
              </a:rPr>
              <a:t> </a:t>
            </a:r>
            <a:r>
              <a:rPr lang="en-US" smtClean="0">
                <a:latin typeface="Times New Roman" pitchFamily="18" charset="0"/>
                <a:cs typeface="Times New Roman" pitchFamily="18" charset="0"/>
              </a:rPr>
              <a:t>đợi</a:t>
            </a:r>
            <a:r>
              <a:rPr lang="en-US" smtClean="0">
                <a:cs typeface="Times New Roman" pitchFamily="18" charset="0"/>
              </a:rPr>
              <a:t>  </a:t>
            </a:r>
          </a:p>
          <a:p>
            <a:pPr lvl="1">
              <a:lnSpc>
                <a:spcPct val="90000"/>
              </a:lnSpc>
              <a:buFont typeface="Wingdings" pitchFamily="2" charset="2"/>
              <a:buNone/>
            </a:pPr>
            <a:r>
              <a:rPr lang="en-US" sz="1800" b="1" smtClean="0">
                <a:solidFill>
                  <a:srgbClr val="0000FF"/>
                </a:solidFill>
                <a:latin typeface="Courier New" pitchFamily="49" charset="0"/>
              </a:rPr>
              <a:t>void</a:t>
            </a:r>
            <a:r>
              <a:rPr lang="en-US" sz="1800" b="1" smtClean="0">
                <a:solidFill>
                  <a:srgbClr val="000000"/>
                </a:solidFill>
                <a:latin typeface="Courier New" pitchFamily="49" charset="0"/>
              </a:rPr>
              <a:t>	</a:t>
            </a:r>
            <a:r>
              <a:rPr lang="en-US" sz="1800" b="1" smtClean="0">
                <a:solidFill>
                  <a:srgbClr val="FF0000"/>
                </a:solidFill>
                <a:latin typeface="Courier New" pitchFamily="49" charset="0"/>
              </a:rPr>
              <a:t>EnQueue</a:t>
            </a:r>
            <a:r>
              <a:rPr lang="en-US" sz="1800" b="1" smtClean="0">
                <a:solidFill>
                  <a:srgbClr val="000000"/>
                </a:solidFill>
                <a:latin typeface="Courier New" pitchFamily="49" charset="0"/>
              </a:rPr>
              <a:t>(</a:t>
            </a:r>
            <a:r>
              <a:rPr lang="en-US" sz="1800" b="1" smtClean="0">
                <a:solidFill>
                  <a:srgbClr val="0000FF"/>
                </a:solidFill>
                <a:latin typeface="Courier New" pitchFamily="49" charset="0"/>
              </a:rPr>
              <a:t>queue</a:t>
            </a:r>
            <a:r>
              <a:rPr lang="en-US" sz="1800" b="1" smtClean="0">
                <a:solidFill>
                  <a:srgbClr val="000000"/>
                </a:solidFill>
                <a:latin typeface="Courier New" pitchFamily="49" charset="0"/>
              </a:rPr>
              <a:t> &amp;q, </a:t>
            </a:r>
            <a:r>
              <a:rPr lang="en-US" sz="1800" b="1" smtClean="0">
                <a:solidFill>
                  <a:srgbClr val="0000FF"/>
                </a:solidFill>
                <a:latin typeface="Courier New" pitchFamily="49" charset="0"/>
              </a:rPr>
              <a:t>node</a:t>
            </a:r>
            <a:r>
              <a:rPr lang="en-US" sz="1800" b="1" smtClean="0">
                <a:solidFill>
                  <a:srgbClr val="000000"/>
                </a:solidFill>
                <a:latin typeface="Courier New" pitchFamily="49" charset="0"/>
              </a:rPr>
              <a:t> *new_else)</a:t>
            </a:r>
          </a:p>
          <a:p>
            <a:pPr lvl="1">
              <a:lnSpc>
                <a:spcPct val="90000"/>
              </a:lnSpc>
              <a:buFont typeface="Wingdings" pitchFamily="2" charset="2"/>
              <a:buNone/>
            </a:pPr>
            <a:r>
              <a:rPr lang="en-US" sz="1800" b="1" smtClean="0">
                <a:solidFill>
                  <a:srgbClr val="000000"/>
                </a:solidFill>
                <a:latin typeface="Courier New" pitchFamily="49" charset="0"/>
              </a:rPr>
              <a:t>{</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if</a:t>
            </a:r>
            <a:r>
              <a:rPr lang="en-US" sz="1800" b="1" smtClean="0">
                <a:solidFill>
                  <a:srgbClr val="000000"/>
                </a:solidFill>
                <a:latin typeface="Courier New" pitchFamily="49" charset="0"/>
              </a:rPr>
              <a:t>(q.front == NULL)</a:t>
            </a:r>
          </a:p>
          <a:p>
            <a:pPr lvl="1">
              <a:lnSpc>
                <a:spcPct val="90000"/>
              </a:lnSpc>
              <a:buFont typeface="Wingdings" pitchFamily="2" charset="2"/>
              <a:buNone/>
            </a:pP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		q.front=new_else;</a:t>
            </a:r>
          </a:p>
          <a:p>
            <a:pPr lvl="1">
              <a:lnSpc>
                <a:spcPct val="90000"/>
              </a:lnSpc>
              <a:buFont typeface="Wingdings" pitchFamily="2" charset="2"/>
              <a:buNone/>
            </a:pPr>
            <a:r>
              <a:rPr lang="en-US" sz="1800" b="1" smtClean="0">
                <a:solidFill>
                  <a:srgbClr val="000000"/>
                </a:solidFill>
                <a:latin typeface="Courier New" pitchFamily="49" charset="0"/>
              </a:rPr>
              <a:t>		q.rear=q.front;</a:t>
            </a:r>
          </a:p>
          <a:p>
            <a:pPr lvl="1">
              <a:lnSpc>
                <a:spcPct val="90000"/>
              </a:lnSpc>
              <a:buFont typeface="Wingdings" pitchFamily="2" charset="2"/>
              <a:buNone/>
            </a:pPr>
            <a:r>
              <a:rPr lang="en-US" sz="1800" b="1" smtClean="0">
                <a:solidFill>
                  <a:srgbClr val="000000"/>
                </a:solidFill>
                <a:latin typeface="Courier New" pitchFamily="49" charset="0"/>
              </a:rPr>
              <a:t>	}	</a:t>
            </a:r>
          </a:p>
          <a:p>
            <a:pPr lvl="1">
              <a:lnSpc>
                <a:spcPct val="90000"/>
              </a:lnSpc>
              <a:buFont typeface="Wingdings" pitchFamily="2" charset="2"/>
              <a:buNone/>
            </a:pPr>
            <a:r>
              <a:rPr lang="en-US" sz="1800" b="1" smtClean="0">
                <a:solidFill>
                  <a:srgbClr val="000000"/>
                </a:solidFill>
                <a:latin typeface="Courier New" pitchFamily="49" charset="0"/>
              </a:rPr>
              <a:t>	</a:t>
            </a:r>
            <a:r>
              <a:rPr lang="en-US" sz="1800" b="1" smtClean="0">
                <a:solidFill>
                  <a:srgbClr val="0000FF"/>
                </a:solidFill>
                <a:latin typeface="Courier New" pitchFamily="49" charset="0"/>
              </a:rPr>
              <a:t>else</a:t>
            </a:r>
          </a:p>
          <a:p>
            <a:pPr lvl="1">
              <a:lnSpc>
                <a:spcPct val="90000"/>
              </a:lnSpc>
              <a:buFont typeface="Wingdings" pitchFamily="2" charset="2"/>
              <a:buNone/>
            </a:pP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		q.front-&gt;link=new_else;</a:t>
            </a:r>
          </a:p>
          <a:p>
            <a:pPr lvl="1">
              <a:lnSpc>
                <a:spcPct val="90000"/>
              </a:lnSpc>
              <a:buFont typeface="Wingdings" pitchFamily="2" charset="2"/>
              <a:buNone/>
            </a:pPr>
            <a:r>
              <a:rPr lang="en-US" sz="1800" b="1" smtClean="0">
                <a:solidFill>
                  <a:srgbClr val="000000"/>
                </a:solidFill>
                <a:latin typeface="Courier New" pitchFamily="49" charset="0"/>
              </a:rPr>
              <a:t>		q.rear=new_else;</a:t>
            </a:r>
          </a:p>
          <a:p>
            <a:pPr lvl="1">
              <a:lnSpc>
                <a:spcPct val="90000"/>
              </a:lnSpc>
              <a:buFont typeface="Wingdings" pitchFamily="2" charset="2"/>
              <a:buNone/>
            </a:pPr>
            <a:r>
              <a:rPr lang="en-US" sz="1800" b="1" smtClean="0">
                <a:solidFill>
                  <a:srgbClr val="000000"/>
                </a:solidFill>
                <a:latin typeface="Courier New" pitchFamily="49" charset="0"/>
              </a:rPr>
              <a:t>	}</a:t>
            </a:r>
          </a:p>
          <a:p>
            <a:pPr lvl="1">
              <a:lnSpc>
                <a:spcPct val="90000"/>
              </a:lnSpc>
              <a:buFont typeface="Wingdings" pitchFamily="2" charset="2"/>
              <a:buNone/>
            </a:pPr>
            <a:r>
              <a:rPr lang="en-US" sz="1800" b="1" smtClean="0">
                <a:solidFill>
                  <a:srgbClr val="000000"/>
                </a:solidFill>
                <a:latin typeface="Courier New" pitchFamily="49" charset="0"/>
              </a:rPr>
              <a:t>}</a:t>
            </a:r>
          </a:p>
        </p:txBody>
      </p:sp>
      <p:sp>
        <p:nvSpPr>
          <p:cNvPr id="7" name="Rectangle 6"/>
          <p:cNvSpPr>
            <a:spLocks noGrp="1" noChangeArrowheads="1"/>
          </p:cNvSpPr>
          <p:nvPr>
            <p:ph type="title"/>
          </p:nvPr>
        </p:nvSpPr>
        <p:spPr>
          <a:xfrm>
            <a:off x="457200" y="274638"/>
            <a:ext cx="8229600" cy="1143000"/>
          </a:xfrm>
        </p:spPr>
        <p:txBody>
          <a:bodyPr rtlCol="0">
            <a:normAutofit/>
          </a:bodyPr>
          <a:lstStyle/>
          <a:p>
            <a:pPr fontAlgn="auto">
              <a:spcAft>
                <a:spcPts val="0"/>
              </a:spcAft>
              <a:defRPr/>
            </a:pPr>
            <a:r>
              <a:rPr lang="en-US" b="1" dirty="0" err="1" smtClean="0">
                <a:latin typeface="Times New Roman" pitchFamily="18" charset="0"/>
              </a:rPr>
              <a:t>Biểu</a:t>
            </a:r>
            <a:r>
              <a:rPr lang="en-US" b="1" dirty="0" smtClean="0"/>
              <a:t> </a:t>
            </a:r>
            <a:r>
              <a:rPr lang="en-US" b="1" dirty="0" err="1" smtClean="0">
                <a:latin typeface="Times New Roman" pitchFamily="18" charset="0"/>
              </a:rPr>
              <a:t>diễn</a:t>
            </a:r>
            <a:r>
              <a:rPr lang="en-US" b="1" dirty="0" smtClean="0"/>
              <a:t> </a:t>
            </a:r>
            <a:r>
              <a:rPr lang="en-US" b="1" dirty="0" err="1" smtClean="0">
                <a:latin typeface="Times New Roman" pitchFamily="18" charset="0"/>
              </a:rPr>
              <a:t>hàng</a:t>
            </a:r>
            <a:r>
              <a:rPr lang="en-US" b="1" dirty="0" smtClean="0"/>
              <a:t> </a:t>
            </a:r>
            <a:r>
              <a:rPr lang="en-US" b="1" dirty="0" err="1" smtClean="0">
                <a:latin typeface="Times New Roman" pitchFamily="18" charset="0"/>
              </a:rPr>
              <a:t>đợi</a:t>
            </a:r>
            <a:r>
              <a:rPr lang="en-US" b="1" dirty="0" smtClean="0"/>
              <a:t> </a:t>
            </a:r>
            <a:r>
              <a:rPr lang="en-US" b="1" dirty="0" err="1" smtClean="0">
                <a:latin typeface="Times New Roman" pitchFamily="18" charset="0"/>
              </a:rPr>
              <a:t>dùng</a:t>
            </a:r>
            <a:r>
              <a:rPr lang="en-US" b="1" dirty="0" smtClean="0"/>
              <a:t> </a:t>
            </a:r>
            <a:r>
              <a:rPr lang="en-US" b="1" dirty="0" smtClean="0">
                <a:latin typeface="Times New Roman" pitchFamily="18" charset="0"/>
              </a:rPr>
              <a:t>DSMN</a:t>
            </a:r>
            <a:endParaRPr 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10704CDA-EA11-45E2-A8BF-DF44A5FB15DF}" type="slidenum">
              <a:rPr lang="en-US"/>
              <a:pPr algn="ctr">
                <a:defRPr/>
              </a:pPr>
              <a:t>89</a:t>
            </a:fld>
            <a:endParaRPr lang="en-US"/>
          </a:p>
        </p:txBody>
      </p:sp>
      <p:sp>
        <p:nvSpPr>
          <p:cNvPr id="7171" name="Rectangle 3"/>
          <p:cNvSpPr>
            <a:spLocks noGrp="1" noChangeArrowheads="1"/>
          </p:cNvSpPr>
          <p:nvPr>
            <p:ph type="body" idx="1"/>
          </p:nvPr>
        </p:nvSpPr>
        <p:spPr/>
        <p:txBody>
          <a:bodyPr/>
          <a:lstStyle/>
          <a:p>
            <a:r>
              <a:rPr lang="en-US" sz="2800" smtClean="0">
                <a:latin typeface="Times New Roman" pitchFamily="18" charset="0"/>
                <a:cs typeface="Times New Roman" pitchFamily="18" charset="0"/>
              </a:rPr>
              <a:t>Trích</a:t>
            </a:r>
            <a:r>
              <a:rPr lang="en-US" sz="2800" smtClean="0">
                <a:latin typeface="VNI-Helve" pitchFamily="2" charset="0"/>
                <a:cs typeface="Times New Roman" pitchFamily="18" charset="0"/>
              </a:rPr>
              <a:t> </a:t>
            </a:r>
            <a:r>
              <a:rPr lang="en-US" sz="2800" smtClean="0">
                <a:latin typeface="Times New Roman" pitchFamily="18" charset="0"/>
                <a:cs typeface="Times New Roman" pitchFamily="18" charset="0"/>
              </a:rPr>
              <a:t>phần</a:t>
            </a:r>
            <a:r>
              <a:rPr lang="en-US" sz="2800" smtClean="0">
                <a:latin typeface="VNI-Helve" pitchFamily="2" charset="0"/>
                <a:cs typeface="Times New Roman" pitchFamily="18" charset="0"/>
              </a:rPr>
              <a:t> </a:t>
            </a:r>
            <a:r>
              <a:rPr lang="en-US" sz="2800" smtClean="0">
                <a:latin typeface="Times New Roman" pitchFamily="18" charset="0"/>
                <a:cs typeface="Times New Roman" pitchFamily="18" charset="0"/>
              </a:rPr>
              <a:t>tử</a:t>
            </a:r>
            <a:r>
              <a:rPr lang="en-US" sz="2800" smtClean="0">
                <a:latin typeface="VNI-Helve" pitchFamily="2" charset="0"/>
                <a:cs typeface="Times New Roman" pitchFamily="18" charset="0"/>
              </a:rPr>
              <a:t> ở </a:t>
            </a:r>
            <a:r>
              <a:rPr lang="en-US" sz="2800" smtClean="0">
                <a:latin typeface="Times New Roman" pitchFamily="18" charset="0"/>
                <a:cs typeface="Times New Roman" pitchFamily="18" charset="0"/>
              </a:rPr>
              <a:t>đầu</a:t>
            </a:r>
            <a:r>
              <a:rPr lang="en-US" sz="2800" smtClean="0">
                <a:latin typeface="VNI-Helve" pitchFamily="2" charset="0"/>
                <a:cs typeface="Times New Roman" pitchFamily="18" charset="0"/>
              </a:rPr>
              <a:t> </a:t>
            </a:r>
            <a:r>
              <a:rPr lang="en-US" sz="2800" smtClean="0">
                <a:latin typeface="Times New Roman" pitchFamily="18" charset="0"/>
                <a:cs typeface="Times New Roman" pitchFamily="18" charset="0"/>
              </a:rPr>
              <a:t>hàng</a:t>
            </a:r>
            <a:r>
              <a:rPr lang="en-US" sz="2800" smtClean="0">
                <a:latin typeface="VNI-Helve" pitchFamily="2" charset="0"/>
                <a:cs typeface="Times New Roman" pitchFamily="18" charset="0"/>
              </a:rPr>
              <a:t> </a:t>
            </a:r>
            <a:r>
              <a:rPr lang="en-US" sz="2800" smtClean="0">
                <a:latin typeface="Times New Roman" pitchFamily="18" charset="0"/>
                <a:cs typeface="Times New Roman" pitchFamily="18" charset="0"/>
              </a:rPr>
              <a:t>đợi</a:t>
            </a:r>
            <a:r>
              <a:rPr lang="en-US" sz="2800" smtClean="0">
                <a:cs typeface="Times New Roman" pitchFamily="18" charset="0"/>
              </a:rPr>
              <a:t> </a:t>
            </a:r>
            <a:endParaRPr lang="en-US" sz="2000" b="1" smtClean="0">
              <a:solidFill>
                <a:srgbClr val="000000"/>
              </a:solidFill>
            </a:endParaRPr>
          </a:p>
          <a:p>
            <a:pPr lvl="1">
              <a:buFont typeface="Wingdings" pitchFamily="2" charset="2"/>
              <a:buNone/>
            </a:pPr>
            <a:r>
              <a:rPr lang="en-US" sz="2000" b="1" smtClean="0">
                <a:solidFill>
                  <a:srgbClr val="0000FF"/>
                </a:solidFill>
                <a:latin typeface="Courier New" pitchFamily="49" charset="0"/>
                <a:cs typeface="Times New Roman" pitchFamily="18" charset="0"/>
              </a:rPr>
              <a:t>node</a:t>
            </a:r>
            <a:r>
              <a:rPr lang="en-US" sz="2000" b="1" smtClean="0">
                <a:solidFill>
                  <a:srgbClr val="000000"/>
                </a:solidFill>
                <a:latin typeface="Courier New" pitchFamily="49" charset="0"/>
                <a:cs typeface="Times New Roman" pitchFamily="18" charset="0"/>
              </a:rPr>
              <a:t>* </a:t>
            </a:r>
            <a:r>
              <a:rPr lang="en-US" sz="2000" b="1" smtClean="0">
                <a:solidFill>
                  <a:srgbClr val="FF0000"/>
                </a:solidFill>
                <a:latin typeface="Courier New" pitchFamily="49" charset="0"/>
                <a:cs typeface="Times New Roman" pitchFamily="18" charset="0"/>
              </a:rPr>
              <a:t>DeQueue</a:t>
            </a:r>
            <a:r>
              <a:rPr lang="en-US" sz="2000" b="1" smtClean="0">
                <a:solidFill>
                  <a:srgbClr val="000000"/>
                </a:solidFill>
                <a:latin typeface="Courier New" pitchFamily="49" charset="0"/>
                <a:cs typeface="Times New Roman" pitchFamily="18" charset="0"/>
              </a:rPr>
              <a:t>(</a:t>
            </a:r>
            <a:r>
              <a:rPr lang="en-US" sz="2000" b="1" smtClean="0">
                <a:solidFill>
                  <a:srgbClr val="0000FF"/>
                </a:solidFill>
                <a:latin typeface="Courier New" pitchFamily="49" charset="0"/>
                <a:cs typeface="Times New Roman" pitchFamily="18" charset="0"/>
              </a:rPr>
              <a:t>queue</a:t>
            </a:r>
            <a:r>
              <a:rPr lang="en-US" sz="2000" b="1" smtClean="0">
                <a:solidFill>
                  <a:srgbClr val="000000"/>
                </a:solidFill>
                <a:latin typeface="Courier New" pitchFamily="49" charset="0"/>
                <a:cs typeface="Times New Roman" pitchFamily="18" charset="0"/>
              </a:rPr>
              <a:t> &amp;q)</a:t>
            </a:r>
          </a:p>
          <a:p>
            <a:pPr lvl="1">
              <a:buFont typeface="Wingdings" pitchFamily="2" charset="2"/>
              <a:buNone/>
            </a:pPr>
            <a:r>
              <a:rPr lang="en-US" sz="2000" b="1" smtClean="0">
                <a:solidFill>
                  <a:srgbClr val="000000"/>
                </a:solidFill>
                <a:latin typeface="Courier New" pitchFamily="49" charset="0"/>
                <a:cs typeface="Times New Roman" pitchFamily="18" charset="0"/>
              </a:rPr>
              <a:t>{	</a:t>
            </a:r>
          </a:p>
          <a:p>
            <a:pPr lvl="1">
              <a:buFont typeface="Wingdings" pitchFamily="2" charset="2"/>
              <a:buNone/>
            </a:pPr>
            <a:r>
              <a:rPr lang="en-US" sz="2000" b="1" smtClean="0">
                <a:solidFill>
                  <a:srgbClr val="000000"/>
                </a:solidFill>
                <a:latin typeface="Courier New" pitchFamily="49" charset="0"/>
                <a:cs typeface="Times New Roman" pitchFamily="18" charset="0"/>
              </a:rPr>
              <a:t>	</a:t>
            </a:r>
            <a:r>
              <a:rPr lang="en-US" sz="2000" b="1" smtClean="0">
                <a:solidFill>
                  <a:srgbClr val="0000FF"/>
                </a:solidFill>
                <a:latin typeface="Courier New" pitchFamily="49" charset="0"/>
                <a:cs typeface="Times New Roman" pitchFamily="18" charset="0"/>
              </a:rPr>
              <a:t>if</a:t>
            </a:r>
            <a:r>
              <a:rPr lang="en-US" sz="2000" b="1" smtClean="0">
                <a:solidFill>
                  <a:srgbClr val="000000"/>
                </a:solidFill>
                <a:latin typeface="Courier New" pitchFamily="49" charset="0"/>
                <a:cs typeface="Times New Roman" pitchFamily="18" charset="0"/>
              </a:rPr>
              <a:t> (!</a:t>
            </a:r>
            <a:r>
              <a:rPr lang="en-US" sz="2000" b="1" smtClean="0">
                <a:solidFill>
                  <a:srgbClr val="FF0000"/>
                </a:solidFill>
                <a:latin typeface="Courier New" pitchFamily="49" charset="0"/>
                <a:cs typeface="Times New Roman" pitchFamily="18" charset="0"/>
              </a:rPr>
              <a:t>Empty</a:t>
            </a:r>
            <a:r>
              <a:rPr lang="en-US" sz="2000" b="1" smtClean="0">
                <a:solidFill>
                  <a:srgbClr val="000000"/>
                </a:solidFill>
                <a:latin typeface="Courier New" pitchFamily="49" charset="0"/>
                <a:cs typeface="Times New Roman" pitchFamily="18" charset="0"/>
              </a:rPr>
              <a:t>(q))</a:t>
            </a:r>
          </a:p>
          <a:p>
            <a:pPr lvl="1">
              <a:buFont typeface="Wingdings" pitchFamily="2" charset="2"/>
              <a:buNone/>
            </a:pPr>
            <a:r>
              <a:rPr lang="en-US" sz="2000" b="1" smtClean="0">
                <a:solidFill>
                  <a:srgbClr val="000000"/>
                </a:solidFill>
                <a:latin typeface="Courier New" pitchFamily="49" charset="0"/>
                <a:cs typeface="Times New Roman" pitchFamily="18" charset="0"/>
              </a:rPr>
              <a:t>	{</a:t>
            </a:r>
          </a:p>
          <a:p>
            <a:pPr lvl="1">
              <a:buFont typeface="Wingdings" pitchFamily="2" charset="2"/>
              <a:buNone/>
            </a:pPr>
            <a:r>
              <a:rPr lang="en-US" sz="2000" b="1" smtClean="0">
                <a:solidFill>
                  <a:srgbClr val="000000"/>
                </a:solidFill>
                <a:latin typeface="Courier New" pitchFamily="49" charset="0"/>
                <a:cs typeface="Times New Roman" pitchFamily="18" charset="0"/>
              </a:rPr>
              <a:t>		</a:t>
            </a:r>
            <a:r>
              <a:rPr lang="en-US" sz="2000" b="1" smtClean="0">
                <a:solidFill>
                  <a:srgbClr val="0000FF"/>
                </a:solidFill>
                <a:latin typeface="Courier New" pitchFamily="49" charset="0"/>
                <a:cs typeface="Times New Roman" pitchFamily="18" charset="0"/>
              </a:rPr>
              <a:t>node</a:t>
            </a:r>
            <a:r>
              <a:rPr lang="en-US" sz="2000" b="1" smtClean="0">
                <a:solidFill>
                  <a:srgbClr val="000000"/>
                </a:solidFill>
                <a:latin typeface="Courier New" pitchFamily="49" charset="0"/>
                <a:cs typeface="Times New Roman" pitchFamily="18" charset="0"/>
              </a:rPr>
              <a:t> *p=q.front;</a:t>
            </a:r>
          </a:p>
          <a:p>
            <a:pPr lvl="1">
              <a:buFont typeface="Wingdings" pitchFamily="2" charset="2"/>
              <a:buNone/>
            </a:pPr>
            <a:r>
              <a:rPr lang="en-US" sz="2000" b="1" smtClean="0">
                <a:solidFill>
                  <a:srgbClr val="000000"/>
                </a:solidFill>
                <a:latin typeface="Courier New" pitchFamily="49" charset="0"/>
                <a:cs typeface="Times New Roman" pitchFamily="18" charset="0"/>
              </a:rPr>
              <a:t>		q.front=p-&gt;link;</a:t>
            </a:r>
          </a:p>
          <a:p>
            <a:pPr lvl="1">
              <a:buFont typeface="Wingdings" pitchFamily="2" charset="2"/>
              <a:buNone/>
            </a:pPr>
            <a:r>
              <a:rPr lang="en-US" sz="2000" b="1" smtClean="0">
                <a:solidFill>
                  <a:srgbClr val="000000"/>
                </a:solidFill>
                <a:latin typeface="Courier New" pitchFamily="49" charset="0"/>
                <a:cs typeface="Times New Roman" pitchFamily="18" charset="0"/>
              </a:rPr>
              <a:t>		</a:t>
            </a:r>
            <a:r>
              <a:rPr lang="en-US" sz="2000" b="1" smtClean="0">
                <a:solidFill>
                  <a:srgbClr val="0000FF"/>
                </a:solidFill>
                <a:latin typeface="Courier New" pitchFamily="49" charset="0"/>
                <a:cs typeface="Times New Roman" pitchFamily="18" charset="0"/>
              </a:rPr>
              <a:t>return</a:t>
            </a:r>
            <a:r>
              <a:rPr lang="en-US" sz="2000" b="1" smtClean="0">
                <a:solidFill>
                  <a:srgbClr val="000000"/>
                </a:solidFill>
                <a:latin typeface="Courier New" pitchFamily="49" charset="0"/>
                <a:cs typeface="Times New Roman" pitchFamily="18" charset="0"/>
              </a:rPr>
              <a:t> p</a:t>
            </a:r>
          </a:p>
          <a:p>
            <a:pPr lvl="1">
              <a:buFont typeface="Wingdings" pitchFamily="2" charset="2"/>
              <a:buNone/>
            </a:pPr>
            <a:r>
              <a:rPr lang="en-US" sz="2000" b="1" smtClean="0">
                <a:solidFill>
                  <a:srgbClr val="000000"/>
                </a:solidFill>
                <a:latin typeface="Courier New" pitchFamily="49" charset="0"/>
                <a:cs typeface="Times New Roman" pitchFamily="18" charset="0"/>
              </a:rPr>
              <a:t>	}</a:t>
            </a:r>
          </a:p>
          <a:p>
            <a:pPr lvl="1">
              <a:buFont typeface="Wingdings" pitchFamily="2" charset="2"/>
              <a:buNone/>
            </a:pPr>
            <a:r>
              <a:rPr lang="en-US" sz="2000" b="1" smtClean="0">
                <a:solidFill>
                  <a:srgbClr val="000000"/>
                </a:solidFill>
                <a:latin typeface="Courier New" pitchFamily="49" charset="0"/>
                <a:cs typeface="Times New Roman" pitchFamily="18" charset="0"/>
              </a:rPr>
              <a:t>} </a:t>
            </a:r>
          </a:p>
          <a:p>
            <a:pPr>
              <a:buFont typeface="Wingdings" pitchFamily="2" charset="2"/>
              <a:buNone/>
            </a:pPr>
            <a:endParaRPr lang="en-US" smtClean="0"/>
          </a:p>
        </p:txBody>
      </p:sp>
      <p:sp>
        <p:nvSpPr>
          <p:cNvPr id="7" name="Rectangle 6"/>
          <p:cNvSpPr>
            <a:spLocks noGrp="1" noChangeArrowheads="1"/>
          </p:cNvSpPr>
          <p:nvPr>
            <p:ph type="title"/>
          </p:nvPr>
        </p:nvSpPr>
        <p:spPr>
          <a:xfrm>
            <a:off x="457200" y="274638"/>
            <a:ext cx="8229600" cy="1143000"/>
          </a:xfrm>
        </p:spPr>
        <p:txBody>
          <a:bodyPr rtlCol="0">
            <a:normAutofit/>
          </a:bodyPr>
          <a:lstStyle/>
          <a:p>
            <a:pPr fontAlgn="auto">
              <a:spcAft>
                <a:spcPts val="0"/>
              </a:spcAft>
              <a:defRPr/>
            </a:pPr>
            <a:r>
              <a:rPr lang="en-US" b="1" dirty="0" err="1" smtClean="0">
                <a:latin typeface="Times New Roman" pitchFamily="18" charset="0"/>
              </a:rPr>
              <a:t>Biểu</a:t>
            </a:r>
            <a:r>
              <a:rPr lang="en-US" b="1" dirty="0" smtClean="0"/>
              <a:t> </a:t>
            </a:r>
            <a:r>
              <a:rPr lang="en-US" b="1" dirty="0" err="1" smtClean="0">
                <a:latin typeface="Times New Roman" pitchFamily="18" charset="0"/>
              </a:rPr>
              <a:t>diễn</a:t>
            </a:r>
            <a:r>
              <a:rPr lang="en-US" b="1" dirty="0" smtClean="0"/>
              <a:t> </a:t>
            </a:r>
            <a:r>
              <a:rPr lang="en-US" b="1" dirty="0" err="1" smtClean="0">
                <a:latin typeface="Times New Roman" pitchFamily="18" charset="0"/>
              </a:rPr>
              <a:t>hàng</a:t>
            </a:r>
            <a:r>
              <a:rPr lang="en-US" b="1" dirty="0" smtClean="0"/>
              <a:t> </a:t>
            </a:r>
            <a:r>
              <a:rPr lang="en-US" b="1" dirty="0" err="1" smtClean="0">
                <a:latin typeface="Times New Roman" pitchFamily="18" charset="0"/>
              </a:rPr>
              <a:t>đợi</a:t>
            </a:r>
            <a:r>
              <a:rPr lang="en-US" b="1" dirty="0" smtClean="0"/>
              <a:t> </a:t>
            </a:r>
            <a:r>
              <a:rPr lang="en-US" b="1" dirty="0" err="1" smtClean="0">
                <a:latin typeface="Times New Roman" pitchFamily="18" charset="0"/>
              </a:rPr>
              <a:t>dùng</a:t>
            </a:r>
            <a:r>
              <a:rPr lang="en-US" b="1" dirty="0" smtClean="0"/>
              <a:t> </a:t>
            </a:r>
            <a:r>
              <a:rPr lang="en-US" b="1" dirty="0" smtClean="0">
                <a:latin typeface="Times New Roman" pitchFamily="18" charset="0"/>
              </a:rPr>
              <a:t>DSMN</a:t>
            </a:r>
            <a:endParaRPr 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eaLnBrk="1" hangingPunct="1">
              <a:buFont typeface="Wingdings" pitchFamily="2" charset="2"/>
              <a:buNone/>
            </a:pP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Ưu</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điểm</a:t>
            </a:r>
            <a:r>
              <a:rPr lang="en-US" dirty="0" smtClean="0">
                <a:solidFill>
                  <a:srgbClr val="0000FF"/>
                </a:solidFill>
                <a:latin typeface="Times New Roman" pitchFamily="18" charset="0"/>
                <a:cs typeface="Times New Roman" pitchFamily="18" charset="0"/>
              </a:rPr>
              <a:t>:</a:t>
            </a:r>
          </a:p>
          <a:p>
            <a:pPr lvl="1" eaLnBrk="1" hangingPunct="1"/>
            <a:r>
              <a:rPr lang="en-US" dirty="0" err="1" smtClean="0">
                <a:latin typeface="Times New Roman" pitchFamily="18" charset="0"/>
                <a:cs typeface="Times New Roman" pitchFamily="18" charset="0"/>
              </a:rPr>
              <a:t>Mạnh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rõ</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chẽ</a:t>
            </a:r>
            <a:endParaRPr lang="en-US" dirty="0" smtClean="0">
              <a:latin typeface="Times New Roman" pitchFamily="18" charset="0"/>
              <a:cs typeface="Times New Roman" pitchFamily="18" charset="0"/>
            </a:endParaRPr>
          </a:p>
          <a:p>
            <a:pPr lvl="1" eaLnBrk="1" hangingPunct="1"/>
            <a:r>
              <a:rPr lang="en-US" dirty="0" err="1" smtClean="0">
                <a:latin typeface="Times New Roman" pitchFamily="18" charset="0"/>
                <a:cs typeface="Times New Roman" pitchFamily="18" charset="0"/>
              </a:rPr>
              <a:t>Thiết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TT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 </a:t>
            </a:r>
          </a:p>
          <a:p>
            <a:pPr lvl="1" eaLnBrk="1" hangingPunct="1">
              <a:buNone/>
            </a:pPr>
            <a:r>
              <a:rPr lang="en-US" dirty="0" err="1" smtClean="0">
                <a:solidFill>
                  <a:srgbClr val="0000FF"/>
                </a:solidFill>
                <a:latin typeface="Times New Roman" pitchFamily="18" charset="0"/>
                <a:cs typeface="Times New Roman" pitchFamily="18" charset="0"/>
              </a:rPr>
              <a:t>Nhược</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điểm</a:t>
            </a:r>
            <a:r>
              <a:rPr lang="en-US" dirty="0" smtClean="0">
                <a:solidFill>
                  <a:srgbClr val="0000FF"/>
                </a:solidFill>
                <a:latin typeface="Times New Roman" pitchFamily="18" charset="0"/>
                <a:cs typeface="Times New Roman" pitchFamily="18" charset="0"/>
              </a:rPr>
              <a:t>:</a:t>
            </a:r>
          </a:p>
          <a:p>
            <a:pPr lvl="1" eaLnBrk="1" hangingPunct="1"/>
            <a:r>
              <a:rPr lang="en-US" dirty="0" err="1" smtClean="0">
                <a:latin typeface="Times New Roman" pitchFamily="18" charset="0"/>
                <a:cs typeface="Times New Roman" pitchFamily="18" charset="0"/>
              </a:rPr>
              <a:t>Lời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tốn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a:t>
            </a:r>
          </a:p>
          <a:p>
            <a:pPr lvl="1" eaLnBrk="1" hangingPunct="1"/>
            <a:r>
              <a:rPr lang="en-US" dirty="0" err="1" smtClean="0">
                <a:latin typeface="Times New Roman" pitchFamily="18" charset="0"/>
                <a:cs typeface="Times New Roman" pitchFamily="18" charset="0"/>
              </a:rPr>
              <a:t>Dễ</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vô</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hạn</a:t>
            </a:r>
            <a:r>
              <a:rPr lang="en-US" dirty="0" smtClean="0">
                <a:latin typeface="Times New Roman" pitchFamily="18" charset="0"/>
                <a:cs typeface="Times New Roman" pitchFamily="18" charset="0"/>
              </a:rPr>
              <a:t>.</a:t>
            </a:r>
          </a:p>
        </p:txBody>
      </p:sp>
      <p:sp>
        <p:nvSpPr>
          <p:cNvPr id="15363" name="Title 3"/>
          <p:cNvSpPr>
            <a:spLocks noGrp="1"/>
          </p:cNvSpPr>
          <p:nvPr>
            <p:ph type="title"/>
          </p:nvPr>
        </p:nvSpPr>
        <p:spPr/>
        <p:txBody>
          <a:bodyPr>
            <a:normAutofit/>
          </a:bodyPr>
          <a:lstStyle/>
          <a:p>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endParaRPr lang="en-US" dirty="0" smtClean="0"/>
          </a:p>
        </p:txBody>
      </p:sp>
      <p:sp>
        <p:nvSpPr>
          <p:cNvPr id="4" name="Slide Number Placeholder 3"/>
          <p:cNvSpPr>
            <a:spLocks noGrp="1"/>
          </p:cNvSpPr>
          <p:nvPr>
            <p:ph type="sldNum" sz="quarter" idx="12"/>
          </p:nvPr>
        </p:nvSpPr>
        <p:spPr/>
        <p:txBody>
          <a:bodyPr/>
          <a:lstStyle/>
          <a:p>
            <a:fld id="{EA8B0754-5FE3-4DBF-89CA-B0CB43DC3C3B}"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CF675904-19D8-4677-90EB-CAB1401998A2}" type="slidenum">
              <a:rPr lang="en-US"/>
              <a:pPr algn="ctr">
                <a:defRPr/>
              </a:pPr>
              <a:t>90</a:t>
            </a:fld>
            <a:endParaRPr lang="en-US"/>
          </a:p>
        </p:txBody>
      </p:sp>
      <p:sp>
        <p:nvSpPr>
          <p:cNvPr id="8196" name="Rectangle 5"/>
          <p:cNvSpPr>
            <a:spLocks noGrp="1" noChangeArrowheads="1"/>
          </p:cNvSpPr>
          <p:nvPr>
            <p:ph type="body" idx="1"/>
          </p:nvPr>
        </p:nvSpPr>
        <p:spPr/>
        <p:txBody>
          <a:bodyPr/>
          <a:lstStyle/>
          <a:p>
            <a:pPr>
              <a:buClr>
                <a:srgbClr val="0066FF"/>
              </a:buClr>
              <a:buSzPct val="120000"/>
              <a:buFont typeface="Wingdings" pitchFamily="2" charset="2"/>
              <a:buChar char="@"/>
            </a:pPr>
            <a:r>
              <a:rPr lang="en-US" b="1" smtClean="0">
                <a:solidFill>
                  <a:srgbClr val="0000FF"/>
                </a:solidFill>
                <a:latin typeface="Times New Roman" pitchFamily="18" charset="0"/>
              </a:rPr>
              <a:t>Nhận</a:t>
            </a:r>
            <a:r>
              <a:rPr lang="en-US" b="1" smtClean="0">
                <a:solidFill>
                  <a:srgbClr val="0000FF"/>
                </a:solidFill>
                <a:latin typeface="VNI-Helve" pitchFamily="2" charset="0"/>
              </a:rPr>
              <a:t> </a:t>
            </a:r>
            <a:r>
              <a:rPr lang="en-US" b="1" smtClean="0">
                <a:solidFill>
                  <a:srgbClr val="0000FF"/>
                </a:solidFill>
                <a:latin typeface="Times New Roman" pitchFamily="18" charset="0"/>
              </a:rPr>
              <a:t>xét</a:t>
            </a:r>
            <a:r>
              <a:rPr lang="en-US" b="1" smtClean="0">
                <a:solidFill>
                  <a:srgbClr val="0000FF"/>
                </a:solidFill>
                <a:latin typeface="VNI-Helve" pitchFamily="2" charset="0"/>
              </a:rPr>
              <a:t>:</a:t>
            </a:r>
            <a:endParaRPr lang="en-US" b="1" smtClean="0">
              <a:latin typeface="VNI-Helve" pitchFamily="2" charset="0"/>
            </a:endParaRPr>
          </a:p>
          <a:p>
            <a:pPr lvl="1"/>
            <a:r>
              <a:rPr lang="en-US" smtClean="0">
                <a:latin typeface="Times New Roman" pitchFamily="18" charset="0"/>
              </a:rPr>
              <a:t>Các</a:t>
            </a:r>
            <a:r>
              <a:rPr lang="en-US" smtClean="0">
                <a:latin typeface="VNI-Helve" pitchFamily="2" charset="0"/>
              </a:rPr>
              <a:t> </a:t>
            </a:r>
            <a:r>
              <a:rPr lang="en-US" smtClean="0">
                <a:latin typeface="Times New Roman" pitchFamily="18" charset="0"/>
              </a:rPr>
              <a:t>thao</a:t>
            </a:r>
            <a:r>
              <a:rPr lang="en-US" smtClean="0">
                <a:latin typeface="VNI-Helve" pitchFamily="2" charset="0"/>
              </a:rPr>
              <a:t> </a:t>
            </a:r>
            <a:r>
              <a:rPr lang="en-US" smtClean="0">
                <a:latin typeface="Times New Roman" pitchFamily="18" charset="0"/>
              </a:rPr>
              <a:t>tác</a:t>
            </a:r>
            <a:r>
              <a:rPr lang="en-US" smtClean="0">
                <a:latin typeface="VNI-Helve" pitchFamily="2" charset="0"/>
              </a:rPr>
              <a:t> </a:t>
            </a:r>
            <a:r>
              <a:rPr lang="en-US" smtClean="0">
                <a:latin typeface="Times New Roman" pitchFamily="18" charset="0"/>
              </a:rPr>
              <a:t>trên</a:t>
            </a:r>
            <a:r>
              <a:rPr lang="en-US" smtClean="0">
                <a:latin typeface="VNI-Helve" pitchFamily="2" charset="0"/>
              </a:rPr>
              <a:t> </a:t>
            </a:r>
            <a:r>
              <a:rPr lang="en-US" smtClean="0">
                <a:latin typeface="Times New Roman" pitchFamily="18" charset="0"/>
              </a:rPr>
              <a:t>hàng</a:t>
            </a:r>
            <a:r>
              <a:rPr lang="en-US" smtClean="0">
                <a:latin typeface="VNI-Helve" pitchFamily="2" charset="0"/>
              </a:rPr>
              <a:t> </a:t>
            </a:r>
            <a:r>
              <a:rPr lang="en-US" smtClean="0">
                <a:latin typeface="Times New Roman" pitchFamily="18" charset="0"/>
              </a:rPr>
              <a:t>đợi</a:t>
            </a:r>
            <a:r>
              <a:rPr lang="en-US" smtClean="0">
                <a:latin typeface="VNI-Helve" pitchFamily="2" charset="0"/>
              </a:rPr>
              <a:t> </a:t>
            </a:r>
            <a:r>
              <a:rPr lang="en-US" smtClean="0">
                <a:latin typeface="Times New Roman" pitchFamily="18" charset="0"/>
              </a:rPr>
              <a:t>biểu</a:t>
            </a:r>
            <a:r>
              <a:rPr lang="en-US" smtClean="0">
                <a:latin typeface="VNI-Helve" pitchFamily="2" charset="0"/>
              </a:rPr>
              <a:t> </a:t>
            </a:r>
            <a:r>
              <a:rPr lang="en-US" smtClean="0">
                <a:latin typeface="Times New Roman" pitchFamily="18" charset="0"/>
              </a:rPr>
              <a:t>diễn</a:t>
            </a:r>
            <a:r>
              <a:rPr lang="en-US" smtClean="0">
                <a:latin typeface="VNI-Helve" pitchFamily="2" charset="0"/>
              </a:rPr>
              <a:t> </a:t>
            </a:r>
            <a:r>
              <a:rPr lang="en-US" smtClean="0">
                <a:latin typeface="Times New Roman" pitchFamily="18" charset="0"/>
              </a:rPr>
              <a:t>bằng</a:t>
            </a:r>
            <a:r>
              <a:rPr lang="en-US" smtClean="0">
                <a:latin typeface="VNI-Helve" pitchFamily="2" charset="0"/>
              </a:rPr>
              <a:t> </a:t>
            </a:r>
            <a:r>
              <a:rPr lang="en-US" smtClean="0">
                <a:latin typeface="Times New Roman" pitchFamily="18" charset="0"/>
              </a:rPr>
              <a:t>danh</a:t>
            </a:r>
            <a:r>
              <a:rPr lang="en-US" smtClean="0">
                <a:latin typeface="VNI-Helve" pitchFamily="2" charset="0"/>
              </a:rPr>
              <a:t> </a:t>
            </a:r>
            <a:r>
              <a:rPr lang="en-US" smtClean="0">
                <a:latin typeface="Times New Roman" pitchFamily="18" charset="0"/>
              </a:rPr>
              <a:t>sách</a:t>
            </a:r>
            <a:r>
              <a:rPr lang="en-US" smtClean="0">
                <a:latin typeface="VNI-Helve" pitchFamily="2" charset="0"/>
              </a:rPr>
              <a:t> </a:t>
            </a:r>
            <a:r>
              <a:rPr lang="en-US" smtClean="0">
                <a:latin typeface="Times New Roman" pitchFamily="18" charset="0"/>
              </a:rPr>
              <a:t>liên</a:t>
            </a:r>
            <a:r>
              <a:rPr lang="en-US" smtClean="0">
                <a:latin typeface="VNI-Helve" pitchFamily="2" charset="0"/>
              </a:rPr>
              <a:t> </a:t>
            </a:r>
            <a:r>
              <a:rPr lang="en-US" smtClean="0">
                <a:latin typeface="Times New Roman" pitchFamily="18" charset="0"/>
              </a:rPr>
              <a:t>kết</a:t>
            </a:r>
            <a:r>
              <a:rPr lang="en-US" smtClean="0">
                <a:latin typeface="VNI-Helve" pitchFamily="2" charset="0"/>
              </a:rPr>
              <a:t> </a:t>
            </a:r>
            <a:r>
              <a:rPr lang="en-US" smtClean="0">
                <a:latin typeface="Times New Roman" pitchFamily="18" charset="0"/>
              </a:rPr>
              <a:t>làm</a:t>
            </a:r>
            <a:r>
              <a:rPr lang="en-US" smtClean="0">
                <a:latin typeface="VNI-Helve" pitchFamily="2" charset="0"/>
              </a:rPr>
              <a:t> </a:t>
            </a:r>
            <a:r>
              <a:rPr lang="en-US" smtClean="0">
                <a:latin typeface="Times New Roman" pitchFamily="18" charset="0"/>
              </a:rPr>
              <a:t>việc</a:t>
            </a:r>
            <a:r>
              <a:rPr lang="en-US" smtClean="0">
                <a:latin typeface="VNI-Helve" pitchFamily="2" charset="0"/>
              </a:rPr>
              <a:t> </a:t>
            </a:r>
            <a:r>
              <a:rPr lang="en-US" smtClean="0">
                <a:latin typeface="Times New Roman" pitchFamily="18" charset="0"/>
              </a:rPr>
              <a:t>với</a:t>
            </a:r>
            <a:r>
              <a:rPr lang="en-US" smtClean="0">
                <a:latin typeface="VNI-Helve" pitchFamily="2" charset="0"/>
              </a:rPr>
              <a:t> </a:t>
            </a:r>
            <a:r>
              <a:rPr lang="en-US" smtClean="0">
                <a:latin typeface="Times New Roman" pitchFamily="18" charset="0"/>
              </a:rPr>
              <a:t>chi</a:t>
            </a:r>
            <a:r>
              <a:rPr lang="en-US" smtClean="0">
                <a:latin typeface="VNI-Helve" pitchFamily="2" charset="0"/>
              </a:rPr>
              <a:t> </a:t>
            </a:r>
            <a:r>
              <a:rPr lang="en-US" smtClean="0">
                <a:latin typeface="Times New Roman" pitchFamily="18" charset="0"/>
              </a:rPr>
              <a:t>phí</a:t>
            </a:r>
            <a:r>
              <a:rPr lang="en-US" smtClean="0">
                <a:latin typeface="VNI-Helve" pitchFamily="2" charset="0"/>
              </a:rPr>
              <a:t> </a:t>
            </a:r>
            <a:r>
              <a:rPr lang="en-US" smtClean="0">
                <a:latin typeface="Times New Roman" pitchFamily="18" charset="0"/>
              </a:rPr>
              <a:t>O</a:t>
            </a:r>
            <a:r>
              <a:rPr lang="en-US" smtClean="0">
                <a:latin typeface="VNI-Helve" pitchFamily="2" charset="0"/>
              </a:rPr>
              <a:t>(1). </a:t>
            </a:r>
          </a:p>
          <a:p>
            <a:pPr lvl="1"/>
            <a:r>
              <a:rPr lang="en-US" smtClean="0">
                <a:latin typeface="Times New Roman" pitchFamily="18" charset="0"/>
              </a:rPr>
              <a:t>Nếu</a:t>
            </a:r>
            <a:r>
              <a:rPr lang="en-US" smtClean="0">
                <a:latin typeface="VNI-Helve" pitchFamily="2" charset="0"/>
              </a:rPr>
              <a:t> </a:t>
            </a:r>
            <a:r>
              <a:rPr lang="en-US" smtClean="0">
                <a:latin typeface="Times New Roman" pitchFamily="18" charset="0"/>
              </a:rPr>
              <a:t>không</a:t>
            </a:r>
            <a:r>
              <a:rPr lang="en-US" smtClean="0">
                <a:latin typeface="VNI-Helve" pitchFamily="2" charset="0"/>
              </a:rPr>
              <a:t> </a:t>
            </a:r>
            <a:r>
              <a:rPr lang="en-US" smtClean="0">
                <a:latin typeface="Times New Roman" pitchFamily="18" charset="0"/>
              </a:rPr>
              <a:t>quản</a:t>
            </a:r>
            <a:r>
              <a:rPr lang="en-US" smtClean="0">
                <a:latin typeface="VNI-Helve" pitchFamily="2" charset="0"/>
              </a:rPr>
              <a:t> </a:t>
            </a:r>
            <a:r>
              <a:rPr lang="en-US" smtClean="0">
                <a:latin typeface="Times New Roman" pitchFamily="18" charset="0"/>
              </a:rPr>
              <a:t>lý</a:t>
            </a:r>
            <a:r>
              <a:rPr lang="en-US" smtClean="0">
                <a:latin typeface="VNI-Helve" pitchFamily="2" charset="0"/>
              </a:rPr>
              <a:t> </a:t>
            </a:r>
            <a:r>
              <a:rPr lang="en-US" smtClean="0">
                <a:latin typeface="Times New Roman" pitchFamily="18" charset="0"/>
              </a:rPr>
              <a:t>phần</a:t>
            </a:r>
            <a:r>
              <a:rPr lang="en-US" smtClean="0">
                <a:latin typeface="VNI-Helve" pitchFamily="2" charset="0"/>
              </a:rPr>
              <a:t> </a:t>
            </a:r>
            <a:r>
              <a:rPr lang="en-US" smtClean="0">
                <a:latin typeface="Times New Roman" pitchFamily="18" charset="0"/>
              </a:rPr>
              <a:t>tử</a:t>
            </a:r>
            <a:r>
              <a:rPr lang="en-US" smtClean="0">
                <a:latin typeface="VNI-Helve" pitchFamily="2" charset="0"/>
              </a:rPr>
              <a:t> </a:t>
            </a:r>
            <a:r>
              <a:rPr lang="en-US" smtClean="0">
                <a:latin typeface="Times New Roman" pitchFamily="18" charset="0"/>
              </a:rPr>
              <a:t>cuối</a:t>
            </a:r>
            <a:r>
              <a:rPr lang="en-US" smtClean="0">
                <a:latin typeface="VNI-Helve" pitchFamily="2" charset="0"/>
              </a:rPr>
              <a:t> </a:t>
            </a:r>
            <a:r>
              <a:rPr lang="en-US" smtClean="0">
                <a:latin typeface="Times New Roman" pitchFamily="18" charset="0"/>
              </a:rPr>
              <a:t>xâu</a:t>
            </a:r>
            <a:r>
              <a:rPr lang="en-US" smtClean="0">
                <a:latin typeface="VNI-Helve" pitchFamily="2" charset="0"/>
              </a:rPr>
              <a:t>, </a:t>
            </a:r>
            <a:r>
              <a:rPr lang="en-US" smtClean="0">
                <a:latin typeface="Times New Roman" pitchFamily="18" charset="0"/>
              </a:rPr>
              <a:t>thao</a:t>
            </a:r>
            <a:r>
              <a:rPr lang="en-US" smtClean="0">
                <a:latin typeface="VNI-Helve" pitchFamily="2" charset="0"/>
              </a:rPr>
              <a:t> </a:t>
            </a:r>
            <a:r>
              <a:rPr lang="en-US" smtClean="0">
                <a:latin typeface="Times New Roman" pitchFamily="18" charset="0"/>
              </a:rPr>
              <a:t>tác</a:t>
            </a:r>
            <a:r>
              <a:rPr lang="en-US" smtClean="0">
                <a:latin typeface="VNI-Helve" pitchFamily="2" charset="0"/>
              </a:rPr>
              <a:t> </a:t>
            </a:r>
            <a:r>
              <a:rPr lang="en-US" sz="2200" b="1" smtClean="0">
                <a:solidFill>
                  <a:srgbClr val="FF3300"/>
                </a:solidFill>
                <a:latin typeface="Times New Roman" pitchFamily="18" charset="0"/>
              </a:rPr>
              <a:t>Dequeue</a:t>
            </a:r>
            <a:r>
              <a:rPr lang="en-US" smtClean="0">
                <a:latin typeface="VNI-Helve" pitchFamily="2" charset="0"/>
              </a:rPr>
              <a:t> </a:t>
            </a:r>
            <a:r>
              <a:rPr lang="en-US" smtClean="0">
                <a:latin typeface="Times New Roman" pitchFamily="18" charset="0"/>
              </a:rPr>
              <a:t>sẽ</a:t>
            </a:r>
            <a:r>
              <a:rPr lang="en-US" smtClean="0">
                <a:latin typeface="VNI-Helve" pitchFamily="2" charset="0"/>
              </a:rPr>
              <a:t> </a:t>
            </a:r>
            <a:r>
              <a:rPr lang="en-US" smtClean="0">
                <a:latin typeface="Times New Roman" pitchFamily="18" charset="0"/>
              </a:rPr>
              <a:t>có</a:t>
            </a:r>
            <a:r>
              <a:rPr lang="en-US" smtClean="0">
                <a:latin typeface="VNI-Helve" pitchFamily="2" charset="0"/>
              </a:rPr>
              <a:t> </a:t>
            </a:r>
            <a:r>
              <a:rPr lang="en-US" smtClean="0">
                <a:latin typeface="Times New Roman" pitchFamily="18" charset="0"/>
              </a:rPr>
              <a:t>độ</a:t>
            </a:r>
            <a:r>
              <a:rPr lang="en-US" smtClean="0">
                <a:latin typeface="VNI-Helve" pitchFamily="2" charset="0"/>
              </a:rPr>
              <a:t> </a:t>
            </a:r>
            <a:r>
              <a:rPr lang="en-US" smtClean="0">
                <a:latin typeface="Times New Roman" pitchFamily="18" charset="0"/>
              </a:rPr>
              <a:t>phức</a:t>
            </a:r>
            <a:r>
              <a:rPr lang="en-US" smtClean="0">
                <a:latin typeface="VNI-Helve" pitchFamily="2" charset="0"/>
              </a:rPr>
              <a:t> </a:t>
            </a:r>
            <a:r>
              <a:rPr lang="en-US" smtClean="0">
                <a:latin typeface="Times New Roman" pitchFamily="18" charset="0"/>
              </a:rPr>
              <a:t>tạp</a:t>
            </a:r>
            <a:r>
              <a:rPr lang="en-US" smtClean="0">
                <a:latin typeface="VNI-Helve" pitchFamily="2" charset="0"/>
              </a:rPr>
              <a:t> </a:t>
            </a:r>
            <a:r>
              <a:rPr lang="en-US" smtClean="0">
                <a:latin typeface="Times New Roman" pitchFamily="18" charset="0"/>
              </a:rPr>
              <a:t>O</a:t>
            </a:r>
            <a:r>
              <a:rPr lang="en-US" smtClean="0">
                <a:latin typeface="VNI-Helve" pitchFamily="2" charset="0"/>
              </a:rPr>
              <a:t>(</a:t>
            </a:r>
            <a:r>
              <a:rPr lang="en-US" smtClean="0">
                <a:latin typeface="Times New Roman" pitchFamily="18" charset="0"/>
              </a:rPr>
              <a:t>n</a:t>
            </a:r>
            <a:r>
              <a:rPr lang="en-US" smtClean="0">
                <a:latin typeface="VNI-Helve" pitchFamily="2" charset="0"/>
              </a:rPr>
              <a:t>).</a:t>
            </a:r>
          </a:p>
          <a:p>
            <a:endParaRPr lang="en-US" smtClean="0">
              <a:latin typeface="VNI-Helve" pitchFamily="2" charset="0"/>
            </a:endParaRPr>
          </a:p>
        </p:txBody>
      </p:sp>
      <p:sp>
        <p:nvSpPr>
          <p:cNvPr id="7" name="Rectangle 6"/>
          <p:cNvSpPr>
            <a:spLocks noGrp="1" noChangeArrowheads="1"/>
          </p:cNvSpPr>
          <p:nvPr>
            <p:ph type="title"/>
          </p:nvPr>
        </p:nvSpPr>
        <p:spPr>
          <a:xfrm>
            <a:off x="457200" y="274638"/>
            <a:ext cx="8229600" cy="1143000"/>
          </a:xfrm>
        </p:spPr>
        <p:txBody>
          <a:bodyPr rtlCol="0">
            <a:normAutofit/>
          </a:bodyPr>
          <a:lstStyle/>
          <a:p>
            <a:pPr fontAlgn="auto">
              <a:spcAft>
                <a:spcPts val="0"/>
              </a:spcAft>
              <a:defRPr/>
            </a:pPr>
            <a:r>
              <a:rPr lang="en-US" b="1" dirty="0" err="1" smtClean="0">
                <a:latin typeface="Times New Roman" pitchFamily="18" charset="0"/>
              </a:rPr>
              <a:t>Biểu</a:t>
            </a:r>
            <a:r>
              <a:rPr lang="en-US" b="1" dirty="0" smtClean="0"/>
              <a:t> </a:t>
            </a:r>
            <a:r>
              <a:rPr lang="en-US" b="1" dirty="0" err="1" smtClean="0">
                <a:latin typeface="Times New Roman" pitchFamily="18" charset="0"/>
              </a:rPr>
              <a:t>diễn</a:t>
            </a:r>
            <a:r>
              <a:rPr lang="en-US" b="1" dirty="0" smtClean="0"/>
              <a:t> </a:t>
            </a:r>
            <a:r>
              <a:rPr lang="en-US" b="1" dirty="0" err="1" smtClean="0">
                <a:latin typeface="Times New Roman" pitchFamily="18" charset="0"/>
              </a:rPr>
              <a:t>hàng</a:t>
            </a:r>
            <a:r>
              <a:rPr lang="en-US" b="1" dirty="0" smtClean="0"/>
              <a:t> </a:t>
            </a:r>
            <a:r>
              <a:rPr lang="en-US" b="1" dirty="0" err="1" smtClean="0">
                <a:latin typeface="Times New Roman" pitchFamily="18" charset="0"/>
              </a:rPr>
              <a:t>đợi</a:t>
            </a:r>
            <a:r>
              <a:rPr lang="en-US" b="1" dirty="0" smtClean="0"/>
              <a:t> </a:t>
            </a:r>
            <a:r>
              <a:rPr lang="en-US" b="1" dirty="0" err="1" smtClean="0">
                <a:latin typeface="Times New Roman" pitchFamily="18" charset="0"/>
              </a:rPr>
              <a:t>dùng</a:t>
            </a:r>
            <a:r>
              <a:rPr lang="en-US" b="1" dirty="0" smtClean="0"/>
              <a:t> </a:t>
            </a:r>
            <a:r>
              <a:rPr lang="en-US" b="1" dirty="0" smtClean="0">
                <a:latin typeface="Times New Roman" pitchFamily="18" charset="0"/>
              </a:rPr>
              <a:t>DSMN</a:t>
            </a:r>
            <a:endParaRPr lang="en-US"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Cấu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trúc</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dữ</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liệu</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và</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giải</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endParaRPr lang="en-US" dirty="0"/>
          </a:p>
        </p:txBody>
      </p:sp>
      <p:sp>
        <p:nvSpPr>
          <p:cNvPr id="3" name="Content Placeholder 2"/>
          <p:cNvSpPr>
            <a:spLocks noGrp="1"/>
          </p:cNvSpPr>
          <p:nvPr>
            <p:ph idx="1"/>
          </p:nvPr>
        </p:nvSpPr>
        <p:spPr>
          <a:xfrm>
            <a:off x="838200" y="1600200"/>
            <a:ext cx="8305800" cy="4602163"/>
          </a:xfrm>
        </p:spPr>
        <p:txBody>
          <a:bodyPr>
            <a:normAutofit lnSpcReduction="10000"/>
          </a:bodyPr>
          <a:lstStyle/>
          <a:p>
            <a:pPr marL="0" lv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cs typeface="Times New Roman" pitchFamily="18" charset="0"/>
              </a:rPr>
              <a:t>Đệ</a:t>
            </a:r>
            <a:r>
              <a:rPr lang="en-US" sz="3600" dirty="0" smtClean="0">
                <a:solidFill>
                  <a:schemeClr val="bg1">
                    <a:lumMod val="50000"/>
                  </a:schemeClr>
                </a:solidFill>
                <a:latin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cs typeface="Times New Roman" pitchFamily="18" charset="0"/>
              </a:rPr>
              <a:t>quy</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Danh</a:t>
            </a:r>
            <a:r>
              <a:rPr kumimoji="0" lang="en-US"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bg1">
                    <a:lumMod val="50000"/>
                  </a:schemeClr>
                </a:solidFill>
                <a:effectLst/>
                <a:latin typeface="Times New Roman" pitchFamily="18" charset="0"/>
                <a:ea typeface="Times New Roman" pitchFamily="18" charset="0"/>
                <a:cs typeface="Times New Roman" pitchFamily="18" charset="0"/>
              </a:rPr>
              <a:t>sách</a:t>
            </a:r>
            <a:r>
              <a:rPr lang="en-US" sz="3600" dirty="0" smtClean="0">
                <a:solidFill>
                  <a:schemeClr val="bg1">
                    <a:lumMod val="50000"/>
                  </a:schemeClr>
                </a:solidFill>
                <a:latin typeface="Times New Roman" pitchFamily="18" charset="0"/>
                <a:ea typeface="Times New Roman" pitchFamily="18" charset="0"/>
                <a:cs typeface="Times New Roman" pitchFamily="18" charset="0"/>
              </a:rPr>
              <a:t> (List)</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pt-BR" sz="3600" i="0" u="none" strike="noStrike" cap="none" normalizeH="0" baseline="0" dirty="0" smtClean="0">
                <a:ln>
                  <a:noFill/>
                </a:ln>
                <a:solidFill>
                  <a:schemeClr val="bg1">
                    <a:lumMod val="50000"/>
                  </a:schemeClr>
                </a:solidFill>
                <a:effectLst/>
                <a:latin typeface="Times New Roman" pitchFamily="18" charset="0"/>
                <a:ea typeface="Times New Roman" pitchFamily="18" charset="0"/>
                <a:cs typeface="Times New Roman" pitchFamily="18" charset="0"/>
              </a:rPr>
              <a:t>Ngăn xếp (Stack) / Hàng đợi (Queue)</a:t>
            </a:r>
            <a:endParaRPr kumimoji="0" lang="en-US" sz="1600" i="0" u="none" strike="noStrike" cap="none" normalizeH="0" baseline="0" dirty="0" smtClean="0">
              <a:ln>
                <a:noFill/>
              </a:ln>
              <a:solidFill>
                <a:schemeClr val="bg1">
                  <a:lumMod val="50000"/>
                </a:schemeClr>
              </a:solidFill>
              <a:effectLst/>
              <a:latin typeface="Arial" pitchFamily="34" charset="0"/>
            </a:endParaRPr>
          </a:p>
          <a:p>
            <a:pPr marL="0" lvl="0" indent="288925" algn="just" eaLnBrk="0" fontAlgn="base" hangingPunct="0">
              <a:spcBef>
                <a:spcPct val="0"/>
              </a:spcBef>
              <a:spcAft>
                <a:spcPct val="0"/>
              </a:spcAft>
              <a:buFont typeface="Wingdings" pitchFamily="2" charset="2"/>
              <a:buChar char="ü"/>
            </a:pP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Các</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thuật</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toán</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sắp</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36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xếp</a:t>
            </a:r>
            <a:r>
              <a:rPr kumimoji="0" lang="en-US" sz="3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(Sort)</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Sắp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xếp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chọn</a:t>
            </a:r>
            <a:r>
              <a:rPr lang="en-US" sz="2600" dirty="0" smtClean="0">
                <a:latin typeface="Times New Roman" pitchFamily="18" charset="0"/>
                <a:ea typeface="Times New Roman" pitchFamily="18" charset="0"/>
                <a:cs typeface="Times New Roman" pitchFamily="18" charset="0"/>
              </a:rPr>
              <a:t> (Selection Sort)</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Sắp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xếp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nổi</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bọt</a:t>
            </a:r>
            <a:r>
              <a:rPr lang="en-US" sz="2600" dirty="0" smtClean="0">
                <a:latin typeface="Times New Roman" pitchFamily="18" charset="0"/>
                <a:ea typeface="Times New Roman" pitchFamily="18" charset="0"/>
                <a:cs typeface="Times New Roman" pitchFamily="18" charset="0"/>
              </a:rPr>
              <a:t> (Bubble Sort)</a:t>
            </a:r>
          </a:p>
          <a:p>
            <a:pPr marL="400050" lvl="1" indent="288925" algn="just" eaLnBrk="0" fontAlgn="base" hangingPunct="0">
              <a:spcBef>
                <a:spcPct val="0"/>
              </a:spcBef>
              <a:spcAft>
                <a:spcPct val="0"/>
              </a:spcAft>
            </a:pPr>
            <a:r>
              <a:rPr lang="en-US" sz="2600" dirty="0" err="1" smtClean="0">
                <a:latin typeface="Times New Roman" pitchFamily="18" charset="0"/>
                <a:ea typeface="Times New Roman" pitchFamily="18" charset="0"/>
                <a:cs typeface="Times New Roman" pitchFamily="18" charset="0"/>
              </a:rPr>
              <a:t>Sắp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xếp</a:t>
            </a:r>
            <a:r>
              <a:rPr lang="en-US" sz="2600" dirty="0" smtClean="0">
                <a:latin typeface="Times New Roman" pitchFamily="18" charset="0"/>
                <a:ea typeface="Times New Roman" pitchFamily="18" charset="0"/>
                <a:cs typeface="Times New Roman" pitchFamily="18" charset="0"/>
              </a:rPr>
              <a:t> </a:t>
            </a:r>
            <a:r>
              <a:rPr lang="en-US" sz="2600" dirty="0" err="1" smtClean="0">
                <a:latin typeface="Times New Roman" pitchFamily="18" charset="0"/>
                <a:ea typeface="Times New Roman" pitchFamily="18" charset="0"/>
                <a:cs typeface="Times New Roman" pitchFamily="18" charset="0"/>
              </a:rPr>
              <a:t>nhanh</a:t>
            </a:r>
            <a:r>
              <a:rPr lang="en-US" sz="2600" dirty="0" smtClean="0">
                <a:latin typeface="Times New Roman" pitchFamily="18" charset="0"/>
                <a:ea typeface="Times New Roman" pitchFamily="18" charset="0"/>
                <a:cs typeface="Times New Roman" pitchFamily="18" charset="0"/>
              </a:rPr>
              <a:t> (Quick Sort)</a:t>
            </a:r>
            <a:endParaRPr kumimoji="0" lang="en-US" sz="26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indent="288925" algn="just" eaLnBrk="0" fontAlgn="base" hangingPunct="0">
              <a:spcBef>
                <a:spcPct val="0"/>
              </a:spcBef>
              <a:spcAft>
                <a:spcPct val="0"/>
              </a:spcAft>
              <a:buFont typeface="Wingdings" pitchFamily="2" charset="2"/>
              <a:buChar char="ü"/>
            </a:pPr>
            <a:r>
              <a:rPr lang="en-US" sz="3600" dirty="0" err="1" smtClean="0">
                <a:solidFill>
                  <a:schemeClr val="bg1">
                    <a:lumMod val="50000"/>
                  </a:schemeClr>
                </a:solidFill>
                <a:latin typeface="Times New Roman" pitchFamily="18" charset="0"/>
                <a:ea typeface="Times New Roman" pitchFamily="18" charset="0"/>
                <a:cs typeface="Times New Roman" pitchFamily="18" charset="0"/>
              </a:rPr>
              <a:t>Các</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thuật</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toán</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a:t>
            </a:r>
            <a:r>
              <a:rPr lang="en-US" sz="3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3600" dirty="0" smtClean="0">
                <a:solidFill>
                  <a:schemeClr val="bg1">
                    <a:lumMod val="50000"/>
                  </a:schemeClr>
                </a:solidFill>
                <a:latin typeface="Times New Roman" pitchFamily="18" charset="0"/>
                <a:ea typeface="Times New Roman" pitchFamily="18" charset="0"/>
                <a:cs typeface="Times New Roman" pitchFamily="18" charset="0"/>
              </a:rPr>
              <a:t> (Search)</a:t>
            </a: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tuần</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tự</a:t>
            </a:r>
            <a:endParaRPr lang="en-US" sz="2600" dirty="0" smtClean="0">
              <a:solidFill>
                <a:schemeClr val="bg1">
                  <a:lumMod val="50000"/>
                </a:schemeClr>
              </a:solidFill>
              <a:latin typeface="Times New Roman" pitchFamily="18" charset="0"/>
              <a:ea typeface="Times New Roman" pitchFamily="18" charset="0"/>
              <a:cs typeface="Times New Roman" pitchFamily="18" charset="0"/>
            </a:endParaRPr>
          </a:p>
          <a:p>
            <a:pPr marL="400050" lvl="1" indent="288925" algn="just" eaLnBrk="0" fontAlgn="base" hangingPunct="0">
              <a:spcBef>
                <a:spcPct val="0"/>
              </a:spcBef>
              <a:spcAft>
                <a:spcPct val="0"/>
              </a:spcAft>
            </a:pPr>
            <a:r>
              <a:rPr lang="en-US" sz="2600" dirty="0" err="1" smtClean="0">
                <a:solidFill>
                  <a:schemeClr val="bg1">
                    <a:lumMod val="50000"/>
                  </a:schemeClr>
                </a:solidFill>
                <a:latin typeface="Times New Roman" pitchFamily="18" charset="0"/>
                <a:ea typeface="Times New Roman" pitchFamily="18" charset="0"/>
                <a:cs typeface="Times New Roman" pitchFamily="18" charset="0"/>
              </a:rPr>
              <a:t>Tìm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kiếm</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nhị</a:t>
            </a:r>
            <a:r>
              <a:rPr lang="en-US" sz="2600" dirty="0" smtClean="0">
                <a:solidFill>
                  <a:schemeClr val="bg1">
                    <a:lumMod val="50000"/>
                  </a:schemeClr>
                </a:solidFill>
                <a:latin typeface="Times New Roman" pitchFamily="18" charset="0"/>
                <a:ea typeface="Times New Roman" pitchFamily="18" charset="0"/>
                <a:cs typeface="Times New Roman" pitchFamily="18" charset="0"/>
              </a:rPr>
              <a:t> </a:t>
            </a:r>
            <a:r>
              <a:rPr lang="en-US" sz="2600" dirty="0" err="1" smtClean="0">
                <a:solidFill>
                  <a:schemeClr val="bg1">
                    <a:lumMod val="50000"/>
                  </a:schemeClr>
                </a:solidFill>
                <a:latin typeface="Times New Roman" pitchFamily="18" charset="0"/>
                <a:ea typeface="Times New Roman" pitchFamily="18" charset="0"/>
                <a:cs typeface="Times New Roman" pitchFamily="18" charset="0"/>
              </a:rPr>
              <a:t>phân</a:t>
            </a:r>
            <a:endParaRPr lang="en-US" sz="2600" dirty="0" smtClean="0">
              <a:solidFill>
                <a:schemeClr val="bg1">
                  <a:lumMod val="50000"/>
                </a:schemeClr>
              </a:solidFill>
              <a:latin typeface="Arial" pitchFamily="34" charset="0"/>
            </a:endParaRPr>
          </a:p>
        </p:txBody>
      </p:sp>
      <p:sp>
        <p:nvSpPr>
          <p:cNvPr id="4" name="Slide Number Placeholder 3"/>
          <p:cNvSpPr>
            <a:spLocks noGrp="1"/>
          </p:cNvSpPr>
          <p:nvPr>
            <p:ph type="sldNum" sz="quarter" idx="12"/>
          </p:nvPr>
        </p:nvSpPr>
        <p:spPr/>
        <p:txBody>
          <a:bodyPr/>
          <a:lstStyle/>
          <a:p>
            <a:fld id="{EA8B0754-5FE3-4DBF-89CA-B0CB43DC3C3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latin typeface="Times New Roman" pitchFamily="18" charset="0"/>
                <a:cs typeface="Times New Roman" pitchFamily="18" charset="0"/>
              </a:rPr>
              <a:t>Sắp xếp chọn trực tiếp</a:t>
            </a:r>
            <a:endParaRPr lang="en-US" smtClean="0"/>
          </a:p>
        </p:txBody>
      </p:sp>
      <p:sp>
        <p:nvSpPr>
          <p:cNvPr id="11267" name="Content Placeholder 2"/>
          <p:cNvSpPr>
            <a:spLocks noGrp="1"/>
          </p:cNvSpPr>
          <p:nvPr>
            <p:ph idx="1"/>
          </p:nvPr>
        </p:nvSpPr>
        <p:spPr/>
        <p:txBody>
          <a:bodyPr/>
          <a:lstStyle/>
          <a:p>
            <a:r>
              <a:rPr lang="en-US" sz="4000" b="1" dirty="0" smtClean="0">
                <a:latin typeface="Times New Roman" pitchFamily="18" charset="0"/>
                <a:cs typeface="Times New Roman" pitchFamily="18" charset="0"/>
              </a:rPr>
              <a:t>Ý </a:t>
            </a:r>
            <a:r>
              <a:rPr lang="en-US" sz="4000" b="1" dirty="0" err="1" smtClean="0">
                <a:latin typeface="Times New Roman" pitchFamily="18" charset="0"/>
                <a:cs typeface="Times New Roman" pitchFamily="18" charset="0"/>
              </a:rPr>
              <a:t>tưởng</a:t>
            </a:r>
            <a:r>
              <a:rPr lang="en-US" sz="4000" dirty="0" smtClean="0">
                <a:latin typeface="Times New Roman" pitchFamily="18" charset="0"/>
                <a:cs typeface="Times New Roman" pitchFamily="18" charset="0"/>
              </a:rPr>
              <a:t> </a:t>
            </a:r>
          </a:p>
          <a:p>
            <a:pPr>
              <a:buFont typeface="Wingdings" pitchFamily="2" charset="2"/>
              <a:buNone/>
            </a:pP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Tráo</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đổi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giá</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trị</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nhỏ</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nhất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khóa</a:t>
            </a:r>
            <a:r>
              <a:rPr lang="en-US" sz="4000" dirty="0" smtClean="0">
                <a:latin typeface="Times New Roman" pitchFamily="18" charset="0"/>
                <a:cs typeface="Times New Roman" pitchFamily="18" charset="0"/>
              </a:rPr>
              <a:t> k</a:t>
            </a:r>
            <a:r>
              <a:rPr lang="en-US" sz="4000" baseline="-25000" dirty="0" smtClean="0">
                <a:latin typeface="Times New Roman" pitchFamily="18" charset="0"/>
                <a:cs typeface="Times New Roman" pitchFamily="18" charset="0"/>
              </a:rPr>
              <a:t>1</a:t>
            </a:r>
            <a:r>
              <a:rPr lang="en-US" sz="4000" dirty="0" smtClean="0">
                <a:latin typeface="Times New Roman" pitchFamily="18" charset="0"/>
                <a:cs typeface="Times New Roman" pitchFamily="18" charset="0"/>
              </a:rPr>
              <a:t> ở </a:t>
            </a:r>
            <a:r>
              <a:rPr lang="en-US" sz="4000" dirty="0" err="1" smtClean="0">
                <a:latin typeface="Times New Roman" pitchFamily="18" charset="0"/>
                <a:cs typeface="Times New Roman" pitchFamily="18" charset="0"/>
              </a:rPr>
              <a:t>lươt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thứ</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hai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chọn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trong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số</a:t>
            </a:r>
            <a:r>
              <a:rPr lang="en-US" sz="4000" dirty="0" smtClean="0">
                <a:latin typeface="Times New Roman" pitchFamily="18" charset="0"/>
                <a:cs typeface="Times New Roman" pitchFamily="18" charset="0"/>
              </a:rPr>
              <a:t> ( K-1) </a:t>
            </a:r>
            <a:r>
              <a:rPr lang="en-US" sz="4000" dirty="0" err="1" smtClean="0">
                <a:latin typeface="Times New Roman" pitchFamily="18" charset="0"/>
                <a:cs typeface="Times New Roman" pitchFamily="18" charset="0"/>
              </a:rPr>
              <a:t>khóa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còn</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lại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khóa</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nhỏ</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nhất</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và</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tráo</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đổi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giá</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trị</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đó</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cho</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khóa</a:t>
            </a:r>
            <a:r>
              <a:rPr lang="en-US" sz="4000" dirty="0" smtClean="0">
                <a:latin typeface="Times New Roman" pitchFamily="18" charset="0"/>
                <a:cs typeface="Times New Roman" pitchFamily="18" charset="0"/>
              </a:rPr>
              <a:t> k</a:t>
            </a:r>
            <a:r>
              <a:rPr lang="en-US" sz="4000" baseline="-25000" dirty="0" smtClean="0">
                <a:latin typeface="Times New Roman" pitchFamily="18" charset="0"/>
                <a:cs typeface="Times New Roman" pitchFamily="18" charset="0"/>
              </a:rPr>
              <a:t>2</a:t>
            </a:r>
            <a:r>
              <a:rPr lang="en-US" sz="4000" dirty="0" smtClean="0">
                <a:latin typeface="Times New Roman" pitchFamily="18" charset="0"/>
                <a:cs typeface="Times New Roman" pitchFamily="18" charset="0"/>
              </a:rPr>
              <a:t>,.. </a:t>
            </a:r>
          </a:p>
          <a:p>
            <a:pPr>
              <a:buFont typeface="Wingdings" pitchFamily="2" charset="2"/>
              <a:buNone/>
            </a:pPr>
            <a:r>
              <a:rPr lang="en-US" sz="4000" dirty="0" err="1" smtClean="0">
                <a:latin typeface="Times New Roman" pitchFamily="18" charset="0"/>
                <a:cs typeface="Times New Roman" pitchFamily="18" charset="0"/>
              </a:rPr>
              <a:t>Tiếp</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tục</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quá</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trình</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tương</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tự</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như</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vậy</a:t>
            </a:r>
            <a:r>
              <a:rPr lang="en-US" sz="40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EA8B0754-5FE3-4DBF-89CA-B0CB43DC3C3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Times New Roman" pitchFamily="18" charset="0"/>
                <a:cs typeface="Times New Roman" pitchFamily="18" charset="0"/>
              </a:rPr>
              <a:t>Sắp xếp chọn trực tiếp</a:t>
            </a:r>
            <a:endParaRPr lang="en-US" smtClean="0"/>
          </a:p>
        </p:txBody>
      </p:sp>
      <p:pic>
        <p:nvPicPr>
          <p:cNvPr id="14339" name="Picture 4"/>
          <p:cNvPicPr>
            <a:picLocks noGrp="1" noChangeAspect="1" noChangeArrowheads="1"/>
          </p:cNvPicPr>
          <p:nvPr>
            <p:ph idx="4294967295"/>
          </p:nvPr>
        </p:nvPicPr>
        <p:blipFill>
          <a:blip r:embed="rId2"/>
          <a:srcRect/>
          <a:stretch>
            <a:fillRect/>
          </a:stretch>
        </p:blipFill>
        <p:spPr>
          <a:xfrm>
            <a:off x="76200" y="2154238"/>
            <a:ext cx="8915400" cy="3332162"/>
          </a:xfrm>
          <a:noFill/>
        </p:spPr>
      </p:pic>
      <p:sp>
        <p:nvSpPr>
          <p:cNvPr id="4" name="Slide Number Placeholder 3"/>
          <p:cNvSpPr>
            <a:spLocks noGrp="1"/>
          </p:cNvSpPr>
          <p:nvPr>
            <p:ph type="sldNum" sz="quarter" idx="12"/>
          </p:nvPr>
        </p:nvSpPr>
        <p:spPr/>
        <p:txBody>
          <a:bodyPr/>
          <a:lstStyle/>
          <a:p>
            <a:fld id="{EA8B0754-5FE3-4DBF-89CA-B0CB43DC3C3B}" type="slidenum">
              <a:rPr lang="en-US" smtClean="0"/>
              <a:pPr/>
              <a:t>93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1000" fill="hold"/>
                                        <p:tgtEl>
                                          <p:spTgt spid="14338"/>
                                        </p:tgtEl>
                                        <p:attrNameLst>
                                          <p:attrName>ppt_x</p:attrName>
                                        </p:attrNameLst>
                                      </p:cBhvr>
                                      <p:tavLst>
                                        <p:tav tm="0">
                                          <p:val>
                                            <p:strVal val="#ppt_x-.2"/>
                                          </p:val>
                                        </p:tav>
                                        <p:tav tm="100000">
                                          <p:val>
                                            <p:strVal val="#ppt_x"/>
                                          </p:val>
                                        </p:tav>
                                      </p:tavLst>
                                    </p:anim>
                                    <p:anim calcmode="lin" valueType="num">
                                      <p:cBhvr>
                                        <p:cTn id="8" dur="1000" fill="hold"/>
                                        <p:tgtEl>
                                          <p:spTgt spid="1433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33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nodeType="clickEffect">
                                  <p:stCondLst>
                                    <p:cond delay="0"/>
                                  </p:stCondLst>
                                  <p:childTnLst>
                                    <p:set>
                                      <p:cBhvr>
                                        <p:cTn id="13" dur="1" fill="hold">
                                          <p:stCondLst>
                                            <p:cond delay="0"/>
                                          </p:stCondLst>
                                        </p:cTn>
                                        <p:tgtEl>
                                          <p:spTgt spid="14339"/>
                                        </p:tgtEl>
                                        <p:attrNameLst>
                                          <p:attrName>style.visibility</p:attrName>
                                        </p:attrNameLst>
                                      </p:cBhvr>
                                      <p:to>
                                        <p:strVal val="visible"/>
                                      </p:to>
                                    </p:set>
                                    <p:animEffect transition="in" filter="fade">
                                      <p:cBhvr>
                                        <p:cTn id="14" dur="500"/>
                                        <p:tgtEl>
                                          <p:spTgt spid="14339"/>
                                        </p:tgtEl>
                                      </p:cBhvr>
                                    </p:animEffect>
                                    <p:anim calcmode="lin" valueType="num">
                                      <p:cBhvr>
                                        <p:cTn id="15" dur="500" fill="hold"/>
                                        <p:tgtEl>
                                          <p:spTgt spid="14339"/>
                                        </p:tgtEl>
                                        <p:attrNameLst>
                                          <p:attrName>ppt_x</p:attrName>
                                        </p:attrNameLst>
                                      </p:cBhvr>
                                      <p:tavLst>
                                        <p:tav tm="0">
                                          <p:val>
                                            <p:strVal val="#ppt_x"/>
                                          </p:val>
                                        </p:tav>
                                        <p:tav tm="100000">
                                          <p:val>
                                            <p:strVal val="#ppt_x"/>
                                          </p:val>
                                        </p:tav>
                                      </p:tavLst>
                                    </p:anim>
                                    <p:anim calcmode="lin" valueType="num">
                                      <p:cBhvr>
                                        <p:cTn id="16" dur="500" fill="hold"/>
                                        <p:tgtEl>
                                          <p:spTgt spid="14339"/>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latin typeface="Times New Roman" pitchFamily="18" charset="0"/>
                <a:cs typeface="Times New Roman" pitchFamily="18" charset="0"/>
              </a:rPr>
              <a:t>Giải thuật sắp xếp chọn trực tiếp</a:t>
            </a:r>
          </a:p>
        </p:txBody>
      </p:sp>
      <p:sp>
        <p:nvSpPr>
          <p:cNvPr id="13315" name="Content Placeholder 2"/>
          <p:cNvSpPr>
            <a:spLocks noGrp="1"/>
          </p:cNvSpPr>
          <p:nvPr>
            <p:ph idx="1"/>
          </p:nvPr>
        </p:nvSpPr>
        <p:spPr>
          <a:xfrm>
            <a:off x="457200" y="1600200"/>
            <a:ext cx="8534400" cy="5029200"/>
          </a:xfrm>
        </p:spPr>
        <p:txBody>
          <a:bodyPr/>
          <a:lstStyle/>
          <a:p>
            <a:r>
              <a:rPr lang="vi-VN" u="sng" dirty="0" smtClean="0"/>
              <a:t>Bước 1</a:t>
            </a:r>
            <a:r>
              <a:rPr lang="vi-VN" dirty="0" smtClean="0"/>
              <a:t>:   i = 1; </a:t>
            </a:r>
          </a:p>
          <a:p>
            <a:r>
              <a:rPr lang="vi-VN" u="sng" dirty="0" smtClean="0"/>
              <a:t>Bước 2</a:t>
            </a:r>
            <a:r>
              <a:rPr lang="vi-VN" dirty="0" smtClean="0"/>
              <a:t>:  Tìm phần tử a[min] nhỏ nhất trong dãy hiện hành từ  a[i] đến a[N] </a:t>
            </a:r>
          </a:p>
          <a:p>
            <a:r>
              <a:rPr lang="vi-VN" u="sng" dirty="0" smtClean="0"/>
              <a:t>Bước 3 :</a:t>
            </a:r>
            <a:r>
              <a:rPr lang="vi-VN" dirty="0" smtClean="0"/>
              <a:t>  Hoán vị a[min] và a[i] </a:t>
            </a:r>
          </a:p>
          <a:p>
            <a:r>
              <a:rPr lang="vi-VN" u="sng" dirty="0" smtClean="0"/>
              <a:t>Bước 4</a:t>
            </a:r>
            <a:r>
              <a:rPr lang="vi-VN" dirty="0" smtClean="0"/>
              <a:t> :  Nếu  i</a:t>
            </a:r>
            <a:r>
              <a:rPr lang="en-US" dirty="0" smtClean="0"/>
              <a:t>&lt;</a:t>
            </a:r>
            <a:r>
              <a:rPr lang="vi-VN" dirty="0" smtClean="0"/>
              <a:t>N-1 thì i = i+1; Lặp Bước 2 </a:t>
            </a:r>
            <a:br>
              <a:rPr lang="vi-VN" dirty="0" smtClean="0"/>
            </a:br>
            <a:r>
              <a:rPr lang="vi-VN" dirty="0" smtClean="0"/>
              <a:t> Ngược lại: Dừng. </a:t>
            </a:r>
            <a:endParaRPr lang="en-US" dirty="0" smtClean="0"/>
          </a:p>
          <a:p>
            <a:pPr>
              <a:buFont typeface="Arial" charset="0"/>
              <a:buNone/>
            </a:pPr>
            <a:r>
              <a:rPr lang="vi-VN" dirty="0" smtClean="0"/>
              <a:t>//N-1 phần tử đã nằm đúng vị trí. </a:t>
            </a:r>
          </a:p>
        </p:txBody>
      </p:sp>
      <p:sp>
        <p:nvSpPr>
          <p:cNvPr id="4" name="Slide Number Placeholder 3"/>
          <p:cNvSpPr>
            <a:spLocks noGrp="1"/>
          </p:cNvSpPr>
          <p:nvPr>
            <p:ph type="sldNum" sz="quarter" idx="12"/>
          </p:nvPr>
        </p:nvSpPr>
        <p:spPr/>
        <p:txBody>
          <a:bodyPr/>
          <a:lstStyle/>
          <a:p>
            <a:fld id="{EA8B0754-5FE3-4DBF-89CA-B0CB43DC3C3B}" type="slidenum">
              <a:rPr lang="en-US" smtClean="0"/>
              <a:pPr/>
              <a:t>94</a:t>
            </a:fld>
            <a:endParaRPr lang="en-US"/>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latin typeface="Times New Roman" pitchFamily="18" charset="0"/>
                <a:cs typeface="Times New Roman" pitchFamily="18" charset="0"/>
              </a:rPr>
              <a:t>Ví dụ</a:t>
            </a:r>
            <a:endParaRPr lang="en-US" smtClean="0"/>
          </a:p>
        </p:txBody>
      </p:sp>
      <p:sp>
        <p:nvSpPr>
          <p:cNvPr id="14339" name="Content Placeholder 4"/>
          <p:cNvSpPr>
            <a:spLocks noGrp="1"/>
          </p:cNvSpPr>
          <p:nvPr>
            <p:ph idx="1"/>
          </p:nvPr>
        </p:nvSpPr>
        <p:spPr/>
        <p:txBody>
          <a:bodyPr/>
          <a:lstStyle/>
          <a:p>
            <a:r>
              <a:rPr lang="en-US" smtClean="0"/>
              <a:t>Cho dãy số a:    12  2  8  5  1  6  4 15</a:t>
            </a:r>
          </a:p>
        </p:txBody>
      </p:sp>
      <p:pic>
        <p:nvPicPr>
          <p:cNvPr id="55301" name="Picture 5"/>
          <p:cNvPicPr>
            <a:picLocks noChangeAspect="1" noChangeArrowheads="1"/>
          </p:cNvPicPr>
          <p:nvPr/>
        </p:nvPicPr>
        <p:blipFill>
          <a:blip r:embed="rId2"/>
          <a:srcRect/>
          <a:stretch>
            <a:fillRect/>
          </a:stretch>
        </p:blipFill>
        <p:spPr bwMode="auto">
          <a:xfrm>
            <a:off x="1066800" y="2514600"/>
            <a:ext cx="7358063" cy="2011363"/>
          </a:xfrm>
          <a:prstGeom prst="rect">
            <a:avLst/>
          </a:prstGeom>
          <a:noFill/>
          <a:ln w="9525">
            <a:noFill/>
            <a:miter lim="800000"/>
            <a:headEnd/>
            <a:tailEnd/>
          </a:ln>
        </p:spPr>
      </p:pic>
      <p:pic>
        <p:nvPicPr>
          <p:cNvPr id="55302" name="Picture 6"/>
          <p:cNvPicPr>
            <a:picLocks noChangeAspect="1" noChangeArrowheads="1"/>
          </p:cNvPicPr>
          <p:nvPr/>
        </p:nvPicPr>
        <p:blipFill>
          <a:blip r:embed="rId3"/>
          <a:srcRect/>
          <a:stretch>
            <a:fillRect/>
          </a:stretch>
        </p:blipFill>
        <p:spPr bwMode="auto">
          <a:xfrm>
            <a:off x="1066800" y="2438400"/>
            <a:ext cx="7388225" cy="2011363"/>
          </a:xfrm>
          <a:prstGeom prst="rect">
            <a:avLst/>
          </a:prstGeom>
          <a:noFill/>
          <a:ln w="9525">
            <a:noFill/>
            <a:miter lim="800000"/>
            <a:headEnd/>
            <a:tailEnd/>
          </a:ln>
        </p:spPr>
      </p:pic>
      <p:pic>
        <p:nvPicPr>
          <p:cNvPr id="55303" name="Picture 7"/>
          <p:cNvPicPr>
            <a:picLocks noChangeAspect="1" noChangeArrowheads="1"/>
          </p:cNvPicPr>
          <p:nvPr/>
        </p:nvPicPr>
        <p:blipFill>
          <a:blip r:embed="rId4"/>
          <a:srcRect/>
          <a:stretch>
            <a:fillRect/>
          </a:stretch>
        </p:blipFill>
        <p:spPr bwMode="auto">
          <a:xfrm>
            <a:off x="1066800" y="2514600"/>
            <a:ext cx="7453313" cy="2011363"/>
          </a:xfrm>
          <a:prstGeom prst="rect">
            <a:avLst/>
          </a:prstGeom>
          <a:noFill/>
          <a:ln w="9525">
            <a:noFill/>
            <a:miter lim="800000"/>
            <a:headEnd/>
            <a:tailEnd/>
          </a:ln>
        </p:spPr>
      </p:pic>
      <p:pic>
        <p:nvPicPr>
          <p:cNvPr id="55304" name="Picture 8"/>
          <p:cNvPicPr>
            <a:picLocks noChangeAspect="1" noChangeArrowheads="1"/>
          </p:cNvPicPr>
          <p:nvPr/>
        </p:nvPicPr>
        <p:blipFill>
          <a:blip r:embed="rId5"/>
          <a:srcRect/>
          <a:stretch>
            <a:fillRect/>
          </a:stretch>
        </p:blipFill>
        <p:spPr bwMode="auto">
          <a:xfrm>
            <a:off x="1143000" y="2438400"/>
            <a:ext cx="7464425" cy="2103438"/>
          </a:xfrm>
          <a:prstGeom prst="rect">
            <a:avLst/>
          </a:prstGeom>
          <a:noFill/>
          <a:ln w="9525">
            <a:noFill/>
            <a:miter lim="800000"/>
            <a:headEnd/>
            <a:tailEnd/>
          </a:ln>
        </p:spPr>
      </p:pic>
      <p:pic>
        <p:nvPicPr>
          <p:cNvPr id="55305" name="Picture 9"/>
          <p:cNvPicPr>
            <a:picLocks noChangeAspect="1" noChangeArrowheads="1"/>
          </p:cNvPicPr>
          <p:nvPr/>
        </p:nvPicPr>
        <p:blipFill>
          <a:blip r:embed="rId6"/>
          <a:srcRect/>
          <a:stretch>
            <a:fillRect/>
          </a:stretch>
        </p:blipFill>
        <p:spPr bwMode="auto">
          <a:xfrm>
            <a:off x="1066800" y="2438400"/>
            <a:ext cx="7400925" cy="2011363"/>
          </a:xfrm>
          <a:prstGeom prst="rect">
            <a:avLst/>
          </a:prstGeom>
          <a:noFill/>
          <a:ln w="9525">
            <a:noFill/>
            <a:miter lim="800000"/>
            <a:headEnd/>
            <a:tailEnd/>
          </a:ln>
        </p:spPr>
      </p:pic>
      <p:pic>
        <p:nvPicPr>
          <p:cNvPr id="12" name="Picture 2"/>
          <p:cNvPicPr>
            <a:picLocks noChangeAspect="1" noChangeArrowheads="1"/>
          </p:cNvPicPr>
          <p:nvPr/>
        </p:nvPicPr>
        <p:blipFill>
          <a:blip r:embed="rId7"/>
          <a:srcRect/>
          <a:stretch>
            <a:fillRect/>
          </a:stretch>
        </p:blipFill>
        <p:spPr bwMode="auto">
          <a:xfrm>
            <a:off x="990600" y="2514600"/>
            <a:ext cx="7623175" cy="1828800"/>
          </a:xfrm>
          <a:prstGeom prst="rect">
            <a:avLst/>
          </a:prstGeom>
          <a:noFill/>
          <a:ln w="9525">
            <a:noFill/>
            <a:miter lim="800000"/>
            <a:headEnd/>
            <a:tailEnd/>
          </a:ln>
        </p:spPr>
      </p:pic>
      <p:pic>
        <p:nvPicPr>
          <p:cNvPr id="55307" name="Picture 11" descr="D:\DataIT\Mon hoc CTDLGT\Htm\images\th103-33.gif"/>
          <p:cNvPicPr>
            <a:picLocks noChangeAspect="1" noChangeArrowheads="1"/>
          </p:cNvPicPr>
          <p:nvPr/>
        </p:nvPicPr>
        <p:blipFill>
          <a:blip r:embed="rId8"/>
          <a:srcRect/>
          <a:stretch>
            <a:fillRect/>
          </a:stretch>
        </p:blipFill>
        <p:spPr bwMode="auto">
          <a:xfrm>
            <a:off x="1066800" y="2514600"/>
            <a:ext cx="7431088" cy="1920875"/>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EA8B0754-5FE3-4DBF-89CA-B0CB43DC3C3B}" type="slidenum">
              <a:rPr lang="en-US" smtClean="0"/>
              <a:pPr/>
              <a:t>95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5301"/>
                                        </p:tgtEl>
                                      </p:cBhvr>
                                    </p:animEffect>
                                    <p:set>
                                      <p:cBhvr>
                                        <p:cTn id="12" dur="1" fill="hold">
                                          <p:stCondLst>
                                            <p:cond delay="499"/>
                                          </p:stCondLst>
                                        </p:cTn>
                                        <p:tgtEl>
                                          <p:spTgt spid="5530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blinds(horizontal)">
                                      <p:cBhvr>
                                        <p:cTn id="17" dur="500"/>
                                        <p:tgtEl>
                                          <p:spTgt spid="553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303"/>
                                        </p:tgtEl>
                                        <p:attrNameLst>
                                          <p:attrName>style.visibility</p:attrName>
                                        </p:attrNameLst>
                                      </p:cBhvr>
                                      <p:to>
                                        <p:strVal val="visible"/>
                                      </p:to>
                                    </p:set>
                                    <p:animEffect transition="in" filter="blinds(horizontal)">
                                      <p:cBhvr>
                                        <p:cTn id="22" dur="500"/>
                                        <p:tgtEl>
                                          <p:spTgt spid="5530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04"/>
                                        </p:tgtEl>
                                        <p:attrNameLst>
                                          <p:attrName>style.visibility</p:attrName>
                                        </p:attrNameLst>
                                      </p:cBhvr>
                                      <p:to>
                                        <p:strVal val="visible"/>
                                      </p:to>
                                    </p:set>
                                    <p:animEffect transition="in" filter="blinds(horizontal)">
                                      <p:cBhvr>
                                        <p:cTn id="27" dur="500"/>
                                        <p:tgtEl>
                                          <p:spTgt spid="5530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305"/>
                                        </p:tgtEl>
                                        <p:attrNameLst>
                                          <p:attrName>style.visibility</p:attrName>
                                        </p:attrNameLst>
                                      </p:cBhvr>
                                      <p:to>
                                        <p:strVal val="visible"/>
                                      </p:to>
                                    </p:set>
                                    <p:animEffect transition="in" filter="blinds(horizontal)">
                                      <p:cBhvr>
                                        <p:cTn id="32" dur="500"/>
                                        <p:tgtEl>
                                          <p:spTgt spid="5530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307"/>
                                        </p:tgtEl>
                                        <p:attrNameLst>
                                          <p:attrName>style.visibility</p:attrName>
                                        </p:attrNameLst>
                                      </p:cBhvr>
                                      <p:to>
                                        <p:strVal val="visible"/>
                                      </p:to>
                                    </p:set>
                                    <p:animEffect transition="in" filter="blinds(horizontal)">
                                      <p:cBhvr>
                                        <p:cTn id="37" dur="5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smtClean="0"/>
          </a:p>
        </p:txBody>
      </p:sp>
      <p:sp>
        <p:nvSpPr>
          <p:cNvPr id="15363" name="Content Placeholder 2"/>
          <p:cNvSpPr>
            <a:spLocks noGrp="1"/>
          </p:cNvSpPr>
          <p:nvPr>
            <p:ph idx="1"/>
          </p:nvPr>
        </p:nvSpPr>
        <p:spPr/>
        <p:txBody>
          <a:bodyPr/>
          <a:lstStyle/>
          <a:p>
            <a:endParaRPr lang="en-US" smtClean="0"/>
          </a:p>
        </p:txBody>
      </p:sp>
      <p:pic>
        <p:nvPicPr>
          <p:cNvPr id="15364" name="Picture 2"/>
          <p:cNvPicPr>
            <a:picLocks noChangeAspect="1" noChangeArrowheads="1"/>
          </p:cNvPicPr>
          <p:nvPr/>
        </p:nvPicPr>
        <p:blipFill>
          <a:blip r:embed="rId2"/>
          <a:srcRect/>
          <a:stretch>
            <a:fillRect/>
          </a:stretch>
        </p:blipFill>
        <p:spPr bwMode="auto">
          <a:xfrm>
            <a:off x="762000" y="990600"/>
            <a:ext cx="7953375" cy="4991100"/>
          </a:xfrm>
          <a:prstGeom prst="rect">
            <a:avLst/>
          </a:prstGeom>
          <a:noFill/>
          <a:ln w="9525">
            <a:noFill/>
            <a:miter lim="800000"/>
            <a:headEnd/>
            <a:tailEnd/>
          </a:ln>
        </p:spPr>
      </p:pic>
      <p:pic>
        <p:nvPicPr>
          <p:cNvPr id="15365" name="Picture 3"/>
          <p:cNvPicPr>
            <a:picLocks noChangeAspect="1" noChangeArrowheads="1"/>
          </p:cNvPicPr>
          <p:nvPr/>
        </p:nvPicPr>
        <p:blipFill>
          <a:blip r:embed="rId3"/>
          <a:srcRect/>
          <a:stretch>
            <a:fillRect/>
          </a:stretch>
        </p:blipFill>
        <p:spPr bwMode="auto">
          <a:xfrm>
            <a:off x="685800" y="0"/>
            <a:ext cx="8458200" cy="990600"/>
          </a:xfrm>
          <a:prstGeom prst="rect">
            <a:avLst/>
          </a:prstGeom>
          <a:noFill/>
          <a:ln w="9525">
            <a:noFill/>
            <a:miter lim="800000"/>
            <a:headEnd/>
            <a:tailEnd/>
          </a:ln>
        </p:spPr>
      </p:pic>
      <p:pic>
        <p:nvPicPr>
          <p:cNvPr id="15366" name="Picture 4"/>
          <p:cNvPicPr>
            <a:picLocks noChangeAspect="1" noChangeArrowheads="1"/>
          </p:cNvPicPr>
          <p:nvPr/>
        </p:nvPicPr>
        <p:blipFill>
          <a:blip r:embed="rId4"/>
          <a:srcRect/>
          <a:stretch>
            <a:fillRect/>
          </a:stretch>
        </p:blipFill>
        <p:spPr bwMode="auto">
          <a:xfrm>
            <a:off x="762000" y="5981700"/>
            <a:ext cx="7953375" cy="9525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EA8B0754-5FE3-4DBF-89CA-B0CB43DC3C3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 y="76200"/>
            <a:ext cx="9448800" cy="1143000"/>
          </a:xfrm>
        </p:spPr>
        <p:txBody>
          <a:bodyPr>
            <a:normAutofit fontScale="90000"/>
          </a:bodyPr>
          <a:lstStyle/>
          <a:p>
            <a:pPr eaLnBrk="1" hangingPunct="1"/>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sắp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dùng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mảng</a:t>
            </a:r>
            <a:endParaRPr lang="en-US" dirty="0" smtClean="0"/>
          </a:p>
        </p:txBody>
      </p:sp>
      <p:sp>
        <p:nvSpPr>
          <p:cNvPr id="536580" name="Text Box 4"/>
          <p:cNvSpPr txBox="1">
            <a:spLocks noChangeArrowheads="1"/>
          </p:cNvSpPr>
          <p:nvPr/>
        </p:nvSpPr>
        <p:spPr bwMode="auto">
          <a:xfrm>
            <a:off x="441325" y="1219200"/>
            <a:ext cx="8245475" cy="5694362"/>
          </a:xfrm>
          <a:prstGeom prst="rect">
            <a:avLst/>
          </a:prstGeom>
          <a:noFill/>
          <a:ln w="9525">
            <a:solidFill>
              <a:schemeClr val="tx1"/>
            </a:solidFill>
            <a:miter lim="800000"/>
            <a:headEnd/>
            <a:tailEnd/>
          </a:ln>
        </p:spPr>
        <p:txBody>
          <a:bodyPr>
            <a:spAutoFit/>
          </a:bodyPr>
          <a:lstStyle/>
          <a:p>
            <a:r>
              <a:rPr lang="en-US" sz="2800" dirty="0"/>
              <a:t>void </a:t>
            </a:r>
            <a:r>
              <a:rPr lang="en-US" sz="2800" dirty="0" err="1"/>
              <a:t>SelectionSort</a:t>
            </a:r>
            <a:r>
              <a:rPr lang="en-US" sz="2800" dirty="0"/>
              <a:t>(</a:t>
            </a:r>
            <a:r>
              <a:rPr lang="en-US" sz="2800" dirty="0" err="1"/>
              <a:t>int</a:t>
            </a:r>
            <a:r>
              <a:rPr lang="en-US" sz="2800" dirty="0"/>
              <a:t> a[],</a:t>
            </a:r>
            <a:r>
              <a:rPr lang="en-US" sz="2800" dirty="0" err="1"/>
              <a:t>int</a:t>
            </a:r>
            <a:r>
              <a:rPr lang="en-US" sz="2800" dirty="0"/>
              <a:t> N )</a:t>
            </a:r>
            <a:br>
              <a:rPr lang="en-US" sz="2800" dirty="0"/>
            </a:br>
            <a:r>
              <a:rPr lang="en-US" sz="2800" dirty="0"/>
              <a:t>{     </a:t>
            </a:r>
            <a:r>
              <a:rPr lang="en-US" sz="2800" dirty="0" err="1"/>
              <a:t>int</a:t>
            </a:r>
            <a:r>
              <a:rPr lang="en-US" sz="2800" dirty="0"/>
              <a:t>   min; </a:t>
            </a:r>
            <a:endParaRPr lang="en-US" sz="2800" dirty="0" smtClean="0"/>
          </a:p>
          <a:p>
            <a:r>
              <a:rPr lang="en-US" sz="2800" dirty="0" smtClean="0"/>
              <a:t>// </a:t>
            </a:r>
            <a:r>
              <a:rPr lang="en-US" sz="2800" dirty="0" err="1"/>
              <a:t>chỉ</a:t>
            </a:r>
            <a:r>
              <a:rPr lang="en-US" sz="2800" dirty="0"/>
              <a:t> </a:t>
            </a:r>
            <a:r>
              <a:rPr lang="en-US" sz="2800" dirty="0" err="1"/>
              <a:t>số</a:t>
            </a:r>
            <a:r>
              <a:rPr lang="en-US" sz="2800" dirty="0"/>
              <a:t> </a:t>
            </a:r>
            <a:r>
              <a:rPr lang="en-US" sz="2800" dirty="0" err="1"/>
              <a:t>phần</a:t>
            </a:r>
            <a:r>
              <a:rPr lang="en-US" sz="2800" dirty="0"/>
              <a:t> </a:t>
            </a:r>
            <a:r>
              <a:rPr lang="en-US" sz="2800" dirty="0" err="1"/>
              <a:t>tử</a:t>
            </a:r>
            <a:r>
              <a:rPr lang="en-US" sz="2800" dirty="0"/>
              <a:t> </a:t>
            </a:r>
            <a:r>
              <a:rPr lang="en-US" sz="2800" dirty="0" err="1"/>
              <a:t>nhỏ</a:t>
            </a:r>
            <a:r>
              <a:rPr lang="en-US" sz="2800" dirty="0"/>
              <a:t> </a:t>
            </a:r>
            <a:r>
              <a:rPr lang="en-US" sz="2800" dirty="0" err="1"/>
              <a:t>nhất</a:t>
            </a:r>
            <a:r>
              <a:rPr lang="en-US" sz="2800" dirty="0"/>
              <a:t> </a:t>
            </a:r>
            <a:r>
              <a:rPr lang="en-US" sz="2800" dirty="0" err="1"/>
              <a:t>trong</a:t>
            </a:r>
            <a:r>
              <a:rPr lang="en-US" sz="2800" dirty="0"/>
              <a:t> </a:t>
            </a:r>
            <a:r>
              <a:rPr lang="en-US" sz="2800" dirty="0" err="1"/>
              <a:t>dãy</a:t>
            </a:r>
            <a:r>
              <a:rPr lang="en-US" sz="2800" dirty="0"/>
              <a:t> </a:t>
            </a:r>
            <a:r>
              <a:rPr lang="en-US" sz="2800" dirty="0" err="1"/>
              <a:t>hiện</a:t>
            </a:r>
            <a:r>
              <a:rPr lang="en-US" sz="2800" dirty="0"/>
              <a:t> </a:t>
            </a:r>
            <a:r>
              <a:rPr lang="en-US" sz="2800" dirty="0" err="1"/>
              <a:t>hành</a:t>
            </a:r>
            <a:r>
              <a:rPr lang="en-US" sz="2800" dirty="0"/>
              <a:t> </a:t>
            </a:r>
          </a:p>
          <a:p>
            <a:r>
              <a:rPr lang="en-US" sz="2800" dirty="0"/>
              <a:t>      for (</a:t>
            </a:r>
            <a:r>
              <a:rPr lang="en-US" sz="2800" dirty="0" err="1"/>
              <a:t>int</a:t>
            </a:r>
            <a:r>
              <a:rPr lang="en-US" sz="2800" dirty="0"/>
              <a:t>  </a:t>
            </a:r>
            <a:r>
              <a:rPr lang="en-US" sz="2800" dirty="0" err="1"/>
              <a:t>i</a:t>
            </a:r>
            <a:r>
              <a:rPr lang="en-US" sz="2800" dirty="0"/>
              <a:t>=0; </a:t>
            </a:r>
            <a:r>
              <a:rPr lang="en-US" sz="2800" dirty="0" err="1"/>
              <a:t>i</a:t>
            </a:r>
            <a:r>
              <a:rPr lang="en-US" sz="2800" dirty="0"/>
              <a:t>&lt;N-1 ; </a:t>
            </a:r>
            <a:r>
              <a:rPr lang="en-US" sz="2800" dirty="0" err="1"/>
              <a:t>i</a:t>
            </a:r>
            <a:r>
              <a:rPr lang="en-US" sz="2800" dirty="0"/>
              <a:t>++)</a:t>
            </a:r>
          </a:p>
          <a:p>
            <a:r>
              <a:rPr lang="en-US" sz="2800" dirty="0"/>
              <a:t>      {</a:t>
            </a:r>
            <a:br>
              <a:rPr lang="en-US" sz="2800" dirty="0"/>
            </a:br>
            <a:r>
              <a:rPr lang="en-US" sz="2800" dirty="0"/>
              <a:t>            min = </a:t>
            </a:r>
            <a:r>
              <a:rPr lang="en-US" sz="2800" dirty="0" err="1"/>
              <a:t>i</a:t>
            </a:r>
            <a:r>
              <a:rPr lang="en-US" sz="2800" dirty="0"/>
              <a:t>;</a:t>
            </a:r>
          </a:p>
          <a:p>
            <a:r>
              <a:rPr lang="en-US" sz="2800" dirty="0"/>
              <a:t>            for(</a:t>
            </a:r>
            <a:r>
              <a:rPr lang="en-US" sz="2800" dirty="0" err="1"/>
              <a:t>int</a:t>
            </a:r>
            <a:r>
              <a:rPr lang="en-US" sz="2800" dirty="0"/>
              <a:t> j = i+1; j &lt;N ; j++)</a:t>
            </a:r>
          </a:p>
          <a:p>
            <a:r>
              <a:rPr lang="en-US" sz="2800" dirty="0"/>
              <a:t>                  if (a[j ] &lt; a[min])</a:t>
            </a:r>
          </a:p>
          <a:p>
            <a:r>
              <a:rPr lang="en-US" sz="2800" dirty="0"/>
              <a:t>                         min = j; </a:t>
            </a:r>
            <a:endParaRPr lang="en-US" sz="2800" dirty="0" smtClean="0"/>
          </a:p>
          <a:p>
            <a:r>
              <a:rPr lang="en-US" sz="2800" dirty="0" smtClean="0"/>
              <a:t>// </a:t>
            </a:r>
            <a:r>
              <a:rPr lang="en-US" sz="2800" dirty="0" err="1"/>
              <a:t>ghi</a:t>
            </a:r>
            <a:r>
              <a:rPr lang="en-US" sz="2800" dirty="0"/>
              <a:t> </a:t>
            </a:r>
            <a:r>
              <a:rPr lang="en-US" sz="2800" dirty="0" err="1"/>
              <a:t>nhận</a:t>
            </a:r>
            <a:r>
              <a:rPr lang="en-US" sz="2800" dirty="0"/>
              <a:t> </a:t>
            </a:r>
            <a:r>
              <a:rPr lang="en-US" sz="2800" dirty="0" err="1"/>
              <a:t>vị</a:t>
            </a:r>
            <a:r>
              <a:rPr lang="en-US" sz="2800" dirty="0"/>
              <a:t> </a:t>
            </a:r>
            <a:r>
              <a:rPr lang="en-US" sz="2800" dirty="0" err="1"/>
              <a:t>trí</a:t>
            </a:r>
            <a:r>
              <a:rPr lang="en-US" sz="2800" dirty="0"/>
              <a:t> </a:t>
            </a:r>
            <a:r>
              <a:rPr lang="en-US" sz="2800" dirty="0" err="1"/>
              <a:t>phần</a:t>
            </a:r>
            <a:r>
              <a:rPr lang="en-US" sz="2800" dirty="0"/>
              <a:t> </a:t>
            </a:r>
            <a:r>
              <a:rPr lang="en-US" sz="2800" dirty="0" err="1"/>
              <a:t>tử</a:t>
            </a:r>
            <a:r>
              <a:rPr lang="en-US" sz="2800" dirty="0"/>
              <a:t> </a:t>
            </a:r>
            <a:r>
              <a:rPr lang="en-US" sz="2800" dirty="0" err="1"/>
              <a:t>hiện</a:t>
            </a:r>
            <a:r>
              <a:rPr lang="en-US" sz="2800" dirty="0"/>
              <a:t> </a:t>
            </a:r>
            <a:r>
              <a:rPr lang="en-US" sz="2800" dirty="0" err="1"/>
              <a:t>nhỏ</a:t>
            </a:r>
            <a:r>
              <a:rPr lang="en-US" sz="2800" dirty="0"/>
              <a:t> </a:t>
            </a:r>
            <a:r>
              <a:rPr lang="en-US" sz="2800" dirty="0" err="1"/>
              <a:t>nhất</a:t>
            </a:r>
            <a:r>
              <a:rPr lang="en-US" sz="2800" dirty="0"/>
              <a:t> </a:t>
            </a:r>
          </a:p>
          <a:p>
            <a:r>
              <a:rPr lang="en-US" sz="2800" dirty="0"/>
              <a:t>            </a:t>
            </a:r>
            <a:r>
              <a:rPr lang="en-US" sz="2800" dirty="0" err="1"/>
              <a:t>Hoanvi</a:t>
            </a:r>
            <a:r>
              <a:rPr lang="en-US" sz="2800" dirty="0"/>
              <a:t>(a[min], a[</a:t>
            </a:r>
            <a:r>
              <a:rPr lang="en-US" sz="2800" dirty="0" err="1"/>
              <a:t>i</a:t>
            </a:r>
            <a:r>
              <a:rPr lang="en-US" sz="2800" dirty="0"/>
              <a:t>]);</a:t>
            </a:r>
            <a:br>
              <a:rPr lang="en-US" sz="2800" dirty="0"/>
            </a:br>
            <a:r>
              <a:rPr lang="en-US" sz="2800" dirty="0"/>
              <a:t>      }</a:t>
            </a:r>
            <a:br>
              <a:rPr lang="en-US" sz="2800" dirty="0"/>
            </a:br>
            <a:r>
              <a:rPr lang="en-US" sz="2800" dirty="0"/>
              <a:t>}</a:t>
            </a:r>
          </a:p>
        </p:txBody>
      </p:sp>
      <p:sp>
        <p:nvSpPr>
          <p:cNvPr id="4" name="Slide Number Placeholder 3"/>
          <p:cNvSpPr>
            <a:spLocks noGrp="1"/>
          </p:cNvSpPr>
          <p:nvPr>
            <p:ph type="sldNum" sz="quarter" idx="12"/>
          </p:nvPr>
        </p:nvSpPr>
        <p:spPr/>
        <p:txBody>
          <a:bodyPr/>
          <a:lstStyle/>
          <a:p>
            <a:fld id="{EA8B0754-5FE3-4DBF-89CA-B0CB43DC3C3B}" type="slidenum">
              <a:rPr lang="en-US" smtClean="0"/>
              <a:pPr/>
              <a:t>97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6580"/>
                                        </p:tgtEl>
                                        <p:attrNameLst>
                                          <p:attrName>style.visibility</p:attrName>
                                        </p:attrNameLst>
                                      </p:cBhvr>
                                      <p:to>
                                        <p:strVal val="visible"/>
                                      </p:to>
                                    </p:set>
                                    <p:animEffect transition="in" filter="diamond(in)">
                                      <p:cBhvr>
                                        <p:cTn id="7" dur="2000"/>
                                        <p:tgtEl>
                                          <p:spTgt spid="536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124200" y="6356350"/>
            <a:ext cx="2895600" cy="365125"/>
          </a:xfrm>
        </p:spPr>
        <p:txBody>
          <a:bodyPr/>
          <a:lstStyle/>
          <a:p>
            <a:pPr algn="ctr">
              <a:defRPr/>
            </a:pPr>
            <a:fld id="{95C4A594-E750-4182-9D7D-30D97E346D7F}" type="slidenum">
              <a:rPr lang="en-US"/>
              <a:pPr algn="ctr">
                <a:defRPr/>
              </a:pPr>
              <a:t>98</a:t>
            </a:fld>
            <a:endParaRPr lang="en-US"/>
          </a:p>
        </p:txBody>
      </p:sp>
      <p:sp>
        <p:nvSpPr>
          <p:cNvPr id="8196" name="Rectangle 3"/>
          <p:cNvSpPr>
            <a:spLocks noGrp="1" noChangeArrowheads="1"/>
          </p:cNvSpPr>
          <p:nvPr>
            <p:ph type="body" idx="1"/>
          </p:nvPr>
        </p:nvSpPr>
        <p:spPr>
          <a:xfrm>
            <a:off x="457200" y="1905000"/>
            <a:ext cx="8534400" cy="5181600"/>
          </a:xfrm>
        </p:spPr>
        <p:txBody>
          <a:bodyPr/>
          <a:lstStyle/>
          <a:p>
            <a:pPr marL="457200" indent="-457200">
              <a:buFont typeface="Wingdings" pitchFamily="2" charset="2"/>
              <a:buNone/>
              <a:tabLst>
                <a:tab pos="914400" algn="l"/>
                <a:tab pos="1371600" algn="l"/>
              </a:tabLst>
            </a:pPr>
            <a:r>
              <a:rPr lang="en-US" sz="2600" b="1" smtClean="0">
                <a:solidFill>
                  <a:srgbClr val="0000FF"/>
                </a:solidFill>
                <a:latin typeface="Times New Roman" pitchFamily="18" charset="0"/>
              </a:rPr>
              <a:t>void</a:t>
            </a:r>
            <a:r>
              <a:rPr lang="en-US" sz="2600" b="1" smtClean="0">
                <a:solidFill>
                  <a:srgbClr val="000000"/>
                </a:solidFill>
                <a:latin typeface="Times New Roman" pitchFamily="18" charset="0"/>
              </a:rPr>
              <a:t>	</a:t>
            </a:r>
            <a:r>
              <a:rPr lang="en-US" sz="2600" b="1" smtClean="0">
                <a:solidFill>
                  <a:srgbClr val="FF0000"/>
                </a:solidFill>
                <a:latin typeface="Times New Roman" pitchFamily="18" charset="0"/>
              </a:rPr>
              <a:t>ListSelectionSort</a:t>
            </a:r>
            <a:r>
              <a:rPr lang="en-US" sz="2600" b="1" smtClean="0">
                <a:solidFill>
                  <a:srgbClr val="000000"/>
                </a:solidFill>
                <a:latin typeface="Times New Roman" pitchFamily="18" charset="0"/>
              </a:rPr>
              <a:t> (</a:t>
            </a:r>
            <a:r>
              <a:rPr lang="en-US" sz="2600" b="1" smtClean="0">
                <a:solidFill>
                  <a:srgbClr val="0000FF"/>
                </a:solidFill>
                <a:latin typeface="Times New Roman" pitchFamily="18" charset="0"/>
              </a:rPr>
              <a:t>LIST</a:t>
            </a:r>
            <a:r>
              <a:rPr lang="en-US" sz="2600" b="1" smtClean="0">
                <a:solidFill>
                  <a:srgbClr val="000000"/>
                </a:solidFill>
                <a:latin typeface="Times New Roman" pitchFamily="18" charset="0"/>
              </a:rPr>
              <a:t> &amp;l)</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r>
              <a:rPr lang="en-US" sz="2600" b="1" smtClean="0">
                <a:solidFill>
                  <a:srgbClr val="0000FF"/>
                </a:solidFill>
                <a:latin typeface="Times New Roman" pitchFamily="18" charset="0"/>
              </a:rPr>
              <a:t>for </a:t>
            </a:r>
            <a:r>
              <a:rPr lang="en-US" sz="2600" b="1" smtClean="0">
                <a:solidFill>
                  <a:srgbClr val="000000"/>
                </a:solidFill>
                <a:latin typeface="Times New Roman" pitchFamily="18" charset="0"/>
              </a:rPr>
              <a:t>( </a:t>
            </a:r>
            <a:r>
              <a:rPr lang="en-US" sz="2600" b="1" smtClean="0">
                <a:solidFill>
                  <a:srgbClr val="0000FF"/>
                </a:solidFill>
                <a:latin typeface="Times New Roman" pitchFamily="18" charset="0"/>
              </a:rPr>
              <a:t>Node</a:t>
            </a:r>
            <a:r>
              <a:rPr lang="en-US" sz="2600" b="1" smtClean="0">
                <a:solidFill>
                  <a:srgbClr val="000000"/>
                </a:solidFill>
                <a:latin typeface="Times New Roman" pitchFamily="18" charset="0"/>
              </a:rPr>
              <a:t>* p = </a:t>
            </a:r>
            <a:r>
              <a:rPr lang="en-US" sz="2600" b="1" smtClean="0">
                <a:solidFill>
                  <a:srgbClr val="0000FF"/>
                </a:solidFill>
                <a:latin typeface="Times New Roman" pitchFamily="18" charset="0"/>
              </a:rPr>
              <a:t>l.first</a:t>
            </a:r>
            <a:r>
              <a:rPr lang="en-US" sz="2600" b="1" smtClean="0">
                <a:solidFill>
                  <a:srgbClr val="000000"/>
                </a:solidFill>
                <a:latin typeface="Times New Roman" pitchFamily="18" charset="0"/>
              </a:rPr>
              <a:t> ; p !=</a:t>
            </a:r>
            <a:r>
              <a:rPr lang="en-US" sz="2600" b="1" smtClean="0">
                <a:solidFill>
                  <a:srgbClr val="0000FF"/>
                </a:solidFill>
                <a:latin typeface="Times New Roman" pitchFamily="18" charset="0"/>
              </a:rPr>
              <a:t> l.last </a:t>
            </a:r>
            <a:r>
              <a:rPr lang="en-US" sz="2600" b="1" smtClean="0">
                <a:solidFill>
                  <a:srgbClr val="000000"/>
                </a:solidFill>
                <a:latin typeface="Times New Roman" pitchFamily="18" charset="0"/>
              </a:rPr>
              <a:t>; p = p-&gt;link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r>
              <a:rPr lang="en-US" sz="2600" b="1" smtClean="0">
                <a:solidFill>
                  <a:srgbClr val="0000FF"/>
                </a:solidFill>
                <a:latin typeface="Times New Roman" pitchFamily="18" charset="0"/>
              </a:rPr>
              <a:t>Node</a:t>
            </a:r>
            <a:r>
              <a:rPr lang="en-US" sz="2600" b="1" smtClean="0">
                <a:solidFill>
                  <a:srgbClr val="000000"/>
                </a:solidFill>
                <a:latin typeface="Times New Roman" pitchFamily="18" charset="0"/>
              </a:rPr>
              <a:t>* min = p;</a:t>
            </a:r>
          </a:p>
          <a:p>
            <a:pPr marL="457200" indent="-457200">
              <a:buFont typeface="Wingdings" pitchFamily="2" charset="2"/>
              <a:buNone/>
              <a:tabLst>
                <a:tab pos="914400" algn="l"/>
                <a:tab pos="1371600" algn="l"/>
              </a:tabLst>
            </a:pPr>
            <a:r>
              <a:rPr lang="en-US" sz="2600" b="1" smtClean="0">
                <a:solidFill>
                  <a:srgbClr val="0000FF"/>
                </a:solidFill>
                <a:latin typeface="Times New Roman" pitchFamily="18" charset="0"/>
              </a:rPr>
              <a:t>		for </a:t>
            </a:r>
            <a:r>
              <a:rPr lang="en-US" sz="2600" b="1" smtClean="0">
                <a:solidFill>
                  <a:srgbClr val="000000"/>
                </a:solidFill>
                <a:latin typeface="Times New Roman" pitchFamily="18" charset="0"/>
              </a:rPr>
              <a:t>( </a:t>
            </a:r>
            <a:r>
              <a:rPr lang="en-US" sz="2600" b="1" smtClean="0">
                <a:solidFill>
                  <a:srgbClr val="0000FF"/>
                </a:solidFill>
                <a:latin typeface="Times New Roman" pitchFamily="18" charset="0"/>
              </a:rPr>
              <a:t>Node</a:t>
            </a:r>
            <a:r>
              <a:rPr lang="en-US" sz="2600" b="1" smtClean="0">
                <a:solidFill>
                  <a:srgbClr val="000000"/>
                </a:solidFill>
                <a:latin typeface="Times New Roman" pitchFamily="18" charset="0"/>
              </a:rPr>
              <a:t>* q = p-&gt;link ; q != </a:t>
            </a:r>
            <a:r>
              <a:rPr lang="en-US" sz="2600" b="1" smtClean="0">
                <a:solidFill>
                  <a:srgbClr val="0000FF"/>
                </a:solidFill>
                <a:latin typeface="Times New Roman" pitchFamily="18" charset="0"/>
              </a:rPr>
              <a:t>NULL</a:t>
            </a:r>
            <a:r>
              <a:rPr lang="en-US" sz="2600" b="1" smtClean="0">
                <a:solidFill>
                  <a:srgbClr val="000000"/>
                </a:solidFill>
                <a:latin typeface="Times New Roman" pitchFamily="18" charset="0"/>
              </a:rPr>
              <a:t> ; q = q-&gt;link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r>
              <a:rPr lang="en-US" sz="2600" b="1" smtClean="0">
                <a:solidFill>
                  <a:srgbClr val="0000FF"/>
                </a:solidFill>
                <a:latin typeface="Times New Roman" pitchFamily="18" charset="0"/>
              </a:rPr>
              <a:t>if</a:t>
            </a:r>
            <a:r>
              <a:rPr lang="en-US" sz="2600" b="1" smtClean="0">
                <a:solidFill>
                  <a:srgbClr val="000000"/>
                </a:solidFill>
                <a:latin typeface="Times New Roman" pitchFamily="18" charset="0"/>
              </a:rPr>
              <a:t> ( min-&gt;data &gt; q-&gt;data ) min = q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r>
              <a:rPr lang="en-US" sz="2600" b="1" smtClean="0">
                <a:solidFill>
                  <a:srgbClr val="FF3300"/>
                </a:solidFill>
                <a:latin typeface="Times New Roman" pitchFamily="18" charset="0"/>
              </a:rPr>
              <a:t>Swap</a:t>
            </a:r>
            <a:r>
              <a:rPr lang="en-US" sz="2600" b="1" smtClean="0">
                <a:solidFill>
                  <a:srgbClr val="000000"/>
                </a:solidFill>
                <a:latin typeface="Times New Roman" pitchFamily="18" charset="0"/>
              </a:rPr>
              <a:t>(min-&gt;data, p-&gt;data);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	}</a:t>
            </a:r>
          </a:p>
          <a:p>
            <a:pPr marL="457200" indent="-457200">
              <a:buFont typeface="Wingdings" pitchFamily="2" charset="2"/>
              <a:buNone/>
              <a:tabLst>
                <a:tab pos="914400" algn="l"/>
                <a:tab pos="1371600" algn="l"/>
              </a:tabLst>
            </a:pPr>
            <a:r>
              <a:rPr lang="en-US" sz="2600" b="1" smtClean="0">
                <a:solidFill>
                  <a:srgbClr val="000000"/>
                </a:solidFill>
                <a:latin typeface="Times New Roman" pitchFamily="18" charset="0"/>
              </a:rPr>
              <a:t>}</a:t>
            </a:r>
          </a:p>
        </p:txBody>
      </p:sp>
      <p:sp>
        <p:nvSpPr>
          <p:cNvPr id="7" name="Rectangle 32"/>
          <p:cNvSpPr>
            <a:spLocks noChangeArrowheads="1"/>
          </p:cNvSpPr>
          <p:nvPr/>
        </p:nvSpPr>
        <p:spPr bwMode="auto">
          <a:xfrm>
            <a:off x="152400" y="381000"/>
            <a:ext cx="9372600" cy="1143000"/>
          </a:xfrm>
          <a:prstGeom prst="rect">
            <a:avLst/>
          </a:prstGeom>
          <a:noFill/>
          <a:ln w="9525">
            <a:noFill/>
            <a:miter lim="800000"/>
            <a:headEnd/>
            <a:tailEnd/>
          </a:ln>
          <a:effectLst/>
        </p:spPr>
        <p:txBody>
          <a:bodyPr anchor="ctr"/>
          <a:lstStyle/>
          <a:p>
            <a:pPr algn="ctr" fontAlgn="auto">
              <a:spcBef>
                <a:spcPts val="0"/>
              </a:spcBef>
              <a:spcAft>
                <a:spcPts val="0"/>
              </a:spcAft>
              <a:defRPr/>
            </a:pPr>
            <a:r>
              <a:rPr lang="en-US" sz="3800" dirty="0" err="1">
                <a:effectLst>
                  <a:outerShdw blurRad="38100" dist="38100" dir="2700000" algn="tl">
                    <a:srgbClr val="C0C0C0"/>
                  </a:outerShdw>
                </a:effectLst>
                <a:latin typeface="Times New Roman" pitchFamily="18" charset="0"/>
                <a:cs typeface="Times New Roman" pitchFamily="18" charset="0"/>
              </a:rPr>
              <a:t>Sắp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xếp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bằng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phương</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pháp</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chọn</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trực</a:t>
            </a:r>
            <a:r>
              <a:rPr lang="en-US" sz="3800" dirty="0">
                <a:effectLst>
                  <a:outerShdw blurRad="38100" dist="38100" dir="2700000" algn="tl">
                    <a:srgbClr val="C0C0C0"/>
                  </a:outerShdw>
                </a:effectLst>
                <a:latin typeface="Times New Roman" pitchFamily="18" charset="0"/>
                <a:cs typeface="Times New Roman" pitchFamily="18" charset="0"/>
              </a:rPr>
              <a:t> </a:t>
            </a:r>
            <a:r>
              <a:rPr lang="en-US" sz="3800" dirty="0" err="1">
                <a:effectLst>
                  <a:outerShdw blurRad="38100" dist="38100" dir="2700000" algn="tl">
                    <a:srgbClr val="C0C0C0"/>
                  </a:outerShdw>
                </a:effectLst>
                <a:latin typeface="Times New Roman" pitchFamily="18" charset="0"/>
                <a:cs typeface="Times New Roman" pitchFamily="18" charset="0"/>
              </a:rPr>
              <a:t>tiếp</a:t>
            </a:r>
            <a:r>
              <a:rPr lang="en-US" sz="4000" dirty="0">
                <a:effectLst>
                  <a:outerShdw blurRad="38100" dist="38100" dir="2700000" algn="tl">
                    <a:srgbClr val="C0C0C0"/>
                  </a:outerShdw>
                </a:effectLst>
                <a:latin typeface="Times New Roman" pitchFamily="18" charset="0"/>
                <a:cs typeface="Times New Roman" pitchFamily="18" charset="0"/>
              </a:rPr>
              <a:t> </a:t>
            </a:r>
            <a:br>
              <a:rPr lang="en-US" sz="4000" dirty="0">
                <a:effectLst>
                  <a:outerShdw blurRad="38100" dist="38100" dir="2700000" algn="tl">
                    <a:srgbClr val="C0C0C0"/>
                  </a:outerShdw>
                </a:effectLst>
                <a:latin typeface="Times New Roman" pitchFamily="18" charset="0"/>
                <a:cs typeface="Times New Roman" pitchFamily="18" charset="0"/>
              </a:rPr>
            </a:b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dùng</a:t>
            </a:r>
            <a:r>
              <a:rPr lang="en-US" sz="4000" dirty="0" smtClean="0">
                <a:latin typeface="Times New Roman" pitchFamily="18" charset="0"/>
                <a:cs typeface="Times New Roman" pitchFamily="18" charset="0"/>
              </a:rPr>
              <a:t> DSMN</a:t>
            </a:r>
            <a:endParaRPr lang="en-US" sz="4000" dirty="0">
              <a:effectLst>
                <a:outerShdw blurRad="38100" dist="38100" dir="2700000" algn="tl">
                  <a:srgbClr val="C0C0C0"/>
                </a:outerShdw>
              </a:effectLst>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4"/>
          <p:cNvSpPr>
            <a:spLocks noGrp="1"/>
          </p:cNvSpPr>
          <p:nvPr>
            <p:ph type="sldNum" sz="quarter" idx="12"/>
          </p:nvPr>
        </p:nvSpPr>
        <p:spPr>
          <a:xfrm>
            <a:off x="3124200" y="6356350"/>
            <a:ext cx="2895600" cy="365125"/>
          </a:xfrm>
        </p:spPr>
        <p:txBody>
          <a:bodyPr/>
          <a:lstStyle/>
          <a:p>
            <a:pPr algn="ctr">
              <a:defRPr/>
            </a:pPr>
            <a:fld id="{424F0DC5-885B-4F2D-95AF-A3395A5A6554}" type="slidenum">
              <a:rPr lang="en-US"/>
              <a:pPr algn="ctr">
                <a:defRPr/>
              </a:pPr>
              <a:t>99</a:t>
            </a:fld>
            <a:endParaRPr lang="en-US"/>
          </a:p>
        </p:txBody>
      </p:sp>
      <p:sp>
        <p:nvSpPr>
          <p:cNvPr id="9219" name="Rectangle 2"/>
          <p:cNvSpPr>
            <a:spLocks noChangeAspect="1" noChangeArrowheads="1"/>
          </p:cNvSpPr>
          <p:nvPr/>
        </p:nvSpPr>
        <p:spPr bwMode="auto">
          <a:xfrm>
            <a:off x="2635250"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9220" name="Rectangle 3"/>
          <p:cNvSpPr>
            <a:spLocks noChangeAspect="1" noChangeArrowheads="1"/>
          </p:cNvSpPr>
          <p:nvPr/>
        </p:nvSpPr>
        <p:spPr bwMode="auto">
          <a:xfrm>
            <a:off x="374808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9221" name="Rectangle 4"/>
          <p:cNvSpPr>
            <a:spLocks noChangeAspect="1" noChangeArrowheads="1"/>
          </p:cNvSpPr>
          <p:nvPr/>
        </p:nvSpPr>
        <p:spPr bwMode="auto">
          <a:xfrm>
            <a:off x="4873625" y="3438525"/>
            <a:ext cx="174625"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9222" name="Rectangle 5"/>
          <p:cNvSpPr>
            <a:spLocks noChangeAspect="1" noChangeArrowheads="1"/>
          </p:cNvSpPr>
          <p:nvPr/>
        </p:nvSpPr>
        <p:spPr bwMode="auto">
          <a:xfrm>
            <a:off x="5984875" y="3438525"/>
            <a:ext cx="176213"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9223" name="Rectangle 6"/>
          <p:cNvSpPr>
            <a:spLocks noChangeAspect="1" noChangeArrowheads="1"/>
          </p:cNvSpPr>
          <p:nvPr/>
        </p:nvSpPr>
        <p:spPr bwMode="auto">
          <a:xfrm>
            <a:off x="7107238" y="3438525"/>
            <a:ext cx="176212" cy="523875"/>
          </a:xfrm>
          <a:prstGeom prst="rect">
            <a:avLst/>
          </a:prstGeom>
          <a:solidFill>
            <a:srgbClr val="FFCC00"/>
          </a:solidFill>
          <a:ln w="38100">
            <a:solidFill>
              <a:schemeClr val="accent1"/>
            </a:solidFill>
            <a:miter lim="800000"/>
            <a:headEnd/>
            <a:tailEnd/>
          </a:ln>
        </p:spPr>
        <p:txBody>
          <a:bodyPr anchor="ctr"/>
          <a:lstStyle/>
          <a:p>
            <a:endParaRPr lang="en-US">
              <a:latin typeface="Calibri" pitchFamily="34" charset="0"/>
            </a:endParaRPr>
          </a:p>
        </p:txBody>
      </p:sp>
      <p:sp>
        <p:nvSpPr>
          <p:cNvPr id="9224" name="Oval 7"/>
          <p:cNvSpPr>
            <a:spLocks noChangeAspect="1" noChangeArrowheads="1"/>
          </p:cNvSpPr>
          <p:nvPr/>
        </p:nvSpPr>
        <p:spPr bwMode="auto">
          <a:xfrm>
            <a:off x="1295400" y="3519488"/>
            <a:ext cx="422275" cy="360362"/>
          </a:xfrm>
          <a:prstGeom prst="ellipse">
            <a:avLst/>
          </a:prstGeom>
          <a:gradFill rotWithShape="0">
            <a:gsLst>
              <a:gs pos="0">
                <a:srgbClr val="000080"/>
              </a:gs>
              <a:gs pos="100000">
                <a:srgbClr val="3366FF"/>
              </a:gs>
            </a:gsLst>
            <a:path path="shape">
              <a:fillToRect l="50000" t="50000" r="50000" b="50000"/>
            </a:path>
          </a:gradFill>
          <a:ln w="9525">
            <a:solidFill>
              <a:srgbClr val="000000"/>
            </a:solidFill>
            <a:round/>
            <a:headEnd/>
            <a:tailEnd/>
          </a:ln>
        </p:spPr>
        <p:txBody>
          <a:bodyPr anchor="ctr"/>
          <a:lstStyle/>
          <a:p>
            <a:endParaRPr lang="en-US">
              <a:latin typeface="Calibri" pitchFamily="34" charset="0"/>
            </a:endParaRPr>
          </a:p>
        </p:txBody>
      </p:sp>
      <p:sp>
        <p:nvSpPr>
          <p:cNvPr id="9225" name="Rectangle 8"/>
          <p:cNvSpPr>
            <a:spLocks noChangeAspect="1" noChangeArrowheads="1"/>
          </p:cNvSpPr>
          <p:nvPr/>
        </p:nvSpPr>
        <p:spPr bwMode="auto">
          <a:xfrm>
            <a:off x="7559675" y="3560763"/>
            <a:ext cx="280988" cy="279400"/>
          </a:xfrm>
          <a:prstGeom prst="rect">
            <a:avLst/>
          </a:prstGeom>
          <a:gradFill rotWithShape="0">
            <a:gsLst>
              <a:gs pos="0">
                <a:srgbClr val="FF0000"/>
              </a:gs>
              <a:gs pos="100000">
                <a:srgbClr val="760000"/>
              </a:gs>
            </a:gsLst>
            <a:lin ang="2700000" scaled="1"/>
          </a:gradFill>
          <a:ln w="9525">
            <a:solidFill>
              <a:srgbClr val="000000"/>
            </a:solidFill>
            <a:miter lim="800000"/>
            <a:headEnd/>
            <a:tailEnd/>
          </a:ln>
        </p:spPr>
        <p:txBody>
          <a:bodyPr anchor="ctr"/>
          <a:lstStyle/>
          <a:p>
            <a:endParaRPr lang="en-US">
              <a:latin typeface="Calibri" pitchFamily="34" charset="0"/>
            </a:endParaRPr>
          </a:p>
        </p:txBody>
      </p:sp>
      <p:sp>
        <p:nvSpPr>
          <p:cNvPr id="9226" name="Line 9"/>
          <p:cNvSpPr>
            <a:spLocks noChangeAspect="1" noChangeShapeType="1"/>
          </p:cNvSpPr>
          <p:nvPr/>
        </p:nvSpPr>
        <p:spPr bwMode="auto">
          <a:xfrm>
            <a:off x="1517650" y="3700463"/>
            <a:ext cx="492125" cy="0"/>
          </a:xfrm>
          <a:prstGeom prst="line">
            <a:avLst/>
          </a:prstGeom>
          <a:noFill/>
          <a:ln w="15875">
            <a:solidFill>
              <a:srgbClr val="000000"/>
            </a:solidFill>
            <a:round/>
            <a:headEnd/>
            <a:tailEnd type="stealth" w="med" len="med"/>
          </a:ln>
        </p:spPr>
        <p:txBody>
          <a:bodyPr anchor="ctr"/>
          <a:lstStyle/>
          <a:p>
            <a:endParaRPr lang="en-US"/>
          </a:p>
        </p:txBody>
      </p:sp>
      <p:sp>
        <p:nvSpPr>
          <p:cNvPr id="9227" name="Line 10"/>
          <p:cNvSpPr>
            <a:spLocks noChangeAspect="1" noChangeShapeType="1"/>
          </p:cNvSpPr>
          <p:nvPr/>
        </p:nvSpPr>
        <p:spPr bwMode="auto">
          <a:xfrm>
            <a:off x="271303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1011723" name="Text Box 11"/>
          <p:cNvSpPr txBox="1">
            <a:spLocks noChangeAspect="1" noChangeArrowheads="1"/>
          </p:cNvSpPr>
          <p:nvPr/>
        </p:nvSpPr>
        <p:spPr bwMode="auto">
          <a:xfrm>
            <a:off x="19875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12</a:t>
            </a:r>
          </a:p>
        </p:txBody>
      </p:sp>
      <p:sp>
        <p:nvSpPr>
          <p:cNvPr id="1011724" name="Text Box 12"/>
          <p:cNvSpPr txBox="1">
            <a:spLocks noChangeAspect="1" noChangeArrowheads="1"/>
          </p:cNvSpPr>
          <p:nvPr/>
        </p:nvSpPr>
        <p:spPr bwMode="auto">
          <a:xfrm>
            <a:off x="3109913" y="3438525"/>
            <a:ext cx="644525"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2</a:t>
            </a:r>
          </a:p>
        </p:txBody>
      </p:sp>
      <p:sp>
        <p:nvSpPr>
          <p:cNvPr id="1011725" name="Text Box 13"/>
          <p:cNvSpPr txBox="1">
            <a:spLocks noChangeAspect="1" noChangeArrowheads="1"/>
          </p:cNvSpPr>
          <p:nvPr/>
        </p:nvSpPr>
        <p:spPr bwMode="auto">
          <a:xfrm>
            <a:off x="4222750" y="3438525"/>
            <a:ext cx="642938"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8</a:t>
            </a:r>
          </a:p>
        </p:txBody>
      </p:sp>
      <p:sp>
        <p:nvSpPr>
          <p:cNvPr id="1011726" name="Text Box 14"/>
          <p:cNvSpPr txBox="1">
            <a:spLocks noChangeAspect="1" noChangeArrowheads="1"/>
          </p:cNvSpPr>
          <p:nvPr/>
        </p:nvSpPr>
        <p:spPr bwMode="auto">
          <a:xfrm>
            <a:off x="5345113" y="3438525"/>
            <a:ext cx="646112"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1</a:t>
            </a:r>
          </a:p>
        </p:txBody>
      </p:sp>
      <p:sp>
        <p:nvSpPr>
          <p:cNvPr id="1011727" name="Text Box 15"/>
          <p:cNvSpPr txBox="1">
            <a:spLocks noChangeAspect="1" noChangeArrowheads="1"/>
          </p:cNvSpPr>
          <p:nvPr/>
        </p:nvSpPr>
        <p:spPr bwMode="auto">
          <a:xfrm>
            <a:off x="6469063" y="3438525"/>
            <a:ext cx="642937" cy="523875"/>
          </a:xfrm>
          <a:prstGeom prst="rect">
            <a:avLst/>
          </a:prstGeom>
          <a:gradFill rotWithShape="0">
            <a:gsLst>
              <a:gs pos="0">
                <a:srgbClr val="767676"/>
              </a:gs>
              <a:gs pos="50000">
                <a:srgbClr val="FFFFFF"/>
              </a:gs>
              <a:gs pos="100000">
                <a:srgbClr val="767676"/>
              </a:gs>
            </a:gsLst>
            <a:lin ang="0" scaled="1"/>
          </a:gradFill>
          <a:ln w="9525">
            <a:solidFill>
              <a:srgbClr val="000000"/>
            </a:solidFill>
            <a:miter lim="800000"/>
            <a:headEnd/>
            <a:tailEnd/>
          </a:ln>
        </p:spPr>
        <p:txBody>
          <a:bodyPr lIns="0" tIns="25200" rIns="0" bIns="0" anchor="ctr"/>
          <a:lstStyle/>
          <a:p>
            <a:pPr algn="ctr"/>
            <a:r>
              <a:rPr lang="en-US">
                <a:latin typeface="VNI-Avo" pitchFamily="2" charset="0"/>
              </a:rPr>
              <a:t>5</a:t>
            </a:r>
          </a:p>
        </p:txBody>
      </p:sp>
      <p:sp>
        <p:nvSpPr>
          <p:cNvPr id="9233" name="Line 16"/>
          <p:cNvSpPr>
            <a:spLocks noChangeAspect="1" noChangeShapeType="1"/>
          </p:cNvSpPr>
          <p:nvPr/>
        </p:nvSpPr>
        <p:spPr bwMode="auto">
          <a:xfrm>
            <a:off x="38369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9234" name="Line 17"/>
          <p:cNvSpPr>
            <a:spLocks noChangeAspect="1" noChangeShapeType="1"/>
          </p:cNvSpPr>
          <p:nvPr/>
        </p:nvSpPr>
        <p:spPr bwMode="auto">
          <a:xfrm>
            <a:off x="4953000"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9235" name="Line 18"/>
          <p:cNvSpPr>
            <a:spLocks noChangeAspect="1" noChangeShapeType="1"/>
          </p:cNvSpPr>
          <p:nvPr/>
        </p:nvSpPr>
        <p:spPr bwMode="auto">
          <a:xfrm>
            <a:off x="6078538" y="3700463"/>
            <a:ext cx="395287"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9236" name="Line 19"/>
          <p:cNvSpPr>
            <a:spLocks noChangeAspect="1" noChangeShapeType="1"/>
          </p:cNvSpPr>
          <p:nvPr/>
        </p:nvSpPr>
        <p:spPr bwMode="auto">
          <a:xfrm>
            <a:off x="7202488" y="3700463"/>
            <a:ext cx="396875" cy="0"/>
          </a:xfrm>
          <a:prstGeom prst="line">
            <a:avLst/>
          </a:prstGeom>
          <a:noFill/>
          <a:ln w="15875">
            <a:solidFill>
              <a:srgbClr val="000000"/>
            </a:solidFill>
            <a:round/>
            <a:headEnd type="oval" w="med" len="med"/>
            <a:tailEnd type="stealth" w="med" len="med"/>
          </a:ln>
        </p:spPr>
        <p:txBody>
          <a:bodyPr anchor="ctr"/>
          <a:lstStyle/>
          <a:p>
            <a:endParaRPr lang="en-US"/>
          </a:p>
        </p:txBody>
      </p:sp>
      <p:sp>
        <p:nvSpPr>
          <p:cNvPr id="9237" name="AutoShape 20"/>
          <p:cNvSpPr>
            <a:spLocks noChangeArrowheads="1"/>
          </p:cNvSpPr>
          <p:nvPr/>
        </p:nvSpPr>
        <p:spPr bwMode="auto">
          <a:xfrm>
            <a:off x="1905000" y="4191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wrap="none" anchor="ctr"/>
          <a:lstStyle/>
          <a:p>
            <a:pPr algn="ctr"/>
            <a:r>
              <a:rPr lang="en-US" sz="2000">
                <a:solidFill>
                  <a:schemeClr val="bg1"/>
                </a:solidFill>
                <a:latin typeface="Calibri" pitchFamily="34" charset="0"/>
              </a:rPr>
              <a:t>p</a:t>
            </a:r>
          </a:p>
        </p:txBody>
      </p:sp>
      <p:sp>
        <p:nvSpPr>
          <p:cNvPr id="1011733" name="AutoShape 21"/>
          <p:cNvSpPr>
            <a:spLocks noChangeArrowheads="1"/>
          </p:cNvSpPr>
          <p:nvPr/>
        </p:nvSpPr>
        <p:spPr bwMode="auto">
          <a:xfrm rot="10800000">
            <a:off x="1947863" y="2667000"/>
            <a:ext cx="838200" cy="533400"/>
          </a:xfrm>
          <a:prstGeom prst="upArrowCallout">
            <a:avLst>
              <a:gd name="adj1" fmla="val 39286"/>
              <a:gd name="adj2" fmla="val 39286"/>
              <a:gd name="adj3" fmla="val 16667"/>
              <a:gd name="adj4" fmla="val 66667"/>
            </a:avLst>
          </a:prstGeom>
          <a:solidFill>
            <a:schemeClr val="accent1"/>
          </a:solidFill>
          <a:ln w="9525">
            <a:solidFill>
              <a:schemeClr val="tx1"/>
            </a:solidFill>
            <a:miter lim="800000"/>
            <a:headEnd/>
            <a:tailEnd/>
          </a:ln>
        </p:spPr>
        <p:txBody>
          <a:bodyPr rot="10800000" wrap="none" anchor="ctr"/>
          <a:lstStyle/>
          <a:p>
            <a:pPr algn="ctr"/>
            <a:r>
              <a:rPr lang="en-US" sz="2000">
                <a:solidFill>
                  <a:schemeClr val="bg1"/>
                </a:solidFill>
                <a:latin typeface="Calibri" pitchFamily="34" charset="0"/>
              </a:rPr>
              <a:t>min</a:t>
            </a:r>
          </a:p>
        </p:txBody>
      </p:sp>
      <p:sp>
        <p:nvSpPr>
          <p:cNvPr id="9239" name="Text Box 22"/>
          <p:cNvSpPr txBox="1">
            <a:spLocks noChangeArrowheads="1"/>
          </p:cNvSpPr>
          <p:nvPr/>
        </p:nvSpPr>
        <p:spPr bwMode="auto">
          <a:xfrm>
            <a:off x="457200" y="31242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l.first</a:t>
            </a:r>
          </a:p>
        </p:txBody>
      </p:sp>
      <p:sp>
        <p:nvSpPr>
          <p:cNvPr id="9240" name="Text Box 23"/>
          <p:cNvSpPr txBox="1">
            <a:spLocks noChangeArrowheads="1"/>
          </p:cNvSpPr>
          <p:nvPr/>
        </p:nvSpPr>
        <p:spPr bwMode="auto">
          <a:xfrm>
            <a:off x="7315200" y="2133600"/>
            <a:ext cx="1295400" cy="457200"/>
          </a:xfrm>
          <a:prstGeom prst="rect">
            <a:avLst/>
          </a:prstGeom>
          <a:noFill/>
          <a:ln w="9525">
            <a:noFill/>
            <a:miter lim="800000"/>
            <a:headEnd/>
            <a:tailEnd/>
          </a:ln>
        </p:spPr>
        <p:txBody>
          <a:bodyPr>
            <a:spAutoFit/>
          </a:bodyPr>
          <a:lstStyle/>
          <a:p>
            <a:pPr>
              <a:spcBef>
                <a:spcPct val="50000"/>
              </a:spcBef>
            </a:pPr>
            <a:r>
              <a:rPr lang="en-US" sz="2400">
                <a:solidFill>
                  <a:schemeClr val="accent2"/>
                </a:solidFill>
                <a:latin typeface="Calibri" pitchFamily="34" charset="0"/>
              </a:rPr>
              <a:t>l.last</a:t>
            </a:r>
          </a:p>
        </p:txBody>
      </p:sp>
      <p:sp>
        <p:nvSpPr>
          <p:cNvPr id="9241" name="Line 24"/>
          <p:cNvSpPr>
            <a:spLocks noChangeShapeType="1"/>
          </p:cNvSpPr>
          <p:nvPr/>
        </p:nvSpPr>
        <p:spPr bwMode="auto">
          <a:xfrm flipH="1">
            <a:off x="6985000" y="2471738"/>
            <a:ext cx="995363" cy="919162"/>
          </a:xfrm>
          <a:prstGeom prst="line">
            <a:avLst/>
          </a:prstGeom>
          <a:noFill/>
          <a:ln w="38100">
            <a:solidFill>
              <a:schemeClr val="accent2"/>
            </a:solidFill>
            <a:round/>
            <a:headEnd/>
            <a:tailEnd type="triangle" w="med" len="med"/>
          </a:ln>
        </p:spPr>
        <p:txBody>
          <a:bodyPr/>
          <a:lstStyle/>
          <a:p>
            <a:endParaRPr lang="en-US"/>
          </a:p>
        </p:txBody>
      </p:sp>
      <p:sp>
        <p:nvSpPr>
          <p:cNvPr id="9242" name="Rectangle 25"/>
          <p:cNvSpPr>
            <a:spLocks noChangeArrowheads="1"/>
          </p:cNvSpPr>
          <p:nvPr/>
        </p:nvSpPr>
        <p:spPr bwMode="auto">
          <a:xfrm>
            <a:off x="19558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9243" name="Rectangle 26"/>
          <p:cNvSpPr>
            <a:spLocks noChangeArrowheads="1"/>
          </p:cNvSpPr>
          <p:nvPr/>
        </p:nvSpPr>
        <p:spPr bwMode="auto">
          <a:xfrm>
            <a:off x="3087688"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9244" name="Rectangle 27"/>
          <p:cNvSpPr>
            <a:spLocks noChangeArrowheads="1"/>
          </p:cNvSpPr>
          <p:nvPr/>
        </p:nvSpPr>
        <p:spPr bwMode="auto">
          <a:xfrm>
            <a:off x="42037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9245" name="Rectangle 28"/>
          <p:cNvSpPr>
            <a:spLocks noChangeArrowheads="1"/>
          </p:cNvSpPr>
          <p:nvPr/>
        </p:nvSpPr>
        <p:spPr bwMode="auto">
          <a:xfrm>
            <a:off x="5322888" y="34417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9246" name="Rectangle 29"/>
          <p:cNvSpPr>
            <a:spLocks noChangeArrowheads="1"/>
          </p:cNvSpPr>
          <p:nvPr/>
        </p:nvSpPr>
        <p:spPr bwMode="auto">
          <a:xfrm>
            <a:off x="6438900" y="3429000"/>
            <a:ext cx="685800" cy="533400"/>
          </a:xfrm>
          <a:prstGeom prst="rect">
            <a:avLst/>
          </a:prstGeom>
          <a:noFill/>
          <a:ln w="38100">
            <a:solidFill>
              <a:schemeClr val="accent1"/>
            </a:solidFill>
            <a:miter lim="800000"/>
            <a:headEnd/>
            <a:tailEnd/>
          </a:ln>
        </p:spPr>
        <p:txBody>
          <a:bodyPr wrap="none" anchor="ctr"/>
          <a:lstStyle/>
          <a:p>
            <a:endParaRPr lang="en-US">
              <a:latin typeface="Calibri" pitchFamily="34" charset="0"/>
            </a:endParaRPr>
          </a:p>
        </p:txBody>
      </p:sp>
      <p:sp>
        <p:nvSpPr>
          <p:cNvPr id="1011746" name="Rectangle 34"/>
          <p:cNvSpPr>
            <a:spLocks noGrp="1" noChangeArrowheads="1"/>
          </p:cNvSpPr>
          <p:nvPr>
            <p:ph type="title"/>
          </p:nvPr>
        </p:nvSpPr>
        <p:spPr>
          <a:xfrm>
            <a:off x="228600" y="457200"/>
            <a:ext cx="9372600" cy="1143000"/>
          </a:xfrm>
        </p:spPr>
        <p:txBody>
          <a:bodyPr rtlCol="0">
            <a:normAutofit fontScale="90000"/>
          </a:bodyPr>
          <a:lstStyle/>
          <a:p>
            <a:pPr fontAlgn="auto">
              <a:spcAft>
                <a:spcPts val="0"/>
              </a:spcAft>
              <a:defRPr/>
            </a:pPr>
            <a:r>
              <a:rPr lang="en-US" sz="3800" b="1" dirty="0" err="1" smtClean="0">
                <a:latin typeface="Times New Roman" pitchFamily="18" charset="0"/>
              </a:rPr>
              <a:t>Sắp</a:t>
            </a:r>
            <a:r>
              <a:rPr lang="en-US" sz="3800" b="1" dirty="0" smtClean="0">
                <a:latin typeface="Times New Roman" pitchFamily="18" charset="0"/>
              </a:rPr>
              <a:t> </a:t>
            </a:r>
            <a:r>
              <a:rPr lang="en-US" sz="3800" b="1" dirty="0" err="1" smtClean="0">
                <a:latin typeface="Times New Roman" pitchFamily="18" charset="0"/>
              </a:rPr>
              <a:t>xếp</a:t>
            </a:r>
            <a:r>
              <a:rPr lang="en-US" sz="3800" b="1" dirty="0" smtClean="0">
                <a:latin typeface="Times New Roman" pitchFamily="18" charset="0"/>
              </a:rPr>
              <a:t> </a:t>
            </a:r>
            <a:r>
              <a:rPr lang="en-US" sz="3800" b="1" dirty="0" err="1" smtClean="0">
                <a:latin typeface="Times New Roman" pitchFamily="18" charset="0"/>
              </a:rPr>
              <a:t>bằng</a:t>
            </a:r>
            <a:r>
              <a:rPr lang="en-US" sz="3800" b="1" dirty="0" smtClean="0">
                <a:latin typeface="Times New Roman" pitchFamily="18" charset="0"/>
              </a:rPr>
              <a:t> </a:t>
            </a:r>
            <a:r>
              <a:rPr lang="en-US" sz="3800" b="1" dirty="0" err="1" smtClean="0">
                <a:latin typeface="Times New Roman" pitchFamily="18" charset="0"/>
              </a:rPr>
              <a:t>phương</a:t>
            </a:r>
            <a:r>
              <a:rPr lang="en-US" sz="3800" b="1" dirty="0" smtClean="0">
                <a:latin typeface="Times New Roman" pitchFamily="18" charset="0"/>
              </a:rPr>
              <a:t> </a:t>
            </a:r>
            <a:r>
              <a:rPr lang="en-US" sz="3800" b="1" dirty="0" err="1" smtClean="0">
                <a:latin typeface="Times New Roman" pitchFamily="18" charset="0"/>
              </a:rPr>
              <a:t>pháp</a:t>
            </a:r>
            <a:r>
              <a:rPr lang="en-US" sz="3800" b="1" dirty="0" smtClean="0">
                <a:latin typeface="Times New Roman" pitchFamily="18" charset="0"/>
              </a:rPr>
              <a:t> </a:t>
            </a:r>
            <a:r>
              <a:rPr lang="en-US" sz="3800" b="1" dirty="0" err="1" smtClean="0">
                <a:latin typeface="Times New Roman" pitchFamily="18" charset="0"/>
              </a:rPr>
              <a:t>chọn</a:t>
            </a:r>
            <a:r>
              <a:rPr lang="en-US" sz="3800" b="1" dirty="0" smtClean="0">
                <a:latin typeface="Times New Roman" pitchFamily="18" charset="0"/>
              </a:rPr>
              <a:t> </a:t>
            </a:r>
            <a:r>
              <a:rPr lang="en-US" sz="3800" b="1" dirty="0" err="1" smtClean="0">
                <a:latin typeface="Times New Roman" pitchFamily="18" charset="0"/>
              </a:rPr>
              <a:t>trực</a:t>
            </a:r>
            <a:r>
              <a:rPr lang="en-US" sz="3800" b="1" dirty="0" smtClean="0">
                <a:latin typeface="Times New Roman" pitchFamily="18" charset="0"/>
              </a:rPr>
              <a:t> </a:t>
            </a:r>
            <a:r>
              <a:rPr lang="en-US" sz="3800" b="1" dirty="0" err="1" smtClean="0">
                <a:latin typeface="Times New Roman" pitchFamily="18" charset="0"/>
              </a:rPr>
              <a:t>tiếp</a:t>
            </a:r>
            <a:r>
              <a:rPr lang="en-US" sz="3800" b="1" dirty="0" smtClean="0">
                <a:latin typeface="Times New Roman" pitchFamily="18" charset="0"/>
              </a:rPr>
              <a:t> </a:t>
            </a:r>
            <a:br>
              <a:rPr lang="en-US" sz="3800" b="1" dirty="0" smtClean="0">
                <a:latin typeface="Times New Roman" pitchFamily="18" charset="0"/>
              </a:rPr>
            </a:br>
            <a:r>
              <a:rPr lang="en-US" sz="3800" b="1" dirty="0" err="1" smtClean="0">
                <a:latin typeface="Times New Roman" pitchFamily="18" charset="0"/>
              </a:rPr>
              <a:t>dùng</a:t>
            </a:r>
            <a:r>
              <a:rPr lang="en-US" sz="3800" b="1" dirty="0" smtClean="0">
                <a:latin typeface="Times New Roman" pitchFamily="18" charset="0"/>
              </a:rPr>
              <a:t> DSMN</a:t>
            </a:r>
            <a:r>
              <a:rPr lang="en-US" sz="4000" dirty="0" smtClean="0"/>
              <a:t> </a:t>
            </a:r>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1011723"/>
                                        </p:tgtEl>
                                      </p:cBhvr>
                                    </p:animEffect>
                                    <p:animScale>
                                      <p:cBhvr>
                                        <p:cTn id="7" dur="1000" autoRev="1" fill="hold"/>
                                        <p:tgtEl>
                                          <p:spTgt spid="1011723"/>
                                        </p:tgtEl>
                                      </p:cBhvr>
                                      <p:by x="105000" y="105000"/>
                                    </p:animScale>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1011724"/>
                                        </p:tgtEl>
                                      </p:cBhvr>
                                    </p:animEffect>
                                    <p:animScale>
                                      <p:cBhvr>
                                        <p:cTn id="11" dur="1000" autoRev="1" fill="hold"/>
                                        <p:tgtEl>
                                          <p:spTgt spid="1011724"/>
                                        </p:tgtEl>
                                      </p:cBhvr>
                                      <p:by x="105000" y="105000"/>
                                    </p:animScale>
                                  </p:childTnLst>
                                </p:cTn>
                              </p:par>
                            </p:childTnLst>
                          </p:cTn>
                        </p:par>
                        <p:par>
                          <p:cTn id="12" fill="hold">
                            <p:stCondLst>
                              <p:cond delay="4000"/>
                            </p:stCondLst>
                            <p:childTnLst>
                              <p:par>
                                <p:cTn id="13" presetID="63" presetClass="path" presetSubtype="0" accel="50000" decel="50000" fill="hold" grpId="0" nodeType="afterEffect">
                                  <p:stCondLst>
                                    <p:cond delay="0"/>
                                  </p:stCondLst>
                                  <p:childTnLst>
                                    <p:animMotion origin="layout" path="M -0.00625 -3.23699E-6 L 0.11823 0.00555 " pathEditMode="relative" rAng="0" ptsTypes="AA">
                                      <p:cBhvr>
                                        <p:cTn id="14" dur="2000" fill="hold"/>
                                        <p:tgtEl>
                                          <p:spTgt spid="1011733"/>
                                        </p:tgtEl>
                                        <p:attrNameLst>
                                          <p:attrName>ppt_x</p:attrName>
                                          <p:attrName>ppt_y</p:attrName>
                                        </p:attrNameLst>
                                      </p:cBhvr>
                                      <p:rCtr x="62" y="3"/>
                                    </p:animMotion>
                                  </p:childTnLst>
                                </p:cTn>
                              </p:par>
                            </p:childTnLst>
                          </p:cTn>
                        </p:par>
                        <p:par>
                          <p:cTn id="15" fill="hold">
                            <p:stCondLst>
                              <p:cond delay="6000"/>
                            </p:stCondLst>
                            <p:childTnLst>
                              <p:par>
                                <p:cTn id="16" presetID="26" presetClass="emph" presetSubtype="0" fill="hold" grpId="1" nodeType="afterEffect">
                                  <p:stCondLst>
                                    <p:cond delay="0"/>
                                  </p:stCondLst>
                                  <p:childTnLst>
                                    <p:animEffect transition="out" filter="fade">
                                      <p:cBhvr>
                                        <p:cTn id="17" dur="2000" tmFilter="0, 0; .2, .5; .8, .5; 1, 0"/>
                                        <p:tgtEl>
                                          <p:spTgt spid="1011724"/>
                                        </p:tgtEl>
                                      </p:cBhvr>
                                    </p:animEffect>
                                    <p:animScale>
                                      <p:cBhvr>
                                        <p:cTn id="18" dur="1000" autoRev="1" fill="hold"/>
                                        <p:tgtEl>
                                          <p:spTgt spid="1011724"/>
                                        </p:tgtEl>
                                      </p:cBhvr>
                                      <p:by x="105000" y="105000"/>
                                    </p:animScale>
                                  </p:childTnLst>
                                </p:cTn>
                              </p:par>
                            </p:childTnLst>
                          </p:cTn>
                        </p:par>
                        <p:par>
                          <p:cTn id="19" fill="hold">
                            <p:stCondLst>
                              <p:cond delay="8000"/>
                            </p:stCondLst>
                            <p:childTnLst>
                              <p:par>
                                <p:cTn id="20" presetID="26" presetClass="emph" presetSubtype="0" fill="hold" grpId="0" nodeType="afterEffect">
                                  <p:stCondLst>
                                    <p:cond delay="0"/>
                                  </p:stCondLst>
                                  <p:childTnLst>
                                    <p:animEffect transition="out" filter="fade">
                                      <p:cBhvr>
                                        <p:cTn id="21" dur="2000" tmFilter="0, 0; .2, .5; .8, .5; 1, 0"/>
                                        <p:tgtEl>
                                          <p:spTgt spid="1011725"/>
                                        </p:tgtEl>
                                      </p:cBhvr>
                                    </p:animEffect>
                                    <p:animScale>
                                      <p:cBhvr>
                                        <p:cTn id="22" dur="1000" autoRev="1" fill="hold"/>
                                        <p:tgtEl>
                                          <p:spTgt spid="1011725"/>
                                        </p:tgtEl>
                                      </p:cBhvr>
                                      <p:by x="105000" y="105000"/>
                                    </p:animScale>
                                  </p:childTnLst>
                                </p:cTn>
                              </p:par>
                            </p:childTnLst>
                          </p:cTn>
                        </p:par>
                        <p:par>
                          <p:cTn id="23" fill="hold">
                            <p:stCondLst>
                              <p:cond delay="10000"/>
                            </p:stCondLst>
                            <p:childTnLst>
                              <p:par>
                                <p:cTn id="24" presetID="26" presetClass="emph" presetSubtype="0" fill="hold" grpId="2" nodeType="afterEffect">
                                  <p:stCondLst>
                                    <p:cond delay="0"/>
                                  </p:stCondLst>
                                  <p:childTnLst>
                                    <p:animEffect transition="out" filter="fade">
                                      <p:cBhvr>
                                        <p:cTn id="25" dur="2000" tmFilter="0, 0; .2, .5; .8, .5; 1, 0"/>
                                        <p:tgtEl>
                                          <p:spTgt spid="1011724"/>
                                        </p:tgtEl>
                                      </p:cBhvr>
                                    </p:animEffect>
                                    <p:animScale>
                                      <p:cBhvr>
                                        <p:cTn id="26" dur="1000" autoRev="1" fill="hold"/>
                                        <p:tgtEl>
                                          <p:spTgt spid="1011724"/>
                                        </p:tgtEl>
                                      </p:cBhvr>
                                      <p:by x="105000" y="105000"/>
                                    </p:animScale>
                                  </p:childTnLst>
                                </p:cTn>
                              </p:par>
                            </p:childTnLst>
                          </p:cTn>
                        </p:par>
                        <p:par>
                          <p:cTn id="27" fill="hold">
                            <p:stCondLst>
                              <p:cond delay="12000"/>
                            </p:stCondLst>
                            <p:childTnLst>
                              <p:par>
                                <p:cTn id="28" presetID="26" presetClass="emph" presetSubtype="0" fill="hold" grpId="0" nodeType="afterEffect">
                                  <p:stCondLst>
                                    <p:cond delay="0"/>
                                  </p:stCondLst>
                                  <p:childTnLst>
                                    <p:animEffect transition="out" filter="fade">
                                      <p:cBhvr>
                                        <p:cTn id="29" dur="2000" tmFilter="0, 0; .2, .5; .8, .5; 1, 0"/>
                                        <p:tgtEl>
                                          <p:spTgt spid="1011726"/>
                                        </p:tgtEl>
                                      </p:cBhvr>
                                    </p:animEffect>
                                    <p:animScale>
                                      <p:cBhvr>
                                        <p:cTn id="30" dur="1000" autoRev="1" fill="hold"/>
                                        <p:tgtEl>
                                          <p:spTgt spid="1011726"/>
                                        </p:tgtEl>
                                      </p:cBhvr>
                                      <p:by x="105000" y="105000"/>
                                    </p:animScale>
                                  </p:childTnLst>
                                </p:cTn>
                              </p:par>
                            </p:childTnLst>
                          </p:cTn>
                        </p:par>
                        <p:par>
                          <p:cTn id="31" fill="hold">
                            <p:stCondLst>
                              <p:cond delay="14000"/>
                            </p:stCondLst>
                            <p:childTnLst>
                              <p:par>
                                <p:cTn id="32" presetID="63" presetClass="path" presetSubtype="0" accel="50000" decel="50000" fill="hold" grpId="1" nodeType="afterEffect">
                                  <p:stCondLst>
                                    <p:cond delay="0"/>
                                  </p:stCondLst>
                                  <p:childTnLst>
                                    <p:animMotion origin="layout" path="M 0.11615 -3.23699E-6 L 0.36615 -3.23699E-6 " pathEditMode="relative" rAng="0" ptsTypes="AA">
                                      <p:cBhvr>
                                        <p:cTn id="33" dur="2000" fill="hold"/>
                                        <p:tgtEl>
                                          <p:spTgt spid="1011733"/>
                                        </p:tgtEl>
                                        <p:attrNameLst>
                                          <p:attrName>ppt_x</p:attrName>
                                          <p:attrName>ppt_y</p:attrName>
                                        </p:attrNameLst>
                                      </p:cBhvr>
                                      <p:rCtr x="125" y="0"/>
                                    </p:animMotion>
                                  </p:childTnLst>
                                </p:cTn>
                              </p:par>
                            </p:childTnLst>
                          </p:cTn>
                        </p:par>
                        <p:par>
                          <p:cTn id="34" fill="hold">
                            <p:stCondLst>
                              <p:cond delay="16000"/>
                            </p:stCondLst>
                            <p:childTnLst>
                              <p:par>
                                <p:cTn id="35" presetID="26" presetClass="emph" presetSubtype="0" fill="hold" grpId="1" nodeType="afterEffect">
                                  <p:stCondLst>
                                    <p:cond delay="0"/>
                                  </p:stCondLst>
                                  <p:childTnLst>
                                    <p:animEffect transition="out" filter="fade">
                                      <p:cBhvr>
                                        <p:cTn id="36" dur="2000" tmFilter="0, 0; .2, .5; .8, .5; 1, 0"/>
                                        <p:tgtEl>
                                          <p:spTgt spid="1011726"/>
                                        </p:tgtEl>
                                      </p:cBhvr>
                                    </p:animEffect>
                                    <p:animScale>
                                      <p:cBhvr>
                                        <p:cTn id="37" dur="1000" autoRev="1" fill="hold"/>
                                        <p:tgtEl>
                                          <p:spTgt spid="1011726"/>
                                        </p:tgtEl>
                                      </p:cBhvr>
                                      <p:by x="105000" y="105000"/>
                                    </p:animScale>
                                  </p:childTnLst>
                                </p:cTn>
                              </p:par>
                            </p:childTnLst>
                          </p:cTn>
                        </p:par>
                        <p:par>
                          <p:cTn id="38" fill="hold">
                            <p:stCondLst>
                              <p:cond delay="18000"/>
                            </p:stCondLst>
                            <p:childTnLst>
                              <p:par>
                                <p:cTn id="39" presetID="26" presetClass="emph" presetSubtype="0" fill="hold" grpId="0" nodeType="afterEffect">
                                  <p:stCondLst>
                                    <p:cond delay="0"/>
                                  </p:stCondLst>
                                  <p:childTnLst>
                                    <p:animEffect transition="out" filter="fade">
                                      <p:cBhvr>
                                        <p:cTn id="40" dur="2000" tmFilter="0, 0; .2, .5; .8, .5; 1, 0"/>
                                        <p:tgtEl>
                                          <p:spTgt spid="1011727"/>
                                        </p:tgtEl>
                                      </p:cBhvr>
                                    </p:animEffect>
                                    <p:animScale>
                                      <p:cBhvr>
                                        <p:cTn id="41" dur="1000" autoRev="1" fill="hold"/>
                                        <p:tgtEl>
                                          <p:spTgt spid="1011727"/>
                                        </p:tgtEl>
                                      </p:cBhvr>
                                      <p:by x="105000" y="105000"/>
                                    </p:animScale>
                                  </p:childTnLst>
                                </p:cTn>
                              </p:par>
                            </p:childTnLst>
                          </p:cTn>
                        </p:par>
                        <p:par>
                          <p:cTn id="42" fill="hold">
                            <p:stCondLst>
                              <p:cond delay="20000"/>
                            </p:stCondLst>
                            <p:childTnLst>
                              <p:par>
                                <p:cTn id="43" presetID="42" presetClass="path" presetSubtype="0" accel="50000" decel="50000" fill="hold" grpId="2" nodeType="afterEffect">
                                  <p:stCondLst>
                                    <p:cond delay="0"/>
                                  </p:stCondLst>
                                  <p:childTnLst>
                                    <p:animMotion origin="layout" path="M -1.66667E-6 4.62428E-7 L 0.00521 0.21572 " pathEditMode="relative" rAng="0" ptsTypes="AA">
                                      <p:cBhvr>
                                        <p:cTn id="44" dur="2000" fill="hold"/>
                                        <p:tgtEl>
                                          <p:spTgt spid="1011726"/>
                                        </p:tgtEl>
                                        <p:attrNameLst>
                                          <p:attrName>ppt_x</p:attrName>
                                          <p:attrName>ppt_y</p:attrName>
                                        </p:attrNameLst>
                                      </p:cBhvr>
                                      <p:rCtr x="3" y="108"/>
                                    </p:animMotion>
                                  </p:childTnLst>
                                </p:cTn>
                              </p:par>
                            </p:childTnLst>
                          </p:cTn>
                        </p:par>
                        <p:par>
                          <p:cTn id="45" fill="hold">
                            <p:stCondLst>
                              <p:cond delay="22000"/>
                            </p:stCondLst>
                            <p:childTnLst>
                              <p:par>
                                <p:cTn id="46" presetID="63" presetClass="path" presetSubtype="0" accel="50000" decel="50000" fill="hold" grpId="1" nodeType="afterEffect">
                                  <p:stCondLst>
                                    <p:cond delay="0"/>
                                  </p:stCondLst>
                                  <p:childTnLst>
                                    <p:animMotion origin="layout" path="M -0.00521 0.00624 L 0.36736 3.23699E-6 " pathEditMode="relative" rAng="0" ptsTypes="AA">
                                      <p:cBhvr>
                                        <p:cTn id="47" dur="2000" fill="hold"/>
                                        <p:tgtEl>
                                          <p:spTgt spid="1011723"/>
                                        </p:tgtEl>
                                        <p:attrNameLst>
                                          <p:attrName>ppt_x</p:attrName>
                                          <p:attrName>ppt_y</p:attrName>
                                        </p:attrNameLst>
                                      </p:cBhvr>
                                      <p:rCtr x="186" y="-3"/>
                                    </p:animMotion>
                                  </p:childTnLst>
                                </p:cTn>
                              </p:par>
                            </p:childTnLst>
                          </p:cTn>
                        </p:par>
                        <p:par>
                          <p:cTn id="48" fill="hold">
                            <p:stCondLst>
                              <p:cond delay="24000"/>
                            </p:stCondLst>
                            <p:childTnLst>
                              <p:par>
                                <p:cTn id="49" presetID="49" presetClass="path" presetSubtype="0" accel="50000" decel="50000" fill="hold" grpId="3" nodeType="afterEffect">
                                  <p:stCondLst>
                                    <p:cond delay="0"/>
                                  </p:stCondLst>
                                  <p:childTnLst>
                                    <p:animMotion origin="layout" path="M 0.01459 0.21364 L -0.36875 0.00277 " pathEditMode="relative" rAng="0" ptsTypes="AA">
                                      <p:cBhvr>
                                        <p:cTn id="50" dur="2000" fill="hold"/>
                                        <p:tgtEl>
                                          <p:spTgt spid="1011726"/>
                                        </p:tgtEl>
                                        <p:attrNameLst>
                                          <p:attrName>ppt_x</p:attrName>
                                          <p:attrName>ppt_y</p:attrName>
                                        </p:attrNameLst>
                                      </p:cBhvr>
                                      <p:rCtr x="-192" y="-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23" grpId="0" animBg="1"/>
      <p:bldP spid="1011723" grpId="1" animBg="1"/>
      <p:bldP spid="1011724" grpId="0" animBg="1"/>
      <p:bldP spid="1011724" grpId="1" animBg="1"/>
      <p:bldP spid="1011724" grpId="2" animBg="1"/>
      <p:bldP spid="1011725" grpId="0" animBg="1"/>
      <p:bldP spid="1011726" grpId="0" animBg="1"/>
      <p:bldP spid="1011726" grpId="1" animBg="1"/>
      <p:bldP spid="1011726" grpId="2" animBg="1"/>
      <p:bldP spid="1011726" grpId="3" animBg="1"/>
      <p:bldP spid="1011727" grpId="0" animBg="1"/>
      <p:bldP spid="1011733" grpId="0" animBg="1"/>
      <p:bldP spid="101173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5972</Words>
  <Application>Microsoft Office PowerPoint</Application>
  <PresentationFormat>On-screen Show (4:3)</PresentationFormat>
  <Paragraphs>1902</Paragraphs>
  <Slides>138</Slides>
  <Notes>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138</vt:i4>
      </vt:variant>
    </vt:vector>
  </HeadingPairs>
  <TitlesOfParts>
    <vt:vector size="139" baseType="lpstr">
      <vt:lpstr>Office Theme</vt:lpstr>
      <vt:lpstr>Cấu trúc dữ liệu và giải thuật</vt:lpstr>
      <vt:lpstr>Cấu trúc dữ liệu và giải thuật</vt:lpstr>
      <vt:lpstr>Thuật toán đệ quy</vt:lpstr>
      <vt:lpstr>Slide 4</vt:lpstr>
      <vt:lpstr>Slide 5</vt:lpstr>
      <vt:lpstr>Slide 6</vt:lpstr>
      <vt:lpstr>Slide 7</vt:lpstr>
      <vt:lpstr>Slide 8</vt:lpstr>
      <vt:lpstr>Đánh giá về đệ quy</vt:lpstr>
      <vt:lpstr>Cấu trúc dữ liệu và giải thuật</vt:lpstr>
      <vt:lpstr>Danh sách</vt:lpstr>
      <vt:lpstr>Chỉ số các phần tử</vt:lpstr>
      <vt:lpstr>Thêm vào một danh sách liên tục</vt:lpstr>
      <vt:lpstr>Thêm x vào một danh sách liên tục</vt:lpstr>
      <vt:lpstr>Xóa từ một danh sách liên tục</vt:lpstr>
      <vt:lpstr>Danh sách liên kết đơn (DSLK đơn)</vt:lpstr>
      <vt:lpstr>Cấu trúc dữ liệu của DSLK đơn</vt:lpstr>
      <vt:lpstr>Thêm một thành phần dữ liệu vào cuối DSMN</vt:lpstr>
      <vt:lpstr>Tạo new list bằng cách thêm vào cuối DSMN</vt:lpstr>
      <vt:lpstr>Chèn một phần tử sau q</vt:lpstr>
      <vt:lpstr>Chèn một phần tử sau q</vt:lpstr>
      <vt:lpstr>Chèn một phần tử sau q</vt:lpstr>
      <vt:lpstr>Duyệt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DSLK – Minh họa in danh sách</vt:lpstr>
      <vt:lpstr>In các phần tử trong danh sách</vt:lpstr>
      <vt:lpstr>Tìm kiếm một phần tử có khóa x</vt:lpstr>
      <vt:lpstr>Tìm kiếm một phần tử ở vị trí</vt:lpstr>
      <vt:lpstr>Xóa một node của danh sách</vt:lpstr>
      <vt:lpstr>Xóa một node của danh sách</vt:lpstr>
      <vt:lpstr>Xóa một node của danh sách</vt:lpstr>
      <vt:lpstr>Xóa một node của danh sách</vt:lpstr>
      <vt:lpstr>Xóa node sau node q trong danh sách </vt:lpstr>
      <vt:lpstr>Xóa node sau node q trong danh sách </vt:lpstr>
      <vt:lpstr>Hủy toàn bộ danh sách</vt:lpstr>
      <vt:lpstr>Slide 46</vt:lpstr>
      <vt:lpstr>DSLK kép (Doubly linked list)</vt:lpstr>
      <vt:lpstr>Tìm vị trí trong DSLK kép</vt:lpstr>
      <vt:lpstr>Thêm vào trong DSLK kép</vt:lpstr>
      <vt:lpstr>So sánh cách hiện thực liên tục và cách hiện thực liên kết</vt:lpstr>
      <vt:lpstr>Cấu trúc dữ liệu và giải thuật</vt:lpstr>
      <vt:lpstr>Mô tả stack</vt:lpstr>
      <vt:lpstr>Giới thiệu</vt:lpstr>
      <vt:lpstr>Ví dụ về stack</vt:lpstr>
      <vt:lpstr>Ứng dụng: Đảo ngược danh sách</vt:lpstr>
      <vt:lpstr>Đảo ngược danh sách – Ví dụ</vt:lpstr>
      <vt:lpstr>Kiểu trừu tượng (abstract data type)</vt:lpstr>
      <vt:lpstr>Stack trừu tượng</vt:lpstr>
      <vt:lpstr>Hiện thực stack liên tục</vt:lpstr>
      <vt:lpstr>Đẩy một phần tử vào stack</vt:lpstr>
      <vt:lpstr>Bỏ phần tử trên đỉnh stack</vt:lpstr>
      <vt:lpstr>Lấy giá trị trên đỉnh stack</vt:lpstr>
      <vt:lpstr>Reverse Polish Calculator</vt:lpstr>
      <vt:lpstr>Reverse Polish Calculator  – Thiết kế chức năng</vt:lpstr>
      <vt:lpstr>Reverse Polish Calculator – Ví dụ</vt:lpstr>
      <vt:lpstr>Reverse Polish Calculator –  Giải thuật tính toán với toán tử</vt:lpstr>
      <vt:lpstr>Stack</vt:lpstr>
      <vt:lpstr>Biểu diễn Stack dùng mảng </vt:lpstr>
      <vt:lpstr>Biểu diễn Stack dùng mảng</vt:lpstr>
      <vt:lpstr>Biểu diễn Stack dùng mảng </vt:lpstr>
      <vt:lpstr>Biểu diễn Stack dùng DSMN</vt:lpstr>
      <vt:lpstr>Slide 72</vt:lpstr>
      <vt:lpstr>Biểu diễn Stack dùng DSMN</vt:lpstr>
      <vt:lpstr>Mô tả queue</vt:lpstr>
      <vt:lpstr>Giới thiệu</vt:lpstr>
      <vt:lpstr>Queue trừu tượng</vt:lpstr>
      <vt:lpstr>Queue liên tục</vt:lpstr>
      <vt:lpstr>Queue là array vòng (circular array)</vt:lpstr>
      <vt:lpstr>Thêm một giá trị vào queue</vt:lpstr>
      <vt:lpstr>Loại một giá trị khỏi queue</vt:lpstr>
      <vt:lpstr>Biểu diễn Queue dùng mảng </vt:lpstr>
      <vt:lpstr>Biểu diễn Queue dùng mảng </vt:lpstr>
      <vt:lpstr>Biểu diễn Queue dùng mảng </vt:lpstr>
      <vt:lpstr>Biểu diễn Queue dùng mảng </vt:lpstr>
      <vt:lpstr>Biểu diễn Queue dùng mảng </vt:lpstr>
      <vt:lpstr>Biểu diễn hàng đợi dùng DSMN</vt:lpstr>
      <vt:lpstr>Slide 87</vt:lpstr>
      <vt:lpstr>Biểu diễn hàng đợi dùng DSMN</vt:lpstr>
      <vt:lpstr>Biểu diễn hàng đợi dùng DSMN</vt:lpstr>
      <vt:lpstr>Biểu diễn hàng đợi dùng DSMN</vt:lpstr>
      <vt:lpstr>Cấu trúc dữ liệu và giải thuật</vt:lpstr>
      <vt:lpstr>Sắp xếp chọn trực tiếp</vt:lpstr>
      <vt:lpstr>Sắp xếp chọn trực tiếp</vt:lpstr>
      <vt:lpstr>Giải thuật sắp xếp chọn trực tiếp</vt:lpstr>
      <vt:lpstr>Ví dụ</vt:lpstr>
      <vt:lpstr>Slide 96</vt:lpstr>
      <vt:lpstr>Cài đặt thuật toán sắp xếp chọn trực tiếp dùng mảng</vt:lpstr>
      <vt:lpstr>Slide 98</vt:lpstr>
      <vt:lpstr>Sắp xếp bằng phương pháp chọn trực tiếp  dùng DSMN </vt:lpstr>
      <vt:lpstr>Slide 100</vt:lpstr>
      <vt:lpstr>Slide 101</vt:lpstr>
      <vt:lpstr>Slide 102</vt:lpstr>
      <vt:lpstr>Slide 103</vt:lpstr>
      <vt:lpstr>Sắp xếp nổi bọt</vt:lpstr>
      <vt:lpstr>Thuật toán sắp xếp nổi bọt</vt:lpstr>
      <vt:lpstr>Ví dụ 1: (Sắp xếp nổi bọt)</vt:lpstr>
      <vt:lpstr>Ví dụ 2: Cho dãy số 12  2  8  5  1  6  4 15</vt:lpstr>
      <vt:lpstr>`</vt:lpstr>
      <vt:lpstr>Slide 109</vt:lpstr>
      <vt:lpstr>Cài đặt thuật toán sắp xếp nổi bọt dùng mảng</vt:lpstr>
      <vt:lpstr>Cài đặt thuật toán sắp xếp nổi bọt dùng DSMN</vt:lpstr>
      <vt:lpstr>Sắp xếp nổi bọt dùng DSMN</vt:lpstr>
      <vt:lpstr>Sắp xếp nổi bọt dùng DSMN</vt:lpstr>
      <vt:lpstr>Sắp xếp nổi bọt dùng DSMN</vt:lpstr>
      <vt:lpstr>Sắp xếp nổi bọt dùng DSMN</vt:lpstr>
      <vt:lpstr>Sắp xếp nổi bọt dùng DSMN</vt:lpstr>
      <vt:lpstr>Thuật toán sắp xếp nhanh (QuickSort)</vt:lpstr>
      <vt:lpstr>Slide 118</vt:lpstr>
      <vt:lpstr>Slide 119</vt:lpstr>
      <vt:lpstr>Slide 120</vt:lpstr>
      <vt:lpstr>Slide 121</vt:lpstr>
      <vt:lpstr>Cài đặt sắp xếp nhanh dùng mảng</vt:lpstr>
      <vt:lpstr>Cấu trúc dữ liệu và giải thuật</vt:lpstr>
      <vt:lpstr>Khái niệm tìm kiếm</vt:lpstr>
      <vt:lpstr>Hàm tìm kiếm</vt:lpstr>
      <vt:lpstr>Tìm tuần tự (sequential search)</vt:lpstr>
      <vt:lpstr>Tìm tuần tự (sequential search)</vt:lpstr>
      <vt:lpstr>Tìm tuần tự - không tìm thấy</vt:lpstr>
      <vt:lpstr>Tìm tuần tự </vt:lpstr>
      <vt:lpstr>Tìm tuần tự - Đánh giá</vt:lpstr>
      <vt:lpstr>Tìm trên danh sách có thứ tự</vt:lpstr>
      <vt:lpstr>Tìm nhị phân (binary search)</vt:lpstr>
      <vt:lpstr>Tìm nhị phân (binary search)</vt:lpstr>
      <vt:lpstr>Tìm nhị phân </vt:lpstr>
      <vt:lpstr>Slide 135</vt:lpstr>
      <vt:lpstr>Slide 136</vt:lpstr>
      <vt:lpstr>Tìm nhị phân – Giải thuật </vt:lpstr>
      <vt:lpstr>Tìm nhị phân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DiepNH</dc:creator>
  <cp:lastModifiedBy>DiepNH</cp:lastModifiedBy>
  <cp:revision>26</cp:revision>
  <dcterms:created xsi:type="dcterms:W3CDTF">2011-10-08T02:44:33Z</dcterms:created>
  <dcterms:modified xsi:type="dcterms:W3CDTF">2011-10-11T07:54:48Z</dcterms:modified>
</cp:coreProperties>
</file>