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69" r:id="rId5"/>
    <p:sldId id="270" r:id="rId6"/>
    <p:sldId id="273" r:id="rId7"/>
    <p:sldId id="274" r:id="rId8"/>
    <p:sldId id="271" r:id="rId9"/>
    <p:sldId id="266" r:id="rId10"/>
    <p:sldId id="265" r:id="rId11"/>
    <p:sldId id="267" r:id="rId12"/>
    <p:sldId id="268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75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ference.digilentinc.com/reference/programmable-logic/zybo/reference-manua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3BDF-AC70-4840-B114-9B0B2190D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6A28A-BE43-4A34-8AC1-2931E589E8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Nolan Luckett</a:t>
            </a:r>
          </a:p>
          <a:p>
            <a:r>
              <a:rPr lang="en-US" dirty="0"/>
              <a:t>05/02/18</a:t>
            </a:r>
          </a:p>
        </p:txBody>
      </p:sp>
    </p:spTree>
    <p:extLst>
      <p:ext uri="{BB962C8B-B14F-4D97-AF65-F5344CB8AC3E}">
        <p14:creationId xmlns:p14="http://schemas.microsoft.com/office/powerpoint/2010/main" val="15881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7F63-BEC1-4E9C-BE74-6493D3C2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0" y="5527695"/>
            <a:ext cx="8534400" cy="1507067"/>
          </a:xfrm>
        </p:spPr>
        <p:txBody>
          <a:bodyPr/>
          <a:lstStyle/>
          <a:p>
            <a:r>
              <a:rPr lang="en-US" dirty="0"/>
              <a:t>I2S IP Connections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A92C7-4FE8-4810-80D6-95868C4E3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655" y="301855"/>
            <a:ext cx="8552276" cy="5495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4FAEB6-FF1B-4B85-8415-C0949AB09B50}"/>
              </a:ext>
            </a:extLst>
          </p:cNvPr>
          <p:cNvSpPr txBox="1"/>
          <p:nvPr/>
        </p:nvSpPr>
        <p:spPr>
          <a:xfrm>
            <a:off x="237600" y="374400"/>
            <a:ext cx="276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the bit and word select clock outputs from the audio codec to the IP.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the Audio inputs and outputs to the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the interrupt output to the IRQ_F2P input on the PS, concatenating as necessary</a:t>
            </a:r>
          </a:p>
        </p:txBody>
      </p:sp>
    </p:spTree>
    <p:extLst>
      <p:ext uri="{BB962C8B-B14F-4D97-AF65-F5344CB8AC3E}">
        <p14:creationId xmlns:p14="http://schemas.microsoft.com/office/powerpoint/2010/main" val="154350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6112-E8C4-4BC1-ACC8-BB451AA3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I2s </a:t>
            </a:r>
            <a:r>
              <a:rPr lang="en-US" dirty="0" err="1"/>
              <a:t>ip</a:t>
            </a:r>
            <a:r>
              <a:rPr lang="en-US" dirty="0"/>
              <a:t>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FFCE4-3A67-4A39-9506-47D9FE9F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 Linux driver was provided, modified for the standalone OS by substituting Linux headers with Xilinx headers. (primarily related to IO)</a:t>
            </a:r>
          </a:p>
          <a:p>
            <a:r>
              <a:rPr lang="en-US" dirty="0">
                <a:solidFill>
                  <a:schemeClr val="tx1"/>
                </a:solidFill>
              </a:rPr>
              <a:t>Level 1 driver providing simplified register interactions for common tasks, </a:t>
            </a:r>
            <a:r>
              <a:rPr lang="en-US" dirty="0" err="1">
                <a:solidFill>
                  <a:schemeClr val="tx1"/>
                </a:solidFill>
              </a:rPr>
              <a:t>e.g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u32 logii2s_port_read_fifo_word(struct logii2s_port *port);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void logii2s_port_write_fifo_word(struct logii2s_port *port, u32 data);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void logii2s_port_clear_isr(struct logii2s_port *port, u32 </a:t>
            </a:r>
            <a:r>
              <a:rPr lang="en-US" dirty="0" err="1">
                <a:solidFill>
                  <a:schemeClr val="tx1"/>
                </a:solidFill>
              </a:rPr>
              <a:t>bit_mask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void logii2s_port_enable_xfer(struct logii2s_port *port);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void logii2s_port_disable_xfer(struct logii2s_port *port);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8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7B90-487E-4427-809F-19CA0004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/>
              <a:t>Recording flowgraph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FBB8E7-2F51-4311-B38F-D148DC3BFF70}"/>
              </a:ext>
            </a:extLst>
          </p:cNvPr>
          <p:cNvSpPr txBox="1"/>
          <p:nvPr/>
        </p:nvSpPr>
        <p:spPr>
          <a:xfrm>
            <a:off x="741600" y="505800"/>
            <a:ext cx="5004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Create Handler for I2S Interrupt: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 the 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the handler to the event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95BA8-9110-43AA-9CDB-199A267CEBA6}"/>
              </a:ext>
            </a:extLst>
          </p:cNvPr>
          <p:cNvSpPr txBox="1"/>
          <p:nvPr/>
        </p:nvSpPr>
        <p:spPr>
          <a:xfrm>
            <a:off x="741600" y="1823400"/>
            <a:ext cx="5004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Enable Recording: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ISR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Unmask Interrupts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Transfer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8AC90-37D1-4FD3-BF1A-B85796A1974A}"/>
              </a:ext>
            </a:extLst>
          </p:cNvPr>
          <p:cNvSpPr txBox="1"/>
          <p:nvPr/>
        </p:nvSpPr>
        <p:spPr>
          <a:xfrm>
            <a:off x="741600" y="3429000"/>
            <a:ext cx="5004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Process the FIFO Almost Full Event: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 the data from the FIFO into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ISR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01DA6C-8927-49C5-AD21-52B664EC76F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243600" y="1429130"/>
            <a:ext cx="0" cy="394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86D19C1-D603-4A89-8CA5-DB89125C84CE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>
            <a:off x="5745600" y="2423565"/>
            <a:ext cx="12700" cy="16056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33CC6B-7A92-40B3-A6A5-86B780F24A34}"/>
              </a:ext>
            </a:extLst>
          </p:cNvPr>
          <p:cNvSpPr txBox="1"/>
          <p:nvPr/>
        </p:nvSpPr>
        <p:spPr>
          <a:xfrm>
            <a:off x="5968800" y="3023729"/>
            <a:ext cx="11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147635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9F00-96CB-49CE-AE0A-628C254A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AB324-8C77-47C4-BDC5-39D4AFD35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464588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Section 5C of “The Zynq Book Tutorials”</a:t>
            </a:r>
          </a:p>
          <a:p>
            <a:r>
              <a:rPr lang="en-US" dirty="0" err="1">
                <a:solidFill>
                  <a:schemeClr val="tx1"/>
                </a:solidFill>
                <a:hlinkClick r:id="rId3"/>
              </a:rPr>
              <a:t>Digilent</a:t>
            </a:r>
            <a:r>
              <a:rPr lang="en-US" dirty="0">
                <a:solidFill>
                  <a:schemeClr val="tx1"/>
                </a:solidFill>
                <a:hlinkClick r:id="rId3"/>
              </a:rPr>
              <a:t> Zybo Reference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8D32EFD-9333-4A17-B396-0C32A5E375E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269288" y="685800"/>
          <a:ext cx="3238500" cy="458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4" imgW="3238149" imgH="4582512" progId="AcroExch.Document.11">
                  <p:embed/>
                </p:oleObj>
              </mc:Choice>
              <mc:Fallback>
                <p:oleObj name="Acrobat Document" r:id="rId4" imgW="3238149" imgH="4582512" progId="AcroExch.Document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8D32EFD-9333-4A17-B396-0C32A5E375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69288" y="685800"/>
                        <a:ext cx="3238500" cy="458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514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BF72-5E44-40A2-B410-F4832D9D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32DD-ABC3-4084-92B0-CD960141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Zynq PS’s I2C Interface</a:t>
            </a:r>
          </a:p>
          <a:p>
            <a:r>
              <a:rPr lang="en-US" dirty="0"/>
              <a:t>Xylon’s I2S IP</a:t>
            </a:r>
          </a:p>
        </p:txBody>
      </p:sp>
    </p:spTree>
    <p:extLst>
      <p:ext uri="{BB962C8B-B14F-4D97-AF65-F5344CB8AC3E}">
        <p14:creationId xmlns:p14="http://schemas.microsoft.com/office/powerpoint/2010/main" val="45872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6F70-A8AA-42CE-B408-1B780F14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Interface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C95BC-3662-4DE4-B01B-D55E1061D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Zynq PS provides an I2C interface that can be used to communicate with external hardware.</a:t>
            </a:r>
          </a:p>
        </p:txBody>
      </p:sp>
    </p:spTree>
    <p:extLst>
      <p:ext uri="{BB962C8B-B14F-4D97-AF65-F5344CB8AC3E}">
        <p14:creationId xmlns:p14="http://schemas.microsoft.com/office/powerpoint/2010/main" val="284337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0F2A-A011-4231-A7ED-3EA1ED2F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35DB9-FD90-45E5-9B89-8A7623A185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Enable the I2C Interface in the Zynq Configuration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36C01-B64A-47EF-B4EB-34BDCAC113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2982" y="685800"/>
            <a:ext cx="4085311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6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7F63-BEC1-4E9C-BE74-6493D3C2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0" y="5527695"/>
            <a:ext cx="8534400" cy="1507067"/>
          </a:xfrm>
        </p:spPr>
        <p:txBody>
          <a:bodyPr/>
          <a:lstStyle/>
          <a:p>
            <a:r>
              <a:rPr lang="en-US" dirty="0"/>
              <a:t>I2C Connections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A92C7-4FE8-4810-80D6-95868C4E3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655" y="301855"/>
            <a:ext cx="8552276" cy="5495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4FAEB6-FF1B-4B85-8415-C0949AB09B50}"/>
              </a:ext>
            </a:extLst>
          </p:cNvPr>
          <p:cNvSpPr txBox="1"/>
          <p:nvPr/>
        </p:nvSpPr>
        <p:spPr>
          <a:xfrm>
            <a:off x="237600" y="374400"/>
            <a:ext cx="276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the I2C output to the audio codec’s serial data and clock lines</a:t>
            </a:r>
          </a:p>
        </p:txBody>
      </p:sp>
    </p:spTree>
    <p:extLst>
      <p:ext uri="{BB962C8B-B14F-4D97-AF65-F5344CB8AC3E}">
        <p14:creationId xmlns:p14="http://schemas.microsoft.com/office/powerpoint/2010/main" val="5564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63C8-103A-4DDB-A23A-82AA55F5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9CB9-9B8C-4012-8405-BE7309B5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Configure the I2C component: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XIicPs_LookupConfig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XIicPs_CfgInitialize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XIicPs_SetSClk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Send address/data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XIicPs_MasterSendPolled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Example Level 1 driver available from the Zynq book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6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37AC-BB72-44C8-9D96-8E76AE81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codec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E83A5-556D-449B-9753-E777811FC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577388" cy="361526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tx1"/>
                </a:solidFill>
              </a:rPr>
              <a:t>void </a:t>
            </a:r>
            <a:r>
              <a:rPr lang="en-US" sz="1300" dirty="0" err="1">
                <a:solidFill>
                  <a:schemeClr val="tx1"/>
                </a:solidFill>
              </a:rPr>
              <a:t>AudioPllConfig</a:t>
            </a: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XIicPs</a:t>
            </a:r>
            <a:r>
              <a:rPr lang="en-US" sz="1300" dirty="0">
                <a:solidFill>
                  <a:schemeClr val="tx1"/>
                </a:solidFill>
              </a:rPr>
              <a:t> *</a:t>
            </a:r>
            <a:r>
              <a:rPr lang="en-US" sz="1300" dirty="0" err="1">
                <a:solidFill>
                  <a:schemeClr val="tx1"/>
                </a:solidFill>
              </a:rPr>
              <a:t>Iic</a:t>
            </a:r>
            <a:r>
              <a:rPr lang="en-US" sz="1300" dirty="0">
                <a:solidFill>
                  <a:schemeClr val="tx1"/>
                </a:solidFill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tx1"/>
                </a:solidFill>
              </a:rPr>
              <a:t>	</a:t>
            </a:r>
            <a:r>
              <a:rPr lang="en-US" sz="1300" dirty="0" err="1">
                <a:solidFill>
                  <a:schemeClr val="tx1"/>
                </a:solidFill>
              </a:rPr>
              <a:t>AudioWriteToReg</a:t>
            </a: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Iic</a:t>
            </a:r>
            <a:r>
              <a:rPr lang="en-US" sz="1300" dirty="0">
                <a:solidFill>
                  <a:schemeClr val="tx1"/>
                </a:solidFill>
              </a:rPr>
              <a:t>, R15_SOFTWARE_RESET, 				  0b000000000); //Perform Reset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tx1"/>
                </a:solidFill>
              </a:rPr>
              <a:t>	</a:t>
            </a:r>
            <a:r>
              <a:rPr lang="en-US" sz="1300" dirty="0" err="1">
                <a:solidFill>
                  <a:schemeClr val="tx1"/>
                </a:solidFill>
              </a:rPr>
              <a:t>usleep</a:t>
            </a:r>
            <a:r>
              <a:rPr lang="en-US" sz="1300" dirty="0">
                <a:solidFill>
                  <a:schemeClr val="tx1"/>
                </a:solidFill>
              </a:rPr>
              <a:t>(75000);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tx1"/>
                </a:solidFill>
              </a:rPr>
              <a:t>	</a:t>
            </a:r>
            <a:r>
              <a:rPr lang="en-US" sz="1300" dirty="0" err="1">
                <a:solidFill>
                  <a:schemeClr val="tx1"/>
                </a:solidFill>
              </a:rPr>
              <a:t>AudioWriteToReg</a:t>
            </a: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Iic</a:t>
            </a:r>
            <a:r>
              <a:rPr lang="en-US" sz="1300" dirty="0">
                <a:solidFill>
                  <a:schemeClr val="tx1"/>
                </a:solidFill>
              </a:rPr>
              <a:t>, R6_POWER_MANAGEMENT, 			  0b000110000); //Power Up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tx1"/>
                </a:solidFill>
              </a:rPr>
              <a:t>	</a:t>
            </a:r>
            <a:r>
              <a:rPr lang="en-US" sz="1300" dirty="0" err="1">
                <a:solidFill>
                  <a:schemeClr val="tx1"/>
                </a:solidFill>
              </a:rPr>
              <a:t>AudioWriteToReg</a:t>
            </a: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Iic</a:t>
            </a:r>
            <a:r>
              <a:rPr lang="en-US" sz="1300" dirty="0">
                <a:solidFill>
                  <a:schemeClr val="tx1"/>
                </a:solidFill>
              </a:rPr>
              <a:t>, R0_LEFT_CHANNEL_ADC_INPUT_VOLUME,    0b000010111); //Default Volume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tx1"/>
                </a:solidFill>
              </a:rPr>
              <a:t>	</a:t>
            </a:r>
            <a:r>
              <a:rPr lang="en-US" sz="1300" dirty="0" err="1">
                <a:solidFill>
                  <a:schemeClr val="tx1"/>
                </a:solidFill>
              </a:rPr>
              <a:t>AudioWriteToReg</a:t>
            </a: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Iic</a:t>
            </a:r>
            <a:r>
              <a:rPr lang="en-US" sz="1300" dirty="0">
                <a:solidFill>
                  <a:schemeClr val="tx1"/>
                </a:solidFill>
              </a:rPr>
              <a:t>, R1_RIGHT_CHANNEL_ADC_INPUT_VOLUME, 0b000010111); //Default Volume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tx1"/>
                </a:solidFill>
              </a:rPr>
              <a:t>	</a:t>
            </a:r>
            <a:r>
              <a:rPr lang="en-US" sz="1300" dirty="0" err="1">
                <a:solidFill>
                  <a:schemeClr val="tx1"/>
                </a:solidFill>
              </a:rPr>
              <a:t>AudioWriteToReg</a:t>
            </a: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Iic</a:t>
            </a:r>
            <a:r>
              <a:rPr lang="en-US" sz="1300" dirty="0">
                <a:solidFill>
                  <a:schemeClr val="tx1"/>
                </a:solidFill>
              </a:rPr>
              <a:t>, R2_LEFT_CHANNEL_DAC_VOLUME, 		   0b001100000);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tx1"/>
                </a:solidFill>
              </a:rPr>
              <a:t>	</a:t>
            </a:r>
            <a:r>
              <a:rPr lang="en-US" sz="1300" dirty="0" err="1">
                <a:solidFill>
                  <a:schemeClr val="tx1"/>
                </a:solidFill>
              </a:rPr>
              <a:t>AudioWriteToReg</a:t>
            </a: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Iic</a:t>
            </a:r>
            <a:r>
              <a:rPr lang="en-US" sz="1300" dirty="0">
                <a:solidFill>
                  <a:schemeClr val="tx1"/>
                </a:solidFill>
              </a:rPr>
              <a:t>, R3_RIGHT_CHANNEL_DAC_VOLUME, 	   0b001100000);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tx1"/>
                </a:solidFill>
              </a:rPr>
              <a:t>	</a:t>
            </a:r>
            <a:r>
              <a:rPr lang="en-US" sz="1300" dirty="0" err="1">
                <a:solidFill>
                  <a:schemeClr val="tx1"/>
                </a:solidFill>
              </a:rPr>
              <a:t>AudioWriteToReg</a:t>
            </a: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Iic</a:t>
            </a:r>
            <a:r>
              <a:rPr lang="en-US" sz="1300" dirty="0">
                <a:solidFill>
                  <a:schemeClr val="tx1"/>
                </a:solidFill>
              </a:rPr>
              <a:t>, R4_ANALOG_AUDIO_PATH, 			   0b000010010); //Allow Mixed DAC, Mute MIC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tx1"/>
                </a:solidFill>
              </a:rPr>
              <a:t>	</a:t>
            </a:r>
            <a:r>
              <a:rPr lang="en-US" sz="1300" dirty="0" err="1">
                <a:solidFill>
                  <a:schemeClr val="tx1"/>
                </a:solidFill>
              </a:rPr>
              <a:t>AudioWriteToReg</a:t>
            </a: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Iic</a:t>
            </a:r>
            <a:r>
              <a:rPr lang="en-US" sz="1300" dirty="0">
                <a:solidFill>
                  <a:schemeClr val="tx1"/>
                </a:solidFill>
              </a:rPr>
              <a:t>, R5_DIGITAL_AUDIO_PATH, 			   0b000000111); //48 kHz Sampling Rate emphasis, no high pass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tx1"/>
                </a:solidFill>
              </a:rPr>
              <a:t>	</a:t>
            </a:r>
            <a:r>
              <a:rPr lang="en-US" sz="1300" dirty="0" err="1">
                <a:solidFill>
                  <a:schemeClr val="tx1"/>
                </a:solidFill>
              </a:rPr>
              <a:t>AudioWriteToReg</a:t>
            </a: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Iic</a:t>
            </a:r>
            <a:r>
              <a:rPr lang="en-US" sz="1300" dirty="0">
                <a:solidFill>
                  <a:schemeClr val="tx1"/>
                </a:solidFill>
              </a:rPr>
              <a:t>, R7_DIGITAL_AUDIO_I_F, 				   0b001000010); //Master, I2S Mode, 16 bits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tx1"/>
                </a:solidFill>
              </a:rPr>
              <a:t>	</a:t>
            </a:r>
            <a:r>
              <a:rPr lang="en-US" sz="1300" dirty="0" err="1">
                <a:solidFill>
                  <a:schemeClr val="tx1"/>
                </a:solidFill>
              </a:rPr>
              <a:t>AudioWriteToReg</a:t>
            </a: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Iic</a:t>
            </a:r>
            <a:r>
              <a:rPr lang="en-US" sz="1300" dirty="0">
                <a:solidFill>
                  <a:schemeClr val="tx1"/>
                </a:solidFill>
              </a:rPr>
              <a:t>, R8_SAMPLING_RATE, 				   0b000000000);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tx1"/>
                </a:solidFill>
              </a:rPr>
              <a:t>	</a:t>
            </a:r>
            <a:r>
              <a:rPr lang="en-US" sz="1300" dirty="0" err="1">
                <a:solidFill>
                  <a:schemeClr val="tx1"/>
                </a:solidFill>
              </a:rPr>
              <a:t>usleep</a:t>
            </a:r>
            <a:r>
              <a:rPr lang="en-US" sz="1300" dirty="0">
                <a:solidFill>
                  <a:schemeClr val="tx1"/>
                </a:solidFill>
              </a:rPr>
              <a:t>(75000);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tx1"/>
                </a:solidFill>
              </a:rPr>
              <a:t>	</a:t>
            </a:r>
            <a:r>
              <a:rPr lang="en-US" sz="1300" dirty="0" err="1">
                <a:solidFill>
                  <a:schemeClr val="tx1"/>
                </a:solidFill>
              </a:rPr>
              <a:t>AudioWriteToReg</a:t>
            </a: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Iic</a:t>
            </a:r>
            <a:r>
              <a:rPr lang="en-US" sz="1300" dirty="0">
                <a:solidFill>
                  <a:schemeClr val="tx1"/>
                </a:solidFill>
              </a:rPr>
              <a:t>, R9_ACTIVE, 						   0b000000001); //Activate digital core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tx1"/>
                </a:solidFill>
              </a:rPr>
              <a:t>	</a:t>
            </a:r>
            <a:r>
              <a:rPr lang="en-US" sz="1300" dirty="0" err="1">
                <a:solidFill>
                  <a:schemeClr val="tx1"/>
                </a:solidFill>
              </a:rPr>
              <a:t>AudioWriteToReg</a:t>
            </a: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Iic</a:t>
            </a:r>
            <a:r>
              <a:rPr lang="en-US" sz="1300" dirty="0">
                <a:solidFill>
                  <a:schemeClr val="tx1"/>
                </a:solidFill>
              </a:rPr>
              <a:t>, R6_POWER_MANAGEMENT, 			   0b000100010); //Output Power Up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963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B5CA-D418-4257-A08F-E0F482BA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I2S 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7711E-6689-4251-9909-ED1B6A903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IP is provided by Xylon with an evaluation license. It provides an AXI interface for interacting with audio codecs with an I2S interface. </a:t>
            </a:r>
          </a:p>
        </p:txBody>
      </p:sp>
    </p:spTree>
    <p:extLst>
      <p:ext uri="{BB962C8B-B14F-4D97-AF65-F5344CB8AC3E}">
        <p14:creationId xmlns:p14="http://schemas.microsoft.com/office/powerpoint/2010/main" val="36263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62F8-DEEA-435E-A656-CDE8DBF6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I2S IP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9213-D3EE-40C6-B7B0-41B97613F5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Configure 2 Instances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1x Transmitter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1x Receiver</a:t>
            </a:r>
          </a:p>
          <a:p>
            <a:r>
              <a:rPr lang="en-US" dirty="0">
                <a:solidFill>
                  <a:schemeClr val="tx1"/>
                </a:solidFill>
              </a:rPr>
              <a:t>Configure both to be clock slaves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F0F97-EAFF-4F82-9A8D-6CCDE7FCE3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08663" y="820960"/>
            <a:ext cx="4933950" cy="334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539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196</TotalTime>
  <Words>382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 3</vt:lpstr>
      <vt:lpstr>Slice</vt:lpstr>
      <vt:lpstr>Acrobat Document</vt:lpstr>
      <vt:lpstr>IP presentation</vt:lpstr>
      <vt:lpstr>Introduction</vt:lpstr>
      <vt:lpstr>I2C Interface </vt:lpstr>
      <vt:lpstr>I2C Configuration</vt:lpstr>
      <vt:lpstr>I2C Connections</vt:lpstr>
      <vt:lpstr>I2C Software</vt:lpstr>
      <vt:lpstr>Audio codec configuration</vt:lpstr>
      <vt:lpstr>I2S IP</vt:lpstr>
      <vt:lpstr>I2S IP Configuration</vt:lpstr>
      <vt:lpstr>I2S IP Connections</vt:lpstr>
      <vt:lpstr>I2s ip driver</vt:lpstr>
      <vt:lpstr>Recording flowgraph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System presentation</dc:title>
  <dc:creator>Nolan Luckett</dc:creator>
  <cp:lastModifiedBy>Nolan Luckett</cp:lastModifiedBy>
  <cp:revision>31</cp:revision>
  <dcterms:created xsi:type="dcterms:W3CDTF">2018-04-05T10:02:53Z</dcterms:created>
  <dcterms:modified xsi:type="dcterms:W3CDTF">2018-05-03T17:35:48Z</dcterms:modified>
</cp:coreProperties>
</file>