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93CF4-EDDC-4D53-AA66-B3715FC9EAB3}" type="datetimeFigureOut">
              <a:rPr lang="en-US" smtClean="0"/>
              <a:t>11/13/2013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08CD7-80F1-4BC5-BCE6-BF699DF65142}" type="slidenum">
              <a:rPr lang="en-US" smtClean="0"/>
              <a:t>‹#›</a:t>
            </a:fld>
            <a:endParaRPr lang="en-US"/>
          </a:p>
        </p:txBody>
      </p:sp>
    </p:spTree>
    <p:extLst>
      <p:ext uri="{BB962C8B-B14F-4D97-AF65-F5344CB8AC3E}">
        <p14:creationId xmlns:p14="http://schemas.microsoft.com/office/powerpoint/2010/main" val="213121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why areas of focus changed into prob. Dist.</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Normal 7 stages: 1. Formulation of the goal</a:t>
            </a:r>
            <a:r>
              <a:rPr lang="en-US" baseline="0" dirty="0" smtClean="0"/>
              <a:t>. 2. Formulation of the intention. 3. Specification of the action. 4. Execution of the action. 5. Perception of the system state. 6. Interpretation of the system state. 7. Evaluation of the outcome.</a:t>
            </a:r>
          </a:p>
          <a:p>
            <a:endParaRPr lang="en-US" baseline="0" dirty="0" smtClean="0"/>
          </a:p>
          <a:p>
            <a:r>
              <a:rPr lang="en-US" baseline="0" dirty="0" smtClean="0"/>
              <a:t>Gulf of execution is a mismatch between the user’s intentions and the allowable actions in the system.</a:t>
            </a:r>
          </a:p>
          <a:p>
            <a:r>
              <a:rPr lang="en-US" baseline="0" dirty="0" smtClean="0"/>
              <a:t>Gulf of evaluation is a mismatch between the system’s representation and the user’s expectations.</a:t>
            </a:r>
          </a:p>
          <a:p>
            <a:endParaRPr lang="en-US" baseline="0" dirty="0" smtClean="0"/>
          </a:p>
          <a:p>
            <a:r>
              <a:rPr lang="en-US" baseline="0" dirty="0" smtClean="0"/>
              <a:t>Abstract Supervisor: Division Chief, Logistics Technical Specialist, Staging Area Manager, Operations Chief, Incident Unified Commander</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210682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185790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28645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17013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A9A59-1FB6-4F03-A185-470EB4E02CD0}"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3923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9A9A59-1FB6-4F03-A185-470EB4E02CD0}"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376471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9A9A59-1FB6-4F03-A185-470EB4E02CD0}" type="datetimeFigureOut">
              <a:rPr lang="en-US" smtClean="0"/>
              <a:t>11/13/2013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3848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9A9A59-1FB6-4F03-A185-470EB4E02CD0}" type="datetimeFigureOut">
              <a:rPr lang="en-US" smtClean="0"/>
              <a:t>11/13/2013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7415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A9A59-1FB6-4F03-A185-470EB4E02CD0}" type="datetimeFigureOut">
              <a:rPr lang="en-US" smtClean="0"/>
              <a:t>11/13/2013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303839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42853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t>‹#›</a:t>
            </a:fld>
            <a:endParaRPr lang="en-US"/>
          </a:p>
        </p:txBody>
      </p:sp>
    </p:spTree>
    <p:extLst>
      <p:ext uri="{BB962C8B-B14F-4D97-AF65-F5344CB8AC3E}">
        <p14:creationId xmlns:p14="http://schemas.microsoft.com/office/powerpoint/2010/main" val="267065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A9A59-1FB6-4F03-A185-470EB4E02CD0}" type="datetimeFigureOut">
              <a:rPr lang="en-US" smtClean="0"/>
              <a:t>11/13/2013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0DD4-C4C5-4E7A-A642-DA91B274577F}" type="slidenum">
              <a:rPr lang="en-US" smtClean="0"/>
              <a:t>‹#›</a:t>
            </a:fld>
            <a:endParaRPr lang="en-US"/>
          </a:p>
        </p:txBody>
      </p:sp>
    </p:spTree>
    <p:extLst>
      <p:ext uri="{BB962C8B-B14F-4D97-AF65-F5344CB8AC3E}">
        <p14:creationId xmlns:p14="http://schemas.microsoft.com/office/powerpoint/2010/main" val="132431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295400" y="0"/>
            <a:ext cx="7498080" cy="1143000"/>
          </a:xfrm>
        </p:spPr>
        <p:txBody>
          <a:bodyPr>
            <a:normAutofit/>
          </a:bodyPr>
          <a:lstStyle/>
          <a:p>
            <a:r>
              <a:rPr lang="en-US" sz="4000" dirty="0" smtClean="0"/>
              <a:t>Information Management</a:t>
            </a:r>
            <a:endParaRPr lang="en-US" sz="4000" dirty="0"/>
          </a:p>
        </p:txBody>
      </p:sp>
      <p:sp>
        <p:nvSpPr>
          <p:cNvPr id="8" name="Rectangle 7"/>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80BAA4AE-BA16-457B-8F87-F96B0CF5E51B}" type="slidenum">
              <a:rPr lang="en-US" smtClean="0"/>
              <a:pPr/>
              <a:t>1</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nvGraphicFramePr>
        <p:xfrm>
          <a:off x="1676400" y="1371600"/>
          <a:ext cx="7239000" cy="1965960"/>
        </p:xfrm>
        <a:graphic>
          <a:graphicData uri="http://schemas.openxmlformats.org/drawingml/2006/table">
            <a:tbl>
              <a:tblPr firstRow="1" bandRow="1">
                <a:tableStyleId>{5C22544A-7EE6-4342-B048-85BDC9FD1C3A}</a:tableStyleId>
              </a:tblPr>
              <a:tblGrid>
                <a:gridCol w="2057400"/>
                <a:gridCol w="1562100"/>
                <a:gridCol w="1809750"/>
                <a:gridCol w="180975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4572000" y="990600"/>
            <a:ext cx="4114800"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914400"/>
            <a:ext cx="2867836" cy="369332"/>
          </a:xfrm>
          <a:prstGeom prst="rect">
            <a:avLst/>
          </a:prstGeom>
          <a:noFill/>
        </p:spPr>
        <p:txBody>
          <a:bodyPr wrap="none" rtlCol="0">
            <a:spAutoFit/>
          </a:bodyPr>
          <a:lstStyle/>
          <a:p>
            <a:r>
              <a:rPr lang="en-US" b="1" dirty="0" smtClean="0"/>
              <a:t>Attributes of intelligence</a:t>
            </a:r>
            <a:endParaRPr lang="en-US" b="1" dirty="0"/>
          </a:p>
        </p:txBody>
      </p:sp>
      <p:sp>
        <p:nvSpPr>
          <p:cNvPr id="18" name="TextBox 17"/>
          <p:cNvSpPr txBox="1"/>
          <p:nvPr/>
        </p:nvSpPr>
        <p:spPr>
          <a:xfrm rot="10800000">
            <a:off x="1143000" y="1398107"/>
            <a:ext cx="461665" cy="658194"/>
          </a:xfrm>
          <a:prstGeom prst="rect">
            <a:avLst/>
          </a:prstGeom>
          <a:noFill/>
        </p:spPr>
        <p:txBody>
          <a:bodyPr vert="eaVert" wrap="none" rtlCol="0">
            <a:spAutoFit/>
          </a:bodyPr>
          <a:lstStyle/>
          <a:p>
            <a:r>
              <a:rPr lang="en-US" b="1" dirty="0" smtClean="0"/>
              <a:t>Scale</a:t>
            </a:r>
            <a:endParaRPr lang="en-US" b="1" dirty="0"/>
          </a:p>
        </p:txBody>
      </p:sp>
      <p:sp>
        <p:nvSpPr>
          <p:cNvPr id="19" name="Right Arrow 18"/>
          <p:cNvSpPr/>
          <p:nvPr/>
        </p:nvSpPr>
        <p:spPr>
          <a:xfrm rot="5400000">
            <a:off x="800095" y="2552700"/>
            <a:ext cx="1143000" cy="304800"/>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6482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Modification</a:t>
            </a:r>
            <a:endParaRPr lang="en-US" sz="1400" dirty="0">
              <a:solidFill>
                <a:schemeClr val="tx1"/>
              </a:solidFill>
            </a:endParaRPr>
          </a:p>
        </p:txBody>
      </p:sp>
      <p:sp>
        <p:nvSpPr>
          <p:cNvPr id="22" name="Rounded Rectangle 21"/>
          <p:cNvSpPr/>
          <p:nvPr/>
        </p:nvSpPr>
        <p:spPr>
          <a:xfrm>
            <a:off x="7772400" y="54864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Anomaly Detection</a:t>
            </a:r>
            <a:endParaRPr lang="en-US" sz="1400" dirty="0">
              <a:solidFill>
                <a:schemeClr val="tx1"/>
              </a:solidFill>
            </a:endParaRPr>
          </a:p>
        </p:txBody>
      </p:sp>
      <p:sp>
        <p:nvSpPr>
          <p:cNvPr id="23" name="Rounded Rectangle 22"/>
          <p:cNvSpPr/>
          <p:nvPr/>
        </p:nvSpPr>
        <p:spPr>
          <a:xfrm>
            <a:off x="2895600" y="5029200"/>
            <a:ext cx="12192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dirty="0" smtClean="0">
                <a:solidFill>
                  <a:schemeClr val="tx1"/>
                </a:solidFill>
              </a:rPr>
              <a:t>Phairwell</a:t>
            </a:r>
          </a:p>
          <a:p>
            <a:pPr algn="ctr"/>
            <a:r>
              <a:rPr lang="en-US" dirty="0" smtClean="0">
                <a:solidFill>
                  <a:schemeClr val="tx1"/>
                </a:solidFill>
              </a:rPr>
              <a:t>UAV Control</a:t>
            </a:r>
            <a:endParaRPr lang="en-US" dirty="0">
              <a:solidFill>
                <a:schemeClr val="tx1"/>
              </a:solidFill>
            </a:endParaRPr>
          </a:p>
        </p:txBody>
      </p:sp>
      <p:sp>
        <p:nvSpPr>
          <p:cNvPr id="24" name="Rounded Rectangle 23"/>
          <p:cNvSpPr/>
          <p:nvPr/>
        </p:nvSpPr>
        <p:spPr>
          <a:xfrm>
            <a:off x="838200" y="55626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Path Planner Algorithms &amp; Sliding Autonomy</a:t>
            </a:r>
            <a:endParaRPr lang="en-US" sz="1400" dirty="0">
              <a:solidFill>
                <a:schemeClr val="tx1"/>
              </a:solidFill>
            </a:endParaRPr>
          </a:p>
        </p:txBody>
      </p:sp>
      <p:sp>
        <p:nvSpPr>
          <p:cNvPr id="25" name="Rounded Rectangle 24"/>
          <p:cNvSpPr/>
          <p:nvPr/>
        </p:nvSpPr>
        <p:spPr>
          <a:xfrm>
            <a:off x="7772400" y="46482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400" dirty="0" smtClean="0">
                <a:solidFill>
                  <a:schemeClr val="tx1"/>
                </a:solidFill>
              </a:rPr>
              <a:t>See-ability Evaluation</a:t>
            </a:r>
            <a:endParaRPr lang="en-US" sz="1400" dirty="0">
              <a:solidFill>
                <a:schemeClr val="tx1"/>
              </a:solidFill>
            </a:endParaRPr>
          </a:p>
        </p:txBody>
      </p:sp>
      <p:sp>
        <p:nvSpPr>
          <p:cNvPr id="26" name="Rounded Rectangle 25"/>
          <p:cNvSpPr/>
          <p:nvPr/>
        </p:nvSpPr>
        <p:spPr>
          <a:xfrm>
            <a:off x="63246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Wonder Client</a:t>
            </a:r>
            <a:endParaRPr lang="en-US" sz="1400" dirty="0">
              <a:solidFill>
                <a:schemeClr val="tx1"/>
              </a:solidFill>
            </a:endParaRPr>
          </a:p>
        </p:txBody>
      </p:sp>
      <p:sp>
        <p:nvSpPr>
          <p:cNvPr id="27" name="Rounded Rectangle 26"/>
          <p:cNvSpPr/>
          <p:nvPr/>
        </p:nvSpPr>
        <p:spPr>
          <a:xfrm>
            <a:off x="48768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Wonder Client</a:t>
            </a:r>
            <a:endParaRPr lang="en-US" sz="1400" dirty="0">
              <a:solidFill>
                <a:schemeClr val="tx1"/>
              </a:solidFill>
            </a:endParaRPr>
          </a:p>
        </p:txBody>
      </p:sp>
      <p:sp>
        <p:nvSpPr>
          <p:cNvPr id="28" name="Can 27"/>
          <p:cNvSpPr/>
          <p:nvPr/>
        </p:nvSpPr>
        <p:spPr>
          <a:xfrm>
            <a:off x="5791200" y="3733800"/>
            <a:ext cx="990600" cy="121615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1400" dirty="0" smtClean="0">
                <a:solidFill>
                  <a:schemeClr val="tx1"/>
                </a:solidFill>
              </a:rPr>
              <a:t>Wonder Server</a:t>
            </a:r>
            <a:endParaRPr lang="en-US" sz="1400"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flipH="1">
            <a:off x="3886200" y="3581400"/>
            <a:ext cx="1371600" cy="685800"/>
          </a:xfrm>
          <a:prstGeom prst="rect">
            <a:avLst/>
          </a:prstGeom>
          <a:noFill/>
          <a:ln w="9525">
            <a:solidFill>
              <a:schemeClr val="tx1"/>
            </a:solidFill>
            <a:miter lim="800000"/>
            <a:headEnd/>
            <a:tailEnd/>
          </a:ln>
          <a:effectLst/>
        </p:spPr>
      </p:pic>
      <p:sp>
        <p:nvSpPr>
          <p:cNvPr id="29" name="Rounded Rectangle 28"/>
          <p:cNvSpPr/>
          <p:nvPr/>
        </p:nvSpPr>
        <p:spPr>
          <a:xfrm>
            <a:off x="4114800" y="42672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Auto-Pilot</a:t>
            </a:r>
            <a:endParaRPr lang="en-US" sz="1400" dirty="0">
              <a:solidFill>
                <a:schemeClr val="tx1"/>
              </a:solidFill>
            </a:endParaRPr>
          </a:p>
        </p:txBody>
      </p:sp>
      <p:cxnSp>
        <p:nvCxnSpPr>
          <p:cNvPr id="31" name="Straight Arrow Connector 30"/>
          <p:cNvCxnSpPr>
            <a:stCxn id="13" idx="3"/>
            <a:endCxn id="23" idx="1"/>
          </p:cNvCxnSpPr>
          <p:nvPr/>
        </p:nvCxnSpPr>
        <p:spPr>
          <a:xfrm>
            <a:off x="2438400" y="4991100"/>
            <a:ext cx="457200" cy="3810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26" idx="3"/>
            <a:endCxn id="23" idx="0"/>
          </p:cNvCxnSpPr>
          <p:nvPr/>
        </p:nvCxnSpPr>
        <p:spPr>
          <a:xfrm rot="10800000" flipV="1">
            <a:off x="3505200" y="3924300"/>
            <a:ext cx="381000" cy="11049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26" idx="1"/>
            <a:endCxn id="28" idx="2"/>
          </p:cNvCxnSpPr>
          <p:nvPr/>
        </p:nvCxnSpPr>
        <p:spPr>
          <a:xfrm>
            <a:off x="5257800" y="3924300"/>
            <a:ext cx="533400" cy="417576"/>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23" idx="1"/>
          </p:cNvCxnSpPr>
          <p:nvPr/>
        </p:nvCxnSpPr>
        <p:spPr>
          <a:xfrm flipV="1">
            <a:off x="2438400" y="5372100"/>
            <a:ext cx="4572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0"/>
            <a:endCxn id="29" idx="1"/>
          </p:cNvCxnSpPr>
          <p:nvPr/>
        </p:nvCxnSpPr>
        <p:spPr>
          <a:xfrm rot="5400000" flipH="1" flipV="1">
            <a:off x="3562350" y="4476750"/>
            <a:ext cx="495300" cy="6096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3" idx="3"/>
            <a:endCxn id="27" idx="1"/>
          </p:cNvCxnSpPr>
          <p:nvPr/>
        </p:nvCxnSpPr>
        <p:spPr>
          <a:xfrm>
            <a:off x="4114800" y="5372100"/>
            <a:ext cx="7620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7" idx="0"/>
            <a:endCxn id="28" idx="3"/>
          </p:cNvCxnSpPr>
          <p:nvPr/>
        </p:nvCxnSpPr>
        <p:spPr>
          <a:xfrm rot="5400000" flipH="1" flipV="1">
            <a:off x="5465826" y="4818126"/>
            <a:ext cx="688848" cy="9525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0"/>
            <a:endCxn id="28" idx="3"/>
          </p:cNvCxnSpPr>
          <p:nvPr/>
        </p:nvCxnSpPr>
        <p:spPr>
          <a:xfrm rot="16200000" flipV="1">
            <a:off x="6189726" y="5046726"/>
            <a:ext cx="688848" cy="4953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5" idx="1"/>
            <a:endCxn id="26" idx="3"/>
          </p:cNvCxnSpPr>
          <p:nvPr/>
        </p:nvCxnSpPr>
        <p:spPr>
          <a:xfrm rot="10800000" flipV="1">
            <a:off x="7239000" y="4991100"/>
            <a:ext cx="533400" cy="914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2" idx="1"/>
            <a:endCxn id="26" idx="3"/>
          </p:cNvCxnSpPr>
          <p:nvPr/>
        </p:nvCxnSpPr>
        <p:spPr>
          <a:xfrm rot="10800000" flipV="1">
            <a:off x="7239000" y="5829300"/>
            <a:ext cx="533400" cy="762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620000" y="3810000"/>
            <a:ext cx="1295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Ground Searcher Tool</a:t>
            </a:r>
            <a:endParaRPr lang="en-US" sz="1400" dirty="0">
              <a:solidFill>
                <a:schemeClr val="tx1"/>
              </a:solidFill>
            </a:endParaRPr>
          </a:p>
        </p:txBody>
      </p:sp>
      <p:cxnSp>
        <p:nvCxnSpPr>
          <p:cNvPr id="33" name="Straight Arrow Connector 32"/>
          <p:cNvCxnSpPr>
            <a:stCxn id="32" idx="1"/>
            <a:endCxn id="28" idx="4"/>
          </p:cNvCxnSpPr>
          <p:nvPr/>
        </p:nvCxnSpPr>
        <p:spPr>
          <a:xfrm rot="10800000" flipV="1">
            <a:off x="6781800" y="4152900"/>
            <a:ext cx="838200" cy="188976"/>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38200" y="37338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Generation</a:t>
            </a:r>
            <a:endParaRPr lang="en-US" sz="1400" dirty="0">
              <a:solidFill>
                <a:schemeClr val="tx1"/>
              </a:solidFill>
            </a:endParaRPr>
          </a:p>
        </p:txBody>
      </p:sp>
      <p:cxnSp>
        <p:nvCxnSpPr>
          <p:cNvPr id="35" name="Straight Arrow Connector 34"/>
          <p:cNvCxnSpPr>
            <a:stCxn id="34" idx="3"/>
            <a:endCxn id="23" idx="1"/>
          </p:cNvCxnSpPr>
          <p:nvPr/>
        </p:nvCxnSpPr>
        <p:spPr>
          <a:xfrm>
            <a:off x="2438400" y="4076700"/>
            <a:ext cx="457200" cy="12954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8508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BAA4AE-BA16-457B-8F87-F96B0CF5E51B}" type="slidenum">
              <a:rPr lang="en-US" smtClean="0"/>
              <a:pPr/>
              <a:t>2</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extLst>
              <p:ext uri="{D42A27DB-BD31-4B8C-83A1-F6EECF244321}">
                <p14:modId xmlns:p14="http://schemas.microsoft.com/office/powerpoint/2010/main" val="1185060327"/>
              </p:ext>
            </p:extLst>
          </p:nvPr>
        </p:nvGraphicFramePr>
        <p:xfrm>
          <a:off x="914399" y="1371600"/>
          <a:ext cx="7772401" cy="2606040"/>
        </p:xfrm>
        <a:graphic>
          <a:graphicData uri="http://schemas.openxmlformats.org/drawingml/2006/table">
            <a:tbl>
              <a:tblPr firstRow="1" bandRow="1">
                <a:tableStyleId>{5C22544A-7EE6-4342-B048-85BDC9FD1C3A}</a:tableStyleId>
              </a:tblPr>
              <a:tblGrid>
                <a:gridCol w="2057401"/>
                <a:gridCol w="1295400"/>
                <a:gridCol w="1828800"/>
                <a:gridCol w="259080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r>
                        <a:rPr lang="en-US" baseline="0" dirty="0" smtClean="0"/>
                        <a:t> collaborative agents</a:t>
                      </a:r>
                      <a:endParaRPr lang="en-US" dirty="0"/>
                    </a:p>
                  </a:txBody>
                  <a:tcPr>
                    <a:cell3D prstMaterial="dkEdge">
                      <a:bevel w="25400" h="25400" prst="angle"/>
                      <a:lightRig rig="flood" dir="t"/>
                    </a:cell3D>
                  </a:tcPr>
                </a:tc>
                <a:tc>
                  <a:txBody>
                    <a:bodyPr/>
                    <a:lstStyle/>
                    <a:p>
                      <a:r>
                        <a:rPr lang="en-US" dirty="0" smtClean="0"/>
                        <a:t>Interactivity</a:t>
                      </a:r>
                      <a:endParaRPr lang="en-US" dirty="0"/>
                    </a:p>
                  </a:txBody>
                  <a:tcPr>
                    <a:cell3D prstMaterial="dkEdge">
                      <a:bevel w="25400" h="25400" prst="angle"/>
                      <a:lightRig rig="flood" dir="t"/>
                    </a:cell3D>
                  </a:tcPr>
                </a:tc>
                <a:tc>
                  <a:txBody>
                    <a:bodyPr/>
                    <a:lstStyle/>
                    <a:p>
                      <a:r>
                        <a:rPr lang="en-US" b="1" smtClean="0"/>
                        <a:t>Manageability</a:t>
                      </a:r>
                      <a:endParaRPr lang="en-US" b="1" dirty="0"/>
                    </a:p>
                  </a:txBody>
                  <a:tcPr>
                    <a:cell3D prstMaterial="dkEdge">
                      <a:bevel w="25400" h="25400" prst="angle"/>
                      <a:lightRig rig="flood" dir="t"/>
                    </a:cell3D>
                  </a:tcPr>
                </a:tc>
                <a:tc>
                  <a:txBody>
                    <a:bodyPr/>
                    <a:lstStyle/>
                    <a:p>
                      <a:r>
                        <a:rPr lang="en-US" dirty="0" smtClean="0"/>
                        <a:t>Team progress </a:t>
                      </a:r>
                      <a:r>
                        <a:rPr lang="en-US" baseline="0" dirty="0" smtClean="0"/>
                        <a:t>(individual or collective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3809999" y="990600"/>
            <a:ext cx="4876801"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399" y="914400"/>
            <a:ext cx="2953019" cy="369332"/>
          </a:xfrm>
          <a:prstGeom prst="rect">
            <a:avLst/>
          </a:prstGeom>
          <a:noFill/>
        </p:spPr>
        <p:txBody>
          <a:bodyPr wrap="square" rtlCol="0">
            <a:spAutoFit/>
          </a:bodyPr>
          <a:lstStyle/>
          <a:p>
            <a:r>
              <a:rPr lang="en-US" b="1" dirty="0" smtClean="0"/>
              <a:t>Attributes of intelligence</a:t>
            </a:r>
            <a:endParaRPr lang="en-US" b="1" dirty="0"/>
          </a:p>
        </p:txBody>
      </p:sp>
      <p:sp>
        <p:nvSpPr>
          <p:cNvPr id="18" name="TextBox 17"/>
          <p:cNvSpPr txBox="1"/>
          <p:nvPr/>
        </p:nvSpPr>
        <p:spPr>
          <a:xfrm rot="10800000">
            <a:off x="381000" y="1398107"/>
            <a:ext cx="461665" cy="658194"/>
          </a:xfrm>
          <a:prstGeom prst="rect">
            <a:avLst/>
          </a:prstGeom>
          <a:noFill/>
        </p:spPr>
        <p:txBody>
          <a:bodyPr vert="eaVert" wrap="none" rtlCol="0">
            <a:spAutoFit/>
          </a:bodyPr>
          <a:lstStyle/>
          <a:p>
            <a:r>
              <a:rPr lang="en-US" b="1" dirty="0" smtClean="0"/>
              <a:t>Scale</a:t>
            </a:r>
            <a:endParaRPr lang="en-US" b="1" dirty="0"/>
          </a:p>
        </p:txBody>
      </p:sp>
      <p:sp>
        <p:nvSpPr>
          <p:cNvPr id="19" name="Right Arrow 18"/>
          <p:cNvSpPr/>
          <p:nvPr/>
        </p:nvSpPr>
        <p:spPr>
          <a:xfrm rot="5400000">
            <a:off x="-300278" y="2891073"/>
            <a:ext cx="1828800" cy="313854"/>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300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Proposed Solution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Using UAV to support Wilderness Search and Rescue</a:t>
            </a:r>
          </a:p>
          <a:p>
            <a:pPr lvl="1"/>
            <a:r>
              <a:rPr lang="en-US" sz="1600" dirty="0" smtClean="0">
                <a:latin typeface="Arial Narrow" pitchFamily="34" charset="0"/>
              </a:rPr>
              <a:t>What does the three scales mean?</a:t>
            </a:r>
          </a:p>
          <a:p>
            <a:pPr lvl="1"/>
            <a:r>
              <a:rPr lang="en-US" sz="1600" dirty="0" smtClean="0">
                <a:latin typeface="Arial Narrow" pitchFamily="34" charset="0"/>
              </a:rPr>
              <a:t>What are the information representations?</a:t>
            </a:r>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Lanny\13 Lanny's PhD Proposal\3DMapDiff.jpg"/>
          <p:cNvPicPr>
            <a:picLocks noChangeAspect="1" noChangeArrowheads="1"/>
          </p:cNvPicPr>
          <p:nvPr/>
        </p:nvPicPr>
        <p:blipFill>
          <a:blip r:embed="rId3" cstate="print"/>
          <a:srcRect/>
          <a:stretch>
            <a:fillRect/>
          </a:stretch>
        </p:blipFill>
        <p:spPr bwMode="auto">
          <a:xfrm>
            <a:off x="4419600" y="2209800"/>
            <a:ext cx="914400" cy="912085"/>
          </a:xfrm>
          <a:prstGeom prst="rect">
            <a:avLst/>
          </a:prstGeom>
          <a:noFill/>
        </p:spPr>
      </p:pic>
      <p:pic>
        <p:nvPicPr>
          <p:cNvPr id="1027" name="Picture 3" descr="C:\Lanny\13 Lanny's PhD Proposal\3DMapDist.jpg"/>
          <p:cNvPicPr>
            <a:picLocks noChangeAspect="1" noChangeArrowheads="1"/>
          </p:cNvPicPr>
          <p:nvPr/>
        </p:nvPicPr>
        <p:blipFill>
          <a:blip r:embed="rId4" cstate="print"/>
          <a:srcRect/>
          <a:stretch>
            <a:fillRect/>
          </a:stretch>
        </p:blipFill>
        <p:spPr bwMode="auto">
          <a:xfrm>
            <a:off x="3200400" y="2057400"/>
            <a:ext cx="1066800" cy="1064099"/>
          </a:xfrm>
          <a:prstGeom prst="rect">
            <a:avLst/>
          </a:prstGeom>
          <a:noFill/>
        </p:spPr>
      </p:pic>
      <p:sp>
        <p:nvSpPr>
          <p:cNvPr id="18" name="Rectangle 17"/>
          <p:cNvSpPr/>
          <p:nvPr/>
        </p:nvSpPr>
        <p:spPr>
          <a:xfrm>
            <a:off x="1594746" y="3581400"/>
            <a:ext cx="4038600" cy="30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19" name="Rectangle 18"/>
          <p:cNvSpPr/>
          <p:nvPr/>
        </p:nvSpPr>
        <p:spPr>
          <a:xfrm>
            <a:off x="1978152" y="4419600"/>
            <a:ext cx="3502794"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0" name="Rectangle 19"/>
          <p:cNvSpPr/>
          <p:nvPr/>
        </p:nvSpPr>
        <p:spPr>
          <a:xfrm>
            <a:off x="2435352" y="5029200"/>
            <a:ext cx="2893194"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2" name="TextBox 21"/>
          <p:cNvSpPr txBox="1"/>
          <p:nvPr/>
        </p:nvSpPr>
        <p:spPr>
          <a:xfrm>
            <a:off x="1594746" y="3581400"/>
            <a:ext cx="739048" cy="276999"/>
          </a:xfrm>
          <a:prstGeom prst="rect">
            <a:avLst/>
          </a:prstGeom>
          <a:noFill/>
        </p:spPr>
        <p:txBody>
          <a:bodyPr wrap="none" rtlCol="0">
            <a:spAutoFit/>
          </a:bodyPr>
          <a:lstStyle/>
          <a:p>
            <a:r>
              <a:rPr lang="en-US" sz="1200" b="1" dirty="0" smtClean="0">
                <a:latin typeface="Calibri" pitchFamily="34" charset="0"/>
                <a:cs typeface="Calibri" pitchFamily="34" charset="0"/>
              </a:rPr>
              <a:t>Strategic</a:t>
            </a:r>
            <a:endParaRPr lang="en-US" sz="1200" b="1" dirty="0">
              <a:latin typeface="Calibri" pitchFamily="34" charset="0"/>
              <a:cs typeface="Calibri" pitchFamily="34" charset="0"/>
            </a:endParaRPr>
          </a:p>
        </p:txBody>
      </p:sp>
      <p:sp>
        <p:nvSpPr>
          <p:cNvPr id="23" name="TextBox 22"/>
          <p:cNvSpPr txBox="1"/>
          <p:nvPr/>
        </p:nvSpPr>
        <p:spPr>
          <a:xfrm>
            <a:off x="1978152" y="4419600"/>
            <a:ext cx="1360629" cy="276999"/>
          </a:xfrm>
          <a:prstGeom prst="rect">
            <a:avLst/>
          </a:prstGeom>
          <a:noFill/>
        </p:spPr>
        <p:txBody>
          <a:bodyPr wrap="none" rtlCol="0">
            <a:spAutoFit/>
          </a:bodyPr>
          <a:lstStyle/>
          <a:p>
            <a:r>
              <a:rPr lang="en-US" sz="1200" b="1" dirty="0" smtClean="0">
                <a:latin typeface="Calibri" pitchFamily="34" charset="0"/>
                <a:cs typeface="Calibri" pitchFamily="34" charset="0"/>
              </a:rPr>
              <a:t>Between-Episodes</a:t>
            </a:r>
            <a:endParaRPr lang="en-US" sz="1200" b="1" dirty="0">
              <a:latin typeface="Calibri" pitchFamily="34" charset="0"/>
              <a:cs typeface="Calibri" pitchFamily="34" charset="0"/>
            </a:endParaRPr>
          </a:p>
        </p:txBody>
      </p:sp>
      <p:sp>
        <p:nvSpPr>
          <p:cNvPr id="24" name="TextBox 23"/>
          <p:cNvSpPr txBox="1"/>
          <p:nvPr/>
        </p:nvSpPr>
        <p:spPr>
          <a:xfrm>
            <a:off x="2511552" y="5029200"/>
            <a:ext cx="1168910" cy="276999"/>
          </a:xfrm>
          <a:prstGeom prst="rect">
            <a:avLst/>
          </a:prstGeom>
          <a:noFill/>
        </p:spPr>
        <p:txBody>
          <a:bodyPr wrap="none" rtlCol="0">
            <a:spAutoFit/>
          </a:bodyPr>
          <a:lstStyle/>
          <a:p>
            <a:r>
              <a:rPr lang="en-US" sz="1200" b="1" dirty="0" smtClean="0">
                <a:latin typeface="Calibri" pitchFamily="34" charset="0"/>
                <a:cs typeface="Calibri" pitchFamily="34" charset="0"/>
              </a:rPr>
              <a:t>Within-Episode</a:t>
            </a:r>
            <a:endParaRPr lang="en-US" sz="1200" b="1" dirty="0">
              <a:latin typeface="Calibri" pitchFamily="34" charset="0"/>
              <a:cs typeface="Calibri" pitchFamily="34" charset="0"/>
            </a:endParaRPr>
          </a:p>
        </p:txBody>
      </p:sp>
      <p:sp>
        <p:nvSpPr>
          <p:cNvPr id="25" name="TextBox 24"/>
          <p:cNvSpPr txBox="1"/>
          <p:nvPr/>
        </p:nvSpPr>
        <p:spPr>
          <a:xfrm>
            <a:off x="1520952" y="3200400"/>
            <a:ext cx="1461490" cy="338554"/>
          </a:xfrm>
          <a:prstGeom prst="rect">
            <a:avLst/>
          </a:prstGeom>
          <a:noFill/>
        </p:spPr>
        <p:txBody>
          <a:bodyPr wrap="none" rtlCol="0">
            <a:spAutoFit/>
          </a:bodyPr>
          <a:lstStyle/>
          <a:p>
            <a:r>
              <a:rPr lang="en-US" sz="1600" b="1" dirty="0" smtClean="0">
                <a:latin typeface="Calibri" pitchFamily="34" charset="0"/>
                <a:cs typeface="Calibri" pitchFamily="34" charset="0"/>
              </a:rPr>
              <a:t>UAV for WiSAR</a:t>
            </a:r>
            <a:endParaRPr lang="en-US" sz="1600" b="1" dirty="0">
              <a:latin typeface="Calibri" pitchFamily="34" charset="0"/>
              <a:cs typeface="Calibri" pitchFamily="34" charset="0"/>
            </a:endParaRPr>
          </a:p>
        </p:txBody>
      </p:sp>
      <p:sp>
        <p:nvSpPr>
          <p:cNvPr id="26" name="Left Arrow 25"/>
          <p:cNvSpPr/>
          <p:nvPr/>
        </p:nvSpPr>
        <p:spPr>
          <a:xfrm>
            <a:off x="5026152" y="55626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7" name="Left Arrow 26"/>
          <p:cNvSpPr/>
          <p:nvPr/>
        </p:nvSpPr>
        <p:spPr>
          <a:xfrm>
            <a:off x="5026152" y="4468368"/>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9" name="Left Arrow 28"/>
          <p:cNvSpPr/>
          <p:nvPr/>
        </p:nvSpPr>
        <p:spPr>
          <a:xfrm>
            <a:off x="5026152" y="37338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pic>
        <p:nvPicPr>
          <p:cNvPr id="16" name="Picture 4" descr="UAV_transparent"/>
          <p:cNvPicPr>
            <a:picLocks noChangeAspect="1" noChangeArrowheads="1"/>
          </p:cNvPicPr>
          <p:nvPr/>
        </p:nvPicPr>
        <p:blipFill>
          <a:blip r:embed="rId5" cstate="print"/>
          <a:srcRect/>
          <a:stretch>
            <a:fillRect/>
          </a:stretch>
        </p:blipFill>
        <p:spPr>
          <a:xfrm>
            <a:off x="2587752" y="5562600"/>
            <a:ext cx="1066800" cy="281147"/>
          </a:xfrm>
          <a:prstGeom prst="rect">
            <a:avLst/>
          </a:prstGeom>
          <a:noFill/>
        </p:spPr>
      </p:pic>
      <p:pic>
        <p:nvPicPr>
          <p:cNvPr id="3074" name="Picture 2"/>
          <p:cNvPicPr>
            <a:picLocks noChangeAspect="1" noChangeArrowheads="1"/>
          </p:cNvPicPr>
          <p:nvPr/>
        </p:nvPicPr>
        <p:blipFill>
          <a:blip r:embed="rId6" cstate="print"/>
          <a:srcRect/>
          <a:stretch>
            <a:fillRect/>
          </a:stretch>
        </p:blipFill>
        <p:spPr bwMode="auto">
          <a:xfrm>
            <a:off x="6781800" y="3505200"/>
            <a:ext cx="2114550" cy="2819400"/>
          </a:xfrm>
          <a:prstGeom prst="ellipse">
            <a:avLst/>
          </a:prstGeom>
          <a:ln>
            <a:noFill/>
          </a:ln>
          <a:effectLst>
            <a:softEdge rad="112500"/>
          </a:effectLst>
        </p:spPr>
      </p:pic>
      <p:cxnSp>
        <p:nvCxnSpPr>
          <p:cNvPr id="34" name="Straight Arrow Connector 33"/>
          <p:cNvCxnSpPr>
            <a:stCxn id="1027" idx="2"/>
          </p:cNvCxnSpPr>
          <p:nvPr/>
        </p:nvCxnSpPr>
        <p:spPr>
          <a:xfrm rot="16200000" flipH="1">
            <a:off x="3521376" y="3333923"/>
            <a:ext cx="612301" cy="187452"/>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26" idx="2"/>
          </p:cNvCxnSpPr>
          <p:nvPr/>
        </p:nvCxnSpPr>
        <p:spPr>
          <a:xfrm rot="5400000">
            <a:off x="4359769" y="3216768"/>
            <a:ext cx="611915" cy="422148"/>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28800" y="2362200"/>
            <a:ext cx="1447800" cy="523220"/>
          </a:xfrm>
          <a:prstGeom prst="rect">
            <a:avLst/>
          </a:prstGeom>
          <a:noFill/>
        </p:spPr>
        <p:txBody>
          <a:bodyPr wrap="square" rtlCol="0">
            <a:spAutoFit/>
          </a:bodyPr>
          <a:lstStyle/>
          <a:p>
            <a:pPr algn="ctr"/>
            <a:r>
              <a:rPr lang="en-US" sz="1400" dirty="0" smtClean="0">
                <a:solidFill>
                  <a:srgbClr val="6600FF"/>
                </a:solidFill>
              </a:rPr>
              <a:t>Probability Distribution Map</a:t>
            </a:r>
            <a:endParaRPr lang="en-US" sz="1400" dirty="0">
              <a:solidFill>
                <a:srgbClr val="6600FF"/>
              </a:solidFill>
            </a:endParaRPr>
          </a:p>
        </p:txBody>
      </p:sp>
      <p:sp>
        <p:nvSpPr>
          <p:cNvPr id="31" name="Rectangle 30"/>
          <p:cNvSpPr/>
          <p:nvPr/>
        </p:nvSpPr>
        <p:spPr>
          <a:xfrm>
            <a:off x="3733800" y="3733800"/>
            <a:ext cx="381000" cy="2362200"/>
          </a:xfrm>
          <a:prstGeom prst="rect">
            <a:avLst/>
          </a:prstGeom>
          <a:solidFill>
            <a:srgbClr val="C3D6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Areas of Focus</a:t>
            </a:r>
            <a:endParaRPr lang="en-US" dirty="0">
              <a:solidFill>
                <a:schemeClr val="tx1"/>
              </a:solidFill>
              <a:latin typeface="Calibri" pitchFamily="34" charset="0"/>
              <a:cs typeface="Calibri" pitchFamily="34" charset="0"/>
            </a:endParaRPr>
          </a:p>
        </p:txBody>
      </p:sp>
      <p:sp>
        <p:nvSpPr>
          <p:cNvPr id="33" name="Rectangle 32"/>
          <p:cNvSpPr/>
          <p:nvPr/>
        </p:nvSpPr>
        <p:spPr>
          <a:xfrm>
            <a:off x="4267200" y="3733800"/>
            <a:ext cx="381000" cy="2362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Task Difficulty</a:t>
            </a:r>
            <a:endParaRPr lang="en-US" dirty="0">
              <a:solidFill>
                <a:schemeClr val="tx1"/>
              </a:solidFill>
              <a:latin typeface="Calibri" pitchFamily="34" charset="0"/>
              <a:cs typeface="Calibri" pitchFamily="34" charset="0"/>
            </a:endParaRPr>
          </a:p>
        </p:txBody>
      </p:sp>
      <p:sp>
        <p:nvSpPr>
          <p:cNvPr id="36" name="TextBox 35"/>
          <p:cNvSpPr txBox="1"/>
          <p:nvPr/>
        </p:nvSpPr>
        <p:spPr>
          <a:xfrm>
            <a:off x="5257800" y="2362200"/>
            <a:ext cx="1219200" cy="523220"/>
          </a:xfrm>
          <a:prstGeom prst="rect">
            <a:avLst/>
          </a:prstGeom>
          <a:noFill/>
        </p:spPr>
        <p:txBody>
          <a:bodyPr wrap="square" rtlCol="0">
            <a:spAutoFit/>
          </a:bodyPr>
          <a:lstStyle/>
          <a:p>
            <a:pPr algn="ctr"/>
            <a:r>
              <a:rPr lang="en-US" sz="1400" dirty="0" smtClean="0">
                <a:solidFill>
                  <a:srgbClr val="6600FF"/>
                </a:solidFill>
              </a:rPr>
              <a:t>Task-Difficulty Map</a:t>
            </a:r>
            <a:endParaRPr lang="en-US" sz="1400" dirty="0">
              <a:solidFill>
                <a:srgbClr val="6600FF"/>
              </a:solidFill>
            </a:endParaRPr>
          </a:p>
        </p:txBody>
      </p:sp>
    </p:spTree>
    <p:extLst>
      <p:ext uri="{BB962C8B-B14F-4D97-AF65-F5344CB8AC3E}">
        <p14:creationId xmlns:p14="http://schemas.microsoft.com/office/powerpoint/2010/main" val="67797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Research Area – Managing Autonomy</a:t>
            </a:r>
            <a:endParaRPr lang="en-US" sz="2800" dirty="0">
              <a:latin typeface="Arial Narrow" pitchFamily="34" charset="0"/>
            </a:endParaRPr>
          </a:p>
        </p:txBody>
      </p:sp>
      <p:sp>
        <p:nvSpPr>
          <p:cNvPr id="7" name="Content Placeholder 2"/>
          <p:cNvSpPr>
            <a:spLocks noGrp="1"/>
          </p:cNvSpPr>
          <p:nvPr>
            <p:ph idx="1"/>
          </p:nvPr>
        </p:nvSpPr>
        <p:spPr>
          <a:xfrm>
            <a:off x="990600" y="914400"/>
            <a:ext cx="8153400" cy="5943600"/>
          </a:xfrm>
        </p:spPr>
        <p:txBody>
          <a:bodyPr>
            <a:normAutofit/>
          </a:bodyPr>
          <a:lstStyle/>
          <a:p>
            <a:r>
              <a:rPr lang="en-US" sz="2000" dirty="0" smtClean="0">
                <a:latin typeface="Arial Narrow" pitchFamily="34" charset="0"/>
              </a:rPr>
              <a:t>J. Scholtz (1992</a:t>
            </a:r>
            <a:r>
              <a:rPr lang="en-US" sz="2000" dirty="0" smtClean="0">
                <a:latin typeface="Arial Narrow" pitchFamily="34" charset="0"/>
              </a:rPr>
              <a:t>) Theory and evaluation of human robot interactions</a:t>
            </a:r>
            <a:endParaRPr lang="en-US" sz="2000" b="1" dirty="0" smtClean="0">
              <a:solidFill>
                <a:srgbClr val="6600FF"/>
              </a:solidFill>
              <a:latin typeface="Arial Narrow" pitchFamily="34" charset="0"/>
            </a:endParaRPr>
          </a:p>
          <a:p>
            <a:pPr lvl="1"/>
            <a:r>
              <a:rPr lang="en-US" sz="1600" b="1" dirty="0" smtClean="0">
                <a:solidFill>
                  <a:srgbClr val="6600FF"/>
                </a:solidFill>
                <a:latin typeface="Arial Narrow" pitchFamily="34" charset="0"/>
              </a:rPr>
              <a:t>Taxonomy of HRI roles</a:t>
            </a:r>
            <a:r>
              <a:rPr lang="en-US" sz="1600" dirty="0" smtClean="0">
                <a:latin typeface="Arial Narrow" pitchFamily="34" charset="0"/>
              </a:rPr>
              <a:t>:</a:t>
            </a:r>
          </a:p>
          <a:p>
            <a:pPr lvl="2"/>
            <a:r>
              <a:rPr lang="en-US" sz="1600" dirty="0" smtClean="0">
                <a:latin typeface="Arial Narrow" pitchFamily="34" charset="0"/>
              </a:rPr>
              <a:t>Supervisor</a:t>
            </a:r>
          </a:p>
          <a:p>
            <a:pPr lvl="2"/>
            <a:r>
              <a:rPr lang="en-US" sz="1600" dirty="0" smtClean="0">
                <a:latin typeface="Arial Narrow" pitchFamily="34" charset="0"/>
              </a:rPr>
              <a:t>Operator</a:t>
            </a:r>
          </a:p>
          <a:p>
            <a:pPr lvl="2"/>
            <a:r>
              <a:rPr lang="en-US" sz="1600" dirty="0" smtClean="0">
                <a:latin typeface="Arial Narrow" pitchFamily="34" charset="0"/>
              </a:rPr>
              <a:t>Mechanic</a:t>
            </a:r>
          </a:p>
          <a:p>
            <a:pPr lvl="2"/>
            <a:r>
              <a:rPr lang="en-US" sz="1600" dirty="0" smtClean="0">
                <a:latin typeface="Arial Narrow" pitchFamily="34" charset="0"/>
              </a:rPr>
              <a:t>Peer</a:t>
            </a:r>
          </a:p>
          <a:p>
            <a:pPr lvl="2"/>
            <a:r>
              <a:rPr lang="en-US" sz="1600" dirty="0" smtClean="0">
                <a:latin typeface="Arial Narrow" pitchFamily="34" charset="0"/>
              </a:rPr>
              <a:t>Bystander</a:t>
            </a:r>
          </a:p>
          <a:p>
            <a:endParaRPr lang="en-US" sz="2100" dirty="0" smtClean="0">
              <a:latin typeface="Arial Narrow" pitchFamily="34" charset="0"/>
            </a:endParaRPr>
          </a:p>
          <a:p>
            <a:r>
              <a:rPr lang="en-US" sz="2000" dirty="0" smtClean="0">
                <a:latin typeface="Arial Narrow" pitchFamily="34" charset="0"/>
              </a:rPr>
              <a:t>M. A. Goodrich &amp; A. C. Schultz (2007) Human-robot interaction: a survey</a:t>
            </a:r>
          </a:p>
          <a:p>
            <a:pPr lvl="1"/>
            <a:r>
              <a:rPr lang="en-US" sz="1600" dirty="0" smtClean="0">
                <a:latin typeface="Arial Narrow" pitchFamily="34" charset="0"/>
              </a:rPr>
              <a:t>Added two roles:</a:t>
            </a:r>
          </a:p>
          <a:p>
            <a:pPr lvl="2"/>
            <a:r>
              <a:rPr lang="en-US" sz="1600" dirty="0" smtClean="0">
                <a:latin typeface="Arial Narrow" pitchFamily="34" charset="0"/>
              </a:rPr>
              <a:t>Mentor</a:t>
            </a:r>
          </a:p>
          <a:p>
            <a:pPr lvl="2"/>
            <a:r>
              <a:rPr lang="en-US" sz="1600" dirty="0" smtClean="0">
                <a:latin typeface="Arial Narrow" pitchFamily="34" charset="0"/>
              </a:rPr>
              <a:t>Information Consumer</a:t>
            </a:r>
          </a:p>
          <a:p>
            <a:endParaRPr lang="en-US" sz="2400" dirty="0" smtClean="0">
              <a:latin typeface="Arial Narrow" pitchFamily="34" charset="0"/>
            </a:endParaRPr>
          </a:p>
          <a:p>
            <a:r>
              <a:rPr lang="en-US" sz="2000" dirty="0" smtClean="0">
                <a:latin typeface="Arial Narrow" pitchFamily="34" charset="0"/>
              </a:rPr>
              <a:t>C. M. Humphrey &amp; J. A. Adams (2009) Information abstraction visualization for human-robot interaction.</a:t>
            </a:r>
          </a:p>
          <a:p>
            <a:pPr lvl="1"/>
            <a:r>
              <a:rPr lang="en-US" sz="1600" dirty="0" smtClean="0">
                <a:latin typeface="Arial Narrow" pitchFamily="34" charset="0"/>
              </a:rPr>
              <a:t>Added another role:</a:t>
            </a:r>
          </a:p>
          <a:p>
            <a:pPr lvl="2"/>
            <a:r>
              <a:rPr lang="en-US" sz="1600" dirty="0" smtClean="0">
                <a:latin typeface="Arial Narrow" pitchFamily="34" charset="0"/>
              </a:rPr>
              <a:t>Abstract Supervisor</a:t>
            </a:r>
            <a:endParaRPr lang="en-US" sz="1700" dirty="0" smtClean="0">
              <a:latin typeface="Arial Narrow" pitchFamily="34" charset="0"/>
            </a:endParaRPr>
          </a:p>
        </p:txBody>
      </p:sp>
      <p:sp>
        <p:nvSpPr>
          <p:cNvPr id="8" name="Slide Number Placeholder 3"/>
          <p:cNvSpPr>
            <a:spLocks noGrp="1"/>
          </p:cNvSpPr>
          <p:nvPr>
            <p:ph type="sldNum" sz="quarter" idx="12"/>
          </p:nvPr>
        </p:nvSpPr>
        <p:spPr>
          <a:xfrm>
            <a:off x="8613648" y="6305550"/>
            <a:ext cx="457200" cy="476250"/>
          </a:xfrm>
        </p:spPr>
        <p:txBody>
          <a:bodyPr/>
          <a:lstStyle/>
          <a:p>
            <a:fld id="{80BAA4AE-BA16-457B-8F87-F96B0CF5E51B}" type="slidenum">
              <a:rPr lang="en-US" smtClean="0"/>
              <a:pPr/>
              <a:t>4</a:t>
            </a:fld>
            <a:endParaRPr lang="en-US" dirty="0"/>
          </a:p>
        </p:txBody>
      </p:sp>
      <p:sp>
        <p:nvSpPr>
          <p:cNvPr id="9" name="Rectangle 8"/>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3810000" y="1371600"/>
            <a:ext cx="2479184" cy="16764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6400800" y="1371600"/>
            <a:ext cx="2286000" cy="1676400"/>
          </a:xfrm>
          <a:prstGeom prst="rect">
            <a:avLst/>
          </a:prstGeom>
          <a:noFill/>
          <a:ln w="9525">
            <a:noFill/>
            <a:miter lim="800000"/>
            <a:headEnd/>
            <a:tailEnd/>
          </a:ln>
        </p:spPr>
      </p:pic>
      <p:sp>
        <p:nvSpPr>
          <p:cNvPr id="18" name="TextBox 17"/>
          <p:cNvSpPr txBox="1"/>
          <p:nvPr/>
        </p:nvSpPr>
        <p:spPr>
          <a:xfrm>
            <a:off x="3886200" y="2971800"/>
            <a:ext cx="2362200" cy="276999"/>
          </a:xfrm>
          <a:prstGeom prst="rect">
            <a:avLst/>
          </a:prstGeom>
          <a:noFill/>
        </p:spPr>
        <p:txBody>
          <a:bodyPr wrap="square" rtlCol="0">
            <a:spAutoFit/>
          </a:bodyPr>
          <a:lstStyle/>
          <a:p>
            <a:pPr algn="ctr"/>
            <a:r>
              <a:rPr lang="en-US" sz="1200" b="1" dirty="0" smtClean="0">
                <a:latin typeface="Arial Narrow" pitchFamily="34" charset="0"/>
              </a:rPr>
              <a:t>Norman’s HCI Model</a:t>
            </a:r>
            <a:endParaRPr lang="en-US" sz="1200" b="1" dirty="0">
              <a:latin typeface="Arial Narrow" pitchFamily="34" charset="0"/>
            </a:endParaRPr>
          </a:p>
        </p:txBody>
      </p:sp>
      <p:sp>
        <p:nvSpPr>
          <p:cNvPr id="19" name="TextBox 18"/>
          <p:cNvSpPr txBox="1"/>
          <p:nvPr/>
        </p:nvSpPr>
        <p:spPr>
          <a:xfrm>
            <a:off x="6400800" y="2971800"/>
            <a:ext cx="2362200" cy="276999"/>
          </a:xfrm>
          <a:prstGeom prst="rect">
            <a:avLst/>
          </a:prstGeom>
          <a:noFill/>
        </p:spPr>
        <p:txBody>
          <a:bodyPr wrap="square" rtlCol="0">
            <a:spAutoFit/>
          </a:bodyPr>
          <a:lstStyle/>
          <a:p>
            <a:pPr algn="ctr"/>
            <a:r>
              <a:rPr lang="en-US" sz="1200" b="1" dirty="0" smtClean="0">
                <a:latin typeface="Arial Narrow" pitchFamily="34" charset="0"/>
              </a:rPr>
              <a:t>HRI Model – Supervisor Role</a:t>
            </a:r>
            <a:endParaRPr lang="en-US" sz="1200" b="1" dirty="0">
              <a:latin typeface="Arial Narrow" pitchFamily="34" charset="0"/>
            </a:endParaRPr>
          </a:p>
        </p:txBody>
      </p:sp>
    </p:spTree>
    <p:extLst>
      <p:ext uri="{BB962C8B-B14F-4D97-AF65-F5344CB8AC3E}">
        <p14:creationId xmlns:p14="http://schemas.microsoft.com/office/powerpoint/2010/main" val="1931739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Project Description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Proposed components with respect to the two information representations:</a:t>
            </a:r>
          </a:p>
          <a:p>
            <a:endParaRPr lang="en-US" sz="2000" dirty="0" smtClean="0">
              <a:latin typeface="Arial Narrow" pitchFamily="34" charset="0"/>
            </a:endParaRPr>
          </a:p>
          <a:p>
            <a:endParaRPr lang="en-US" sz="2000" dirty="0" smtClean="0">
              <a:latin typeface="Arial Narrow" pitchFamily="34" charset="0"/>
            </a:endParaRPr>
          </a:p>
        </p:txBody>
      </p:sp>
      <p:sp>
        <p:nvSpPr>
          <p:cNvPr id="4" name="Slide Number Placeholder 3"/>
          <p:cNvSpPr>
            <a:spLocks noGrp="1"/>
          </p:cNvSpPr>
          <p:nvPr>
            <p:ph type="sldNum" sz="quarter" idx="12"/>
          </p:nvPr>
        </p:nvSpPr>
        <p:spPr/>
        <p:txBody>
          <a:bodyPr/>
          <a:lstStyle/>
          <a:p>
            <a:fld id="{80BAA4AE-BA16-457B-8F87-F96B0CF5E51B}" type="slidenum">
              <a:rPr lang="en-US" smtClean="0"/>
              <a:pPr/>
              <a:t>5</a:t>
            </a:fld>
            <a:endParaRPr lang="en-US" dirty="0"/>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78779233"/>
              </p:ext>
            </p:extLst>
          </p:nvPr>
        </p:nvGraphicFramePr>
        <p:xfrm>
          <a:off x="1295400" y="1905000"/>
          <a:ext cx="7162801" cy="3657600"/>
        </p:xfrm>
        <a:graphic>
          <a:graphicData uri="http://schemas.openxmlformats.org/drawingml/2006/table">
            <a:tbl>
              <a:tblPr firstRow="1" bandRow="1">
                <a:tableStyleId>{5C22544A-7EE6-4342-B048-85BDC9FD1C3A}</a:tableStyleId>
              </a:tblPr>
              <a:tblGrid>
                <a:gridCol w="1802130"/>
                <a:gridCol w="2769870"/>
                <a:gridCol w="2590801"/>
              </a:tblGrid>
              <a:tr h="821101">
                <a:tc>
                  <a:txBody>
                    <a:bodyPr/>
                    <a:lstStyle/>
                    <a:p>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Probability Distribution</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Task-Difficulty</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Strategic</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DistCreate</a:t>
                      </a:r>
                      <a:r>
                        <a:rPr lang="en-US" dirty="0" smtClean="0">
                          <a:latin typeface="Arial Narrow" pitchFamily="34" charset="0"/>
                        </a:rPr>
                        <a:t> </a:t>
                      </a:r>
                      <a:r>
                        <a:rPr lang="en-US" dirty="0" smtClean="0">
                          <a:latin typeface="Arial Narrow" pitchFamily="34" charset="0"/>
                        </a:rPr>
                        <a:t>for map </a:t>
                      </a:r>
                      <a:r>
                        <a:rPr lang="en-US" dirty="0" smtClean="0">
                          <a:latin typeface="Arial Narrow" pitchFamily="34" charset="0"/>
                        </a:rPr>
                        <a:t>creation</a:t>
                      </a:r>
                      <a:endParaRPr lang="en-US" dirty="0" smtClean="0">
                        <a:latin typeface="Arial Narrow" pitchFamily="34" charset="0"/>
                      </a:endParaRPr>
                    </a:p>
                  </a:txBody>
                  <a:tcPr anchor="ctr">
                    <a:cell3D prstMaterial="dkEdge">
                      <a:bevel w="25400" h="25400" prst="angle"/>
                      <a:lightRig rig="flood" dir="t"/>
                    </a:cell3D>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6600FF"/>
                          </a:solidFill>
                          <a:latin typeface="Arial Narrow" pitchFamily="34" charset="0"/>
                        </a:rPr>
                        <a:t>DiffCreate</a:t>
                      </a:r>
                      <a:r>
                        <a:rPr lang="en-US" dirty="0" smtClean="0">
                          <a:latin typeface="Arial Narrow" pitchFamily="34" charset="0"/>
                        </a:rPr>
                        <a:t> for map creation</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Between-Episodes</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DistEdit</a:t>
                      </a:r>
                      <a:r>
                        <a:rPr lang="en-US" dirty="0" smtClean="0">
                          <a:latin typeface="Arial Narrow" pitchFamily="34" charset="0"/>
                        </a:rPr>
                        <a:t> </a:t>
                      </a:r>
                      <a:r>
                        <a:rPr lang="en-US" dirty="0" smtClean="0">
                          <a:latin typeface="Arial Narrow" pitchFamily="34" charset="0"/>
                        </a:rPr>
                        <a:t>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b="1" dirty="0" smtClean="0">
                          <a:solidFill>
                            <a:srgbClr val="6600FF"/>
                          </a:solidFill>
                          <a:latin typeface="Arial Narrow" pitchFamily="34" charset="0"/>
                        </a:rPr>
                        <a:t>DiffEdit</a:t>
                      </a:r>
                      <a:r>
                        <a:rPr lang="en-US" dirty="0" smtClean="0">
                          <a:latin typeface="Arial Narrow" pitchFamily="34" charset="0"/>
                        </a:rPr>
                        <a:t> </a:t>
                      </a:r>
                      <a:r>
                        <a:rPr lang="en-US" dirty="0" smtClean="0">
                          <a:latin typeface="Arial Narrow" pitchFamily="34" charset="0"/>
                        </a:rPr>
                        <a:t>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r>
              <a:tr h="839347">
                <a:tc rowSpan="2">
                  <a:txBody>
                    <a:bodyPr/>
                    <a:lstStyle/>
                    <a:p>
                      <a:r>
                        <a:rPr lang="en-US" dirty="0" smtClean="0">
                          <a:latin typeface="Arial Narrow" pitchFamily="34" charset="0"/>
                        </a:rPr>
                        <a:t>Within-Episode</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gridSpan="2">
                  <a:txBody>
                    <a:bodyPr/>
                    <a:lstStyle/>
                    <a:p>
                      <a:pPr algn="ctr"/>
                      <a:r>
                        <a:rPr lang="en-US" b="1" dirty="0" smtClean="0">
                          <a:solidFill>
                            <a:srgbClr val="6600FF"/>
                          </a:solidFill>
                          <a:latin typeface="Arial Narrow" pitchFamily="34" charset="0"/>
                        </a:rPr>
                        <a:t>IPPA path planning </a:t>
                      </a:r>
                      <a:r>
                        <a:rPr lang="en-US" b="1" smtClean="0">
                          <a:solidFill>
                            <a:srgbClr val="6600FF"/>
                          </a:solidFill>
                          <a:latin typeface="Arial Narrow" pitchFamily="34" charset="0"/>
                        </a:rPr>
                        <a:t>algorithms</a:t>
                      </a:r>
                      <a:r>
                        <a:rPr lang="en-US" smtClean="0">
                          <a:latin typeface="Arial Narrow" pitchFamily="34" charset="0"/>
                        </a:rPr>
                        <a:t> that support</a:t>
                      </a:r>
                      <a:r>
                        <a:rPr lang="en-US" dirty="0" smtClean="0">
                          <a:latin typeface="Arial Narrow" pitchFamily="34" charset="0"/>
                        </a:rPr>
                        <a:t>: </a:t>
                      </a:r>
                    </a:p>
                    <a:p>
                      <a:pPr algn="ctr"/>
                      <a:r>
                        <a:rPr lang="en-US" dirty="0" smtClean="0">
                          <a:solidFill>
                            <a:srgbClr val="FF0000"/>
                          </a:solidFill>
                          <a:latin typeface="Arial Narrow" pitchFamily="34" charset="0"/>
                        </a:rPr>
                        <a:t>real-time feedback </a:t>
                      </a:r>
                      <a:r>
                        <a:rPr lang="en-US" dirty="0" smtClean="0">
                          <a:latin typeface="Arial Narrow" pitchFamily="34" charset="0"/>
                        </a:rPr>
                        <a:t>and </a:t>
                      </a:r>
                      <a:r>
                        <a:rPr lang="en-US" dirty="0" smtClean="0">
                          <a:solidFill>
                            <a:srgbClr val="FF0000"/>
                          </a:solidFill>
                          <a:latin typeface="Arial Narrow" pitchFamily="34" charset="0"/>
                        </a:rPr>
                        <a:t>partial detection</a:t>
                      </a:r>
                      <a:endParaRPr lang="en-US" dirty="0">
                        <a:solidFill>
                          <a:srgbClr val="FF0000"/>
                        </a:solidFill>
                        <a:latin typeface="Arial Narrow" pitchFamily="34" charset="0"/>
                      </a:endParaRPr>
                    </a:p>
                  </a:txBody>
                  <a:tcPr anchor="ctr">
                    <a:cell3D prstMaterial="dkEdge">
                      <a:bevel w="25400" h="25400" prst="angle"/>
                      <a:lightRig rig="flood" dir="t"/>
                    </a:cell3D>
                  </a:tcPr>
                </a:tc>
                <a:tc hMerge="1">
                  <a:txBody>
                    <a:bodyPr/>
                    <a:lstStyle/>
                    <a:p>
                      <a:pPr algn="ctr"/>
                      <a:endParaRPr lang="en-US" dirty="0">
                        <a:solidFill>
                          <a:srgbClr val="FF0000"/>
                        </a:solidFill>
                        <a:latin typeface="Arial Narrow" pitchFamily="34" charset="0"/>
                      </a:endParaRPr>
                    </a:p>
                  </a:txBody>
                  <a:tcPr anchor="ctr">
                    <a:cell3D prstMaterial="dkEdge">
                      <a:bevel w="25400" h="25400" prst="angle"/>
                      <a:lightRig rig="flood" dir="t"/>
                    </a:cell3D>
                  </a:tcPr>
                </a:tc>
              </a:tr>
              <a:tr h="464432">
                <a:tc vMerge="1">
                  <a:txBody>
                    <a:bodyPr/>
                    <a:lstStyle/>
                    <a:p>
                      <a:endParaRPr lang="en-US"/>
                    </a:p>
                  </a:txBody>
                  <a:tcPr/>
                </a:tc>
                <a:tc gridSpan="2">
                  <a:txBody>
                    <a:bodyPr/>
                    <a:lstStyle/>
                    <a:p>
                      <a:pPr algn="ctr"/>
                      <a:r>
                        <a:rPr lang="en-US" b="1" dirty="0" smtClean="0">
                          <a:solidFill>
                            <a:srgbClr val="6600FF"/>
                          </a:solidFill>
                          <a:latin typeface="Arial Narrow" pitchFamily="34" charset="0"/>
                        </a:rPr>
                        <a:t>SlidingAutonomy</a:t>
                      </a:r>
                      <a:r>
                        <a:rPr lang="en-US" dirty="0" smtClean="0">
                          <a:latin typeface="Arial Narrow" pitchFamily="34" charset="0"/>
                        </a:rPr>
                        <a:t> interface for autonomy </a:t>
                      </a:r>
                      <a:r>
                        <a:rPr lang="en-US" dirty="0" smtClean="0">
                          <a:latin typeface="Arial Narrow" pitchFamily="34" charset="0"/>
                        </a:rPr>
                        <a:t>management</a:t>
                      </a:r>
                      <a:endParaRPr lang="en-US" dirty="0">
                        <a:latin typeface="Arial Narrow" pitchFamily="34" charset="0"/>
                      </a:endParaRPr>
                    </a:p>
                  </a:txBody>
                  <a:tcPr anchor="ctr">
                    <a:cell3D prstMaterial="dkEdge">
                      <a:bevel w="25400" h="25400" prst="angle"/>
                      <a:lightRig rig="flood" dir="t"/>
                    </a:cell3D>
                  </a:tcPr>
                </a:tc>
                <a:tc hMerge="1">
                  <a:txBody>
                    <a:bodyPr/>
                    <a:lstStyle/>
                    <a:p>
                      <a:endParaRPr lang="en-US" dirty="0"/>
                    </a:p>
                  </a:txBody>
                  <a:tcPr>
                    <a:cell3D prstMaterial="dkEdge">
                      <a:bevel w="25400" h="25400" prst="angle"/>
                      <a:lightRig rig="flood" dir="t"/>
                    </a:cell3D>
                  </a:tcPr>
                </a:tc>
              </a:tr>
            </a:tbl>
          </a:graphicData>
        </a:graphic>
      </p:graphicFrame>
      <p:pic>
        <p:nvPicPr>
          <p:cNvPr id="8" name="Picture 4" descr="UAV_transparent"/>
          <p:cNvPicPr>
            <a:picLocks noChangeAspect="1" noChangeArrowheads="1"/>
          </p:cNvPicPr>
          <p:nvPr/>
        </p:nvPicPr>
        <p:blipFill>
          <a:blip r:embed="rId3" cstate="print"/>
          <a:srcRect/>
          <a:stretch>
            <a:fillRect/>
          </a:stretch>
        </p:blipFill>
        <p:spPr>
          <a:xfrm>
            <a:off x="6781800" y="381000"/>
            <a:ext cx="1524000" cy="401638"/>
          </a:xfrm>
          <a:prstGeom prst="rect">
            <a:avLst/>
          </a:prstGeom>
          <a:noFill/>
        </p:spPr>
      </p:pic>
    </p:spTree>
    <p:extLst>
      <p:ext uri="{BB962C8B-B14F-4D97-AF65-F5344CB8AC3E}">
        <p14:creationId xmlns:p14="http://schemas.microsoft.com/office/powerpoint/2010/main" val="2522961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401</Words>
  <Application>Microsoft Office PowerPoint</Application>
  <PresentationFormat>On-screen Show (4:3)</PresentationFormat>
  <Paragraphs>133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Information Management</vt:lpstr>
      <vt:lpstr>PowerPoint Presentation</vt:lpstr>
      <vt:lpstr>Proposed Solution</vt:lpstr>
      <vt:lpstr>Research Area – Managing Autonomy</vt:lpstr>
      <vt:lpstr>Project Description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dc:title>
  <dc:creator>Lannyl</dc:creator>
  <cp:lastModifiedBy>Lannyl</cp:lastModifiedBy>
  <cp:revision>20</cp:revision>
  <dcterms:created xsi:type="dcterms:W3CDTF">2013-11-05T01:50:23Z</dcterms:created>
  <dcterms:modified xsi:type="dcterms:W3CDTF">2013-11-14T22:42:54Z</dcterms:modified>
</cp:coreProperties>
</file>