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8"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4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093CF4-EDDC-4D53-AA66-B3715FC9EAB3}" type="datetimeFigureOut">
              <a:rPr lang="en-US" smtClean="0"/>
              <a:pPr/>
              <a:t>12/19/2013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108CD7-80F1-4BC5-BCE6-BF699DF65142}" type="slidenum">
              <a:rPr lang="en-US" smtClean="0"/>
              <a:pPr/>
              <a:t>‹#›</a:t>
            </a:fld>
            <a:endParaRPr lang="en-US"/>
          </a:p>
        </p:txBody>
      </p:sp>
    </p:spTree>
    <p:extLst>
      <p:ext uri="{BB962C8B-B14F-4D97-AF65-F5344CB8AC3E}">
        <p14:creationId xmlns:p14="http://schemas.microsoft.com/office/powerpoint/2010/main" val="2131216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99AAEF-53F9-4487-A0BF-601B7F016E2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99AAEF-53F9-4487-A0BF-601B7F016E2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why areas of focus changed into prob. Dist.</a:t>
            </a:r>
            <a:endParaRPr lang="en-US" dirty="0"/>
          </a:p>
        </p:txBody>
      </p:sp>
      <p:sp>
        <p:nvSpPr>
          <p:cNvPr id="4" name="Slide Number Placeholder 3"/>
          <p:cNvSpPr>
            <a:spLocks noGrp="1"/>
          </p:cNvSpPr>
          <p:nvPr>
            <p:ph type="sldNum" sz="quarter" idx="10"/>
          </p:nvPr>
        </p:nvSpPr>
        <p:spPr/>
        <p:txBody>
          <a:bodyPr/>
          <a:lstStyle/>
          <a:p>
            <a:fld id="{BB99AAEF-53F9-4487-A0BF-601B7F016E22}"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 Normal 7 stages: 1. Formulation of the goal</a:t>
            </a:r>
            <a:r>
              <a:rPr lang="en-US" baseline="0" dirty="0" smtClean="0"/>
              <a:t>. 2. Formulation of the intention. 3. Specification of the action. 4. Execution of the action. 5. Perception of the system state. 6. Interpretation of the system state. 7. Evaluation of the outcome.</a:t>
            </a:r>
          </a:p>
          <a:p>
            <a:endParaRPr lang="en-US" baseline="0" dirty="0" smtClean="0"/>
          </a:p>
          <a:p>
            <a:r>
              <a:rPr lang="en-US" baseline="0" dirty="0" smtClean="0"/>
              <a:t>Gulf of execution is a mismatch between the user’s intentions and the allowable actions in the system.</a:t>
            </a:r>
          </a:p>
          <a:p>
            <a:r>
              <a:rPr lang="en-US" baseline="0" dirty="0" smtClean="0"/>
              <a:t>Gulf of evaluation is a mismatch between the system’s representation and the user’s expectations.</a:t>
            </a:r>
          </a:p>
          <a:p>
            <a:endParaRPr lang="en-US" baseline="0" dirty="0" smtClean="0"/>
          </a:p>
          <a:p>
            <a:r>
              <a:rPr lang="en-US" baseline="0" dirty="0" smtClean="0"/>
              <a:t>Abstract Supervisor: Division Chief, Logistics Technical Specialist, Staging Area Manager, Operations Chief, Incident Unified Commander</a:t>
            </a:r>
            <a:endParaRPr lang="en-US" dirty="0"/>
          </a:p>
        </p:txBody>
      </p:sp>
      <p:sp>
        <p:nvSpPr>
          <p:cNvPr id="4" name="Slide Number Placeholder 3"/>
          <p:cNvSpPr>
            <a:spLocks noGrp="1"/>
          </p:cNvSpPr>
          <p:nvPr>
            <p:ph type="sldNum" sz="quarter" idx="10"/>
          </p:nvPr>
        </p:nvSpPr>
        <p:spPr/>
        <p:txBody>
          <a:bodyPr/>
          <a:lstStyle/>
          <a:p>
            <a:fld id="{BB99AAEF-53F9-4487-A0BF-601B7F016E22}"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99AAEF-53F9-4487-A0BF-601B7F016E22}"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9A9A59-1FB6-4F03-A185-470EB4E02CD0}" type="datetimeFigureOut">
              <a:rPr lang="en-US" smtClean="0"/>
              <a:pPr/>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E0DD4-C4C5-4E7A-A642-DA91B274577F}" type="slidenum">
              <a:rPr lang="en-US" smtClean="0"/>
              <a:pPr/>
              <a:t>‹#›</a:t>
            </a:fld>
            <a:endParaRPr lang="en-US"/>
          </a:p>
        </p:txBody>
      </p:sp>
    </p:spTree>
    <p:extLst>
      <p:ext uri="{BB962C8B-B14F-4D97-AF65-F5344CB8AC3E}">
        <p14:creationId xmlns:p14="http://schemas.microsoft.com/office/powerpoint/2010/main" val="2106820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9A9A59-1FB6-4F03-A185-470EB4E02CD0}" type="datetimeFigureOut">
              <a:rPr lang="en-US" smtClean="0"/>
              <a:pPr/>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E0DD4-C4C5-4E7A-A642-DA91B274577F}" type="slidenum">
              <a:rPr lang="en-US" smtClean="0"/>
              <a:pPr/>
              <a:t>‹#›</a:t>
            </a:fld>
            <a:endParaRPr lang="en-US"/>
          </a:p>
        </p:txBody>
      </p:sp>
    </p:spTree>
    <p:extLst>
      <p:ext uri="{BB962C8B-B14F-4D97-AF65-F5344CB8AC3E}">
        <p14:creationId xmlns:p14="http://schemas.microsoft.com/office/powerpoint/2010/main" val="185790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9A9A59-1FB6-4F03-A185-470EB4E02CD0}" type="datetimeFigureOut">
              <a:rPr lang="en-US" smtClean="0"/>
              <a:pPr/>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E0DD4-C4C5-4E7A-A642-DA91B274577F}" type="slidenum">
              <a:rPr lang="en-US" smtClean="0"/>
              <a:pPr/>
              <a:t>‹#›</a:t>
            </a:fld>
            <a:endParaRPr lang="en-US"/>
          </a:p>
        </p:txBody>
      </p:sp>
    </p:spTree>
    <p:extLst>
      <p:ext uri="{BB962C8B-B14F-4D97-AF65-F5344CB8AC3E}">
        <p14:creationId xmlns:p14="http://schemas.microsoft.com/office/powerpoint/2010/main" val="286456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9A9A59-1FB6-4F03-A185-470EB4E02CD0}" type="datetimeFigureOut">
              <a:rPr lang="en-US" smtClean="0"/>
              <a:pPr/>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E0DD4-C4C5-4E7A-A642-DA91B274577F}" type="slidenum">
              <a:rPr lang="en-US" smtClean="0"/>
              <a:pPr/>
              <a:t>‹#›</a:t>
            </a:fld>
            <a:endParaRPr lang="en-US"/>
          </a:p>
        </p:txBody>
      </p:sp>
    </p:spTree>
    <p:extLst>
      <p:ext uri="{BB962C8B-B14F-4D97-AF65-F5344CB8AC3E}">
        <p14:creationId xmlns:p14="http://schemas.microsoft.com/office/powerpoint/2010/main" val="170134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9A9A59-1FB6-4F03-A185-470EB4E02CD0}" type="datetimeFigureOut">
              <a:rPr lang="en-US" smtClean="0"/>
              <a:pPr/>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E0DD4-C4C5-4E7A-A642-DA91B274577F}" type="slidenum">
              <a:rPr lang="en-US" smtClean="0"/>
              <a:pPr/>
              <a:t>‹#›</a:t>
            </a:fld>
            <a:endParaRPr lang="en-US"/>
          </a:p>
        </p:txBody>
      </p:sp>
    </p:spTree>
    <p:extLst>
      <p:ext uri="{BB962C8B-B14F-4D97-AF65-F5344CB8AC3E}">
        <p14:creationId xmlns:p14="http://schemas.microsoft.com/office/powerpoint/2010/main" val="3923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9A9A59-1FB6-4F03-A185-470EB4E02CD0}" type="datetimeFigureOut">
              <a:rPr lang="en-US" smtClean="0"/>
              <a:pPr/>
              <a:t>12/19/2013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E0DD4-C4C5-4E7A-A642-DA91B274577F}" type="slidenum">
              <a:rPr lang="en-US" smtClean="0"/>
              <a:pPr/>
              <a:t>‹#›</a:t>
            </a:fld>
            <a:endParaRPr lang="en-US"/>
          </a:p>
        </p:txBody>
      </p:sp>
    </p:spTree>
    <p:extLst>
      <p:ext uri="{BB962C8B-B14F-4D97-AF65-F5344CB8AC3E}">
        <p14:creationId xmlns:p14="http://schemas.microsoft.com/office/powerpoint/2010/main" val="3764717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9A9A59-1FB6-4F03-A185-470EB4E02CD0}" type="datetimeFigureOut">
              <a:rPr lang="en-US" smtClean="0"/>
              <a:pPr/>
              <a:t>12/19/2013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5E0DD4-C4C5-4E7A-A642-DA91B274577F}" type="slidenum">
              <a:rPr lang="en-US" smtClean="0"/>
              <a:pPr/>
              <a:t>‹#›</a:t>
            </a:fld>
            <a:endParaRPr lang="en-US"/>
          </a:p>
        </p:txBody>
      </p:sp>
    </p:spTree>
    <p:extLst>
      <p:ext uri="{BB962C8B-B14F-4D97-AF65-F5344CB8AC3E}">
        <p14:creationId xmlns:p14="http://schemas.microsoft.com/office/powerpoint/2010/main" val="38486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9A9A59-1FB6-4F03-A185-470EB4E02CD0}" type="datetimeFigureOut">
              <a:rPr lang="en-US" smtClean="0"/>
              <a:pPr/>
              <a:t>12/19/2013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5E0DD4-C4C5-4E7A-A642-DA91B274577F}" type="slidenum">
              <a:rPr lang="en-US" smtClean="0"/>
              <a:pPr/>
              <a:t>‹#›</a:t>
            </a:fld>
            <a:endParaRPr lang="en-US"/>
          </a:p>
        </p:txBody>
      </p:sp>
    </p:spTree>
    <p:extLst>
      <p:ext uri="{BB962C8B-B14F-4D97-AF65-F5344CB8AC3E}">
        <p14:creationId xmlns:p14="http://schemas.microsoft.com/office/powerpoint/2010/main" val="74159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9A9A59-1FB6-4F03-A185-470EB4E02CD0}" type="datetimeFigureOut">
              <a:rPr lang="en-US" smtClean="0"/>
              <a:pPr/>
              <a:t>12/19/2013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5E0DD4-C4C5-4E7A-A642-DA91B274577F}" type="slidenum">
              <a:rPr lang="en-US" smtClean="0"/>
              <a:pPr/>
              <a:t>‹#›</a:t>
            </a:fld>
            <a:endParaRPr lang="en-US"/>
          </a:p>
        </p:txBody>
      </p:sp>
    </p:spTree>
    <p:extLst>
      <p:ext uri="{BB962C8B-B14F-4D97-AF65-F5344CB8AC3E}">
        <p14:creationId xmlns:p14="http://schemas.microsoft.com/office/powerpoint/2010/main" val="303839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9A9A59-1FB6-4F03-A185-470EB4E02CD0}" type="datetimeFigureOut">
              <a:rPr lang="en-US" smtClean="0"/>
              <a:pPr/>
              <a:t>12/19/2013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E0DD4-C4C5-4E7A-A642-DA91B274577F}" type="slidenum">
              <a:rPr lang="en-US" smtClean="0"/>
              <a:pPr/>
              <a:t>‹#›</a:t>
            </a:fld>
            <a:endParaRPr lang="en-US"/>
          </a:p>
        </p:txBody>
      </p:sp>
    </p:spTree>
    <p:extLst>
      <p:ext uri="{BB962C8B-B14F-4D97-AF65-F5344CB8AC3E}">
        <p14:creationId xmlns:p14="http://schemas.microsoft.com/office/powerpoint/2010/main" val="428538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9A9A59-1FB6-4F03-A185-470EB4E02CD0}" type="datetimeFigureOut">
              <a:rPr lang="en-US" smtClean="0"/>
              <a:pPr/>
              <a:t>12/19/2013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E0DD4-C4C5-4E7A-A642-DA91B274577F}" type="slidenum">
              <a:rPr lang="en-US" smtClean="0"/>
              <a:pPr/>
              <a:t>‹#›</a:t>
            </a:fld>
            <a:endParaRPr lang="en-US"/>
          </a:p>
        </p:txBody>
      </p:sp>
    </p:spTree>
    <p:extLst>
      <p:ext uri="{BB962C8B-B14F-4D97-AF65-F5344CB8AC3E}">
        <p14:creationId xmlns:p14="http://schemas.microsoft.com/office/powerpoint/2010/main" val="2670656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A9A59-1FB6-4F03-A185-470EB4E02CD0}" type="datetimeFigureOut">
              <a:rPr lang="en-US" smtClean="0"/>
              <a:pPr/>
              <a:t>12/19/2013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5E0DD4-C4C5-4E7A-A642-DA91B274577F}" type="slidenum">
              <a:rPr lang="en-US" smtClean="0"/>
              <a:pPr/>
              <a:t>‹#›</a:t>
            </a:fld>
            <a:endParaRPr lang="en-US"/>
          </a:p>
        </p:txBody>
      </p:sp>
    </p:spTree>
    <p:extLst>
      <p:ext uri="{BB962C8B-B14F-4D97-AF65-F5344CB8AC3E}">
        <p14:creationId xmlns:p14="http://schemas.microsoft.com/office/powerpoint/2010/main" val="1324313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1295400" y="0"/>
            <a:ext cx="7498080" cy="1143000"/>
          </a:xfrm>
        </p:spPr>
        <p:txBody>
          <a:bodyPr>
            <a:normAutofit/>
          </a:bodyPr>
          <a:lstStyle/>
          <a:p>
            <a:r>
              <a:rPr lang="en-US" sz="4000" dirty="0" smtClean="0"/>
              <a:t>Information Management</a:t>
            </a:r>
            <a:endParaRPr lang="en-US" sz="4000" dirty="0"/>
          </a:p>
        </p:txBody>
      </p:sp>
      <p:sp>
        <p:nvSpPr>
          <p:cNvPr id="8" name="Rectangle 7"/>
          <p:cNvSpPr/>
          <p:nvPr/>
        </p:nvSpPr>
        <p:spPr>
          <a:xfrm>
            <a:off x="1219200" y="868362"/>
            <a:ext cx="7620000" cy="45719"/>
          </a:xfrm>
          <a:prstGeom prst="rect">
            <a:avLst/>
          </a:prstGeom>
          <a:gradFill>
            <a:gsLst>
              <a:gs pos="0">
                <a:schemeClr val="accent1"/>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p>
            <a:fld id="{80BAA4AE-BA16-457B-8F87-F96B0CF5E51B}" type="slidenum">
              <a:rPr lang="en-US" smtClean="0"/>
              <a:pPr/>
              <a:t>1</a:t>
            </a:fld>
            <a:endParaRPr lang="en-US" dirty="0"/>
          </a:p>
        </p:txBody>
      </p:sp>
      <p:sp>
        <p:nvSpPr>
          <p:cNvPr id="9" name="Rectangle 5"/>
          <p:cNvSpPr>
            <a:spLocks noChangeArrowheads="1"/>
          </p:cNvSpPr>
          <p:nvPr/>
        </p:nvSpPr>
        <p:spPr bwMode="auto">
          <a:xfrm>
            <a:off x="1143000" y="2590800"/>
            <a:ext cx="7620000" cy="4038600"/>
          </a:xfrm>
          <a:prstGeom prst="rect">
            <a:avLst/>
          </a:prstGeom>
          <a:noFill/>
          <a:ln w="9525">
            <a:noFill/>
            <a:miter lim="800000"/>
            <a:headEnd/>
            <a:tailEnd/>
          </a:ln>
          <a:effectLst/>
        </p:spPr>
        <p:txBody>
          <a:bodyPr/>
          <a:lstStyle/>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p:txBody>
      </p:sp>
      <p:graphicFrame>
        <p:nvGraphicFramePr>
          <p:cNvPr id="14" name="Table 13"/>
          <p:cNvGraphicFramePr>
            <a:graphicFrameLocks noGrp="1"/>
          </p:cNvGraphicFramePr>
          <p:nvPr/>
        </p:nvGraphicFramePr>
        <p:xfrm>
          <a:off x="1676400" y="1371600"/>
          <a:ext cx="7239000" cy="1965960"/>
        </p:xfrm>
        <a:graphic>
          <a:graphicData uri="http://schemas.openxmlformats.org/drawingml/2006/table">
            <a:tbl>
              <a:tblPr firstRow="1" bandRow="1">
                <a:tableStyleId>{5C22544A-7EE6-4342-B048-85BDC9FD1C3A}</a:tableStyleId>
              </a:tblPr>
              <a:tblGrid>
                <a:gridCol w="2057400"/>
                <a:gridCol w="1562100"/>
                <a:gridCol w="1809750"/>
                <a:gridCol w="1809750"/>
              </a:tblGrid>
              <a:tr h="685800">
                <a:tc>
                  <a:txBody>
                    <a:bodyPr/>
                    <a:lstStyle/>
                    <a:p>
                      <a:endParaRPr lang="en-US" dirty="0"/>
                    </a:p>
                  </a:txBody>
                  <a:tcPr>
                    <a:cell3D prstMaterial="dkEdge">
                      <a:bevel w="25400" h="25400" prst="angle"/>
                      <a:lightRig rig="flood" dir="t"/>
                    </a:cell3D>
                  </a:tcPr>
                </a:tc>
                <a:tc>
                  <a:txBody>
                    <a:bodyPr/>
                    <a:lstStyle/>
                    <a:p>
                      <a:pPr algn="ctr"/>
                      <a:r>
                        <a:rPr lang="en-US" dirty="0" smtClean="0"/>
                        <a:t>Capability</a:t>
                      </a:r>
                      <a:endParaRPr lang="en-US" dirty="0"/>
                    </a:p>
                  </a:txBody>
                  <a:tcPr anchor="ctr">
                    <a:cell3D prstMaterial="dkEdge">
                      <a:bevel w="25400" h="25400" prst="angle"/>
                      <a:lightRig rig="flood" dir="t"/>
                    </a:cell3D>
                  </a:tcPr>
                </a:tc>
                <a:tc>
                  <a:txBody>
                    <a:bodyPr/>
                    <a:lstStyle/>
                    <a:p>
                      <a:pPr algn="ctr"/>
                      <a:r>
                        <a:rPr lang="en-US" dirty="0" smtClean="0"/>
                        <a:t>Information</a:t>
                      </a:r>
                      <a:br>
                        <a:rPr lang="en-US" dirty="0" smtClean="0"/>
                      </a:br>
                      <a:r>
                        <a:rPr lang="en-US" dirty="0" smtClean="0"/>
                        <a:t>Management</a:t>
                      </a:r>
                      <a:endParaRPr lang="en-US" dirty="0"/>
                    </a:p>
                  </a:txBody>
                  <a:tcPr anchor="ctr">
                    <a:cell3D prstMaterial="dkEdge">
                      <a:bevel w="25400" h="25400" prst="angle"/>
                      <a:lightRig rig="flood" dir="t"/>
                    </a:cell3D>
                  </a:tcPr>
                </a:tc>
                <a:tc>
                  <a:txBody>
                    <a:bodyPr/>
                    <a:lstStyle/>
                    <a:p>
                      <a:pPr algn="ctr"/>
                      <a:r>
                        <a:rPr lang="en-US" dirty="0" smtClean="0"/>
                        <a:t>Performance</a:t>
                      </a:r>
                    </a:p>
                    <a:p>
                      <a:pPr algn="ctr"/>
                      <a:r>
                        <a:rPr lang="en-US" dirty="0" smtClean="0"/>
                        <a:t>Evaluation</a:t>
                      </a:r>
                      <a:endParaRPr lang="en-US" dirty="0"/>
                    </a:p>
                  </a:txBody>
                  <a:tcPr anchor="ctr">
                    <a:cell3D prstMaterial="dkEdge">
                      <a:bevel w="25400" h="25400" prst="angle"/>
                      <a:lightRig rig="flood" dir="t"/>
                    </a:cell3D>
                  </a:tcPr>
                </a:tc>
              </a:tr>
              <a:tr h="387903">
                <a:tc>
                  <a:txBody>
                    <a:bodyPr/>
                    <a:lstStyle/>
                    <a:p>
                      <a:r>
                        <a:rPr lang="en-US" dirty="0" smtClean="0"/>
                        <a:t>Intelligence of</a:t>
                      </a:r>
                      <a:br>
                        <a:rPr lang="en-US" dirty="0" smtClean="0"/>
                      </a:br>
                      <a:r>
                        <a:rPr lang="en-US" dirty="0" smtClean="0"/>
                        <a:t>individual</a:t>
                      </a:r>
                      <a:r>
                        <a:rPr lang="en-US" baseline="0" dirty="0" smtClean="0"/>
                        <a:t> tools</a:t>
                      </a:r>
                      <a:endParaRPr lang="en-US" dirty="0"/>
                    </a:p>
                  </a:txBody>
                  <a:tcPr>
                    <a:cell3D prstMaterial="dkEdge">
                      <a:bevel w="25400" h="25400" prst="angle"/>
                      <a:lightRig rig="flood" dir="t"/>
                    </a:cell3D>
                  </a:tcPr>
                </a:tc>
                <a:tc>
                  <a:txBody>
                    <a:bodyPr/>
                    <a:lstStyle/>
                    <a:p>
                      <a:r>
                        <a:rPr lang="en-US" dirty="0" smtClean="0"/>
                        <a:t>Autonomy</a:t>
                      </a:r>
                      <a:endParaRPr lang="en-US" dirty="0"/>
                    </a:p>
                  </a:txBody>
                  <a:tcPr>
                    <a:cell3D prstMaterial="dkEdge">
                      <a:bevel w="25400" h="25400" prst="angle"/>
                      <a:lightRig rig="flood" dir="t"/>
                    </a:cell3D>
                  </a:tcPr>
                </a:tc>
                <a:tc>
                  <a:txBody>
                    <a:bodyPr/>
                    <a:lstStyle/>
                    <a:p>
                      <a:r>
                        <a:rPr lang="en-US" dirty="0" smtClean="0"/>
                        <a:t>Flexibility</a:t>
                      </a:r>
                      <a:endParaRPr lang="en-US" dirty="0"/>
                    </a:p>
                  </a:txBody>
                  <a:tcPr>
                    <a:cell3D prstMaterial="dkEdge">
                      <a:bevel w="25400" h="25400" prst="angle"/>
                      <a:lightRig rig="flood" dir="t"/>
                    </a:cell3D>
                  </a:tcPr>
                </a:tc>
                <a:tc>
                  <a:txBody>
                    <a:bodyPr/>
                    <a:lstStyle/>
                    <a:p>
                      <a:r>
                        <a:rPr lang="en-US" dirty="0" smtClean="0"/>
                        <a:t>Progress toward</a:t>
                      </a:r>
                      <a:br>
                        <a:rPr lang="en-US" dirty="0" smtClean="0"/>
                      </a:br>
                      <a:r>
                        <a:rPr lang="en-US" dirty="0" smtClean="0"/>
                        <a:t>individual</a:t>
                      </a:r>
                      <a:r>
                        <a:rPr lang="en-US" baseline="0" dirty="0" smtClean="0"/>
                        <a:t> goal</a:t>
                      </a:r>
                      <a:endParaRPr lang="en-US" dirty="0"/>
                    </a:p>
                  </a:txBody>
                  <a:tcPr>
                    <a:cell3D prstMaterial="dkEdge">
                      <a:bevel w="25400" h="25400" prst="angle"/>
                      <a:lightRig rig="flood" dir="t"/>
                    </a:cell3D>
                  </a:tcPr>
                </a:tc>
              </a:tr>
              <a:tr h="387903">
                <a:tc>
                  <a:txBody>
                    <a:bodyPr/>
                    <a:lstStyle/>
                    <a:p>
                      <a:r>
                        <a:rPr lang="en-US" dirty="0" smtClean="0"/>
                        <a:t>Intelligence of</a:t>
                      </a:r>
                      <a:br>
                        <a:rPr lang="en-US" dirty="0" smtClean="0"/>
                      </a:br>
                      <a:r>
                        <a:rPr lang="en-US" dirty="0" smtClean="0"/>
                        <a:t>distributed</a:t>
                      </a:r>
                      <a:r>
                        <a:rPr lang="en-US" baseline="0" dirty="0" smtClean="0"/>
                        <a:t> system</a:t>
                      </a:r>
                      <a:endParaRPr lang="en-US" dirty="0"/>
                    </a:p>
                  </a:txBody>
                  <a:tcPr>
                    <a:cell3D prstMaterial="dkEdge">
                      <a:bevel w="25400" h="25400" prst="angle"/>
                      <a:lightRig rig="flood" dir="t"/>
                    </a:cell3D>
                  </a:tcPr>
                </a:tc>
                <a:tc>
                  <a:txBody>
                    <a:bodyPr/>
                    <a:lstStyle/>
                    <a:p>
                      <a:r>
                        <a:rPr lang="en-US" dirty="0" smtClean="0"/>
                        <a:t>Modularity</a:t>
                      </a:r>
                      <a:endParaRPr lang="en-US" dirty="0"/>
                    </a:p>
                  </a:txBody>
                  <a:tcPr>
                    <a:cell3D prstMaterial="dkEdge">
                      <a:bevel w="25400" h="25400" prst="angle"/>
                      <a:lightRig rig="flood" dir="t"/>
                    </a:cell3D>
                  </a:tcPr>
                </a:tc>
                <a:tc>
                  <a:txBody>
                    <a:bodyPr/>
                    <a:lstStyle/>
                    <a:p>
                      <a:r>
                        <a:rPr lang="en-US" dirty="0" smtClean="0"/>
                        <a:t>Fusion</a:t>
                      </a:r>
                      <a:endParaRPr lang="en-US" dirty="0"/>
                    </a:p>
                  </a:txBody>
                  <a:tcPr>
                    <a:cell3D prstMaterial="dkEdge">
                      <a:bevel w="25400" h="25400" prst="angle"/>
                      <a:lightRig rig="flood" dir="t"/>
                    </a:cell3D>
                  </a:tcPr>
                </a:tc>
                <a:tc>
                  <a:txBody>
                    <a:bodyPr/>
                    <a:lstStyle/>
                    <a:p>
                      <a:r>
                        <a:rPr lang="en-US" dirty="0" smtClean="0"/>
                        <a:t>Collective</a:t>
                      </a:r>
                      <a:br>
                        <a:rPr lang="en-US" dirty="0" smtClean="0"/>
                      </a:br>
                      <a:r>
                        <a:rPr lang="en-US" dirty="0" smtClean="0"/>
                        <a:t>progress/quality</a:t>
                      </a:r>
                      <a:endParaRPr lang="en-US" dirty="0"/>
                    </a:p>
                  </a:txBody>
                  <a:tcPr>
                    <a:cell3D prstMaterial="dkEdge">
                      <a:bevel w="25400" h="25400" prst="angle"/>
                      <a:lightRig rig="flood" dir="t"/>
                    </a:cell3D>
                  </a:tcPr>
                </a:tc>
              </a:tr>
            </a:tbl>
          </a:graphicData>
        </a:graphic>
      </p:graphicFrame>
      <p:sp>
        <p:nvSpPr>
          <p:cNvPr id="15" name="Right Arrow 14"/>
          <p:cNvSpPr/>
          <p:nvPr/>
        </p:nvSpPr>
        <p:spPr>
          <a:xfrm>
            <a:off x="4572000" y="990600"/>
            <a:ext cx="4114800" cy="304800"/>
          </a:xfrm>
          <a:prstGeom prst="rightArrow">
            <a:avLst/>
          </a:prstGeom>
          <a:gradFill flip="none" rotWithShape="1">
            <a:gsLst>
              <a:gs pos="0">
                <a:srgbClr val="03D4A8"/>
              </a:gs>
              <a:gs pos="25000">
                <a:srgbClr val="21D6E0"/>
              </a:gs>
              <a:gs pos="75000">
                <a:srgbClr val="0087E6"/>
              </a:gs>
              <a:gs pos="100000">
                <a:srgbClr val="005CBF"/>
              </a:gs>
            </a:gsLst>
            <a:lin ang="2700000" scaled="0"/>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914400"/>
            <a:ext cx="2867836" cy="369332"/>
          </a:xfrm>
          <a:prstGeom prst="rect">
            <a:avLst/>
          </a:prstGeom>
          <a:noFill/>
        </p:spPr>
        <p:txBody>
          <a:bodyPr wrap="none" rtlCol="0">
            <a:spAutoFit/>
          </a:bodyPr>
          <a:lstStyle/>
          <a:p>
            <a:r>
              <a:rPr lang="en-US" b="1" dirty="0" smtClean="0"/>
              <a:t>Attributes of intelligence</a:t>
            </a:r>
            <a:endParaRPr lang="en-US" b="1" dirty="0"/>
          </a:p>
        </p:txBody>
      </p:sp>
      <p:sp>
        <p:nvSpPr>
          <p:cNvPr id="18" name="TextBox 17"/>
          <p:cNvSpPr txBox="1"/>
          <p:nvPr/>
        </p:nvSpPr>
        <p:spPr>
          <a:xfrm rot="10800000">
            <a:off x="1143000" y="1398107"/>
            <a:ext cx="461665" cy="658194"/>
          </a:xfrm>
          <a:prstGeom prst="rect">
            <a:avLst/>
          </a:prstGeom>
          <a:noFill/>
        </p:spPr>
        <p:txBody>
          <a:bodyPr vert="eaVert" wrap="none" rtlCol="0">
            <a:spAutoFit/>
          </a:bodyPr>
          <a:lstStyle/>
          <a:p>
            <a:r>
              <a:rPr lang="en-US" b="1" dirty="0" smtClean="0"/>
              <a:t>Scale</a:t>
            </a:r>
            <a:endParaRPr lang="en-US" b="1" dirty="0"/>
          </a:p>
        </p:txBody>
      </p:sp>
      <p:sp>
        <p:nvSpPr>
          <p:cNvPr id="19" name="Right Arrow 18"/>
          <p:cNvSpPr/>
          <p:nvPr/>
        </p:nvSpPr>
        <p:spPr>
          <a:xfrm rot="5400000">
            <a:off x="800095" y="2552700"/>
            <a:ext cx="1143000" cy="304800"/>
          </a:xfrm>
          <a:prstGeom prst="rightArrow">
            <a:avLst/>
          </a:prstGeom>
          <a:gradFill flip="none" rotWithShape="1">
            <a:gsLst>
              <a:gs pos="0">
                <a:srgbClr val="03D4A8"/>
              </a:gs>
              <a:gs pos="25000">
                <a:srgbClr val="21D6E0"/>
              </a:gs>
              <a:gs pos="75000">
                <a:srgbClr val="0087E6"/>
              </a:gs>
              <a:gs pos="100000">
                <a:srgbClr val="005CBF"/>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38200" y="4648200"/>
            <a:ext cx="1600200" cy="6858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Distribution &amp;</a:t>
            </a:r>
            <a:br>
              <a:rPr lang="en-US" sz="1400" dirty="0" smtClean="0">
                <a:solidFill>
                  <a:schemeClr val="tx1"/>
                </a:solidFill>
              </a:rPr>
            </a:br>
            <a:r>
              <a:rPr lang="en-US" sz="1400" dirty="0" smtClean="0">
                <a:solidFill>
                  <a:schemeClr val="tx1"/>
                </a:solidFill>
              </a:rPr>
              <a:t>Task Difficulty Modification</a:t>
            </a:r>
            <a:endParaRPr lang="en-US" sz="1400" dirty="0">
              <a:solidFill>
                <a:schemeClr val="tx1"/>
              </a:solidFill>
            </a:endParaRPr>
          </a:p>
        </p:txBody>
      </p:sp>
      <p:sp>
        <p:nvSpPr>
          <p:cNvPr id="22" name="Rounded Rectangle 21"/>
          <p:cNvSpPr/>
          <p:nvPr/>
        </p:nvSpPr>
        <p:spPr>
          <a:xfrm>
            <a:off x="7772400" y="5486400"/>
            <a:ext cx="11430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Anomaly Detection</a:t>
            </a:r>
            <a:endParaRPr lang="en-US" sz="1400" dirty="0">
              <a:solidFill>
                <a:schemeClr val="tx1"/>
              </a:solidFill>
            </a:endParaRPr>
          </a:p>
        </p:txBody>
      </p:sp>
      <p:sp>
        <p:nvSpPr>
          <p:cNvPr id="23" name="Rounded Rectangle 22"/>
          <p:cNvSpPr/>
          <p:nvPr/>
        </p:nvSpPr>
        <p:spPr>
          <a:xfrm>
            <a:off x="2895600" y="5029200"/>
            <a:ext cx="12192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r>
              <a:rPr lang="en-US" dirty="0" smtClean="0">
                <a:solidFill>
                  <a:schemeClr val="tx1"/>
                </a:solidFill>
              </a:rPr>
              <a:t>GUI-Based</a:t>
            </a:r>
          </a:p>
          <a:p>
            <a:pPr algn="ctr"/>
            <a:r>
              <a:rPr lang="en-US" dirty="0" smtClean="0">
                <a:solidFill>
                  <a:schemeClr val="tx1"/>
                </a:solidFill>
              </a:rPr>
              <a:t>UAV Control</a:t>
            </a:r>
            <a:endParaRPr lang="en-US" dirty="0">
              <a:solidFill>
                <a:schemeClr val="tx1"/>
              </a:solidFill>
            </a:endParaRPr>
          </a:p>
        </p:txBody>
      </p:sp>
      <p:sp>
        <p:nvSpPr>
          <p:cNvPr id="24" name="Rounded Rectangle 23"/>
          <p:cNvSpPr/>
          <p:nvPr/>
        </p:nvSpPr>
        <p:spPr>
          <a:xfrm>
            <a:off x="838200" y="5562600"/>
            <a:ext cx="1600200" cy="6858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Path Planner Algorithms &amp; Sliding Autonomy</a:t>
            </a:r>
            <a:endParaRPr lang="en-US" sz="1400" dirty="0">
              <a:solidFill>
                <a:schemeClr val="tx1"/>
              </a:solidFill>
            </a:endParaRPr>
          </a:p>
        </p:txBody>
      </p:sp>
      <p:sp>
        <p:nvSpPr>
          <p:cNvPr id="25" name="Rounded Rectangle 24"/>
          <p:cNvSpPr/>
          <p:nvPr/>
        </p:nvSpPr>
        <p:spPr>
          <a:xfrm>
            <a:off x="7772400" y="4648200"/>
            <a:ext cx="11430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400" dirty="0" smtClean="0">
                <a:solidFill>
                  <a:schemeClr val="tx1"/>
                </a:solidFill>
              </a:rPr>
              <a:t>See-ability Evaluation</a:t>
            </a:r>
            <a:endParaRPr lang="en-US" sz="1400" dirty="0">
              <a:solidFill>
                <a:schemeClr val="tx1"/>
              </a:solidFill>
            </a:endParaRPr>
          </a:p>
        </p:txBody>
      </p:sp>
      <p:sp>
        <p:nvSpPr>
          <p:cNvPr id="26" name="Rounded Rectangle 25"/>
          <p:cNvSpPr/>
          <p:nvPr/>
        </p:nvSpPr>
        <p:spPr>
          <a:xfrm>
            <a:off x="6324600" y="5638800"/>
            <a:ext cx="9144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smtClean="0">
                <a:solidFill>
                  <a:schemeClr val="tx1"/>
                </a:solidFill>
              </a:rPr>
              <a:t>DatabaseClient</a:t>
            </a:r>
            <a:endParaRPr lang="en-US" sz="1400" dirty="0">
              <a:solidFill>
                <a:schemeClr val="tx1"/>
              </a:solidFill>
            </a:endParaRPr>
          </a:p>
        </p:txBody>
      </p:sp>
      <p:sp>
        <p:nvSpPr>
          <p:cNvPr id="27" name="Rounded Rectangle 26"/>
          <p:cNvSpPr/>
          <p:nvPr/>
        </p:nvSpPr>
        <p:spPr>
          <a:xfrm>
            <a:off x="4876800" y="5638800"/>
            <a:ext cx="9144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Database Client</a:t>
            </a:r>
            <a:endParaRPr lang="en-US" sz="1400" dirty="0">
              <a:solidFill>
                <a:schemeClr val="tx1"/>
              </a:solidFill>
            </a:endParaRPr>
          </a:p>
        </p:txBody>
      </p:sp>
      <p:sp>
        <p:nvSpPr>
          <p:cNvPr id="28" name="Can 27"/>
          <p:cNvSpPr/>
          <p:nvPr/>
        </p:nvSpPr>
        <p:spPr>
          <a:xfrm>
            <a:off x="5791200" y="3733800"/>
            <a:ext cx="990600" cy="1216152"/>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sz="1400" dirty="0" smtClean="0">
                <a:solidFill>
                  <a:schemeClr val="tx1"/>
                </a:solidFill>
              </a:rPr>
              <a:t>Database Server</a:t>
            </a:r>
            <a:endParaRPr lang="en-US" sz="1400" dirty="0">
              <a:solidFill>
                <a:schemeClr val="tx1"/>
              </a:solidFill>
            </a:endParaRPr>
          </a:p>
        </p:txBody>
      </p:sp>
      <p:pic>
        <p:nvPicPr>
          <p:cNvPr id="1026" name="Picture 2"/>
          <p:cNvPicPr>
            <a:picLocks noChangeAspect="1" noChangeArrowheads="1"/>
          </p:cNvPicPr>
          <p:nvPr/>
        </p:nvPicPr>
        <p:blipFill>
          <a:blip r:embed="rId4" cstate="print"/>
          <a:srcRect/>
          <a:stretch>
            <a:fillRect/>
          </a:stretch>
        </p:blipFill>
        <p:spPr bwMode="auto">
          <a:xfrm flipH="1">
            <a:off x="3886200" y="3581400"/>
            <a:ext cx="1371600" cy="685800"/>
          </a:xfrm>
          <a:prstGeom prst="rect">
            <a:avLst/>
          </a:prstGeom>
          <a:noFill/>
          <a:ln w="9525">
            <a:solidFill>
              <a:schemeClr val="tx1"/>
            </a:solidFill>
            <a:miter lim="800000"/>
            <a:headEnd/>
            <a:tailEnd/>
          </a:ln>
          <a:effectLst/>
        </p:spPr>
      </p:pic>
      <p:sp>
        <p:nvSpPr>
          <p:cNvPr id="29" name="Rounded Rectangle 28"/>
          <p:cNvSpPr/>
          <p:nvPr/>
        </p:nvSpPr>
        <p:spPr>
          <a:xfrm>
            <a:off x="4114800" y="4267200"/>
            <a:ext cx="9144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Auto-Pilot</a:t>
            </a:r>
            <a:endParaRPr lang="en-US" sz="1400" dirty="0">
              <a:solidFill>
                <a:schemeClr val="tx1"/>
              </a:solidFill>
            </a:endParaRPr>
          </a:p>
        </p:txBody>
      </p:sp>
      <p:cxnSp>
        <p:nvCxnSpPr>
          <p:cNvPr id="31" name="Straight Arrow Connector 30"/>
          <p:cNvCxnSpPr>
            <a:stCxn id="13" idx="3"/>
            <a:endCxn id="23" idx="1"/>
          </p:cNvCxnSpPr>
          <p:nvPr/>
        </p:nvCxnSpPr>
        <p:spPr>
          <a:xfrm>
            <a:off x="2438400" y="4991100"/>
            <a:ext cx="457200" cy="381000"/>
          </a:xfrm>
          <a:prstGeom prst="straightConnector1">
            <a:avLst/>
          </a:prstGeom>
          <a:ln w="317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26" idx="3"/>
            <a:endCxn id="23" idx="0"/>
          </p:cNvCxnSpPr>
          <p:nvPr/>
        </p:nvCxnSpPr>
        <p:spPr>
          <a:xfrm rot="10800000" flipV="1">
            <a:off x="3505200" y="3924300"/>
            <a:ext cx="381000" cy="1104900"/>
          </a:xfrm>
          <a:prstGeom prst="straightConnector1">
            <a:avLst/>
          </a:prstGeom>
          <a:ln w="317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26" idx="1"/>
            <a:endCxn id="28" idx="2"/>
          </p:cNvCxnSpPr>
          <p:nvPr/>
        </p:nvCxnSpPr>
        <p:spPr>
          <a:xfrm>
            <a:off x="5257800" y="3924300"/>
            <a:ext cx="533400" cy="417576"/>
          </a:xfrm>
          <a:prstGeom prst="straightConnector1">
            <a:avLst/>
          </a:prstGeom>
          <a:ln w="317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4" idx="3"/>
            <a:endCxn id="23" idx="1"/>
          </p:cNvCxnSpPr>
          <p:nvPr/>
        </p:nvCxnSpPr>
        <p:spPr>
          <a:xfrm flipV="1">
            <a:off x="2438400" y="5372100"/>
            <a:ext cx="457200" cy="533400"/>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3" idx="0"/>
            <a:endCxn id="29" idx="1"/>
          </p:cNvCxnSpPr>
          <p:nvPr/>
        </p:nvCxnSpPr>
        <p:spPr>
          <a:xfrm rot="5400000" flipH="1" flipV="1">
            <a:off x="3562350" y="4476750"/>
            <a:ext cx="495300" cy="609600"/>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3" idx="3"/>
            <a:endCxn id="27" idx="1"/>
          </p:cNvCxnSpPr>
          <p:nvPr/>
        </p:nvCxnSpPr>
        <p:spPr>
          <a:xfrm>
            <a:off x="4114800" y="5372100"/>
            <a:ext cx="762000" cy="533400"/>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27" idx="0"/>
            <a:endCxn id="28" idx="3"/>
          </p:cNvCxnSpPr>
          <p:nvPr/>
        </p:nvCxnSpPr>
        <p:spPr>
          <a:xfrm rot="5400000" flipH="1" flipV="1">
            <a:off x="5465826" y="4818126"/>
            <a:ext cx="688848" cy="952500"/>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6" idx="0"/>
            <a:endCxn id="28" idx="3"/>
          </p:cNvCxnSpPr>
          <p:nvPr/>
        </p:nvCxnSpPr>
        <p:spPr>
          <a:xfrm rot="16200000" flipV="1">
            <a:off x="6189726" y="5046726"/>
            <a:ext cx="688848" cy="495300"/>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25" idx="1"/>
            <a:endCxn id="26" idx="3"/>
          </p:cNvCxnSpPr>
          <p:nvPr/>
        </p:nvCxnSpPr>
        <p:spPr>
          <a:xfrm rot="10800000" flipV="1">
            <a:off x="7239000" y="4991100"/>
            <a:ext cx="533400" cy="914400"/>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22" idx="1"/>
            <a:endCxn id="26" idx="3"/>
          </p:cNvCxnSpPr>
          <p:nvPr/>
        </p:nvCxnSpPr>
        <p:spPr>
          <a:xfrm rot="10800000" flipV="1">
            <a:off x="7239000" y="5829300"/>
            <a:ext cx="533400" cy="76200"/>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7620000" y="3810000"/>
            <a:ext cx="1295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Ground Searcher Tool</a:t>
            </a:r>
            <a:endParaRPr lang="en-US" sz="1400" dirty="0">
              <a:solidFill>
                <a:schemeClr val="tx1"/>
              </a:solidFill>
            </a:endParaRPr>
          </a:p>
        </p:txBody>
      </p:sp>
      <p:cxnSp>
        <p:nvCxnSpPr>
          <p:cNvPr id="33" name="Straight Arrow Connector 32"/>
          <p:cNvCxnSpPr>
            <a:stCxn id="32" idx="1"/>
            <a:endCxn id="28" idx="4"/>
          </p:cNvCxnSpPr>
          <p:nvPr/>
        </p:nvCxnSpPr>
        <p:spPr>
          <a:xfrm rot="10800000" flipV="1">
            <a:off x="6781800" y="4152900"/>
            <a:ext cx="838200" cy="188976"/>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838200" y="3733800"/>
            <a:ext cx="1600200" cy="6858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Distribution &amp;</a:t>
            </a:r>
            <a:br>
              <a:rPr lang="en-US" sz="1400" dirty="0" smtClean="0">
                <a:solidFill>
                  <a:schemeClr val="tx1"/>
                </a:solidFill>
              </a:rPr>
            </a:br>
            <a:r>
              <a:rPr lang="en-US" sz="1400" dirty="0" smtClean="0">
                <a:solidFill>
                  <a:schemeClr val="tx1"/>
                </a:solidFill>
              </a:rPr>
              <a:t>Task Difficulty Generation</a:t>
            </a:r>
            <a:endParaRPr lang="en-US" sz="1400" dirty="0">
              <a:solidFill>
                <a:schemeClr val="tx1"/>
              </a:solidFill>
            </a:endParaRPr>
          </a:p>
        </p:txBody>
      </p:sp>
      <p:cxnSp>
        <p:nvCxnSpPr>
          <p:cNvPr id="35" name="Straight Arrow Connector 34"/>
          <p:cNvCxnSpPr>
            <a:stCxn id="34" idx="3"/>
            <a:endCxn id="23" idx="1"/>
          </p:cNvCxnSpPr>
          <p:nvPr/>
        </p:nvCxnSpPr>
        <p:spPr>
          <a:xfrm>
            <a:off x="2438400" y="4076700"/>
            <a:ext cx="457200" cy="1295400"/>
          </a:xfrm>
          <a:prstGeom prst="straightConnector1">
            <a:avLst/>
          </a:prstGeom>
          <a:ln w="317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85088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BAA4AE-BA16-457B-8F87-F96B0CF5E51B}" type="slidenum">
              <a:rPr lang="en-US" smtClean="0"/>
              <a:pPr/>
              <a:t>2</a:t>
            </a:fld>
            <a:endParaRPr lang="en-US" dirty="0"/>
          </a:p>
        </p:txBody>
      </p:sp>
      <p:sp>
        <p:nvSpPr>
          <p:cNvPr id="9" name="Rectangle 5"/>
          <p:cNvSpPr>
            <a:spLocks noChangeArrowheads="1"/>
          </p:cNvSpPr>
          <p:nvPr/>
        </p:nvSpPr>
        <p:spPr bwMode="auto">
          <a:xfrm>
            <a:off x="1143000" y="2590800"/>
            <a:ext cx="7620000" cy="4038600"/>
          </a:xfrm>
          <a:prstGeom prst="rect">
            <a:avLst/>
          </a:prstGeom>
          <a:noFill/>
          <a:ln w="9525">
            <a:noFill/>
            <a:miter lim="800000"/>
            <a:headEnd/>
            <a:tailEnd/>
          </a:ln>
          <a:effectLst/>
        </p:spPr>
        <p:txBody>
          <a:bodyPr/>
          <a:lstStyle/>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a:p>
            <a:pPr marL="342900" indent="-342900">
              <a:spcBef>
                <a:spcPct val="20000"/>
              </a:spcBef>
              <a:buClr>
                <a:schemeClr val="hlink"/>
              </a:buClr>
              <a:buSzPct val="120000"/>
              <a:buFontTx/>
              <a:buChar char="•"/>
              <a:defRPr/>
            </a:pPr>
            <a:endParaRPr lang="en-US" dirty="0" smtClean="0"/>
          </a:p>
        </p:txBody>
      </p:sp>
      <p:graphicFrame>
        <p:nvGraphicFramePr>
          <p:cNvPr id="14" name="Table 13"/>
          <p:cNvGraphicFramePr>
            <a:graphicFrameLocks noGrp="1"/>
          </p:cNvGraphicFramePr>
          <p:nvPr>
            <p:extLst>
              <p:ext uri="{D42A27DB-BD31-4B8C-83A1-F6EECF244321}">
                <p14:modId xmlns:p14="http://schemas.microsoft.com/office/powerpoint/2010/main" val="1185060327"/>
              </p:ext>
            </p:extLst>
          </p:nvPr>
        </p:nvGraphicFramePr>
        <p:xfrm>
          <a:off x="914399" y="1371600"/>
          <a:ext cx="7772401" cy="2606040"/>
        </p:xfrm>
        <a:graphic>
          <a:graphicData uri="http://schemas.openxmlformats.org/drawingml/2006/table">
            <a:tbl>
              <a:tblPr firstRow="1" bandRow="1">
                <a:tableStyleId>{5C22544A-7EE6-4342-B048-85BDC9FD1C3A}</a:tableStyleId>
              </a:tblPr>
              <a:tblGrid>
                <a:gridCol w="2057401"/>
                <a:gridCol w="1295400"/>
                <a:gridCol w="1828800"/>
                <a:gridCol w="2590800"/>
              </a:tblGrid>
              <a:tr h="685800">
                <a:tc>
                  <a:txBody>
                    <a:bodyPr/>
                    <a:lstStyle/>
                    <a:p>
                      <a:endParaRPr lang="en-US" dirty="0"/>
                    </a:p>
                  </a:txBody>
                  <a:tcPr>
                    <a:cell3D prstMaterial="dkEdge">
                      <a:bevel w="25400" h="25400" prst="angle"/>
                      <a:lightRig rig="flood" dir="t"/>
                    </a:cell3D>
                  </a:tcPr>
                </a:tc>
                <a:tc>
                  <a:txBody>
                    <a:bodyPr/>
                    <a:lstStyle/>
                    <a:p>
                      <a:pPr algn="ctr"/>
                      <a:r>
                        <a:rPr lang="en-US" dirty="0" smtClean="0"/>
                        <a:t>Capability</a:t>
                      </a:r>
                      <a:endParaRPr lang="en-US" dirty="0"/>
                    </a:p>
                  </a:txBody>
                  <a:tcPr anchor="ctr">
                    <a:cell3D prstMaterial="dkEdge">
                      <a:bevel w="25400" h="25400" prst="angle"/>
                      <a:lightRig rig="flood" dir="t"/>
                    </a:cell3D>
                  </a:tcPr>
                </a:tc>
                <a:tc>
                  <a:txBody>
                    <a:bodyPr/>
                    <a:lstStyle/>
                    <a:p>
                      <a:pPr algn="ctr"/>
                      <a:r>
                        <a:rPr lang="en-US" dirty="0" smtClean="0"/>
                        <a:t>Information</a:t>
                      </a:r>
                      <a:br>
                        <a:rPr lang="en-US" dirty="0" smtClean="0"/>
                      </a:br>
                      <a:r>
                        <a:rPr lang="en-US" dirty="0" smtClean="0"/>
                        <a:t>Management</a:t>
                      </a:r>
                      <a:endParaRPr lang="en-US" dirty="0"/>
                    </a:p>
                  </a:txBody>
                  <a:tcPr anchor="ctr">
                    <a:cell3D prstMaterial="dkEdge">
                      <a:bevel w="25400" h="25400" prst="angle"/>
                      <a:lightRig rig="flood" dir="t"/>
                    </a:cell3D>
                  </a:tcPr>
                </a:tc>
                <a:tc>
                  <a:txBody>
                    <a:bodyPr/>
                    <a:lstStyle/>
                    <a:p>
                      <a:pPr algn="ctr"/>
                      <a:r>
                        <a:rPr lang="en-US" dirty="0" smtClean="0"/>
                        <a:t>Performance</a:t>
                      </a:r>
                    </a:p>
                    <a:p>
                      <a:pPr algn="ctr"/>
                      <a:r>
                        <a:rPr lang="en-US" dirty="0" smtClean="0"/>
                        <a:t>Evaluation</a:t>
                      </a:r>
                      <a:endParaRPr lang="en-US" dirty="0"/>
                    </a:p>
                  </a:txBody>
                  <a:tcPr anchor="ctr">
                    <a:cell3D prstMaterial="dkEdge">
                      <a:bevel w="25400" h="25400" prst="angle"/>
                      <a:lightRig rig="flood" dir="t"/>
                    </a:cell3D>
                  </a:tcPr>
                </a:tc>
              </a:tr>
              <a:tr h="387903">
                <a:tc>
                  <a:txBody>
                    <a:bodyPr/>
                    <a:lstStyle/>
                    <a:p>
                      <a:r>
                        <a:rPr lang="en-US" dirty="0" smtClean="0"/>
                        <a:t>Intelligence of</a:t>
                      </a:r>
                      <a:br>
                        <a:rPr lang="en-US" dirty="0" smtClean="0"/>
                      </a:br>
                      <a:r>
                        <a:rPr lang="en-US" dirty="0" smtClean="0"/>
                        <a:t>individual</a:t>
                      </a:r>
                      <a:r>
                        <a:rPr lang="en-US" baseline="0" dirty="0" smtClean="0"/>
                        <a:t> tools</a:t>
                      </a:r>
                      <a:endParaRPr lang="en-US" dirty="0"/>
                    </a:p>
                  </a:txBody>
                  <a:tcPr>
                    <a:cell3D prstMaterial="dkEdge">
                      <a:bevel w="25400" h="25400" prst="angle"/>
                      <a:lightRig rig="flood" dir="t"/>
                    </a:cell3D>
                  </a:tcPr>
                </a:tc>
                <a:tc>
                  <a:txBody>
                    <a:bodyPr/>
                    <a:lstStyle/>
                    <a:p>
                      <a:r>
                        <a:rPr lang="en-US" dirty="0" smtClean="0"/>
                        <a:t>Autonomy</a:t>
                      </a:r>
                      <a:endParaRPr lang="en-US" dirty="0"/>
                    </a:p>
                  </a:txBody>
                  <a:tcPr>
                    <a:cell3D prstMaterial="dkEdge">
                      <a:bevel w="25400" h="25400" prst="angle"/>
                      <a:lightRig rig="flood" dir="t"/>
                    </a:cell3D>
                  </a:tcPr>
                </a:tc>
                <a:tc>
                  <a:txBody>
                    <a:bodyPr/>
                    <a:lstStyle/>
                    <a:p>
                      <a:r>
                        <a:rPr lang="en-US" dirty="0" smtClean="0"/>
                        <a:t>Flexibility</a:t>
                      </a:r>
                      <a:endParaRPr lang="en-US" dirty="0"/>
                    </a:p>
                  </a:txBody>
                  <a:tcPr>
                    <a:cell3D prstMaterial="dkEdge">
                      <a:bevel w="25400" h="25400" prst="angle"/>
                      <a:lightRig rig="flood" dir="t"/>
                    </a:cell3D>
                  </a:tcPr>
                </a:tc>
                <a:tc>
                  <a:txBody>
                    <a:bodyPr/>
                    <a:lstStyle/>
                    <a:p>
                      <a:r>
                        <a:rPr lang="en-US" dirty="0" smtClean="0"/>
                        <a:t>Progress toward</a:t>
                      </a:r>
                      <a:br>
                        <a:rPr lang="en-US" dirty="0" smtClean="0"/>
                      </a:br>
                      <a:r>
                        <a:rPr lang="en-US" dirty="0" smtClean="0"/>
                        <a:t>individual</a:t>
                      </a:r>
                      <a:r>
                        <a:rPr lang="en-US" baseline="0" dirty="0" smtClean="0"/>
                        <a:t> goal</a:t>
                      </a:r>
                      <a:endParaRPr lang="en-US" dirty="0"/>
                    </a:p>
                  </a:txBody>
                  <a:tcPr>
                    <a:cell3D prstMaterial="dkEdge">
                      <a:bevel w="25400" h="25400" prst="angle"/>
                      <a:lightRig rig="flood" dir="t"/>
                    </a:cell3D>
                  </a:tcPr>
                </a:tc>
              </a:tr>
              <a:tr h="387903">
                <a:tc>
                  <a:txBody>
                    <a:bodyPr/>
                    <a:lstStyle/>
                    <a:p>
                      <a:r>
                        <a:rPr lang="en-US" dirty="0" smtClean="0"/>
                        <a:t>Intelligence of</a:t>
                      </a:r>
                      <a:r>
                        <a:rPr lang="en-US" baseline="0" dirty="0" smtClean="0"/>
                        <a:t> collaborative agents</a:t>
                      </a:r>
                      <a:endParaRPr lang="en-US" dirty="0"/>
                    </a:p>
                  </a:txBody>
                  <a:tcPr>
                    <a:cell3D prstMaterial="dkEdge">
                      <a:bevel w="25400" h="25400" prst="angle"/>
                      <a:lightRig rig="flood" dir="t"/>
                    </a:cell3D>
                  </a:tcPr>
                </a:tc>
                <a:tc>
                  <a:txBody>
                    <a:bodyPr/>
                    <a:lstStyle/>
                    <a:p>
                      <a:r>
                        <a:rPr lang="en-US" dirty="0" smtClean="0"/>
                        <a:t>Interactivity</a:t>
                      </a:r>
                      <a:endParaRPr lang="en-US" dirty="0"/>
                    </a:p>
                  </a:txBody>
                  <a:tcPr>
                    <a:cell3D prstMaterial="dkEdge">
                      <a:bevel w="25400" h="25400" prst="angle"/>
                      <a:lightRig rig="flood" dir="t"/>
                    </a:cell3D>
                  </a:tcPr>
                </a:tc>
                <a:tc>
                  <a:txBody>
                    <a:bodyPr/>
                    <a:lstStyle/>
                    <a:p>
                      <a:r>
                        <a:rPr lang="en-US" b="0" dirty="0" smtClean="0"/>
                        <a:t>Manageability</a:t>
                      </a:r>
                      <a:endParaRPr lang="en-US" b="0" dirty="0"/>
                    </a:p>
                  </a:txBody>
                  <a:tcPr>
                    <a:cell3D prstMaterial="dkEdge">
                      <a:bevel w="25400" h="25400" prst="angle"/>
                      <a:lightRig rig="flood" dir="t"/>
                    </a:cell3D>
                  </a:tcPr>
                </a:tc>
                <a:tc>
                  <a:txBody>
                    <a:bodyPr/>
                    <a:lstStyle/>
                    <a:p>
                      <a:r>
                        <a:rPr lang="en-US" dirty="0" smtClean="0"/>
                        <a:t>Team progress </a:t>
                      </a:r>
                      <a:r>
                        <a:rPr lang="en-US" baseline="0" dirty="0" smtClean="0"/>
                        <a:t>(individual or collective goal)</a:t>
                      </a:r>
                      <a:endParaRPr lang="en-US" dirty="0"/>
                    </a:p>
                  </a:txBody>
                  <a:tcPr>
                    <a:cell3D prstMaterial="dkEdge">
                      <a:bevel w="25400" h="25400" prst="angle"/>
                      <a:lightRig rig="flood" dir="t"/>
                    </a:cell3D>
                  </a:tcPr>
                </a:tc>
              </a:tr>
              <a:tr h="387903">
                <a:tc>
                  <a:txBody>
                    <a:bodyPr/>
                    <a:lstStyle/>
                    <a:p>
                      <a:r>
                        <a:rPr lang="en-US" dirty="0" smtClean="0"/>
                        <a:t>Intelligence of</a:t>
                      </a:r>
                      <a:br>
                        <a:rPr lang="en-US" dirty="0" smtClean="0"/>
                      </a:br>
                      <a:r>
                        <a:rPr lang="en-US" dirty="0" smtClean="0"/>
                        <a:t>distributed</a:t>
                      </a:r>
                      <a:r>
                        <a:rPr lang="en-US" baseline="0" dirty="0" smtClean="0"/>
                        <a:t> system</a:t>
                      </a:r>
                      <a:endParaRPr lang="en-US" dirty="0"/>
                    </a:p>
                  </a:txBody>
                  <a:tcPr>
                    <a:cell3D prstMaterial="dkEdge">
                      <a:bevel w="25400" h="25400" prst="angle"/>
                      <a:lightRig rig="flood" dir="t"/>
                    </a:cell3D>
                  </a:tcPr>
                </a:tc>
                <a:tc>
                  <a:txBody>
                    <a:bodyPr/>
                    <a:lstStyle/>
                    <a:p>
                      <a:r>
                        <a:rPr lang="en-US" dirty="0" smtClean="0"/>
                        <a:t>Modularity</a:t>
                      </a:r>
                      <a:endParaRPr lang="en-US" dirty="0"/>
                    </a:p>
                  </a:txBody>
                  <a:tcPr>
                    <a:cell3D prstMaterial="dkEdge">
                      <a:bevel w="25400" h="25400" prst="angle"/>
                      <a:lightRig rig="flood" dir="t"/>
                    </a:cell3D>
                  </a:tcPr>
                </a:tc>
                <a:tc>
                  <a:txBody>
                    <a:bodyPr/>
                    <a:lstStyle/>
                    <a:p>
                      <a:r>
                        <a:rPr lang="en-US" dirty="0" smtClean="0"/>
                        <a:t>Fusion</a:t>
                      </a:r>
                      <a:endParaRPr lang="en-US" dirty="0"/>
                    </a:p>
                  </a:txBody>
                  <a:tcPr>
                    <a:cell3D prstMaterial="dkEdge">
                      <a:bevel w="25400" h="25400" prst="angle"/>
                      <a:lightRig rig="flood" dir="t"/>
                    </a:cell3D>
                  </a:tcPr>
                </a:tc>
                <a:tc>
                  <a:txBody>
                    <a:bodyPr/>
                    <a:lstStyle/>
                    <a:p>
                      <a:r>
                        <a:rPr lang="en-US" dirty="0" smtClean="0"/>
                        <a:t>Collective</a:t>
                      </a:r>
                      <a:br>
                        <a:rPr lang="en-US" dirty="0" smtClean="0"/>
                      </a:br>
                      <a:r>
                        <a:rPr lang="en-US" dirty="0" smtClean="0"/>
                        <a:t>progress/quality</a:t>
                      </a:r>
                      <a:endParaRPr lang="en-US" dirty="0"/>
                    </a:p>
                  </a:txBody>
                  <a:tcPr>
                    <a:cell3D prstMaterial="dkEdge">
                      <a:bevel w="25400" h="25400" prst="angle"/>
                      <a:lightRig rig="flood" dir="t"/>
                    </a:cell3D>
                  </a:tcPr>
                </a:tc>
              </a:tr>
            </a:tbl>
          </a:graphicData>
        </a:graphic>
      </p:graphicFrame>
      <p:sp>
        <p:nvSpPr>
          <p:cNvPr id="15" name="Right Arrow 14"/>
          <p:cNvSpPr/>
          <p:nvPr/>
        </p:nvSpPr>
        <p:spPr>
          <a:xfrm>
            <a:off x="3505201" y="990600"/>
            <a:ext cx="5181600" cy="304800"/>
          </a:xfrm>
          <a:prstGeom prst="rightArrow">
            <a:avLst/>
          </a:prstGeom>
          <a:gradFill flip="none" rotWithShape="1">
            <a:gsLst>
              <a:gs pos="0">
                <a:srgbClr val="03D4A8"/>
              </a:gs>
              <a:gs pos="25000">
                <a:srgbClr val="21D6E0"/>
              </a:gs>
              <a:gs pos="75000">
                <a:srgbClr val="0087E6"/>
              </a:gs>
              <a:gs pos="100000">
                <a:srgbClr val="005CBF"/>
              </a:gs>
            </a:gsLst>
            <a:lin ang="2700000" scaled="0"/>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14399" y="914400"/>
            <a:ext cx="2953019" cy="369332"/>
          </a:xfrm>
          <a:prstGeom prst="rect">
            <a:avLst/>
          </a:prstGeom>
          <a:noFill/>
        </p:spPr>
        <p:txBody>
          <a:bodyPr wrap="square" rtlCol="0">
            <a:spAutoFit/>
          </a:bodyPr>
          <a:lstStyle/>
          <a:p>
            <a:r>
              <a:rPr lang="en-US" b="1" dirty="0" smtClean="0"/>
              <a:t>Attributes of intelligence</a:t>
            </a:r>
            <a:endParaRPr lang="en-US" b="1" dirty="0"/>
          </a:p>
        </p:txBody>
      </p:sp>
      <p:sp>
        <p:nvSpPr>
          <p:cNvPr id="18" name="TextBox 17"/>
          <p:cNvSpPr txBox="1"/>
          <p:nvPr/>
        </p:nvSpPr>
        <p:spPr>
          <a:xfrm rot="10800000">
            <a:off x="381000" y="1256110"/>
            <a:ext cx="461665" cy="2020490"/>
          </a:xfrm>
          <a:prstGeom prst="rect">
            <a:avLst/>
          </a:prstGeom>
          <a:noFill/>
        </p:spPr>
        <p:txBody>
          <a:bodyPr vert="eaVert" wrap="none" rtlCol="0">
            <a:spAutoFit/>
          </a:bodyPr>
          <a:lstStyle/>
          <a:p>
            <a:r>
              <a:rPr lang="en-US" b="1" dirty="0" smtClean="0"/>
              <a:t>Organizational Scale</a:t>
            </a:r>
            <a:endParaRPr lang="en-US" b="1" dirty="0"/>
          </a:p>
        </p:txBody>
      </p:sp>
      <p:sp>
        <p:nvSpPr>
          <p:cNvPr id="19" name="Right Arrow 18"/>
          <p:cNvSpPr/>
          <p:nvPr/>
        </p:nvSpPr>
        <p:spPr>
          <a:xfrm rot="5400000">
            <a:off x="271222" y="3462573"/>
            <a:ext cx="685800" cy="313854"/>
          </a:xfrm>
          <a:prstGeom prst="rightArrow">
            <a:avLst/>
          </a:prstGeom>
          <a:gradFill flip="none" rotWithShape="1">
            <a:gsLst>
              <a:gs pos="0">
                <a:srgbClr val="03D4A8"/>
              </a:gs>
              <a:gs pos="25000">
                <a:srgbClr val="21D6E0"/>
              </a:gs>
              <a:gs pos="75000">
                <a:srgbClr val="0087E6"/>
              </a:gs>
              <a:gs pos="100000">
                <a:srgbClr val="005CBF"/>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3009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563562"/>
          </a:xfrm>
        </p:spPr>
        <p:txBody>
          <a:bodyPr>
            <a:normAutofit/>
          </a:bodyPr>
          <a:lstStyle/>
          <a:p>
            <a:r>
              <a:rPr lang="en-US" sz="2800" dirty="0" smtClean="0">
                <a:latin typeface="Arial Narrow" pitchFamily="34" charset="0"/>
              </a:rPr>
              <a:t>Proposed Solution</a:t>
            </a:r>
            <a:endParaRPr lang="en-US" sz="2800" dirty="0">
              <a:latin typeface="Arial Narrow" pitchFamily="34" charset="0"/>
            </a:endParaRPr>
          </a:p>
        </p:txBody>
      </p:sp>
      <p:sp>
        <p:nvSpPr>
          <p:cNvPr id="3" name="Content Placeholder 2"/>
          <p:cNvSpPr>
            <a:spLocks noGrp="1"/>
          </p:cNvSpPr>
          <p:nvPr>
            <p:ph idx="1"/>
          </p:nvPr>
        </p:nvSpPr>
        <p:spPr>
          <a:xfrm>
            <a:off x="990600" y="914400"/>
            <a:ext cx="8153400" cy="5562600"/>
          </a:xfrm>
        </p:spPr>
        <p:txBody>
          <a:bodyPr/>
          <a:lstStyle/>
          <a:p>
            <a:r>
              <a:rPr lang="en-US" sz="2000" dirty="0" smtClean="0">
                <a:latin typeface="Arial Narrow" pitchFamily="34" charset="0"/>
              </a:rPr>
              <a:t>Using UAV to support Wilderness Search and Rescue</a:t>
            </a:r>
          </a:p>
          <a:p>
            <a:pPr lvl="1"/>
            <a:r>
              <a:rPr lang="en-US" sz="1600" dirty="0" smtClean="0">
                <a:latin typeface="Arial Narrow" pitchFamily="34" charset="0"/>
              </a:rPr>
              <a:t>What does the three scales mean?</a:t>
            </a:r>
          </a:p>
          <a:p>
            <a:pPr lvl="1"/>
            <a:r>
              <a:rPr lang="en-US" sz="1600" dirty="0" smtClean="0">
                <a:latin typeface="Arial Narrow" pitchFamily="34" charset="0"/>
              </a:rPr>
              <a:t>What are the information representations?</a:t>
            </a:r>
          </a:p>
        </p:txBody>
      </p:sp>
      <p:sp>
        <p:nvSpPr>
          <p:cNvPr id="5" name="Rectangle 4"/>
          <p:cNvSpPr/>
          <p:nvPr/>
        </p:nvSpPr>
        <p:spPr>
          <a:xfrm>
            <a:off x="1219200" y="868362"/>
            <a:ext cx="7620000" cy="45719"/>
          </a:xfrm>
          <a:prstGeom prst="rect">
            <a:avLst/>
          </a:prstGeom>
          <a:gradFill>
            <a:gsLst>
              <a:gs pos="0">
                <a:schemeClr val="accent1"/>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C:\Lanny\13 Lanny's PhD Proposal\3DMapDiff.jpg"/>
          <p:cNvPicPr>
            <a:picLocks noChangeAspect="1" noChangeArrowheads="1"/>
          </p:cNvPicPr>
          <p:nvPr/>
        </p:nvPicPr>
        <p:blipFill>
          <a:blip r:embed="rId3" cstate="print"/>
          <a:srcRect/>
          <a:stretch>
            <a:fillRect/>
          </a:stretch>
        </p:blipFill>
        <p:spPr bwMode="auto">
          <a:xfrm>
            <a:off x="4419600" y="2209800"/>
            <a:ext cx="914400" cy="912085"/>
          </a:xfrm>
          <a:prstGeom prst="rect">
            <a:avLst/>
          </a:prstGeom>
          <a:noFill/>
        </p:spPr>
      </p:pic>
      <p:pic>
        <p:nvPicPr>
          <p:cNvPr id="1027" name="Picture 3" descr="C:\Lanny\13 Lanny's PhD Proposal\3DMapDist.jpg"/>
          <p:cNvPicPr>
            <a:picLocks noChangeAspect="1" noChangeArrowheads="1"/>
          </p:cNvPicPr>
          <p:nvPr/>
        </p:nvPicPr>
        <p:blipFill>
          <a:blip r:embed="rId4" cstate="print"/>
          <a:srcRect/>
          <a:stretch>
            <a:fillRect/>
          </a:stretch>
        </p:blipFill>
        <p:spPr bwMode="auto">
          <a:xfrm>
            <a:off x="3200400" y="2057400"/>
            <a:ext cx="1066800" cy="1064099"/>
          </a:xfrm>
          <a:prstGeom prst="rect">
            <a:avLst/>
          </a:prstGeom>
          <a:noFill/>
        </p:spPr>
      </p:pic>
      <p:sp>
        <p:nvSpPr>
          <p:cNvPr id="18" name="Rectangle 17"/>
          <p:cNvSpPr/>
          <p:nvPr/>
        </p:nvSpPr>
        <p:spPr>
          <a:xfrm>
            <a:off x="1594746" y="3581400"/>
            <a:ext cx="4038600" cy="304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alibri" pitchFamily="34" charset="0"/>
              <a:cs typeface="Calibri" pitchFamily="34" charset="0"/>
            </a:endParaRPr>
          </a:p>
        </p:txBody>
      </p:sp>
      <p:sp>
        <p:nvSpPr>
          <p:cNvPr id="19" name="Rectangle 18"/>
          <p:cNvSpPr/>
          <p:nvPr/>
        </p:nvSpPr>
        <p:spPr>
          <a:xfrm>
            <a:off x="1978152" y="4419600"/>
            <a:ext cx="3502794" cy="2057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alibri" pitchFamily="34" charset="0"/>
              <a:cs typeface="Calibri" pitchFamily="34" charset="0"/>
            </a:endParaRPr>
          </a:p>
        </p:txBody>
      </p:sp>
      <p:sp>
        <p:nvSpPr>
          <p:cNvPr id="20" name="Rectangle 19"/>
          <p:cNvSpPr/>
          <p:nvPr/>
        </p:nvSpPr>
        <p:spPr>
          <a:xfrm>
            <a:off x="2435352" y="5029200"/>
            <a:ext cx="2893194"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Calibri" pitchFamily="34" charset="0"/>
              <a:cs typeface="Calibri" pitchFamily="34" charset="0"/>
            </a:endParaRPr>
          </a:p>
        </p:txBody>
      </p:sp>
      <p:sp>
        <p:nvSpPr>
          <p:cNvPr id="22" name="TextBox 21"/>
          <p:cNvSpPr txBox="1"/>
          <p:nvPr/>
        </p:nvSpPr>
        <p:spPr>
          <a:xfrm>
            <a:off x="1594746" y="3581400"/>
            <a:ext cx="739048" cy="276999"/>
          </a:xfrm>
          <a:prstGeom prst="rect">
            <a:avLst/>
          </a:prstGeom>
          <a:noFill/>
        </p:spPr>
        <p:txBody>
          <a:bodyPr wrap="none" rtlCol="0">
            <a:spAutoFit/>
          </a:bodyPr>
          <a:lstStyle/>
          <a:p>
            <a:r>
              <a:rPr lang="en-US" sz="1200" b="1" dirty="0" smtClean="0">
                <a:latin typeface="Calibri" pitchFamily="34" charset="0"/>
                <a:cs typeface="Calibri" pitchFamily="34" charset="0"/>
              </a:rPr>
              <a:t>Strategic</a:t>
            </a:r>
            <a:endParaRPr lang="en-US" sz="1200" b="1" dirty="0">
              <a:latin typeface="Calibri" pitchFamily="34" charset="0"/>
              <a:cs typeface="Calibri" pitchFamily="34" charset="0"/>
            </a:endParaRPr>
          </a:p>
        </p:txBody>
      </p:sp>
      <p:sp>
        <p:nvSpPr>
          <p:cNvPr id="23" name="TextBox 22"/>
          <p:cNvSpPr txBox="1"/>
          <p:nvPr/>
        </p:nvSpPr>
        <p:spPr>
          <a:xfrm>
            <a:off x="1978152" y="4419600"/>
            <a:ext cx="1360629" cy="276999"/>
          </a:xfrm>
          <a:prstGeom prst="rect">
            <a:avLst/>
          </a:prstGeom>
          <a:noFill/>
        </p:spPr>
        <p:txBody>
          <a:bodyPr wrap="none" rtlCol="0">
            <a:spAutoFit/>
          </a:bodyPr>
          <a:lstStyle/>
          <a:p>
            <a:r>
              <a:rPr lang="en-US" sz="1200" b="1" dirty="0" smtClean="0">
                <a:latin typeface="Calibri" pitchFamily="34" charset="0"/>
                <a:cs typeface="Calibri" pitchFamily="34" charset="0"/>
              </a:rPr>
              <a:t>Between-Episodes</a:t>
            </a:r>
            <a:endParaRPr lang="en-US" sz="1200" b="1" dirty="0">
              <a:latin typeface="Calibri" pitchFamily="34" charset="0"/>
              <a:cs typeface="Calibri" pitchFamily="34" charset="0"/>
            </a:endParaRPr>
          </a:p>
        </p:txBody>
      </p:sp>
      <p:sp>
        <p:nvSpPr>
          <p:cNvPr id="24" name="TextBox 23"/>
          <p:cNvSpPr txBox="1"/>
          <p:nvPr/>
        </p:nvSpPr>
        <p:spPr>
          <a:xfrm>
            <a:off x="2511552" y="5029200"/>
            <a:ext cx="1168910" cy="276999"/>
          </a:xfrm>
          <a:prstGeom prst="rect">
            <a:avLst/>
          </a:prstGeom>
          <a:noFill/>
        </p:spPr>
        <p:txBody>
          <a:bodyPr wrap="none" rtlCol="0">
            <a:spAutoFit/>
          </a:bodyPr>
          <a:lstStyle/>
          <a:p>
            <a:r>
              <a:rPr lang="en-US" sz="1200" b="1" dirty="0" smtClean="0">
                <a:latin typeface="Calibri" pitchFamily="34" charset="0"/>
                <a:cs typeface="Calibri" pitchFamily="34" charset="0"/>
              </a:rPr>
              <a:t>Within-Episode</a:t>
            </a:r>
            <a:endParaRPr lang="en-US" sz="1200" b="1" dirty="0">
              <a:latin typeface="Calibri" pitchFamily="34" charset="0"/>
              <a:cs typeface="Calibri" pitchFamily="34" charset="0"/>
            </a:endParaRPr>
          </a:p>
        </p:txBody>
      </p:sp>
      <p:sp>
        <p:nvSpPr>
          <p:cNvPr id="25" name="TextBox 24"/>
          <p:cNvSpPr txBox="1"/>
          <p:nvPr/>
        </p:nvSpPr>
        <p:spPr>
          <a:xfrm>
            <a:off x="1520952" y="3200400"/>
            <a:ext cx="1461490" cy="338554"/>
          </a:xfrm>
          <a:prstGeom prst="rect">
            <a:avLst/>
          </a:prstGeom>
          <a:noFill/>
        </p:spPr>
        <p:txBody>
          <a:bodyPr wrap="none" rtlCol="0">
            <a:spAutoFit/>
          </a:bodyPr>
          <a:lstStyle/>
          <a:p>
            <a:r>
              <a:rPr lang="en-US" sz="1600" b="1" dirty="0" smtClean="0">
                <a:latin typeface="Calibri" pitchFamily="34" charset="0"/>
                <a:cs typeface="Calibri" pitchFamily="34" charset="0"/>
              </a:rPr>
              <a:t>UAV for WiSAR</a:t>
            </a:r>
            <a:endParaRPr lang="en-US" sz="1600" b="1" dirty="0">
              <a:latin typeface="Calibri" pitchFamily="34" charset="0"/>
              <a:cs typeface="Calibri" pitchFamily="34" charset="0"/>
            </a:endParaRPr>
          </a:p>
        </p:txBody>
      </p:sp>
      <p:sp>
        <p:nvSpPr>
          <p:cNvPr id="26" name="Left Arrow 25"/>
          <p:cNvSpPr/>
          <p:nvPr/>
        </p:nvSpPr>
        <p:spPr>
          <a:xfrm>
            <a:off x="5026152" y="5562600"/>
            <a:ext cx="1676400" cy="484632"/>
          </a:xfrm>
          <a:prstGeom prst="leftArrow">
            <a:avLst/>
          </a:prstGeom>
          <a:solidFill>
            <a:srgbClr val="71FFB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pitchFamily="34" charset="0"/>
                <a:cs typeface="Calibri" pitchFamily="34" charset="0"/>
              </a:rPr>
              <a:t>Information</a:t>
            </a:r>
            <a:endParaRPr lang="en-US" dirty="0">
              <a:solidFill>
                <a:schemeClr val="tx1"/>
              </a:solidFill>
              <a:latin typeface="Calibri" pitchFamily="34" charset="0"/>
              <a:cs typeface="Calibri" pitchFamily="34" charset="0"/>
            </a:endParaRPr>
          </a:p>
        </p:txBody>
      </p:sp>
      <p:sp>
        <p:nvSpPr>
          <p:cNvPr id="27" name="Left Arrow 26"/>
          <p:cNvSpPr/>
          <p:nvPr/>
        </p:nvSpPr>
        <p:spPr>
          <a:xfrm>
            <a:off x="5026152" y="4468368"/>
            <a:ext cx="1676400" cy="484632"/>
          </a:xfrm>
          <a:prstGeom prst="leftArrow">
            <a:avLst/>
          </a:prstGeom>
          <a:solidFill>
            <a:srgbClr val="71FFB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pitchFamily="34" charset="0"/>
                <a:cs typeface="Calibri" pitchFamily="34" charset="0"/>
              </a:rPr>
              <a:t>Information</a:t>
            </a:r>
            <a:endParaRPr lang="en-US" dirty="0">
              <a:solidFill>
                <a:schemeClr val="tx1"/>
              </a:solidFill>
              <a:latin typeface="Calibri" pitchFamily="34" charset="0"/>
              <a:cs typeface="Calibri" pitchFamily="34" charset="0"/>
            </a:endParaRPr>
          </a:p>
        </p:txBody>
      </p:sp>
      <p:sp>
        <p:nvSpPr>
          <p:cNvPr id="29" name="Left Arrow 28"/>
          <p:cNvSpPr/>
          <p:nvPr/>
        </p:nvSpPr>
        <p:spPr>
          <a:xfrm>
            <a:off x="5026152" y="3733800"/>
            <a:ext cx="1676400" cy="484632"/>
          </a:xfrm>
          <a:prstGeom prst="leftArrow">
            <a:avLst/>
          </a:prstGeom>
          <a:solidFill>
            <a:srgbClr val="71FFB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Calibri" pitchFamily="34" charset="0"/>
                <a:cs typeface="Calibri" pitchFamily="34" charset="0"/>
              </a:rPr>
              <a:t>Information</a:t>
            </a:r>
            <a:endParaRPr lang="en-US" dirty="0">
              <a:solidFill>
                <a:schemeClr val="tx1"/>
              </a:solidFill>
              <a:latin typeface="Calibri" pitchFamily="34" charset="0"/>
              <a:cs typeface="Calibri" pitchFamily="34" charset="0"/>
            </a:endParaRPr>
          </a:p>
        </p:txBody>
      </p:sp>
      <p:pic>
        <p:nvPicPr>
          <p:cNvPr id="16" name="Picture 4" descr="UAV_transparent"/>
          <p:cNvPicPr>
            <a:picLocks noChangeAspect="1" noChangeArrowheads="1"/>
          </p:cNvPicPr>
          <p:nvPr/>
        </p:nvPicPr>
        <p:blipFill>
          <a:blip r:embed="rId5" cstate="print"/>
          <a:srcRect/>
          <a:stretch>
            <a:fillRect/>
          </a:stretch>
        </p:blipFill>
        <p:spPr>
          <a:xfrm>
            <a:off x="2587752" y="5562600"/>
            <a:ext cx="1066800" cy="281147"/>
          </a:xfrm>
          <a:prstGeom prst="rect">
            <a:avLst/>
          </a:prstGeom>
          <a:noFill/>
        </p:spPr>
      </p:pic>
      <p:pic>
        <p:nvPicPr>
          <p:cNvPr id="3074" name="Picture 2"/>
          <p:cNvPicPr>
            <a:picLocks noChangeAspect="1" noChangeArrowheads="1"/>
          </p:cNvPicPr>
          <p:nvPr/>
        </p:nvPicPr>
        <p:blipFill>
          <a:blip r:embed="rId6" cstate="print"/>
          <a:srcRect/>
          <a:stretch>
            <a:fillRect/>
          </a:stretch>
        </p:blipFill>
        <p:spPr bwMode="auto">
          <a:xfrm>
            <a:off x="6781800" y="3505200"/>
            <a:ext cx="2114550" cy="2819400"/>
          </a:xfrm>
          <a:prstGeom prst="ellipse">
            <a:avLst/>
          </a:prstGeom>
          <a:ln>
            <a:noFill/>
          </a:ln>
          <a:effectLst>
            <a:softEdge rad="112500"/>
          </a:effectLst>
        </p:spPr>
      </p:pic>
      <p:cxnSp>
        <p:nvCxnSpPr>
          <p:cNvPr id="34" name="Straight Arrow Connector 33"/>
          <p:cNvCxnSpPr>
            <a:stCxn id="1027" idx="2"/>
          </p:cNvCxnSpPr>
          <p:nvPr/>
        </p:nvCxnSpPr>
        <p:spPr>
          <a:xfrm rot="16200000" flipH="1">
            <a:off x="3521376" y="3333923"/>
            <a:ext cx="612301" cy="187452"/>
          </a:xfrm>
          <a:prstGeom prst="straightConnector1">
            <a:avLst/>
          </a:prstGeom>
          <a:ln w="25400">
            <a:solidFill>
              <a:srgbClr val="6600FF"/>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26" idx="2"/>
          </p:cNvCxnSpPr>
          <p:nvPr/>
        </p:nvCxnSpPr>
        <p:spPr>
          <a:xfrm rot="5400000">
            <a:off x="4359769" y="3216768"/>
            <a:ext cx="611915" cy="422148"/>
          </a:xfrm>
          <a:prstGeom prst="straightConnector1">
            <a:avLst/>
          </a:prstGeom>
          <a:ln w="25400">
            <a:solidFill>
              <a:srgbClr val="6600FF"/>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828800" y="2362200"/>
            <a:ext cx="1447800" cy="523220"/>
          </a:xfrm>
          <a:prstGeom prst="rect">
            <a:avLst/>
          </a:prstGeom>
          <a:noFill/>
        </p:spPr>
        <p:txBody>
          <a:bodyPr wrap="square" rtlCol="0">
            <a:spAutoFit/>
          </a:bodyPr>
          <a:lstStyle/>
          <a:p>
            <a:pPr algn="ctr"/>
            <a:r>
              <a:rPr lang="en-US" sz="1400" dirty="0" smtClean="0">
                <a:solidFill>
                  <a:srgbClr val="6600FF"/>
                </a:solidFill>
              </a:rPr>
              <a:t>Probability Distribution Map</a:t>
            </a:r>
            <a:endParaRPr lang="en-US" sz="1400" dirty="0">
              <a:solidFill>
                <a:srgbClr val="6600FF"/>
              </a:solidFill>
            </a:endParaRPr>
          </a:p>
        </p:txBody>
      </p:sp>
      <p:sp>
        <p:nvSpPr>
          <p:cNvPr id="31" name="Rectangle 30"/>
          <p:cNvSpPr/>
          <p:nvPr/>
        </p:nvSpPr>
        <p:spPr>
          <a:xfrm>
            <a:off x="3733800" y="3733800"/>
            <a:ext cx="381000" cy="2362200"/>
          </a:xfrm>
          <a:prstGeom prst="rect">
            <a:avLst/>
          </a:prstGeom>
          <a:solidFill>
            <a:srgbClr val="C3D69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latin typeface="Calibri" pitchFamily="34" charset="0"/>
                <a:cs typeface="Calibri" pitchFamily="34" charset="0"/>
              </a:rPr>
              <a:t>Areas of Focus</a:t>
            </a:r>
            <a:endParaRPr lang="en-US" dirty="0">
              <a:solidFill>
                <a:schemeClr val="tx1"/>
              </a:solidFill>
              <a:latin typeface="Calibri" pitchFamily="34" charset="0"/>
              <a:cs typeface="Calibri" pitchFamily="34" charset="0"/>
            </a:endParaRPr>
          </a:p>
        </p:txBody>
      </p:sp>
      <p:sp>
        <p:nvSpPr>
          <p:cNvPr id="33" name="Rectangle 32"/>
          <p:cNvSpPr/>
          <p:nvPr/>
        </p:nvSpPr>
        <p:spPr>
          <a:xfrm>
            <a:off x="4267200" y="3733800"/>
            <a:ext cx="381000" cy="2362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latin typeface="Calibri" pitchFamily="34" charset="0"/>
                <a:cs typeface="Calibri" pitchFamily="34" charset="0"/>
              </a:rPr>
              <a:t>Task Difficulty</a:t>
            </a:r>
            <a:endParaRPr lang="en-US" dirty="0">
              <a:solidFill>
                <a:schemeClr val="tx1"/>
              </a:solidFill>
              <a:latin typeface="Calibri" pitchFamily="34" charset="0"/>
              <a:cs typeface="Calibri" pitchFamily="34" charset="0"/>
            </a:endParaRPr>
          </a:p>
        </p:txBody>
      </p:sp>
      <p:sp>
        <p:nvSpPr>
          <p:cNvPr id="36" name="TextBox 35"/>
          <p:cNvSpPr txBox="1"/>
          <p:nvPr/>
        </p:nvSpPr>
        <p:spPr>
          <a:xfrm>
            <a:off x="5257800" y="2362200"/>
            <a:ext cx="1219200" cy="523220"/>
          </a:xfrm>
          <a:prstGeom prst="rect">
            <a:avLst/>
          </a:prstGeom>
          <a:noFill/>
        </p:spPr>
        <p:txBody>
          <a:bodyPr wrap="square" rtlCol="0">
            <a:spAutoFit/>
          </a:bodyPr>
          <a:lstStyle/>
          <a:p>
            <a:pPr algn="ctr"/>
            <a:r>
              <a:rPr lang="en-US" sz="1400" dirty="0" smtClean="0">
                <a:solidFill>
                  <a:srgbClr val="6600FF"/>
                </a:solidFill>
              </a:rPr>
              <a:t>Task-Difficulty Map</a:t>
            </a:r>
            <a:endParaRPr lang="en-US" sz="1400" dirty="0">
              <a:solidFill>
                <a:srgbClr val="6600FF"/>
              </a:solidFill>
            </a:endParaRPr>
          </a:p>
        </p:txBody>
      </p:sp>
    </p:spTree>
    <p:extLst>
      <p:ext uri="{BB962C8B-B14F-4D97-AF65-F5344CB8AC3E}">
        <p14:creationId xmlns:p14="http://schemas.microsoft.com/office/powerpoint/2010/main" val="677974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66800" y="274638"/>
            <a:ext cx="7866888" cy="563562"/>
          </a:xfrm>
        </p:spPr>
        <p:txBody>
          <a:bodyPr>
            <a:normAutofit/>
          </a:bodyPr>
          <a:lstStyle/>
          <a:p>
            <a:r>
              <a:rPr lang="en-US" sz="2800" dirty="0" smtClean="0">
                <a:latin typeface="Arial Narrow" pitchFamily="34" charset="0"/>
              </a:rPr>
              <a:t>Research Area – Managing Autonomy</a:t>
            </a:r>
            <a:endParaRPr lang="en-US" sz="2800" dirty="0">
              <a:latin typeface="Arial Narrow" pitchFamily="34" charset="0"/>
            </a:endParaRPr>
          </a:p>
        </p:txBody>
      </p:sp>
      <p:sp>
        <p:nvSpPr>
          <p:cNvPr id="7" name="Content Placeholder 2"/>
          <p:cNvSpPr>
            <a:spLocks noGrp="1"/>
          </p:cNvSpPr>
          <p:nvPr>
            <p:ph idx="1"/>
          </p:nvPr>
        </p:nvSpPr>
        <p:spPr>
          <a:xfrm>
            <a:off x="990600" y="914400"/>
            <a:ext cx="8153400" cy="5943600"/>
          </a:xfrm>
        </p:spPr>
        <p:txBody>
          <a:bodyPr>
            <a:normAutofit/>
          </a:bodyPr>
          <a:lstStyle/>
          <a:p>
            <a:r>
              <a:rPr lang="en-US" sz="2000" dirty="0" smtClean="0">
                <a:latin typeface="Arial Narrow" pitchFamily="34" charset="0"/>
              </a:rPr>
              <a:t>J. Scholtz (1992) Theory and evaluation of human robot interactions</a:t>
            </a:r>
            <a:endParaRPr lang="en-US" sz="2000" b="1" dirty="0" smtClean="0">
              <a:solidFill>
                <a:srgbClr val="6600FF"/>
              </a:solidFill>
              <a:latin typeface="Arial Narrow" pitchFamily="34" charset="0"/>
            </a:endParaRPr>
          </a:p>
          <a:p>
            <a:pPr lvl="1"/>
            <a:r>
              <a:rPr lang="en-US" sz="1600" b="1" dirty="0" smtClean="0">
                <a:solidFill>
                  <a:srgbClr val="6600FF"/>
                </a:solidFill>
                <a:latin typeface="Arial Narrow" pitchFamily="34" charset="0"/>
              </a:rPr>
              <a:t>Taxonomy of HRI roles</a:t>
            </a:r>
            <a:r>
              <a:rPr lang="en-US" sz="1600" dirty="0" smtClean="0">
                <a:latin typeface="Arial Narrow" pitchFamily="34" charset="0"/>
              </a:rPr>
              <a:t>:</a:t>
            </a:r>
          </a:p>
          <a:p>
            <a:pPr lvl="2"/>
            <a:r>
              <a:rPr lang="en-US" sz="1600" dirty="0" smtClean="0">
                <a:latin typeface="Arial Narrow" pitchFamily="34" charset="0"/>
              </a:rPr>
              <a:t>Supervisor</a:t>
            </a:r>
          </a:p>
          <a:p>
            <a:pPr lvl="2"/>
            <a:r>
              <a:rPr lang="en-US" sz="1600" dirty="0" smtClean="0">
                <a:latin typeface="Arial Narrow" pitchFamily="34" charset="0"/>
              </a:rPr>
              <a:t>Operator</a:t>
            </a:r>
          </a:p>
          <a:p>
            <a:pPr lvl="2"/>
            <a:r>
              <a:rPr lang="en-US" sz="1600" dirty="0" smtClean="0">
                <a:latin typeface="Arial Narrow" pitchFamily="34" charset="0"/>
              </a:rPr>
              <a:t>Mechanic</a:t>
            </a:r>
          </a:p>
          <a:p>
            <a:pPr lvl="2"/>
            <a:r>
              <a:rPr lang="en-US" sz="1600" dirty="0" smtClean="0">
                <a:latin typeface="Arial Narrow" pitchFamily="34" charset="0"/>
              </a:rPr>
              <a:t>Peer</a:t>
            </a:r>
          </a:p>
          <a:p>
            <a:pPr lvl="2"/>
            <a:r>
              <a:rPr lang="en-US" sz="1600" dirty="0" smtClean="0">
                <a:latin typeface="Arial Narrow" pitchFamily="34" charset="0"/>
              </a:rPr>
              <a:t>Bystander</a:t>
            </a:r>
          </a:p>
          <a:p>
            <a:endParaRPr lang="en-US" sz="2100" dirty="0" smtClean="0">
              <a:latin typeface="Arial Narrow" pitchFamily="34" charset="0"/>
            </a:endParaRPr>
          </a:p>
          <a:p>
            <a:r>
              <a:rPr lang="en-US" sz="2000" dirty="0" smtClean="0">
                <a:latin typeface="Arial Narrow" pitchFamily="34" charset="0"/>
              </a:rPr>
              <a:t>M. A. Goodrich &amp; A. C. Schultz (2007) Human-robot interaction: a survey</a:t>
            </a:r>
          </a:p>
          <a:p>
            <a:pPr lvl="1"/>
            <a:r>
              <a:rPr lang="en-US" sz="1600" dirty="0" smtClean="0">
                <a:latin typeface="Arial Narrow" pitchFamily="34" charset="0"/>
              </a:rPr>
              <a:t>Added two roles:</a:t>
            </a:r>
          </a:p>
          <a:p>
            <a:pPr lvl="2"/>
            <a:r>
              <a:rPr lang="en-US" sz="1600" dirty="0" smtClean="0">
                <a:latin typeface="Arial Narrow" pitchFamily="34" charset="0"/>
              </a:rPr>
              <a:t>Mentor</a:t>
            </a:r>
          </a:p>
          <a:p>
            <a:pPr lvl="2"/>
            <a:r>
              <a:rPr lang="en-US" sz="1600" dirty="0" smtClean="0">
                <a:latin typeface="Arial Narrow" pitchFamily="34" charset="0"/>
              </a:rPr>
              <a:t>Information Consumer</a:t>
            </a:r>
          </a:p>
          <a:p>
            <a:endParaRPr lang="en-US" sz="2400" dirty="0" smtClean="0">
              <a:latin typeface="Arial Narrow" pitchFamily="34" charset="0"/>
            </a:endParaRPr>
          </a:p>
          <a:p>
            <a:r>
              <a:rPr lang="en-US" sz="2000" dirty="0" smtClean="0">
                <a:latin typeface="Arial Narrow" pitchFamily="34" charset="0"/>
              </a:rPr>
              <a:t>C. M. Humphrey &amp; J. A. Adams (2009) Information abstraction visualization for human-robot interaction.</a:t>
            </a:r>
          </a:p>
          <a:p>
            <a:pPr lvl="1"/>
            <a:r>
              <a:rPr lang="en-US" sz="1600" dirty="0" smtClean="0">
                <a:latin typeface="Arial Narrow" pitchFamily="34" charset="0"/>
              </a:rPr>
              <a:t>Added another role:</a:t>
            </a:r>
          </a:p>
          <a:p>
            <a:pPr lvl="2"/>
            <a:r>
              <a:rPr lang="en-US" sz="1600" dirty="0" smtClean="0">
                <a:latin typeface="Arial Narrow" pitchFamily="34" charset="0"/>
              </a:rPr>
              <a:t>Abstract Supervisor</a:t>
            </a:r>
            <a:endParaRPr lang="en-US" sz="1700" dirty="0" smtClean="0">
              <a:latin typeface="Arial Narrow" pitchFamily="34" charset="0"/>
            </a:endParaRPr>
          </a:p>
        </p:txBody>
      </p:sp>
      <p:sp>
        <p:nvSpPr>
          <p:cNvPr id="8" name="Slide Number Placeholder 3"/>
          <p:cNvSpPr>
            <a:spLocks noGrp="1"/>
          </p:cNvSpPr>
          <p:nvPr>
            <p:ph type="sldNum" sz="quarter" idx="12"/>
          </p:nvPr>
        </p:nvSpPr>
        <p:spPr>
          <a:xfrm>
            <a:off x="8613648" y="6305550"/>
            <a:ext cx="457200" cy="476250"/>
          </a:xfrm>
        </p:spPr>
        <p:txBody>
          <a:bodyPr/>
          <a:lstStyle/>
          <a:p>
            <a:fld id="{80BAA4AE-BA16-457B-8F87-F96B0CF5E51B}" type="slidenum">
              <a:rPr lang="en-US" smtClean="0"/>
              <a:pPr/>
              <a:t>4</a:t>
            </a:fld>
            <a:endParaRPr lang="en-US" dirty="0"/>
          </a:p>
        </p:txBody>
      </p:sp>
      <p:sp>
        <p:nvSpPr>
          <p:cNvPr id="9" name="Rectangle 8"/>
          <p:cNvSpPr/>
          <p:nvPr/>
        </p:nvSpPr>
        <p:spPr>
          <a:xfrm>
            <a:off x="1219200" y="868362"/>
            <a:ext cx="7620000" cy="45719"/>
          </a:xfrm>
          <a:prstGeom prst="rect">
            <a:avLst/>
          </a:prstGeom>
          <a:gradFill>
            <a:gsLst>
              <a:gs pos="0">
                <a:schemeClr val="accent1"/>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0" name="Picture 6"/>
          <p:cNvPicPr>
            <a:picLocks noChangeAspect="1" noChangeArrowheads="1"/>
          </p:cNvPicPr>
          <p:nvPr/>
        </p:nvPicPr>
        <p:blipFill>
          <a:blip r:embed="rId3" cstate="print"/>
          <a:srcRect/>
          <a:stretch>
            <a:fillRect/>
          </a:stretch>
        </p:blipFill>
        <p:spPr bwMode="auto">
          <a:xfrm>
            <a:off x="3810000" y="1371600"/>
            <a:ext cx="2479184" cy="1676400"/>
          </a:xfrm>
          <a:prstGeom prst="rect">
            <a:avLst/>
          </a:prstGeom>
          <a:noFill/>
          <a:ln w="9525">
            <a:noFill/>
            <a:miter lim="800000"/>
            <a:headEnd/>
            <a:tailEnd/>
          </a:ln>
        </p:spPr>
      </p:pic>
      <p:pic>
        <p:nvPicPr>
          <p:cNvPr id="1031" name="Picture 7"/>
          <p:cNvPicPr>
            <a:picLocks noChangeAspect="1" noChangeArrowheads="1"/>
          </p:cNvPicPr>
          <p:nvPr/>
        </p:nvPicPr>
        <p:blipFill>
          <a:blip r:embed="rId4" cstate="print"/>
          <a:srcRect/>
          <a:stretch>
            <a:fillRect/>
          </a:stretch>
        </p:blipFill>
        <p:spPr bwMode="auto">
          <a:xfrm>
            <a:off x="6400800" y="1371600"/>
            <a:ext cx="2286000" cy="1676400"/>
          </a:xfrm>
          <a:prstGeom prst="rect">
            <a:avLst/>
          </a:prstGeom>
          <a:noFill/>
          <a:ln w="9525">
            <a:noFill/>
            <a:miter lim="800000"/>
            <a:headEnd/>
            <a:tailEnd/>
          </a:ln>
        </p:spPr>
      </p:pic>
      <p:sp>
        <p:nvSpPr>
          <p:cNvPr id="18" name="TextBox 17"/>
          <p:cNvSpPr txBox="1"/>
          <p:nvPr/>
        </p:nvSpPr>
        <p:spPr>
          <a:xfrm>
            <a:off x="3886200" y="2971800"/>
            <a:ext cx="2362200" cy="276999"/>
          </a:xfrm>
          <a:prstGeom prst="rect">
            <a:avLst/>
          </a:prstGeom>
          <a:noFill/>
        </p:spPr>
        <p:txBody>
          <a:bodyPr wrap="square" rtlCol="0">
            <a:spAutoFit/>
          </a:bodyPr>
          <a:lstStyle/>
          <a:p>
            <a:pPr algn="ctr"/>
            <a:r>
              <a:rPr lang="en-US" sz="1200" b="1" dirty="0" smtClean="0">
                <a:latin typeface="Arial Narrow" pitchFamily="34" charset="0"/>
              </a:rPr>
              <a:t>Norman’s HCI Model</a:t>
            </a:r>
            <a:endParaRPr lang="en-US" sz="1200" b="1" dirty="0">
              <a:latin typeface="Arial Narrow" pitchFamily="34" charset="0"/>
            </a:endParaRPr>
          </a:p>
        </p:txBody>
      </p:sp>
      <p:sp>
        <p:nvSpPr>
          <p:cNvPr id="19" name="TextBox 18"/>
          <p:cNvSpPr txBox="1"/>
          <p:nvPr/>
        </p:nvSpPr>
        <p:spPr>
          <a:xfrm>
            <a:off x="6400800" y="2971800"/>
            <a:ext cx="2362200" cy="276999"/>
          </a:xfrm>
          <a:prstGeom prst="rect">
            <a:avLst/>
          </a:prstGeom>
          <a:noFill/>
        </p:spPr>
        <p:txBody>
          <a:bodyPr wrap="square" rtlCol="0">
            <a:spAutoFit/>
          </a:bodyPr>
          <a:lstStyle/>
          <a:p>
            <a:pPr algn="ctr"/>
            <a:r>
              <a:rPr lang="en-US" sz="1200" b="1" dirty="0" smtClean="0">
                <a:latin typeface="Arial Narrow" pitchFamily="34" charset="0"/>
              </a:rPr>
              <a:t>HRI Model – Supervisor Role</a:t>
            </a:r>
            <a:endParaRPr lang="en-US" sz="1200" b="1" dirty="0">
              <a:latin typeface="Arial Narrow" pitchFamily="34" charset="0"/>
            </a:endParaRPr>
          </a:p>
        </p:txBody>
      </p:sp>
    </p:spTree>
    <p:extLst>
      <p:ext uri="{BB962C8B-B14F-4D97-AF65-F5344CB8AC3E}">
        <p14:creationId xmlns:p14="http://schemas.microsoft.com/office/powerpoint/2010/main" val="1931739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563562"/>
          </a:xfrm>
        </p:spPr>
        <p:txBody>
          <a:bodyPr>
            <a:normAutofit/>
          </a:bodyPr>
          <a:lstStyle/>
          <a:p>
            <a:r>
              <a:rPr lang="en-US" sz="2800" dirty="0" smtClean="0">
                <a:latin typeface="Arial Narrow" pitchFamily="34" charset="0"/>
              </a:rPr>
              <a:t>Project Description</a:t>
            </a:r>
            <a:endParaRPr lang="en-US" sz="2800" dirty="0">
              <a:latin typeface="Arial Narrow" pitchFamily="34" charset="0"/>
            </a:endParaRPr>
          </a:p>
        </p:txBody>
      </p:sp>
      <p:sp>
        <p:nvSpPr>
          <p:cNvPr id="3" name="Content Placeholder 2"/>
          <p:cNvSpPr>
            <a:spLocks noGrp="1"/>
          </p:cNvSpPr>
          <p:nvPr>
            <p:ph idx="1"/>
          </p:nvPr>
        </p:nvSpPr>
        <p:spPr>
          <a:xfrm>
            <a:off x="990600" y="914400"/>
            <a:ext cx="8153400" cy="5562600"/>
          </a:xfrm>
        </p:spPr>
        <p:txBody>
          <a:bodyPr/>
          <a:lstStyle/>
          <a:p>
            <a:r>
              <a:rPr lang="en-US" sz="2000" dirty="0" smtClean="0">
                <a:latin typeface="Arial Narrow" pitchFamily="34" charset="0"/>
              </a:rPr>
              <a:t>Proposed components with respect to the two information representations:</a:t>
            </a:r>
          </a:p>
          <a:p>
            <a:endParaRPr lang="en-US" sz="2000" dirty="0" smtClean="0">
              <a:latin typeface="Arial Narrow" pitchFamily="34" charset="0"/>
            </a:endParaRPr>
          </a:p>
          <a:p>
            <a:endParaRPr lang="en-US" sz="2000" dirty="0" smtClean="0">
              <a:latin typeface="Arial Narrow" pitchFamily="34" charset="0"/>
            </a:endParaRPr>
          </a:p>
        </p:txBody>
      </p:sp>
      <p:sp>
        <p:nvSpPr>
          <p:cNvPr id="4" name="Slide Number Placeholder 3"/>
          <p:cNvSpPr>
            <a:spLocks noGrp="1"/>
          </p:cNvSpPr>
          <p:nvPr>
            <p:ph type="sldNum" sz="quarter" idx="12"/>
          </p:nvPr>
        </p:nvSpPr>
        <p:spPr/>
        <p:txBody>
          <a:bodyPr/>
          <a:lstStyle/>
          <a:p>
            <a:fld id="{80BAA4AE-BA16-457B-8F87-F96B0CF5E51B}" type="slidenum">
              <a:rPr lang="en-US" smtClean="0"/>
              <a:pPr/>
              <a:t>5</a:t>
            </a:fld>
            <a:endParaRPr lang="en-US" dirty="0"/>
          </a:p>
        </p:txBody>
      </p:sp>
      <p:sp>
        <p:nvSpPr>
          <p:cNvPr id="5" name="Rectangle 4"/>
          <p:cNvSpPr/>
          <p:nvPr/>
        </p:nvSpPr>
        <p:spPr>
          <a:xfrm>
            <a:off x="1219200" y="868362"/>
            <a:ext cx="7620000" cy="45719"/>
          </a:xfrm>
          <a:prstGeom prst="rect">
            <a:avLst/>
          </a:prstGeom>
          <a:gradFill>
            <a:gsLst>
              <a:gs pos="0">
                <a:schemeClr val="accent1"/>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578779233"/>
              </p:ext>
            </p:extLst>
          </p:nvPr>
        </p:nvGraphicFramePr>
        <p:xfrm>
          <a:off x="1295400" y="1905000"/>
          <a:ext cx="7162801" cy="3657600"/>
        </p:xfrm>
        <a:graphic>
          <a:graphicData uri="http://schemas.openxmlformats.org/drawingml/2006/table">
            <a:tbl>
              <a:tblPr firstRow="1" bandRow="1">
                <a:tableStyleId>{5C22544A-7EE6-4342-B048-85BDC9FD1C3A}</a:tableStyleId>
              </a:tblPr>
              <a:tblGrid>
                <a:gridCol w="1802130"/>
                <a:gridCol w="2769870"/>
                <a:gridCol w="2590801"/>
              </a:tblGrid>
              <a:tr h="821101">
                <a:tc>
                  <a:txBody>
                    <a:bodyPr/>
                    <a:lstStyle/>
                    <a:p>
                      <a:endParaRPr lang="en-US" dirty="0">
                        <a:latin typeface="Arial Narrow" pitchFamily="34" charset="0"/>
                      </a:endParaRPr>
                    </a:p>
                  </a:txBody>
                  <a:tcPr anchor="ctr">
                    <a:cell3D prstMaterial="dkEdge">
                      <a:bevel w="25400" h="25400" prst="angle"/>
                      <a:lightRig rig="flood" dir="t"/>
                    </a:cell3D>
                  </a:tcPr>
                </a:tc>
                <a:tc>
                  <a:txBody>
                    <a:bodyPr/>
                    <a:lstStyle/>
                    <a:p>
                      <a:pPr algn="ctr"/>
                      <a:r>
                        <a:rPr lang="en-US" dirty="0" smtClean="0">
                          <a:latin typeface="Arial Narrow" pitchFamily="34" charset="0"/>
                        </a:rPr>
                        <a:t>Probability Distribution</a:t>
                      </a:r>
                      <a:r>
                        <a:rPr lang="en-US" baseline="0" dirty="0" smtClean="0">
                          <a:latin typeface="Arial Narrow" pitchFamily="34" charset="0"/>
                        </a:rPr>
                        <a:t> Map</a:t>
                      </a:r>
                      <a:endParaRPr lang="en-US" dirty="0">
                        <a:latin typeface="Arial Narrow" pitchFamily="34" charset="0"/>
                      </a:endParaRPr>
                    </a:p>
                  </a:txBody>
                  <a:tcPr anchor="ctr">
                    <a:cell3D prstMaterial="dkEdge">
                      <a:bevel w="25400" h="25400" prst="angle"/>
                      <a:lightRig rig="flood" dir="t"/>
                    </a:cell3D>
                  </a:tcPr>
                </a:tc>
                <a:tc>
                  <a:txBody>
                    <a:bodyPr/>
                    <a:lstStyle/>
                    <a:p>
                      <a:pPr algn="ctr"/>
                      <a:r>
                        <a:rPr lang="en-US" dirty="0" smtClean="0">
                          <a:latin typeface="Arial Narrow" pitchFamily="34" charset="0"/>
                        </a:rPr>
                        <a:t>Task-Difficulty</a:t>
                      </a:r>
                      <a:r>
                        <a:rPr lang="en-US" baseline="0" dirty="0" smtClean="0">
                          <a:latin typeface="Arial Narrow" pitchFamily="34" charset="0"/>
                        </a:rPr>
                        <a:t> Map</a:t>
                      </a:r>
                      <a:endParaRPr lang="en-US" dirty="0">
                        <a:latin typeface="Arial Narrow" pitchFamily="34" charset="0"/>
                      </a:endParaRPr>
                    </a:p>
                  </a:txBody>
                  <a:tcPr anchor="ctr">
                    <a:cell3D prstMaterial="dkEdge">
                      <a:bevel w="25400" h="25400" prst="angle"/>
                      <a:lightRig rig="flood" dir="t"/>
                    </a:cell3D>
                  </a:tcPr>
                </a:tc>
              </a:tr>
              <a:tr h="766360">
                <a:tc>
                  <a:txBody>
                    <a:bodyPr/>
                    <a:lstStyle/>
                    <a:p>
                      <a:r>
                        <a:rPr lang="en-US" dirty="0" smtClean="0">
                          <a:latin typeface="Arial Narrow" pitchFamily="34" charset="0"/>
                        </a:rPr>
                        <a:t>Strategic</a:t>
                      </a:r>
                      <a:endParaRPr lang="en-US" dirty="0">
                        <a:latin typeface="Arial Narrow" pitchFamily="34" charset="0"/>
                      </a:endParaRPr>
                    </a:p>
                  </a:txBody>
                  <a:tcPr anchor="ctr">
                    <a:cell3D prstMaterial="dkEdge">
                      <a:bevel w="25400" h="25400" prst="angle"/>
                      <a:lightRig rig="flood" dir="t"/>
                    </a:cell3D>
                    <a:solidFill>
                      <a:schemeClr val="accent4">
                        <a:lumMod val="40000"/>
                        <a:lumOff val="60000"/>
                      </a:schemeClr>
                    </a:solidFill>
                  </a:tcPr>
                </a:tc>
                <a:tc>
                  <a:txBody>
                    <a:bodyPr/>
                    <a:lstStyle/>
                    <a:p>
                      <a:pPr algn="ctr"/>
                      <a:r>
                        <a:rPr lang="en-US" b="1" dirty="0" smtClean="0">
                          <a:solidFill>
                            <a:srgbClr val="6600FF"/>
                          </a:solidFill>
                          <a:latin typeface="Arial Narrow" pitchFamily="34" charset="0"/>
                        </a:rPr>
                        <a:t>DistCreate</a:t>
                      </a:r>
                      <a:r>
                        <a:rPr lang="en-US" dirty="0" smtClean="0">
                          <a:latin typeface="Arial Narrow" pitchFamily="34" charset="0"/>
                        </a:rPr>
                        <a:t> for map creation</a:t>
                      </a:r>
                    </a:p>
                  </a:txBody>
                  <a:tcPr anchor="ctr">
                    <a:cell3D prstMaterial="dkEdge">
                      <a:bevel w="25400" h="25400" prst="angle"/>
                      <a:lightRig rig="flood" dir="t"/>
                    </a:cell3D>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6600FF"/>
                          </a:solidFill>
                          <a:latin typeface="Arial Narrow" pitchFamily="34" charset="0"/>
                        </a:rPr>
                        <a:t>DiffCreate</a:t>
                      </a:r>
                      <a:r>
                        <a:rPr lang="en-US" dirty="0" smtClean="0">
                          <a:latin typeface="Arial Narrow" pitchFamily="34" charset="0"/>
                        </a:rPr>
                        <a:t> for map creation</a:t>
                      </a:r>
                      <a:endParaRPr lang="en-US" dirty="0">
                        <a:latin typeface="Arial Narrow" pitchFamily="34" charset="0"/>
                      </a:endParaRPr>
                    </a:p>
                  </a:txBody>
                  <a:tcPr anchor="ctr">
                    <a:cell3D prstMaterial="dkEdge">
                      <a:bevel w="25400" h="25400" prst="angle"/>
                      <a:lightRig rig="flood" dir="t"/>
                    </a:cell3D>
                  </a:tcPr>
                </a:tc>
              </a:tr>
              <a:tr h="766360">
                <a:tc>
                  <a:txBody>
                    <a:bodyPr/>
                    <a:lstStyle/>
                    <a:p>
                      <a:r>
                        <a:rPr lang="en-US" dirty="0" smtClean="0">
                          <a:latin typeface="Arial Narrow" pitchFamily="34" charset="0"/>
                        </a:rPr>
                        <a:t>Between-Episodes</a:t>
                      </a:r>
                      <a:endParaRPr lang="en-US" dirty="0">
                        <a:latin typeface="Arial Narrow" pitchFamily="34" charset="0"/>
                      </a:endParaRPr>
                    </a:p>
                  </a:txBody>
                  <a:tcPr anchor="ctr">
                    <a:cell3D prstMaterial="dkEdge">
                      <a:bevel w="25400" h="25400" prst="angle"/>
                      <a:lightRig rig="flood" dir="t"/>
                    </a:cell3D>
                    <a:solidFill>
                      <a:schemeClr val="accent4">
                        <a:lumMod val="40000"/>
                        <a:lumOff val="60000"/>
                      </a:schemeClr>
                    </a:solidFill>
                  </a:tcPr>
                </a:tc>
                <a:tc>
                  <a:txBody>
                    <a:bodyPr/>
                    <a:lstStyle/>
                    <a:p>
                      <a:pPr algn="ctr"/>
                      <a:r>
                        <a:rPr lang="en-US" b="1" dirty="0" smtClean="0">
                          <a:solidFill>
                            <a:srgbClr val="6600FF"/>
                          </a:solidFill>
                          <a:latin typeface="Arial Narrow" pitchFamily="34" charset="0"/>
                        </a:rPr>
                        <a:t>DistEdit</a:t>
                      </a:r>
                      <a:r>
                        <a:rPr lang="en-US" dirty="0" smtClean="0">
                          <a:latin typeface="Arial Narrow" pitchFamily="34" charset="0"/>
                        </a:rPr>
                        <a:t> for map update</a:t>
                      </a:r>
                    </a:p>
                    <a:p>
                      <a:pPr algn="ctr"/>
                      <a:r>
                        <a:rPr lang="en-US" dirty="0" smtClean="0">
                          <a:latin typeface="Arial Narrow" pitchFamily="34" charset="0"/>
                        </a:rPr>
                        <a:t>and info management</a:t>
                      </a:r>
                      <a:endParaRPr lang="en-US" dirty="0">
                        <a:latin typeface="Arial Narrow" pitchFamily="34" charset="0"/>
                      </a:endParaRPr>
                    </a:p>
                  </a:txBody>
                  <a:tcPr anchor="ctr">
                    <a:cell3D prstMaterial="dkEdge">
                      <a:bevel w="25400" h="25400" prst="angle"/>
                      <a:lightRig rig="flood" dir="t"/>
                    </a:cell3D>
                  </a:tcPr>
                </a:tc>
                <a:tc>
                  <a:txBody>
                    <a:bodyPr/>
                    <a:lstStyle/>
                    <a:p>
                      <a:pPr algn="ctr"/>
                      <a:r>
                        <a:rPr lang="en-US" b="1" dirty="0" smtClean="0">
                          <a:solidFill>
                            <a:srgbClr val="6600FF"/>
                          </a:solidFill>
                          <a:latin typeface="Arial Narrow" pitchFamily="34" charset="0"/>
                        </a:rPr>
                        <a:t>DiffEdit</a:t>
                      </a:r>
                      <a:r>
                        <a:rPr lang="en-US" dirty="0" smtClean="0">
                          <a:latin typeface="Arial Narrow" pitchFamily="34" charset="0"/>
                        </a:rPr>
                        <a:t> for map update</a:t>
                      </a:r>
                    </a:p>
                    <a:p>
                      <a:pPr algn="ctr"/>
                      <a:r>
                        <a:rPr lang="en-US" dirty="0" smtClean="0">
                          <a:latin typeface="Arial Narrow" pitchFamily="34" charset="0"/>
                        </a:rPr>
                        <a:t>and info management</a:t>
                      </a:r>
                      <a:endParaRPr lang="en-US" dirty="0">
                        <a:latin typeface="Arial Narrow" pitchFamily="34" charset="0"/>
                      </a:endParaRPr>
                    </a:p>
                  </a:txBody>
                  <a:tcPr anchor="ctr">
                    <a:cell3D prstMaterial="dkEdge">
                      <a:bevel w="25400" h="25400" prst="angle"/>
                      <a:lightRig rig="flood" dir="t"/>
                    </a:cell3D>
                  </a:tcPr>
                </a:tc>
              </a:tr>
              <a:tr h="839347">
                <a:tc rowSpan="2">
                  <a:txBody>
                    <a:bodyPr/>
                    <a:lstStyle/>
                    <a:p>
                      <a:r>
                        <a:rPr lang="en-US" dirty="0" smtClean="0">
                          <a:latin typeface="Arial Narrow" pitchFamily="34" charset="0"/>
                        </a:rPr>
                        <a:t>Within-Episode</a:t>
                      </a:r>
                      <a:endParaRPr lang="en-US" dirty="0">
                        <a:latin typeface="Arial Narrow" pitchFamily="34" charset="0"/>
                      </a:endParaRPr>
                    </a:p>
                  </a:txBody>
                  <a:tcPr anchor="ctr">
                    <a:cell3D prstMaterial="dkEdge">
                      <a:bevel w="25400" h="25400" prst="angle"/>
                      <a:lightRig rig="flood" dir="t"/>
                    </a:cell3D>
                    <a:solidFill>
                      <a:schemeClr val="accent4">
                        <a:lumMod val="40000"/>
                        <a:lumOff val="60000"/>
                      </a:schemeClr>
                    </a:solidFill>
                  </a:tcPr>
                </a:tc>
                <a:tc gridSpan="2">
                  <a:txBody>
                    <a:bodyPr/>
                    <a:lstStyle/>
                    <a:p>
                      <a:pPr algn="ctr"/>
                      <a:r>
                        <a:rPr lang="en-US" b="1" dirty="0" smtClean="0">
                          <a:solidFill>
                            <a:srgbClr val="6600FF"/>
                          </a:solidFill>
                          <a:latin typeface="Arial Narrow" pitchFamily="34" charset="0"/>
                        </a:rPr>
                        <a:t>IPPA path planning </a:t>
                      </a:r>
                      <a:r>
                        <a:rPr lang="en-US" b="1" smtClean="0">
                          <a:solidFill>
                            <a:srgbClr val="6600FF"/>
                          </a:solidFill>
                          <a:latin typeface="Arial Narrow" pitchFamily="34" charset="0"/>
                        </a:rPr>
                        <a:t>algorithms</a:t>
                      </a:r>
                      <a:r>
                        <a:rPr lang="en-US" smtClean="0">
                          <a:latin typeface="Arial Narrow" pitchFamily="34" charset="0"/>
                        </a:rPr>
                        <a:t> that support</a:t>
                      </a:r>
                      <a:r>
                        <a:rPr lang="en-US" dirty="0" smtClean="0">
                          <a:latin typeface="Arial Narrow" pitchFamily="34" charset="0"/>
                        </a:rPr>
                        <a:t>: </a:t>
                      </a:r>
                    </a:p>
                    <a:p>
                      <a:pPr algn="ctr"/>
                      <a:r>
                        <a:rPr lang="en-US" dirty="0" smtClean="0">
                          <a:solidFill>
                            <a:srgbClr val="FF0000"/>
                          </a:solidFill>
                          <a:latin typeface="Arial Narrow" pitchFamily="34" charset="0"/>
                        </a:rPr>
                        <a:t>real-time feedback </a:t>
                      </a:r>
                      <a:r>
                        <a:rPr lang="en-US" dirty="0" smtClean="0">
                          <a:latin typeface="Arial Narrow" pitchFamily="34" charset="0"/>
                        </a:rPr>
                        <a:t>and </a:t>
                      </a:r>
                      <a:r>
                        <a:rPr lang="en-US" dirty="0" smtClean="0">
                          <a:solidFill>
                            <a:srgbClr val="FF0000"/>
                          </a:solidFill>
                          <a:latin typeface="Arial Narrow" pitchFamily="34" charset="0"/>
                        </a:rPr>
                        <a:t>partial detection</a:t>
                      </a:r>
                      <a:endParaRPr lang="en-US" dirty="0">
                        <a:solidFill>
                          <a:srgbClr val="FF0000"/>
                        </a:solidFill>
                        <a:latin typeface="Arial Narrow" pitchFamily="34" charset="0"/>
                      </a:endParaRPr>
                    </a:p>
                  </a:txBody>
                  <a:tcPr anchor="ctr">
                    <a:cell3D prstMaterial="dkEdge">
                      <a:bevel w="25400" h="25400" prst="angle"/>
                      <a:lightRig rig="flood" dir="t"/>
                    </a:cell3D>
                  </a:tcPr>
                </a:tc>
                <a:tc hMerge="1">
                  <a:txBody>
                    <a:bodyPr/>
                    <a:lstStyle/>
                    <a:p>
                      <a:pPr algn="ctr"/>
                      <a:endParaRPr lang="en-US" dirty="0">
                        <a:solidFill>
                          <a:srgbClr val="FF0000"/>
                        </a:solidFill>
                        <a:latin typeface="Arial Narrow" pitchFamily="34" charset="0"/>
                      </a:endParaRPr>
                    </a:p>
                  </a:txBody>
                  <a:tcPr anchor="ctr">
                    <a:cell3D prstMaterial="dkEdge">
                      <a:bevel w="25400" h="25400" prst="angle"/>
                      <a:lightRig rig="flood" dir="t"/>
                    </a:cell3D>
                  </a:tcPr>
                </a:tc>
              </a:tr>
              <a:tr h="464432">
                <a:tc vMerge="1">
                  <a:txBody>
                    <a:bodyPr/>
                    <a:lstStyle/>
                    <a:p>
                      <a:endParaRPr lang="en-US"/>
                    </a:p>
                  </a:txBody>
                  <a:tcPr/>
                </a:tc>
                <a:tc gridSpan="2">
                  <a:txBody>
                    <a:bodyPr/>
                    <a:lstStyle/>
                    <a:p>
                      <a:pPr algn="ctr"/>
                      <a:r>
                        <a:rPr lang="en-US" b="1" dirty="0" smtClean="0">
                          <a:solidFill>
                            <a:srgbClr val="6600FF"/>
                          </a:solidFill>
                          <a:latin typeface="Arial Narrow" pitchFamily="34" charset="0"/>
                        </a:rPr>
                        <a:t>SlidingAutonomy</a:t>
                      </a:r>
                      <a:r>
                        <a:rPr lang="en-US" dirty="0" smtClean="0">
                          <a:latin typeface="Arial Narrow" pitchFamily="34" charset="0"/>
                        </a:rPr>
                        <a:t> interface for autonomy management</a:t>
                      </a:r>
                      <a:endParaRPr lang="en-US" dirty="0">
                        <a:latin typeface="Arial Narrow" pitchFamily="34" charset="0"/>
                      </a:endParaRPr>
                    </a:p>
                  </a:txBody>
                  <a:tcPr anchor="ctr">
                    <a:cell3D prstMaterial="dkEdge">
                      <a:bevel w="25400" h="25400" prst="angle"/>
                      <a:lightRig rig="flood" dir="t"/>
                    </a:cell3D>
                  </a:tcPr>
                </a:tc>
                <a:tc hMerge="1">
                  <a:txBody>
                    <a:bodyPr/>
                    <a:lstStyle/>
                    <a:p>
                      <a:endParaRPr lang="en-US" dirty="0"/>
                    </a:p>
                  </a:txBody>
                  <a:tcPr>
                    <a:cell3D prstMaterial="dkEdge">
                      <a:bevel w="25400" h="25400" prst="angle"/>
                      <a:lightRig rig="flood" dir="t"/>
                    </a:cell3D>
                  </a:tcPr>
                </a:tc>
              </a:tr>
            </a:tbl>
          </a:graphicData>
        </a:graphic>
      </p:graphicFrame>
      <p:pic>
        <p:nvPicPr>
          <p:cNvPr id="8" name="Picture 4" descr="UAV_transparent"/>
          <p:cNvPicPr>
            <a:picLocks noChangeAspect="1" noChangeArrowheads="1"/>
          </p:cNvPicPr>
          <p:nvPr/>
        </p:nvPicPr>
        <p:blipFill>
          <a:blip r:embed="rId3" cstate="print"/>
          <a:srcRect/>
          <a:stretch>
            <a:fillRect/>
          </a:stretch>
        </p:blipFill>
        <p:spPr>
          <a:xfrm>
            <a:off x="6781800" y="381000"/>
            <a:ext cx="1524000" cy="401638"/>
          </a:xfrm>
          <a:prstGeom prst="rect">
            <a:avLst/>
          </a:prstGeom>
          <a:noFill/>
        </p:spPr>
      </p:pic>
    </p:spTree>
    <p:extLst>
      <p:ext uri="{BB962C8B-B14F-4D97-AF65-F5344CB8AC3E}">
        <p14:creationId xmlns:p14="http://schemas.microsoft.com/office/powerpoint/2010/main" val="2522961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
</p:tagLst>
</file>

<file path=ppt/tags/tag2.xml><?xml version="1.0" encoding="utf-8"?>
<p:tagLst xmlns:a="http://schemas.openxmlformats.org/drawingml/2006/main" xmlns:r="http://schemas.openxmlformats.org/officeDocument/2006/relationships" xmlns:p="http://schemas.openxmlformats.org/presentationml/2006/main">
  <p:tag name="TIMING"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1688</TotalTime>
  <Words>401</Words>
  <Application>Microsoft Office PowerPoint</Application>
  <PresentationFormat>On-screen Show (4:3)</PresentationFormat>
  <Paragraphs>133</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Information Management</vt:lpstr>
      <vt:lpstr>PowerPoint Presentation</vt:lpstr>
      <vt:lpstr>Proposed Solution</vt:lpstr>
      <vt:lpstr>Research Area – Managing Autonomy</vt:lpstr>
      <vt:lpstr>Project Description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Management</dc:title>
  <dc:creator>Lannyl</dc:creator>
  <cp:lastModifiedBy>Lannyl</cp:lastModifiedBy>
  <cp:revision>23</cp:revision>
  <dcterms:created xsi:type="dcterms:W3CDTF">2013-11-05T01:50:23Z</dcterms:created>
  <dcterms:modified xsi:type="dcterms:W3CDTF">2013-12-19T23:53:50Z</dcterms:modified>
</cp:coreProperties>
</file>