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0"/>
  </p:notesMasterIdLst>
  <p:sldIdLst>
    <p:sldId id="256" r:id="rId3"/>
    <p:sldId id="257" r:id="rId4"/>
    <p:sldId id="258" r:id="rId5"/>
    <p:sldId id="267" r:id="rId6"/>
    <p:sldId id="259" r:id="rId7"/>
    <p:sldId id="274" r:id="rId8"/>
    <p:sldId id="268" r:id="rId9"/>
    <p:sldId id="260" r:id="rId10"/>
    <p:sldId id="275" r:id="rId11"/>
    <p:sldId id="276" r:id="rId12"/>
    <p:sldId id="261" r:id="rId13"/>
    <p:sldId id="278" r:id="rId14"/>
    <p:sldId id="279" r:id="rId15"/>
    <p:sldId id="270" r:id="rId16"/>
    <p:sldId id="271" r:id="rId17"/>
    <p:sldId id="265" r:id="rId18"/>
    <p:sldId id="266"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Nunito" pitchFamily="2" charset="0"/>
      <p:regular r:id="rId25"/>
      <p:bold r:id="rId26"/>
      <p:italic r:id="rId27"/>
      <p:boldItalic r:id="rId28"/>
    </p:embeddedFont>
    <p:embeddedFont>
      <p:font typeface="Nunito ExtraBold" pitchFamily="2" charset="0"/>
      <p:bold r:id="rId29"/>
      <p:boldItalic r:id="rId30"/>
    </p:embeddedFont>
    <p:embeddedFont>
      <p:font typeface="Nunito SemiBold"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mNxxsqh87No3laFgKuSpmMnH9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FE9A6-F3A0-470E-8754-A4DA9CF43033}">
  <a:tblStyle styleId="{70AFE9A6-F3A0-470E-8754-A4DA9CF43033}"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9" d="100"/>
          <a:sy n="139" d="100"/>
        </p:scale>
        <p:origin x="804"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748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1820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7289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4436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4676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9006cb6c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e9006cb6c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
        <p:nvSpPr>
          <p:cNvPr id="167" name="Google Shape;167;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917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3516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1887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784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{70AFE9A6-F3A0-470E-8754-A4DA9CF43033}</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{70AFE9A6-F3A0-470E-8754-A4DA9CF43033}</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JPG"/><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JPG"/><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JPG"/><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515660" y="758907"/>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t>Data analysis on E-news Project</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Project Express News: Paul-Yvann Djamen</a:t>
            </a:r>
            <a:endParaRPr sz="3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09/13/2022</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257100" y="556419"/>
            <a:ext cx="8629800" cy="3706800"/>
          </a:xfrm>
          <a:prstGeom prst="rect">
            <a:avLst/>
          </a:prstGeom>
          <a:noFill/>
          <a:ln>
            <a:noFill/>
          </a:ln>
        </p:spPr>
        <p:txBody>
          <a:bodyPr spcFirstLastPara="1" wrap="square" lIns="91425" tIns="91425" rIns="91425" bIns="91425" anchor="t" anchorCtr="0">
            <a:noAutofit/>
          </a:bodyPr>
          <a:lstStyle/>
          <a:p>
            <a:pPr marL="311150" indent="-171450">
              <a:buClr>
                <a:srgbClr val="000000"/>
              </a:buClr>
              <a:buSzPts val="1400"/>
            </a:pPr>
            <a:r>
              <a:rPr lang="en-US" sz="1200" dirty="0">
                <a:solidFill>
                  <a:srgbClr val="000000"/>
                </a:solidFill>
              </a:rPr>
              <a:t>Bivariate Analysis</a:t>
            </a: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rId4" action="ppaction://hlinksldjump"/>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3" name="Picture 2" descr="Chart, box and whisker chart&#10;&#10;Description automatically generated">
            <a:extLst>
              <a:ext uri="{FF2B5EF4-FFF2-40B4-BE49-F238E27FC236}">
                <a16:creationId xmlns:a16="http://schemas.microsoft.com/office/drawing/2014/main" id="{A0CD5725-1322-7B4C-0B29-F1A85675DD4F}"/>
              </a:ext>
            </a:extLst>
          </p:cNvPr>
          <p:cNvPicPr>
            <a:picLocks noChangeAspect="1"/>
          </p:cNvPicPr>
          <p:nvPr/>
        </p:nvPicPr>
        <p:blipFill>
          <a:blip r:embed="rId5"/>
          <a:stretch>
            <a:fillRect/>
          </a:stretch>
        </p:blipFill>
        <p:spPr>
          <a:xfrm>
            <a:off x="306041" y="1031278"/>
            <a:ext cx="4935477" cy="3038833"/>
          </a:xfrm>
          <a:prstGeom prst="rect">
            <a:avLst/>
          </a:prstGeom>
        </p:spPr>
      </p:pic>
      <p:sp>
        <p:nvSpPr>
          <p:cNvPr id="4" name="TextBox 3">
            <a:extLst>
              <a:ext uri="{FF2B5EF4-FFF2-40B4-BE49-F238E27FC236}">
                <a16:creationId xmlns:a16="http://schemas.microsoft.com/office/drawing/2014/main" id="{6E936C39-BC98-B73A-762A-262F73167318}"/>
              </a:ext>
            </a:extLst>
          </p:cNvPr>
          <p:cNvSpPr txBox="1"/>
          <p:nvPr/>
        </p:nvSpPr>
        <p:spPr>
          <a:xfrm>
            <a:off x="5231553" y="1073389"/>
            <a:ext cx="3396808" cy="2308324"/>
          </a:xfrm>
          <a:prstGeom prst="rect">
            <a:avLst/>
          </a:prstGeom>
          <a:noFill/>
        </p:spPr>
        <p:txBody>
          <a:bodyPr wrap="square" rtlCol="0">
            <a:spAutoFit/>
          </a:bodyPr>
          <a:lstStyle/>
          <a:p>
            <a:r>
              <a:rPr lang="en-US" sz="1200" dirty="0"/>
              <a:t>The boxplot of language-preferred and time spent on a page reveals a similar distribution with a median time slightly below 6minutes.</a:t>
            </a:r>
          </a:p>
          <a:p>
            <a:endParaRPr lang="en-US" sz="1200" dirty="0"/>
          </a:p>
          <a:p>
            <a:r>
              <a:rPr lang="en-US" sz="1200" dirty="0"/>
              <a:t>French has the highest variability of users while Spanish has the least.</a:t>
            </a:r>
          </a:p>
          <a:p>
            <a:r>
              <a:rPr lang="en-US" sz="1200" dirty="0"/>
              <a:t>The median or 50</a:t>
            </a:r>
            <a:r>
              <a:rPr lang="en-US" sz="1200" baseline="30000" dirty="0"/>
              <a:t>th</a:t>
            </a:r>
            <a:r>
              <a:rPr lang="en-US" sz="1200" dirty="0"/>
              <a:t> percentile of all language users are close. </a:t>
            </a:r>
          </a:p>
          <a:p>
            <a:endParaRPr lang="en-US" sz="1200" dirty="0"/>
          </a:p>
          <a:p>
            <a:r>
              <a:rPr lang="en-US" sz="1200" dirty="0"/>
              <a:t>Their distribution are similar, and all appear to be normal with the only outlier present in Spanish users</a:t>
            </a:r>
          </a:p>
        </p:txBody>
      </p:sp>
    </p:spTree>
    <p:extLst>
      <p:ext uri="{BB962C8B-B14F-4D97-AF65-F5344CB8AC3E}">
        <p14:creationId xmlns:p14="http://schemas.microsoft.com/office/powerpoint/2010/main" val="96692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Hypotheses Tested and Results</a:t>
            </a:r>
            <a:endParaRPr>
              <a:solidFill>
                <a:srgbClr val="000000"/>
              </a:solidFill>
            </a:endParaRPr>
          </a:p>
        </p:txBody>
      </p:sp>
      <p:sp>
        <p:nvSpPr>
          <p:cNvPr id="138" name="Google Shape;138;p4"/>
          <p:cNvSpPr txBox="1">
            <a:spLocks noGrp="1"/>
          </p:cNvSpPr>
          <p:nvPr>
            <p:ph type="body" idx="1"/>
          </p:nvPr>
        </p:nvSpPr>
        <p:spPr>
          <a:xfrm>
            <a:off x="202550" y="861975"/>
            <a:ext cx="8629800" cy="3590696"/>
          </a:xfrm>
          <a:prstGeom prst="rect">
            <a:avLst/>
          </a:prstGeom>
          <a:noFill/>
          <a:ln>
            <a:noFill/>
          </a:ln>
        </p:spPr>
        <p:txBody>
          <a:bodyPr spcFirstLastPara="1" wrap="square" lIns="91425" tIns="91425" rIns="91425" bIns="91425" anchor="t" anchorCtr="0">
            <a:spAutoFit/>
          </a:bodyPr>
          <a:lstStyle/>
          <a:p>
            <a:pPr marL="171450" indent="-171450">
              <a:spcBef>
                <a:spcPts val="1000"/>
              </a:spcBef>
            </a:pPr>
            <a:r>
              <a:rPr lang="en-US" sz="1200" i="1" dirty="0">
                <a:solidFill>
                  <a:srgbClr val="000000"/>
                </a:solidFill>
              </a:rPr>
              <a:t>Question 1 answered</a:t>
            </a:r>
          </a:p>
          <a:p>
            <a:pPr marL="171450" indent="-171450">
              <a:spcBef>
                <a:spcPts val="1000"/>
              </a:spcBef>
            </a:pPr>
            <a:endParaRPr lang="en-US" sz="1200" i="1" dirty="0">
              <a:solidFill>
                <a:srgbClr val="000000"/>
              </a:solidFill>
            </a:endParaRPr>
          </a:p>
          <a:p>
            <a:pPr marL="0" indent="0">
              <a:spcBef>
                <a:spcPts val="1000"/>
              </a:spcBef>
              <a:buNone/>
            </a:pPr>
            <a:endParaRPr lang="en-US" sz="1200" i="1" dirty="0">
              <a:solidFill>
                <a:srgbClr val="000000"/>
              </a:solidFill>
            </a:endParaRPr>
          </a:p>
          <a:p>
            <a:pPr marL="171450" indent="-171450">
              <a:spcBef>
                <a:spcPts val="1000"/>
              </a:spcBef>
            </a:pPr>
            <a:endParaRPr lang="en-US" sz="1200" i="1" dirty="0">
              <a:solidFill>
                <a:srgbClr val="000000"/>
              </a:solidFill>
            </a:endParaRPr>
          </a:p>
          <a:p>
            <a:pPr marL="171450" indent="-171450">
              <a:spcBef>
                <a:spcPts val="1000"/>
              </a:spcBef>
            </a:pPr>
            <a:endParaRPr lang="en-US" sz="1200" i="1" dirty="0">
              <a:solidFill>
                <a:srgbClr val="000000"/>
              </a:solidFill>
            </a:endParaRPr>
          </a:p>
          <a:p>
            <a:pPr marL="171450" indent="-171450">
              <a:spcBef>
                <a:spcPts val="1000"/>
              </a:spcBef>
            </a:pPr>
            <a:endParaRPr lang="en-US" sz="1200" i="1" dirty="0">
              <a:solidFill>
                <a:srgbClr val="000000"/>
              </a:solidFill>
            </a:endParaRPr>
          </a:p>
          <a:p>
            <a:pPr marL="171450" indent="-171450">
              <a:spcBef>
                <a:spcPts val="1000"/>
              </a:spcBef>
            </a:pPr>
            <a:endParaRPr lang="en-US" sz="1200" i="1" dirty="0">
              <a:solidFill>
                <a:srgbClr val="000000"/>
              </a:solidFill>
            </a:endParaRPr>
          </a:p>
          <a:p>
            <a:pPr marL="171450" indent="-171450">
              <a:spcBef>
                <a:spcPts val="1000"/>
              </a:spcBef>
            </a:pPr>
            <a:endParaRPr lang="en-US" sz="1200" i="1" dirty="0">
              <a:solidFill>
                <a:srgbClr val="000000"/>
              </a:solidFill>
            </a:endParaRPr>
          </a:p>
          <a:p>
            <a:pPr marL="171450" indent="-171450">
              <a:spcBef>
                <a:spcPts val="1000"/>
              </a:spcBef>
            </a:pPr>
            <a:endParaRPr lang="en-US" sz="1200" i="1" dirty="0">
              <a:solidFill>
                <a:srgbClr val="000000"/>
              </a:solidFill>
            </a:endParaRPr>
          </a:p>
          <a:p>
            <a:pPr marL="0" indent="0">
              <a:spcBef>
                <a:spcPts val="1000"/>
              </a:spcBef>
              <a:buNone/>
            </a:pPr>
            <a:endParaRPr sz="1200" i="1" dirty="0">
              <a:solidFill>
                <a:srgbClr val="000000"/>
              </a:solidFill>
            </a:endParaRPr>
          </a:p>
        </p:txBody>
      </p:sp>
      <p:sp>
        <p:nvSpPr>
          <p:cNvPr id="139" name="Google Shape;139;p4"/>
          <p:cNvSpPr txBox="1"/>
          <p:nvPr/>
        </p:nvSpPr>
        <p:spPr>
          <a:xfrm>
            <a:off x="4042975" y="459642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rId3" action="ppaction://hlinksldjump"/>
              </a:rPr>
              <a:t>Link to Appendix slide on details o</a:t>
            </a:r>
            <a:r>
              <a:rPr lang="en" sz="1200" i="1" u="sng">
                <a:solidFill>
                  <a:schemeClr val="hlink"/>
                </a:solidFill>
                <a:latin typeface="Nunito"/>
                <a:ea typeface="Nunito"/>
                <a:cs typeface="Nunito"/>
                <a:sym typeface="Nunito"/>
                <a:hlinkClick r:id="rId3" action="ppaction://hlinksldjump"/>
              </a:rPr>
              <a:t>f the test performed</a:t>
            </a:r>
            <a:endParaRPr sz="1200" b="0" i="1" u="none" strike="noStrike" cap="none">
              <a:solidFill>
                <a:srgbClr val="666666"/>
              </a:solidFill>
              <a:latin typeface="Nunito"/>
              <a:ea typeface="Nunito"/>
              <a:cs typeface="Nunito"/>
              <a:sym typeface="Nunito"/>
            </a:endParaRPr>
          </a:p>
        </p:txBody>
      </p:sp>
      <p:pic>
        <p:nvPicPr>
          <p:cNvPr id="3" name="Picture 2" descr="Chart, box and whisker chart&#10;&#10;Description automatically generated">
            <a:extLst>
              <a:ext uri="{FF2B5EF4-FFF2-40B4-BE49-F238E27FC236}">
                <a16:creationId xmlns:a16="http://schemas.microsoft.com/office/drawing/2014/main" id="{2744ACF2-7752-8574-C116-C469F7F3BC2D}"/>
              </a:ext>
            </a:extLst>
          </p:cNvPr>
          <p:cNvPicPr>
            <a:picLocks noChangeAspect="1"/>
          </p:cNvPicPr>
          <p:nvPr/>
        </p:nvPicPr>
        <p:blipFill>
          <a:blip r:embed="rId4"/>
          <a:stretch>
            <a:fillRect/>
          </a:stretch>
        </p:blipFill>
        <p:spPr>
          <a:xfrm>
            <a:off x="202550" y="1429854"/>
            <a:ext cx="4474360" cy="3094694"/>
          </a:xfrm>
          <a:prstGeom prst="rect">
            <a:avLst/>
          </a:prstGeom>
        </p:spPr>
      </p:pic>
      <p:sp>
        <p:nvSpPr>
          <p:cNvPr id="4" name="TextBox 3">
            <a:extLst>
              <a:ext uri="{FF2B5EF4-FFF2-40B4-BE49-F238E27FC236}">
                <a16:creationId xmlns:a16="http://schemas.microsoft.com/office/drawing/2014/main" id="{78CDF93F-0CBD-52D2-B2A0-DFA3C8B510F3}"/>
              </a:ext>
            </a:extLst>
          </p:cNvPr>
          <p:cNvSpPr txBox="1"/>
          <p:nvPr/>
        </p:nvSpPr>
        <p:spPr>
          <a:xfrm>
            <a:off x="3459023" y="861975"/>
            <a:ext cx="5222876" cy="3816429"/>
          </a:xfrm>
          <a:prstGeom prst="rect">
            <a:avLst/>
          </a:prstGeom>
          <a:noFill/>
        </p:spPr>
        <p:txBody>
          <a:bodyPr wrap="square" rtlCol="0">
            <a:spAutoFit/>
          </a:bodyPr>
          <a:lstStyle/>
          <a:p>
            <a:pPr marL="285750" indent="-285750">
              <a:buFont typeface="Arial" panose="020B0604020202020204" pitchFamily="34" charset="0"/>
              <a:buChar char="•"/>
            </a:pPr>
            <a:r>
              <a:rPr lang="en-US" sz="1100" dirty="0"/>
              <a:t>Visual analysis of the time spent by users when visiting the new page and old page shows the minimum time spent for those who visit a new page is about 3 minutes. Visitors of new pages have a few outliers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I tested the hypothesis of whether users spend more time on the new landing page than the existing landing page as follows using a 2 sample independent t-test since we calculated the sample variance.</a:t>
            </a:r>
          </a:p>
          <a:p>
            <a:endParaRPr lang="en-US" sz="1100" dirty="0"/>
          </a:p>
          <a:p>
            <a:pPr marL="285750" indent="-285750">
              <a:buFont typeface="Arial" panose="020B0604020202020204" pitchFamily="34" charset="0"/>
              <a:buChar char="•"/>
            </a:pPr>
            <a:r>
              <a:rPr lang="en-US" sz="1100" dirty="0"/>
              <a:t>H_0 </a:t>
            </a:r>
            <a:r>
              <a:rPr lang="en-US" sz="1100" dirty="0">
                <a:sym typeface="Wingdings" panose="05000000000000000000" pitchFamily="2" charset="2"/>
              </a:rPr>
              <a:t></a:t>
            </a:r>
            <a:r>
              <a:rPr lang="en-US" sz="1100" dirty="0"/>
              <a:t> null hypothesis:  mu_1 = mu_2</a:t>
            </a:r>
          </a:p>
          <a:p>
            <a:pPr marL="285750" indent="-285750">
              <a:buFont typeface="Arial" panose="020B0604020202020204" pitchFamily="34" charset="0"/>
              <a:buChar char="•"/>
            </a:pPr>
            <a:r>
              <a:rPr lang="en-US" sz="1100" dirty="0"/>
              <a:t>H_A </a:t>
            </a:r>
            <a:r>
              <a:rPr lang="en-US" sz="1100" dirty="0">
                <a:sym typeface="Wingdings" panose="05000000000000000000" pitchFamily="2" charset="2"/>
              </a:rPr>
              <a:t> alternative hypothesis: mu_1 &lt; mu_2, where mu_1 and mu_2 represent average time spent my users on the old page and new page respectively</a:t>
            </a:r>
          </a:p>
          <a:p>
            <a:endParaRPr lang="en-US" sz="1100" dirty="0">
              <a:sym typeface="Wingdings" panose="05000000000000000000" pitchFamily="2" charset="2"/>
            </a:endParaRPr>
          </a:p>
          <a:p>
            <a:pPr marL="285750" indent="-285750">
              <a:buFont typeface="Arial" panose="020B0604020202020204" pitchFamily="34" charset="0"/>
              <a:buChar char="•"/>
            </a:pPr>
            <a:endParaRPr lang="en-US" sz="1100"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At the 0.05 significance level, the p-value calculated was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p-value 0.000 to 3 decimal places </a:t>
            </a:r>
          </a:p>
          <a:p>
            <a:endParaRPr lang="en-US" sz="1100" dirty="0">
              <a:latin typeface="Courier New" panose="02070309020205020404" pitchFamily="49" charset="0"/>
              <a:cs typeface="Courier New" panose="02070309020205020404" pitchFamily="49" charset="0"/>
              <a:sym typeface="Wingdings" panose="05000000000000000000" pitchFamily="2" charset="2"/>
            </a:endParaRPr>
          </a:p>
          <a:p>
            <a:pPr marL="171450" indent="-171450">
              <a:buFont typeface="Arial" panose="020B0604020202020204" pitchFamily="34" charset="0"/>
              <a:buChar char="•"/>
            </a:pPr>
            <a:r>
              <a:rPr lang="en-US" sz="1100" dirty="0">
                <a:latin typeface="Courier New" panose="02070309020205020404" pitchFamily="49" charset="0"/>
                <a:cs typeface="Courier New" panose="02070309020205020404" pitchFamily="49" charset="0"/>
                <a:sym typeface="Wingdings" panose="05000000000000000000" pitchFamily="2" charset="2"/>
              </a:rPr>
              <a:t>Since the p-value is much less than alpha of 0.05, we have enough statistical evidence to reject the null hypothesis that users spend equal amount of time on the existing and new page</a:t>
            </a:r>
          </a:p>
          <a:p>
            <a:pPr marL="285750" indent="-285750">
              <a:buFont typeface="Arial" panose="020B0604020202020204" pitchFamily="34" charset="0"/>
              <a:buChar char="•"/>
            </a:pPr>
            <a:endParaRPr lang="en-US" sz="1100" dirty="0">
              <a:sym typeface="Wingdings" panose="05000000000000000000" pitchFamily="2"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Hypotheses Tested and Results</a:t>
            </a:r>
            <a:endParaRPr>
              <a:solidFill>
                <a:srgbClr val="000000"/>
              </a:solidFill>
            </a:endParaRPr>
          </a:p>
        </p:txBody>
      </p:sp>
      <p:sp>
        <p:nvSpPr>
          <p:cNvPr id="139" name="Google Shape;139;p4"/>
          <p:cNvSpPr txBox="1"/>
          <p:nvPr/>
        </p:nvSpPr>
        <p:spPr>
          <a:xfrm>
            <a:off x="4042975" y="459642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 action="ppaction://noaction"/>
              </a:rPr>
              <a:t>Link to Appendix slide on details o</a:t>
            </a:r>
            <a:r>
              <a:rPr lang="en" sz="1200" i="1" u="sng">
                <a:solidFill>
                  <a:schemeClr val="hlink"/>
                </a:solidFill>
                <a:latin typeface="Nunito"/>
                <a:ea typeface="Nunito"/>
                <a:cs typeface="Nunito"/>
                <a:sym typeface="Nunito"/>
                <a:hlinkClick r:id="" action="ppaction://noaction"/>
              </a:rPr>
              <a:t>f the test performed</a:t>
            </a:r>
            <a:endParaRPr sz="1200" b="0" i="1" u="none" strike="noStrike" cap="none">
              <a:solidFill>
                <a:srgbClr val="666666"/>
              </a:solidFill>
              <a:latin typeface="Nunito"/>
              <a:ea typeface="Nunito"/>
              <a:cs typeface="Nunito"/>
              <a:sym typeface="Nunito"/>
            </a:endParaRPr>
          </a:p>
        </p:txBody>
      </p:sp>
      <p:sp>
        <p:nvSpPr>
          <p:cNvPr id="3" name="Text Placeholder 2">
            <a:extLst>
              <a:ext uri="{FF2B5EF4-FFF2-40B4-BE49-F238E27FC236}">
                <a16:creationId xmlns:a16="http://schemas.microsoft.com/office/drawing/2014/main" id="{EA27C170-4506-7ADB-492E-4483FC708581}"/>
              </a:ext>
            </a:extLst>
          </p:cNvPr>
          <p:cNvSpPr>
            <a:spLocks noGrp="1"/>
          </p:cNvSpPr>
          <p:nvPr>
            <p:ph type="body" idx="1"/>
          </p:nvPr>
        </p:nvSpPr>
        <p:spPr/>
        <p:txBody>
          <a:bodyPr/>
          <a:lstStyle/>
          <a:p>
            <a:r>
              <a:rPr lang="en-US" dirty="0"/>
              <a:t>Question 2 answered</a:t>
            </a:r>
          </a:p>
        </p:txBody>
      </p:sp>
      <p:pic>
        <p:nvPicPr>
          <p:cNvPr id="6" name="Picture 5" descr="Chart, bar chart&#10;&#10;Description automatically generated">
            <a:extLst>
              <a:ext uri="{FF2B5EF4-FFF2-40B4-BE49-F238E27FC236}">
                <a16:creationId xmlns:a16="http://schemas.microsoft.com/office/drawing/2014/main" id="{4E56993D-4D56-88CD-6BA3-5E38B8938B43}"/>
              </a:ext>
            </a:extLst>
          </p:cNvPr>
          <p:cNvPicPr>
            <a:picLocks noChangeAspect="1"/>
          </p:cNvPicPr>
          <p:nvPr/>
        </p:nvPicPr>
        <p:blipFill>
          <a:blip r:embed="rId3"/>
          <a:stretch>
            <a:fillRect/>
          </a:stretch>
        </p:blipFill>
        <p:spPr>
          <a:xfrm>
            <a:off x="311650" y="1434675"/>
            <a:ext cx="4102221" cy="2607936"/>
          </a:xfrm>
          <a:prstGeom prst="rect">
            <a:avLst/>
          </a:prstGeom>
        </p:spPr>
      </p:pic>
      <p:sp>
        <p:nvSpPr>
          <p:cNvPr id="8" name="TextBox 7">
            <a:extLst>
              <a:ext uri="{FF2B5EF4-FFF2-40B4-BE49-F238E27FC236}">
                <a16:creationId xmlns:a16="http://schemas.microsoft.com/office/drawing/2014/main" id="{60EE0AFD-D0BA-92FB-E72C-90EC4028EDDE}"/>
              </a:ext>
            </a:extLst>
          </p:cNvPr>
          <p:cNvSpPr txBox="1"/>
          <p:nvPr/>
        </p:nvSpPr>
        <p:spPr>
          <a:xfrm>
            <a:off x="3575098" y="668460"/>
            <a:ext cx="5257152" cy="4428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050" dirty="0"/>
              <a:t>The visual compares the conversion rate of users landing on the new page vs those landing on the old page</a:t>
            </a:r>
          </a:p>
          <a:p>
            <a:pPr>
              <a:lnSpc>
                <a:spcPct val="150000"/>
              </a:lnSpc>
            </a:pPr>
            <a:endParaRPr lang="en-US" sz="1050" dirty="0"/>
          </a:p>
          <a:p>
            <a:pPr marL="285750" indent="-285750">
              <a:lnSpc>
                <a:spcPct val="150000"/>
              </a:lnSpc>
              <a:buFont typeface="Arial" panose="020B0604020202020204" pitchFamily="34" charset="0"/>
              <a:buChar char="•"/>
            </a:pPr>
            <a:r>
              <a:rPr lang="en-US" sz="1050" dirty="0"/>
              <a:t> I tested the hypothesis of whether the proportion of users who convert to subscribers for the new page is greater than those who subscribe to the old page</a:t>
            </a:r>
          </a:p>
          <a:p>
            <a:pPr>
              <a:lnSpc>
                <a:spcPct val="150000"/>
              </a:lnSpc>
            </a:pPr>
            <a:endParaRPr lang="en-US" sz="1050" dirty="0"/>
          </a:p>
          <a:p>
            <a:pPr marL="285750" indent="-285750">
              <a:lnSpc>
                <a:spcPct val="150000"/>
              </a:lnSpc>
              <a:buFont typeface="Arial" panose="020B0604020202020204" pitchFamily="34" charset="0"/>
              <a:buChar char="•"/>
            </a:pPr>
            <a:r>
              <a:rPr lang="en-US" sz="1050" dirty="0"/>
              <a:t>H_0 </a:t>
            </a:r>
            <a:r>
              <a:rPr lang="en-US" sz="1050" dirty="0">
                <a:sym typeface="Wingdings" panose="05000000000000000000" pitchFamily="2" charset="2"/>
              </a:rPr>
              <a:t></a:t>
            </a:r>
            <a:r>
              <a:rPr lang="en-US" sz="1050" dirty="0"/>
              <a:t> null hypothesis:  P_1 = P_2</a:t>
            </a:r>
          </a:p>
          <a:p>
            <a:pPr marL="285750" indent="-285750">
              <a:lnSpc>
                <a:spcPct val="150000"/>
              </a:lnSpc>
              <a:buFont typeface="Arial" panose="020B0604020202020204" pitchFamily="34" charset="0"/>
              <a:buChar char="•"/>
            </a:pPr>
            <a:r>
              <a:rPr lang="en-US" sz="1050" dirty="0"/>
              <a:t>H_A </a:t>
            </a:r>
            <a:r>
              <a:rPr lang="en-US" sz="1050" dirty="0">
                <a:sym typeface="Wingdings" panose="05000000000000000000" pitchFamily="2" charset="2"/>
              </a:rPr>
              <a:t> alternative hypothesis: P_2 &gt; P_1, where P_1 and P_2 represent proportion of those who convert to subscribers after visiting the old page and new page respectively</a:t>
            </a:r>
          </a:p>
          <a:p>
            <a:pPr>
              <a:lnSpc>
                <a:spcPct val="150000"/>
              </a:lnSpc>
            </a:pPr>
            <a:endParaRPr lang="en-US" sz="1050" dirty="0">
              <a:sym typeface="Wingdings" panose="05000000000000000000" pitchFamily="2" charset="2"/>
            </a:endParaRPr>
          </a:p>
          <a:p>
            <a:pPr marL="285750" indent="-285750">
              <a:lnSpc>
                <a:spcPct val="150000"/>
              </a:lnSpc>
              <a:buFont typeface="Arial" panose="020B0604020202020204" pitchFamily="34" charset="0"/>
              <a:buChar char="•"/>
            </a:pPr>
            <a:r>
              <a:rPr lang="en-US" sz="1050" dirty="0">
                <a:sym typeface="Wingdings" panose="05000000000000000000" pitchFamily="2" charset="2"/>
              </a:rPr>
              <a:t>At the 0.05 significance level, the p-value calculated was</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0.008 to 3 decimal places.</a:t>
            </a:r>
            <a:r>
              <a:rPr kumimoji="0" lang="en-US" altLang="en-US" sz="1050" b="0" i="0" u="none" strike="noStrike" cap="none" normalizeH="0" baseline="0" dirty="0">
                <a:ln>
                  <a:noFill/>
                </a:ln>
                <a:solidFill>
                  <a:schemeClr val="tx1"/>
                </a:solidFill>
                <a:effectLst/>
              </a:rPr>
              <a:t> </a:t>
            </a:r>
            <a:endParaRPr lang="en-US" sz="1050" dirty="0">
              <a:latin typeface="Courier New" panose="02070309020205020404" pitchFamily="49" charset="0"/>
              <a:cs typeface="Courier New" panose="02070309020205020404" pitchFamily="49" charset="0"/>
              <a:sym typeface="Wingdings" panose="05000000000000000000" pitchFamily="2" charset="2"/>
            </a:endParaRPr>
          </a:p>
          <a:p>
            <a:pPr marL="171450" indent="-171450">
              <a:lnSpc>
                <a:spcPct val="150000"/>
              </a:lnSpc>
              <a:buFont typeface="Arial" panose="020B0604020202020204" pitchFamily="34" charset="0"/>
              <a:buChar char="•"/>
            </a:pPr>
            <a:r>
              <a:rPr lang="en-US" sz="1050" dirty="0">
                <a:latin typeface="Courier New" panose="02070309020205020404" pitchFamily="49" charset="0"/>
                <a:cs typeface="Courier New" panose="02070309020205020404" pitchFamily="49" charset="0"/>
                <a:sym typeface="Wingdings" panose="05000000000000000000" pitchFamily="2" charset="2"/>
              </a:rPr>
              <a:t>Since the p-value is much less than alpha of 0.05, we have enough statistical evidence to reject the null hypothesis that users spend equal amount of time on the existing and new page</a:t>
            </a:r>
          </a:p>
          <a:p>
            <a:endParaRPr lang="en-US" dirty="0"/>
          </a:p>
        </p:txBody>
      </p:sp>
      <p:sp>
        <p:nvSpPr>
          <p:cNvPr id="9" name="Rectangle 1">
            <a:extLst>
              <a:ext uri="{FF2B5EF4-FFF2-40B4-BE49-F238E27FC236}">
                <a16:creationId xmlns:a16="http://schemas.microsoft.com/office/drawing/2014/main" id="{94D5C93D-F817-955D-073C-5D4AE3A0703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44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Hypotheses Tested and Results</a:t>
            </a:r>
            <a:endParaRPr>
              <a:solidFill>
                <a:srgbClr val="000000"/>
              </a:solidFill>
            </a:endParaRPr>
          </a:p>
        </p:txBody>
      </p:sp>
      <p:sp>
        <p:nvSpPr>
          <p:cNvPr id="138" name="Google Shape;138;p4"/>
          <p:cNvSpPr txBox="1">
            <a:spLocks noGrp="1"/>
          </p:cNvSpPr>
          <p:nvPr>
            <p:ph type="body" idx="1"/>
          </p:nvPr>
        </p:nvSpPr>
        <p:spPr>
          <a:xfrm>
            <a:off x="202550" y="861975"/>
            <a:ext cx="8629800" cy="117567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Question 3</a:t>
            </a:r>
          </a:p>
          <a:p>
            <a:pPr marL="139700" lvl="0" indent="0" algn="l" rtl="0">
              <a:lnSpc>
                <a:spcPct val="115000"/>
              </a:lnSpc>
              <a:spcBef>
                <a:spcPts val="0"/>
              </a:spcBef>
              <a:spcAft>
                <a:spcPts val="0"/>
              </a:spcAft>
              <a:buClr>
                <a:srgbClr val="2D3B45"/>
              </a:buClr>
              <a:buSzPts val="1400"/>
              <a:buNone/>
            </a:pPr>
            <a:endParaRPr lang="en" sz="1400" dirty="0">
              <a:solidFill>
                <a:srgbClr val="2D3B45"/>
              </a:solidFill>
              <a:highlight>
                <a:srgbClr val="FFFFFF"/>
              </a:highlight>
            </a:endParaRPr>
          </a:p>
          <a:p>
            <a:pPr marL="139700" lvl="0" indent="0" algn="l" rtl="0">
              <a:lnSpc>
                <a:spcPct val="115000"/>
              </a:lnSpc>
              <a:spcBef>
                <a:spcPts val="0"/>
              </a:spcBef>
              <a:spcAft>
                <a:spcPts val="0"/>
              </a:spcAft>
              <a:buClr>
                <a:srgbClr val="2D3B45"/>
              </a:buClr>
              <a:buSzPts val="1400"/>
              <a:buNone/>
            </a:pPr>
            <a:endParaRPr lang="en" sz="1400" dirty="0">
              <a:solidFill>
                <a:srgbClr val="2D3B45"/>
              </a:solidFill>
              <a:highlight>
                <a:srgbClr val="FFFFFF"/>
              </a:highlight>
            </a:endParaRPr>
          </a:p>
          <a:p>
            <a:pPr marL="139700" lvl="0" indent="0" algn="l" rtl="0">
              <a:lnSpc>
                <a:spcPct val="115000"/>
              </a:lnSpc>
              <a:spcBef>
                <a:spcPts val="0"/>
              </a:spcBef>
              <a:spcAft>
                <a:spcPts val="0"/>
              </a:spcAft>
              <a:buClr>
                <a:srgbClr val="2D3B45"/>
              </a:buClr>
              <a:buSzPts val="1400"/>
              <a:buNone/>
            </a:pPr>
            <a:endParaRPr sz="1400" dirty="0">
              <a:solidFill>
                <a:srgbClr val="2D3B45"/>
              </a:solidFill>
              <a:highlight>
                <a:srgbClr val="FFFFFF"/>
              </a:highlight>
            </a:endParaRPr>
          </a:p>
        </p:txBody>
      </p:sp>
      <p:sp>
        <p:nvSpPr>
          <p:cNvPr id="139" name="Google Shape;139;p4"/>
          <p:cNvSpPr txBox="1"/>
          <p:nvPr/>
        </p:nvSpPr>
        <p:spPr>
          <a:xfrm>
            <a:off x="4042975" y="459642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 action="ppaction://noaction"/>
              </a:rPr>
              <a:t>Link to Appendix slide on details o</a:t>
            </a:r>
            <a:r>
              <a:rPr lang="en" sz="1200" i="1" u="sng">
                <a:solidFill>
                  <a:schemeClr val="hlink"/>
                </a:solidFill>
                <a:latin typeface="Nunito"/>
                <a:ea typeface="Nunito"/>
                <a:cs typeface="Nunito"/>
                <a:sym typeface="Nunito"/>
                <a:hlinkClick r:id="" action="ppaction://noaction"/>
              </a:rPr>
              <a:t>f the test performed</a:t>
            </a:r>
            <a:endParaRPr sz="1200" b="0" i="1" u="none" strike="noStrike" cap="none">
              <a:solidFill>
                <a:srgbClr val="666666"/>
              </a:solidFill>
              <a:latin typeface="Nunito"/>
              <a:ea typeface="Nunito"/>
              <a:cs typeface="Nunito"/>
              <a:sym typeface="Nunito"/>
            </a:endParaRPr>
          </a:p>
        </p:txBody>
      </p:sp>
      <p:pic>
        <p:nvPicPr>
          <p:cNvPr id="3" name="Picture 2" descr="Chart, bar chart&#10;&#10;Description automatically generated">
            <a:extLst>
              <a:ext uri="{FF2B5EF4-FFF2-40B4-BE49-F238E27FC236}">
                <a16:creationId xmlns:a16="http://schemas.microsoft.com/office/drawing/2014/main" id="{2CED11BE-0AC2-E693-9C95-ED3E9397CBC9}"/>
              </a:ext>
            </a:extLst>
          </p:cNvPr>
          <p:cNvPicPr>
            <a:picLocks noChangeAspect="1"/>
          </p:cNvPicPr>
          <p:nvPr/>
        </p:nvPicPr>
        <p:blipFill>
          <a:blip r:embed="rId3"/>
          <a:stretch>
            <a:fillRect/>
          </a:stretch>
        </p:blipFill>
        <p:spPr>
          <a:xfrm>
            <a:off x="106353" y="1160314"/>
            <a:ext cx="2980606" cy="1945536"/>
          </a:xfrm>
          <a:prstGeom prst="rect">
            <a:avLst/>
          </a:prstGeom>
        </p:spPr>
      </p:pic>
      <p:sp>
        <p:nvSpPr>
          <p:cNvPr id="5" name="TextBox 4">
            <a:extLst>
              <a:ext uri="{FF2B5EF4-FFF2-40B4-BE49-F238E27FC236}">
                <a16:creationId xmlns:a16="http://schemas.microsoft.com/office/drawing/2014/main" id="{DD76E5E3-FA1E-1433-168A-5C2E0C334EFC}"/>
              </a:ext>
            </a:extLst>
          </p:cNvPr>
          <p:cNvSpPr txBox="1"/>
          <p:nvPr/>
        </p:nvSpPr>
        <p:spPr>
          <a:xfrm>
            <a:off x="2976901" y="783876"/>
            <a:ext cx="6095124" cy="36254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100" dirty="0"/>
              <a:t>The visual compares dependency between conversion status and the preferred language together with a contingency table. The bar plots vary differently with French having the largest frequency on non converted while it has the least frequency on the converted users</a:t>
            </a:r>
          </a:p>
          <a:p>
            <a:pPr marL="285750" indent="-285750">
              <a:lnSpc>
                <a:spcPct val="150000"/>
              </a:lnSpc>
              <a:buFont typeface="Arial" panose="020B0604020202020204" pitchFamily="34" charset="0"/>
              <a:buChar char="•"/>
            </a:pPr>
            <a:r>
              <a:rPr lang="en-US" sz="1100" dirty="0"/>
              <a:t> I tested the hypothesis of conversion status and preferred language are independent using the chi square test of independence since all the assumptions of normal distribution, simple random sample and constant variance are met</a:t>
            </a:r>
          </a:p>
          <a:p>
            <a:pPr marL="285750" indent="-285750">
              <a:lnSpc>
                <a:spcPct val="150000"/>
              </a:lnSpc>
              <a:buFont typeface="Arial" panose="020B0604020202020204" pitchFamily="34" charset="0"/>
              <a:buChar char="•"/>
            </a:pPr>
            <a:r>
              <a:rPr lang="en-US" sz="1100" dirty="0"/>
              <a:t>H_0 </a:t>
            </a:r>
            <a:r>
              <a:rPr lang="en-US" sz="1100" dirty="0">
                <a:sym typeface="Wingdings" panose="05000000000000000000" pitchFamily="2" charset="2"/>
              </a:rPr>
              <a:t></a:t>
            </a:r>
            <a:r>
              <a:rPr lang="en-US" sz="1100" dirty="0"/>
              <a:t> null hypothesis:  conversion status and preferred language are independent</a:t>
            </a:r>
          </a:p>
          <a:p>
            <a:pPr marL="285750" indent="-285750">
              <a:lnSpc>
                <a:spcPct val="150000"/>
              </a:lnSpc>
              <a:buFont typeface="Arial" panose="020B0604020202020204" pitchFamily="34" charset="0"/>
              <a:buChar char="•"/>
            </a:pPr>
            <a:r>
              <a:rPr lang="en-US" sz="1100" dirty="0"/>
              <a:t>H_A </a:t>
            </a:r>
            <a:r>
              <a:rPr lang="en-US" sz="1100" dirty="0">
                <a:sym typeface="Wingdings" panose="05000000000000000000" pitchFamily="2" charset="2"/>
              </a:rPr>
              <a:t> alternative hypothesis: conversion status and preferred language are dependent.</a:t>
            </a:r>
          </a:p>
          <a:p>
            <a:pPr>
              <a:lnSpc>
                <a:spcPct val="150000"/>
              </a:lnSpc>
            </a:pPr>
            <a:endParaRPr lang="en-US" sz="1100" dirty="0">
              <a:sym typeface="Wingdings" panose="05000000000000000000" pitchFamily="2" charset="2"/>
            </a:endParaRPr>
          </a:p>
          <a:p>
            <a:pPr marL="285750" indent="-285750">
              <a:lnSpc>
                <a:spcPct val="150000"/>
              </a:lnSpc>
              <a:buFont typeface="Arial" panose="020B0604020202020204" pitchFamily="34" charset="0"/>
              <a:buChar char="•"/>
            </a:pPr>
            <a:r>
              <a:rPr lang="en-US" sz="1100" dirty="0">
                <a:sym typeface="Wingdings" panose="05000000000000000000" pitchFamily="2" charset="2"/>
              </a:rPr>
              <a:t>At the 0.05 significance level, the p-value calculated was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0.213 to 3 decimal places</a:t>
            </a:r>
            <a:r>
              <a:rPr kumimoji="0" lang="en-US" altLang="en-US" sz="1100" b="0" i="0" u="none" strike="noStrike" cap="none" normalizeH="0" baseline="0" dirty="0">
                <a:ln>
                  <a:noFill/>
                </a:ln>
                <a:solidFill>
                  <a:schemeClr val="tx1"/>
                </a:solidFill>
                <a:effectLst/>
              </a:rPr>
              <a:t> </a:t>
            </a:r>
            <a:endParaRPr lang="en-US" sz="1100" dirty="0">
              <a:latin typeface="Courier New" panose="02070309020205020404" pitchFamily="49" charset="0"/>
              <a:cs typeface="Courier New" panose="02070309020205020404" pitchFamily="49" charset="0"/>
              <a:sym typeface="Wingdings" panose="05000000000000000000" pitchFamily="2" charset="2"/>
            </a:endParaRPr>
          </a:p>
          <a:p>
            <a:pPr marL="171450" indent="-171450">
              <a:lnSpc>
                <a:spcPct val="150000"/>
              </a:lnSpc>
              <a:buFont typeface="Arial" panose="020B0604020202020204" pitchFamily="34" charset="0"/>
              <a:buChar char="•"/>
            </a:pPr>
            <a:r>
              <a:rPr lang="en-US" sz="1100" dirty="0">
                <a:latin typeface="Courier New" panose="02070309020205020404" pitchFamily="49" charset="0"/>
                <a:cs typeface="Courier New" panose="02070309020205020404" pitchFamily="49" charset="0"/>
                <a:sym typeface="Wingdings" panose="05000000000000000000" pitchFamily="2" charset="2"/>
              </a:rPr>
              <a:t>Since the p-value is greater than alpha of 0.05, we fail to reject the null hypothesis since we have enough statistical evidence to say that conversion status and language preferred are independent</a:t>
            </a:r>
            <a:endParaRPr lang="en-US" sz="1100" dirty="0"/>
          </a:p>
        </p:txBody>
      </p:sp>
      <p:pic>
        <p:nvPicPr>
          <p:cNvPr id="7" name="Picture 6" descr="Table&#10;&#10;Description automatically generated">
            <a:extLst>
              <a:ext uri="{FF2B5EF4-FFF2-40B4-BE49-F238E27FC236}">
                <a16:creationId xmlns:a16="http://schemas.microsoft.com/office/drawing/2014/main" id="{64ACB0F8-83DF-E203-B8BB-B62F7C8787CE}"/>
              </a:ext>
            </a:extLst>
          </p:cNvPr>
          <p:cNvPicPr>
            <a:picLocks noChangeAspect="1"/>
          </p:cNvPicPr>
          <p:nvPr/>
        </p:nvPicPr>
        <p:blipFill>
          <a:blip r:embed="rId4"/>
          <a:stretch>
            <a:fillRect/>
          </a:stretch>
        </p:blipFill>
        <p:spPr>
          <a:xfrm>
            <a:off x="106353" y="3293215"/>
            <a:ext cx="2774351" cy="1423164"/>
          </a:xfrm>
          <a:prstGeom prst="rect">
            <a:avLst/>
          </a:prstGeom>
        </p:spPr>
      </p:pic>
      <p:sp>
        <p:nvSpPr>
          <p:cNvPr id="8" name="Rectangle 1">
            <a:extLst>
              <a:ext uri="{FF2B5EF4-FFF2-40B4-BE49-F238E27FC236}">
                <a16:creationId xmlns:a16="http://schemas.microsoft.com/office/drawing/2014/main" id="{B4CBB25C-82B9-1A7B-14C8-0C53932FA19A}"/>
              </a:ext>
            </a:extLst>
          </p:cNvPr>
          <p:cNvSpPr>
            <a:spLocks noChangeArrowheads="1"/>
          </p:cNvSpPr>
          <p:nvPr/>
        </p:nvSpPr>
        <p:spPr bwMode="auto">
          <a:xfrm>
            <a:off x="0" y="151656"/>
            <a:ext cx="107721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p-value 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120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1824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Hypotheses Tested and Results</a:t>
            </a:r>
            <a:endParaRPr dirty="0">
              <a:solidFill>
                <a:srgbClr val="000000"/>
              </a:solidFill>
            </a:endParaRPr>
          </a:p>
        </p:txBody>
      </p:sp>
      <p:sp>
        <p:nvSpPr>
          <p:cNvPr id="138" name="Google Shape;138;p4"/>
          <p:cNvSpPr txBox="1">
            <a:spLocks noGrp="1"/>
          </p:cNvSpPr>
          <p:nvPr>
            <p:ph type="body" idx="1"/>
          </p:nvPr>
        </p:nvSpPr>
        <p:spPr>
          <a:xfrm>
            <a:off x="93350" y="433133"/>
            <a:ext cx="8629800" cy="92791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Question 4 answered</a:t>
            </a:r>
          </a:p>
          <a:p>
            <a:pPr marL="139700" lvl="0" indent="0" algn="l" rtl="0">
              <a:lnSpc>
                <a:spcPct val="115000"/>
              </a:lnSpc>
              <a:spcBef>
                <a:spcPts val="0"/>
              </a:spcBef>
              <a:spcAft>
                <a:spcPts val="0"/>
              </a:spcAft>
              <a:buClr>
                <a:srgbClr val="2D3B45"/>
              </a:buClr>
              <a:buSzPts val="1400"/>
              <a:buNone/>
            </a:pPr>
            <a:endParaRPr lang="en" sz="1400" dirty="0">
              <a:solidFill>
                <a:srgbClr val="2D3B45"/>
              </a:solidFill>
              <a:highlight>
                <a:srgbClr val="FFFFFF"/>
              </a:highlight>
            </a:endParaRPr>
          </a:p>
          <a:p>
            <a:pPr marL="139700" lvl="0" indent="0" algn="l" rtl="0">
              <a:lnSpc>
                <a:spcPct val="115000"/>
              </a:lnSpc>
              <a:spcBef>
                <a:spcPts val="0"/>
              </a:spcBef>
              <a:spcAft>
                <a:spcPts val="0"/>
              </a:spcAft>
              <a:buClr>
                <a:srgbClr val="2D3B45"/>
              </a:buClr>
              <a:buSzPts val="1400"/>
              <a:buNone/>
            </a:pPr>
            <a:endParaRPr sz="1400" dirty="0">
              <a:solidFill>
                <a:srgbClr val="2D3B45"/>
              </a:solidFill>
              <a:highlight>
                <a:srgbClr val="FFFFFF"/>
              </a:highlight>
            </a:endParaRPr>
          </a:p>
        </p:txBody>
      </p:sp>
      <p:sp>
        <p:nvSpPr>
          <p:cNvPr id="139" name="Google Shape;139;p4"/>
          <p:cNvSpPr txBox="1"/>
          <p:nvPr/>
        </p:nvSpPr>
        <p:spPr>
          <a:xfrm>
            <a:off x="4042975" y="459642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rId3" action="ppaction://hlinksldjump"/>
              </a:rPr>
              <a:t>Link to Appendix slide on details o</a:t>
            </a:r>
            <a:r>
              <a:rPr lang="en" sz="1200" i="1" u="sng">
                <a:solidFill>
                  <a:schemeClr val="hlink"/>
                </a:solidFill>
                <a:latin typeface="Nunito"/>
                <a:ea typeface="Nunito"/>
                <a:cs typeface="Nunito"/>
                <a:sym typeface="Nunito"/>
                <a:hlinkClick r:id="rId3" action="ppaction://hlinksldjump"/>
              </a:rPr>
              <a:t>f the test performed</a:t>
            </a:r>
            <a:endParaRPr sz="1200" b="0" i="1" u="none" strike="noStrike" cap="none">
              <a:solidFill>
                <a:srgbClr val="666666"/>
              </a:solidFill>
              <a:latin typeface="Nunito"/>
              <a:ea typeface="Nunito"/>
              <a:cs typeface="Nunito"/>
              <a:sym typeface="Nunito"/>
            </a:endParaRPr>
          </a:p>
        </p:txBody>
      </p:sp>
      <p:pic>
        <p:nvPicPr>
          <p:cNvPr id="3" name="Picture 2" descr="Chart, box and whisker chart&#10;&#10;Description automatically generated">
            <a:extLst>
              <a:ext uri="{FF2B5EF4-FFF2-40B4-BE49-F238E27FC236}">
                <a16:creationId xmlns:a16="http://schemas.microsoft.com/office/drawing/2014/main" id="{494DB284-0CA5-2F0C-96A4-B8B1FC4DE43C}"/>
              </a:ext>
            </a:extLst>
          </p:cNvPr>
          <p:cNvPicPr>
            <a:picLocks noChangeAspect="1"/>
          </p:cNvPicPr>
          <p:nvPr/>
        </p:nvPicPr>
        <p:blipFill>
          <a:blip r:embed="rId4"/>
          <a:stretch>
            <a:fillRect/>
          </a:stretch>
        </p:blipFill>
        <p:spPr>
          <a:xfrm>
            <a:off x="93350" y="948965"/>
            <a:ext cx="3933775" cy="2029772"/>
          </a:xfrm>
          <a:prstGeom prst="rect">
            <a:avLst/>
          </a:prstGeom>
        </p:spPr>
      </p:pic>
      <p:sp>
        <p:nvSpPr>
          <p:cNvPr id="7" name="TextBox 6">
            <a:extLst>
              <a:ext uri="{FF2B5EF4-FFF2-40B4-BE49-F238E27FC236}">
                <a16:creationId xmlns:a16="http://schemas.microsoft.com/office/drawing/2014/main" id="{0C3F0DB4-F2CC-5A26-4662-E7CC5051EE5E}"/>
              </a:ext>
            </a:extLst>
          </p:cNvPr>
          <p:cNvSpPr txBox="1"/>
          <p:nvPr/>
        </p:nvSpPr>
        <p:spPr>
          <a:xfrm>
            <a:off x="3115363" y="630532"/>
            <a:ext cx="5716987" cy="37071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050" dirty="0"/>
              <a:t>The visual plot compares time spent on the new page for different language users. The box plot shows English users spend the highest amount of time on a new page with a mean of about 6.6 minutes while Spanish users have the lowest mean. This is supported by the table with Out[83]. French and Spanish users have one outlier while English users do not. Spanish users have the lowest variability</a:t>
            </a:r>
          </a:p>
          <a:p>
            <a:pPr marL="285750" indent="-285750">
              <a:lnSpc>
                <a:spcPct val="150000"/>
              </a:lnSpc>
              <a:buFont typeface="Arial" panose="020B0604020202020204" pitchFamily="34" charset="0"/>
              <a:buChar char="•"/>
            </a:pPr>
            <a:r>
              <a:rPr lang="en-US" sz="1050" dirty="0"/>
              <a:t> I tested the hypothesis of all means being the same using the one- way </a:t>
            </a:r>
            <a:r>
              <a:rPr lang="en-US" sz="1050" dirty="0" err="1"/>
              <a:t>anova</a:t>
            </a:r>
            <a:r>
              <a:rPr lang="en-US" sz="1050" dirty="0"/>
              <a:t> f-test</a:t>
            </a:r>
          </a:p>
          <a:p>
            <a:pPr>
              <a:lnSpc>
                <a:spcPct val="150000"/>
              </a:lnSpc>
            </a:pPr>
            <a:endParaRPr lang="en-US" sz="1050" dirty="0"/>
          </a:p>
          <a:p>
            <a:pPr marL="285750" indent="-285750">
              <a:lnSpc>
                <a:spcPct val="150000"/>
              </a:lnSpc>
              <a:buFont typeface="Arial" panose="020B0604020202020204" pitchFamily="34" charset="0"/>
              <a:buChar char="•"/>
            </a:pPr>
            <a:r>
              <a:rPr lang="en-US" sz="1050" dirty="0"/>
              <a:t>H_0 </a:t>
            </a:r>
            <a:r>
              <a:rPr lang="en-US" sz="1050" dirty="0">
                <a:sym typeface="Wingdings" panose="05000000000000000000" pitchFamily="2" charset="2"/>
              </a:rPr>
              <a:t></a:t>
            </a:r>
            <a:r>
              <a:rPr lang="en-US" sz="1050" dirty="0"/>
              <a:t> null hypothesis:  all means are the same; mu_1 = mu_2 =mu_3</a:t>
            </a:r>
          </a:p>
          <a:p>
            <a:pPr marL="285750" indent="-285750">
              <a:lnSpc>
                <a:spcPct val="150000"/>
              </a:lnSpc>
              <a:buFont typeface="Arial" panose="020B0604020202020204" pitchFamily="34" charset="0"/>
              <a:buChar char="•"/>
            </a:pPr>
            <a:r>
              <a:rPr lang="en-US" sz="1050" dirty="0"/>
              <a:t>H_A </a:t>
            </a:r>
            <a:r>
              <a:rPr lang="en-US" sz="1050" dirty="0">
                <a:sym typeface="Wingdings" panose="05000000000000000000" pitchFamily="2" charset="2"/>
              </a:rPr>
              <a:t> alternative hypothesis: at least one of the means are different. </a:t>
            </a:r>
          </a:p>
          <a:p>
            <a:pPr marL="285750" indent="-285750">
              <a:lnSpc>
                <a:spcPct val="150000"/>
              </a:lnSpc>
              <a:buFont typeface="Arial" panose="020B0604020202020204" pitchFamily="34" charset="0"/>
              <a:buChar char="•"/>
            </a:pPr>
            <a:endParaRPr lang="en-US" sz="1050" dirty="0">
              <a:sym typeface="Wingdings" panose="05000000000000000000" pitchFamily="2" charset="2"/>
            </a:endParaRPr>
          </a:p>
          <a:p>
            <a:pPr marL="285750" indent="-285750">
              <a:lnSpc>
                <a:spcPct val="150000"/>
              </a:lnSpc>
              <a:buFont typeface="Arial" panose="020B0604020202020204" pitchFamily="34" charset="0"/>
              <a:buChar char="•"/>
            </a:pPr>
            <a:r>
              <a:rPr lang="en-US" sz="1050" dirty="0">
                <a:sym typeface="Wingdings" panose="05000000000000000000" pitchFamily="2" charset="2"/>
              </a:rPr>
              <a:t> At the 0.05 significance level, the p-value calculated was</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0.432 to 3 decimal places</a:t>
            </a:r>
            <a:r>
              <a:rPr kumimoji="0" lang="en-US" altLang="en-US" sz="1050" b="0" i="0" u="none" strike="noStrike" cap="none" normalizeH="0" baseline="0" dirty="0">
                <a:ln>
                  <a:noFill/>
                </a:ln>
                <a:solidFill>
                  <a:schemeClr val="tx1"/>
                </a:solidFill>
                <a:effectLst/>
              </a:rPr>
              <a:t> </a:t>
            </a:r>
            <a:endParaRPr lang="en-US" sz="1050" dirty="0">
              <a:latin typeface="Courier New" panose="02070309020205020404" pitchFamily="49" charset="0"/>
              <a:cs typeface="Courier New" panose="02070309020205020404" pitchFamily="49" charset="0"/>
              <a:sym typeface="Wingdings" panose="05000000000000000000" pitchFamily="2" charset="2"/>
            </a:endParaRPr>
          </a:p>
          <a:p>
            <a:pPr marL="171450" indent="-171450">
              <a:lnSpc>
                <a:spcPct val="150000"/>
              </a:lnSpc>
              <a:buFont typeface="Arial" panose="020B0604020202020204" pitchFamily="34" charset="0"/>
              <a:buChar char="•"/>
            </a:pPr>
            <a:r>
              <a:rPr lang="en-US" sz="1050" dirty="0">
                <a:latin typeface="Courier New" panose="02070309020205020404" pitchFamily="49" charset="0"/>
                <a:cs typeface="Courier New" panose="02070309020205020404" pitchFamily="49" charset="0"/>
                <a:sym typeface="Wingdings" panose="05000000000000000000" pitchFamily="2" charset="2"/>
              </a:rPr>
              <a:t>Since the p-value is greater than alpha of 0.05, we fail to reject the null hypothesis since we have enough evidence to conclude the means are not statistically different. </a:t>
            </a:r>
            <a:endParaRPr lang="en-US" sz="1100" dirty="0"/>
          </a:p>
        </p:txBody>
      </p:sp>
      <p:pic>
        <p:nvPicPr>
          <p:cNvPr id="9" name="Picture 8" descr="Text&#10;&#10;Description automatically generated">
            <a:extLst>
              <a:ext uri="{FF2B5EF4-FFF2-40B4-BE49-F238E27FC236}">
                <a16:creationId xmlns:a16="http://schemas.microsoft.com/office/drawing/2014/main" id="{2FA892AF-E9DE-3254-D64C-7BE6A4E939E1}"/>
              </a:ext>
            </a:extLst>
          </p:cNvPr>
          <p:cNvPicPr>
            <a:picLocks noChangeAspect="1"/>
          </p:cNvPicPr>
          <p:nvPr/>
        </p:nvPicPr>
        <p:blipFill>
          <a:blip r:embed="rId5"/>
          <a:stretch>
            <a:fillRect/>
          </a:stretch>
        </p:blipFill>
        <p:spPr>
          <a:xfrm>
            <a:off x="253017" y="3297170"/>
            <a:ext cx="2526828" cy="1588171"/>
          </a:xfrm>
          <a:prstGeom prst="rect">
            <a:avLst/>
          </a:prstGeom>
        </p:spPr>
      </p:pic>
    </p:spTree>
    <p:extLst>
      <p:ext uri="{BB962C8B-B14F-4D97-AF65-F5344CB8AC3E}">
        <p14:creationId xmlns:p14="http://schemas.microsoft.com/office/powerpoint/2010/main" val="251654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Hypotheses Tested and Results</a:t>
            </a:r>
            <a:endParaRPr>
              <a:solidFill>
                <a:srgbClr val="000000"/>
              </a:solidFill>
            </a:endParaRPr>
          </a:p>
        </p:txBody>
      </p:sp>
      <p:sp>
        <p:nvSpPr>
          <p:cNvPr id="138" name="Google Shape;138;p4"/>
          <p:cNvSpPr txBox="1">
            <a:spLocks noGrp="1"/>
          </p:cNvSpPr>
          <p:nvPr>
            <p:ph type="body" idx="1"/>
          </p:nvPr>
        </p:nvSpPr>
        <p:spPr>
          <a:xfrm>
            <a:off x="202550" y="861975"/>
            <a:ext cx="8629800" cy="1560397"/>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2D3B45"/>
              </a:buClr>
              <a:buSzPts val="1400"/>
              <a:buChar char="●"/>
            </a:pPr>
            <a:r>
              <a:rPr lang="en-US" sz="1400" dirty="0">
                <a:solidFill>
                  <a:srgbClr val="2D3B45"/>
                </a:solidFill>
                <a:highlight>
                  <a:srgbClr val="FFFFFF"/>
                </a:highlight>
              </a:rPr>
              <a:t>Q4 Confirming the assumptions using </a:t>
            </a:r>
            <a:r>
              <a:rPr lang="en-US" sz="1400" dirty="0" err="1">
                <a:solidFill>
                  <a:srgbClr val="2D3B45"/>
                </a:solidFill>
                <a:highlight>
                  <a:srgbClr val="FFFFFF"/>
                </a:highlight>
              </a:rPr>
              <a:t>anova</a:t>
            </a:r>
            <a:endParaRPr lang="en-US"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lang="en-US"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lang="en-US"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p:txBody>
      </p:sp>
      <p:sp>
        <p:nvSpPr>
          <p:cNvPr id="139" name="Google Shape;139;p4"/>
          <p:cNvSpPr txBox="1"/>
          <p:nvPr/>
        </p:nvSpPr>
        <p:spPr>
          <a:xfrm>
            <a:off x="4042975" y="459642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rId3" action="ppaction://hlinksldjump"/>
              </a:rPr>
              <a:t>Link to Appendix slide on details o</a:t>
            </a:r>
            <a:r>
              <a:rPr lang="en" sz="1200" i="1" u="sng">
                <a:solidFill>
                  <a:schemeClr val="hlink"/>
                </a:solidFill>
                <a:latin typeface="Nunito"/>
                <a:ea typeface="Nunito"/>
                <a:cs typeface="Nunito"/>
                <a:sym typeface="Nunito"/>
                <a:hlinkClick r:id="rId3" action="ppaction://hlinksldjump"/>
              </a:rPr>
              <a:t>f the test performed</a:t>
            </a:r>
            <a:endParaRPr sz="1200" b="0" i="1" u="none" strike="noStrike" cap="none">
              <a:solidFill>
                <a:srgbClr val="666666"/>
              </a:solidFill>
              <a:latin typeface="Nunito"/>
              <a:ea typeface="Nunito"/>
              <a:cs typeface="Nunito"/>
              <a:sym typeface="Nunito"/>
            </a:endParaRPr>
          </a:p>
        </p:txBody>
      </p:sp>
      <p:pic>
        <p:nvPicPr>
          <p:cNvPr id="5" name="Picture 4" descr="Graphical user interface, text&#10;&#10;Description automatically generated">
            <a:extLst>
              <a:ext uri="{FF2B5EF4-FFF2-40B4-BE49-F238E27FC236}">
                <a16:creationId xmlns:a16="http://schemas.microsoft.com/office/drawing/2014/main" id="{ABB9459A-D944-138D-58DF-66E668568C09}"/>
              </a:ext>
            </a:extLst>
          </p:cNvPr>
          <p:cNvPicPr>
            <a:picLocks noChangeAspect="1"/>
          </p:cNvPicPr>
          <p:nvPr/>
        </p:nvPicPr>
        <p:blipFill>
          <a:blip r:embed="rId4"/>
          <a:stretch>
            <a:fillRect/>
          </a:stretch>
        </p:blipFill>
        <p:spPr>
          <a:xfrm>
            <a:off x="111862" y="1255569"/>
            <a:ext cx="4363886" cy="1739499"/>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275AD98-2559-16CE-304C-A900522496AA}"/>
              </a:ext>
            </a:extLst>
          </p:cNvPr>
          <p:cNvPicPr>
            <a:picLocks noChangeAspect="1"/>
          </p:cNvPicPr>
          <p:nvPr/>
        </p:nvPicPr>
        <p:blipFill>
          <a:blip r:embed="rId5"/>
          <a:stretch>
            <a:fillRect/>
          </a:stretch>
        </p:blipFill>
        <p:spPr>
          <a:xfrm>
            <a:off x="261307" y="3228501"/>
            <a:ext cx="4363886" cy="1214274"/>
          </a:xfrm>
          <a:prstGeom prst="rect">
            <a:avLst/>
          </a:prstGeom>
        </p:spPr>
      </p:pic>
      <p:sp>
        <p:nvSpPr>
          <p:cNvPr id="8" name="TextBox 7">
            <a:extLst>
              <a:ext uri="{FF2B5EF4-FFF2-40B4-BE49-F238E27FC236}">
                <a16:creationId xmlns:a16="http://schemas.microsoft.com/office/drawing/2014/main" id="{ED65F84A-1FEB-C58A-A465-9067BC66396C}"/>
              </a:ext>
            </a:extLst>
          </p:cNvPr>
          <p:cNvSpPr txBox="1"/>
          <p:nvPr/>
        </p:nvSpPr>
        <p:spPr>
          <a:xfrm>
            <a:off x="4970761" y="1255569"/>
            <a:ext cx="3478845" cy="2251065"/>
          </a:xfrm>
          <a:prstGeom prst="rect">
            <a:avLst/>
          </a:prstGeom>
          <a:noFill/>
        </p:spPr>
        <p:txBody>
          <a:bodyPr wrap="square" rtlCol="0">
            <a:spAutoFit/>
          </a:bodyPr>
          <a:lstStyle/>
          <a:p>
            <a:pPr>
              <a:lnSpc>
                <a:spcPct val="200000"/>
              </a:lnSpc>
            </a:pPr>
            <a:r>
              <a:rPr lang="en-US" sz="1200" dirty="0"/>
              <a:t>The results from the Shapiro test and </a:t>
            </a:r>
            <a:r>
              <a:rPr lang="en-US" sz="1200" dirty="0" err="1"/>
              <a:t>Levene</a:t>
            </a:r>
            <a:r>
              <a:rPr lang="en-US" sz="1200" dirty="0"/>
              <a:t> test are in accordance with the assumptions needed to perform </a:t>
            </a:r>
            <a:r>
              <a:rPr lang="en-US" sz="1200" dirty="0" err="1"/>
              <a:t>anova</a:t>
            </a:r>
            <a:r>
              <a:rPr lang="en-US" sz="1200" dirty="0"/>
              <a:t> test on our dataset with </a:t>
            </a:r>
            <a:r>
              <a:rPr lang="en-US" sz="1200" dirty="0" err="1"/>
              <a:t>time_spent_on_the_page</a:t>
            </a:r>
            <a:r>
              <a:rPr lang="en-US" sz="1200" dirty="0"/>
              <a:t> being the numerical variable and response while language preferred is the categorical variable</a:t>
            </a:r>
          </a:p>
        </p:txBody>
      </p:sp>
    </p:spTree>
    <p:extLst>
      <p:ext uri="{BB962C8B-B14F-4D97-AF65-F5344CB8AC3E}">
        <p14:creationId xmlns:p14="http://schemas.microsoft.com/office/powerpoint/2010/main" val="86773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e9006cb6c_1_28"/>
          <p:cNvSpPr txBox="1">
            <a:spLocks noGrp="1"/>
          </p:cNvSpPr>
          <p:nvPr>
            <p:ph type="title"/>
          </p:nvPr>
        </p:nvSpPr>
        <p:spPr>
          <a:xfrm>
            <a:off x="257150" y="12385"/>
            <a:ext cx="8520600" cy="43450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sz="2000" dirty="0">
                <a:solidFill>
                  <a:srgbClr val="000000"/>
                </a:solidFill>
              </a:rPr>
              <a:t>Appendix</a:t>
            </a:r>
            <a:endParaRPr sz="2000" dirty="0">
              <a:solidFill>
                <a:srgbClr val="000000"/>
              </a:solidFill>
            </a:endParaRPr>
          </a:p>
        </p:txBody>
      </p:sp>
      <p:sp>
        <p:nvSpPr>
          <p:cNvPr id="162" name="Google Shape;162;g10e9006cb6c_1_28"/>
          <p:cNvSpPr txBox="1">
            <a:spLocks noGrp="1"/>
          </p:cNvSpPr>
          <p:nvPr>
            <p:ph type="body" idx="1"/>
          </p:nvPr>
        </p:nvSpPr>
        <p:spPr>
          <a:xfrm>
            <a:off x="257150" y="265471"/>
            <a:ext cx="8629800" cy="4612557"/>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1000"/>
              </a:spcBef>
              <a:spcAft>
                <a:spcPts val="1000"/>
              </a:spcAft>
              <a:buClr>
                <a:srgbClr val="000000"/>
              </a:buClr>
              <a:buSzPts val="1400"/>
              <a:buChar char="●"/>
            </a:pPr>
            <a:r>
              <a:rPr lang="en-US" sz="1100" dirty="0">
                <a:solidFill>
                  <a:schemeClr val="dk1"/>
                </a:solidFill>
              </a:rPr>
              <a:t>Number 1 with test performed: from </a:t>
            </a:r>
            <a:r>
              <a:rPr lang="en-US" sz="1100" dirty="0" err="1">
                <a:solidFill>
                  <a:schemeClr val="dk1"/>
                </a:solidFill>
              </a:rPr>
              <a:t>scipy.stats</a:t>
            </a:r>
            <a:r>
              <a:rPr lang="en-US" sz="1100" dirty="0">
                <a:solidFill>
                  <a:schemeClr val="dk1"/>
                </a:solidFill>
              </a:rPr>
              <a:t> import </a:t>
            </a:r>
            <a:r>
              <a:rPr lang="en-US" sz="1100" dirty="0" err="1">
                <a:solidFill>
                  <a:schemeClr val="dk1"/>
                </a:solidFill>
              </a:rPr>
              <a:t>ttest_ind</a:t>
            </a:r>
            <a:endParaRPr lang="en-US" sz="1100" dirty="0">
              <a:solidFill>
                <a:schemeClr val="dk1"/>
              </a:solidFill>
            </a:endParaRPr>
          </a:p>
          <a:p>
            <a:pPr marL="139700" lvl="0" indent="0" algn="l" rtl="0">
              <a:lnSpc>
                <a:spcPct val="100000"/>
              </a:lnSpc>
              <a:spcBef>
                <a:spcPts val="1000"/>
              </a:spcBef>
              <a:spcAft>
                <a:spcPts val="1000"/>
              </a:spcAft>
              <a:buClr>
                <a:srgbClr val="000000"/>
              </a:buClr>
              <a:buSzPts val="1400"/>
              <a:buNone/>
            </a:pPr>
            <a:r>
              <a:rPr lang="en-US" sz="800" dirty="0" err="1">
                <a:solidFill>
                  <a:schemeClr val="dk1"/>
                </a:solidFill>
              </a:rPr>
              <a:t>test_stat</a:t>
            </a:r>
            <a:r>
              <a:rPr lang="en-US" sz="800" dirty="0">
                <a:solidFill>
                  <a:schemeClr val="dk1"/>
                </a:solidFill>
              </a:rPr>
              <a:t>, </a:t>
            </a:r>
            <a:r>
              <a:rPr lang="en-US" sz="800" dirty="0" err="1">
                <a:solidFill>
                  <a:schemeClr val="dk1"/>
                </a:solidFill>
              </a:rPr>
              <a:t>p_value</a:t>
            </a:r>
            <a:r>
              <a:rPr lang="en-US" sz="800" dirty="0">
                <a:solidFill>
                  <a:schemeClr val="dk1"/>
                </a:solidFill>
              </a:rPr>
              <a:t> =  </a:t>
            </a:r>
            <a:r>
              <a:rPr lang="en-US" sz="800" dirty="0" err="1">
                <a:solidFill>
                  <a:schemeClr val="dk1"/>
                </a:solidFill>
              </a:rPr>
              <a:t>ttest_ind</a:t>
            </a:r>
            <a:r>
              <a:rPr lang="en-US" sz="800" dirty="0">
                <a:solidFill>
                  <a:schemeClr val="dk1"/>
                </a:solidFill>
              </a:rPr>
              <a:t>(</a:t>
            </a:r>
            <a:r>
              <a:rPr lang="en-US" sz="800" dirty="0" err="1">
                <a:solidFill>
                  <a:schemeClr val="dk1"/>
                </a:solidFill>
              </a:rPr>
              <a:t>time_spent_new</a:t>
            </a:r>
            <a:r>
              <a:rPr lang="en-US" sz="800" dirty="0">
                <a:solidFill>
                  <a:schemeClr val="dk1"/>
                </a:solidFill>
              </a:rPr>
              <a:t>, </a:t>
            </a:r>
            <a:r>
              <a:rPr lang="en-US" sz="800" dirty="0" err="1">
                <a:solidFill>
                  <a:schemeClr val="dk1"/>
                </a:solidFill>
              </a:rPr>
              <a:t>time_spent_old</a:t>
            </a:r>
            <a:r>
              <a:rPr lang="en-US" sz="800" dirty="0">
                <a:solidFill>
                  <a:schemeClr val="dk1"/>
                </a:solidFill>
              </a:rPr>
              <a:t>, </a:t>
            </a:r>
            <a:r>
              <a:rPr lang="en-US" sz="800" dirty="0" err="1">
                <a:solidFill>
                  <a:schemeClr val="dk1"/>
                </a:solidFill>
              </a:rPr>
              <a:t>equal_var</a:t>
            </a:r>
            <a:r>
              <a:rPr lang="en-US" sz="800" dirty="0">
                <a:solidFill>
                  <a:schemeClr val="dk1"/>
                </a:solidFill>
              </a:rPr>
              <a:t> = False, alternative = 'greater’) </a:t>
            </a:r>
          </a:p>
          <a:p>
            <a:pPr marL="139700" indent="0">
              <a:lnSpc>
                <a:spcPct val="100000"/>
              </a:lnSpc>
              <a:spcBef>
                <a:spcPts val="1000"/>
              </a:spcBef>
              <a:spcAft>
                <a:spcPts val="1000"/>
              </a:spcAft>
              <a:buClr>
                <a:srgbClr val="000000"/>
              </a:buClr>
              <a:buSzPts val="1400"/>
              <a:buNone/>
            </a:pPr>
            <a:r>
              <a:rPr lang="en-US" sz="800" dirty="0">
                <a:solidFill>
                  <a:schemeClr val="dk1"/>
                </a:solidFill>
              </a:rPr>
              <a:t>('The p-value is', </a:t>
            </a:r>
            <a:r>
              <a:rPr lang="en-US" sz="800" dirty="0" err="1">
                <a:solidFill>
                  <a:schemeClr val="dk1"/>
                </a:solidFill>
              </a:rPr>
              <a:t>p_value</a:t>
            </a:r>
            <a:r>
              <a:rPr lang="en-US" sz="800" dirty="0">
                <a:solidFill>
                  <a:schemeClr val="dk1"/>
                </a:solidFill>
              </a:rPr>
              <a:t>)</a:t>
            </a:r>
          </a:p>
          <a:p>
            <a:pPr marL="457200" lvl="0" indent="-317500" algn="l" rtl="0">
              <a:lnSpc>
                <a:spcPct val="100000"/>
              </a:lnSpc>
              <a:spcBef>
                <a:spcPts val="1000"/>
              </a:spcBef>
              <a:spcAft>
                <a:spcPts val="1000"/>
              </a:spcAft>
              <a:buClr>
                <a:srgbClr val="000000"/>
              </a:buClr>
              <a:buSzPts val="1400"/>
              <a:buChar char="●"/>
            </a:pPr>
            <a:r>
              <a:rPr lang="en-US" sz="1100" dirty="0">
                <a:solidFill>
                  <a:schemeClr val="dk1"/>
                </a:solidFill>
              </a:rPr>
              <a:t>Number 2 with test performed:  from </a:t>
            </a:r>
            <a:r>
              <a:rPr lang="en-US" sz="1100" dirty="0" err="1">
                <a:solidFill>
                  <a:schemeClr val="dk1"/>
                </a:solidFill>
              </a:rPr>
              <a:t>statsmodels.stats.proportion</a:t>
            </a:r>
            <a:r>
              <a:rPr lang="en-US" sz="1100" dirty="0">
                <a:solidFill>
                  <a:schemeClr val="dk1"/>
                </a:solidFill>
              </a:rPr>
              <a:t> import </a:t>
            </a:r>
            <a:r>
              <a:rPr lang="en-US" sz="1100" dirty="0" err="1">
                <a:solidFill>
                  <a:schemeClr val="dk1"/>
                </a:solidFill>
              </a:rPr>
              <a:t>proportions_ztest</a:t>
            </a:r>
            <a:r>
              <a:rPr lang="en-US" sz="1100" dirty="0">
                <a:solidFill>
                  <a:schemeClr val="dk1"/>
                </a:solidFill>
              </a:rPr>
              <a:t>   </a:t>
            </a:r>
          </a:p>
          <a:p>
            <a:pPr marL="139700" lvl="0" indent="0" algn="l" rtl="0">
              <a:lnSpc>
                <a:spcPct val="100000"/>
              </a:lnSpc>
              <a:spcBef>
                <a:spcPts val="1000"/>
              </a:spcBef>
              <a:spcAft>
                <a:spcPts val="1000"/>
              </a:spcAft>
              <a:buClr>
                <a:srgbClr val="000000"/>
              </a:buClr>
              <a:buSzPts val="1400"/>
              <a:buNone/>
            </a:pPr>
            <a:r>
              <a:rPr lang="en-US" sz="800" dirty="0" err="1">
                <a:solidFill>
                  <a:schemeClr val="dk1"/>
                </a:solidFill>
              </a:rPr>
              <a:t>test_stat</a:t>
            </a:r>
            <a:r>
              <a:rPr lang="en-US" sz="800" dirty="0">
                <a:solidFill>
                  <a:schemeClr val="dk1"/>
                </a:solidFill>
              </a:rPr>
              <a:t>, </a:t>
            </a:r>
            <a:r>
              <a:rPr lang="en-US" sz="800" dirty="0" err="1">
                <a:solidFill>
                  <a:schemeClr val="dk1"/>
                </a:solidFill>
              </a:rPr>
              <a:t>p_value</a:t>
            </a:r>
            <a:r>
              <a:rPr lang="en-US" sz="800" dirty="0">
                <a:solidFill>
                  <a:schemeClr val="dk1"/>
                </a:solidFill>
              </a:rPr>
              <a:t> = </a:t>
            </a:r>
            <a:r>
              <a:rPr lang="en-US" sz="800" dirty="0" err="1">
                <a:solidFill>
                  <a:schemeClr val="dk1"/>
                </a:solidFill>
              </a:rPr>
              <a:t>proportions_ztest</a:t>
            </a:r>
            <a:r>
              <a:rPr lang="en-US" sz="800" dirty="0">
                <a:solidFill>
                  <a:schemeClr val="dk1"/>
                </a:solidFill>
              </a:rPr>
              <a:t>([</a:t>
            </a:r>
            <a:r>
              <a:rPr lang="en-US" sz="800" dirty="0" err="1">
                <a:solidFill>
                  <a:schemeClr val="dk1"/>
                </a:solidFill>
              </a:rPr>
              <a:t>new_converted</a:t>
            </a:r>
            <a:r>
              <a:rPr lang="en-US" sz="800" dirty="0">
                <a:solidFill>
                  <a:schemeClr val="dk1"/>
                </a:solidFill>
              </a:rPr>
              <a:t>, </a:t>
            </a:r>
            <a:r>
              <a:rPr lang="en-US" sz="800" dirty="0" err="1">
                <a:solidFill>
                  <a:schemeClr val="dk1"/>
                </a:solidFill>
              </a:rPr>
              <a:t>old_converted</a:t>
            </a:r>
            <a:r>
              <a:rPr lang="en-US" sz="800" dirty="0">
                <a:solidFill>
                  <a:schemeClr val="dk1"/>
                </a:solidFill>
              </a:rPr>
              <a:t>] , [</a:t>
            </a:r>
            <a:r>
              <a:rPr lang="en-US" sz="800" dirty="0" err="1">
                <a:solidFill>
                  <a:schemeClr val="dk1"/>
                </a:solidFill>
              </a:rPr>
              <a:t>n_treatment</a:t>
            </a:r>
            <a:r>
              <a:rPr lang="en-US" sz="800" dirty="0">
                <a:solidFill>
                  <a:schemeClr val="dk1"/>
                </a:solidFill>
              </a:rPr>
              <a:t>, </a:t>
            </a:r>
            <a:r>
              <a:rPr lang="en-US" sz="800" dirty="0" err="1">
                <a:solidFill>
                  <a:schemeClr val="dk1"/>
                </a:solidFill>
              </a:rPr>
              <a:t>n_control</a:t>
            </a:r>
            <a:r>
              <a:rPr lang="en-US" sz="800" dirty="0">
                <a:solidFill>
                  <a:schemeClr val="dk1"/>
                </a:solidFill>
              </a:rPr>
              <a:t>], alternative = 'larger)</a:t>
            </a:r>
          </a:p>
          <a:p>
            <a:pPr marL="139700" indent="0">
              <a:lnSpc>
                <a:spcPct val="100000"/>
              </a:lnSpc>
              <a:spcBef>
                <a:spcPts val="1000"/>
              </a:spcBef>
              <a:spcAft>
                <a:spcPts val="1000"/>
              </a:spcAft>
              <a:buClr>
                <a:srgbClr val="000000"/>
              </a:buClr>
              <a:buSzPts val="1400"/>
              <a:buNone/>
            </a:pPr>
            <a:r>
              <a:rPr lang="en-US" sz="800" dirty="0">
                <a:solidFill>
                  <a:schemeClr val="dk1"/>
                </a:solidFill>
              </a:rPr>
              <a:t>('The p-value is', </a:t>
            </a:r>
            <a:r>
              <a:rPr lang="en-US" sz="800" dirty="0" err="1">
                <a:solidFill>
                  <a:schemeClr val="dk1"/>
                </a:solidFill>
              </a:rPr>
              <a:t>p_value</a:t>
            </a:r>
            <a:r>
              <a:rPr lang="en-US" sz="800" dirty="0">
                <a:solidFill>
                  <a:schemeClr val="dk1"/>
                </a:solidFill>
              </a:rPr>
              <a:t>)</a:t>
            </a:r>
          </a:p>
          <a:p>
            <a:pPr marL="457200" lvl="0" indent="-317500" algn="l" rtl="0">
              <a:lnSpc>
                <a:spcPct val="100000"/>
              </a:lnSpc>
              <a:spcBef>
                <a:spcPts val="1000"/>
              </a:spcBef>
              <a:spcAft>
                <a:spcPts val="1000"/>
              </a:spcAft>
              <a:buClr>
                <a:srgbClr val="000000"/>
              </a:buClr>
              <a:buSzPts val="1400"/>
              <a:buChar char="●"/>
            </a:pPr>
            <a:r>
              <a:rPr lang="en-US" sz="1100" dirty="0">
                <a:solidFill>
                  <a:schemeClr val="dk1"/>
                </a:solidFill>
              </a:rPr>
              <a:t>Number 3 with test </a:t>
            </a:r>
            <a:r>
              <a:rPr lang="en-US" sz="1100" dirty="0" err="1">
                <a:solidFill>
                  <a:schemeClr val="dk1"/>
                </a:solidFill>
              </a:rPr>
              <a:t>performed:from</a:t>
            </a:r>
            <a:r>
              <a:rPr lang="en-US" sz="1100" dirty="0">
                <a:solidFill>
                  <a:schemeClr val="dk1"/>
                </a:solidFill>
              </a:rPr>
              <a:t> </a:t>
            </a:r>
            <a:r>
              <a:rPr lang="en-US" sz="1100" dirty="0" err="1">
                <a:solidFill>
                  <a:schemeClr val="dk1"/>
                </a:solidFill>
              </a:rPr>
              <a:t>scipy.stats</a:t>
            </a:r>
            <a:r>
              <a:rPr lang="en-US" sz="1100" dirty="0">
                <a:solidFill>
                  <a:schemeClr val="dk1"/>
                </a:solidFill>
              </a:rPr>
              <a:t> import chi2_contingency </a:t>
            </a:r>
          </a:p>
          <a:p>
            <a:pPr marL="139700" lvl="0" indent="0" algn="l" rtl="0">
              <a:lnSpc>
                <a:spcPct val="100000"/>
              </a:lnSpc>
              <a:spcBef>
                <a:spcPts val="1000"/>
              </a:spcBef>
              <a:spcAft>
                <a:spcPts val="1000"/>
              </a:spcAft>
              <a:buClr>
                <a:srgbClr val="000000"/>
              </a:buClr>
              <a:buSzPts val="1400"/>
              <a:buNone/>
            </a:pPr>
            <a:r>
              <a:rPr lang="en-US" sz="800" dirty="0">
                <a:solidFill>
                  <a:schemeClr val="dk1"/>
                </a:solidFill>
              </a:rPr>
              <a:t>chi2, </a:t>
            </a:r>
            <a:r>
              <a:rPr lang="en-US" sz="800" dirty="0" err="1">
                <a:solidFill>
                  <a:schemeClr val="dk1"/>
                </a:solidFill>
              </a:rPr>
              <a:t>p_value</a:t>
            </a:r>
            <a:r>
              <a:rPr lang="en-US" sz="800" dirty="0">
                <a:solidFill>
                  <a:schemeClr val="dk1"/>
                </a:solidFill>
              </a:rPr>
              <a:t>, </a:t>
            </a:r>
            <a:r>
              <a:rPr lang="en-US" sz="800" dirty="0" err="1">
                <a:solidFill>
                  <a:schemeClr val="dk1"/>
                </a:solidFill>
              </a:rPr>
              <a:t>dof</a:t>
            </a:r>
            <a:r>
              <a:rPr lang="en-US" sz="800" dirty="0">
                <a:solidFill>
                  <a:schemeClr val="dk1"/>
                </a:solidFill>
              </a:rPr>
              <a:t>, </a:t>
            </a:r>
            <a:r>
              <a:rPr lang="en-US" sz="800" dirty="0" err="1">
                <a:solidFill>
                  <a:schemeClr val="dk1"/>
                </a:solidFill>
              </a:rPr>
              <a:t>exp_freq</a:t>
            </a:r>
            <a:r>
              <a:rPr lang="en-US" sz="800" dirty="0">
                <a:solidFill>
                  <a:schemeClr val="dk1"/>
                </a:solidFill>
              </a:rPr>
              <a:t> = chi2_contingency(</a:t>
            </a:r>
            <a:r>
              <a:rPr lang="en-US" sz="800" dirty="0" err="1">
                <a:solidFill>
                  <a:schemeClr val="dk1"/>
                </a:solidFill>
              </a:rPr>
              <a:t>contingency_table</a:t>
            </a:r>
            <a:r>
              <a:rPr lang="en-US" sz="800" dirty="0">
                <a:solidFill>
                  <a:schemeClr val="dk1"/>
                </a:solidFill>
              </a:rPr>
              <a:t>) </a:t>
            </a:r>
          </a:p>
          <a:p>
            <a:pPr marL="139700" lvl="0" indent="0" algn="l" rtl="0">
              <a:lnSpc>
                <a:spcPct val="100000"/>
              </a:lnSpc>
              <a:spcBef>
                <a:spcPts val="1000"/>
              </a:spcBef>
              <a:spcAft>
                <a:spcPts val="1000"/>
              </a:spcAft>
              <a:buClr>
                <a:srgbClr val="000000"/>
              </a:buClr>
              <a:buSzPts val="1400"/>
              <a:buNone/>
            </a:pPr>
            <a:r>
              <a:rPr lang="en-US" sz="800" dirty="0">
                <a:solidFill>
                  <a:schemeClr val="dk1"/>
                </a:solidFill>
              </a:rPr>
              <a:t>('The p-value is', </a:t>
            </a:r>
            <a:r>
              <a:rPr lang="en-US" sz="800" dirty="0" err="1">
                <a:solidFill>
                  <a:schemeClr val="dk1"/>
                </a:solidFill>
              </a:rPr>
              <a:t>p_value</a:t>
            </a:r>
            <a:r>
              <a:rPr lang="en-US" sz="800" dirty="0">
                <a:solidFill>
                  <a:schemeClr val="dk1"/>
                </a:solidFill>
              </a:rPr>
              <a:t>)</a:t>
            </a:r>
          </a:p>
          <a:p>
            <a:pPr marL="311150" indent="-171450">
              <a:lnSpc>
                <a:spcPct val="100000"/>
              </a:lnSpc>
              <a:spcBef>
                <a:spcPts val="1000"/>
              </a:spcBef>
              <a:spcAft>
                <a:spcPts val="1000"/>
              </a:spcAft>
              <a:buClr>
                <a:srgbClr val="000000"/>
              </a:buClr>
              <a:buSzPts val="1400"/>
            </a:pPr>
            <a:r>
              <a:rPr lang="en-US" sz="1100" dirty="0">
                <a:solidFill>
                  <a:schemeClr val="dk1"/>
                </a:solidFill>
              </a:rPr>
              <a:t>Number 4 with test performed :from </a:t>
            </a:r>
            <a:r>
              <a:rPr lang="en-US" sz="1100" dirty="0" err="1">
                <a:solidFill>
                  <a:schemeClr val="dk1"/>
                </a:solidFill>
              </a:rPr>
              <a:t>scipy.stats</a:t>
            </a:r>
            <a:r>
              <a:rPr lang="en-US" sz="1100" dirty="0">
                <a:solidFill>
                  <a:schemeClr val="dk1"/>
                </a:solidFill>
              </a:rPr>
              <a:t> import </a:t>
            </a:r>
            <a:r>
              <a:rPr lang="en-US" sz="1100" dirty="0" err="1">
                <a:solidFill>
                  <a:schemeClr val="dk1"/>
                </a:solidFill>
              </a:rPr>
              <a:t>f_oneway</a:t>
            </a:r>
            <a:r>
              <a:rPr lang="en-US" sz="1100" dirty="0">
                <a:solidFill>
                  <a:schemeClr val="dk1"/>
                </a:solidFill>
              </a:rPr>
              <a:t> </a:t>
            </a:r>
          </a:p>
          <a:p>
            <a:pPr marL="139700" indent="0">
              <a:lnSpc>
                <a:spcPct val="100000"/>
              </a:lnSpc>
              <a:spcBef>
                <a:spcPts val="1000"/>
              </a:spcBef>
              <a:spcAft>
                <a:spcPts val="1000"/>
              </a:spcAft>
              <a:buClr>
                <a:srgbClr val="000000"/>
              </a:buClr>
              <a:buSzPts val="1400"/>
              <a:buNone/>
            </a:pPr>
            <a:r>
              <a:rPr lang="en-US" sz="700" dirty="0" err="1">
                <a:solidFill>
                  <a:schemeClr val="dk1"/>
                </a:solidFill>
              </a:rPr>
              <a:t>test_stat</a:t>
            </a:r>
            <a:r>
              <a:rPr lang="en-US" sz="700" dirty="0">
                <a:solidFill>
                  <a:schemeClr val="dk1"/>
                </a:solidFill>
              </a:rPr>
              <a:t>, </a:t>
            </a:r>
            <a:r>
              <a:rPr lang="en-US" sz="700" dirty="0" err="1">
                <a:solidFill>
                  <a:schemeClr val="dk1"/>
                </a:solidFill>
              </a:rPr>
              <a:t>p_value</a:t>
            </a:r>
            <a:r>
              <a:rPr lang="en-US" sz="700" dirty="0">
                <a:solidFill>
                  <a:schemeClr val="dk1"/>
                </a:solidFill>
              </a:rPr>
              <a:t> = </a:t>
            </a:r>
            <a:r>
              <a:rPr lang="en-US" sz="700" dirty="0" err="1">
                <a:solidFill>
                  <a:schemeClr val="dk1"/>
                </a:solidFill>
              </a:rPr>
              <a:t>f_oneway</a:t>
            </a:r>
            <a:r>
              <a:rPr lang="en-US" sz="700" dirty="0">
                <a:solidFill>
                  <a:schemeClr val="dk1"/>
                </a:solidFill>
              </a:rPr>
              <a:t>(</a:t>
            </a:r>
            <a:r>
              <a:rPr lang="en-US" sz="700" dirty="0" err="1">
                <a:solidFill>
                  <a:schemeClr val="dk1"/>
                </a:solidFill>
              </a:rPr>
              <a:t>time_spent_English</a:t>
            </a:r>
            <a:r>
              <a:rPr lang="en-US" sz="700" dirty="0">
                <a:solidFill>
                  <a:schemeClr val="dk1"/>
                </a:solidFill>
              </a:rPr>
              <a:t>, </a:t>
            </a:r>
            <a:r>
              <a:rPr lang="en-US" sz="700" dirty="0" err="1">
                <a:solidFill>
                  <a:schemeClr val="dk1"/>
                </a:solidFill>
              </a:rPr>
              <a:t>time_spent_French</a:t>
            </a:r>
            <a:r>
              <a:rPr lang="en-US" sz="700" dirty="0">
                <a:solidFill>
                  <a:schemeClr val="dk1"/>
                </a:solidFill>
              </a:rPr>
              <a:t>, </a:t>
            </a:r>
            <a:r>
              <a:rPr lang="en-US" sz="700" dirty="0" err="1">
                <a:solidFill>
                  <a:schemeClr val="dk1"/>
                </a:solidFill>
              </a:rPr>
              <a:t>time_spent_Spanish</a:t>
            </a:r>
            <a:r>
              <a:rPr lang="en-US" sz="700" dirty="0">
                <a:solidFill>
                  <a:schemeClr val="dk1"/>
                </a:solidFill>
              </a:rPr>
              <a:t>)  </a:t>
            </a:r>
          </a:p>
          <a:p>
            <a:pPr marL="139700" indent="0">
              <a:lnSpc>
                <a:spcPct val="100000"/>
              </a:lnSpc>
              <a:spcBef>
                <a:spcPts val="1000"/>
              </a:spcBef>
              <a:spcAft>
                <a:spcPts val="1000"/>
              </a:spcAft>
              <a:buClr>
                <a:srgbClr val="000000"/>
              </a:buClr>
              <a:buSzPts val="1400"/>
              <a:buNone/>
            </a:pPr>
            <a:r>
              <a:rPr lang="en-US" sz="700" dirty="0">
                <a:solidFill>
                  <a:schemeClr val="dk1"/>
                </a:solidFill>
              </a:rPr>
              <a:t>print('The p-value is', </a:t>
            </a:r>
            <a:r>
              <a:rPr lang="en-US" sz="700" dirty="0" err="1">
                <a:solidFill>
                  <a:schemeClr val="dk1"/>
                </a:solidFill>
              </a:rPr>
              <a:t>p_value</a:t>
            </a:r>
            <a:r>
              <a:rPr lang="en-US" sz="700" dirty="0">
                <a:solidFill>
                  <a:schemeClr val="dk1"/>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70" name="Google Shape;170;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Hypotheses Tested and Results</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311700" y="4939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and recommendation</a:t>
            </a:r>
            <a:endParaRPr dirty="0">
              <a:solidFill>
                <a:srgbClr val="000000"/>
              </a:solidFill>
            </a:endParaRPr>
          </a:p>
        </p:txBody>
      </p:sp>
      <p:sp>
        <p:nvSpPr>
          <p:cNvPr id="119" name="Google Shape;119;g10e9006cb6c_1_2"/>
          <p:cNvSpPr txBox="1">
            <a:spLocks noGrp="1"/>
          </p:cNvSpPr>
          <p:nvPr>
            <p:ph type="body" idx="1"/>
          </p:nvPr>
        </p:nvSpPr>
        <p:spPr>
          <a:xfrm>
            <a:off x="141074" y="484593"/>
            <a:ext cx="8629800" cy="4541169"/>
          </a:xfrm>
          <a:prstGeom prst="rect">
            <a:avLst/>
          </a:prstGeom>
          <a:noFill/>
          <a:ln>
            <a:noFill/>
          </a:ln>
        </p:spPr>
        <p:txBody>
          <a:bodyPr spcFirstLastPara="1" wrap="square" lIns="91425" tIns="91425" rIns="91425" bIns="91425" anchor="t" anchorCtr="0">
            <a:noAutofit/>
          </a:bodyPr>
          <a:lstStyle/>
          <a:p>
            <a:pPr marL="311150" indent="-171450">
              <a:spcBef>
                <a:spcPts val="1000"/>
              </a:spcBef>
              <a:spcAft>
                <a:spcPts val="1000"/>
              </a:spcAft>
              <a:buClr>
                <a:srgbClr val="000000"/>
              </a:buClr>
              <a:buSzPts val="1400"/>
            </a:pPr>
            <a:r>
              <a:rPr lang="en" sz="800" dirty="0">
                <a:solidFill>
                  <a:srgbClr val="000000"/>
                </a:solidFill>
              </a:rPr>
              <a:t>There is enough evidence that users spend more time on the new page and convert into subscribers which means the new page has more traffic than the old page and is effective</a:t>
            </a:r>
          </a:p>
          <a:p>
            <a:pPr marL="311150" indent="-171450">
              <a:spcBef>
                <a:spcPts val="1000"/>
              </a:spcBef>
              <a:spcAft>
                <a:spcPts val="1000"/>
              </a:spcAft>
              <a:buClr>
                <a:srgbClr val="000000"/>
              </a:buClr>
              <a:buSzPts val="1400"/>
            </a:pPr>
            <a:r>
              <a:rPr lang="en" sz="800" dirty="0">
                <a:solidFill>
                  <a:srgbClr val="000000"/>
                </a:solidFill>
              </a:rPr>
              <a:t>The proportion of users who visit the new page and get converted is greater than the proportion of those who convert accessiing the ol page</a:t>
            </a:r>
          </a:p>
          <a:p>
            <a:pPr marL="311150" indent="-171450">
              <a:spcBef>
                <a:spcPts val="1000"/>
              </a:spcBef>
              <a:spcAft>
                <a:spcPts val="1000"/>
              </a:spcAft>
              <a:buClr>
                <a:srgbClr val="000000"/>
              </a:buClr>
              <a:buSzPts val="1400"/>
            </a:pPr>
            <a:r>
              <a:rPr lang="en" sz="800" dirty="0">
                <a:solidFill>
                  <a:srgbClr val="000000"/>
                </a:solidFill>
              </a:rPr>
              <a:t>The converted status does not depend on the prferred language</a:t>
            </a:r>
          </a:p>
          <a:p>
            <a:pPr marL="311150" indent="-171450">
              <a:spcBef>
                <a:spcPts val="1000"/>
              </a:spcBef>
              <a:spcAft>
                <a:spcPts val="1000"/>
              </a:spcAft>
              <a:buClr>
                <a:srgbClr val="000000"/>
              </a:buClr>
              <a:buSzPts val="1400"/>
            </a:pPr>
            <a:r>
              <a:rPr lang="en" sz="800" dirty="0">
                <a:solidFill>
                  <a:srgbClr val="000000"/>
                </a:solidFill>
              </a:rPr>
              <a:t>The time spent on the new page is the same for different language users</a:t>
            </a:r>
          </a:p>
          <a:p>
            <a:pPr marL="311150" indent="-171450">
              <a:spcBef>
                <a:spcPts val="1000"/>
              </a:spcBef>
              <a:spcAft>
                <a:spcPts val="1000"/>
              </a:spcAft>
              <a:buClr>
                <a:srgbClr val="000000"/>
              </a:buClr>
              <a:buSzPts val="1400"/>
            </a:pPr>
            <a:r>
              <a:rPr lang="en" sz="800" dirty="0">
                <a:solidFill>
                  <a:srgbClr val="000000"/>
                </a:solidFill>
              </a:rPr>
              <a:t>I recommend a larger sample size to divide users into more categories which can be anlaysed to derive more insights and quantify by how much the proportion of subcribers on the new page differs to the existing page</a:t>
            </a:r>
          </a:p>
          <a:p>
            <a:pPr marL="311150" indent="-171450">
              <a:spcBef>
                <a:spcPts val="1000"/>
              </a:spcBef>
              <a:spcAft>
                <a:spcPts val="1000"/>
              </a:spcAft>
              <a:buClr>
                <a:srgbClr val="000000"/>
              </a:buClr>
              <a:buSzPts val="1400"/>
            </a:pPr>
            <a:r>
              <a:rPr lang="en" sz="800" dirty="0">
                <a:solidFill>
                  <a:srgbClr val="000000"/>
                </a:solidFill>
              </a:rPr>
              <a:t>There were no significant differences on time spent on a page based on different language users. Geographical Location could probably be a better variable used to explain the variability in how much time spent on a page differs </a:t>
            </a:r>
          </a:p>
          <a:p>
            <a:pPr marL="311150" indent="-171450">
              <a:spcBef>
                <a:spcPts val="1000"/>
              </a:spcBef>
              <a:spcAft>
                <a:spcPts val="1000"/>
              </a:spcAft>
              <a:buClr>
                <a:srgbClr val="000000"/>
              </a:buClr>
              <a:buSzPts val="1400"/>
            </a:pPr>
            <a:r>
              <a:rPr lang="en" sz="800" dirty="0">
                <a:solidFill>
                  <a:srgbClr val="000000"/>
                </a:solidFill>
              </a:rPr>
              <a:t>Overall, users spend 3 to 9 minutes exploring after landing on the new page while users in the control group spend close to 0 minutes to over 10 minutes. There were no missing data or duplicates in the data, but a few outliers for users in the treatment group. </a:t>
            </a:r>
          </a:p>
          <a:p>
            <a:pPr marL="311150" indent="-171450">
              <a:spcBef>
                <a:spcPts val="1000"/>
              </a:spcBef>
              <a:spcAft>
                <a:spcPts val="1000"/>
              </a:spcAft>
              <a:buClr>
                <a:srgbClr val="000000"/>
              </a:buClr>
              <a:buSzPts val="1400"/>
            </a:pPr>
            <a:r>
              <a:rPr lang="en" sz="800" dirty="0">
                <a:solidFill>
                  <a:srgbClr val="000000"/>
                </a:solidFill>
              </a:rPr>
              <a:t>Executives will be happy to know their concerns were valid although new page users have more outliers than old page users. Outliers could be due to users of different languages since meaning can get lost in translation.</a:t>
            </a:r>
          </a:p>
          <a:p>
            <a:pPr marL="311150" indent="-171450">
              <a:spcBef>
                <a:spcPts val="1000"/>
              </a:spcBef>
              <a:spcAft>
                <a:spcPts val="1000"/>
              </a:spcAft>
              <a:buClr>
                <a:srgbClr val="000000"/>
              </a:buClr>
              <a:buSzPts val="1400"/>
            </a:pPr>
            <a:r>
              <a:rPr lang="en" sz="800">
                <a:solidFill>
                  <a:srgbClr val="000000"/>
                </a:solidFill>
              </a:rPr>
              <a:t>I recommend conducting testing on specific days and times of the week during A/B testing to have better control on the experiment such that our results can be more interpretable</a:t>
            </a:r>
            <a:endParaRPr lang="en" sz="800" dirty="0">
              <a:solidFill>
                <a:srgbClr val="000000"/>
              </a:solidFill>
            </a:endParaRPr>
          </a:p>
          <a:p>
            <a:pPr marL="457200" lvl="0" indent="-317500" algn="l" rtl="0">
              <a:lnSpc>
                <a:spcPct val="115000"/>
              </a:lnSpc>
              <a:spcBef>
                <a:spcPts val="1000"/>
              </a:spcBef>
              <a:spcAft>
                <a:spcPts val="1000"/>
              </a:spcAft>
              <a:buClr>
                <a:srgbClr val="000000"/>
              </a:buClr>
              <a:buSzPts val="1400"/>
              <a:buChar char="●"/>
            </a:pPr>
            <a:endParaRPr sz="9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b="1" dirty="0">
                <a:solidFill>
                  <a:srgbClr val="000000"/>
                </a:solidFill>
              </a:rPr>
              <a:t>Problem Overview</a:t>
            </a:r>
          </a:p>
          <a:p>
            <a:pPr marL="133350" indent="0" algn="l">
              <a:buNone/>
            </a:pPr>
            <a:r>
              <a:rPr lang="en-US" sz="1100" b="0" i="0" dirty="0">
                <a:solidFill>
                  <a:srgbClr val="000000"/>
                </a:solidFill>
                <a:effectLst/>
                <a:latin typeface="Helvetica Neue"/>
              </a:rPr>
              <a:t>E-news Express, an online news portal, aims to expand its business by acquiring new subscribers. We are to perform data </a:t>
            </a:r>
            <a:r>
              <a:rPr lang="en-US" sz="1100" dirty="0">
                <a:solidFill>
                  <a:srgbClr val="000000"/>
                </a:solidFill>
                <a:latin typeface="Helvetica Neue"/>
              </a:rPr>
              <a:t>analysis on</a:t>
            </a:r>
            <a:r>
              <a:rPr lang="en-US" sz="1100" b="0" i="0" dirty="0">
                <a:solidFill>
                  <a:srgbClr val="000000"/>
                </a:solidFill>
                <a:effectLst/>
                <a:latin typeface="Helvetica Neue"/>
              </a:rPr>
              <a:t> actions taken by </a:t>
            </a:r>
            <a:r>
              <a:rPr lang="en-US" sz="1100" dirty="0">
                <a:solidFill>
                  <a:srgbClr val="000000"/>
                </a:solidFill>
                <a:latin typeface="Helvetica Neue"/>
              </a:rPr>
              <a:t>visitors on the website </a:t>
            </a:r>
            <a:r>
              <a:rPr lang="en-US" sz="1100" b="0" i="0" dirty="0">
                <a:solidFill>
                  <a:srgbClr val="000000"/>
                </a:solidFill>
                <a:effectLst/>
                <a:latin typeface="Helvetica Neue"/>
              </a:rPr>
              <a:t>to understand user interests and determine how to drive better engagement. </a:t>
            </a:r>
          </a:p>
          <a:p>
            <a:pPr marL="133350" indent="0" algn="l">
              <a:buNone/>
            </a:pPr>
            <a:r>
              <a:rPr lang="en-US" sz="1100" dirty="0">
                <a:solidFill>
                  <a:srgbClr val="000000"/>
                </a:solidFill>
                <a:latin typeface="Helvetica Neue"/>
              </a:rPr>
              <a:t>Executives at E-news are concerned subscribers have declined compared to last year because of poor website design.</a:t>
            </a:r>
          </a:p>
          <a:p>
            <a:pPr marL="133350" indent="0" algn="l">
              <a:buNone/>
            </a:pPr>
            <a:endParaRPr lang="en-US" sz="1400" b="1" dirty="0">
              <a:solidFill>
                <a:srgbClr val="000000"/>
              </a:solidFill>
              <a:latin typeface="Helvetica Neue"/>
            </a:endParaRPr>
          </a:p>
          <a:p>
            <a:r>
              <a:rPr lang="en-US" sz="1400" b="1" dirty="0">
                <a:solidFill>
                  <a:srgbClr val="000000"/>
                </a:solidFill>
                <a:latin typeface="Helvetica Neue"/>
              </a:rPr>
              <a:t>Solution approach</a:t>
            </a:r>
          </a:p>
          <a:p>
            <a:pPr marL="133350" indent="0">
              <a:buNone/>
            </a:pPr>
            <a:r>
              <a:rPr lang="en-US" sz="1100" dirty="0">
                <a:solidFill>
                  <a:srgbClr val="000000"/>
                </a:solidFill>
                <a:latin typeface="Helvetica Neue"/>
              </a:rPr>
              <a:t>The design team of the company has researched and created a new landing page that has a new outline &amp; more relevant content compared to the old page.</a:t>
            </a:r>
          </a:p>
          <a:p>
            <a:pPr marL="133350" indent="0">
              <a:buNone/>
            </a:pPr>
            <a:r>
              <a:rPr lang="en-US" sz="1100" b="0" i="0" dirty="0">
                <a:solidFill>
                  <a:srgbClr val="000000"/>
                </a:solidFill>
                <a:effectLst/>
                <a:latin typeface="Helvetica Neue"/>
              </a:rPr>
              <a:t>To test its effectiveness, the Data Science team conducted an experiment by randomly selecting 100 users and dividing them equally into two groups. The existing landing page was served to the first group (control group) and the new landing page to the second group. Statistical analysis will be performed at the 5% level of significance to determine the effectiveness of the new landing page :</a:t>
            </a:r>
          </a:p>
          <a:p>
            <a:pPr marL="133350" indent="0">
              <a:buNone/>
            </a:pPr>
            <a:endParaRPr lang="en-US" sz="1100" dirty="0">
              <a:solidFill>
                <a:srgbClr val="000000"/>
              </a:solidFill>
              <a:latin typeface="Helvetica Neue"/>
            </a:endParaRPr>
          </a:p>
          <a:p>
            <a:pPr marL="133350" indent="0">
              <a:buNone/>
            </a:pPr>
            <a:r>
              <a:rPr lang="en-US" sz="1100" b="0" i="0" dirty="0">
                <a:solidFill>
                  <a:srgbClr val="000000"/>
                </a:solidFill>
                <a:effectLst/>
                <a:latin typeface="Helvetica Neue"/>
              </a:rPr>
              <a:t>For our complete analysis, the following questions will be answered</a:t>
            </a:r>
          </a:p>
          <a:p>
            <a:pPr marL="133350" indent="0">
              <a:buNone/>
            </a:pPr>
            <a:endParaRPr lang="en-US" sz="1100" b="0" i="0" dirty="0">
              <a:solidFill>
                <a:srgbClr val="000000"/>
              </a:solidFill>
              <a:effectLst/>
              <a:latin typeface="Helvetica Neue"/>
            </a:endParaRPr>
          </a:p>
        </p:txBody>
      </p:sp>
    </p:spTree>
    <p:extLst>
      <p:ext uri="{BB962C8B-B14F-4D97-AF65-F5344CB8AC3E}">
        <p14:creationId xmlns:p14="http://schemas.microsoft.com/office/powerpoint/2010/main" val="304507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25" name="Google Shape;125;p3"/>
          <p:cNvSpPr txBox="1">
            <a:spLocks noGrp="1"/>
          </p:cNvSpPr>
          <p:nvPr>
            <p:ph type="body" idx="1"/>
          </p:nvPr>
        </p:nvSpPr>
        <p:spPr>
          <a:xfrm>
            <a:off x="68752" y="861975"/>
            <a:ext cx="8807116" cy="3706800"/>
          </a:xfrm>
          <a:prstGeom prst="rect">
            <a:avLst/>
          </a:prstGeom>
          <a:noFill/>
          <a:ln>
            <a:noFill/>
          </a:ln>
        </p:spPr>
        <p:txBody>
          <a:bodyPr spcFirstLastPara="1" wrap="square" lIns="91425" tIns="91425" rIns="91425" bIns="91425" anchor="t" anchorCtr="0">
            <a:noAutofit/>
          </a:bodyPr>
          <a:lstStyle/>
          <a:p>
            <a:pPr marL="133350" indent="0">
              <a:buNone/>
            </a:pPr>
            <a:endParaRPr lang="en-US" sz="1100" dirty="0">
              <a:solidFill>
                <a:srgbClr val="000000"/>
              </a:solidFill>
              <a:latin typeface="Helvetica Neue"/>
            </a:endParaRPr>
          </a:p>
          <a:p>
            <a:r>
              <a:rPr lang="en-US" sz="1200" b="1" i="0" dirty="0">
                <a:solidFill>
                  <a:srgbClr val="000000"/>
                </a:solidFill>
                <a:effectLst/>
                <a:latin typeface="Helvetica Neue"/>
              </a:rPr>
              <a:t>For our complete analysis, the following questions will be answered following a method </a:t>
            </a:r>
            <a:endParaRPr lang="en-US" sz="1050" dirty="0">
              <a:solidFill>
                <a:srgbClr val="000000"/>
              </a:solidFill>
              <a:latin typeface="Helvetica Neue"/>
            </a:endParaRPr>
          </a:p>
          <a:p>
            <a:pPr marL="133350" indent="0">
              <a:buNone/>
            </a:pPr>
            <a:r>
              <a:rPr lang="en-US" sz="1100" b="0" i="0" dirty="0">
                <a:solidFill>
                  <a:srgbClr val="000000"/>
                </a:solidFill>
                <a:effectLst/>
                <a:latin typeface="Helvetica Neue"/>
              </a:rPr>
              <a:t>1. Do the users spend more time on the new landing page than on the existing landing page?</a:t>
            </a:r>
          </a:p>
          <a:p>
            <a:pPr marL="133350" indent="0">
              <a:buNone/>
            </a:pPr>
            <a:endParaRPr lang="en-US" sz="1100" dirty="0">
              <a:solidFill>
                <a:srgbClr val="000000"/>
              </a:solidFill>
              <a:latin typeface="Helvetica Neue"/>
            </a:endParaRPr>
          </a:p>
          <a:p>
            <a:pPr marL="133350" indent="0">
              <a:buNone/>
            </a:pPr>
            <a:r>
              <a:rPr lang="en-US" sz="1100" b="0" i="0" dirty="0">
                <a:solidFill>
                  <a:srgbClr val="000000"/>
                </a:solidFill>
                <a:effectLst/>
                <a:latin typeface="Helvetica Neue"/>
              </a:rPr>
              <a:t>2. Is the conversion rate (the proportion of users who visit the landing page and get converted) for the new page greater than the                          conversion rate for the old page?</a:t>
            </a:r>
          </a:p>
          <a:p>
            <a:pPr marL="133350" indent="0">
              <a:buNone/>
            </a:pPr>
            <a:endParaRPr lang="en-US" sz="1100" b="0" i="0" dirty="0">
              <a:solidFill>
                <a:srgbClr val="000000"/>
              </a:solidFill>
              <a:effectLst/>
              <a:latin typeface="Helvetica Neue"/>
            </a:endParaRPr>
          </a:p>
          <a:p>
            <a:pPr marL="133350" indent="0">
              <a:buNone/>
            </a:pPr>
            <a:r>
              <a:rPr lang="en-US" sz="1100" b="0" i="0" dirty="0">
                <a:solidFill>
                  <a:srgbClr val="000000"/>
                </a:solidFill>
                <a:effectLst/>
                <a:latin typeface="Helvetica Neue"/>
              </a:rPr>
              <a:t>3. Does the converted status depend on the preferred language? </a:t>
            </a:r>
          </a:p>
          <a:p>
            <a:pPr marL="133350" indent="0">
              <a:buNone/>
            </a:pPr>
            <a:endParaRPr lang="en-US" sz="1100" b="0" i="0" dirty="0">
              <a:solidFill>
                <a:srgbClr val="000000"/>
              </a:solidFill>
              <a:effectLst/>
              <a:latin typeface="Helvetica Neue"/>
            </a:endParaRPr>
          </a:p>
          <a:p>
            <a:pPr marL="133350" indent="0">
              <a:buNone/>
            </a:pPr>
            <a:r>
              <a:rPr lang="en-US" sz="1100" b="0" i="0" dirty="0">
                <a:solidFill>
                  <a:srgbClr val="000000"/>
                </a:solidFill>
                <a:effectLst/>
                <a:latin typeface="Helvetica Neue"/>
              </a:rPr>
              <a:t>4. Is the time spent on the new page the same for the different language users?</a:t>
            </a:r>
          </a:p>
          <a:p>
            <a:pPr marL="133350" indent="0">
              <a:buNone/>
            </a:pPr>
            <a:endParaRPr lang="en-US" sz="1100" dirty="0">
              <a:solidFill>
                <a:srgbClr val="000000"/>
              </a:solidFill>
              <a:latin typeface="Helvetica Neue"/>
            </a:endParaRPr>
          </a:p>
          <a:p>
            <a:pPr marL="133350" indent="0">
              <a:buNone/>
            </a:pPr>
            <a:endParaRPr lang="en-US" sz="1100" b="0" i="0" dirty="0">
              <a:solidFill>
                <a:srgbClr val="000000"/>
              </a:solidFill>
              <a:effectLst/>
              <a:latin typeface="Helvetica Neue"/>
            </a:endParaRPr>
          </a:p>
          <a:p>
            <a:r>
              <a:rPr lang="en-US" sz="1100" b="0" i="0" dirty="0">
                <a:solidFill>
                  <a:srgbClr val="000000"/>
                </a:solidFill>
                <a:effectLst/>
                <a:latin typeface="Helvetica Neue"/>
              </a:rPr>
              <a:t>The Following tests were used to come up with conclusions an inference:</a:t>
            </a:r>
          </a:p>
          <a:p>
            <a:pPr marL="133350" indent="0">
              <a:buNone/>
            </a:pPr>
            <a:endParaRPr lang="en-US" sz="1100" dirty="0">
              <a:solidFill>
                <a:srgbClr val="000000"/>
              </a:solidFill>
              <a:latin typeface="Helvetica Neue"/>
            </a:endParaRPr>
          </a:p>
          <a:p>
            <a:pPr marL="133350" indent="0">
              <a:buNone/>
            </a:pPr>
            <a:r>
              <a:rPr lang="en-US" sz="1100" b="0" i="0" dirty="0">
                <a:solidFill>
                  <a:srgbClr val="000000"/>
                </a:solidFill>
                <a:effectLst/>
                <a:latin typeface="Helvetica Neue"/>
              </a:rPr>
              <a:t>	2-sample </a:t>
            </a:r>
            <a:r>
              <a:rPr lang="en-US" sz="1100" b="0" i="0" dirty="0" err="1">
                <a:solidFill>
                  <a:srgbClr val="000000"/>
                </a:solidFill>
                <a:effectLst/>
                <a:latin typeface="Helvetica Neue"/>
              </a:rPr>
              <a:t>indepent</a:t>
            </a:r>
            <a:r>
              <a:rPr lang="en-US" sz="1100" b="0" i="0" dirty="0">
                <a:solidFill>
                  <a:srgbClr val="000000"/>
                </a:solidFill>
                <a:effectLst/>
                <a:latin typeface="Helvetica Neue"/>
              </a:rPr>
              <a:t> T-test, 2 sample proportions test, a Chi square test of independence and ANOVA F test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31" name="Google Shape;131;g10e9006cb6c_1_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400" dirty="0">
                <a:solidFill>
                  <a:srgbClr val="000000"/>
                </a:solidFill>
              </a:rPr>
              <a:t>Univariate Analysis</a:t>
            </a:r>
            <a:endParaRPr sz="1400" dirty="0">
              <a:solidFill>
                <a:srgbClr val="000000"/>
              </a:solidFill>
            </a:endParaRPr>
          </a:p>
          <a:p>
            <a:pPr marL="0" lvl="0" indent="0" algn="l" rtl="0">
              <a:lnSpc>
                <a:spcPct val="115000"/>
              </a:lnSpc>
              <a:spcBef>
                <a:spcPts val="1000"/>
              </a:spcBef>
              <a:spcAft>
                <a:spcPts val="1000"/>
              </a:spcAft>
              <a:buSzPts val="1500"/>
              <a:buNone/>
            </a:pPr>
            <a:r>
              <a:rPr lang="en" sz="1200" i="1" dirty="0">
                <a:solidFill>
                  <a:srgbClr val="000000"/>
                </a:solidFill>
              </a:rPr>
              <a:t> </a:t>
            </a:r>
            <a:endParaRPr sz="1200" i="1"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19" name="Picture 18" descr="Chart, histogram&#10;&#10;Description automatically generated">
            <a:extLst>
              <a:ext uri="{FF2B5EF4-FFF2-40B4-BE49-F238E27FC236}">
                <a16:creationId xmlns:a16="http://schemas.microsoft.com/office/drawing/2014/main" id="{6513D73D-1489-F2AA-515D-C9FADC89338F}"/>
              </a:ext>
            </a:extLst>
          </p:cNvPr>
          <p:cNvPicPr>
            <a:picLocks noChangeAspect="1"/>
          </p:cNvPicPr>
          <p:nvPr/>
        </p:nvPicPr>
        <p:blipFill>
          <a:blip r:embed="rId4"/>
          <a:stretch>
            <a:fillRect/>
          </a:stretch>
        </p:blipFill>
        <p:spPr>
          <a:xfrm>
            <a:off x="536265" y="1313823"/>
            <a:ext cx="4595964" cy="2872716"/>
          </a:xfrm>
          <a:prstGeom prst="rect">
            <a:avLst/>
          </a:prstGeom>
        </p:spPr>
      </p:pic>
      <p:sp>
        <p:nvSpPr>
          <p:cNvPr id="2" name="TextBox 1">
            <a:extLst>
              <a:ext uri="{FF2B5EF4-FFF2-40B4-BE49-F238E27FC236}">
                <a16:creationId xmlns:a16="http://schemas.microsoft.com/office/drawing/2014/main" id="{6938FB13-FDE7-0ABA-BE30-07EA7A3DC078}"/>
              </a:ext>
            </a:extLst>
          </p:cNvPr>
          <p:cNvSpPr txBox="1"/>
          <p:nvPr/>
        </p:nvSpPr>
        <p:spPr>
          <a:xfrm>
            <a:off x="5245768" y="1375038"/>
            <a:ext cx="3283170" cy="1815882"/>
          </a:xfrm>
          <a:prstGeom prst="rect">
            <a:avLst/>
          </a:prstGeom>
          <a:noFill/>
        </p:spPr>
        <p:txBody>
          <a:bodyPr wrap="square" rtlCol="0">
            <a:spAutoFit/>
          </a:bodyPr>
          <a:lstStyle/>
          <a:p>
            <a:r>
              <a:rPr lang="en-US" dirty="0"/>
              <a:t>There two numerical variables in our data set which are user id and time spent on a page by visitors.</a:t>
            </a:r>
          </a:p>
          <a:p>
            <a:endParaRPr lang="en-US" dirty="0"/>
          </a:p>
          <a:p>
            <a:r>
              <a:rPr lang="en-US" dirty="0"/>
              <a:t>The histogram and boxplot of </a:t>
            </a:r>
            <a:r>
              <a:rPr lang="en-US" dirty="0" err="1"/>
              <a:t>time_spent_on_the_page</a:t>
            </a:r>
            <a:r>
              <a:rPr lang="en-US" dirty="0"/>
              <a:t> has a distribution that appears normal with no outliers</a:t>
            </a:r>
          </a:p>
        </p:txBody>
      </p:sp>
    </p:spTree>
    <p:extLst>
      <p:ext uri="{BB962C8B-B14F-4D97-AF65-F5344CB8AC3E}">
        <p14:creationId xmlns:p14="http://schemas.microsoft.com/office/powerpoint/2010/main" val="409486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57150" y="-530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31" name="Google Shape;131;g10e9006cb6c_1_7"/>
          <p:cNvSpPr txBox="1">
            <a:spLocks noGrp="1"/>
          </p:cNvSpPr>
          <p:nvPr>
            <p:ph type="body" idx="1"/>
          </p:nvPr>
        </p:nvSpPr>
        <p:spPr>
          <a:xfrm>
            <a:off x="202550" y="502291"/>
            <a:ext cx="8629800" cy="4066484"/>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400" dirty="0">
                <a:solidFill>
                  <a:srgbClr val="000000"/>
                </a:solidFill>
              </a:rPr>
              <a:t>Univariate Analysis: Categorical variables</a:t>
            </a:r>
            <a:endParaRPr sz="1400" dirty="0">
              <a:solidFill>
                <a:srgbClr val="000000"/>
              </a:solidFill>
            </a:endParaRPr>
          </a:p>
          <a:p>
            <a:pPr marL="0" lvl="0" indent="0" algn="l" rtl="0">
              <a:lnSpc>
                <a:spcPct val="115000"/>
              </a:lnSpc>
              <a:spcBef>
                <a:spcPts val="1000"/>
              </a:spcBef>
              <a:spcAft>
                <a:spcPts val="1000"/>
              </a:spcAft>
              <a:buSzPts val="1500"/>
              <a:buNone/>
            </a:pPr>
            <a:r>
              <a:rPr lang="en" sz="1200" i="1" dirty="0">
                <a:solidFill>
                  <a:srgbClr val="000000"/>
                </a:solidFill>
              </a:rPr>
              <a:t> </a:t>
            </a:r>
            <a:endParaRPr sz="1200" i="1"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11" name="Picture 10" descr="Chart, bar chart&#10;&#10;Description automatically generated">
            <a:extLst>
              <a:ext uri="{FF2B5EF4-FFF2-40B4-BE49-F238E27FC236}">
                <a16:creationId xmlns:a16="http://schemas.microsoft.com/office/drawing/2014/main" id="{3E107DD6-03E6-CAE3-B9D4-79848BD5DEDA}"/>
              </a:ext>
            </a:extLst>
          </p:cNvPr>
          <p:cNvPicPr>
            <a:picLocks noChangeAspect="1"/>
          </p:cNvPicPr>
          <p:nvPr/>
        </p:nvPicPr>
        <p:blipFill>
          <a:blip r:embed="rId4"/>
          <a:stretch>
            <a:fillRect/>
          </a:stretch>
        </p:blipFill>
        <p:spPr>
          <a:xfrm>
            <a:off x="6356720" y="953512"/>
            <a:ext cx="2731230" cy="1856367"/>
          </a:xfrm>
          <a:prstGeom prst="rect">
            <a:avLst/>
          </a:prstGeom>
        </p:spPr>
      </p:pic>
      <p:pic>
        <p:nvPicPr>
          <p:cNvPr id="13" name="Picture 12" descr="Chart, bar chart&#10;&#10;Description automatically generated">
            <a:extLst>
              <a:ext uri="{FF2B5EF4-FFF2-40B4-BE49-F238E27FC236}">
                <a16:creationId xmlns:a16="http://schemas.microsoft.com/office/drawing/2014/main" id="{488089DE-6337-81BC-594E-9BA36068EDBA}"/>
              </a:ext>
            </a:extLst>
          </p:cNvPr>
          <p:cNvPicPr>
            <a:picLocks noChangeAspect="1"/>
          </p:cNvPicPr>
          <p:nvPr/>
        </p:nvPicPr>
        <p:blipFill>
          <a:blip r:embed="rId5"/>
          <a:stretch>
            <a:fillRect/>
          </a:stretch>
        </p:blipFill>
        <p:spPr>
          <a:xfrm>
            <a:off x="45397" y="1050982"/>
            <a:ext cx="3020937" cy="1856367"/>
          </a:xfrm>
          <a:prstGeom prst="rect">
            <a:avLst/>
          </a:prstGeom>
        </p:spPr>
      </p:pic>
      <p:pic>
        <p:nvPicPr>
          <p:cNvPr id="15" name="Picture 14" descr="Chart, bar chart&#10;&#10;Description automatically generated">
            <a:extLst>
              <a:ext uri="{FF2B5EF4-FFF2-40B4-BE49-F238E27FC236}">
                <a16:creationId xmlns:a16="http://schemas.microsoft.com/office/drawing/2014/main" id="{E16C6913-D31F-4624-C54F-705E70880636}"/>
              </a:ext>
            </a:extLst>
          </p:cNvPr>
          <p:cNvPicPr>
            <a:picLocks noChangeAspect="1"/>
          </p:cNvPicPr>
          <p:nvPr/>
        </p:nvPicPr>
        <p:blipFill>
          <a:blip r:embed="rId6"/>
          <a:stretch>
            <a:fillRect/>
          </a:stretch>
        </p:blipFill>
        <p:spPr>
          <a:xfrm>
            <a:off x="5995164" y="2845182"/>
            <a:ext cx="3222169" cy="1815918"/>
          </a:xfrm>
          <a:prstGeom prst="rect">
            <a:avLst/>
          </a:prstGeom>
        </p:spPr>
      </p:pic>
      <p:pic>
        <p:nvPicPr>
          <p:cNvPr id="17" name="Picture 16" descr="Chart, bar chart&#10;&#10;Description automatically generated">
            <a:extLst>
              <a:ext uri="{FF2B5EF4-FFF2-40B4-BE49-F238E27FC236}">
                <a16:creationId xmlns:a16="http://schemas.microsoft.com/office/drawing/2014/main" id="{8A4C5529-5528-4A3E-57D7-97A6FEE5E622}"/>
              </a:ext>
            </a:extLst>
          </p:cNvPr>
          <p:cNvPicPr>
            <a:picLocks noChangeAspect="1"/>
          </p:cNvPicPr>
          <p:nvPr/>
        </p:nvPicPr>
        <p:blipFill>
          <a:blip r:embed="rId7"/>
          <a:stretch>
            <a:fillRect/>
          </a:stretch>
        </p:blipFill>
        <p:spPr>
          <a:xfrm>
            <a:off x="0" y="3029990"/>
            <a:ext cx="3121335" cy="1723435"/>
          </a:xfrm>
          <a:prstGeom prst="rect">
            <a:avLst/>
          </a:prstGeom>
        </p:spPr>
      </p:pic>
      <p:sp>
        <p:nvSpPr>
          <p:cNvPr id="20" name="TextBox 19">
            <a:extLst>
              <a:ext uri="{FF2B5EF4-FFF2-40B4-BE49-F238E27FC236}">
                <a16:creationId xmlns:a16="http://schemas.microsoft.com/office/drawing/2014/main" id="{A919D164-DC44-BE35-2B9F-4A1A1EFA22FB}"/>
              </a:ext>
            </a:extLst>
          </p:cNvPr>
          <p:cNvSpPr txBox="1"/>
          <p:nvPr/>
        </p:nvSpPr>
        <p:spPr>
          <a:xfrm>
            <a:off x="2745051" y="1320036"/>
            <a:ext cx="3148838" cy="28281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dirty="0"/>
              <a:t>We notice equal count of users in control and treatment group</a:t>
            </a:r>
          </a:p>
          <a:p>
            <a:pPr marL="285750" indent="-285750">
              <a:lnSpc>
                <a:spcPct val="150000"/>
              </a:lnSpc>
              <a:buFont typeface="Arial" panose="020B0604020202020204" pitchFamily="34" charset="0"/>
              <a:buChar char="•"/>
            </a:pPr>
            <a:r>
              <a:rPr lang="en-US" sz="1200" dirty="0"/>
              <a:t>French and Spanish have about 3 more users than English</a:t>
            </a:r>
          </a:p>
          <a:p>
            <a:pPr marL="285750" indent="-285750">
              <a:lnSpc>
                <a:spcPct val="150000"/>
              </a:lnSpc>
              <a:buFont typeface="Arial" panose="020B0604020202020204" pitchFamily="34" charset="0"/>
              <a:buChar char="•"/>
            </a:pPr>
            <a:r>
              <a:rPr lang="en-US" sz="1200" dirty="0"/>
              <a:t>There is equal count of users landing on the old and new page</a:t>
            </a:r>
          </a:p>
          <a:p>
            <a:pPr marL="285750" indent="-285750">
              <a:lnSpc>
                <a:spcPct val="150000"/>
              </a:lnSpc>
              <a:buFont typeface="Arial" panose="020B0604020202020204" pitchFamily="34" charset="0"/>
              <a:buChar char="•"/>
            </a:pPr>
            <a:r>
              <a:rPr lang="en-US" sz="1200" dirty="0"/>
              <a:t>Of all users landing page the count of those who convert and subscribe to the news channel is higher than those who do not subscribe</a:t>
            </a:r>
          </a:p>
        </p:txBody>
      </p:sp>
    </p:spTree>
    <p:extLst>
      <p:ext uri="{BB962C8B-B14F-4D97-AF65-F5344CB8AC3E}">
        <p14:creationId xmlns:p14="http://schemas.microsoft.com/office/powerpoint/2010/main" val="184610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257100" y="556419"/>
            <a:ext cx="8629800" cy="3706800"/>
          </a:xfrm>
          <a:prstGeom prst="rect">
            <a:avLst/>
          </a:prstGeom>
          <a:noFill/>
          <a:ln>
            <a:noFill/>
          </a:ln>
        </p:spPr>
        <p:txBody>
          <a:bodyPr spcFirstLastPara="1" wrap="square" lIns="91425" tIns="91425" rIns="91425" bIns="91425" anchor="t" anchorCtr="0">
            <a:noAutofit/>
          </a:bodyPr>
          <a:lstStyle/>
          <a:p>
            <a:pPr marL="311150" indent="-171450">
              <a:buClr>
                <a:srgbClr val="000000"/>
              </a:buClr>
              <a:buSzPts val="1400"/>
            </a:pPr>
            <a:r>
              <a:rPr lang="en-US" sz="1200" dirty="0">
                <a:solidFill>
                  <a:srgbClr val="000000"/>
                </a:solidFill>
              </a:rPr>
              <a:t>Bivariate Analysis</a:t>
            </a:r>
          </a:p>
          <a:p>
            <a:pPr marL="139700" lvl="0" indent="0" algn="l" rtl="0">
              <a:lnSpc>
                <a:spcPct val="115000"/>
              </a:lnSpc>
              <a:spcBef>
                <a:spcPts val="0"/>
              </a:spcBef>
              <a:spcAft>
                <a:spcPts val="0"/>
              </a:spcAft>
              <a:buClr>
                <a:srgbClr val="000000"/>
              </a:buClr>
              <a:buSzPts val="1400"/>
              <a:buNone/>
            </a:pPr>
            <a:endParaRPr sz="1200" i="1"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rId4" action="ppaction://hlinksldjump"/>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8" name="Picture 7" descr="Chart, box and whisker chart&#10;&#10;Description automatically generated">
            <a:extLst>
              <a:ext uri="{FF2B5EF4-FFF2-40B4-BE49-F238E27FC236}">
                <a16:creationId xmlns:a16="http://schemas.microsoft.com/office/drawing/2014/main" id="{B8666DF3-1C40-5E72-4BBC-ACA48AE64DEA}"/>
              </a:ext>
            </a:extLst>
          </p:cNvPr>
          <p:cNvPicPr>
            <a:picLocks noChangeAspect="1"/>
          </p:cNvPicPr>
          <p:nvPr/>
        </p:nvPicPr>
        <p:blipFill>
          <a:blip r:embed="rId5"/>
          <a:stretch>
            <a:fillRect/>
          </a:stretch>
        </p:blipFill>
        <p:spPr>
          <a:xfrm>
            <a:off x="525605" y="978278"/>
            <a:ext cx="4768290" cy="3186943"/>
          </a:xfrm>
          <a:prstGeom prst="rect">
            <a:avLst/>
          </a:prstGeom>
        </p:spPr>
      </p:pic>
      <p:sp>
        <p:nvSpPr>
          <p:cNvPr id="9" name="TextBox 8">
            <a:extLst>
              <a:ext uri="{FF2B5EF4-FFF2-40B4-BE49-F238E27FC236}">
                <a16:creationId xmlns:a16="http://schemas.microsoft.com/office/drawing/2014/main" id="{D8A3E5E8-344F-6162-6C89-41A02E5B83DB}"/>
              </a:ext>
            </a:extLst>
          </p:cNvPr>
          <p:cNvSpPr txBox="1"/>
          <p:nvPr/>
        </p:nvSpPr>
        <p:spPr>
          <a:xfrm>
            <a:off x="4995170" y="1045844"/>
            <a:ext cx="3623225" cy="2274149"/>
          </a:xfrm>
          <a:prstGeom prst="rect">
            <a:avLst/>
          </a:prstGeom>
          <a:noFill/>
        </p:spPr>
        <p:txBody>
          <a:bodyPr wrap="square" rtlCol="0">
            <a:spAutoFit/>
          </a:bodyPr>
          <a:lstStyle/>
          <a:p>
            <a:pPr>
              <a:lnSpc>
                <a:spcPct val="150000"/>
              </a:lnSpc>
            </a:pPr>
            <a:r>
              <a:rPr lang="en-US" sz="1200" dirty="0"/>
              <a:t>There is lower variability on amount of time spent on a page for users landing on the new page.</a:t>
            </a:r>
          </a:p>
          <a:p>
            <a:pPr>
              <a:lnSpc>
                <a:spcPct val="150000"/>
              </a:lnSpc>
            </a:pPr>
            <a:endParaRPr lang="en-US" sz="1200" dirty="0"/>
          </a:p>
          <a:p>
            <a:pPr>
              <a:lnSpc>
                <a:spcPct val="150000"/>
              </a:lnSpc>
            </a:pPr>
            <a:r>
              <a:rPr lang="en-US" sz="1200" dirty="0"/>
              <a:t> users on the old page have a boxplot which is normal with a median of about 5 with no outliers while the boxplot of users on the new page has a few outliers on either sides of the whiskers .</a:t>
            </a:r>
          </a:p>
          <a:p>
            <a:pPr>
              <a:lnSpc>
                <a:spcPct val="150000"/>
              </a:lnSpc>
            </a:pPr>
            <a:r>
              <a:rPr lang="en-US" sz="1200" dirty="0"/>
              <a:t>Both plots appear symmetrical and normal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257100" y="556419"/>
            <a:ext cx="8629800" cy="3706800"/>
          </a:xfrm>
          <a:prstGeom prst="rect">
            <a:avLst/>
          </a:prstGeom>
          <a:noFill/>
          <a:ln>
            <a:noFill/>
          </a:ln>
        </p:spPr>
        <p:txBody>
          <a:bodyPr spcFirstLastPara="1" wrap="square" lIns="91425" tIns="91425" rIns="91425" bIns="91425" anchor="t" anchorCtr="0">
            <a:noAutofit/>
          </a:bodyPr>
          <a:lstStyle/>
          <a:p>
            <a:pPr marL="311150" indent="-171450">
              <a:buClr>
                <a:srgbClr val="000000"/>
              </a:buClr>
              <a:buSzPts val="1400"/>
            </a:pPr>
            <a:r>
              <a:rPr lang="en-US" sz="1200" dirty="0">
                <a:solidFill>
                  <a:srgbClr val="000000"/>
                </a:solidFill>
              </a:rPr>
              <a:t>Bivariate Analysis</a:t>
            </a: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hlinkClick r:id="rId4" action="ppaction://hlinksldjump"/>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3" name="Picture 2" descr="Chart, box and whisker chart&#10;&#10;Description automatically generated">
            <a:extLst>
              <a:ext uri="{FF2B5EF4-FFF2-40B4-BE49-F238E27FC236}">
                <a16:creationId xmlns:a16="http://schemas.microsoft.com/office/drawing/2014/main" id="{9D06ABED-A4F7-DE06-1FF1-EB7404CBF72E}"/>
              </a:ext>
            </a:extLst>
          </p:cNvPr>
          <p:cNvPicPr>
            <a:picLocks noChangeAspect="1"/>
          </p:cNvPicPr>
          <p:nvPr/>
        </p:nvPicPr>
        <p:blipFill>
          <a:blip r:embed="rId5"/>
          <a:stretch>
            <a:fillRect/>
          </a:stretch>
        </p:blipFill>
        <p:spPr>
          <a:xfrm>
            <a:off x="489321" y="989428"/>
            <a:ext cx="5010599" cy="3513820"/>
          </a:xfrm>
          <a:prstGeom prst="rect">
            <a:avLst/>
          </a:prstGeom>
        </p:spPr>
      </p:pic>
      <p:sp>
        <p:nvSpPr>
          <p:cNvPr id="4" name="TextBox 3">
            <a:extLst>
              <a:ext uri="{FF2B5EF4-FFF2-40B4-BE49-F238E27FC236}">
                <a16:creationId xmlns:a16="http://schemas.microsoft.com/office/drawing/2014/main" id="{2E9362AA-AD3A-C813-0A7B-29BF18500E9B}"/>
              </a:ext>
            </a:extLst>
          </p:cNvPr>
          <p:cNvSpPr txBox="1"/>
          <p:nvPr/>
        </p:nvSpPr>
        <p:spPr>
          <a:xfrm>
            <a:off x="4989843" y="979762"/>
            <a:ext cx="3951607" cy="2600135"/>
          </a:xfrm>
          <a:prstGeom prst="rect">
            <a:avLst/>
          </a:prstGeom>
          <a:noFill/>
        </p:spPr>
        <p:txBody>
          <a:bodyPr wrap="square" rtlCol="0">
            <a:spAutoFit/>
          </a:bodyPr>
          <a:lstStyle/>
          <a:p>
            <a:pPr>
              <a:lnSpc>
                <a:spcPct val="150000"/>
              </a:lnSpc>
            </a:pPr>
            <a:r>
              <a:rPr lang="en-US" sz="1100" dirty="0"/>
              <a:t>There is lower variability on amount of time spent for users who subscribe to the news channel after landing on a page than those who do not subscribe or convert minimum time for those who convert is about 3 minutes while the maximum is more than 9 minutes.</a:t>
            </a:r>
          </a:p>
          <a:p>
            <a:pPr>
              <a:lnSpc>
                <a:spcPct val="150000"/>
              </a:lnSpc>
            </a:pPr>
            <a:endParaRPr lang="en-US" sz="1100" dirty="0"/>
          </a:p>
          <a:p>
            <a:pPr>
              <a:lnSpc>
                <a:spcPct val="150000"/>
              </a:lnSpc>
            </a:pPr>
            <a:r>
              <a:rPr lang="en-US" sz="1100" dirty="0"/>
              <a:t>As expected from the previous plot, users who convert to subscribers after visiting a page have a boxplot with about 4 outliers. Overall, both plots look normal although users who convert generally spend more time on a page they visit</a:t>
            </a:r>
          </a:p>
        </p:txBody>
      </p:sp>
    </p:spTree>
    <p:extLst>
      <p:ext uri="{BB962C8B-B14F-4D97-AF65-F5344CB8AC3E}">
        <p14:creationId xmlns:p14="http://schemas.microsoft.com/office/powerpoint/2010/main" val="1568271801"/>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TotalTime>
  <Words>2063</Words>
  <Application>Microsoft Office PowerPoint</Application>
  <PresentationFormat>On-screen Show (16:9)</PresentationFormat>
  <Paragraphs>158</Paragraphs>
  <Slides>17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Helvetica Neue</vt:lpstr>
      <vt:lpstr>Nunito</vt:lpstr>
      <vt:lpstr>Calibri</vt:lpstr>
      <vt:lpstr>Arial</vt:lpstr>
      <vt:lpstr>Nunito SemiBold</vt:lpstr>
      <vt:lpstr>Nunito ExtraBold</vt:lpstr>
      <vt:lpstr>Courier New</vt:lpstr>
      <vt:lpstr>Just Logo</vt:lpstr>
      <vt:lpstr>Just Logo</vt:lpstr>
      <vt:lpstr>Data analysis on E-news Project</vt:lpstr>
      <vt:lpstr>Contents / Agenda</vt:lpstr>
      <vt:lpstr>Executive Summary and recommendation</vt:lpstr>
      <vt:lpstr>Business Problem Overview and Solution Approach</vt:lpstr>
      <vt:lpstr>Business Problem Overview and Solution Approach</vt:lpstr>
      <vt:lpstr>EDA Results</vt:lpstr>
      <vt:lpstr>EDA Results</vt:lpstr>
      <vt:lpstr>EDA Results</vt:lpstr>
      <vt:lpstr>EDA Results</vt:lpstr>
      <vt:lpstr>EDA Results</vt:lpstr>
      <vt:lpstr>Hypotheses Tested and Results</vt:lpstr>
      <vt:lpstr>Hypotheses Tested and Results</vt:lpstr>
      <vt:lpstr>Hypotheses Tested and Results</vt:lpstr>
      <vt:lpstr>Hypotheses Tested and Results</vt:lpstr>
      <vt:lpstr>Hypotheses Tested and Results</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Paul-Yvann</dc:creator>
  <cp:lastModifiedBy>Djamen, Paulyvann</cp:lastModifiedBy>
  <cp:revision>2</cp:revision>
  <dcterms:modified xsi:type="dcterms:W3CDTF">2022-09-14T13:00:23Z</dcterms:modified>
</cp:coreProperties>
</file>