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5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FECB4D8-DB02-4DC6-A0A2-4F2EBAE1DC90}" styleName="Mellanmörkt format 1 - Dekorfärg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/>
              <a:t>Klicka här för att ändra mall för underrubrikformat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060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och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7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med beskriv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472737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nk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sv-SE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7694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nkort för c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sv-SE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833559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nt eller fals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sv-SE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70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9991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267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317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617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897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51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091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549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486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v-SE"/>
              <a:t>Klicka på ikonen för att lägga till en bild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70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493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  <p:sldLayoutId id="2147483777" r:id="rId12"/>
    <p:sldLayoutId id="2147483778" r:id="rId13"/>
    <p:sldLayoutId id="2147483779" r:id="rId14"/>
    <p:sldLayoutId id="2147483780" r:id="rId15"/>
    <p:sldLayoutId id="214748378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43E82ED-2035-4F6E-AD29-8DB24DF2B8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6320" y="-20636"/>
            <a:ext cx="8923337" cy="1655762"/>
          </a:xfrm>
        </p:spPr>
        <p:txBody>
          <a:bodyPr/>
          <a:lstStyle/>
          <a:p>
            <a:r>
              <a:rPr lang="sv-SE" i="1" dirty="0">
                <a:solidFill>
                  <a:schemeClr val="tx1"/>
                </a:solidFill>
              </a:rPr>
              <a:t>Business </a:t>
            </a:r>
            <a:r>
              <a:rPr lang="sv-SE" i="1" dirty="0" err="1">
                <a:solidFill>
                  <a:schemeClr val="tx1"/>
                </a:solidFill>
              </a:rPr>
              <a:t>case</a:t>
            </a:r>
            <a:r>
              <a:rPr lang="sv-SE" i="1" dirty="0">
                <a:solidFill>
                  <a:schemeClr val="tx1"/>
                </a:solidFill>
              </a:rPr>
              <a:t> – </a:t>
            </a:r>
            <a:r>
              <a:rPr lang="sv-SE" i="1" dirty="0" err="1">
                <a:solidFill>
                  <a:schemeClr val="tx1"/>
                </a:solidFill>
              </a:rPr>
              <a:t>Future</a:t>
            </a:r>
            <a:r>
              <a:rPr lang="sv-SE" i="1" dirty="0">
                <a:solidFill>
                  <a:schemeClr val="tx1"/>
                </a:solidFill>
              </a:rPr>
              <a:t> </a:t>
            </a:r>
            <a:r>
              <a:rPr lang="sv-SE" i="1" dirty="0" err="1">
                <a:solidFill>
                  <a:schemeClr val="tx1"/>
                </a:solidFill>
              </a:rPr>
              <a:t>Skill</a:t>
            </a:r>
            <a:endParaRPr lang="sv-SE" i="1" dirty="0">
              <a:solidFill>
                <a:schemeClr val="tx1"/>
              </a:solidFill>
            </a:endParaRP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040A1B7E-3306-48B1-9D58-A58A150B37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30170" y="2505075"/>
            <a:ext cx="8791575" cy="1935956"/>
          </a:xfrm>
        </p:spPr>
        <p:txBody>
          <a:bodyPr>
            <a:normAutofit/>
          </a:bodyPr>
          <a:lstStyle/>
          <a:p>
            <a:r>
              <a:rPr lang="sv-SE" dirty="0"/>
              <a:t>- </a:t>
            </a:r>
            <a:r>
              <a:rPr lang="sv-SE" dirty="0">
                <a:solidFill>
                  <a:schemeClr val="tx1"/>
                </a:solidFill>
              </a:rPr>
              <a:t>Möjligheten att söka IT relaterade jobb i en plattform</a:t>
            </a:r>
          </a:p>
          <a:p>
            <a:pPr marL="285750" indent="-285750">
              <a:buFontTx/>
              <a:buChar char="-"/>
            </a:pPr>
            <a:r>
              <a:rPr lang="sv-SE" dirty="0">
                <a:solidFill>
                  <a:schemeClr val="tx1"/>
                </a:solidFill>
              </a:rPr>
              <a:t>Användaren kan utföra testerna som krävs och även skicka in sitt CV</a:t>
            </a:r>
          </a:p>
          <a:p>
            <a:pPr marL="285750" indent="-285750">
              <a:buFontTx/>
              <a:buChar char="-"/>
            </a:pPr>
            <a:r>
              <a:rPr lang="sv-SE" dirty="0">
                <a:solidFill>
                  <a:schemeClr val="tx1"/>
                </a:solidFill>
              </a:rPr>
              <a:t>Företag kan lättare rekrytera i samband med ett kompetens-test</a:t>
            </a:r>
          </a:p>
          <a:p>
            <a:pPr marL="285750" indent="-285750">
              <a:buFontTx/>
              <a:buChar char="-"/>
            </a:pPr>
            <a:r>
              <a:rPr lang="sv-SE" dirty="0">
                <a:solidFill>
                  <a:schemeClr val="tx1"/>
                </a:solidFill>
              </a:rPr>
              <a:t>Jobb annonser finns tillgänglig på websidan</a:t>
            </a:r>
          </a:p>
        </p:txBody>
      </p:sp>
    </p:spTree>
    <p:extLst>
      <p:ext uri="{BB962C8B-B14F-4D97-AF65-F5344CB8AC3E}">
        <p14:creationId xmlns:p14="http://schemas.microsoft.com/office/powerpoint/2010/main" val="335009914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ruta 2">
            <a:extLst>
              <a:ext uri="{FF2B5EF4-FFF2-40B4-BE49-F238E27FC236}">
                <a16:creationId xmlns:a16="http://schemas.microsoft.com/office/drawing/2014/main" id="{3015E79F-08B7-4EDD-8AAA-C21EF3BFD06C}"/>
              </a:ext>
            </a:extLst>
          </p:cNvPr>
          <p:cNvSpPr txBox="1"/>
          <p:nvPr/>
        </p:nvSpPr>
        <p:spPr>
          <a:xfrm>
            <a:off x="2518348" y="2723983"/>
            <a:ext cx="783708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4800" b="1" i="1" dirty="0">
                <a:solidFill>
                  <a:schemeClr val="tx2"/>
                </a:solidFill>
                <a:latin typeface="Amasis MT Pro Black" panose="02040A04050005020304" pitchFamily="18" charset="0"/>
              </a:rPr>
              <a:t>Tack för att ni har lyssnat!</a:t>
            </a:r>
          </a:p>
        </p:txBody>
      </p:sp>
    </p:spTree>
    <p:extLst>
      <p:ext uri="{BB962C8B-B14F-4D97-AF65-F5344CB8AC3E}">
        <p14:creationId xmlns:p14="http://schemas.microsoft.com/office/powerpoint/2010/main" val="1360253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51E88403-2C93-4D45-B8CE-8A9B81197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b="1" dirty="0"/>
              <a:t>SWOT- analys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D3247CF8-E751-4889-8C14-DAC87DEB96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sz="2800" b="1" dirty="0"/>
              <a:t>Styrka:</a:t>
            </a:r>
            <a:br>
              <a:rPr lang="sv-SE" dirty="0"/>
            </a:br>
            <a:br>
              <a:rPr lang="sv-SE" dirty="0"/>
            </a:br>
            <a:r>
              <a:rPr lang="sv-SE" sz="24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Flexibla med priserna</a:t>
            </a:r>
            <a:br>
              <a:rPr lang="sv-SE" sz="24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sv-SE" sz="24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Det utförs stick-tester </a:t>
            </a:r>
            <a:br>
              <a:rPr lang="sv-SE" sz="24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sv-SE" sz="24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Flera syster bolag</a:t>
            </a:r>
            <a:br>
              <a:rPr lang="sv-SE" sz="24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sv-SE" sz="24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En informell partner med Alva </a:t>
            </a:r>
            <a:r>
              <a:rPr lang="sv-SE" sz="2400" dirty="0" err="1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Labs</a:t>
            </a:r>
            <a:br>
              <a:rPr lang="sv-SE" sz="24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sv-SE" sz="24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Flexibla och kompetenta utvecklare</a:t>
            </a:r>
            <a:endParaRPr lang="sv-SE" sz="24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743411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6196514-BE5B-4346-8837-6EF2AC0B8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b="1" dirty="0"/>
              <a:t>SWOT- analys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1B8AAFC8-557F-4EE1-AED4-F4EBB00D2F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sz="2800" b="1" dirty="0"/>
              <a:t>Svaghet: </a:t>
            </a:r>
            <a:br>
              <a:rPr lang="sv-SE" dirty="0"/>
            </a:br>
            <a:endParaRPr lang="sv-SE" dirty="0"/>
          </a:p>
          <a:p>
            <a:pPr>
              <a:buFontTx/>
              <a:buChar char="-"/>
            </a:pPr>
            <a:r>
              <a:rPr lang="sv-SE" sz="2400" dirty="0"/>
              <a:t>Konkurrenter</a:t>
            </a:r>
          </a:p>
          <a:p>
            <a:pPr>
              <a:buFontTx/>
              <a:buChar char="-"/>
            </a:pPr>
            <a:r>
              <a:rPr lang="sv-SE" sz="2400" dirty="0"/>
              <a:t>Företaget utför stick-tester</a:t>
            </a:r>
          </a:p>
          <a:p>
            <a:pPr>
              <a:buFontTx/>
              <a:buChar char="-"/>
            </a:pPr>
            <a:r>
              <a:rPr lang="sv-SE" sz="2400" dirty="0"/>
              <a:t>Få anställda</a:t>
            </a:r>
          </a:p>
          <a:p>
            <a:pPr>
              <a:buFontTx/>
              <a:buChar char="-"/>
            </a:pPr>
            <a:r>
              <a:rPr lang="sv-SE" sz="2400" dirty="0"/>
              <a:t>Marknadsföring prioriteras bort</a:t>
            </a:r>
            <a:br>
              <a:rPr lang="sv-SE" sz="2400" dirty="0"/>
            </a:br>
            <a:br>
              <a:rPr lang="sv-SE" dirty="0"/>
            </a:b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8775791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F2FFD06-5F75-46A6-8AE2-31A69CB20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b="1" dirty="0"/>
              <a:t>SWOT- analys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E8E53017-0DCC-4DD4-85BD-4C9FBAABED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8212" y="1540189"/>
            <a:ext cx="8915400" cy="5422586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sv-SE" sz="2800" b="1" dirty="0"/>
              <a:t>Möjligheter:</a:t>
            </a:r>
            <a:br>
              <a:rPr lang="sv-SE" dirty="0"/>
            </a:br>
            <a:br>
              <a:rPr lang="sv-SE" dirty="0"/>
            </a:br>
            <a:r>
              <a:rPr lang="sv-SE" sz="20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Expandera sig till andra länder i Europa .</a:t>
            </a:r>
            <a:br>
              <a:rPr lang="sv-SE" sz="20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sv-SE" sz="20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sv-SE" sz="20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sv-SE" sz="2000" dirty="0" err="1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Schrems</a:t>
            </a:r>
            <a:r>
              <a:rPr lang="sv-SE" sz="20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-lagstiftningen har öppnat nya dörrar.</a:t>
            </a:r>
            <a:br>
              <a:rPr lang="sv-SE" sz="20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sv-SE" sz="20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sv-SE" sz="20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Få liknande tjänster i </a:t>
            </a:r>
            <a:r>
              <a:rPr lang="sv-SE" sz="2000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sv-SE" sz="20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verige.</a:t>
            </a:r>
            <a:br>
              <a:rPr lang="sv-SE" sz="20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sv-SE" sz="20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sv-SE" sz="20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Företaget bör jobba mer på sin marknadsföring, fler svenska bolag får kännedom av företaget.</a:t>
            </a:r>
            <a:br>
              <a:rPr lang="sv-SE" sz="20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sv-SE" sz="20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sv-SE" sz="20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Kompetens tester efterfrågas mer i marknaden i Sverige i dagsläget, vilket gör att fler företag söker sig till dessa tjänster.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29060239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0F3AB04E-EFEC-45DA-B422-33B90D0E1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b="1" dirty="0"/>
              <a:t>SWOT- analys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4A9AE12F-6D39-43C0-A789-4343C513A9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sz="2800" b="1" dirty="0"/>
              <a:t>Risker</a:t>
            </a:r>
            <a:br>
              <a:rPr lang="sv-SE" dirty="0"/>
            </a:br>
            <a:br>
              <a:rPr lang="sv-SE" dirty="0"/>
            </a:br>
            <a:r>
              <a:rPr lang="sv-SE" sz="20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Risken att förlora kunder till större bolag i Europa</a:t>
            </a:r>
            <a:br>
              <a:rPr lang="sv-SE" sz="20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sv-SE" sz="20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sv-SE" sz="20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Om arbetsbelastningen blir för stor för de få utvecklare som är anställda är risken att kunders efterfrågan inte tillgodoses.</a:t>
            </a:r>
            <a:endParaRPr lang="sv-SE" sz="20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447440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6212A-FD45-49D0-94D7-C53E8E659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69975"/>
          </a:xfrm>
        </p:spPr>
        <p:txBody>
          <a:bodyPr/>
          <a:lstStyle/>
          <a:p>
            <a:r>
              <a:rPr lang="en-US" sz="4400" dirty="0"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 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C6C426A-F2C2-40A8-94C9-E7C0B94F300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1" y="1435100"/>
          <a:ext cx="10515599" cy="4650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53166">
                  <a:extLst>
                    <a:ext uri="{9D8B030D-6E8A-4147-A177-3AD203B41FA5}">
                      <a16:colId xmlns:a16="http://schemas.microsoft.com/office/drawing/2014/main" val="190677729"/>
                    </a:ext>
                  </a:extLst>
                </a:gridCol>
                <a:gridCol w="1599334">
                  <a:extLst>
                    <a:ext uri="{9D8B030D-6E8A-4147-A177-3AD203B41FA5}">
                      <a16:colId xmlns:a16="http://schemas.microsoft.com/office/drawing/2014/main" val="3421855094"/>
                    </a:ext>
                  </a:extLst>
                </a:gridCol>
                <a:gridCol w="3963099">
                  <a:extLst>
                    <a:ext uri="{9D8B030D-6E8A-4147-A177-3AD203B41FA5}">
                      <a16:colId xmlns:a16="http://schemas.microsoft.com/office/drawing/2014/main" val="3213525089"/>
                    </a:ext>
                  </a:extLst>
                </a:gridCol>
              </a:tblGrid>
              <a:tr h="635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err="1">
                          <a:effectLst/>
                        </a:rPr>
                        <a:t>Ökade</a:t>
                      </a:r>
                      <a:r>
                        <a:rPr lang="en-US" sz="1600" u="none" strike="noStrike" dirty="0">
                          <a:effectLst/>
                        </a:rPr>
                        <a:t> </a:t>
                      </a:r>
                      <a:r>
                        <a:rPr lang="en-US" sz="1600" u="none" strike="noStrike" dirty="0" err="1">
                          <a:effectLst/>
                        </a:rPr>
                        <a:t>försäljning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900,000.00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err="1">
                          <a:effectLst/>
                        </a:rPr>
                        <a:t>Beräknas</a:t>
                      </a:r>
                      <a:r>
                        <a:rPr lang="en-US" sz="1600" u="none" strike="noStrike" dirty="0">
                          <a:effectLst/>
                        </a:rPr>
                        <a:t> </a:t>
                      </a:r>
                      <a:r>
                        <a:rPr lang="en-US" sz="1600" u="none" strike="noStrike" dirty="0" err="1">
                          <a:effectLst/>
                        </a:rPr>
                        <a:t>öka</a:t>
                      </a:r>
                      <a:r>
                        <a:rPr lang="en-US" sz="1600" u="none" strike="noStrike" dirty="0">
                          <a:effectLst/>
                        </a:rPr>
                        <a:t> med 30% </a:t>
                      </a:r>
                      <a:r>
                        <a:rPr lang="en-US" sz="1600" u="none" strike="noStrike" dirty="0" err="1">
                          <a:effectLst/>
                        </a:rPr>
                        <a:t>baserat</a:t>
                      </a:r>
                      <a:r>
                        <a:rPr lang="en-US" sz="1600" u="none" strike="noStrike" dirty="0">
                          <a:effectLst/>
                        </a:rPr>
                        <a:t> </a:t>
                      </a:r>
                      <a:r>
                        <a:rPr lang="en-US" sz="1600" u="none" strike="noStrike" dirty="0" err="1">
                          <a:effectLst/>
                        </a:rPr>
                        <a:t>på</a:t>
                      </a:r>
                      <a:r>
                        <a:rPr lang="en-US" sz="1600" u="none" strike="noStrike" dirty="0">
                          <a:effectLst/>
                        </a:rPr>
                        <a:t> </a:t>
                      </a:r>
                      <a:r>
                        <a:rPr lang="en-US" sz="1600" u="none" strike="noStrike" dirty="0" err="1">
                          <a:effectLst/>
                        </a:rPr>
                        <a:t>nettoförsäljning</a:t>
                      </a:r>
                      <a:r>
                        <a:rPr lang="en-US" sz="1600" u="none" strike="noStrike" dirty="0">
                          <a:effectLst/>
                        </a:rPr>
                        <a:t> den </a:t>
                      </a:r>
                      <a:r>
                        <a:rPr lang="en-US" sz="1600" u="none" strike="noStrike" dirty="0" err="1">
                          <a:effectLst/>
                        </a:rPr>
                        <a:t>senast</a:t>
                      </a:r>
                      <a:r>
                        <a:rPr lang="en-US" sz="1600" u="none" strike="noStrike" dirty="0">
                          <a:effectLst/>
                        </a:rPr>
                        <a:t> </a:t>
                      </a:r>
                      <a:r>
                        <a:rPr lang="en-US" sz="1600" u="none" strike="noStrike" dirty="0" err="1">
                          <a:effectLst/>
                        </a:rPr>
                        <a:t>året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28262395"/>
                  </a:ext>
                </a:extLst>
              </a:tr>
              <a:tr h="57368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err="1">
                          <a:effectLst/>
                        </a:rPr>
                        <a:t>Ökade</a:t>
                      </a:r>
                      <a:r>
                        <a:rPr lang="en-US" sz="1600" u="none" strike="noStrike" dirty="0">
                          <a:effectLst/>
                        </a:rPr>
                        <a:t> </a:t>
                      </a:r>
                      <a:r>
                        <a:rPr lang="en-US" sz="1600" u="none" strike="noStrike" dirty="0" err="1">
                          <a:effectLst/>
                        </a:rPr>
                        <a:t>kostnader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98821790"/>
                  </a:ext>
                </a:extLst>
              </a:tr>
              <a:tr h="57368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              Personal </a:t>
                      </a:r>
                      <a:r>
                        <a:rPr lang="en-US" sz="1600" u="none" strike="noStrike" dirty="0" err="1">
                          <a:effectLst/>
                        </a:rPr>
                        <a:t>kostnader</a:t>
                      </a:r>
                      <a:r>
                        <a:rPr lang="en-US" sz="1600" u="none" strike="noStrike" dirty="0">
                          <a:effectLst/>
                        </a:rPr>
                        <a:t>: </a:t>
                      </a:r>
                      <a:r>
                        <a:rPr lang="en-US" sz="1600" u="none" strike="noStrike" dirty="0" err="1">
                          <a:effectLst/>
                        </a:rPr>
                        <a:t>Lön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420,000.00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err="1">
                          <a:effectLst/>
                        </a:rPr>
                        <a:t>Anställa</a:t>
                      </a:r>
                      <a:r>
                        <a:rPr lang="en-US" sz="1600" u="none" strike="noStrike" dirty="0">
                          <a:effectLst/>
                        </a:rPr>
                        <a:t> </a:t>
                      </a:r>
                      <a:r>
                        <a:rPr lang="en-US" sz="1600" u="none" strike="noStrike" dirty="0" err="1">
                          <a:effectLst/>
                        </a:rPr>
                        <a:t>en</a:t>
                      </a:r>
                      <a:r>
                        <a:rPr lang="en-US" sz="1600" u="none" strike="noStrike" dirty="0">
                          <a:effectLst/>
                        </a:rPr>
                        <a:t> personal till, </a:t>
                      </a:r>
                      <a:r>
                        <a:rPr lang="en-US" sz="1600" u="none" strike="noStrike" dirty="0" err="1">
                          <a:effectLst/>
                        </a:rPr>
                        <a:t>månads</a:t>
                      </a:r>
                      <a:r>
                        <a:rPr lang="en-US" sz="1600" u="none" strike="noStrike" dirty="0">
                          <a:effectLst/>
                        </a:rPr>
                        <a:t> </a:t>
                      </a:r>
                      <a:r>
                        <a:rPr lang="en-US" sz="1600" u="none" strike="noStrike" dirty="0" err="1">
                          <a:effectLst/>
                        </a:rPr>
                        <a:t>lön</a:t>
                      </a:r>
                      <a:r>
                        <a:rPr lang="en-US" sz="1600" u="none" strike="noStrike" dirty="0">
                          <a:effectLst/>
                        </a:rPr>
                        <a:t> 35000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1178646"/>
                  </a:ext>
                </a:extLst>
              </a:tr>
              <a:tr h="57368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                                                   </a:t>
                      </a:r>
                      <a:r>
                        <a:rPr lang="en-US" sz="1600" u="none" strike="noStrike" dirty="0" err="1">
                          <a:effectLst/>
                        </a:rPr>
                        <a:t>Semestertillägg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3,763.00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51512360"/>
                  </a:ext>
                </a:extLst>
              </a:tr>
              <a:tr h="57368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                                                   </a:t>
                      </a:r>
                      <a:r>
                        <a:rPr lang="en-US" sz="1600" u="none" strike="noStrike" dirty="0" err="1">
                          <a:effectLst/>
                        </a:rPr>
                        <a:t>Arbetsgivaravgifter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131,964.00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82407127"/>
                  </a:ext>
                </a:extLst>
              </a:tr>
              <a:tr h="57368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                                                   </a:t>
                      </a:r>
                      <a:r>
                        <a:rPr lang="en-US" sz="1600" u="none" strike="noStrike" dirty="0" err="1">
                          <a:effectLst/>
                        </a:rPr>
                        <a:t>Försäkringar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20,000.00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27668158"/>
                  </a:ext>
                </a:extLst>
              </a:tr>
              <a:tr h="57368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              </a:t>
                      </a:r>
                      <a:r>
                        <a:rPr lang="en-US" sz="1600" u="none" strike="noStrike" dirty="0" err="1">
                          <a:effectLst/>
                        </a:rPr>
                        <a:t>Andra</a:t>
                      </a:r>
                      <a:r>
                        <a:rPr lang="en-US" sz="1600" u="none" strike="noStrike" dirty="0">
                          <a:effectLst/>
                        </a:rPr>
                        <a:t> </a:t>
                      </a:r>
                      <a:r>
                        <a:rPr lang="en-US" sz="1600" u="none" strike="noStrike" dirty="0" err="1">
                          <a:effectLst/>
                        </a:rPr>
                        <a:t>kostnader</a:t>
                      </a:r>
                      <a:r>
                        <a:rPr lang="en-US" sz="1600" u="none" strike="noStrike" dirty="0">
                          <a:effectLst/>
                        </a:rPr>
                        <a:t>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100,000.00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err="1">
                          <a:effectLst/>
                        </a:rPr>
                        <a:t>kontorsutgifter</a:t>
                      </a:r>
                      <a:r>
                        <a:rPr lang="en-US" sz="1600" u="none" strike="noStrike" dirty="0">
                          <a:effectLst/>
                        </a:rPr>
                        <a:t>, </a:t>
                      </a:r>
                      <a:r>
                        <a:rPr lang="en-US" sz="1600" u="none" strike="noStrike" dirty="0" err="1">
                          <a:effectLst/>
                        </a:rPr>
                        <a:t>materialkostnader</a:t>
                      </a:r>
                      <a:r>
                        <a:rPr lang="en-US" sz="1600" u="none" strike="noStrike" dirty="0">
                          <a:effectLst/>
                        </a:rPr>
                        <a:t>, mm.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04754874"/>
                  </a:ext>
                </a:extLst>
              </a:tr>
              <a:tr h="57368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err="1">
                          <a:effectLst/>
                        </a:rPr>
                        <a:t>Ökade</a:t>
                      </a:r>
                      <a:r>
                        <a:rPr lang="en-US" sz="1600" u="none" strike="noStrike" dirty="0">
                          <a:effectLst/>
                        </a:rPr>
                        <a:t> </a:t>
                      </a:r>
                      <a:r>
                        <a:rPr lang="en-US" sz="1600" u="none" strike="noStrike" dirty="0" err="1">
                          <a:effectLst/>
                        </a:rPr>
                        <a:t>nettoresultat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228,036.00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86135589"/>
                  </a:ext>
                </a:extLst>
              </a:tr>
            </a:tbl>
          </a:graphicData>
        </a:graphic>
      </p:graphicFrame>
      <p:sp>
        <p:nvSpPr>
          <p:cNvPr id="5" name="Rubrik 1">
            <a:extLst>
              <a:ext uri="{FF2B5EF4-FFF2-40B4-BE49-F238E27FC236}">
                <a16:creationId xmlns:a16="http://schemas.microsoft.com/office/drawing/2014/main" id="{7CBE1CDE-C262-4F15-AAF5-C300E46C7914}"/>
              </a:ext>
            </a:extLst>
          </p:cNvPr>
          <p:cNvSpPr txBox="1">
            <a:spLocks/>
          </p:cNvSpPr>
          <p:nvPr/>
        </p:nvSpPr>
        <p:spPr>
          <a:xfrm>
            <a:off x="2592925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sv-SE" b="1" dirty="0"/>
              <a:t>Affärsnyttan:</a:t>
            </a:r>
          </a:p>
        </p:txBody>
      </p:sp>
    </p:spTree>
    <p:extLst>
      <p:ext uri="{BB962C8B-B14F-4D97-AF65-F5344CB8AC3E}">
        <p14:creationId xmlns:p14="http://schemas.microsoft.com/office/powerpoint/2010/main" val="2554224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20751-A520-4BAC-864C-DEF3BFF97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6100"/>
            <a:ext cx="10515600" cy="4360863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 err="1"/>
              <a:t>Nästa</a:t>
            </a:r>
            <a:r>
              <a:rPr lang="en-US" dirty="0"/>
              <a:t> </a:t>
            </a:r>
            <a:r>
              <a:rPr lang="en-US" dirty="0" err="1"/>
              <a:t>års</a:t>
            </a:r>
            <a:r>
              <a:rPr lang="en-US" dirty="0"/>
              <a:t> </a:t>
            </a:r>
            <a:r>
              <a:rPr lang="en-US" dirty="0" err="1"/>
              <a:t>nettoförsäljning</a:t>
            </a:r>
            <a:r>
              <a:rPr lang="en-US" dirty="0"/>
              <a:t> ska </a:t>
            </a:r>
            <a:r>
              <a:rPr lang="en-US" dirty="0" err="1"/>
              <a:t>öka</a:t>
            </a:r>
            <a:r>
              <a:rPr lang="en-US" dirty="0"/>
              <a:t> med 30% </a:t>
            </a:r>
          </a:p>
          <a:p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ny</a:t>
            </a:r>
            <a:r>
              <a:rPr lang="en-US" dirty="0"/>
              <a:t> personal</a:t>
            </a:r>
          </a:p>
          <a:p>
            <a:r>
              <a:rPr lang="en-US" dirty="0" err="1"/>
              <a:t>Nästa</a:t>
            </a:r>
            <a:r>
              <a:rPr lang="en-US" dirty="0"/>
              <a:t> </a:t>
            </a:r>
            <a:r>
              <a:rPr lang="en-US" dirty="0" err="1"/>
              <a:t>års</a:t>
            </a:r>
            <a:r>
              <a:rPr lang="en-US" dirty="0"/>
              <a:t> </a:t>
            </a:r>
            <a:r>
              <a:rPr lang="en-US" dirty="0" err="1"/>
              <a:t>nettoresult</a:t>
            </a:r>
            <a:r>
              <a:rPr lang="en-US" dirty="0"/>
              <a:t> ska </a:t>
            </a:r>
            <a:r>
              <a:rPr lang="en-US" dirty="0" err="1"/>
              <a:t>öka</a:t>
            </a:r>
            <a:r>
              <a:rPr lang="en-US" dirty="0"/>
              <a:t> med 228036kr.</a:t>
            </a:r>
          </a:p>
        </p:txBody>
      </p:sp>
      <p:sp>
        <p:nvSpPr>
          <p:cNvPr id="4" name="Rubrik 1">
            <a:extLst>
              <a:ext uri="{FF2B5EF4-FFF2-40B4-BE49-F238E27FC236}">
                <a16:creationId xmlns:a16="http://schemas.microsoft.com/office/drawing/2014/main" id="{F0F656AA-2FBC-463C-8F40-207418724107}"/>
              </a:ext>
            </a:extLst>
          </p:cNvPr>
          <p:cNvSpPr txBox="1">
            <a:spLocks/>
          </p:cNvSpPr>
          <p:nvPr/>
        </p:nvSpPr>
        <p:spPr>
          <a:xfrm>
            <a:off x="2592925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sv-SE" b="1" dirty="0"/>
              <a:t>Våra mål</a:t>
            </a:r>
          </a:p>
        </p:txBody>
      </p:sp>
    </p:spTree>
    <p:extLst>
      <p:ext uri="{BB962C8B-B14F-4D97-AF65-F5344CB8AC3E}">
        <p14:creationId xmlns:p14="http://schemas.microsoft.com/office/powerpoint/2010/main" val="39763616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Tabell 14">
            <a:extLst>
              <a:ext uri="{FF2B5EF4-FFF2-40B4-BE49-F238E27FC236}">
                <a16:creationId xmlns:a16="http://schemas.microsoft.com/office/drawing/2014/main" id="{5EBEDCFD-7015-49B7-8802-13494AB35E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8346921"/>
              </p:ext>
            </p:extLst>
          </p:nvPr>
        </p:nvGraphicFramePr>
        <p:xfrm>
          <a:off x="538099" y="1534305"/>
          <a:ext cx="11442408" cy="4756964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6790805">
                  <a:extLst>
                    <a:ext uri="{9D8B030D-6E8A-4147-A177-3AD203B41FA5}">
                      <a16:colId xmlns:a16="http://schemas.microsoft.com/office/drawing/2014/main" val="1976341049"/>
                    </a:ext>
                  </a:extLst>
                </a:gridCol>
                <a:gridCol w="1616044">
                  <a:extLst>
                    <a:ext uri="{9D8B030D-6E8A-4147-A177-3AD203B41FA5}">
                      <a16:colId xmlns:a16="http://schemas.microsoft.com/office/drawing/2014/main" val="2172533341"/>
                    </a:ext>
                  </a:extLst>
                </a:gridCol>
                <a:gridCol w="1604865">
                  <a:extLst>
                    <a:ext uri="{9D8B030D-6E8A-4147-A177-3AD203B41FA5}">
                      <a16:colId xmlns:a16="http://schemas.microsoft.com/office/drawing/2014/main" val="3136060850"/>
                    </a:ext>
                  </a:extLst>
                </a:gridCol>
                <a:gridCol w="1430694">
                  <a:extLst>
                    <a:ext uri="{9D8B030D-6E8A-4147-A177-3AD203B41FA5}">
                      <a16:colId xmlns:a16="http://schemas.microsoft.com/office/drawing/2014/main" val="1640760329"/>
                    </a:ext>
                  </a:extLst>
                </a:gridCol>
              </a:tblGrid>
              <a:tr h="537701">
                <a:tc>
                  <a:txBody>
                    <a:bodyPr/>
                    <a:lstStyle/>
                    <a:p>
                      <a:r>
                        <a:rPr lang="sv-SE" dirty="0"/>
                        <a:t>Risk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dirty="0"/>
                        <a:t>Konsekvens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dirty="0"/>
                        <a:t>Sannolikhet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dirty="0"/>
                        <a:t>Riskvärde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5156022"/>
                  </a:ext>
                </a:extLst>
              </a:tr>
              <a:tr h="6443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dirty="0"/>
                        <a:t>Brist på resurs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b="1" dirty="0">
                          <a:solidFill>
                            <a:srgbClr val="FF0000"/>
                          </a:solidFill>
                        </a:rPr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3538026"/>
                  </a:ext>
                </a:extLst>
              </a:tr>
              <a:tr h="49990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dirty="0"/>
                        <a:t>För mycket jobb att  underhålla/uppdatera hemsida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b="1" dirty="0">
                          <a:solidFill>
                            <a:srgbClr val="FF0000"/>
                          </a:solidFill>
                        </a:rPr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3670691"/>
                  </a:ext>
                </a:extLst>
              </a:tr>
              <a:tr h="5604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dirty="0"/>
                        <a:t>Hög kostnad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dirty="0">
                          <a:solidFill>
                            <a:srgbClr val="FFAA0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dirty="0">
                          <a:solidFill>
                            <a:srgbClr val="FFAA0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b="1" dirty="0">
                          <a:solidFill>
                            <a:srgbClr val="FFAA01"/>
                          </a:solidFill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3329856"/>
                  </a:ext>
                </a:extLst>
              </a:tr>
              <a:tr h="5604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dirty="0"/>
                        <a:t>Brist på försäljning ökning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dirty="0">
                          <a:solidFill>
                            <a:srgbClr val="FFAA0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dirty="0">
                          <a:solidFill>
                            <a:srgbClr val="FFAA0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b="1" dirty="0">
                          <a:solidFill>
                            <a:srgbClr val="FFAA01"/>
                          </a:solidFill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7435285"/>
                  </a:ext>
                </a:extLst>
              </a:tr>
              <a:tr h="306533">
                <a:tc>
                  <a:txBody>
                    <a:bodyPr/>
                    <a:lstStyle/>
                    <a:p>
                      <a:r>
                        <a:rPr lang="sv-SE" dirty="0"/>
                        <a:t>Små intresse (Inte så många CV, Ansökning, jobb annonsen, besökare)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dirty="0">
                          <a:solidFill>
                            <a:srgbClr val="FFAA0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dirty="0">
                          <a:solidFill>
                            <a:srgbClr val="FFAA0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b="1" dirty="0">
                          <a:solidFill>
                            <a:srgbClr val="FFAA01"/>
                          </a:solidFill>
                        </a:rPr>
                        <a:t>9</a:t>
                      </a:r>
                    </a:p>
                    <a:p>
                      <a:pPr algn="ctr"/>
                      <a:endParaRPr lang="sv-SE" b="1" dirty="0">
                        <a:solidFill>
                          <a:srgbClr val="FFAA0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0443564"/>
                  </a:ext>
                </a:extLst>
              </a:tr>
              <a:tr h="5943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dirty="0"/>
                        <a:t>Kan inte hitta rätt person för att arbeta med ny plattform </a:t>
                      </a:r>
                    </a:p>
                    <a:p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  <a:p>
                      <a:pPr algn="ctr"/>
                      <a:endParaRPr lang="sv-SE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  <a:p>
                      <a:pPr algn="ctr"/>
                      <a:endParaRPr lang="sv-SE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b="1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0789002"/>
                  </a:ext>
                </a:extLst>
              </a:tr>
              <a:tr h="594315">
                <a:tc>
                  <a:txBody>
                    <a:bodyPr/>
                    <a:lstStyle/>
                    <a:p>
                      <a:r>
                        <a:rPr lang="sv-SE" dirty="0"/>
                        <a:t>Konkurrens med kunder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b="1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7634957"/>
                  </a:ext>
                </a:extLst>
              </a:tr>
            </a:tbl>
          </a:graphicData>
        </a:graphic>
      </p:graphicFrame>
      <p:sp>
        <p:nvSpPr>
          <p:cNvPr id="4" name="Rubrik 1">
            <a:extLst>
              <a:ext uri="{FF2B5EF4-FFF2-40B4-BE49-F238E27FC236}">
                <a16:creationId xmlns:a16="http://schemas.microsoft.com/office/drawing/2014/main" id="{3D223722-1364-40BC-8D23-F7A6296DD11E}"/>
              </a:ext>
            </a:extLst>
          </p:cNvPr>
          <p:cNvSpPr txBox="1">
            <a:spLocks/>
          </p:cNvSpPr>
          <p:nvPr/>
        </p:nvSpPr>
        <p:spPr>
          <a:xfrm>
            <a:off x="2592925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sv-SE" b="1" dirty="0"/>
              <a:t>Risk Analys</a:t>
            </a:r>
          </a:p>
        </p:txBody>
      </p:sp>
    </p:spTree>
    <p:extLst>
      <p:ext uri="{BB962C8B-B14F-4D97-AF65-F5344CB8AC3E}">
        <p14:creationId xmlns:p14="http://schemas.microsoft.com/office/powerpoint/2010/main" val="18858466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Tabell 14">
            <a:extLst>
              <a:ext uri="{FF2B5EF4-FFF2-40B4-BE49-F238E27FC236}">
                <a16:creationId xmlns:a16="http://schemas.microsoft.com/office/drawing/2014/main" id="{5EBEDCFD-7015-49B7-8802-13494AB35E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3983465"/>
              </p:ext>
            </p:extLst>
          </p:nvPr>
        </p:nvGraphicFramePr>
        <p:xfrm>
          <a:off x="553178" y="1327180"/>
          <a:ext cx="11427328" cy="541099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5277639">
                  <a:extLst>
                    <a:ext uri="{9D8B030D-6E8A-4147-A177-3AD203B41FA5}">
                      <a16:colId xmlns:a16="http://schemas.microsoft.com/office/drawing/2014/main" val="1976341049"/>
                    </a:ext>
                  </a:extLst>
                </a:gridCol>
                <a:gridCol w="6149689">
                  <a:extLst>
                    <a:ext uri="{9D8B030D-6E8A-4147-A177-3AD203B41FA5}">
                      <a16:colId xmlns:a16="http://schemas.microsoft.com/office/drawing/2014/main" val="2172533341"/>
                    </a:ext>
                  </a:extLst>
                </a:gridCol>
              </a:tblGrid>
              <a:tr h="375968">
                <a:tc>
                  <a:txBody>
                    <a:bodyPr/>
                    <a:lstStyle/>
                    <a:p>
                      <a:r>
                        <a:rPr lang="sv-SE" dirty="0"/>
                        <a:t>Risk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dirty="0"/>
                        <a:t>Åtgärder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5156022"/>
                  </a:ext>
                </a:extLst>
              </a:tr>
              <a:tr h="5426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dirty="0"/>
                        <a:t>Brist på resurs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sv-SE" dirty="0">
                          <a:solidFill>
                            <a:schemeClr val="tx1"/>
                          </a:solidFill>
                        </a:rPr>
                        <a:t>Noggrant planering och kommunikation med ledning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3538026"/>
                  </a:ext>
                </a:extLst>
              </a:tr>
              <a:tr h="49990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dirty="0"/>
                        <a:t>För mycket jobb att  underhålla/uppdatera hemsida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sv-SE" dirty="0">
                          <a:solidFill>
                            <a:schemeClr val="tx1"/>
                          </a:solidFill>
                        </a:rPr>
                        <a:t>Effektivisering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3670691"/>
                  </a:ext>
                </a:extLst>
              </a:tr>
              <a:tr h="5604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dirty="0"/>
                        <a:t>Hög kostnad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sv-SE" dirty="0">
                          <a:solidFill>
                            <a:schemeClr val="tx1"/>
                          </a:solidFill>
                        </a:rPr>
                        <a:t>Regelbundet genomgång av kostnader och budget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3329856"/>
                  </a:ext>
                </a:extLst>
              </a:tr>
              <a:tr h="5604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dirty="0"/>
                        <a:t>Brist på försäljningsökning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sv-SE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sv-SE" dirty="0">
                          <a:solidFill>
                            <a:schemeClr val="tx1"/>
                          </a:solidFill>
                        </a:rPr>
                        <a:t>Kommunikation och samarbete med kunder(rekrytering företag/IT företag) för att öka intressen 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sv-SE" dirty="0">
                          <a:solidFill>
                            <a:schemeClr val="tx1"/>
                          </a:solidFill>
                        </a:rPr>
                        <a:t>Marknadsföring (evenemang, </a:t>
                      </a:r>
                      <a:r>
                        <a:rPr lang="sv-SE" dirty="0" err="1">
                          <a:solidFill>
                            <a:schemeClr val="tx1"/>
                          </a:solidFill>
                        </a:rPr>
                        <a:t>webbinarier</a:t>
                      </a:r>
                      <a:r>
                        <a:rPr lang="sv-SE" dirty="0">
                          <a:solidFill>
                            <a:schemeClr val="tx1"/>
                          </a:solidFill>
                        </a:rPr>
                        <a:t> och </a:t>
                      </a:r>
                      <a:r>
                        <a:rPr lang="sv-SE" dirty="0" err="1">
                          <a:solidFill>
                            <a:schemeClr val="tx1"/>
                          </a:solidFill>
                        </a:rPr>
                        <a:t>poddar</a:t>
                      </a:r>
                      <a:r>
                        <a:rPr lang="sv-SE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sv-SE" dirty="0" err="1">
                          <a:solidFill>
                            <a:schemeClr val="tx1"/>
                          </a:solidFill>
                        </a:rPr>
                        <a:t>o.s.v</a:t>
                      </a:r>
                      <a:r>
                        <a:rPr lang="sv-SE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7435285"/>
                  </a:ext>
                </a:extLst>
              </a:tr>
              <a:tr h="408104">
                <a:tc>
                  <a:txBody>
                    <a:bodyPr/>
                    <a:lstStyle/>
                    <a:p>
                      <a:r>
                        <a:rPr lang="sv-SE" dirty="0"/>
                        <a:t>Små intresse (Inte så många CV, Ansökning, jobb annonsen, besökare)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/>
                      <a:endParaRPr lang="sv-S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0443564"/>
                  </a:ext>
                </a:extLst>
              </a:tr>
              <a:tr h="5943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dirty="0"/>
                        <a:t>Kan inte hitta rätt person för att arbeta med ny plattform </a:t>
                      </a:r>
                    </a:p>
                    <a:p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sv-SE" dirty="0">
                          <a:solidFill>
                            <a:schemeClr val="tx1"/>
                          </a:solidFill>
                        </a:rPr>
                        <a:t>Samarbete med kunder (rekrytering företag/IT företag)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0789002"/>
                  </a:ext>
                </a:extLst>
              </a:tr>
              <a:tr h="594315">
                <a:tc>
                  <a:txBody>
                    <a:bodyPr/>
                    <a:lstStyle/>
                    <a:p>
                      <a:r>
                        <a:rPr lang="sv-SE" dirty="0"/>
                        <a:t>Konkurrens med kunder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sv-SE" dirty="0">
                          <a:solidFill>
                            <a:schemeClr val="tx1"/>
                          </a:solidFill>
                        </a:rPr>
                        <a:t>Fokus på plattformen (Inte rekrytering)</a:t>
                      </a:r>
                    </a:p>
                    <a:p>
                      <a:pPr algn="l"/>
                      <a:r>
                        <a:rPr lang="sv-SE" dirty="0">
                          <a:solidFill>
                            <a:schemeClr val="tx1"/>
                          </a:solidFill>
                        </a:rPr>
                        <a:t>Kommunikation med kunder (rekrytering företag/IT företag)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7634957"/>
                  </a:ext>
                </a:extLst>
              </a:tr>
            </a:tbl>
          </a:graphicData>
        </a:graphic>
      </p:graphicFrame>
      <p:sp>
        <p:nvSpPr>
          <p:cNvPr id="5" name="Rubrik 1">
            <a:extLst>
              <a:ext uri="{FF2B5EF4-FFF2-40B4-BE49-F238E27FC236}">
                <a16:creationId xmlns:a16="http://schemas.microsoft.com/office/drawing/2014/main" id="{8E74415F-44F7-4964-B679-468B289B0E80}"/>
              </a:ext>
            </a:extLst>
          </p:cNvPr>
          <p:cNvSpPr txBox="1">
            <a:spLocks/>
          </p:cNvSpPr>
          <p:nvPr/>
        </p:nvSpPr>
        <p:spPr>
          <a:xfrm>
            <a:off x="2592925" y="501165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sv-SE" b="1" dirty="0"/>
              <a:t>Analys (åtgärder)</a:t>
            </a:r>
          </a:p>
        </p:txBody>
      </p:sp>
    </p:spTree>
    <p:extLst>
      <p:ext uri="{BB962C8B-B14F-4D97-AF65-F5344CB8AC3E}">
        <p14:creationId xmlns:p14="http://schemas.microsoft.com/office/powerpoint/2010/main" val="2161644635"/>
      </p:ext>
    </p:extLst>
  </p:cSld>
  <p:clrMapOvr>
    <a:masterClrMapping/>
  </p:clrMapOvr>
</p:sld>
</file>

<file path=ppt/theme/theme1.xml><?xml version="1.0" encoding="utf-8"?>
<a:theme xmlns:a="http://schemas.openxmlformats.org/drawingml/2006/main" name="Slinga">
  <a:themeElements>
    <a:clrScheme name="Slinga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Slinga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nga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TM02892315[[fn=Slinga]]</Template>
  <TotalTime>228</TotalTime>
  <Words>489</Words>
  <Application>Microsoft Office PowerPoint</Application>
  <PresentationFormat>Widescreen</PresentationFormat>
  <Paragraphs>100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Amasis MT Pro Black</vt:lpstr>
      <vt:lpstr>Arial</vt:lpstr>
      <vt:lpstr>Calibri</vt:lpstr>
      <vt:lpstr>Century Gothic</vt:lpstr>
      <vt:lpstr>Wingdings 3</vt:lpstr>
      <vt:lpstr>Slinga</vt:lpstr>
      <vt:lpstr>Business case – Future Skill</vt:lpstr>
      <vt:lpstr>SWOT- analys</vt:lpstr>
      <vt:lpstr>SWOT- analys</vt:lpstr>
      <vt:lpstr>SWOT- analys</vt:lpstr>
      <vt:lpstr>SWOT- analys</vt:lpstr>
      <vt:lpstr> 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Future Skill</dc:title>
  <dc:creator>Marian Hussein</dc:creator>
  <cp:lastModifiedBy>Lanping Wei</cp:lastModifiedBy>
  <cp:revision>15</cp:revision>
  <dcterms:created xsi:type="dcterms:W3CDTF">2021-09-20T12:17:28Z</dcterms:created>
  <dcterms:modified xsi:type="dcterms:W3CDTF">2021-09-22T06:47:09Z</dcterms:modified>
</cp:coreProperties>
</file>