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7" r:id="rId5"/>
    <p:sldId id="274" r:id="rId6"/>
    <p:sldId id="258" r:id="rId7"/>
    <p:sldId id="263" r:id="rId8"/>
    <p:sldId id="277" r:id="rId9"/>
    <p:sldId id="279" r:id="rId10"/>
    <p:sldId id="260" r:id="rId11"/>
    <p:sldId id="275" r:id="rId12"/>
    <p:sldId id="276"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14" autoAdjust="0"/>
  </p:normalViewPr>
  <p:slideViewPr>
    <p:cSldViewPr snapToGrid="0">
      <p:cViewPr varScale="1">
        <p:scale>
          <a:sx n="84" d="100"/>
          <a:sy n="84" d="100"/>
        </p:scale>
        <p:origin x="732" y="84"/>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B2C9-4B02-8C25-6B39A2675E77}"/>
              </c:ext>
            </c:extLst>
          </c:dPt>
          <c:dPt>
            <c:idx val="1"/>
            <c:bubble3D val="0"/>
            <c:spPr>
              <a:solidFill>
                <a:schemeClr val="bg2"/>
              </a:solidFill>
              <a:ln>
                <a:noFill/>
              </a:ln>
              <a:effectLst/>
            </c:spPr>
            <c:extLst>
              <c:ext xmlns:c16="http://schemas.microsoft.com/office/drawing/2014/chart" uri="{C3380CC4-5D6E-409C-BE32-E72D297353CC}">
                <c16:uniqueId val="{00000003-B2C9-4B02-8C25-6B39A2675E77}"/>
              </c:ext>
            </c:extLst>
          </c:dPt>
          <c:cat>
            <c:strRef>
              <c:f>Sheet1!$A$2:$A$3</c:f>
              <c:strCache>
                <c:ptCount val="2"/>
                <c:pt idx="0">
                  <c:v>1st Qtr</c:v>
                </c:pt>
                <c:pt idx="1">
                  <c:v>2nd Qtr</c:v>
                </c:pt>
              </c:strCache>
            </c:strRef>
          </c:cat>
          <c:val>
            <c:numRef>
              <c:f>Sheet1!$B$2:$B$3</c:f>
              <c:numCache>
                <c:formatCode>General</c:formatCode>
                <c:ptCount val="2"/>
                <c:pt idx="0">
                  <c:v>79</c:v>
                </c:pt>
                <c:pt idx="1">
                  <c:v>21</c:v>
                </c:pt>
              </c:numCache>
            </c:numRef>
          </c:val>
          <c:extLst>
            <c:ext xmlns:c16="http://schemas.microsoft.com/office/drawing/2014/chart" uri="{C3380CC4-5D6E-409C-BE32-E72D297353CC}">
              <c16:uniqueId val="{00000004-B2C9-4B02-8C25-6B39A2675E77}"/>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15C2-4C27-AED2-08C11C110A8B}"/>
              </c:ext>
            </c:extLst>
          </c:dPt>
          <c:dPt>
            <c:idx val="1"/>
            <c:bubble3D val="0"/>
            <c:spPr>
              <a:solidFill>
                <a:schemeClr val="bg2"/>
              </a:solidFill>
              <a:ln>
                <a:noFill/>
              </a:ln>
              <a:effectLst/>
            </c:spPr>
            <c:extLst>
              <c:ext xmlns:c16="http://schemas.microsoft.com/office/drawing/2014/chart" uri="{C3380CC4-5D6E-409C-BE32-E72D297353CC}">
                <c16:uniqueId val="{00000003-15C2-4C27-AED2-08C11C110A8B}"/>
              </c:ext>
            </c:extLst>
          </c:dPt>
          <c:cat>
            <c:strRef>
              <c:f>Sheet1!$A$2:$A$3</c:f>
              <c:strCache>
                <c:ptCount val="2"/>
                <c:pt idx="0">
                  <c:v>1st Qtr</c:v>
                </c:pt>
                <c:pt idx="1">
                  <c:v>2nd Qtr</c:v>
                </c:pt>
              </c:strCache>
            </c:strRef>
          </c:cat>
          <c:val>
            <c:numRef>
              <c:f>Sheet1!$B$2:$B$3</c:f>
              <c:numCache>
                <c:formatCode>General</c:formatCode>
                <c:ptCount val="2"/>
                <c:pt idx="0">
                  <c:v>64</c:v>
                </c:pt>
                <c:pt idx="1">
                  <c:v>36</c:v>
                </c:pt>
              </c:numCache>
            </c:numRef>
          </c:val>
          <c:extLst>
            <c:ext xmlns:c16="http://schemas.microsoft.com/office/drawing/2014/chart" uri="{C3380CC4-5D6E-409C-BE32-E72D297353CC}">
              <c16:uniqueId val="{00000004-15C2-4C27-AED2-08C11C110A8B}"/>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2907-45B8-ABF2-E8CD4FAD8E80}"/>
              </c:ext>
            </c:extLst>
          </c:dPt>
          <c:dPt>
            <c:idx val="1"/>
            <c:bubble3D val="0"/>
            <c:spPr>
              <a:solidFill>
                <a:schemeClr val="bg2"/>
              </a:solidFill>
              <a:ln>
                <a:noFill/>
              </a:ln>
              <a:effectLst/>
            </c:spPr>
            <c:extLst>
              <c:ext xmlns:c16="http://schemas.microsoft.com/office/drawing/2014/chart" uri="{C3380CC4-5D6E-409C-BE32-E72D297353CC}">
                <c16:uniqueId val="{00000003-2907-45B8-ABF2-E8CD4FAD8E80}"/>
              </c:ext>
            </c:extLst>
          </c:dPt>
          <c:cat>
            <c:strRef>
              <c:f>Sheet1!$A$2:$A$3</c:f>
              <c:strCache>
                <c:ptCount val="2"/>
                <c:pt idx="0">
                  <c:v>1st Qtr</c:v>
                </c:pt>
                <c:pt idx="1">
                  <c:v>2nd Qtr</c:v>
                </c:pt>
              </c:strCache>
            </c:strRef>
          </c:cat>
          <c:val>
            <c:numRef>
              <c:f>Sheet1!$B$2:$B$3</c:f>
              <c:numCache>
                <c:formatCode>General</c:formatCode>
                <c:ptCount val="2"/>
                <c:pt idx="0">
                  <c:v>71</c:v>
                </c:pt>
                <c:pt idx="1">
                  <c:v>29</c:v>
                </c:pt>
              </c:numCache>
            </c:numRef>
          </c:val>
          <c:extLst>
            <c:ext xmlns:c16="http://schemas.microsoft.com/office/drawing/2014/chart" uri="{C3380CC4-5D6E-409C-BE32-E72D297353CC}">
              <c16:uniqueId val="{00000004-2907-45B8-ABF2-E8CD4FAD8E80}"/>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B3C0-48ED-B9A0-A2BAA488BC49}"/>
              </c:ext>
            </c:extLst>
          </c:dPt>
          <c:dPt>
            <c:idx val="1"/>
            <c:bubble3D val="0"/>
            <c:spPr>
              <a:solidFill>
                <a:schemeClr val="bg2"/>
              </a:solidFill>
              <a:ln>
                <a:noFill/>
              </a:ln>
              <a:effectLst/>
            </c:spPr>
            <c:extLst>
              <c:ext xmlns:c16="http://schemas.microsoft.com/office/drawing/2014/chart" uri="{C3380CC4-5D6E-409C-BE32-E72D297353CC}">
                <c16:uniqueId val="{00000003-B3C0-48ED-B9A0-A2BAA488BC49}"/>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B3C0-48ED-B9A0-A2BAA488BC49}"/>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5658-4422-989A-7FF1D6218BF3}"/>
              </c:ext>
            </c:extLst>
          </c:dPt>
          <c:dPt>
            <c:idx val="1"/>
            <c:bubble3D val="0"/>
            <c:spPr>
              <a:solidFill>
                <a:schemeClr val="bg2"/>
              </a:solidFill>
              <a:ln>
                <a:noFill/>
              </a:ln>
              <a:effectLst/>
            </c:spPr>
            <c:extLst>
              <c:ext xmlns:c16="http://schemas.microsoft.com/office/drawing/2014/chart" uri="{C3380CC4-5D6E-409C-BE32-E72D297353CC}">
                <c16:uniqueId val="{00000003-5658-4422-989A-7FF1D6218BF3}"/>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5658-4422-989A-7FF1D6218BF3}"/>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chemeClr val="accent2">
                  <a:shade val="42000"/>
                </a:schemeClr>
              </a:solidFill>
              <a:ln w="19050">
                <a:noFill/>
              </a:ln>
              <a:effectLst/>
            </c:spPr>
            <c:extLst>
              <c:ext xmlns:c16="http://schemas.microsoft.com/office/drawing/2014/chart" uri="{C3380CC4-5D6E-409C-BE32-E72D297353CC}">
                <c16:uniqueId val="{00000001-554A-4D74-B902-C862E053D495}"/>
              </c:ext>
            </c:extLst>
          </c:dPt>
          <c:dPt>
            <c:idx val="1"/>
            <c:bubble3D val="0"/>
            <c:spPr>
              <a:solidFill>
                <a:schemeClr val="accent2">
                  <a:shade val="55000"/>
                </a:schemeClr>
              </a:solidFill>
              <a:ln w="19050">
                <a:noFill/>
              </a:ln>
              <a:effectLst/>
            </c:spPr>
            <c:extLst>
              <c:ext xmlns:c16="http://schemas.microsoft.com/office/drawing/2014/chart" uri="{C3380CC4-5D6E-409C-BE32-E72D297353CC}">
                <c16:uniqueId val="{00000003-554A-4D74-B902-C862E053D495}"/>
              </c:ext>
            </c:extLst>
          </c:dPt>
          <c:dPt>
            <c:idx val="2"/>
            <c:bubble3D val="0"/>
            <c:spPr>
              <a:solidFill>
                <a:schemeClr val="accent2">
                  <a:shade val="68000"/>
                </a:schemeClr>
              </a:solidFill>
              <a:ln w="19050">
                <a:noFill/>
              </a:ln>
              <a:effectLst/>
            </c:spPr>
            <c:extLst>
              <c:ext xmlns:c16="http://schemas.microsoft.com/office/drawing/2014/chart" uri="{C3380CC4-5D6E-409C-BE32-E72D297353CC}">
                <c16:uniqueId val="{00000005-554A-4D74-B902-C862E053D495}"/>
              </c:ext>
            </c:extLst>
          </c:dPt>
          <c:dPt>
            <c:idx val="3"/>
            <c:bubble3D val="0"/>
            <c:spPr>
              <a:solidFill>
                <a:schemeClr val="accent2">
                  <a:shade val="80000"/>
                </a:schemeClr>
              </a:solidFill>
              <a:ln w="19050">
                <a:noFill/>
              </a:ln>
              <a:effectLst/>
            </c:spPr>
            <c:extLst>
              <c:ext xmlns:c16="http://schemas.microsoft.com/office/drawing/2014/chart" uri="{C3380CC4-5D6E-409C-BE32-E72D297353CC}">
                <c16:uniqueId val="{00000007-554A-4D74-B902-C862E053D495}"/>
              </c:ext>
            </c:extLst>
          </c:dPt>
          <c:dPt>
            <c:idx val="4"/>
            <c:bubble3D val="0"/>
            <c:spPr>
              <a:solidFill>
                <a:schemeClr val="accent2">
                  <a:shade val="93000"/>
                </a:schemeClr>
              </a:solidFill>
              <a:ln w="19050">
                <a:noFill/>
              </a:ln>
              <a:effectLst/>
            </c:spPr>
            <c:extLst>
              <c:ext xmlns:c16="http://schemas.microsoft.com/office/drawing/2014/chart" uri="{C3380CC4-5D6E-409C-BE32-E72D297353CC}">
                <c16:uniqueId val="{00000009-554A-4D74-B902-C862E053D495}"/>
              </c:ext>
            </c:extLst>
          </c:dPt>
          <c:dPt>
            <c:idx val="5"/>
            <c:bubble3D val="0"/>
            <c:spPr>
              <a:solidFill>
                <a:schemeClr val="accent2">
                  <a:tint val="94000"/>
                </a:schemeClr>
              </a:solidFill>
              <a:ln w="19050">
                <a:noFill/>
              </a:ln>
              <a:effectLst/>
            </c:spPr>
            <c:extLst>
              <c:ext xmlns:c16="http://schemas.microsoft.com/office/drawing/2014/chart" uri="{C3380CC4-5D6E-409C-BE32-E72D297353CC}">
                <c16:uniqueId val="{0000000B-554A-4D74-B902-C862E053D495}"/>
              </c:ext>
            </c:extLst>
          </c:dPt>
          <c:dPt>
            <c:idx val="6"/>
            <c:bubble3D val="0"/>
            <c:spPr>
              <a:solidFill>
                <a:schemeClr val="accent2">
                  <a:tint val="81000"/>
                </a:schemeClr>
              </a:solidFill>
              <a:ln w="19050">
                <a:noFill/>
              </a:ln>
              <a:effectLst/>
            </c:spPr>
            <c:extLst>
              <c:ext xmlns:c16="http://schemas.microsoft.com/office/drawing/2014/chart" uri="{C3380CC4-5D6E-409C-BE32-E72D297353CC}">
                <c16:uniqueId val="{0000000D-554A-4D74-B902-C862E053D495}"/>
              </c:ext>
            </c:extLst>
          </c:dPt>
          <c:dPt>
            <c:idx val="7"/>
            <c:bubble3D val="0"/>
            <c:spPr>
              <a:solidFill>
                <a:schemeClr val="accent2">
                  <a:tint val="69000"/>
                </a:schemeClr>
              </a:solidFill>
              <a:ln w="19050">
                <a:noFill/>
              </a:ln>
              <a:effectLst/>
            </c:spPr>
            <c:extLst>
              <c:ext xmlns:c16="http://schemas.microsoft.com/office/drawing/2014/chart" uri="{C3380CC4-5D6E-409C-BE32-E72D297353CC}">
                <c16:uniqueId val="{0000000F-554A-4D74-B902-C862E053D495}"/>
              </c:ext>
            </c:extLst>
          </c:dPt>
          <c:dPt>
            <c:idx val="8"/>
            <c:bubble3D val="0"/>
            <c:spPr>
              <a:solidFill>
                <a:schemeClr val="accent2">
                  <a:tint val="56000"/>
                </a:schemeClr>
              </a:solidFill>
              <a:ln w="19050">
                <a:noFill/>
              </a:ln>
              <a:effectLst/>
            </c:spPr>
            <c:extLst>
              <c:ext xmlns:c16="http://schemas.microsoft.com/office/drawing/2014/chart" uri="{C3380CC4-5D6E-409C-BE32-E72D297353CC}">
                <c16:uniqueId val="{00000011-554A-4D74-B902-C862E053D495}"/>
              </c:ext>
            </c:extLst>
          </c:dPt>
          <c:dPt>
            <c:idx val="9"/>
            <c:bubble3D val="0"/>
            <c:spPr>
              <a:solidFill>
                <a:schemeClr val="accent2">
                  <a:tint val="43000"/>
                </a:schemeClr>
              </a:solidFill>
              <a:ln w="19050">
                <a:noFill/>
              </a:ln>
              <a:effectLst/>
            </c:spPr>
            <c:extLst>
              <c:ext xmlns:c16="http://schemas.microsoft.com/office/drawing/2014/chart" uri="{C3380CC4-5D6E-409C-BE32-E72D297353CC}">
                <c16:uniqueId val="{00000013-554A-4D74-B902-C862E053D495}"/>
              </c:ext>
            </c:extLst>
          </c:dPt>
          <c:dLbls>
            <c:delete val="1"/>
          </c:dLbls>
          <c:cat>
            <c:strRef>
              <c:f>Sheet1!$A$2:$A$11</c:f>
              <c:strCache>
                <c:ptCount val="10"/>
                <c:pt idx="0">
                  <c:v>FF&amp;E</c:v>
                </c:pt>
                <c:pt idx="1">
                  <c:v>IMPROVEMENT</c:v>
                </c:pt>
                <c:pt idx="2">
                  <c:v>RETAIL BUSINESS INSURANCE</c:v>
                </c:pt>
                <c:pt idx="3">
                  <c:v>COFFEE SUPPLIES INVENTORY</c:v>
                </c:pt>
                <c:pt idx="4">
                  <c:v>MARKETING</c:v>
                </c:pt>
                <c:pt idx="5">
                  <c:v>WORKING CAPITAL</c:v>
                </c:pt>
                <c:pt idx="6">
                  <c:v>WEBSITE DEVELOPMENT</c:v>
                </c:pt>
                <c:pt idx="7">
                  <c:v>MISCELLANEOUS COSTS</c:v>
                </c:pt>
                <c:pt idx="8">
                  <c:v>INITIAL LEASE PAYMENTS</c:v>
                </c:pt>
                <c:pt idx="9">
                  <c:v>LEASE DEPOSIT</c:v>
                </c:pt>
              </c:strCache>
            </c:strRef>
          </c:cat>
          <c:val>
            <c:numRef>
              <c:f>Sheet1!$B$2:$B$11</c:f>
              <c:numCache>
                <c:formatCode>0%</c:formatCode>
                <c:ptCount val="10"/>
                <c:pt idx="0">
                  <c:v>0.24</c:v>
                </c:pt>
                <c:pt idx="1">
                  <c:v>0.2</c:v>
                </c:pt>
                <c:pt idx="2">
                  <c:v>0.02</c:v>
                </c:pt>
                <c:pt idx="3">
                  <c:v>0.08</c:v>
                </c:pt>
                <c:pt idx="4">
                  <c:v>0.04</c:v>
                </c:pt>
                <c:pt idx="5">
                  <c:v>0.28000000000000003</c:v>
                </c:pt>
                <c:pt idx="6">
                  <c:v>0.02</c:v>
                </c:pt>
                <c:pt idx="7">
                  <c:v>0.08</c:v>
                </c:pt>
                <c:pt idx="8">
                  <c:v>0.03</c:v>
                </c:pt>
                <c:pt idx="9">
                  <c:v>0.01</c:v>
                </c:pt>
              </c:numCache>
            </c:numRef>
          </c:val>
          <c:extLst>
            <c:ext xmlns:c16="http://schemas.microsoft.com/office/drawing/2014/chart" uri="{C3380CC4-5D6E-409C-BE32-E72D297353CC}">
              <c16:uniqueId val="{00000014-554A-4D74-B902-C862E053D495}"/>
            </c:ext>
          </c:extLst>
        </c:ser>
        <c:dLbls>
          <c:showLegendKey val="0"/>
          <c:showVal val="1"/>
          <c:showCatName val="0"/>
          <c:showSerName val="0"/>
          <c:showPercent val="0"/>
          <c:showBubbleSize val="0"/>
          <c:showLeaderLines val="1"/>
        </c:dLbls>
        <c:firstSliceAng val="360"/>
        <c:holeSize val="8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5.svg"/><Relationship Id="rId4" Type="http://schemas.openxmlformats.org/officeDocument/2006/relationships/image" Target="../media/image13.sv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20.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healthcare</a:t>
            </a:r>
            <a:br>
              <a:rPr lang="en-US" dirty="0"/>
            </a:br>
            <a:r>
              <a:rPr lang="en-US" dirty="0"/>
              <a:t>ANALYTICS solution</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5">
            <a:extLst>
              <a:ext uri="{FF2B5EF4-FFF2-40B4-BE49-F238E27FC236}">
                <a16:creationId xmlns:a16="http://schemas.microsoft.com/office/drawing/2014/main" id="{21FD4CEB-0A76-A700-4ABD-509E64B3362B}"/>
              </a:ext>
            </a:extLst>
          </p:cNvPr>
          <p:cNvSpPr>
            <a:spLocks noGrp="1"/>
          </p:cNvSpPr>
          <p:nvPr>
            <p:ph type="subTitle" idx="1"/>
          </p:nvPr>
        </p:nvSpPr>
        <p:spPr>
          <a:xfrm>
            <a:off x="3782880" y="4230948"/>
            <a:ext cx="2313120" cy="918820"/>
          </a:xfrm>
        </p:spPr>
        <p:txBody>
          <a:bodyPr/>
          <a:lstStyle/>
          <a:p>
            <a:r>
              <a:rPr lang="en-US" i="0" dirty="0"/>
              <a:t>LANRE SEUN</a:t>
            </a:r>
            <a:br>
              <a:rPr lang="en-US" dirty="0"/>
            </a:br>
            <a:r>
              <a:rPr lang="en-US" sz="2000" dirty="0">
                <a:solidFill>
                  <a:schemeClr val="tx2">
                    <a:lumMod val="25000"/>
                    <a:lumOff val="75000"/>
                  </a:schemeClr>
                </a:solidFill>
              </a:rPr>
              <a:t>DATA ANALYST</a:t>
            </a:r>
            <a:endParaRPr lang="en-US" dirty="0">
              <a:solidFill>
                <a:schemeClr val="tx2">
                  <a:lumMod val="25000"/>
                  <a:lumOff val="75000"/>
                </a:schemeClr>
              </a:solidFill>
            </a:endParaRPr>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68F3739-6A03-FC17-B298-E58D600B2C8F}"/>
              </a:ext>
            </a:extLst>
          </p:cNvPr>
          <p:cNvSpPr txBox="1">
            <a:spLocks/>
          </p:cNvSpPr>
          <p:nvPr/>
        </p:nvSpPr>
        <p:spPr>
          <a:xfrm>
            <a:off x="0" y="4260680"/>
            <a:ext cx="12212831" cy="2597320"/>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endParaRPr lang="en-US" dirty="0"/>
          </a:p>
        </p:txBody>
      </p:sp>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1824031" y="801781"/>
            <a:ext cx="7560000" cy="370166"/>
          </a:xfrm>
        </p:spPr>
        <p:txBody>
          <a:bodyPr/>
          <a:lstStyle/>
          <a:p>
            <a:pPr algn="ctr"/>
            <a:r>
              <a:rPr lang="en-US" sz="2400" dirty="0"/>
              <a:t>conclusion</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flipV="1">
            <a:off x="4607625" y="1129070"/>
            <a:ext cx="2006931"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7" name="TextBox 6">
            <a:extLst>
              <a:ext uri="{FF2B5EF4-FFF2-40B4-BE49-F238E27FC236}">
                <a16:creationId xmlns:a16="http://schemas.microsoft.com/office/drawing/2014/main" id="{546A5ECA-B488-09D3-90CE-A2E0FFEF5D67}"/>
              </a:ext>
            </a:extLst>
          </p:cNvPr>
          <p:cNvSpPr txBox="1"/>
          <p:nvPr/>
        </p:nvSpPr>
        <p:spPr>
          <a:xfrm>
            <a:off x="1360893" y="1325172"/>
            <a:ext cx="9267522" cy="3041602"/>
          </a:xfrm>
          <a:prstGeom prst="rect">
            <a:avLst/>
          </a:prstGeom>
          <a:noFill/>
        </p:spPr>
        <p:txBody>
          <a:bodyPr wrap="square">
            <a:spAutoFit/>
          </a:bodyPr>
          <a:lstStyle/>
          <a:p>
            <a:pPr marL="0" marR="0" algn="just">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 healthcare facility's performance highlights critical opportunities to improve operational efficiency and stabilize revenue. A strong correlation between patient volume and revenue underscores the importance of optimizing patient throughput, while the demographic analysis reveals that patients aged 36-65 with chronic conditions are the most valuable contributors. However, inefficiencies in managing length of stay limit the facility’s revenue potential, and the current doctor-to-patient ratio is an imperative for recalibration as patient numbers are expected to increase. By targeting high-value patient segments, streamlining LOS management, and optimizing resources, the facility can achieve sustainable growth while maintaining high standards of care.</a:t>
            </a:r>
          </a:p>
        </p:txBody>
      </p:sp>
    </p:spTree>
    <p:extLst>
      <p:ext uri="{BB962C8B-B14F-4D97-AF65-F5344CB8AC3E}">
        <p14:creationId xmlns:p14="http://schemas.microsoft.com/office/powerpoint/2010/main" val="334079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0" y="-2601140"/>
            <a:ext cx="12192000" cy="9619160"/>
          </a:xfrm>
        </p:spPr>
        <p:txBody>
          <a:bodyPr/>
          <a:lstStyle/>
          <a:p>
            <a:r>
              <a:rPr lang="en-US" sz="4000" dirty="0"/>
              <a:t>Business problems</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678529" y="1159073"/>
            <a:ext cx="10629202" cy="119042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a:off x="1193268" y="2034538"/>
            <a:ext cx="513895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2" name="TextBox 1">
            <a:extLst>
              <a:ext uri="{FF2B5EF4-FFF2-40B4-BE49-F238E27FC236}">
                <a16:creationId xmlns:a16="http://schemas.microsoft.com/office/drawing/2014/main" id="{E607FD79-D80B-D7C9-572D-F2C995749B54}"/>
              </a:ext>
            </a:extLst>
          </p:cNvPr>
          <p:cNvSpPr txBox="1"/>
          <p:nvPr/>
        </p:nvSpPr>
        <p:spPr>
          <a:xfrm>
            <a:off x="1040130" y="2349500"/>
            <a:ext cx="7109460" cy="4026552"/>
          </a:xfrm>
          <a:prstGeom prst="rect">
            <a:avLst/>
          </a:prstGeom>
          <a:noFill/>
        </p:spPr>
        <p:txBody>
          <a:bodyPr wrap="square" rtlCol="0">
            <a:spAutoFit/>
          </a:bodyPr>
          <a:lstStyle/>
          <a:p>
            <a:pPr marL="0" marR="0" algn="just">
              <a:lnSpc>
                <a:spcPct val="107000"/>
              </a:lnSpc>
              <a:spcAft>
                <a:spcPts val="800"/>
              </a:spcAft>
            </a:pP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Prolife is a healthcare facility that has seen revenue instability despite serving a substantial patient base, and is currently faced with the challenge of sustaining and optimizing revenue growth amid these fluctuations. Understanding how key operational factors, such as patient demographics, types of health conditions treated, average length of stay (LOS), and the doctor-to-patient ratio, interact with patient volume and revenue can help address inefficiencies and align resources effectively.</a:t>
            </a:r>
          </a:p>
        </p:txBody>
      </p:sp>
    </p:spTree>
    <p:extLst>
      <p:ext uri="{BB962C8B-B14F-4D97-AF65-F5344CB8AC3E}">
        <p14:creationId xmlns:p14="http://schemas.microsoft.com/office/powerpoint/2010/main" val="347695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0" y="-391680"/>
            <a:ext cx="12192000"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 y="22961"/>
            <a:ext cx="8858992" cy="1348887"/>
          </a:xfrm>
          <a:gradFill>
            <a:gsLst>
              <a:gs pos="0">
                <a:schemeClr val="tx2"/>
              </a:gs>
              <a:gs pos="100000">
                <a:schemeClr val="accent2"/>
              </a:gs>
            </a:gsLst>
            <a:lin ang="14400000" scaled="0"/>
          </a:gradFill>
        </p:spPr>
        <p:txBody>
          <a:bodyPr/>
          <a:lstStyle/>
          <a:p>
            <a:pPr marL="342900" marR="0" indent="-342900" algn="just">
              <a:lnSpc>
                <a:spcPct val="107000"/>
              </a:lnSpc>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Revenue showed a strong positive correlation with patient numbers, highlighting the importance of patient throughput.</a:t>
            </a:r>
          </a:p>
          <a:p>
            <a:pPr marL="342900" marR="0" indent="-342900" algn="just">
              <a:lnSpc>
                <a:spcPct val="107000"/>
              </a:lnSpc>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Patients aged 36-65 contributed the most to revenue, with a near-equal gender split and a focus on chronic conditions like arthritis, diabetes, and hypertension.</a:t>
            </a:r>
          </a:p>
          <a:p>
            <a:pPr marL="342900" marR="0" indent="-342900" algn="just">
              <a:lnSpc>
                <a:spcPct val="107000"/>
              </a:lnSpc>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Extended LOS beyond the average of 16 days did not result in higher revenue, signaling resource misallocation.</a:t>
            </a:r>
          </a:p>
          <a:p>
            <a:pPr marL="342900" marR="0" indent="-342900" algn="just">
              <a:lnSpc>
                <a:spcPct val="107000"/>
              </a:lnSpc>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Over 50% of revenue came from treating arthritis, diabetes, and hypertension, making these conditions critical for targeted healthcare programs.</a:t>
            </a:r>
          </a:p>
          <a:p>
            <a:pPr marL="342900" marR="0" indent="-342900" algn="just">
              <a:lnSpc>
                <a:spcPct val="107000"/>
              </a:lnSpc>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current 1:1 doctor-to-patient ratio </a:t>
            </a:r>
            <a:r>
              <a:rPr lang="en-US" sz="1800" kern="100" dirty="0">
                <a:latin typeface="Calibri" panose="020F0502020204030204" pitchFamily="34" charset="0"/>
                <a:ea typeface="Calibri" panose="020F0502020204030204" pitchFamily="34" charset="0"/>
                <a:cs typeface="Times New Roman" panose="02020603050405020304" pitchFamily="18" charset="0"/>
              </a:rPr>
              <a:t>did not show operational efficiency and may not be economically sustainable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indent="-342900" algn="just">
              <a:lnSpc>
                <a:spcPct val="107000"/>
              </a:lnSpc>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Revenue dropped in 2021 but began recovering in 2023, with the 2024 dip attributed to incomplete data, showing potential for sustained recovery with strategic improvements.</a:t>
            </a:r>
          </a:p>
          <a:p>
            <a:pPr marL="342900" indent="-342900">
              <a:buFont typeface="+mj-lt"/>
              <a:buAutoNum type="arabicPeriod"/>
            </a:pPr>
            <a:endParaRPr lang="en-US" sz="1800"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080183" y="669676"/>
            <a:ext cx="3623387" cy="600557"/>
          </a:xfrm>
        </p:spPr>
        <p:txBody>
          <a:bodyPr/>
          <a:lstStyle/>
          <a:p>
            <a:r>
              <a:rPr lang="en-US" dirty="0"/>
              <a:t>Key insights</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2080183" y="1173675"/>
            <a:ext cx="3509087" cy="175213"/>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388868" y="588881"/>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622792" y="6354141"/>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3</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116667" y="442470"/>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sz="2400" dirty="0"/>
              <a:t>ANSWERING  THE  BUSINESS  QUESTIONS</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17" name="Text Placeholder 16">
            <a:extLst>
              <a:ext uri="{FF2B5EF4-FFF2-40B4-BE49-F238E27FC236}">
                <a16:creationId xmlns:a16="http://schemas.microsoft.com/office/drawing/2014/main" id="{7ED86B65-490B-4A46-9A35-518F306514E2}"/>
              </a:ext>
            </a:extLst>
          </p:cNvPr>
          <p:cNvSpPr>
            <a:spLocks noGrp="1"/>
          </p:cNvSpPr>
          <p:nvPr>
            <p:ph type="body" sz="quarter" idx="13"/>
          </p:nvPr>
        </p:nvSpPr>
        <p:spPr>
          <a:xfrm>
            <a:off x="722099" y="3429000"/>
            <a:ext cx="3631890" cy="2238815"/>
          </a:xfrm>
        </p:spPr>
        <p:txBody>
          <a:bodyPr/>
          <a:lstStyle/>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average LOS was around 16 days, but an extended LOS did not necessarily correspond to increased revenue. </a:t>
            </a:r>
          </a:p>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Analysis indicates that 50% of cases where LOS exceeded the average did not show significant revenue gains, highlighting inefficiencies. </a:t>
            </a:r>
          </a:p>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Patients occupying beds for extended periods without corresponding revenue gains suggest that the facility’s resources may be better allocated to manage patient flow, reduce unnecessary LOS, and increase throughput.</a:t>
            </a:r>
          </a:p>
        </p:txBody>
      </p:sp>
      <p:sp>
        <p:nvSpPr>
          <p:cNvPr id="18" name="Text Placeholder 17">
            <a:extLst>
              <a:ext uri="{FF2B5EF4-FFF2-40B4-BE49-F238E27FC236}">
                <a16:creationId xmlns:a16="http://schemas.microsoft.com/office/drawing/2014/main" id="{60CBFD8E-64DF-4423-A5AD-A66942481960}"/>
              </a:ext>
            </a:extLst>
          </p:cNvPr>
          <p:cNvSpPr>
            <a:spLocks noGrp="1"/>
          </p:cNvSpPr>
          <p:nvPr>
            <p:ph type="body" sz="quarter" idx="14"/>
          </p:nvPr>
        </p:nvSpPr>
        <p:spPr>
          <a:xfrm>
            <a:off x="682863" y="2592139"/>
            <a:ext cx="3671126" cy="836861"/>
          </a:xfrm>
        </p:spPr>
        <p:txBody>
          <a:bodyPr/>
          <a:lstStyle/>
          <a:p>
            <a:pPr marR="0" lvl="0">
              <a:lnSpc>
                <a:spcPct val="107000"/>
              </a:lnSpc>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How does the length of stay (LOS) impact revenue, and where are potential inefficiencies in LOS management?</a:t>
            </a:r>
          </a:p>
        </p:txBody>
      </p:sp>
      <p:sp>
        <p:nvSpPr>
          <p:cNvPr id="19" name="Text Placeholder 18">
            <a:extLst>
              <a:ext uri="{FF2B5EF4-FFF2-40B4-BE49-F238E27FC236}">
                <a16:creationId xmlns:a16="http://schemas.microsoft.com/office/drawing/2014/main" id="{5546E0D8-3EE8-4FA5-9941-005B12026C46}"/>
              </a:ext>
            </a:extLst>
          </p:cNvPr>
          <p:cNvSpPr>
            <a:spLocks noGrp="1"/>
          </p:cNvSpPr>
          <p:nvPr>
            <p:ph type="body" sz="quarter" idx="15"/>
          </p:nvPr>
        </p:nvSpPr>
        <p:spPr>
          <a:xfrm>
            <a:off x="4445431" y="3429000"/>
            <a:ext cx="3671127" cy="2667491"/>
          </a:xfrm>
        </p:spPr>
        <p:txBody>
          <a:bodyPr/>
          <a:lstStyle/>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Patients aged 36-65 are the highest revenue contributors, especially those presenting with urgent medical needs. </a:t>
            </a:r>
          </a:p>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age group is balanced across genders, implying that both male and female patients within this age range contribute comparably. </a:t>
            </a:r>
          </a:p>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Key health conditions among these patients include arthritis, diabetes, and hypertension, accounting for over 50% of the patient base. </a:t>
            </a:r>
          </a:p>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demographic and their specific health conditions represent a high-value segment that could be targeted with specialized, focused healthcare services.</a:t>
            </a:r>
          </a:p>
        </p:txBody>
      </p:sp>
      <p:sp>
        <p:nvSpPr>
          <p:cNvPr id="20" name="Text Placeholder 19">
            <a:extLst>
              <a:ext uri="{FF2B5EF4-FFF2-40B4-BE49-F238E27FC236}">
                <a16:creationId xmlns:a16="http://schemas.microsoft.com/office/drawing/2014/main" id="{DD2E6CBE-74EE-4EC6-97D7-36D6F95ED203}"/>
              </a:ext>
            </a:extLst>
          </p:cNvPr>
          <p:cNvSpPr>
            <a:spLocks noGrp="1"/>
          </p:cNvSpPr>
          <p:nvPr>
            <p:ph type="body" sz="quarter" idx="16"/>
          </p:nvPr>
        </p:nvSpPr>
        <p:spPr>
          <a:xfrm>
            <a:off x="4445432" y="2592139"/>
            <a:ext cx="3671128" cy="836861"/>
          </a:xfrm>
        </p:spPr>
        <p:txBody>
          <a:bodyPr/>
          <a:lstStyle/>
          <a:p>
            <a:pPr marR="0" lvl="0">
              <a:lnSpc>
                <a:spcPct val="107000"/>
              </a:lnSpc>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Which patient demographics and conditions contribute the most to revenue?</a:t>
            </a:r>
          </a:p>
        </p:txBody>
      </p:sp>
      <p:sp>
        <p:nvSpPr>
          <p:cNvPr id="21" name="Text Placeholder 20">
            <a:extLst>
              <a:ext uri="{FF2B5EF4-FFF2-40B4-BE49-F238E27FC236}">
                <a16:creationId xmlns:a16="http://schemas.microsoft.com/office/drawing/2014/main" id="{839944D4-2F2D-438D-93AE-CFC498C791DD}"/>
              </a:ext>
            </a:extLst>
          </p:cNvPr>
          <p:cNvSpPr>
            <a:spLocks noGrp="1"/>
          </p:cNvSpPr>
          <p:nvPr>
            <p:ph type="body" sz="quarter" idx="17"/>
          </p:nvPr>
        </p:nvSpPr>
        <p:spPr>
          <a:xfrm>
            <a:off x="8069579" y="3429000"/>
            <a:ext cx="3989071" cy="2238815"/>
          </a:xfrm>
        </p:spPr>
        <p:txBody>
          <a:bodyPr/>
          <a:lstStyle/>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From 2019 to 2020, revenue increased, showing a positive trend in alignment with rising patient volumes. However, revenue declined significantly in 2021, suggesting potential operational or external challenges that impacted both revenue and patient numbers. </a:t>
            </a:r>
          </a:p>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gradual recovery is seen in 2023, with a dip again in 2024 due to the partial year, showing a high dependence on patient volume to sustain revenue. </a:t>
            </a:r>
          </a:p>
          <a:p>
            <a:pPr marL="228600" marR="0" algn="just">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Scatterplot data indicates a strong positive correlation between revenue and patient volume, suggesting that an increase in patient numbers generally translates to higher revenue, although exact correlation values are unavailable.</a:t>
            </a:r>
          </a:p>
        </p:txBody>
      </p:sp>
      <p:sp>
        <p:nvSpPr>
          <p:cNvPr id="22" name="Text Placeholder 21">
            <a:extLst>
              <a:ext uri="{FF2B5EF4-FFF2-40B4-BE49-F238E27FC236}">
                <a16:creationId xmlns:a16="http://schemas.microsoft.com/office/drawing/2014/main" id="{D0937D34-C77C-4A01-8453-A119A44FEA1D}"/>
              </a:ext>
            </a:extLst>
          </p:cNvPr>
          <p:cNvSpPr>
            <a:spLocks noGrp="1"/>
          </p:cNvSpPr>
          <p:nvPr>
            <p:ph type="body" sz="quarter" idx="18"/>
          </p:nvPr>
        </p:nvSpPr>
        <p:spPr>
          <a:xfrm>
            <a:off x="8208000" y="2608793"/>
            <a:ext cx="3759210" cy="820208"/>
          </a:xfrm>
        </p:spPr>
        <p:txBody>
          <a:bodyPr/>
          <a:lstStyle/>
          <a:p>
            <a:pPr marR="0" lvl="0" algn="just">
              <a:lnSpc>
                <a:spcPct val="107000"/>
              </a:lnSpc>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What are the trends in revenue and patient volume from 2019 to the current year, and how are they correlated?</a:t>
            </a:r>
          </a:p>
        </p:txBody>
      </p:sp>
      <p:pic>
        <p:nvPicPr>
          <p:cNvPr id="43" name="Picture Placeholder 42" descr="Stethoscope">
            <a:extLst>
              <a:ext uri="{FF2B5EF4-FFF2-40B4-BE49-F238E27FC236}">
                <a16:creationId xmlns:a16="http://schemas.microsoft.com/office/drawing/2014/main" id="{0FBA55E0-FE96-4C72-9699-C2E4A4D64309}"/>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2261575" y="1606083"/>
            <a:ext cx="511585" cy="511585"/>
          </a:xfrm>
        </p:spPr>
      </p:pic>
      <p:pic>
        <p:nvPicPr>
          <p:cNvPr id="45" name="Picture Placeholder 44" descr="DNA">
            <a:extLst>
              <a:ext uri="{FF2B5EF4-FFF2-40B4-BE49-F238E27FC236}">
                <a16:creationId xmlns:a16="http://schemas.microsoft.com/office/drawing/2014/main" id="{59BC955A-4F46-42BB-AE8B-64B294B4094A}"/>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5867056" y="1599688"/>
            <a:ext cx="511585" cy="511585"/>
          </a:xfrm>
        </p:spPr>
      </p:pic>
      <p:pic>
        <p:nvPicPr>
          <p:cNvPr id="47" name="Picture Placeholder 46" descr="Heartbeat">
            <a:extLst>
              <a:ext uri="{FF2B5EF4-FFF2-40B4-BE49-F238E27FC236}">
                <a16:creationId xmlns:a16="http://schemas.microsoft.com/office/drawing/2014/main" id="{CF3CF4DD-4D31-4118-BEC8-48E0CFB07422}"/>
              </a:ext>
            </a:extLst>
          </p:cNvPr>
          <p:cNvPicPr>
            <a:picLocks noGrp="1" noChangeAspect="1"/>
          </p:cNvPicPr>
          <p:nvPr>
            <p:ph type="pic" sz="quarter" idx="25"/>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9591299" y="1586440"/>
            <a:ext cx="511585" cy="511585"/>
          </a:xfrm>
        </p:spPr>
      </p:pic>
      <p:sp>
        <p:nvSpPr>
          <p:cNvPr id="30" name="object 7" descr="Beige rectangle">
            <a:extLst>
              <a:ext uri="{FF2B5EF4-FFF2-40B4-BE49-F238E27FC236}">
                <a16:creationId xmlns:a16="http://schemas.microsoft.com/office/drawing/2014/main"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5" name="Group 4">
            <a:extLst>
              <a:ext uri="{FF2B5EF4-FFF2-40B4-BE49-F238E27FC236}">
                <a16:creationId xmlns:a16="http://schemas.microsoft.com/office/drawing/2014/main" id="{25EE06CE-237F-44E6-BF7E-72B27BB6A6DB}"/>
              </a:ext>
              <a:ext uri="{C183D7F6-B498-43B3-948B-1728B52AA6E4}">
                <adec:decorative xmlns:adec="http://schemas.microsoft.com/office/drawing/2017/decorative" val="1"/>
              </a:ext>
            </a:extLst>
          </p:cNvPr>
          <p:cNvGrpSpPr/>
          <p:nvPr/>
        </p:nvGrpSpPr>
        <p:grpSpPr>
          <a:xfrm>
            <a:off x="9190014" y="1293572"/>
            <a:ext cx="1314156" cy="1097322"/>
            <a:chOff x="9164878" y="1819672"/>
            <a:chExt cx="1314156" cy="820207"/>
          </a:xfrm>
        </p:grpSpPr>
        <p:sp>
          <p:nvSpPr>
            <p:cNvPr id="85" name="Rectangle 84">
              <a:extLst>
                <a:ext uri="{FF2B5EF4-FFF2-40B4-BE49-F238E27FC236}">
                  <a16:creationId xmlns:a16="http://schemas.microsoft.com/office/drawing/2014/main" id="{2183E070-F2AC-4FAC-84B2-3622CF377DCE}"/>
                </a:ext>
                <a:ext uri="{C183D7F6-B498-43B3-948B-1728B52AA6E4}">
                  <adec:decorative xmlns:adec="http://schemas.microsoft.com/office/drawing/2017/decorative" val="1"/>
                </a:ext>
              </a:extLst>
            </p:cNvPr>
            <p:cNvSpPr/>
            <p:nvPr/>
          </p:nvSpPr>
          <p:spPr>
            <a:xfrm>
              <a:off x="9324639" y="1905794"/>
              <a:ext cx="1017587" cy="677329"/>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C35680A2-0542-4B12-830D-8B2A95324F4C}"/>
                </a:ext>
              </a:extLst>
            </p:cNvPr>
            <p:cNvSpPr/>
            <p:nvPr/>
          </p:nvSpPr>
          <p:spPr>
            <a:xfrm>
              <a:off x="9164878" y="1819672"/>
              <a:ext cx="131415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3C6003A3-849D-4BA1-BF85-B6F50F872808}"/>
              </a:ext>
              <a:ext uri="{C183D7F6-B498-43B3-948B-1728B52AA6E4}">
                <adec:decorative xmlns:adec="http://schemas.microsoft.com/office/drawing/2017/decorative" val="1"/>
              </a:ext>
            </a:extLst>
          </p:cNvPr>
          <p:cNvGrpSpPr/>
          <p:nvPr/>
        </p:nvGrpSpPr>
        <p:grpSpPr>
          <a:xfrm>
            <a:off x="1955718" y="1429959"/>
            <a:ext cx="1200866" cy="992451"/>
            <a:chOff x="1925901" y="1774489"/>
            <a:chExt cx="1091696" cy="992451"/>
          </a:xfrm>
        </p:grpSpPr>
        <p:sp>
          <p:nvSpPr>
            <p:cNvPr id="83" name="Rectangle 82">
              <a:extLst>
                <a:ext uri="{FF2B5EF4-FFF2-40B4-BE49-F238E27FC236}">
                  <a16:creationId xmlns:a16="http://schemas.microsoft.com/office/drawing/2014/main" id="{C65C63E4-7456-4EA3-AB9B-0BC0EEF50323}"/>
                </a:ext>
              </a:extLst>
            </p:cNvPr>
            <p:cNvSpPr/>
            <p:nvPr/>
          </p:nvSpPr>
          <p:spPr>
            <a:xfrm>
              <a:off x="1975523" y="1774489"/>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9E3F9864-B075-4CC7-B167-7CE1FB0314D7}"/>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5482999" y="1322787"/>
            <a:ext cx="1200866" cy="1022388"/>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971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7D445-A090-699D-9F30-8B16D5000B8A}"/>
            </a:ext>
          </a:extLst>
        </p:cNvPr>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A2424A17-F9B2-9C97-10E2-91F67439CB8D}"/>
              </a:ext>
              <a:ext uri="{C183D7F6-B498-43B3-948B-1728B52AA6E4}">
                <adec:decorative xmlns:adec="http://schemas.microsoft.com/office/drawing/2017/decorative"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24" name="Rectangle 23">
            <a:extLst>
              <a:ext uri="{FF2B5EF4-FFF2-40B4-BE49-F238E27FC236}">
                <a16:creationId xmlns:a16="http://schemas.microsoft.com/office/drawing/2014/main" id="{26A026E1-9293-594E-56AA-6A368AF6FE1B}"/>
              </a:ext>
              <a:ext uri="{C183D7F6-B498-43B3-948B-1728B52AA6E4}">
                <adec:decorative xmlns:adec="http://schemas.microsoft.com/office/drawing/2017/decorative" val="1"/>
              </a:ext>
            </a:extLst>
          </p:cNvPr>
          <p:cNvSpPr/>
          <p:nvPr/>
        </p:nvSpPr>
        <p:spPr>
          <a:xfrm>
            <a:off x="215752"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3F5DDD-AD23-6545-5E65-2150D5F3954D}"/>
              </a:ext>
            </a:extLst>
          </p:cNvPr>
          <p:cNvSpPr>
            <a:spLocks noGrp="1"/>
          </p:cNvSpPr>
          <p:nvPr>
            <p:ph type="title"/>
          </p:nvPr>
        </p:nvSpPr>
        <p:spPr>
          <a:xfrm>
            <a:off x="2177116" y="298110"/>
            <a:ext cx="7560000" cy="360000"/>
          </a:xfrm>
        </p:spPr>
        <p:txBody>
          <a:bodyPr/>
          <a:lstStyle/>
          <a:p>
            <a:pPr algn="ctr"/>
            <a:r>
              <a:rPr lang="en-US" sz="2400" dirty="0"/>
              <a:t>Explanation of key insights and metrics</a:t>
            </a:r>
          </a:p>
        </p:txBody>
      </p:sp>
      <p:sp>
        <p:nvSpPr>
          <p:cNvPr id="4" name="Slide Number Placeholder 3">
            <a:extLst>
              <a:ext uri="{FF2B5EF4-FFF2-40B4-BE49-F238E27FC236}">
                <a16:creationId xmlns:a16="http://schemas.microsoft.com/office/drawing/2014/main" id="{2CF7E736-19E0-7580-BFE6-30DAD3BE9B64}"/>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5" name="object 7" descr="Beige rectangle">
            <a:extLst>
              <a:ext uri="{FF2B5EF4-FFF2-40B4-BE49-F238E27FC236}">
                <a16:creationId xmlns:a16="http://schemas.microsoft.com/office/drawing/2014/main" id="{4A3EB087-5F67-DC6B-8034-9798F4AF50DD}"/>
              </a:ext>
            </a:extLst>
          </p:cNvPr>
          <p:cNvSpPr/>
          <p:nvPr/>
        </p:nvSpPr>
        <p:spPr bwMode="white">
          <a:xfrm flipV="1">
            <a:off x="2565070" y="658109"/>
            <a:ext cx="680123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50" name="Rectangle 49">
            <a:extLst>
              <a:ext uri="{FF2B5EF4-FFF2-40B4-BE49-F238E27FC236}">
                <a16:creationId xmlns:a16="http://schemas.microsoft.com/office/drawing/2014/main" id="{F89DAE18-5BFA-B627-2839-76262889F929}"/>
              </a:ext>
            </a:extLst>
          </p:cNvPr>
          <p:cNvSpPr/>
          <p:nvPr/>
        </p:nvSpPr>
        <p:spPr>
          <a:xfrm>
            <a:off x="414342" y="873795"/>
            <a:ext cx="11597658" cy="2162912"/>
          </a:xfrm>
          <a:prstGeom prst="rect">
            <a:avLst/>
          </a:prstGeom>
        </p:spPr>
        <p:txBody>
          <a:bodyPr wrap="square" lIns="0" tIns="0" rIns="108000" bIns="0">
            <a:noAutofit/>
          </a:bodyPr>
          <a:lstStyle/>
          <a:p>
            <a:pPr marL="0" marR="0" algn="just">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In an era where healthcare facilities must balance quality care with financial sustainability, this healthcare center, Prolife, faced the dual challenge of stabilizing revenue while addressing operational inefficiencies. With a total revenue of 1.42 billion dollars derived from treating over 40,000 patients, the center witnessed fluctuations in revenue linked closely to patient volumes and length of stay. Through an in-depth look at patient demographics, key health conditions, and service efficiency, this analysis uncovered pathways to enhance revenue stability and optimize patient care.</a:t>
            </a:r>
          </a:p>
          <a:p>
            <a:pPr marL="0" marR="0" algn="just">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Over the years, revenue trends have reflected direct correlation with patient volume. From 2019 to 2020, both patient volume and revenue showed an encouraging rise. However, the downward shift in 2021 raised concerns over potential inefficiencies or external disruptions that reduced throughput. Partial recovery in 2023 suggested renewed patient interest, yet revenue again dipped in 2024 which may likely have been due to incomplete data for the year. A scatterplot analysis supports a direct positive correlation between revenue and patient numbers, painting a promising scenario: with strategic patient intake and flow management, the center could harness this correlation to bolster revenue consistency.</a:t>
            </a:r>
          </a:p>
          <a:p>
            <a:pPr algn="just">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 analysis spotlights patients aged 36-65 as the facility’s primary revenue drivers, equally divided across genders. These patients predominantly present with chronic conditions such as arthritis, diabetes, and hypertension, which constitute over 50% of the facility’s treated cases. </a:t>
            </a:r>
          </a:p>
        </p:txBody>
      </p:sp>
      <p:sp>
        <p:nvSpPr>
          <p:cNvPr id="69" name="Rectangle 68">
            <a:extLst>
              <a:ext uri="{FF2B5EF4-FFF2-40B4-BE49-F238E27FC236}">
                <a16:creationId xmlns:a16="http://schemas.microsoft.com/office/drawing/2014/main" id="{5304EF90-52BA-04BB-53CC-293E47C127DA}"/>
              </a:ext>
            </a:extLst>
          </p:cNvPr>
          <p:cNvSpPr/>
          <p:nvPr/>
        </p:nvSpPr>
        <p:spPr>
          <a:xfrm>
            <a:off x="9366304" y="3166111"/>
            <a:ext cx="2645696" cy="2024800"/>
          </a:xfrm>
          <a:prstGeom prst="rect">
            <a:avLst/>
          </a:prstGeom>
        </p:spPr>
        <p:txBody>
          <a:bodyPr wrap="square" lIns="108000" tIns="0" rIns="0" bIns="0">
            <a:noAutofit/>
          </a:bodyPr>
          <a:lstStyle/>
          <a:p>
            <a:pPr marL="0" marR="0" algn="just">
              <a:lnSpc>
                <a:spcPct val="107000"/>
              </a:lnSpc>
              <a:spcAft>
                <a:spcPts val="800"/>
              </a:spcAft>
            </a:pPr>
            <a:endParaRPr lang="en-US"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750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B61F9-F305-CCF0-0ADE-204B635F1E66}"/>
            </a:ext>
          </a:extLst>
        </p:cNvPr>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FC362BE3-9D99-9CF8-F681-F39B00D7E4E6}"/>
              </a:ext>
              <a:ext uri="{C183D7F6-B498-43B3-948B-1728B52AA6E4}">
                <adec:decorative xmlns:adec="http://schemas.microsoft.com/office/drawing/2017/decorative"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24" name="Rectangle 23">
            <a:extLst>
              <a:ext uri="{FF2B5EF4-FFF2-40B4-BE49-F238E27FC236}">
                <a16:creationId xmlns:a16="http://schemas.microsoft.com/office/drawing/2014/main" id="{5CB547F6-3B37-1BF9-0298-4058BE4D6B59}"/>
              </a:ext>
              <a:ext uri="{C183D7F6-B498-43B3-948B-1728B52AA6E4}">
                <adec:decorative xmlns:adec="http://schemas.microsoft.com/office/drawing/2017/decorative" val="1"/>
              </a:ext>
            </a:extLst>
          </p:cNvPr>
          <p:cNvSpPr/>
          <p:nvPr/>
        </p:nvSpPr>
        <p:spPr>
          <a:xfrm>
            <a:off x="215752"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10FD88-494E-C2D6-1C69-4FE43922EEF7}"/>
              </a:ext>
            </a:extLst>
          </p:cNvPr>
          <p:cNvSpPr>
            <a:spLocks noGrp="1"/>
          </p:cNvSpPr>
          <p:nvPr>
            <p:ph type="title"/>
          </p:nvPr>
        </p:nvSpPr>
        <p:spPr>
          <a:xfrm>
            <a:off x="2177116" y="298110"/>
            <a:ext cx="7560000" cy="360000"/>
          </a:xfrm>
        </p:spPr>
        <p:txBody>
          <a:bodyPr/>
          <a:lstStyle/>
          <a:p>
            <a:pPr algn="ctr"/>
            <a:r>
              <a:rPr lang="en-US" sz="2400" dirty="0"/>
              <a:t>Explanation of key insights and metrics</a:t>
            </a:r>
          </a:p>
        </p:txBody>
      </p:sp>
      <p:sp>
        <p:nvSpPr>
          <p:cNvPr id="4" name="Slide Number Placeholder 3">
            <a:extLst>
              <a:ext uri="{FF2B5EF4-FFF2-40B4-BE49-F238E27FC236}">
                <a16:creationId xmlns:a16="http://schemas.microsoft.com/office/drawing/2014/main" id="{EBEA3597-6D17-A00C-2387-E66D352F8F9C}"/>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5" name="object 7" descr="Beige rectangle">
            <a:extLst>
              <a:ext uri="{FF2B5EF4-FFF2-40B4-BE49-F238E27FC236}">
                <a16:creationId xmlns:a16="http://schemas.microsoft.com/office/drawing/2014/main" id="{2EE5A031-5DCB-C7CE-9A1D-1038AFE05AD9}"/>
              </a:ext>
            </a:extLst>
          </p:cNvPr>
          <p:cNvSpPr/>
          <p:nvPr/>
        </p:nvSpPr>
        <p:spPr bwMode="white">
          <a:xfrm flipV="1">
            <a:off x="2565070" y="658109"/>
            <a:ext cx="680123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50" name="Rectangle 49">
            <a:extLst>
              <a:ext uri="{FF2B5EF4-FFF2-40B4-BE49-F238E27FC236}">
                <a16:creationId xmlns:a16="http://schemas.microsoft.com/office/drawing/2014/main" id="{D7914689-88A2-1CAA-FCC3-D10A24F92742}"/>
              </a:ext>
            </a:extLst>
          </p:cNvPr>
          <p:cNvSpPr/>
          <p:nvPr/>
        </p:nvSpPr>
        <p:spPr>
          <a:xfrm>
            <a:off x="414342" y="873795"/>
            <a:ext cx="11597658" cy="2162912"/>
          </a:xfrm>
          <a:prstGeom prst="rect">
            <a:avLst/>
          </a:prstGeom>
        </p:spPr>
        <p:txBody>
          <a:bodyPr wrap="square" lIns="0" tIns="0" rIns="108000" bIns="0">
            <a:noAutofit/>
          </a:bodyPr>
          <a:lstStyle/>
          <a:p>
            <a:pPr algn="just">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P</a:t>
            </a:r>
            <a:r>
              <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atients within the range of 36-65 offer a promising opportunity: by focusing on specialized care for these conditions, the center can cater effectively to this high-value group. Enhancing services specifically tailored for chronic conditions among middle-aged adults could foster patient loyalty and potentially increase revenue from repeat visits and referrals.</a:t>
            </a:r>
          </a:p>
          <a:p>
            <a:pPr marL="0" marR="0" algn="just">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Further investigation revealed that LOS exceeding the current average of around 16 days, did not correspond to higher revenue. Around 50% of cases with above-average LOS did not contribute significantly to revenue, suggesting that patients remained in the system longer than necessary. In fact, extended stays often strain resources without yielding proportional revenue benefits. Addressing these inefficiencies through optimized discharge and patient flow management would enable the facility to admit more patients, ultimately enhancing both patient satisfaction and revenue potential.</a:t>
            </a:r>
          </a:p>
          <a:p>
            <a:pPr algn="just"/>
            <a:r>
              <a:rPr lang="en-US" sz="20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Doctor-to-Patient Ratio Analysis Currently operating at a 1:1 doctor-to-patient ratio, the facility maintains an economically sustainable model for managing patient care. With a throughput of 3,384 patients in the current year versus a previous high of 9,318, this ratio appears adequate. However, as the facility works to streamline LOS and increase patient admissions, a slightly adjusted ratio could support both patient </a:t>
            </a:r>
            <a:endParaRPr lang="en-US" sz="20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7E1AFEF1-F25F-C639-691F-8E6F724D0536}"/>
              </a:ext>
            </a:extLst>
          </p:cNvPr>
          <p:cNvSpPr/>
          <p:nvPr/>
        </p:nvSpPr>
        <p:spPr>
          <a:xfrm>
            <a:off x="9366304" y="3166111"/>
            <a:ext cx="2645696" cy="2024800"/>
          </a:xfrm>
          <a:prstGeom prst="rect">
            <a:avLst/>
          </a:prstGeom>
        </p:spPr>
        <p:txBody>
          <a:bodyPr wrap="square" lIns="108000" tIns="0" rIns="0" bIns="0">
            <a:noAutofit/>
          </a:bodyPr>
          <a:lstStyle/>
          <a:p>
            <a:pPr marL="0" marR="0" algn="just">
              <a:lnSpc>
                <a:spcPct val="107000"/>
              </a:lnSpc>
              <a:spcAft>
                <a:spcPts val="800"/>
              </a:spcAft>
            </a:pPr>
            <a:endParaRPr lang="en-US"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363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250822" y="15737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Critical metrics</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4213" y="3097188"/>
            <a:ext cx="1652587" cy="435600"/>
          </a:xfrm>
        </p:spPr>
        <p:txBody>
          <a:bodyPr/>
          <a:lstStyle/>
          <a:p>
            <a:r>
              <a:rPr lang="en-US" dirty="0"/>
              <a:t>40K</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10455" y="3695377"/>
            <a:ext cx="1999889" cy="846137"/>
          </a:xfrm>
        </p:spPr>
        <p:txBody>
          <a:bodyPr/>
          <a:lstStyle/>
          <a:p>
            <a:r>
              <a:rPr lang="en-US" dirty="0"/>
              <a:t>Patient Base</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2971013" y="3097188"/>
            <a:ext cx="1652587" cy="435600"/>
          </a:xfrm>
        </p:spPr>
        <p:txBody>
          <a:bodyPr/>
          <a:lstStyle/>
          <a:p>
            <a:r>
              <a:rPr lang="en-US" dirty="0"/>
              <a:t>$1.42B</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70799" y="3695377"/>
            <a:ext cx="1652801" cy="846137"/>
          </a:xfrm>
        </p:spPr>
        <p:txBody>
          <a:bodyPr/>
          <a:lstStyle/>
          <a:p>
            <a:r>
              <a:rPr lang="en-US" dirty="0"/>
              <a:t>Healthcare Revenue</a:t>
            </a: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269707" y="3097188"/>
            <a:ext cx="1652587" cy="435600"/>
          </a:xfrm>
        </p:spPr>
        <p:txBody>
          <a:bodyPr/>
          <a:lstStyle/>
          <a:p>
            <a:r>
              <a:rPr lang="en-US" dirty="0"/>
              <a:t>372.22</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69600" y="3695377"/>
            <a:ext cx="1652801" cy="846137"/>
          </a:xfrm>
        </p:spPr>
        <p:txBody>
          <a:bodyPr/>
          <a:lstStyle/>
          <a:p>
            <a:r>
              <a:rPr lang="en-US" dirty="0"/>
              <a:t>Average LOS</a:t>
            </a: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7544613" y="3097188"/>
            <a:ext cx="1652587" cy="435600"/>
          </a:xfrm>
        </p:spPr>
        <p:txBody>
          <a:bodyPr/>
          <a:lstStyle/>
          <a:p>
            <a:r>
              <a:rPr lang="en-US" dirty="0"/>
              <a:t>1:1</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855" y="3695377"/>
            <a:ext cx="1999889" cy="846137"/>
          </a:xfrm>
        </p:spPr>
        <p:txBody>
          <a:bodyPr/>
          <a:lstStyle/>
          <a:p>
            <a:r>
              <a:rPr lang="en-US" dirty="0"/>
              <a:t>Ratio of Doctor</a:t>
            </a:r>
            <a:br>
              <a:rPr lang="en-US" dirty="0"/>
            </a:br>
            <a:r>
              <a:rPr lang="en-US" dirty="0"/>
              <a:t>to Patient</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831412" y="3097188"/>
            <a:ext cx="1652587" cy="435600"/>
          </a:xfrm>
        </p:spPr>
        <p:txBody>
          <a:bodyPr/>
          <a:lstStyle/>
          <a:p>
            <a:r>
              <a:rPr lang="en-US" dirty="0"/>
              <a:t>-0.65%</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657654" y="3695377"/>
            <a:ext cx="1999889" cy="846137"/>
          </a:xfrm>
        </p:spPr>
        <p:txBody>
          <a:bodyPr/>
          <a:lstStyle/>
          <a:p>
            <a:r>
              <a:rPr lang="en-US" dirty="0"/>
              <a:t>YoY Revenue</a:t>
            </a:r>
          </a:p>
        </p:txBody>
      </p:sp>
      <p:sp>
        <p:nvSpPr>
          <p:cNvPr id="15" name="Subtitle 14">
            <a:extLst>
              <a:ext uri="{FF2B5EF4-FFF2-40B4-BE49-F238E27FC236}">
                <a16:creationId xmlns:a16="http://schemas.microsoft.com/office/drawing/2014/main" id="{65657426-6073-47AB-BB7D-5ED2CAFD6BF2}"/>
              </a:ext>
            </a:extLst>
          </p:cNvPr>
          <p:cNvSpPr>
            <a:spLocks noGrp="1"/>
          </p:cNvSpPr>
          <p:nvPr>
            <p:ph type="subTitle" idx="1"/>
          </p:nvPr>
        </p:nvSpPr>
        <p:spPr>
          <a:xfrm>
            <a:off x="5101000" y="5137535"/>
            <a:ext cx="1990001" cy="620016"/>
          </a:xfrm>
        </p:spPr>
        <p:txBody>
          <a:bodyPr/>
          <a:lstStyle/>
          <a:p>
            <a:r>
              <a:rPr lang="en-US" dirty="0"/>
              <a:t>Current Situation</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318326" y="2437246"/>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36051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5903820" y="2437246"/>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8178726" y="2437246"/>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a:xfrm>
            <a:off x="10465525"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V="1">
            <a:off x="37591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A93ACF-485A-4938-9815-8D5DFE3128D2}"/>
              </a:ext>
              <a:ext uri="{C183D7F6-B498-43B3-948B-1728B52AA6E4}">
                <adec:decorative xmlns:adec="http://schemas.microsoft.com/office/drawing/2017/decorative" val="1"/>
              </a:ext>
            </a:extLst>
          </p:cNvPr>
          <p:cNvCxnSpPr>
            <a:cxnSpLocks/>
          </p:cNvCxnSpPr>
          <p:nvPr/>
        </p:nvCxnSpPr>
        <p:spPr>
          <a:xfrm flipV="1">
            <a:off x="6096000" y="4527746"/>
            <a:ext cx="1"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V="1">
            <a:off x="83327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Connector: Elbow 61">
            <a:extLst>
              <a:ext uri="{FF2B5EF4-FFF2-40B4-BE49-F238E27FC236}">
                <a16:creationId xmlns:a16="http://schemas.microsoft.com/office/drawing/2014/main" id="{9A6C85E8-3D95-45FE-A577-C08E6E920D70}"/>
              </a:ext>
              <a:ext uri="{C183D7F6-B498-43B3-948B-1728B52AA6E4}">
                <adec:decorative xmlns:adec="http://schemas.microsoft.com/office/drawing/2017/decorative" val="1"/>
              </a:ext>
            </a:extLst>
          </p:cNvPr>
          <p:cNvCxnSpPr>
            <a:cxnSpLocks/>
            <a:stCxn id="6" idx="2"/>
            <a:endCxn id="15" idx="0"/>
          </p:cNvCxnSpPr>
          <p:nvPr/>
        </p:nvCxnSpPr>
        <p:spPr>
          <a:xfrm rot="16200000" flipH="1">
            <a:off x="3505190" y="2546723"/>
            <a:ext cx="596021" cy="4585601"/>
          </a:xfrm>
          <a:prstGeom prst="bentConnector3">
            <a:avLst>
              <a:gd name="adj1" fmla="val 50000"/>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1BB5F7E-073B-4BF0-8FA1-F724BA8DB3D0}"/>
              </a:ext>
              <a:ext uri="{C183D7F6-B498-43B3-948B-1728B52AA6E4}">
                <adec:decorative xmlns:adec="http://schemas.microsoft.com/office/drawing/2017/decorative" val="1"/>
              </a:ext>
            </a:extLst>
          </p:cNvPr>
          <p:cNvCxnSpPr>
            <a:cxnSpLocks/>
            <a:stCxn id="14" idx="2"/>
            <a:endCxn id="15" idx="0"/>
          </p:cNvCxnSpPr>
          <p:nvPr/>
        </p:nvCxnSpPr>
        <p:spPr>
          <a:xfrm rot="5400000">
            <a:off x="8078790" y="2558725"/>
            <a:ext cx="596021" cy="4561598"/>
          </a:xfrm>
          <a:prstGeom prst="bentConnector3">
            <a:avLst>
              <a:gd name="adj1" fmla="val 50000"/>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976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81000-5975-6F73-5502-85281AE60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0DAC8-E82D-085C-DA97-ABF68D45C815}"/>
              </a:ext>
            </a:extLst>
          </p:cNvPr>
          <p:cNvSpPr>
            <a:spLocks noGrp="1"/>
          </p:cNvSpPr>
          <p:nvPr>
            <p:ph type="title"/>
          </p:nvPr>
        </p:nvSpPr>
        <p:spPr/>
        <p:txBody>
          <a:bodyPr/>
          <a:lstStyle/>
          <a:p>
            <a:r>
              <a:rPr lang="en-US" dirty="0"/>
              <a:t>THE MARKET</a:t>
            </a:r>
          </a:p>
        </p:txBody>
      </p:sp>
      <p:sp>
        <p:nvSpPr>
          <p:cNvPr id="3" name="Slide Number Placeholder 2">
            <a:extLst>
              <a:ext uri="{FF2B5EF4-FFF2-40B4-BE49-F238E27FC236}">
                <a16:creationId xmlns:a16="http://schemas.microsoft.com/office/drawing/2014/main" id="{3E07BCB7-8E0A-582C-DD79-27A7988F67E5}"/>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8" name="Text Placeholder 7">
            <a:extLst>
              <a:ext uri="{FF2B5EF4-FFF2-40B4-BE49-F238E27FC236}">
                <a16:creationId xmlns:a16="http://schemas.microsoft.com/office/drawing/2014/main" id="{A540E510-389B-EFD9-722F-35D6EC48E4CC}"/>
              </a:ext>
            </a:extLst>
          </p:cNvPr>
          <p:cNvSpPr>
            <a:spLocks noGrp="1"/>
          </p:cNvSpPr>
          <p:nvPr>
            <p:ph type="body" sz="quarter" idx="12"/>
          </p:nvPr>
        </p:nvSpPr>
        <p:spPr/>
        <p:txBody>
          <a:bodyPr/>
          <a:lstStyle/>
          <a:p>
            <a:r>
              <a:rPr lang="en-US" dirty="0"/>
              <a:t>CUSTOMER SEGMENTATION</a:t>
            </a:r>
          </a:p>
        </p:txBody>
      </p:sp>
      <p:sp>
        <p:nvSpPr>
          <p:cNvPr id="9" name="object 7" descr="Beige rectangle">
            <a:extLst>
              <a:ext uri="{FF2B5EF4-FFF2-40B4-BE49-F238E27FC236}">
                <a16:creationId xmlns:a16="http://schemas.microsoft.com/office/drawing/2014/main" id="{1062E8F9-7ED0-23EA-2253-419649F091D4}"/>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4" name="Chart 13">
            <a:extLst>
              <a:ext uri="{FF2B5EF4-FFF2-40B4-BE49-F238E27FC236}">
                <a16:creationId xmlns:a16="http://schemas.microsoft.com/office/drawing/2014/main" id="{A5FE3BF4-B787-2FA3-C0CD-FA2864EEEFBE}"/>
              </a:ext>
              <a:ext uri="{C183D7F6-B498-43B3-948B-1728B52AA6E4}">
                <adec:decorative xmlns:adec="http://schemas.microsoft.com/office/drawing/2017/decorative" val="1"/>
              </a:ext>
            </a:extLst>
          </p:cNvPr>
          <p:cNvGraphicFramePr/>
          <p:nvPr/>
        </p:nvGraphicFramePr>
        <p:xfrm>
          <a:off x="1000251" y="1677250"/>
          <a:ext cx="1769456" cy="2163990"/>
        </p:xfrm>
        <a:graphic>
          <a:graphicData uri="http://schemas.openxmlformats.org/drawingml/2006/chart">
            <c:chart xmlns:c="http://schemas.openxmlformats.org/drawingml/2006/chart" xmlns:r="http://schemas.openxmlformats.org/officeDocument/2006/relationships" r:id="rId2"/>
          </a:graphicData>
        </a:graphic>
      </p:graphicFrame>
      <p:sp>
        <p:nvSpPr>
          <p:cNvPr id="15" name="Oval 14">
            <a:extLst>
              <a:ext uri="{FF2B5EF4-FFF2-40B4-BE49-F238E27FC236}">
                <a16:creationId xmlns:a16="http://schemas.microsoft.com/office/drawing/2014/main" id="{3DCA8899-231B-6450-81AB-422003D36C04}"/>
              </a:ext>
            </a:extLst>
          </p:cNvPr>
          <p:cNvSpPr/>
          <p:nvPr/>
        </p:nvSpPr>
        <p:spPr>
          <a:xfrm>
            <a:off x="1520495"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22%</a:t>
            </a:r>
          </a:p>
        </p:txBody>
      </p:sp>
      <p:graphicFrame>
        <p:nvGraphicFramePr>
          <p:cNvPr id="16" name="Chart 15">
            <a:extLst>
              <a:ext uri="{FF2B5EF4-FFF2-40B4-BE49-F238E27FC236}">
                <a16:creationId xmlns:a16="http://schemas.microsoft.com/office/drawing/2014/main" id="{7A0476C6-8D28-F8EE-6DF1-19881DF56BD9}"/>
              </a:ext>
              <a:ext uri="{C183D7F6-B498-43B3-948B-1728B52AA6E4}">
                <adec:decorative xmlns:adec="http://schemas.microsoft.com/office/drawing/2017/decorative" val="1"/>
              </a:ext>
            </a:extLst>
          </p:cNvPr>
          <p:cNvGraphicFramePr/>
          <p:nvPr/>
        </p:nvGraphicFramePr>
        <p:xfrm>
          <a:off x="3130405" y="1677250"/>
          <a:ext cx="1769456" cy="21639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DDC77334-7509-24E0-5FE8-DF1DE28458D6}"/>
              </a:ext>
              <a:ext uri="{C183D7F6-B498-43B3-948B-1728B52AA6E4}">
                <adec:decorative xmlns:adec="http://schemas.microsoft.com/office/drawing/2017/decorative" val="1"/>
              </a:ext>
            </a:extLst>
          </p:cNvPr>
          <p:cNvGraphicFramePr/>
          <p:nvPr/>
        </p:nvGraphicFramePr>
        <p:xfrm>
          <a:off x="5238992" y="1677250"/>
          <a:ext cx="1769456" cy="21639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F5AECD73-AC5D-8E56-B80A-C8F2ABBEB948}"/>
              </a:ext>
              <a:ext uri="{C183D7F6-B498-43B3-948B-1728B52AA6E4}">
                <adec:decorative xmlns:adec="http://schemas.microsoft.com/office/drawing/2017/decorative" val="1"/>
              </a:ext>
            </a:extLst>
          </p:cNvPr>
          <p:cNvGraphicFramePr/>
          <p:nvPr/>
        </p:nvGraphicFramePr>
        <p:xfrm>
          <a:off x="7390713" y="1677250"/>
          <a:ext cx="1769456" cy="21639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B9CEF0D2-11B9-ECB2-B246-12DB718881E9}"/>
              </a:ext>
              <a:ext uri="{C183D7F6-B498-43B3-948B-1728B52AA6E4}">
                <adec:decorative xmlns:adec="http://schemas.microsoft.com/office/drawing/2017/decorative" val="1"/>
              </a:ext>
            </a:extLst>
          </p:cNvPr>
          <p:cNvGraphicFramePr/>
          <p:nvPr/>
        </p:nvGraphicFramePr>
        <p:xfrm>
          <a:off x="9520866" y="1677250"/>
          <a:ext cx="1769456" cy="2163990"/>
        </p:xfrm>
        <a:graphic>
          <a:graphicData uri="http://schemas.openxmlformats.org/drawingml/2006/chart">
            <c:chart xmlns:c="http://schemas.openxmlformats.org/drawingml/2006/chart" xmlns:r="http://schemas.openxmlformats.org/officeDocument/2006/relationships" r:id="rId6"/>
          </a:graphicData>
        </a:graphic>
      </p:graphicFrame>
      <p:sp>
        <p:nvSpPr>
          <p:cNvPr id="24" name="Oval 23">
            <a:extLst>
              <a:ext uri="{FF2B5EF4-FFF2-40B4-BE49-F238E27FC236}">
                <a16:creationId xmlns:a16="http://schemas.microsoft.com/office/drawing/2014/main" id="{1420BEAF-F4ED-EF30-6B88-535B0DEA85FD}"/>
              </a:ext>
            </a:extLst>
          </p:cNvPr>
          <p:cNvSpPr/>
          <p:nvPr/>
        </p:nvSpPr>
        <p:spPr>
          <a:xfrm>
            <a:off x="3651983"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45%</a:t>
            </a:r>
          </a:p>
        </p:txBody>
      </p:sp>
      <p:sp>
        <p:nvSpPr>
          <p:cNvPr id="25" name="Oval 24">
            <a:extLst>
              <a:ext uri="{FF2B5EF4-FFF2-40B4-BE49-F238E27FC236}">
                <a16:creationId xmlns:a16="http://schemas.microsoft.com/office/drawing/2014/main" id="{81595EA3-1374-7829-CB73-22C92A187C58}"/>
              </a:ext>
            </a:extLst>
          </p:cNvPr>
          <p:cNvSpPr/>
          <p:nvPr/>
        </p:nvSpPr>
        <p:spPr>
          <a:xfrm>
            <a:off x="5783471"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38%</a:t>
            </a:r>
          </a:p>
        </p:txBody>
      </p:sp>
      <p:sp>
        <p:nvSpPr>
          <p:cNvPr id="26" name="Oval 25">
            <a:extLst>
              <a:ext uri="{FF2B5EF4-FFF2-40B4-BE49-F238E27FC236}">
                <a16:creationId xmlns:a16="http://schemas.microsoft.com/office/drawing/2014/main" id="{29603AC9-4649-FDAA-BAC6-8708FB1CEAF2}"/>
              </a:ext>
            </a:extLst>
          </p:cNvPr>
          <p:cNvSpPr/>
          <p:nvPr/>
        </p:nvSpPr>
        <p:spPr>
          <a:xfrm>
            <a:off x="7914959"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10%</a:t>
            </a:r>
          </a:p>
        </p:txBody>
      </p:sp>
      <p:sp>
        <p:nvSpPr>
          <p:cNvPr id="27" name="Oval 26">
            <a:extLst>
              <a:ext uri="{FF2B5EF4-FFF2-40B4-BE49-F238E27FC236}">
                <a16:creationId xmlns:a16="http://schemas.microsoft.com/office/drawing/2014/main" id="{9B141C71-047A-CC33-F371-E1D4356558AC}"/>
              </a:ext>
            </a:extLst>
          </p:cNvPr>
          <p:cNvSpPr/>
          <p:nvPr/>
        </p:nvSpPr>
        <p:spPr>
          <a:xfrm>
            <a:off x="10046448"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8%</a:t>
            </a:r>
          </a:p>
        </p:txBody>
      </p:sp>
      <p:sp>
        <p:nvSpPr>
          <p:cNvPr id="28" name="TextBox 27">
            <a:extLst>
              <a:ext uri="{FF2B5EF4-FFF2-40B4-BE49-F238E27FC236}">
                <a16:creationId xmlns:a16="http://schemas.microsoft.com/office/drawing/2014/main" id="{34254967-B759-6DB7-4447-88C7112734FC}"/>
              </a:ext>
            </a:extLst>
          </p:cNvPr>
          <p:cNvSpPr txBox="1"/>
          <p:nvPr/>
        </p:nvSpPr>
        <p:spPr>
          <a:xfrm>
            <a:off x="1443032" y="3533970"/>
            <a:ext cx="883895"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Pediatrics</a:t>
            </a:r>
          </a:p>
        </p:txBody>
      </p:sp>
      <p:sp>
        <p:nvSpPr>
          <p:cNvPr id="29" name="TextBox 28">
            <a:extLst>
              <a:ext uri="{FF2B5EF4-FFF2-40B4-BE49-F238E27FC236}">
                <a16:creationId xmlns:a16="http://schemas.microsoft.com/office/drawing/2014/main" id="{04920845-5FBF-81CB-8686-9DE6ADC722B1}"/>
              </a:ext>
            </a:extLst>
          </p:cNvPr>
          <p:cNvSpPr txBox="1"/>
          <p:nvPr/>
        </p:nvSpPr>
        <p:spPr>
          <a:xfrm>
            <a:off x="3631054" y="3533970"/>
            <a:ext cx="768159"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General</a:t>
            </a:r>
          </a:p>
        </p:txBody>
      </p:sp>
      <p:sp>
        <p:nvSpPr>
          <p:cNvPr id="30" name="TextBox 29">
            <a:extLst>
              <a:ext uri="{FF2B5EF4-FFF2-40B4-BE49-F238E27FC236}">
                <a16:creationId xmlns:a16="http://schemas.microsoft.com/office/drawing/2014/main" id="{1991FF00-6F66-FEC7-ECE5-CD945555E13B}"/>
              </a:ext>
            </a:extLst>
          </p:cNvPr>
          <p:cNvSpPr txBox="1"/>
          <p:nvPr/>
        </p:nvSpPr>
        <p:spPr>
          <a:xfrm>
            <a:off x="5245146" y="3533970"/>
            <a:ext cx="1757148"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Cosmetic Procedures</a:t>
            </a:r>
          </a:p>
        </p:txBody>
      </p:sp>
      <p:sp>
        <p:nvSpPr>
          <p:cNvPr id="31" name="TextBox 30">
            <a:extLst>
              <a:ext uri="{FF2B5EF4-FFF2-40B4-BE49-F238E27FC236}">
                <a16:creationId xmlns:a16="http://schemas.microsoft.com/office/drawing/2014/main" id="{0770AEC5-6CAB-BA9D-A223-A8630729C622}"/>
              </a:ext>
            </a:extLst>
          </p:cNvPr>
          <p:cNvSpPr txBox="1"/>
          <p:nvPr/>
        </p:nvSpPr>
        <p:spPr>
          <a:xfrm>
            <a:off x="7684382" y="3533970"/>
            <a:ext cx="1182118"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Orthodontics</a:t>
            </a:r>
          </a:p>
        </p:txBody>
      </p:sp>
      <p:sp>
        <p:nvSpPr>
          <p:cNvPr id="32" name="TextBox 31">
            <a:extLst>
              <a:ext uri="{FF2B5EF4-FFF2-40B4-BE49-F238E27FC236}">
                <a16:creationId xmlns:a16="http://schemas.microsoft.com/office/drawing/2014/main" id="{25B5370C-43A3-3665-0714-0C1D62C5D42C}"/>
              </a:ext>
            </a:extLst>
          </p:cNvPr>
          <p:cNvSpPr txBox="1"/>
          <p:nvPr/>
        </p:nvSpPr>
        <p:spPr>
          <a:xfrm>
            <a:off x="9915717" y="3533970"/>
            <a:ext cx="979755"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Emergency</a:t>
            </a:r>
          </a:p>
        </p:txBody>
      </p:sp>
      <p:pic>
        <p:nvPicPr>
          <p:cNvPr id="6" name="Picture 5">
            <a:extLst>
              <a:ext uri="{FF2B5EF4-FFF2-40B4-BE49-F238E27FC236}">
                <a16:creationId xmlns:a16="http://schemas.microsoft.com/office/drawing/2014/main" id="{704B8ABC-8058-F5FD-47E6-A510D8565FDC}"/>
              </a:ext>
            </a:extLst>
          </p:cNvPr>
          <p:cNvPicPr>
            <a:picLocks noChangeAspect="1"/>
          </p:cNvPicPr>
          <p:nvPr/>
        </p:nvPicPr>
        <p:blipFill>
          <a:blip r:embed="rId7"/>
          <a:stretch>
            <a:fillRect/>
          </a:stretch>
        </p:blipFill>
        <p:spPr>
          <a:xfrm>
            <a:off x="0" y="0"/>
            <a:ext cx="12192000" cy="6858000"/>
          </a:xfrm>
          <a:prstGeom prst="rect">
            <a:avLst/>
          </a:prstGeom>
        </p:spPr>
      </p:pic>
    </p:spTree>
    <p:extLst>
      <p:ext uri="{BB962C8B-B14F-4D97-AF65-F5344CB8AC3E}">
        <p14:creationId xmlns:p14="http://schemas.microsoft.com/office/powerpoint/2010/main" val="152998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D1885-D7CE-F6C5-0C16-E198A5B66397}"/>
            </a:ext>
          </a:extLst>
        </p:cNvPr>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995094ED-8626-ABA0-C224-15907453AE6B}"/>
              </a:ext>
              <a:ext uri="{C183D7F6-B498-43B3-948B-1728B52AA6E4}">
                <adec:decorative xmlns:adec="http://schemas.microsoft.com/office/drawing/2017/decorative"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24" name="Rectangle 23">
            <a:extLst>
              <a:ext uri="{FF2B5EF4-FFF2-40B4-BE49-F238E27FC236}">
                <a16:creationId xmlns:a16="http://schemas.microsoft.com/office/drawing/2014/main" id="{E8C69CAD-1C2A-8396-215D-CC9B4CDCDDED}"/>
              </a:ext>
              <a:ext uri="{C183D7F6-B498-43B3-948B-1728B52AA6E4}">
                <adec:decorative xmlns:adec="http://schemas.microsoft.com/office/drawing/2017/decorative" val="1"/>
              </a:ext>
            </a:extLst>
          </p:cNvPr>
          <p:cNvSpPr/>
          <p:nvPr/>
        </p:nvSpPr>
        <p:spPr>
          <a:xfrm>
            <a:off x="215752"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AAFF86-5741-6342-EDFF-3F8A5A616227}"/>
              </a:ext>
            </a:extLst>
          </p:cNvPr>
          <p:cNvSpPr>
            <a:spLocks noGrp="1"/>
          </p:cNvSpPr>
          <p:nvPr>
            <p:ph type="title"/>
          </p:nvPr>
        </p:nvSpPr>
        <p:spPr>
          <a:xfrm>
            <a:off x="2157958" y="910956"/>
            <a:ext cx="7560000" cy="360000"/>
          </a:xfrm>
        </p:spPr>
        <p:txBody>
          <a:bodyPr/>
          <a:lstStyle/>
          <a:p>
            <a:pPr algn="ctr"/>
            <a:r>
              <a:rPr lang="en-US" sz="2400" dirty="0"/>
              <a:t>RECOMMENDATIONS</a:t>
            </a:r>
          </a:p>
        </p:txBody>
      </p:sp>
      <p:sp>
        <p:nvSpPr>
          <p:cNvPr id="4" name="Slide Number Placeholder 3">
            <a:extLst>
              <a:ext uri="{FF2B5EF4-FFF2-40B4-BE49-F238E27FC236}">
                <a16:creationId xmlns:a16="http://schemas.microsoft.com/office/drawing/2014/main" id="{0ECBCE17-D4B2-350A-DDA2-ED08206B59E6}"/>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5" name="object 7" descr="Beige rectangle">
            <a:extLst>
              <a:ext uri="{FF2B5EF4-FFF2-40B4-BE49-F238E27FC236}">
                <a16:creationId xmlns:a16="http://schemas.microsoft.com/office/drawing/2014/main" id="{B93D5214-7BF0-CF0F-26F7-7401561BABEB}"/>
              </a:ext>
            </a:extLst>
          </p:cNvPr>
          <p:cNvSpPr/>
          <p:nvPr/>
        </p:nvSpPr>
        <p:spPr bwMode="white">
          <a:xfrm flipV="1">
            <a:off x="4420786" y="1137110"/>
            <a:ext cx="3072661" cy="112217"/>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3" name="Rectangle 32">
            <a:extLst>
              <a:ext uri="{FF2B5EF4-FFF2-40B4-BE49-F238E27FC236}">
                <a16:creationId xmlns:a16="http://schemas.microsoft.com/office/drawing/2014/main" id="{2701159C-ED46-CD3A-5C11-BAAB57175B4F}"/>
              </a:ext>
              <a:ext uri="{C183D7F6-B498-43B3-948B-1728B52AA6E4}">
                <adec:decorative xmlns:adec="http://schemas.microsoft.com/office/drawing/2017/decorative" val="1"/>
              </a:ext>
            </a:extLst>
          </p:cNvPr>
          <p:cNvSpPr/>
          <p:nvPr/>
        </p:nvSpPr>
        <p:spPr>
          <a:xfrm>
            <a:off x="5599775" y="3457740"/>
            <a:ext cx="992451" cy="992451"/>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descr="Icon Stethoscope ">
            <a:extLst>
              <a:ext uri="{FF2B5EF4-FFF2-40B4-BE49-F238E27FC236}">
                <a16:creationId xmlns:a16="http://schemas.microsoft.com/office/drawing/2014/main" id="{78FCC73E-72F4-1C5C-1E94-42E8A0A52455}"/>
              </a:ext>
            </a:extLst>
          </p:cNvPr>
          <p:cNvGrpSpPr>
            <a:grpSpLocks noChangeAspect="1"/>
          </p:cNvGrpSpPr>
          <p:nvPr/>
        </p:nvGrpSpPr>
        <p:grpSpPr>
          <a:xfrm>
            <a:off x="5929814" y="3738901"/>
            <a:ext cx="332372" cy="430129"/>
            <a:chOff x="5772150" y="3009900"/>
            <a:chExt cx="647700" cy="838200"/>
          </a:xfrm>
        </p:grpSpPr>
        <p:sp>
          <p:nvSpPr>
            <p:cNvPr id="19" name="Freeform: Shape 18">
              <a:extLst>
                <a:ext uri="{FF2B5EF4-FFF2-40B4-BE49-F238E27FC236}">
                  <a16:creationId xmlns:a16="http://schemas.microsoft.com/office/drawing/2014/main" id="{67CA6BD6-D7FE-3432-862B-29192804DEAA}"/>
                </a:ext>
              </a:extLst>
            </p:cNvPr>
            <p:cNvSpPr/>
            <p:nvPr/>
          </p:nvSpPr>
          <p:spPr>
            <a:xfrm>
              <a:off x="5772150" y="3009900"/>
              <a:ext cx="647700" cy="838200"/>
            </a:xfrm>
            <a:custGeom>
              <a:avLst/>
              <a:gdLst>
                <a:gd name="connsiteX0" fmla="*/ 542925 w 647700"/>
                <a:gd name="connsiteY0" fmla="*/ 381000 h 838200"/>
                <a:gd name="connsiteX1" fmla="*/ 476250 w 647700"/>
                <a:gd name="connsiteY1" fmla="*/ 314325 h 838200"/>
                <a:gd name="connsiteX2" fmla="*/ 542925 w 647700"/>
                <a:gd name="connsiteY2" fmla="*/ 247650 h 838200"/>
                <a:gd name="connsiteX3" fmla="*/ 609600 w 647700"/>
                <a:gd name="connsiteY3" fmla="*/ 314325 h 838200"/>
                <a:gd name="connsiteX4" fmla="*/ 542925 w 647700"/>
                <a:gd name="connsiteY4" fmla="*/ 381000 h 838200"/>
                <a:gd name="connsiteX5" fmla="*/ 647700 w 647700"/>
                <a:gd name="connsiteY5" fmla="*/ 314325 h 838200"/>
                <a:gd name="connsiteX6" fmla="*/ 542925 w 647700"/>
                <a:gd name="connsiteY6" fmla="*/ 209550 h 838200"/>
                <a:gd name="connsiteX7" fmla="*/ 438150 w 647700"/>
                <a:gd name="connsiteY7" fmla="*/ 314325 h 838200"/>
                <a:gd name="connsiteX8" fmla="*/ 514350 w 647700"/>
                <a:gd name="connsiteY8" fmla="*/ 415290 h 838200"/>
                <a:gd name="connsiteX9" fmla="*/ 514350 w 647700"/>
                <a:gd name="connsiteY9" fmla="*/ 638175 h 838200"/>
                <a:gd name="connsiteX10" fmla="*/ 371475 w 647700"/>
                <a:gd name="connsiteY10" fmla="*/ 781050 h 838200"/>
                <a:gd name="connsiteX11" fmla="*/ 228600 w 647700"/>
                <a:gd name="connsiteY11" fmla="*/ 638175 h 838200"/>
                <a:gd name="connsiteX12" fmla="*/ 228600 w 647700"/>
                <a:gd name="connsiteY12" fmla="*/ 541020 h 838200"/>
                <a:gd name="connsiteX13" fmla="*/ 400050 w 647700"/>
                <a:gd name="connsiteY13" fmla="*/ 342900 h 838200"/>
                <a:gd name="connsiteX14" fmla="*/ 381000 w 647700"/>
                <a:gd name="connsiteY14" fmla="*/ 310515 h 838200"/>
                <a:gd name="connsiteX15" fmla="*/ 381000 w 647700"/>
                <a:gd name="connsiteY15" fmla="*/ 76200 h 838200"/>
                <a:gd name="connsiteX16" fmla="*/ 331470 w 647700"/>
                <a:gd name="connsiteY16" fmla="*/ 20003 h 838200"/>
                <a:gd name="connsiteX17" fmla="*/ 304800 w 647700"/>
                <a:gd name="connsiteY17" fmla="*/ 0 h 838200"/>
                <a:gd name="connsiteX18" fmla="*/ 295275 w 647700"/>
                <a:gd name="connsiteY18" fmla="*/ 0 h 838200"/>
                <a:gd name="connsiteX19" fmla="*/ 257175 w 647700"/>
                <a:gd name="connsiteY19" fmla="*/ 38100 h 838200"/>
                <a:gd name="connsiteX20" fmla="*/ 295275 w 647700"/>
                <a:gd name="connsiteY20" fmla="*/ 76200 h 838200"/>
                <a:gd name="connsiteX21" fmla="*/ 304800 w 647700"/>
                <a:gd name="connsiteY21" fmla="*/ 76200 h 838200"/>
                <a:gd name="connsiteX22" fmla="*/ 331470 w 647700"/>
                <a:gd name="connsiteY22" fmla="*/ 59055 h 838200"/>
                <a:gd name="connsiteX23" fmla="*/ 342900 w 647700"/>
                <a:gd name="connsiteY23" fmla="*/ 76200 h 838200"/>
                <a:gd name="connsiteX24" fmla="*/ 342900 w 647700"/>
                <a:gd name="connsiteY24" fmla="*/ 310515 h 838200"/>
                <a:gd name="connsiteX25" fmla="*/ 323850 w 647700"/>
                <a:gd name="connsiteY25" fmla="*/ 342900 h 838200"/>
                <a:gd name="connsiteX26" fmla="*/ 200025 w 647700"/>
                <a:gd name="connsiteY26" fmla="*/ 466725 h 838200"/>
                <a:gd name="connsiteX27" fmla="*/ 76200 w 647700"/>
                <a:gd name="connsiteY27" fmla="*/ 342900 h 838200"/>
                <a:gd name="connsiteX28" fmla="*/ 57150 w 647700"/>
                <a:gd name="connsiteY28" fmla="*/ 310515 h 838200"/>
                <a:gd name="connsiteX29" fmla="*/ 57150 w 647700"/>
                <a:gd name="connsiteY29" fmla="*/ 76200 h 838200"/>
                <a:gd name="connsiteX30" fmla="*/ 68580 w 647700"/>
                <a:gd name="connsiteY30" fmla="*/ 59055 h 838200"/>
                <a:gd name="connsiteX31" fmla="*/ 95250 w 647700"/>
                <a:gd name="connsiteY31" fmla="*/ 76200 h 838200"/>
                <a:gd name="connsiteX32" fmla="*/ 104775 w 647700"/>
                <a:gd name="connsiteY32" fmla="*/ 76200 h 838200"/>
                <a:gd name="connsiteX33" fmla="*/ 142875 w 647700"/>
                <a:gd name="connsiteY33" fmla="*/ 38100 h 838200"/>
                <a:gd name="connsiteX34" fmla="*/ 104775 w 647700"/>
                <a:gd name="connsiteY34" fmla="*/ 0 h 838200"/>
                <a:gd name="connsiteX35" fmla="*/ 95250 w 647700"/>
                <a:gd name="connsiteY35" fmla="*/ 0 h 838200"/>
                <a:gd name="connsiteX36" fmla="*/ 68580 w 647700"/>
                <a:gd name="connsiteY36" fmla="*/ 20003 h 838200"/>
                <a:gd name="connsiteX37" fmla="*/ 19050 w 647700"/>
                <a:gd name="connsiteY37" fmla="*/ 76200 h 838200"/>
                <a:gd name="connsiteX38" fmla="*/ 19050 w 647700"/>
                <a:gd name="connsiteY38" fmla="*/ 310515 h 838200"/>
                <a:gd name="connsiteX39" fmla="*/ 0 w 647700"/>
                <a:gd name="connsiteY39" fmla="*/ 342900 h 838200"/>
                <a:gd name="connsiteX40" fmla="*/ 171450 w 647700"/>
                <a:gd name="connsiteY40" fmla="*/ 541020 h 838200"/>
                <a:gd name="connsiteX41" fmla="*/ 171450 w 647700"/>
                <a:gd name="connsiteY41" fmla="*/ 638175 h 838200"/>
                <a:gd name="connsiteX42" fmla="*/ 371475 w 647700"/>
                <a:gd name="connsiteY42" fmla="*/ 838200 h 838200"/>
                <a:gd name="connsiteX43" fmla="*/ 571500 w 647700"/>
                <a:gd name="connsiteY43" fmla="*/ 638175 h 838200"/>
                <a:gd name="connsiteX44" fmla="*/ 571500 w 647700"/>
                <a:gd name="connsiteY44" fmla="*/ 415290 h 838200"/>
                <a:gd name="connsiteX45" fmla="*/ 647700 w 647700"/>
                <a:gd name="connsiteY45" fmla="*/ 31432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47700" h="838200">
                  <a:moveTo>
                    <a:pt x="542925" y="381000"/>
                  </a:moveTo>
                  <a:cubicBezTo>
                    <a:pt x="505778" y="381000"/>
                    <a:pt x="476250" y="351473"/>
                    <a:pt x="476250" y="314325"/>
                  </a:cubicBezTo>
                  <a:cubicBezTo>
                    <a:pt x="476250" y="277178"/>
                    <a:pt x="505778" y="247650"/>
                    <a:pt x="542925" y="247650"/>
                  </a:cubicBezTo>
                  <a:cubicBezTo>
                    <a:pt x="580073" y="247650"/>
                    <a:pt x="609600" y="277178"/>
                    <a:pt x="609600" y="314325"/>
                  </a:cubicBezTo>
                  <a:cubicBezTo>
                    <a:pt x="609600" y="351473"/>
                    <a:pt x="580073" y="381000"/>
                    <a:pt x="542925" y="381000"/>
                  </a:cubicBezTo>
                  <a:close/>
                  <a:moveTo>
                    <a:pt x="647700" y="314325"/>
                  </a:moveTo>
                  <a:cubicBezTo>
                    <a:pt x="647700" y="256223"/>
                    <a:pt x="601028" y="209550"/>
                    <a:pt x="542925" y="209550"/>
                  </a:cubicBezTo>
                  <a:cubicBezTo>
                    <a:pt x="484823" y="209550"/>
                    <a:pt x="438150" y="256223"/>
                    <a:pt x="438150" y="314325"/>
                  </a:cubicBezTo>
                  <a:cubicBezTo>
                    <a:pt x="438150" y="361950"/>
                    <a:pt x="470535" y="402908"/>
                    <a:pt x="514350" y="415290"/>
                  </a:cubicBezTo>
                  <a:lnTo>
                    <a:pt x="514350" y="638175"/>
                  </a:lnTo>
                  <a:cubicBezTo>
                    <a:pt x="514350" y="717233"/>
                    <a:pt x="450533" y="781050"/>
                    <a:pt x="371475" y="781050"/>
                  </a:cubicBezTo>
                  <a:cubicBezTo>
                    <a:pt x="292418" y="781050"/>
                    <a:pt x="228600" y="717233"/>
                    <a:pt x="228600" y="638175"/>
                  </a:cubicBezTo>
                  <a:lnTo>
                    <a:pt x="228600" y="541020"/>
                  </a:lnTo>
                  <a:cubicBezTo>
                    <a:pt x="325755" y="526733"/>
                    <a:pt x="400050" y="443865"/>
                    <a:pt x="400050" y="342900"/>
                  </a:cubicBezTo>
                  <a:cubicBezTo>
                    <a:pt x="400050" y="328613"/>
                    <a:pt x="392430" y="316230"/>
                    <a:pt x="381000" y="310515"/>
                  </a:cubicBezTo>
                  <a:lnTo>
                    <a:pt x="381000" y="76200"/>
                  </a:lnTo>
                  <a:cubicBezTo>
                    <a:pt x="381000" y="47625"/>
                    <a:pt x="359093" y="23813"/>
                    <a:pt x="331470" y="20003"/>
                  </a:cubicBezTo>
                  <a:cubicBezTo>
                    <a:pt x="327660" y="8573"/>
                    <a:pt x="317183" y="0"/>
                    <a:pt x="304800" y="0"/>
                  </a:cubicBezTo>
                  <a:lnTo>
                    <a:pt x="295275" y="0"/>
                  </a:lnTo>
                  <a:cubicBezTo>
                    <a:pt x="274320" y="0"/>
                    <a:pt x="257175" y="17145"/>
                    <a:pt x="257175" y="38100"/>
                  </a:cubicBezTo>
                  <a:cubicBezTo>
                    <a:pt x="257175" y="59055"/>
                    <a:pt x="274320" y="76200"/>
                    <a:pt x="295275" y="76200"/>
                  </a:cubicBezTo>
                  <a:lnTo>
                    <a:pt x="304800" y="76200"/>
                  </a:lnTo>
                  <a:cubicBezTo>
                    <a:pt x="316230" y="76200"/>
                    <a:pt x="326708" y="68580"/>
                    <a:pt x="331470" y="59055"/>
                  </a:cubicBezTo>
                  <a:cubicBezTo>
                    <a:pt x="338138" y="61913"/>
                    <a:pt x="342900" y="68580"/>
                    <a:pt x="342900" y="76200"/>
                  </a:cubicBezTo>
                  <a:lnTo>
                    <a:pt x="342900" y="310515"/>
                  </a:lnTo>
                  <a:cubicBezTo>
                    <a:pt x="331470" y="317183"/>
                    <a:pt x="323850" y="329565"/>
                    <a:pt x="323850" y="342900"/>
                  </a:cubicBezTo>
                  <a:cubicBezTo>
                    <a:pt x="323850" y="411480"/>
                    <a:pt x="268605" y="466725"/>
                    <a:pt x="200025" y="466725"/>
                  </a:cubicBezTo>
                  <a:cubicBezTo>
                    <a:pt x="131445" y="466725"/>
                    <a:pt x="76200" y="411480"/>
                    <a:pt x="76200" y="342900"/>
                  </a:cubicBezTo>
                  <a:cubicBezTo>
                    <a:pt x="76200" y="328613"/>
                    <a:pt x="68580" y="316230"/>
                    <a:pt x="57150" y="310515"/>
                  </a:cubicBezTo>
                  <a:lnTo>
                    <a:pt x="57150" y="76200"/>
                  </a:lnTo>
                  <a:cubicBezTo>
                    <a:pt x="57150" y="68580"/>
                    <a:pt x="61913" y="61913"/>
                    <a:pt x="68580" y="59055"/>
                  </a:cubicBezTo>
                  <a:cubicBezTo>
                    <a:pt x="73343" y="69533"/>
                    <a:pt x="82868" y="76200"/>
                    <a:pt x="95250" y="76200"/>
                  </a:cubicBezTo>
                  <a:lnTo>
                    <a:pt x="104775" y="76200"/>
                  </a:lnTo>
                  <a:cubicBezTo>
                    <a:pt x="125730" y="76200"/>
                    <a:pt x="142875" y="59055"/>
                    <a:pt x="142875" y="38100"/>
                  </a:cubicBezTo>
                  <a:cubicBezTo>
                    <a:pt x="142875" y="17145"/>
                    <a:pt x="125730" y="0"/>
                    <a:pt x="104775" y="0"/>
                  </a:cubicBezTo>
                  <a:lnTo>
                    <a:pt x="95250" y="0"/>
                  </a:lnTo>
                  <a:cubicBezTo>
                    <a:pt x="82868" y="0"/>
                    <a:pt x="72390" y="8573"/>
                    <a:pt x="68580" y="20003"/>
                  </a:cubicBezTo>
                  <a:cubicBezTo>
                    <a:pt x="40957" y="23813"/>
                    <a:pt x="19050" y="47625"/>
                    <a:pt x="19050" y="76200"/>
                  </a:cubicBezTo>
                  <a:lnTo>
                    <a:pt x="19050" y="310515"/>
                  </a:lnTo>
                  <a:cubicBezTo>
                    <a:pt x="7620" y="317183"/>
                    <a:pt x="0" y="329565"/>
                    <a:pt x="0" y="342900"/>
                  </a:cubicBezTo>
                  <a:cubicBezTo>
                    <a:pt x="0" y="443865"/>
                    <a:pt x="74295" y="526733"/>
                    <a:pt x="171450" y="541020"/>
                  </a:cubicBezTo>
                  <a:lnTo>
                    <a:pt x="171450" y="638175"/>
                  </a:lnTo>
                  <a:cubicBezTo>
                    <a:pt x="171450" y="748665"/>
                    <a:pt x="260985" y="838200"/>
                    <a:pt x="371475" y="838200"/>
                  </a:cubicBezTo>
                  <a:cubicBezTo>
                    <a:pt x="481965" y="838200"/>
                    <a:pt x="571500" y="748665"/>
                    <a:pt x="571500" y="638175"/>
                  </a:cubicBezTo>
                  <a:lnTo>
                    <a:pt x="571500" y="415290"/>
                  </a:lnTo>
                  <a:cubicBezTo>
                    <a:pt x="615315" y="402908"/>
                    <a:pt x="647700" y="361950"/>
                    <a:pt x="647700" y="314325"/>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EA9374-39AC-6E36-5DF2-DE73A6804865}"/>
                </a:ext>
              </a:extLst>
            </p:cNvPr>
            <p:cNvSpPr/>
            <p:nvPr/>
          </p:nvSpPr>
          <p:spPr>
            <a:xfrm>
              <a:off x="6267450" y="327660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9525" cap="flat">
              <a:noFill/>
              <a:prstDash val="solid"/>
              <a:miter/>
            </a:ln>
          </p:spPr>
          <p:txBody>
            <a:bodyPr rtlCol="0" anchor="ctr"/>
            <a:lstStyle/>
            <a:p>
              <a:endParaRPr lang="en-US" dirty="0"/>
            </a:p>
          </p:txBody>
        </p:sp>
      </p:grpSp>
      <p:graphicFrame>
        <p:nvGraphicFramePr>
          <p:cNvPr id="32" name="Chart 31">
            <a:extLst>
              <a:ext uri="{FF2B5EF4-FFF2-40B4-BE49-F238E27FC236}">
                <a16:creationId xmlns:a16="http://schemas.microsoft.com/office/drawing/2014/main" id="{E9F2FB63-C5CA-5C05-58D0-B2AC72AF191D}"/>
              </a:ext>
              <a:ext uri="{C183D7F6-B498-43B3-948B-1728B52AA6E4}">
                <adec:decorative xmlns:adec="http://schemas.microsoft.com/office/drawing/2017/decorative" val="1"/>
              </a:ext>
            </a:extLst>
          </p:cNvPr>
          <p:cNvGraphicFramePr/>
          <p:nvPr/>
        </p:nvGraphicFramePr>
        <p:xfrm>
          <a:off x="3838760" y="2424894"/>
          <a:ext cx="4514480" cy="3100058"/>
        </p:xfrm>
        <a:graphic>
          <a:graphicData uri="http://schemas.openxmlformats.org/drawingml/2006/chart">
            <c:chart xmlns:c="http://schemas.openxmlformats.org/drawingml/2006/chart" xmlns:r="http://schemas.openxmlformats.org/officeDocument/2006/relationships" r:id="rId3"/>
          </a:graphicData>
        </a:graphic>
      </p:graphicFrame>
      <p:sp>
        <p:nvSpPr>
          <p:cNvPr id="49" name="Rectangle 48">
            <a:extLst>
              <a:ext uri="{FF2B5EF4-FFF2-40B4-BE49-F238E27FC236}">
                <a16:creationId xmlns:a16="http://schemas.microsoft.com/office/drawing/2014/main" id="{80FACD43-9DA1-7525-7FA9-7939CEE9AC58}"/>
              </a:ext>
            </a:extLst>
          </p:cNvPr>
          <p:cNvSpPr/>
          <p:nvPr/>
        </p:nvSpPr>
        <p:spPr>
          <a:xfrm>
            <a:off x="4420661" y="5454795"/>
            <a:ext cx="3624395" cy="1618421"/>
          </a:xfrm>
          <a:prstGeom prst="rect">
            <a:avLst/>
          </a:prstGeom>
        </p:spPr>
        <p:txBody>
          <a:bodyPr wrap="square" lIns="0" tIns="0" rIns="108000" bIns="0">
            <a:noAutofit/>
          </a:bodyPr>
          <a:lstStyle/>
          <a:p>
            <a:pPr marL="0" marR="0" algn="just">
              <a:lnSpc>
                <a:spcPct val="107000"/>
              </a:lnSpc>
              <a:spcAft>
                <a:spcPts val="800"/>
              </a:spcAft>
            </a:pPr>
            <a:r>
              <a:rPr lang="en-US"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Monitoring and adjusting the doctor-to-patient ratio as patient throughput grows, will help maintain a sustainable model for optimal healthcare service delivery.</a:t>
            </a:r>
          </a:p>
        </p:txBody>
      </p:sp>
      <p:sp>
        <p:nvSpPr>
          <p:cNvPr id="50" name="Rectangle 49">
            <a:extLst>
              <a:ext uri="{FF2B5EF4-FFF2-40B4-BE49-F238E27FC236}">
                <a16:creationId xmlns:a16="http://schemas.microsoft.com/office/drawing/2014/main" id="{540716C8-A9EB-95D1-14E7-823CF99427FD}"/>
              </a:ext>
            </a:extLst>
          </p:cNvPr>
          <p:cNvSpPr/>
          <p:nvPr/>
        </p:nvSpPr>
        <p:spPr>
          <a:xfrm>
            <a:off x="378591" y="2717700"/>
            <a:ext cx="4042070" cy="730308"/>
          </a:xfrm>
          <a:prstGeom prst="rect">
            <a:avLst/>
          </a:prstGeom>
        </p:spPr>
        <p:txBody>
          <a:bodyPr wrap="square" lIns="0" tIns="0" rIns="108000" bIns="0">
            <a:noAutofit/>
          </a:bodyPr>
          <a:lstStyle/>
          <a:p>
            <a:pPr marL="0" marR="0" algn="just">
              <a:lnSpc>
                <a:spcPct val="107000"/>
              </a:lnSpc>
              <a:spcAft>
                <a:spcPts val="800"/>
              </a:spcAft>
            </a:pPr>
            <a:r>
              <a:rPr lang="en-US"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By refining LOS practices to reduce unnecessary extensions, the facility can free up resources, improve patient throughput, and potentially increase revenue.</a:t>
            </a:r>
          </a:p>
        </p:txBody>
      </p:sp>
      <p:sp>
        <p:nvSpPr>
          <p:cNvPr id="69" name="Rectangle 68">
            <a:extLst>
              <a:ext uri="{FF2B5EF4-FFF2-40B4-BE49-F238E27FC236}">
                <a16:creationId xmlns:a16="http://schemas.microsoft.com/office/drawing/2014/main" id="{B672BE21-63BD-A4F1-B778-416A4C2A6FAC}"/>
              </a:ext>
            </a:extLst>
          </p:cNvPr>
          <p:cNvSpPr/>
          <p:nvPr/>
        </p:nvSpPr>
        <p:spPr>
          <a:xfrm>
            <a:off x="9366304" y="3166111"/>
            <a:ext cx="2645696" cy="2024800"/>
          </a:xfrm>
          <a:prstGeom prst="rect">
            <a:avLst/>
          </a:prstGeom>
        </p:spPr>
        <p:txBody>
          <a:bodyPr wrap="square" lIns="108000" tIns="0" rIns="0" bIns="0">
            <a:noAutofit/>
          </a:bodyPr>
          <a:lstStyle/>
          <a:p>
            <a:pPr marL="0" marR="0" algn="just">
              <a:lnSpc>
                <a:spcPct val="107000"/>
              </a:lnSpc>
              <a:spcAft>
                <a:spcPts val="800"/>
              </a:spcAft>
            </a:pPr>
            <a:endParaRPr lang="en-US"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42DFC4DA-7A5C-918B-4366-0634E105FCB1}"/>
              </a:ext>
            </a:extLst>
          </p:cNvPr>
          <p:cNvSpPr/>
          <p:nvPr/>
        </p:nvSpPr>
        <p:spPr>
          <a:xfrm>
            <a:off x="7605290" y="2579121"/>
            <a:ext cx="4042070" cy="1269490"/>
          </a:xfrm>
          <a:prstGeom prst="rect">
            <a:avLst/>
          </a:prstGeom>
        </p:spPr>
        <p:txBody>
          <a:bodyPr wrap="square" lIns="108000" tIns="0" rIns="0" bIns="0">
            <a:noAutofit/>
          </a:bodyPr>
          <a:lstStyle/>
          <a:p>
            <a:pPr marL="0" marR="0" algn="just">
              <a:lnSpc>
                <a:spcPct val="107000"/>
              </a:lnSpc>
              <a:spcAft>
                <a:spcPts val="800"/>
              </a:spcAft>
            </a:pPr>
            <a:r>
              <a:rPr lang="en-US"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Concentrating on patients aged 36-65 with chronic </a:t>
            </a:r>
            <a:r>
              <a:rPr lang="en-US" sz="1400" kern="100" dirty="0">
                <a:solidFill>
                  <a:schemeClr val="bg1">
                    <a:lumMod val="95000"/>
                  </a:schemeClr>
                </a:solidFill>
                <a:latin typeface="Calibri" panose="020F0502020204030204" pitchFamily="34" charset="0"/>
                <a:cs typeface="Times New Roman" panose="02020603050405020304" pitchFamily="18" charset="0"/>
              </a:rPr>
              <a:t>conditions</a:t>
            </a:r>
            <a:r>
              <a:rPr lang="en-US" sz="1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(arthritis, diabetes, and hypertension) will allow the center to build specialized programs that can address the needs of its most profitable demographic.</a:t>
            </a:r>
          </a:p>
        </p:txBody>
      </p:sp>
    </p:spTree>
    <p:extLst>
      <p:ext uri="{BB962C8B-B14F-4D97-AF65-F5344CB8AC3E}">
        <p14:creationId xmlns:p14="http://schemas.microsoft.com/office/powerpoint/2010/main" val="188608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180</TotalTime>
  <Words>1267</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vt:lpstr>
      <vt:lpstr>Calibri</vt:lpstr>
      <vt:lpstr>Courier New</vt:lpstr>
      <vt:lpstr>Gill Sans MT</vt:lpstr>
      <vt:lpstr>Office Theme</vt:lpstr>
      <vt:lpstr>healthcare ANALYTICS solution</vt:lpstr>
      <vt:lpstr>Business problems</vt:lpstr>
      <vt:lpstr>Key insights</vt:lpstr>
      <vt:lpstr>ANSWERING  THE  BUSINESS  QUESTIONS</vt:lpstr>
      <vt:lpstr>Explanation of key insights and metrics</vt:lpstr>
      <vt:lpstr>Explanation of key insights and metrics</vt:lpstr>
      <vt:lpstr>Critical metrics</vt:lpstr>
      <vt:lpstr>THE MARKET</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HENRY EYO</dc:creator>
  <cp:lastModifiedBy>HENRY EYO</cp:lastModifiedBy>
  <cp:revision>7</cp:revision>
  <dcterms:created xsi:type="dcterms:W3CDTF">2024-11-16T16:51:40Z</dcterms:created>
  <dcterms:modified xsi:type="dcterms:W3CDTF">2024-12-08T21:12:18Z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