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3" r:id="rId3"/>
    <p:sldId id="290" r:id="rId4"/>
    <p:sldId id="291" r:id="rId5"/>
    <p:sldId id="289" r:id="rId6"/>
    <p:sldId id="292" r:id="rId7"/>
    <p:sldId id="293" r:id="rId8"/>
    <p:sldId id="294" r:id="rId9"/>
    <p:sldId id="287" r:id="rId10"/>
    <p:sldId id="258" r:id="rId11"/>
    <p:sldId id="288" r:id="rId12"/>
    <p:sldId id="283" r:id="rId13"/>
    <p:sldId id="295"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0687" autoAdjust="0"/>
  </p:normalViewPr>
  <p:slideViewPr>
    <p:cSldViewPr snapToGrid="0">
      <p:cViewPr varScale="1">
        <p:scale>
          <a:sx n="111" d="100"/>
          <a:sy n="111" d="100"/>
        </p:scale>
        <p:origin x="1458"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632A9-B23F-4BF8-81CB-CF02AC976971}" type="datetimeFigureOut">
              <a:rPr lang="zh-CN" altLang="en-US" smtClean="0"/>
              <a:t>2018/6/16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20EE5-203F-4DDC-B64D-568177F40930}" type="slidenum">
              <a:rPr lang="zh-CN" altLang="en-US" smtClean="0"/>
              <a:t>‹#›</a:t>
            </a:fld>
            <a:endParaRPr lang="zh-CN" altLang="en-US"/>
          </a:p>
        </p:txBody>
      </p:sp>
    </p:spTree>
    <p:extLst>
      <p:ext uri="{BB962C8B-B14F-4D97-AF65-F5344CB8AC3E}">
        <p14:creationId xmlns:p14="http://schemas.microsoft.com/office/powerpoint/2010/main" val="297444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420EE5-203F-4DDC-B64D-568177F40930}" type="slidenum">
              <a:rPr lang="zh-CN" altLang="en-US" smtClean="0"/>
              <a:t>1</a:t>
            </a:fld>
            <a:endParaRPr lang="zh-CN" altLang="en-US"/>
          </a:p>
        </p:txBody>
      </p:sp>
    </p:spTree>
    <p:extLst>
      <p:ext uri="{BB962C8B-B14F-4D97-AF65-F5344CB8AC3E}">
        <p14:creationId xmlns:p14="http://schemas.microsoft.com/office/powerpoint/2010/main" val="35691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420EE5-203F-4DDC-B64D-568177F40930}" type="slidenum">
              <a:rPr lang="zh-CN" altLang="en-US" smtClean="0"/>
              <a:t>10</a:t>
            </a:fld>
            <a:endParaRPr lang="zh-CN" altLang="en-US"/>
          </a:p>
        </p:txBody>
      </p:sp>
    </p:spTree>
    <p:extLst>
      <p:ext uri="{BB962C8B-B14F-4D97-AF65-F5344CB8AC3E}">
        <p14:creationId xmlns:p14="http://schemas.microsoft.com/office/powerpoint/2010/main" val="56265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359" y="2130847"/>
            <a:ext cx="7773293" cy="1470050"/>
          </a:xfrm>
        </p:spPr>
        <p:txBody>
          <a:bodyPr/>
          <a:lstStyle/>
          <a:p>
            <a:r>
              <a:rPr lang="zh-CN" altLang="en-US" dirty="0"/>
              <a:t>单击此处编辑母版标题样式</a:t>
            </a:r>
          </a:p>
        </p:txBody>
      </p:sp>
      <p:sp>
        <p:nvSpPr>
          <p:cNvPr id="3" name="副标题 2"/>
          <p:cNvSpPr>
            <a:spLocks noGrp="1"/>
          </p:cNvSpPr>
          <p:nvPr>
            <p:ph type="subTitle" idx="1"/>
          </p:nvPr>
        </p:nvSpPr>
        <p:spPr>
          <a:xfrm>
            <a:off x="1371828" y="3886647"/>
            <a:ext cx="6400354" cy="1752450"/>
          </a:xfrm>
        </p:spPr>
        <p:txBody>
          <a:bodyPr/>
          <a:lstStyle>
            <a:lvl1pPr marL="0" indent="0" algn="ctr">
              <a:buNone/>
              <a:defRPr/>
            </a:lvl1pPr>
            <a:lvl2pPr marL="178528" indent="0" algn="ctr">
              <a:buNone/>
              <a:defRPr/>
            </a:lvl2pPr>
            <a:lvl3pPr marL="357055" indent="0" algn="ctr">
              <a:buNone/>
              <a:defRPr/>
            </a:lvl3pPr>
            <a:lvl4pPr marL="535583" indent="0" algn="ctr">
              <a:buNone/>
              <a:defRPr/>
            </a:lvl4pPr>
            <a:lvl5pPr marL="714110" indent="0" algn="ctr">
              <a:buNone/>
              <a:defRPr/>
            </a:lvl5pPr>
            <a:lvl6pPr marL="892639" indent="0" algn="ctr">
              <a:buNone/>
              <a:defRPr/>
            </a:lvl6pPr>
            <a:lvl7pPr marL="1071167" indent="0" algn="ctr">
              <a:buNone/>
              <a:defRPr/>
            </a:lvl7pPr>
            <a:lvl8pPr marL="1249694" indent="0" algn="ctr">
              <a:buNone/>
              <a:defRPr/>
            </a:lvl8pPr>
            <a:lvl9pPr marL="1428221" indent="0" algn="ctr">
              <a:buNone/>
              <a:defRPr/>
            </a:lvl9pPr>
          </a:lstStyle>
          <a:p>
            <a:r>
              <a:rPr lang="zh-CN" altLang="en-US"/>
              <a:t>单击以编辑母版副标题样式</a:t>
            </a:r>
          </a:p>
        </p:txBody>
      </p:sp>
    </p:spTree>
    <p:extLst>
      <p:ext uri="{BB962C8B-B14F-4D97-AF65-F5344CB8AC3E}">
        <p14:creationId xmlns:p14="http://schemas.microsoft.com/office/powerpoint/2010/main" val="59306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962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1515" y="1151934"/>
            <a:ext cx="1839516" cy="31789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2970" y="1151934"/>
            <a:ext cx="5411391" cy="31789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881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486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193" y="4406801"/>
            <a:ext cx="7772176" cy="1361778"/>
          </a:xfrm>
        </p:spPr>
        <p:txBody>
          <a:bodyPr anchor="t"/>
          <a:lstStyle>
            <a:lvl1pPr algn="l">
              <a:defRPr sz="1562" b="1" cap="all"/>
            </a:lvl1pPr>
          </a:lstStyle>
          <a:p>
            <a:r>
              <a:rPr lang="zh-CN" altLang="en-US"/>
              <a:t>单击此处编辑母版标题样式</a:t>
            </a:r>
          </a:p>
        </p:txBody>
      </p:sp>
      <p:sp>
        <p:nvSpPr>
          <p:cNvPr id="3" name="文本占位符 2"/>
          <p:cNvSpPr>
            <a:spLocks noGrp="1"/>
          </p:cNvSpPr>
          <p:nvPr>
            <p:ph type="body" idx="1"/>
          </p:nvPr>
        </p:nvSpPr>
        <p:spPr>
          <a:xfrm>
            <a:off x="722193" y="2906614"/>
            <a:ext cx="7772176" cy="1500187"/>
          </a:xfrm>
        </p:spPr>
        <p:txBody>
          <a:bodyPr anchor="b"/>
          <a:lstStyle>
            <a:lvl1pPr marL="0" indent="0">
              <a:buNone/>
              <a:defRPr sz="781"/>
            </a:lvl1pPr>
            <a:lvl2pPr marL="178528" indent="0">
              <a:buNone/>
              <a:defRPr sz="703"/>
            </a:lvl2pPr>
            <a:lvl3pPr marL="357055" indent="0">
              <a:buNone/>
              <a:defRPr sz="625"/>
            </a:lvl3pPr>
            <a:lvl4pPr marL="535583" indent="0">
              <a:buNone/>
              <a:defRPr sz="547"/>
            </a:lvl4pPr>
            <a:lvl5pPr marL="714110" indent="0">
              <a:buNone/>
              <a:defRPr sz="547"/>
            </a:lvl5pPr>
            <a:lvl6pPr marL="892639" indent="0">
              <a:buNone/>
              <a:defRPr sz="547"/>
            </a:lvl6pPr>
            <a:lvl7pPr marL="1071167" indent="0">
              <a:buNone/>
              <a:defRPr sz="547"/>
            </a:lvl7pPr>
            <a:lvl8pPr marL="1249694" indent="0">
              <a:buNone/>
              <a:defRPr sz="547"/>
            </a:lvl8pPr>
            <a:lvl9pPr marL="1428221" indent="0">
              <a:buNone/>
              <a:defRPr sz="547"/>
            </a:lvl9pPr>
          </a:lstStyle>
          <a:p>
            <a:pPr lvl="0"/>
            <a:r>
              <a:rPr lang="zh-CN" altLang="en-US"/>
              <a:t>编辑母版文本样式</a:t>
            </a:r>
          </a:p>
        </p:txBody>
      </p:sp>
    </p:spTree>
    <p:extLst>
      <p:ext uri="{BB962C8B-B14F-4D97-AF65-F5344CB8AC3E}">
        <p14:creationId xmlns:p14="http://schemas.microsoft.com/office/powerpoint/2010/main" val="250947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2973" y="3536158"/>
            <a:ext cx="3625452" cy="794743"/>
          </a:xfrm>
        </p:spPr>
        <p:txBody>
          <a:bodyPr/>
          <a:lstStyle>
            <a:lvl1pPr>
              <a:defRPr sz="1093"/>
            </a:lvl1pPr>
            <a:lvl2pPr>
              <a:defRPr sz="937"/>
            </a:lvl2pPr>
            <a:lvl3pPr>
              <a:defRPr sz="781"/>
            </a:lvl3pPr>
            <a:lvl4pPr>
              <a:defRPr sz="703"/>
            </a:lvl4pPr>
            <a:lvl5pPr>
              <a:defRPr sz="703"/>
            </a:lvl5pPr>
            <a:lvl6pPr>
              <a:defRPr sz="703"/>
            </a:lvl6pPr>
            <a:lvl7pPr>
              <a:defRPr sz="703"/>
            </a:lvl7pPr>
            <a:lvl8pPr>
              <a:defRPr sz="703"/>
            </a:lvl8pPr>
            <a:lvl9pPr>
              <a:defRPr sz="70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5581" y="3536158"/>
            <a:ext cx="3625452" cy="794743"/>
          </a:xfrm>
        </p:spPr>
        <p:txBody>
          <a:bodyPr/>
          <a:lstStyle>
            <a:lvl1pPr>
              <a:defRPr sz="1093"/>
            </a:lvl1pPr>
            <a:lvl2pPr>
              <a:defRPr sz="937"/>
            </a:lvl2pPr>
            <a:lvl3pPr>
              <a:defRPr sz="781"/>
            </a:lvl3pPr>
            <a:lvl4pPr>
              <a:defRPr sz="703"/>
            </a:lvl4pPr>
            <a:lvl5pPr>
              <a:defRPr sz="703"/>
            </a:lvl5pPr>
            <a:lvl6pPr>
              <a:defRPr sz="703"/>
            </a:lvl6pPr>
            <a:lvl7pPr>
              <a:defRPr sz="703"/>
            </a:lvl7pPr>
            <a:lvl8pPr>
              <a:defRPr sz="703"/>
            </a:lvl8pPr>
            <a:lvl9pPr>
              <a:defRPr sz="70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404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651" y="274592"/>
            <a:ext cx="8228707"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651" y="1534801"/>
            <a:ext cx="4039567" cy="639589"/>
          </a:xfrm>
        </p:spPr>
        <p:txBody>
          <a:bodyPr anchor="b"/>
          <a:lstStyle>
            <a:lvl1pPr marL="0" indent="0">
              <a:buNone/>
              <a:defRPr sz="937" b="1"/>
            </a:lvl1pPr>
            <a:lvl2pPr marL="178528" indent="0">
              <a:buNone/>
              <a:defRPr sz="781" b="1"/>
            </a:lvl2pPr>
            <a:lvl3pPr marL="357055" indent="0">
              <a:buNone/>
              <a:defRPr sz="703" b="1"/>
            </a:lvl3pPr>
            <a:lvl4pPr marL="535583" indent="0">
              <a:buNone/>
              <a:defRPr sz="625" b="1"/>
            </a:lvl4pPr>
            <a:lvl5pPr marL="714110" indent="0">
              <a:buNone/>
              <a:defRPr sz="625" b="1"/>
            </a:lvl5pPr>
            <a:lvl6pPr marL="892639" indent="0">
              <a:buNone/>
              <a:defRPr sz="625" b="1"/>
            </a:lvl6pPr>
            <a:lvl7pPr marL="1071167" indent="0">
              <a:buNone/>
              <a:defRPr sz="625" b="1"/>
            </a:lvl7pPr>
            <a:lvl8pPr marL="1249694" indent="0">
              <a:buNone/>
              <a:defRPr sz="625" b="1"/>
            </a:lvl8pPr>
            <a:lvl9pPr marL="1428221" indent="0">
              <a:buNone/>
              <a:defRPr sz="625" b="1"/>
            </a:lvl9pPr>
          </a:lstStyle>
          <a:p>
            <a:pPr lvl="0"/>
            <a:r>
              <a:rPr lang="zh-CN" altLang="en-US"/>
              <a:t>编辑母版文本样式</a:t>
            </a:r>
          </a:p>
        </p:txBody>
      </p:sp>
      <p:sp>
        <p:nvSpPr>
          <p:cNvPr id="4" name="内容占位符 3"/>
          <p:cNvSpPr>
            <a:spLocks noGrp="1"/>
          </p:cNvSpPr>
          <p:nvPr>
            <p:ph sz="half" idx="2"/>
          </p:nvPr>
        </p:nvSpPr>
        <p:spPr>
          <a:xfrm>
            <a:off x="457651" y="2174379"/>
            <a:ext cx="4039567" cy="3951386"/>
          </a:xfrm>
        </p:spPr>
        <p:txBody>
          <a:bodyPr/>
          <a:lstStyle>
            <a:lvl1pPr>
              <a:defRPr sz="937"/>
            </a:lvl1pPr>
            <a:lvl2pPr>
              <a:defRPr sz="781"/>
            </a:lvl2pPr>
            <a:lvl3pPr>
              <a:defRPr sz="703"/>
            </a:lvl3pPr>
            <a:lvl4pPr>
              <a:defRPr sz="625"/>
            </a:lvl4pPr>
            <a:lvl5pPr>
              <a:defRPr sz="625"/>
            </a:lvl5pPr>
            <a:lvl6pPr>
              <a:defRPr sz="625"/>
            </a:lvl6pPr>
            <a:lvl7pPr>
              <a:defRPr sz="625"/>
            </a:lvl7pPr>
            <a:lvl8pPr>
              <a:defRPr sz="625"/>
            </a:lvl8pPr>
            <a:lvl9pPr>
              <a:defRPr sz="62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558" y="1534801"/>
            <a:ext cx="4041798" cy="639589"/>
          </a:xfrm>
        </p:spPr>
        <p:txBody>
          <a:bodyPr anchor="b"/>
          <a:lstStyle>
            <a:lvl1pPr marL="0" indent="0">
              <a:buNone/>
              <a:defRPr sz="937" b="1"/>
            </a:lvl1pPr>
            <a:lvl2pPr marL="178528" indent="0">
              <a:buNone/>
              <a:defRPr sz="781" b="1"/>
            </a:lvl2pPr>
            <a:lvl3pPr marL="357055" indent="0">
              <a:buNone/>
              <a:defRPr sz="703" b="1"/>
            </a:lvl3pPr>
            <a:lvl4pPr marL="535583" indent="0">
              <a:buNone/>
              <a:defRPr sz="625" b="1"/>
            </a:lvl4pPr>
            <a:lvl5pPr marL="714110" indent="0">
              <a:buNone/>
              <a:defRPr sz="625" b="1"/>
            </a:lvl5pPr>
            <a:lvl6pPr marL="892639" indent="0">
              <a:buNone/>
              <a:defRPr sz="625" b="1"/>
            </a:lvl6pPr>
            <a:lvl7pPr marL="1071167" indent="0">
              <a:buNone/>
              <a:defRPr sz="625" b="1"/>
            </a:lvl7pPr>
            <a:lvl8pPr marL="1249694" indent="0">
              <a:buNone/>
              <a:defRPr sz="625" b="1"/>
            </a:lvl8pPr>
            <a:lvl9pPr marL="1428221" indent="0">
              <a:buNone/>
              <a:defRPr sz="625" b="1"/>
            </a:lvl9pPr>
          </a:lstStyle>
          <a:p>
            <a:pPr lvl="0"/>
            <a:r>
              <a:rPr lang="zh-CN" altLang="en-US"/>
              <a:t>编辑母版文本样式</a:t>
            </a:r>
          </a:p>
        </p:txBody>
      </p:sp>
      <p:sp>
        <p:nvSpPr>
          <p:cNvPr id="6" name="内容占位符 5"/>
          <p:cNvSpPr>
            <a:spLocks noGrp="1"/>
          </p:cNvSpPr>
          <p:nvPr>
            <p:ph sz="quarter" idx="4"/>
          </p:nvPr>
        </p:nvSpPr>
        <p:spPr>
          <a:xfrm>
            <a:off x="4644558" y="2174379"/>
            <a:ext cx="4041798" cy="3951386"/>
          </a:xfrm>
        </p:spPr>
        <p:txBody>
          <a:bodyPr/>
          <a:lstStyle>
            <a:lvl1pPr>
              <a:defRPr sz="937"/>
            </a:lvl1pPr>
            <a:lvl2pPr>
              <a:defRPr sz="781"/>
            </a:lvl2pPr>
            <a:lvl3pPr>
              <a:defRPr sz="703"/>
            </a:lvl3pPr>
            <a:lvl4pPr>
              <a:defRPr sz="625"/>
            </a:lvl4pPr>
            <a:lvl5pPr>
              <a:defRPr sz="625"/>
            </a:lvl5pPr>
            <a:lvl6pPr>
              <a:defRPr sz="625"/>
            </a:lvl6pPr>
            <a:lvl7pPr>
              <a:defRPr sz="625"/>
            </a:lvl7pPr>
            <a:lvl8pPr>
              <a:defRPr sz="625"/>
            </a:lvl8pPr>
            <a:lvl9pPr>
              <a:defRPr sz="62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576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5317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86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650" y="273486"/>
            <a:ext cx="3008189" cy="1161975"/>
          </a:xfrm>
        </p:spPr>
        <p:txBody>
          <a:bodyPr/>
          <a:lstStyle>
            <a:lvl1pPr algn="l">
              <a:defRPr sz="781" b="1"/>
            </a:lvl1pPr>
          </a:lstStyle>
          <a:p>
            <a:r>
              <a:rPr lang="zh-CN" altLang="en-US"/>
              <a:t>单击此处编辑母版标题样式</a:t>
            </a:r>
          </a:p>
        </p:txBody>
      </p:sp>
      <p:sp>
        <p:nvSpPr>
          <p:cNvPr id="3" name="内容占位符 2"/>
          <p:cNvSpPr>
            <a:spLocks noGrp="1"/>
          </p:cNvSpPr>
          <p:nvPr>
            <p:ph idx="1"/>
          </p:nvPr>
        </p:nvSpPr>
        <p:spPr>
          <a:xfrm>
            <a:off x="3575229" y="273473"/>
            <a:ext cx="5111129" cy="5852294"/>
          </a:xfrm>
        </p:spPr>
        <p:txBody>
          <a:bodyPr/>
          <a:lstStyle>
            <a:lvl1pPr>
              <a:defRPr sz="1250"/>
            </a:lvl1pPr>
            <a:lvl2pPr>
              <a:defRPr sz="1093"/>
            </a:lvl2pPr>
            <a:lvl3pPr>
              <a:defRPr sz="937"/>
            </a:lvl3pPr>
            <a:lvl4pPr>
              <a:defRPr sz="781"/>
            </a:lvl4pPr>
            <a:lvl5pPr>
              <a:defRPr sz="781"/>
            </a:lvl5pPr>
            <a:lvl6pPr>
              <a:defRPr sz="781"/>
            </a:lvl6pPr>
            <a:lvl7pPr>
              <a:defRPr sz="781"/>
            </a:lvl7pPr>
            <a:lvl8pPr>
              <a:defRPr sz="781"/>
            </a:lvl8pPr>
            <a:lvl9pPr>
              <a:defRPr sz="781"/>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650" y="1435456"/>
            <a:ext cx="3008189" cy="4690318"/>
          </a:xfrm>
        </p:spPr>
        <p:txBody>
          <a:bodyPr/>
          <a:lstStyle>
            <a:lvl1pPr marL="0" indent="0">
              <a:buNone/>
              <a:defRPr sz="547"/>
            </a:lvl1pPr>
            <a:lvl2pPr marL="178528" indent="0">
              <a:buNone/>
              <a:defRPr sz="469"/>
            </a:lvl2pPr>
            <a:lvl3pPr marL="357055" indent="0">
              <a:buNone/>
              <a:defRPr sz="391"/>
            </a:lvl3pPr>
            <a:lvl4pPr marL="535583" indent="0">
              <a:buNone/>
              <a:defRPr sz="351"/>
            </a:lvl4pPr>
            <a:lvl5pPr marL="714110" indent="0">
              <a:buNone/>
              <a:defRPr sz="351"/>
            </a:lvl5pPr>
            <a:lvl6pPr marL="892639" indent="0">
              <a:buNone/>
              <a:defRPr sz="351"/>
            </a:lvl6pPr>
            <a:lvl7pPr marL="1071167" indent="0">
              <a:buNone/>
              <a:defRPr sz="351"/>
            </a:lvl7pPr>
            <a:lvl8pPr marL="1249694" indent="0">
              <a:buNone/>
              <a:defRPr sz="351"/>
            </a:lvl8pPr>
            <a:lvl9pPr marL="1428221" indent="0">
              <a:buNone/>
              <a:defRPr sz="351"/>
            </a:lvl9pPr>
          </a:lstStyle>
          <a:p>
            <a:pPr lvl="0"/>
            <a:r>
              <a:rPr lang="zh-CN" altLang="en-US"/>
              <a:t>编辑母版文本样式</a:t>
            </a:r>
          </a:p>
        </p:txBody>
      </p:sp>
    </p:spTree>
    <p:extLst>
      <p:ext uri="{BB962C8B-B14F-4D97-AF65-F5344CB8AC3E}">
        <p14:creationId xmlns:p14="http://schemas.microsoft.com/office/powerpoint/2010/main" val="393672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38" y="4800828"/>
            <a:ext cx="5486177" cy="567035"/>
          </a:xfrm>
        </p:spPr>
        <p:txBody>
          <a:bodyPr/>
          <a:lstStyle>
            <a:lvl1pPr algn="l">
              <a:defRPr sz="781" b="1"/>
            </a:lvl1pPr>
          </a:lstStyle>
          <a:p>
            <a:r>
              <a:rPr lang="zh-CN" altLang="en-US"/>
              <a:t>单击此处编辑母版标题样式</a:t>
            </a:r>
          </a:p>
        </p:txBody>
      </p:sp>
      <p:sp>
        <p:nvSpPr>
          <p:cNvPr id="3" name="图片占位符 2"/>
          <p:cNvSpPr>
            <a:spLocks noGrp="1"/>
          </p:cNvSpPr>
          <p:nvPr>
            <p:ph type="pic" idx="1"/>
          </p:nvPr>
        </p:nvSpPr>
        <p:spPr>
          <a:xfrm>
            <a:off x="1792638" y="612801"/>
            <a:ext cx="5486177" cy="4114354"/>
          </a:xfrm>
        </p:spPr>
        <p:txBody>
          <a:bodyPr/>
          <a:lstStyle>
            <a:lvl1pPr marL="0" indent="0">
              <a:buNone/>
              <a:defRPr sz="1250"/>
            </a:lvl1pPr>
            <a:lvl2pPr marL="178528" indent="0">
              <a:buNone/>
              <a:defRPr sz="1093"/>
            </a:lvl2pPr>
            <a:lvl3pPr marL="357055" indent="0">
              <a:buNone/>
              <a:defRPr sz="937"/>
            </a:lvl3pPr>
            <a:lvl4pPr marL="535583" indent="0">
              <a:buNone/>
              <a:defRPr sz="781"/>
            </a:lvl4pPr>
            <a:lvl5pPr marL="714110" indent="0">
              <a:buNone/>
              <a:defRPr sz="781"/>
            </a:lvl5pPr>
            <a:lvl6pPr marL="892639" indent="0">
              <a:buNone/>
              <a:defRPr sz="781"/>
            </a:lvl6pPr>
            <a:lvl7pPr marL="1071167" indent="0">
              <a:buNone/>
              <a:defRPr sz="781"/>
            </a:lvl7pPr>
            <a:lvl8pPr marL="1249694" indent="0">
              <a:buNone/>
              <a:defRPr sz="781"/>
            </a:lvl8pPr>
            <a:lvl9pPr marL="1428221" indent="0">
              <a:buNone/>
              <a:defRPr sz="781"/>
            </a:lvl9pPr>
          </a:lstStyle>
          <a:p>
            <a:pPr lvl="0"/>
            <a:r>
              <a:rPr lang="zh-CN" altLang="en-US" noProof="0">
                <a:sym typeface="Gill Sans" charset="0"/>
              </a:rPr>
              <a:t>单击图标添加图片</a:t>
            </a:r>
          </a:p>
        </p:txBody>
      </p:sp>
      <p:sp>
        <p:nvSpPr>
          <p:cNvPr id="4" name="文本占位符 3"/>
          <p:cNvSpPr>
            <a:spLocks noGrp="1"/>
          </p:cNvSpPr>
          <p:nvPr>
            <p:ph type="body" sz="half" idx="2"/>
          </p:nvPr>
        </p:nvSpPr>
        <p:spPr>
          <a:xfrm>
            <a:off x="1792638" y="5367859"/>
            <a:ext cx="5486177" cy="804788"/>
          </a:xfrm>
        </p:spPr>
        <p:txBody>
          <a:bodyPr/>
          <a:lstStyle>
            <a:lvl1pPr marL="0" indent="0">
              <a:buNone/>
              <a:defRPr sz="547"/>
            </a:lvl1pPr>
            <a:lvl2pPr marL="178528" indent="0">
              <a:buNone/>
              <a:defRPr sz="469"/>
            </a:lvl2pPr>
            <a:lvl3pPr marL="357055" indent="0">
              <a:buNone/>
              <a:defRPr sz="391"/>
            </a:lvl3pPr>
            <a:lvl4pPr marL="535583" indent="0">
              <a:buNone/>
              <a:defRPr sz="351"/>
            </a:lvl4pPr>
            <a:lvl5pPr marL="714110" indent="0">
              <a:buNone/>
              <a:defRPr sz="351"/>
            </a:lvl5pPr>
            <a:lvl6pPr marL="892639" indent="0">
              <a:buNone/>
              <a:defRPr sz="351"/>
            </a:lvl6pPr>
            <a:lvl7pPr marL="1071167" indent="0">
              <a:buNone/>
              <a:defRPr sz="351"/>
            </a:lvl7pPr>
            <a:lvl8pPr marL="1249694" indent="0">
              <a:buNone/>
              <a:defRPr sz="351"/>
            </a:lvl8pPr>
            <a:lvl9pPr marL="1428221" indent="0">
              <a:buNone/>
              <a:defRPr sz="351"/>
            </a:lvl9pPr>
          </a:lstStyle>
          <a:p>
            <a:pPr lvl="0"/>
            <a:r>
              <a:rPr lang="zh-CN" altLang="en-US"/>
              <a:t>编辑母版文本样式</a:t>
            </a:r>
          </a:p>
        </p:txBody>
      </p:sp>
    </p:spTree>
    <p:extLst>
      <p:ext uri="{BB962C8B-B14F-4D97-AF65-F5344CB8AC3E}">
        <p14:creationId xmlns:p14="http://schemas.microsoft.com/office/powerpoint/2010/main" val="245004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6000">
              <a:schemeClr val="bg1">
                <a:lumMod val="85000"/>
                <a:lumOff val="15000"/>
              </a:schemeClr>
            </a:gs>
            <a:gs pos="100000">
              <a:srgbClr val="4B4B4B"/>
            </a:gs>
          </a:gsLst>
          <a:lin ang="5400000" scaled="1"/>
          <a:tileRect/>
        </a:gra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92973" y="1151931"/>
            <a:ext cx="7358061" cy="232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zh-CN" altLang="en-US" dirty="0">
                <a:sym typeface="Gill Sans" charset="0"/>
              </a:rPr>
              <a:t>单击此处编辑母版标题样式</a:t>
            </a:r>
            <a:endParaRPr lang="en-US" altLang="zh-CN" dirty="0">
              <a:sym typeface="Gill Sans" charset="0"/>
            </a:endParaRPr>
          </a:p>
        </p:txBody>
      </p:sp>
      <p:sp>
        <p:nvSpPr>
          <p:cNvPr id="1027" name="Rectangle 2"/>
          <p:cNvSpPr>
            <a:spLocks noGrp="1" noChangeArrowheads="1"/>
          </p:cNvSpPr>
          <p:nvPr>
            <p:ph type="body" idx="1"/>
          </p:nvPr>
        </p:nvSpPr>
        <p:spPr bwMode="auto">
          <a:xfrm>
            <a:off x="892973" y="3536158"/>
            <a:ext cx="7358061" cy="79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zh-CN" altLang="en-US" dirty="0">
                <a:sym typeface="Gill Sans" charset="0"/>
              </a:rPr>
              <a:t>编辑母版文本样式</a:t>
            </a:r>
          </a:p>
          <a:p>
            <a:pPr lvl="1"/>
            <a:r>
              <a:rPr lang="zh-CN" altLang="en-US" dirty="0">
                <a:sym typeface="Gill Sans" charset="0"/>
              </a:rPr>
              <a:t>第二级</a:t>
            </a:r>
          </a:p>
          <a:p>
            <a:pPr lvl="2"/>
            <a:r>
              <a:rPr lang="zh-CN" altLang="en-US" dirty="0">
                <a:sym typeface="Gill Sans" charset="0"/>
              </a:rPr>
              <a:t>第三级</a:t>
            </a:r>
          </a:p>
          <a:p>
            <a:pPr lvl="3"/>
            <a:r>
              <a:rPr lang="zh-CN" altLang="en-US" dirty="0">
                <a:sym typeface="Gill Sans" charset="0"/>
              </a:rPr>
              <a:t>第四级</a:t>
            </a:r>
          </a:p>
          <a:p>
            <a:pPr lvl="4"/>
            <a:r>
              <a:rPr lang="zh-CN" altLang="en-US" dirty="0">
                <a:sym typeface="Gill Sans" charset="0"/>
              </a:rPr>
              <a:t>第五级</a:t>
            </a:r>
            <a:endParaRPr lang="en-US" altLang="zh-CN" dirty="0">
              <a:sym typeface="Gill Sans" charset="0"/>
            </a:endParaRPr>
          </a:p>
        </p:txBody>
      </p:sp>
    </p:spTree>
    <p:extLst>
      <p:ext uri="{BB962C8B-B14F-4D97-AF65-F5344CB8AC3E}">
        <p14:creationId xmlns:p14="http://schemas.microsoft.com/office/powerpoint/2010/main" val="114555776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fontAlgn="base" hangingPunct="1">
        <a:spcBef>
          <a:spcPct val="0"/>
        </a:spcBef>
        <a:spcAft>
          <a:spcPct val="0"/>
        </a:spcAft>
        <a:defRPr sz="3280" b="0" i="0">
          <a:solidFill>
            <a:schemeClr val="tx1"/>
          </a:solidFill>
          <a:latin typeface="微软雅黑 Light" panose="020B0502040204020203" pitchFamily="34" charset="-122"/>
          <a:ea typeface="微软雅黑 Light" panose="020B0502040204020203" pitchFamily="34" charset="-122"/>
          <a:cs typeface="+mj-cs"/>
          <a:sym typeface="Gill Sans" charset="0"/>
        </a:defRPr>
      </a:lvl1pPr>
      <a:lvl2pPr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2pPr>
      <a:lvl3pPr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3pPr>
      <a:lvl4pPr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4pPr>
      <a:lvl5pPr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5pPr>
      <a:lvl6pPr marL="178528"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6pPr>
      <a:lvl7pPr marL="357055"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7pPr>
      <a:lvl8pPr marL="535583"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8pPr>
      <a:lvl9pPr marL="714110" algn="ctr" rtl="0" eaLnBrk="1" fontAlgn="base" hangingPunct="1">
        <a:spcBef>
          <a:spcPct val="0"/>
        </a:spcBef>
        <a:spcAft>
          <a:spcPct val="0"/>
        </a:spcAft>
        <a:defRPr sz="3280">
          <a:solidFill>
            <a:schemeClr val="tx1"/>
          </a:solidFill>
          <a:latin typeface="Gill Sans" charset="0"/>
          <a:ea typeface="Heiti SC Light" charset="0"/>
          <a:cs typeface="Heiti SC Light" charset="0"/>
          <a:sym typeface="Gill Sans" charset="0"/>
        </a:defRPr>
      </a:lvl9pPr>
    </p:titleStyle>
    <p:bodyStyle>
      <a:lvl1pPr marL="133896" indent="-133896" algn="ctr" rtl="0" eaLnBrk="1" fontAlgn="base" hangingPunct="1">
        <a:spcBef>
          <a:spcPct val="0"/>
        </a:spcBef>
        <a:spcAft>
          <a:spcPct val="0"/>
        </a:spcAft>
        <a:buChar char="•"/>
        <a:defRPr sz="1406" b="0" i="0">
          <a:solidFill>
            <a:schemeClr val="tx1"/>
          </a:solidFill>
          <a:latin typeface="微软雅黑 Light" panose="020B0502040204020203" pitchFamily="34" charset="-122"/>
          <a:ea typeface="微软雅黑 Light" panose="020B0502040204020203" pitchFamily="34" charset="-122"/>
          <a:cs typeface="+mn-cs"/>
          <a:sym typeface="Gill Sans" charset="0"/>
        </a:defRPr>
      </a:lvl1pPr>
      <a:lvl2pPr marL="290108" indent="-111579" algn="ctr" rtl="0" eaLnBrk="1" fontAlgn="base" hangingPunct="1">
        <a:spcBef>
          <a:spcPct val="0"/>
        </a:spcBef>
        <a:spcAft>
          <a:spcPct val="0"/>
        </a:spcAft>
        <a:buChar char="–"/>
        <a:defRPr sz="1406" b="0" i="0">
          <a:solidFill>
            <a:schemeClr val="tx1"/>
          </a:solidFill>
          <a:latin typeface="微软雅黑 Light" panose="020B0502040204020203" pitchFamily="34" charset="-122"/>
          <a:ea typeface="微软雅黑 Light" panose="020B0502040204020203" pitchFamily="34" charset="-122"/>
          <a:cs typeface="+mn-cs"/>
          <a:sym typeface="Gill Sans" charset="0"/>
        </a:defRPr>
      </a:lvl2pPr>
      <a:lvl3pPr marL="446320" indent="-89264" algn="ctr" rtl="0" eaLnBrk="1" fontAlgn="base" hangingPunct="1">
        <a:spcBef>
          <a:spcPct val="0"/>
        </a:spcBef>
        <a:spcAft>
          <a:spcPct val="0"/>
        </a:spcAft>
        <a:buChar char="•"/>
        <a:defRPr sz="1406" b="0" i="0">
          <a:solidFill>
            <a:schemeClr val="tx1"/>
          </a:solidFill>
          <a:latin typeface="微软雅黑 Light" panose="020B0502040204020203" pitchFamily="34" charset="-122"/>
          <a:ea typeface="微软雅黑 Light" panose="020B0502040204020203" pitchFamily="34" charset="-122"/>
          <a:cs typeface="+mn-cs"/>
          <a:sym typeface="Gill Sans" charset="0"/>
        </a:defRPr>
      </a:lvl3pPr>
      <a:lvl4pPr marL="624848" indent="-89264" algn="ctr" rtl="0" eaLnBrk="1" fontAlgn="base" hangingPunct="1">
        <a:spcBef>
          <a:spcPct val="0"/>
        </a:spcBef>
        <a:spcAft>
          <a:spcPct val="0"/>
        </a:spcAft>
        <a:buChar char="–"/>
        <a:defRPr sz="1406" b="0" i="0">
          <a:solidFill>
            <a:schemeClr val="tx1"/>
          </a:solidFill>
          <a:latin typeface="微软雅黑 Light" panose="020B0502040204020203" pitchFamily="34" charset="-122"/>
          <a:ea typeface="微软雅黑 Light" panose="020B0502040204020203" pitchFamily="34" charset="-122"/>
          <a:cs typeface="+mn-cs"/>
          <a:sym typeface="Gill Sans" charset="0"/>
        </a:defRPr>
      </a:lvl4pPr>
      <a:lvl5pPr marL="803375" indent="-89264" algn="ctr" rtl="0" eaLnBrk="1" fontAlgn="base" hangingPunct="1">
        <a:spcBef>
          <a:spcPct val="0"/>
        </a:spcBef>
        <a:spcAft>
          <a:spcPct val="0"/>
        </a:spcAft>
        <a:buChar char="»"/>
        <a:defRPr sz="1406" b="0" i="0">
          <a:solidFill>
            <a:schemeClr val="tx1"/>
          </a:solidFill>
          <a:latin typeface="微软雅黑 Light" panose="020B0502040204020203" pitchFamily="34" charset="-122"/>
          <a:ea typeface="微软雅黑 Light" panose="020B0502040204020203" pitchFamily="34" charset="-122"/>
          <a:cs typeface="+mn-cs"/>
          <a:sym typeface="Gill Sans" charset="0"/>
        </a:defRPr>
      </a:lvl5pPr>
      <a:lvl6pPr marL="178528" algn="ctr" rtl="0" eaLnBrk="1" fontAlgn="base" hangingPunct="1">
        <a:spcBef>
          <a:spcPct val="0"/>
        </a:spcBef>
        <a:spcAft>
          <a:spcPct val="0"/>
        </a:spcAft>
        <a:defRPr sz="1406">
          <a:solidFill>
            <a:schemeClr val="tx1"/>
          </a:solidFill>
          <a:latin typeface="+mn-lt"/>
          <a:ea typeface="+mn-ea"/>
          <a:cs typeface="+mn-cs"/>
          <a:sym typeface="Gill Sans" charset="0"/>
        </a:defRPr>
      </a:lvl6pPr>
      <a:lvl7pPr marL="357055" algn="ctr" rtl="0" eaLnBrk="1" fontAlgn="base" hangingPunct="1">
        <a:spcBef>
          <a:spcPct val="0"/>
        </a:spcBef>
        <a:spcAft>
          <a:spcPct val="0"/>
        </a:spcAft>
        <a:defRPr sz="1406">
          <a:solidFill>
            <a:schemeClr val="tx1"/>
          </a:solidFill>
          <a:latin typeface="+mn-lt"/>
          <a:ea typeface="+mn-ea"/>
          <a:cs typeface="+mn-cs"/>
          <a:sym typeface="Gill Sans" charset="0"/>
        </a:defRPr>
      </a:lvl7pPr>
      <a:lvl8pPr marL="535583" algn="ctr" rtl="0" eaLnBrk="1" fontAlgn="base" hangingPunct="1">
        <a:spcBef>
          <a:spcPct val="0"/>
        </a:spcBef>
        <a:spcAft>
          <a:spcPct val="0"/>
        </a:spcAft>
        <a:defRPr sz="1406">
          <a:solidFill>
            <a:schemeClr val="tx1"/>
          </a:solidFill>
          <a:latin typeface="+mn-lt"/>
          <a:ea typeface="+mn-ea"/>
          <a:cs typeface="+mn-cs"/>
          <a:sym typeface="Gill Sans" charset="0"/>
        </a:defRPr>
      </a:lvl8pPr>
      <a:lvl9pPr marL="714110" algn="ctr" rtl="0" eaLnBrk="1" fontAlgn="base" hangingPunct="1">
        <a:spcBef>
          <a:spcPct val="0"/>
        </a:spcBef>
        <a:spcAft>
          <a:spcPct val="0"/>
        </a:spcAft>
        <a:defRPr sz="1406">
          <a:solidFill>
            <a:schemeClr val="tx1"/>
          </a:solidFill>
          <a:latin typeface="+mn-lt"/>
          <a:ea typeface="+mn-ea"/>
          <a:cs typeface="+mn-cs"/>
          <a:sym typeface="Gill Sans" charset="0"/>
        </a:defRPr>
      </a:lvl9pPr>
    </p:bodyStyle>
    <p:otherStyle>
      <a:defPPr>
        <a:defRPr lang="zh-CN"/>
      </a:defPPr>
      <a:lvl1pPr marL="0" algn="l" defTabSz="357055" rtl="0" eaLnBrk="1" latinLnBrk="0" hangingPunct="1">
        <a:defRPr sz="703" kern="1200">
          <a:solidFill>
            <a:schemeClr val="tx1"/>
          </a:solidFill>
          <a:latin typeface="+mn-lt"/>
          <a:ea typeface="+mn-ea"/>
          <a:cs typeface="+mn-cs"/>
        </a:defRPr>
      </a:lvl1pPr>
      <a:lvl2pPr marL="178528" algn="l" defTabSz="357055" rtl="0" eaLnBrk="1" latinLnBrk="0" hangingPunct="1">
        <a:defRPr sz="703" kern="1200">
          <a:solidFill>
            <a:schemeClr val="tx1"/>
          </a:solidFill>
          <a:latin typeface="+mn-lt"/>
          <a:ea typeface="+mn-ea"/>
          <a:cs typeface="+mn-cs"/>
        </a:defRPr>
      </a:lvl2pPr>
      <a:lvl3pPr marL="357055" algn="l" defTabSz="357055" rtl="0" eaLnBrk="1" latinLnBrk="0" hangingPunct="1">
        <a:defRPr sz="703" kern="1200">
          <a:solidFill>
            <a:schemeClr val="tx1"/>
          </a:solidFill>
          <a:latin typeface="+mn-lt"/>
          <a:ea typeface="+mn-ea"/>
          <a:cs typeface="+mn-cs"/>
        </a:defRPr>
      </a:lvl3pPr>
      <a:lvl4pPr marL="535583" algn="l" defTabSz="357055" rtl="0" eaLnBrk="1" latinLnBrk="0" hangingPunct="1">
        <a:defRPr sz="703" kern="1200">
          <a:solidFill>
            <a:schemeClr val="tx1"/>
          </a:solidFill>
          <a:latin typeface="+mn-lt"/>
          <a:ea typeface="+mn-ea"/>
          <a:cs typeface="+mn-cs"/>
        </a:defRPr>
      </a:lvl4pPr>
      <a:lvl5pPr marL="714110" algn="l" defTabSz="357055" rtl="0" eaLnBrk="1" latinLnBrk="0" hangingPunct="1">
        <a:defRPr sz="703" kern="1200">
          <a:solidFill>
            <a:schemeClr val="tx1"/>
          </a:solidFill>
          <a:latin typeface="+mn-lt"/>
          <a:ea typeface="+mn-ea"/>
          <a:cs typeface="+mn-cs"/>
        </a:defRPr>
      </a:lvl5pPr>
      <a:lvl6pPr marL="892639" algn="l" defTabSz="357055" rtl="0" eaLnBrk="1" latinLnBrk="0" hangingPunct="1">
        <a:defRPr sz="703" kern="1200">
          <a:solidFill>
            <a:schemeClr val="tx1"/>
          </a:solidFill>
          <a:latin typeface="+mn-lt"/>
          <a:ea typeface="+mn-ea"/>
          <a:cs typeface="+mn-cs"/>
        </a:defRPr>
      </a:lvl6pPr>
      <a:lvl7pPr marL="1071167" algn="l" defTabSz="357055" rtl="0" eaLnBrk="1" latinLnBrk="0" hangingPunct="1">
        <a:defRPr sz="703" kern="1200">
          <a:solidFill>
            <a:schemeClr val="tx1"/>
          </a:solidFill>
          <a:latin typeface="+mn-lt"/>
          <a:ea typeface="+mn-ea"/>
          <a:cs typeface="+mn-cs"/>
        </a:defRPr>
      </a:lvl7pPr>
      <a:lvl8pPr marL="1249694" algn="l" defTabSz="357055" rtl="0" eaLnBrk="1" latinLnBrk="0" hangingPunct="1">
        <a:defRPr sz="703" kern="1200">
          <a:solidFill>
            <a:schemeClr val="tx1"/>
          </a:solidFill>
          <a:latin typeface="+mn-lt"/>
          <a:ea typeface="+mn-ea"/>
          <a:cs typeface="+mn-cs"/>
        </a:defRPr>
      </a:lvl8pPr>
      <a:lvl9pPr marL="1428221" algn="l" defTabSz="357055" rtl="0" eaLnBrk="1" latinLnBrk="0" hangingPunct="1">
        <a:defRPr sz="7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56094" y="3047242"/>
            <a:ext cx="387798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大学生社团分布式管理系统</a:t>
            </a:r>
          </a:p>
        </p:txBody>
      </p:sp>
      <p:pic>
        <p:nvPicPr>
          <p:cNvPr id="2" name="图片 1">
            <a:extLst>
              <a:ext uri="{FF2B5EF4-FFF2-40B4-BE49-F238E27FC236}">
                <a16:creationId xmlns:a16="http://schemas.microsoft.com/office/drawing/2014/main" id="{7DF38794-EF07-451C-A45D-5059280F82EF}"/>
              </a:ext>
            </a:extLst>
          </p:cNvPr>
          <p:cNvPicPr>
            <a:picLocks noChangeAspect="1"/>
          </p:cNvPicPr>
          <p:nvPr/>
        </p:nvPicPr>
        <p:blipFill>
          <a:blip r:embed="rId3"/>
          <a:stretch>
            <a:fillRect/>
          </a:stretch>
        </p:blipFill>
        <p:spPr>
          <a:xfrm>
            <a:off x="4235930" y="2482212"/>
            <a:ext cx="672143" cy="402371"/>
          </a:xfrm>
          <a:prstGeom prst="rect">
            <a:avLst/>
          </a:prstGeom>
        </p:spPr>
      </p:pic>
      <p:pic>
        <p:nvPicPr>
          <p:cNvPr id="5" name="图片 4">
            <a:extLst>
              <a:ext uri="{FF2B5EF4-FFF2-40B4-BE49-F238E27FC236}">
                <a16:creationId xmlns:a16="http://schemas.microsoft.com/office/drawing/2014/main" id="{CFD24DA2-374A-4B51-8904-5BF418CF11DF}"/>
              </a:ext>
            </a:extLst>
          </p:cNvPr>
          <p:cNvPicPr>
            <a:picLocks noChangeAspect="1"/>
          </p:cNvPicPr>
          <p:nvPr/>
        </p:nvPicPr>
        <p:blipFill>
          <a:blip r:embed="rId4"/>
          <a:stretch>
            <a:fillRect/>
          </a:stretch>
        </p:blipFill>
        <p:spPr>
          <a:xfrm>
            <a:off x="0" y="3266531"/>
            <a:ext cx="2491956" cy="4573"/>
          </a:xfrm>
          <a:prstGeom prst="rect">
            <a:avLst/>
          </a:prstGeom>
        </p:spPr>
      </p:pic>
      <p:pic>
        <p:nvPicPr>
          <p:cNvPr id="6" name="图片 5">
            <a:extLst>
              <a:ext uri="{FF2B5EF4-FFF2-40B4-BE49-F238E27FC236}">
                <a16:creationId xmlns:a16="http://schemas.microsoft.com/office/drawing/2014/main" id="{E669DF9B-A1C7-45CB-BAEC-75EB5D6D0363}"/>
              </a:ext>
            </a:extLst>
          </p:cNvPr>
          <p:cNvPicPr>
            <a:picLocks noChangeAspect="1"/>
          </p:cNvPicPr>
          <p:nvPr/>
        </p:nvPicPr>
        <p:blipFill>
          <a:blip r:embed="rId4"/>
          <a:stretch>
            <a:fillRect/>
          </a:stretch>
        </p:blipFill>
        <p:spPr>
          <a:xfrm>
            <a:off x="6641288" y="3266533"/>
            <a:ext cx="2491956" cy="4573"/>
          </a:xfrm>
          <a:prstGeom prst="rect">
            <a:avLst/>
          </a:prstGeom>
        </p:spPr>
      </p:pic>
      <p:sp>
        <p:nvSpPr>
          <p:cNvPr id="7" name="文本框 6">
            <a:extLst>
              <a:ext uri="{FF2B5EF4-FFF2-40B4-BE49-F238E27FC236}">
                <a16:creationId xmlns:a16="http://schemas.microsoft.com/office/drawing/2014/main" id="{AB46C4D9-96B3-42AE-951D-50198A32E9E6}"/>
              </a:ext>
            </a:extLst>
          </p:cNvPr>
          <p:cNvSpPr txBox="1"/>
          <p:nvPr/>
        </p:nvSpPr>
        <p:spPr>
          <a:xfrm>
            <a:off x="1703907" y="3586898"/>
            <a:ext cx="5785558" cy="300082"/>
          </a:xfrm>
          <a:prstGeom prst="rect">
            <a:avLst/>
          </a:prstGeom>
          <a:noFill/>
        </p:spPr>
        <p:txBody>
          <a:bodyPr wrap="none" rtlCol="0">
            <a:spAutoFit/>
          </a:bodyPr>
          <a:lstStyle/>
          <a:p>
            <a:r>
              <a:rPr lang="en-US" altLang="zh-CN" sz="1350" dirty="0"/>
              <a:t>NODEJS-BASED COMMUNITY INTEGRATED TOOL MANAGEMENT SYSTEM</a:t>
            </a:r>
            <a:endParaRPr lang="zh-CN" altLang="en-US" sz="1350" dirty="0"/>
          </a:p>
        </p:txBody>
      </p:sp>
      <p:sp>
        <p:nvSpPr>
          <p:cNvPr id="8" name="文本框 8">
            <a:extLst>
              <a:ext uri="{FF2B5EF4-FFF2-40B4-BE49-F238E27FC236}">
                <a16:creationId xmlns:a16="http://schemas.microsoft.com/office/drawing/2014/main" id="{5067E2B0-27EC-490E-875E-5119A960130C}"/>
              </a:ext>
            </a:extLst>
          </p:cNvPr>
          <p:cNvSpPr txBox="1"/>
          <p:nvPr/>
        </p:nvSpPr>
        <p:spPr>
          <a:xfrm>
            <a:off x="3336675" y="4332624"/>
            <a:ext cx="2470652" cy="61369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08" indent="-214308" algn="ctr">
              <a:lnSpc>
                <a:spcPct val="150000"/>
              </a:lnSpc>
              <a:buFont typeface="Wingdings" charset="2"/>
              <a:buChar char="n"/>
            </a:pPr>
            <a:r>
              <a:rPr lang="zh-CN" altLang="en-US" sz="1200" dirty="0">
                <a:solidFill>
                  <a:srgbClr val="FFFFFF"/>
                </a:solidFill>
                <a:latin typeface="微软雅黑" panose="020B0503020204020204" pitchFamily="34" charset="-122"/>
                <a:ea typeface="微软雅黑" panose="020B0503020204020204" pitchFamily="34" charset="-122"/>
              </a:rPr>
              <a:t>学校名称：郑州轻工业大学</a:t>
            </a:r>
            <a:endParaRPr lang="en-US" altLang="zh-CN" sz="1200" dirty="0">
              <a:solidFill>
                <a:srgbClr val="FFFFFF"/>
              </a:solidFill>
              <a:latin typeface="微软雅黑" panose="020B0503020204020204" pitchFamily="34" charset="-122"/>
              <a:ea typeface="微软雅黑" panose="020B0503020204020204" pitchFamily="34" charset="-122"/>
            </a:endParaRPr>
          </a:p>
          <a:p>
            <a:pPr marL="214308" indent="-214308" algn="ctr">
              <a:lnSpc>
                <a:spcPct val="150000"/>
              </a:lnSpc>
              <a:buFont typeface="Wingdings" charset="2"/>
              <a:buChar char="n"/>
            </a:pPr>
            <a:r>
              <a:rPr lang="zh-CN" altLang="en-US" sz="1200" dirty="0">
                <a:solidFill>
                  <a:srgbClr val="FFFFFF"/>
                </a:solidFill>
                <a:latin typeface="微软雅黑" panose="020B0503020204020204" pitchFamily="34" charset="-122"/>
                <a:ea typeface="微软雅黑" panose="020B0503020204020204" pitchFamily="34" charset="-122"/>
              </a:rPr>
              <a:t>报告人：张超</a:t>
            </a:r>
          </a:p>
        </p:txBody>
      </p:sp>
    </p:spTree>
    <p:extLst>
      <p:ext uri="{BB962C8B-B14F-4D97-AF65-F5344CB8AC3E}">
        <p14:creationId xmlns:p14="http://schemas.microsoft.com/office/powerpoint/2010/main" val="259461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58494" y="2935225"/>
            <a:ext cx="4088735" cy="987554"/>
            <a:chOff x="3687207" y="2670144"/>
            <a:chExt cx="5451646" cy="1316739"/>
          </a:xfrm>
        </p:grpSpPr>
        <p:sp>
          <p:nvSpPr>
            <p:cNvPr id="2" name="文本框 1"/>
            <p:cNvSpPr txBox="1"/>
            <p:nvPr/>
          </p:nvSpPr>
          <p:spPr>
            <a:xfrm>
              <a:off x="5609682" y="3036125"/>
              <a:ext cx="3529171"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社团报名管理系统</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207" y="2670144"/>
              <a:ext cx="1316739" cy="1316739"/>
            </a:xfrm>
            <a:prstGeom prst="rect">
              <a:avLst/>
            </a:prstGeom>
          </p:spPr>
        </p:pic>
      </p:grpSp>
      <p:grpSp>
        <p:nvGrpSpPr>
          <p:cNvPr id="5" name="组合 4">
            <a:extLst>
              <a:ext uri="{FF2B5EF4-FFF2-40B4-BE49-F238E27FC236}">
                <a16:creationId xmlns:a16="http://schemas.microsoft.com/office/drawing/2014/main" id="{86CCB684-D414-418A-AB71-52EAA09DCD40}"/>
              </a:ext>
            </a:extLst>
          </p:cNvPr>
          <p:cNvGrpSpPr/>
          <p:nvPr/>
        </p:nvGrpSpPr>
        <p:grpSpPr>
          <a:xfrm>
            <a:off x="2550718" y="2935225"/>
            <a:ext cx="4088734" cy="987554"/>
            <a:chOff x="3400955" y="2770631"/>
            <a:chExt cx="5451644" cy="1316739"/>
          </a:xfrm>
        </p:grpSpPr>
        <p:pic>
          <p:nvPicPr>
            <p:cNvPr id="6" name="图片 5">
              <a:extLst>
                <a:ext uri="{FF2B5EF4-FFF2-40B4-BE49-F238E27FC236}">
                  <a16:creationId xmlns:a16="http://schemas.microsoft.com/office/drawing/2014/main" id="{0B70AE87-3E6C-40B2-8292-2C154D6088A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594" b="90234" l="9766" r="91016">
                          <a14:foregroundMark x1="44531" y1="42578" x2="44531" y2="42578"/>
                          <a14:foregroundMark x1="66016" y1="44531" x2="66016" y2="44531"/>
                          <a14:foregroundMark x1="62891" y1="37891" x2="59766" y2="48828"/>
                          <a14:foregroundMark x1="56250" y1="58594" x2="58594" y2="53125"/>
                          <a14:foregroundMark x1="39063" y1="53125" x2="9766" y2="56641"/>
                          <a14:foregroundMark x1="47656" y1="27344" x2="51953" y2="10938"/>
                          <a14:foregroundMark x1="57422" y1="8594" x2="50781" y2="8594"/>
                          <a14:foregroundMark x1="82422" y1="39063" x2="91016" y2="54297"/>
                          <a14:foregroundMark x1="76953" y1="56641" x2="65234" y2="66406"/>
                          <a14:foregroundMark x1="61719" y1="62109" x2="12500" y2="43750"/>
                          <a14:foregroundMark x1="12500" y1="43750" x2="72266" y2="63672"/>
                          <a14:foregroundMark x1="72266" y1="63672" x2="47656" y2="44531"/>
                          <a14:foregroundMark x1="28125" y1="33594" x2="60156" y2="60938"/>
                          <a14:foregroundMark x1="60156" y1="60938" x2="56250" y2="39063"/>
                          <a14:foregroundMark x1="47656" y1="31641" x2="79297" y2="35938"/>
                          <a14:foregroundMark x1="80078" y1="44531" x2="61328" y2="12500"/>
                          <a14:foregroundMark x1="61328" y1="12500" x2="56250" y2="17578"/>
                          <a14:foregroundMark x1="69531" y1="42578" x2="76953" y2="27344"/>
                          <a14:foregroundMark x1="59766" y1="40234" x2="29297" y2="66016"/>
                          <a14:foregroundMark x1="29297" y1="66016" x2="57422" y2="45703"/>
                          <a14:foregroundMark x1="44531" y1="25000" x2="51953" y2="28125"/>
                          <a14:foregroundMark x1="56250" y1="20703" x2="43359" y2="39063"/>
                          <a14:foregroundMark x1="51953" y1="28125" x2="48828" y2="64453"/>
                          <a14:foregroundMark x1="48828" y1="64453" x2="56250" y2="69531"/>
                          <a14:foregroundMark x1="40234" y1="65234" x2="41016" y2="90234"/>
                          <a14:foregroundMark x1="33594" y1="65234" x2="33594" y2="85938"/>
                          <a14:foregroundMark x1="26172" y1="62109" x2="39063" y2="79297"/>
                        </a14:backgroundRemoval>
                      </a14:imgEffect>
                    </a14:imgLayer>
                  </a14:imgProps>
                </a:ext>
                <a:ext uri="{28A0092B-C50C-407E-A947-70E740481C1C}">
                  <a14:useLocalDpi xmlns:a14="http://schemas.microsoft.com/office/drawing/2010/main" val="0"/>
                </a:ext>
              </a:extLst>
            </a:blip>
            <a:stretch>
              <a:fillRect/>
            </a:stretch>
          </p:blipFill>
          <p:spPr>
            <a:xfrm>
              <a:off x="3400955" y="2770631"/>
              <a:ext cx="1316739" cy="1316739"/>
            </a:xfrm>
            <a:prstGeom prst="rect">
              <a:avLst/>
            </a:prstGeom>
          </p:spPr>
        </p:pic>
        <p:sp>
          <p:nvSpPr>
            <p:cNvPr id="7" name="文本框 6">
              <a:extLst>
                <a:ext uri="{FF2B5EF4-FFF2-40B4-BE49-F238E27FC236}">
                  <a16:creationId xmlns:a16="http://schemas.microsoft.com/office/drawing/2014/main" id="{3C3A1D49-CC45-4743-A095-246B17C83F9F}"/>
                </a:ext>
              </a:extLst>
            </p:cNvPr>
            <p:cNvSpPr txBox="1"/>
            <p:nvPr/>
          </p:nvSpPr>
          <p:spPr>
            <a:xfrm>
              <a:off x="5323430" y="3136614"/>
              <a:ext cx="3529169"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社团考试管理系统</a:t>
              </a:r>
            </a:p>
          </p:txBody>
        </p:sp>
      </p:grpSp>
      <p:grpSp>
        <p:nvGrpSpPr>
          <p:cNvPr id="8" name="组合 7">
            <a:extLst>
              <a:ext uri="{FF2B5EF4-FFF2-40B4-BE49-F238E27FC236}">
                <a16:creationId xmlns:a16="http://schemas.microsoft.com/office/drawing/2014/main" id="{449E9BEC-D311-4026-A2B5-DCAA8CEAB491}"/>
              </a:ext>
            </a:extLst>
          </p:cNvPr>
          <p:cNvGrpSpPr/>
          <p:nvPr/>
        </p:nvGrpSpPr>
        <p:grpSpPr>
          <a:xfrm>
            <a:off x="2550718" y="2307501"/>
            <a:ext cx="4088735" cy="2243000"/>
            <a:chOff x="3467372" y="1913381"/>
            <a:chExt cx="5451645" cy="2990666"/>
          </a:xfrm>
        </p:grpSpPr>
        <p:grpSp>
          <p:nvGrpSpPr>
            <p:cNvPr id="9" name="组合 8">
              <a:extLst>
                <a:ext uri="{FF2B5EF4-FFF2-40B4-BE49-F238E27FC236}">
                  <a16:creationId xmlns:a16="http://schemas.microsoft.com/office/drawing/2014/main" id="{7F430AD8-7D0D-4887-A793-E85C6B19965C}"/>
                </a:ext>
              </a:extLst>
            </p:cNvPr>
            <p:cNvGrpSpPr/>
            <p:nvPr/>
          </p:nvGrpSpPr>
          <p:grpSpPr>
            <a:xfrm>
              <a:off x="3467372" y="3587308"/>
              <a:ext cx="5451644" cy="1316739"/>
              <a:chOff x="3400955" y="2770631"/>
              <a:chExt cx="5451644" cy="1316739"/>
            </a:xfrm>
          </p:grpSpPr>
          <p:pic>
            <p:nvPicPr>
              <p:cNvPr id="13" name="图片 12">
                <a:extLst>
                  <a:ext uri="{FF2B5EF4-FFF2-40B4-BE49-F238E27FC236}">
                    <a16:creationId xmlns:a16="http://schemas.microsoft.com/office/drawing/2014/main" id="{ED9C3D24-A542-41A8-B407-3F1B1488180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594" b="90234" l="9766" r="91016">
                            <a14:foregroundMark x1="44531" y1="42578" x2="44531" y2="42578"/>
                            <a14:foregroundMark x1="66016" y1="44531" x2="66016" y2="44531"/>
                            <a14:foregroundMark x1="62891" y1="37891" x2="59766" y2="48828"/>
                            <a14:foregroundMark x1="56250" y1="58594" x2="58594" y2="53125"/>
                            <a14:foregroundMark x1="39063" y1="53125" x2="9766" y2="56641"/>
                            <a14:foregroundMark x1="47656" y1="27344" x2="51953" y2="10938"/>
                            <a14:foregroundMark x1="57422" y1="8594" x2="50781" y2="8594"/>
                            <a14:foregroundMark x1="82422" y1="39063" x2="91016" y2="54297"/>
                            <a14:foregroundMark x1="76953" y1="56641" x2="65234" y2="66406"/>
                            <a14:foregroundMark x1="61719" y1="62109" x2="12500" y2="43750"/>
                            <a14:foregroundMark x1="12500" y1="43750" x2="72266" y2="63672"/>
                            <a14:foregroundMark x1="72266" y1="63672" x2="47656" y2="44531"/>
                            <a14:foregroundMark x1="28125" y1="33594" x2="60156" y2="60938"/>
                            <a14:foregroundMark x1="60156" y1="60938" x2="56250" y2="39063"/>
                            <a14:foregroundMark x1="47656" y1="31641" x2="79297" y2="35938"/>
                            <a14:foregroundMark x1="80078" y1="44531" x2="61328" y2="12500"/>
                            <a14:foregroundMark x1="61328" y1="12500" x2="56250" y2="17578"/>
                            <a14:foregroundMark x1="69531" y1="42578" x2="76953" y2="27344"/>
                            <a14:foregroundMark x1="59766" y1="40234" x2="29297" y2="66016"/>
                            <a14:foregroundMark x1="29297" y1="66016" x2="57422" y2="45703"/>
                            <a14:foregroundMark x1="44531" y1="25000" x2="51953" y2="28125"/>
                            <a14:foregroundMark x1="56250" y1="20703" x2="43359" y2="39063"/>
                            <a14:foregroundMark x1="51953" y1="28125" x2="48828" y2="64453"/>
                            <a14:foregroundMark x1="48828" y1="64453" x2="56250" y2="69531"/>
                            <a14:foregroundMark x1="40234" y1="65234" x2="41016" y2="90234"/>
                            <a14:foregroundMark x1="33594" y1="65234" x2="33594" y2="85938"/>
                            <a14:foregroundMark x1="26172" y1="62109" x2="39063" y2="79297"/>
                          </a14:backgroundRemoval>
                        </a14:imgEffect>
                      </a14:imgLayer>
                    </a14:imgProps>
                  </a:ext>
                  <a:ext uri="{28A0092B-C50C-407E-A947-70E740481C1C}">
                    <a14:useLocalDpi xmlns:a14="http://schemas.microsoft.com/office/drawing/2010/main" val="0"/>
                  </a:ext>
                </a:extLst>
              </a:blip>
              <a:stretch>
                <a:fillRect/>
              </a:stretch>
            </p:blipFill>
            <p:spPr>
              <a:xfrm>
                <a:off x="3400955" y="2770631"/>
                <a:ext cx="1316739" cy="1316739"/>
              </a:xfrm>
              <a:prstGeom prst="rect">
                <a:avLst/>
              </a:prstGeom>
            </p:spPr>
          </p:pic>
          <p:sp>
            <p:nvSpPr>
              <p:cNvPr id="14" name="文本框 13">
                <a:extLst>
                  <a:ext uri="{FF2B5EF4-FFF2-40B4-BE49-F238E27FC236}">
                    <a16:creationId xmlns:a16="http://schemas.microsoft.com/office/drawing/2014/main" id="{C764826F-6CDB-49E3-B38D-C5172E71787A}"/>
                  </a:ext>
                </a:extLst>
              </p:cNvPr>
              <p:cNvSpPr txBox="1"/>
              <p:nvPr/>
            </p:nvSpPr>
            <p:spPr>
              <a:xfrm>
                <a:off x="5323430" y="3136614"/>
                <a:ext cx="3529169"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社团考试管理系统</a:t>
                </a:r>
              </a:p>
            </p:txBody>
          </p:sp>
        </p:grpSp>
        <p:grpSp>
          <p:nvGrpSpPr>
            <p:cNvPr id="10" name="组合 9">
              <a:extLst>
                <a:ext uri="{FF2B5EF4-FFF2-40B4-BE49-F238E27FC236}">
                  <a16:creationId xmlns:a16="http://schemas.microsoft.com/office/drawing/2014/main" id="{0F60992C-41B0-4B52-97A4-C4E0BF17D92B}"/>
                </a:ext>
              </a:extLst>
            </p:cNvPr>
            <p:cNvGrpSpPr/>
            <p:nvPr/>
          </p:nvGrpSpPr>
          <p:grpSpPr>
            <a:xfrm>
              <a:off x="3467373" y="1913381"/>
              <a:ext cx="5451644" cy="1316739"/>
              <a:chOff x="3687207" y="2670144"/>
              <a:chExt cx="5451644" cy="1316739"/>
            </a:xfrm>
          </p:grpSpPr>
          <p:sp>
            <p:nvSpPr>
              <p:cNvPr id="11" name="文本框 10">
                <a:extLst>
                  <a:ext uri="{FF2B5EF4-FFF2-40B4-BE49-F238E27FC236}">
                    <a16:creationId xmlns:a16="http://schemas.microsoft.com/office/drawing/2014/main" id="{E49D53C3-5922-4DFC-86DA-EADDAB8BF06C}"/>
                  </a:ext>
                </a:extLst>
              </p:cNvPr>
              <p:cNvSpPr txBox="1"/>
              <p:nvPr/>
            </p:nvSpPr>
            <p:spPr>
              <a:xfrm>
                <a:off x="5609681" y="3036125"/>
                <a:ext cx="3529170"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社团报名管理系统</a:t>
                </a:r>
              </a:p>
            </p:txBody>
          </p:sp>
          <p:pic>
            <p:nvPicPr>
              <p:cNvPr id="12" name="图片 11">
                <a:extLst>
                  <a:ext uri="{FF2B5EF4-FFF2-40B4-BE49-F238E27FC236}">
                    <a16:creationId xmlns:a16="http://schemas.microsoft.com/office/drawing/2014/main" id="{6B92AD6B-C4DA-4BD8-9317-5970EB56A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207" y="2670144"/>
                <a:ext cx="1316739" cy="1316739"/>
              </a:xfrm>
              <a:prstGeom prst="rect">
                <a:avLst/>
              </a:prstGeom>
            </p:spPr>
          </p:pic>
        </p:grpSp>
      </p:grpSp>
      <p:sp>
        <p:nvSpPr>
          <p:cNvPr id="15" name="文本框 14">
            <a:extLst>
              <a:ext uri="{FF2B5EF4-FFF2-40B4-BE49-F238E27FC236}">
                <a16:creationId xmlns:a16="http://schemas.microsoft.com/office/drawing/2014/main" id="{9B4E30B3-903B-4E54-88D2-EF4640908790}"/>
              </a:ext>
            </a:extLst>
          </p:cNvPr>
          <p:cNvSpPr txBox="1"/>
          <p:nvPr/>
        </p:nvSpPr>
        <p:spPr>
          <a:xfrm>
            <a:off x="5340055" y="2840379"/>
            <a:ext cx="3522118" cy="1200329"/>
          </a:xfrm>
          <a:prstGeom prst="rect">
            <a:avLst/>
          </a:prstGeom>
          <a:noFill/>
        </p:spPr>
        <p:txBody>
          <a:bodyPr wrap="none" rtlCol="0">
            <a:spAutoFit/>
          </a:bodyPr>
          <a:lstStyle/>
          <a:p>
            <a:pPr marL="342892" indent="-342892">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ThinkPHP3.2</a:t>
            </a:r>
          </a:p>
          <a:p>
            <a:pPr marL="342892" indent="-342892">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运行在</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平台</a:t>
            </a:r>
            <a:endParaRPr lang="en-US" altLang="zh-CN" dirty="0">
              <a:latin typeface="微软雅黑" panose="020B0503020204020204" pitchFamily="34" charset="-122"/>
              <a:ea typeface="微软雅黑" panose="020B0503020204020204" pitchFamily="34" charset="-122"/>
            </a:endParaRPr>
          </a:p>
          <a:p>
            <a:pPr marL="342892" indent="-342892">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MySQL</a:t>
            </a:r>
            <a:r>
              <a:rPr lang="zh-CN" altLang="en-US" dirty="0">
                <a:latin typeface="微软雅黑" panose="020B0503020204020204" pitchFamily="34" charset="-122"/>
                <a:ea typeface="微软雅黑" panose="020B0503020204020204" pitchFamily="34" charset="-122"/>
              </a:rPr>
              <a:t>数据库</a:t>
            </a:r>
            <a:endParaRPr lang="en-US" altLang="zh-CN" dirty="0">
              <a:latin typeface="微软雅黑" panose="020B0503020204020204" pitchFamily="34" charset="-122"/>
              <a:ea typeface="微软雅黑" panose="020B0503020204020204" pitchFamily="34" charset="-122"/>
            </a:endParaRPr>
          </a:p>
          <a:p>
            <a:pPr marL="342892" indent="-342892">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用到</a:t>
            </a:r>
            <a:r>
              <a:rPr lang="en-US" altLang="zh-CN" dirty="0">
                <a:latin typeface="微软雅黑" panose="020B0503020204020204" pitchFamily="34" charset="-122"/>
                <a:ea typeface="微软雅黑" panose="020B0503020204020204" pitchFamily="34" charset="-122"/>
              </a:rPr>
              <a:t>Bootstrap</a:t>
            </a:r>
            <a:r>
              <a:rPr lang="zh-CN" altLang="en-US" dirty="0">
                <a:latin typeface="微软雅黑" panose="020B0503020204020204" pitchFamily="34" charset="-122"/>
                <a:ea typeface="微软雅黑" panose="020B0503020204020204" pitchFamily="34" charset="-122"/>
              </a:rPr>
              <a:t>框架</a:t>
            </a:r>
          </a:p>
        </p:txBody>
      </p:sp>
      <p:grpSp>
        <p:nvGrpSpPr>
          <p:cNvPr id="16" name="组合 15">
            <a:extLst>
              <a:ext uri="{FF2B5EF4-FFF2-40B4-BE49-F238E27FC236}">
                <a16:creationId xmlns:a16="http://schemas.microsoft.com/office/drawing/2014/main" id="{4A51BCD2-F4A7-441B-986D-46C357B2D082}"/>
              </a:ext>
            </a:extLst>
          </p:cNvPr>
          <p:cNvGrpSpPr/>
          <p:nvPr/>
        </p:nvGrpSpPr>
        <p:grpSpPr>
          <a:xfrm>
            <a:off x="2858494" y="3147103"/>
            <a:ext cx="4088735" cy="671064"/>
            <a:chOff x="3811324" y="3053134"/>
            <a:chExt cx="5451646" cy="894752"/>
          </a:xfrm>
        </p:grpSpPr>
        <p:sp>
          <p:nvSpPr>
            <p:cNvPr id="17" name="文本框 16">
              <a:extLst>
                <a:ext uri="{FF2B5EF4-FFF2-40B4-BE49-F238E27FC236}">
                  <a16:creationId xmlns:a16="http://schemas.microsoft.com/office/drawing/2014/main" id="{2C8E2D85-626A-4C96-8DBD-2E87D359D375}"/>
                </a:ext>
              </a:extLst>
            </p:cNvPr>
            <p:cNvSpPr txBox="1"/>
            <p:nvPr/>
          </p:nvSpPr>
          <p:spPr>
            <a:xfrm>
              <a:off x="5733799" y="3208123"/>
              <a:ext cx="3529171"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社团短信群发平台</a:t>
              </a:r>
            </a:p>
          </p:txBody>
        </p:sp>
        <p:pic>
          <p:nvPicPr>
            <p:cNvPr id="18" name="图片 17">
              <a:extLst>
                <a:ext uri="{FF2B5EF4-FFF2-40B4-BE49-F238E27FC236}">
                  <a16:creationId xmlns:a16="http://schemas.microsoft.com/office/drawing/2014/main" id="{2D726AC3-6A7D-43E8-B435-FD107D04BB3F}"/>
                </a:ext>
              </a:extLst>
            </p:cNvPr>
            <p:cNvPicPr>
              <a:picLocks noChangeAspect="1"/>
            </p:cNvPicPr>
            <p:nvPr/>
          </p:nvPicPr>
          <p:blipFill>
            <a:blip r:embed="rId6">
              <a:extLst>
                <a:ext uri="{BEBA8EAE-BF5A-486C-A8C5-ECC9F3942E4B}">
                  <a14:imgProps xmlns:a14="http://schemas.microsoft.com/office/drawing/2010/main">
                    <a14:imgLayer r:embed="rId7">
                      <a14:imgEffect>
                        <a14:artisticPaintStrokes/>
                      </a14:imgEffect>
                    </a14:imgLayer>
                  </a14:imgProps>
                </a:ext>
                <a:ext uri="{28A0092B-C50C-407E-A947-70E740481C1C}">
                  <a14:useLocalDpi xmlns:a14="http://schemas.microsoft.com/office/drawing/2010/main" val="0"/>
                </a:ext>
              </a:extLst>
            </a:blip>
            <a:stretch>
              <a:fillRect/>
            </a:stretch>
          </p:blipFill>
          <p:spPr>
            <a:xfrm>
              <a:off x="3811324" y="3053134"/>
              <a:ext cx="1305490" cy="894752"/>
            </a:xfrm>
            <a:prstGeom prst="rect">
              <a:avLst/>
            </a:prstGeom>
          </p:spPr>
        </p:pic>
      </p:grpSp>
      <p:grpSp>
        <p:nvGrpSpPr>
          <p:cNvPr id="22" name="组合 21">
            <a:extLst>
              <a:ext uri="{FF2B5EF4-FFF2-40B4-BE49-F238E27FC236}">
                <a16:creationId xmlns:a16="http://schemas.microsoft.com/office/drawing/2014/main" id="{2C11BBD4-A182-4DFC-93CA-22FACB3BE76F}"/>
              </a:ext>
            </a:extLst>
          </p:cNvPr>
          <p:cNvGrpSpPr/>
          <p:nvPr/>
        </p:nvGrpSpPr>
        <p:grpSpPr>
          <a:xfrm>
            <a:off x="2923210" y="3025433"/>
            <a:ext cx="4024016" cy="914400"/>
            <a:chOff x="3897614" y="2890910"/>
            <a:chExt cx="5365354" cy="1219200"/>
          </a:xfrm>
        </p:grpSpPr>
        <p:pic>
          <p:nvPicPr>
            <p:cNvPr id="23" name="图片 22">
              <a:extLst>
                <a:ext uri="{FF2B5EF4-FFF2-40B4-BE49-F238E27FC236}">
                  <a16:creationId xmlns:a16="http://schemas.microsoft.com/office/drawing/2014/main" id="{C5DD4BAE-9570-46A5-A4F5-F55736E5708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84375" x2="53125" y2="88281"/>
                          <a14:foregroundMark x1="38281" y1="82813" x2="70313" y2="82813"/>
                          <a14:foregroundMark x1="87003" y1="46875" x2="88281" y2="56250"/>
                          <a14:foregroundMark x1="85938" y1="39063" x2="86257" y2="41406"/>
                          <a14:foregroundMark x1="89301" y1="46875" x2="86719" y2="61719"/>
                          <a14:backgroundMark x1="92188" y1="41406" x2="92188" y2="46875"/>
                        </a14:backgroundRemoval>
                      </a14:imgEffect>
                    </a14:imgLayer>
                  </a14:imgProps>
                </a:ext>
                <a:ext uri="{28A0092B-C50C-407E-A947-70E740481C1C}">
                  <a14:useLocalDpi xmlns:a14="http://schemas.microsoft.com/office/drawing/2010/main" val="0"/>
                </a:ext>
              </a:extLst>
            </a:blip>
            <a:stretch>
              <a:fillRect/>
            </a:stretch>
          </p:blipFill>
          <p:spPr>
            <a:xfrm>
              <a:off x="3897614" y="2890910"/>
              <a:ext cx="1219200" cy="1219200"/>
            </a:xfrm>
            <a:prstGeom prst="rect">
              <a:avLst/>
            </a:prstGeom>
          </p:spPr>
        </p:pic>
        <p:sp>
          <p:nvSpPr>
            <p:cNvPr id="24" name="文本框 23">
              <a:extLst>
                <a:ext uri="{FF2B5EF4-FFF2-40B4-BE49-F238E27FC236}">
                  <a16:creationId xmlns:a16="http://schemas.microsoft.com/office/drawing/2014/main" id="{9BF4240B-2526-40AA-B56B-BF3C83A63FAF}"/>
                </a:ext>
              </a:extLst>
            </p:cNvPr>
            <p:cNvSpPr txBox="1"/>
            <p:nvPr/>
          </p:nvSpPr>
          <p:spPr>
            <a:xfrm>
              <a:off x="5733798" y="3208123"/>
              <a:ext cx="3529170"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社团学习进度平台</a:t>
              </a:r>
            </a:p>
          </p:txBody>
        </p:sp>
      </p:grpSp>
      <p:grpSp>
        <p:nvGrpSpPr>
          <p:cNvPr id="25" name="组合 24">
            <a:extLst>
              <a:ext uri="{FF2B5EF4-FFF2-40B4-BE49-F238E27FC236}">
                <a16:creationId xmlns:a16="http://schemas.microsoft.com/office/drawing/2014/main" id="{BFEB355B-69B3-49E2-91DC-9E4CBA41B5CF}"/>
              </a:ext>
            </a:extLst>
          </p:cNvPr>
          <p:cNvGrpSpPr/>
          <p:nvPr/>
        </p:nvGrpSpPr>
        <p:grpSpPr>
          <a:xfrm>
            <a:off x="2926632" y="3061213"/>
            <a:ext cx="3712819" cy="842841"/>
            <a:chOff x="3902175" y="2938616"/>
            <a:chExt cx="4950425" cy="1123788"/>
          </a:xfrm>
        </p:grpSpPr>
        <p:pic>
          <p:nvPicPr>
            <p:cNvPr id="26" name="图片 25">
              <a:extLst>
                <a:ext uri="{FF2B5EF4-FFF2-40B4-BE49-F238E27FC236}">
                  <a16:creationId xmlns:a16="http://schemas.microsoft.com/office/drawing/2014/main" id="{270FE679-8A14-4C34-BB91-610B4D3F88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02175" y="2938616"/>
              <a:ext cx="1123788" cy="1123788"/>
            </a:xfrm>
            <a:prstGeom prst="rect">
              <a:avLst/>
            </a:prstGeom>
          </p:spPr>
        </p:pic>
        <p:sp>
          <p:nvSpPr>
            <p:cNvPr id="27" name="文本框 26">
              <a:extLst>
                <a:ext uri="{FF2B5EF4-FFF2-40B4-BE49-F238E27FC236}">
                  <a16:creationId xmlns:a16="http://schemas.microsoft.com/office/drawing/2014/main" id="{430AD496-C1E7-4981-9235-6DA32A812227}"/>
                </a:ext>
              </a:extLst>
            </p:cNvPr>
            <p:cNvSpPr txBox="1"/>
            <p:nvPr/>
          </p:nvSpPr>
          <p:spPr>
            <a:xfrm>
              <a:off x="5733798" y="3208123"/>
              <a:ext cx="3118802"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社团排课班系统</a:t>
              </a:r>
            </a:p>
          </p:txBody>
        </p:sp>
      </p:grpSp>
      <p:grpSp>
        <p:nvGrpSpPr>
          <p:cNvPr id="28" name="组合 27">
            <a:extLst>
              <a:ext uri="{FF2B5EF4-FFF2-40B4-BE49-F238E27FC236}">
                <a16:creationId xmlns:a16="http://schemas.microsoft.com/office/drawing/2014/main" id="{DB784D37-09C7-43FD-B29B-D2E56D1CCC93}"/>
              </a:ext>
            </a:extLst>
          </p:cNvPr>
          <p:cNvGrpSpPr/>
          <p:nvPr/>
        </p:nvGrpSpPr>
        <p:grpSpPr>
          <a:xfrm>
            <a:off x="2550717" y="2095509"/>
            <a:ext cx="4088734" cy="2666984"/>
            <a:chOff x="1812169" y="2509991"/>
            <a:chExt cx="5451643" cy="3555978"/>
          </a:xfrm>
        </p:grpSpPr>
        <p:grpSp>
          <p:nvGrpSpPr>
            <p:cNvPr id="29" name="组合 28">
              <a:extLst>
                <a:ext uri="{FF2B5EF4-FFF2-40B4-BE49-F238E27FC236}">
                  <a16:creationId xmlns:a16="http://schemas.microsoft.com/office/drawing/2014/main" id="{98E5E21F-36E3-4DD9-882E-55C47E20726D}"/>
                </a:ext>
              </a:extLst>
            </p:cNvPr>
            <p:cNvGrpSpPr/>
            <p:nvPr/>
          </p:nvGrpSpPr>
          <p:grpSpPr>
            <a:xfrm>
              <a:off x="1812169" y="2509991"/>
              <a:ext cx="4950424" cy="1123788"/>
              <a:chOff x="3902175" y="2938616"/>
              <a:chExt cx="4950424" cy="1123788"/>
            </a:xfrm>
          </p:grpSpPr>
          <p:pic>
            <p:nvPicPr>
              <p:cNvPr id="36" name="图片 35">
                <a:extLst>
                  <a:ext uri="{FF2B5EF4-FFF2-40B4-BE49-F238E27FC236}">
                    <a16:creationId xmlns:a16="http://schemas.microsoft.com/office/drawing/2014/main" id="{BC38D5A4-173B-46FB-9311-531DE5E25B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02175" y="2938616"/>
                <a:ext cx="1123788" cy="1123788"/>
              </a:xfrm>
              <a:prstGeom prst="rect">
                <a:avLst/>
              </a:prstGeom>
            </p:spPr>
          </p:pic>
          <p:sp>
            <p:nvSpPr>
              <p:cNvPr id="37" name="文本框 36">
                <a:extLst>
                  <a:ext uri="{FF2B5EF4-FFF2-40B4-BE49-F238E27FC236}">
                    <a16:creationId xmlns:a16="http://schemas.microsoft.com/office/drawing/2014/main" id="{2DE656ED-2992-4357-BB28-27733F65ED38}"/>
                  </a:ext>
                </a:extLst>
              </p:cNvPr>
              <p:cNvSpPr txBox="1"/>
              <p:nvPr/>
            </p:nvSpPr>
            <p:spPr>
              <a:xfrm>
                <a:off x="5733798" y="3208123"/>
                <a:ext cx="3118801"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社团排值班系统</a:t>
                </a:r>
              </a:p>
            </p:txBody>
          </p:sp>
        </p:grpSp>
        <p:grpSp>
          <p:nvGrpSpPr>
            <p:cNvPr id="30" name="组合 29">
              <a:extLst>
                <a:ext uri="{FF2B5EF4-FFF2-40B4-BE49-F238E27FC236}">
                  <a16:creationId xmlns:a16="http://schemas.microsoft.com/office/drawing/2014/main" id="{6648347E-85E7-4DC8-9B21-56703B4990CF}"/>
                </a:ext>
              </a:extLst>
            </p:cNvPr>
            <p:cNvGrpSpPr/>
            <p:nvPr/>
          </p:nvGrpSpPr>
          <p:grpSpPr>
            <a:xfrm>
              <a:off x="1812169" y="3792898"/>
              <a:ext cx="4954984" cy="1219200"/>
              <a:chOff x="3897614" y="2890910"/>
              <a:chExt cx="4954984" cy="1219200"/>
            </a:xfrm>
          </p:grpSpPr>
          <p:pic>
            <p:nvPicPr>
              <p:cNvPr id="34" name="图片 33">
                <a:extLst>
                  <a:ext uri="{FF2B5EF4-FFF2-40B4-BE49-F238E27FC236}">
                    <a16:creationId xmlns:a16="http://schemas.microsoft.com/office/drawing/2014/main" id="{48049543-1671-425D-B791-1BEF7C44A479}"/>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84375" x2="53125" y2="88281"/>
                            <a14:foregroundMark x1="38281" y1="82813" x2="70313" y2="82813"/>
                            <a14:foregroundMark x1="87003" y1="46875" x2="88281" y2="56250"/>
                            <a14:foregroundMark x1="85938" y1="39063" x2="86257" y2="41406"/>
                            <a14:foregroundMark x1="89301" y1="46875" x2="86719" y2="61719"/>
                            <a14:backgroundMark x1="92188" y1="41406" x2="92188" y2="46875"/>
                          </a14:backgroundRemoval>
                        </a14:imgEffect>
                      </a14:imgLayer>
                    </a14:imgProps>
                  </a:ext>
                  <a:ext uri="{28A0092B-C50C-407E-A947-70E740481C1C}">
                    <a14:useLocalDpi xmlns:a14="http://schemas.microsoft.com/office/drawing/2010/main" val="0"/>
                  </a:ext>
                </a:extLst>
              </a:blip>
              <a:stretch>
                <a:fillRect/>
              </a:stretch>
            </p:blipFill>
            <p:spPr>
              <a:xfrm>
                <a:off x="3897614" y="2890910"/>
                <a:ext cx="1219200" cy="1219200"/>
              </a:xfrm>
              <a:prstGeom prst="rect">
                <a:avLst/>
              </a:prstGeom>
            </p:spPr>
          </p:pic>
          <p:sp>
            <p:nvSpPr>
              <p:cNvPr id="35" name="文本框 34">
                <a:extLst>
                  <a:ext uri="{FF2B5EF4-FFF2-40B4-BE49-F238E27FC236}">
                    <a16:creationId xmlns:a16="http://schemas.microsoft.com/office/drawing/2014/main" id="{EEFF9D7E-D59A-43DC-A842-D410E7184294}"/>
                  </a:ext>
                </a:extLst>
              </p:cNvPr>
              <p:cNvSpPr txBox="1"/>
              <p:nvPr/>
            </p:nvSpPr>
            <p:spPr>
              <a:xfrm>
                <a:off x="5733797" y="3208123"/>
                <a:ext cx="3118801"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社团学进度平台</a:t>
                </a:r>
              </a:p>
            </p:txBody>
          </p:sp>
        </p:grpSp>
        <p:grpSp>
          <p:nvGrpSpPr>
            <p:cNvPr id="31" name="组合 30">
              <a:extLst>
                <a:ext uri="{FF2B5EF4-FFF2-40B4-BE49-F238E27FC236}">
                  <a16:creationId xmlns:a16="http://schemas.microsoft.com/office/drawing/2014/main" id="{2ACDDB84-2482-4780-868E-4BE2088BFB54}"/>
                </a:ext>
              </a:extLst>
            </p:cNvPr>
            <p:cNvGrpSpPr/>
            <p:nvPr/>
          </p:nvGrpSpPr>
          <p:grpSpPr>
            <a:xfrm>
              <a:off x="1812169" y="5171217"/>
              <a:ext cx="5451643" cy="894752"/>
              <a:chOff x="3811324" y="3053134"/>
              <a:chExt cx="5451643" cy="894752"/>
            </a:xfrm>
          </p:grpSpPr>
          <p:sp>
            <p:nvSpPr>
              <p:cNvPr id="32" name="文本框 31">
                <a:extLst>
                  <a:ext uri="{FF2B5EF4-FFF2-40B4-BE49-F238E27FC236}">
                    <a16:creationId xmlns:a16="http://schemas.microsoft.com/office/drawing/2014/main" id="{5C0ED7DE-1210-4B80-AF70-0672538CBF6A}"/>
                  </a:ext>
                </a:extLst>
              </p:cNvPr>
              <p:cNvSpPr txBox="1"/>
              <p:nvPr/>
            </p:nvSpPr>
            <p:spPr>
              <a:xfrm>
                <a:off x="5733798" y="3208123"/>
                <a:ext cx="3529169" cy="615553"/>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社团短信群发平台</a:t>
                </a:r>
              </a:p>
            </p:txBody>
          </p:sp>
          <p:pic>
            <p:nvPicPr>
              <p:cNvPr id="33" name="图片 32">
                <a:extLst>
                  <a:ext uri="{FF2B5EF4-FFF2-40B4-BE49-F238E27FC236}">
                    <a16:creationId xmlns:a16="http://schemas.microsoft.com/office/drawing/2014/main" id="{E4E24E66-78D6-4A21-86B9-4451AC634DE4}"/>
                  </a:ext>
                </a:extLst>
              </p:cNvPr>
              <p:cNvPicPr>
                <a:picLocks noChangeAspect="1"/>
              </p:cNvPicPr>
              <p:nvPr/>
            </p:nvPicPr>
            <p:blipFill>
              <a:blip r:embed="rId6">
                <a:extLst>
                  <a:ext uri="{BEBA8EAE-BF5A-486C-A8C5-ECC9F3942E4B}">
                    <a14:imgProps xmlns:a14="http://schemas.microsoft.com/office/drawing/2010/main">
                      <a14:imgLayer r:embed="rId7">
                        <a14:imgEffect>
                          <a14:artisticPaintStrokes/>
                        </a14:imgEffect>
                      </a14:imgLayer>
                    </a14:imgProps>
                  </a:ext>
                  <a:ext uri="{28A0092B-C50C-407E-A947-70E740481C1C}">
                    <a14:useLocalDpi xmlns:a14="http://schemas.microsoft.com/office/drawing/2010/main" val="0"/>
                  </a:ext>
                </a:extLst>
              </a:blip>
              <a:stretch>
                <a:fillRect/>
              </a:stretch>
            </p:blipFill>
            <p:spPr>
              <a:xfrm>
                <a:off x="3811324" y="3053134"/>
                <a:ext cx="1305490" cy="894752"/>
              </a:xfrm>
              <a:prstGeom prst="rect">
                <a:avLst/>
              </a:prstGeom>
            </p:spPr>
          </p:pic>
        </p:grpSp>
      </p:grpSp>
      <p:sp>
        <p:nvSpPr>
          <p:cNvPr id="38" name="文本框 37">
            <a:extLst>
              <a:ext uri="{FF2B5EF4-FFF2-40B4-BE49-F238E27FC236}">
                <a16:creationId xmlns:a16="http://schemas.microsoft.com/office/drawing/2014/main" id="{1EB12025-715C-4578-B539-B6EF6F6B64E5}"/>
              </a:ext>
            </a:extLst>
          </p:cNvPr>
          <p:cNvSpPr txBox="1"/>
          <p:nvPr/>
        </p:nvSpPr>
        <p:spPr>
          <a:xfrm>
            <a:off x="5734280" y="2297639"/>
            <a:ext cx="2945037" cy="2585323"/>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Node.js</a:t>
            </a:r>
          </a:p>
          <a:p>
            <a:r>
              <a:rPr lang="zh-CN" altLang="en-US" dirty="0">
                <a:latin typeface="微软雅黑" panose="020B0503020204020204" pitchFamily="34" charset="-122"/>
                <a:ea typeface="微软雅黑" panose="020B0503020204020204" pitchFamily="34" charset="-122"/>
              </a:rPr>
              <a:t>可运行在</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Windows</a:t>
            </a:r>
          </a:p>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MongoDB</a:t>
            </a:r>
            <a:r>
              <a:rPr lang="zh-CN" altLang="en-US" dirty="0">
                <a:latin typeface="微软雅黑" panose="020B0503020204020204" pitchFamily="34" charset="-122"/>
                <a:ea typeface="微软雅黑" panose="020B0503020204020204" pitchFamily="34" charset="-122"/>
              </a:rPr>
              <a:t>数据库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Express</a:t>
            </a:r>
            <a:r>
              <a:rPr lang="zh-CN" altLang="en-US" dirty="0">
                <a:latin typeface="微软雅黑" panose="020B0503020204020204" pitchFamily="34" charset="-122"/>
                <a:ea typeface="微软雅黑" panose="020B0503020204020204" pitchFamily="34" charset="-122"/>
              </a:rPr>
              <a:t>框架</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算法结合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前端使用了</a:t>
            </a:r>
            <a:r>
              <a:rPr lang="en-US" altLang="zh-CN" dirty="0">
                <a:latin typeface="微软雅黑" panose="020B0503020204020204" pitchFamily="34" charset="-122"/>
                <a:ea typeface="微软雅黑" panose="020B0503020204020204" pitchFamily="34" charset="-122"/>
              </a:rPr>
              <a:t>Bootstrap</a:t>
            </a:r>
            <a:r>
              <a:rPr lang="zh-CN" altLang="en-US" dirty="0">
                <a:latin typeface="微软雅黑" panose="020B0503020204020204" pitchFamily="34" charset="-122"/>
                <a:ea typeface="微软雅黑" panose="020B0503020204020204" pitchFamily="34" charset="-122"/>
              </a:rPr>
              <a:t>框架</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Jsonp</a:t>
            </a:r>
            <a:r>
              <a:rPr lang="zh-CN" altLang="en-US" dirty="0">
                <a:latin typeface="微软雅黑" panose="020B0503020204020204" pitchFamily="34" charset="-122"/>
                <a:ea typeface="微软雅黑" panose="020B0503020204020204" pitchFamily="34" charset="-122"/>
              </a:rPr>
              <a:t>跨域访问</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的调用</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SuperAgent</a:t>
            </a:r>
            <a:r>
              <a:rPr lang="zh-CN" altLang="en-US" dirty="0">
                <a:latin typeface="微软雅黑" panose="020B0503020204020204" pitchFamily="34" charset="-122"/>
                <a:ea typeface="微软雅黑" panose="020B0503020204020204" pitchFamily="34" charset="-122"/>
              </a:rPr>
              <a:t>超级代理爬虫</a:t>
            </a:r>
          </a:p>
        </p:txBody>
      </p:sp>
    </p:spTree>
    <p:extLst>
      <p:ext uri="{BB962C8B-B14F-4D97-AF65-F5344CB8AC3E}">
        <p14:creationId xmlns:p14="http://schemas.microsoft.com/office/powerpoint/2010/main" val="15938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55556E-7 0 L -0.18281 0 " pathEditMode="relative" rAng="0" ptsTypes="AA">
                                      <p:cBhvr>
                                        <p:cTn id="31" dur="2000" fill="hold"/>
                                        <p:tgtEl>
                                          <p:spTgt spid="8"/>
                                        </p:tgtEl>
                                        <p:attrNameLst>
                                          <p:attrName>ppt_x</p:attrName>
                                          <p:attrName>ppt_y</p:attrName>
                                        </p:attrNameLst>
                                      </p:cBhvr>
                                      <p:rCtr x="-9149" y="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22"/>
                                        </p:tgtEl>
                                      </p:cBhvr>
                                    </p:animEffect>
                                    <p:set>
                                      <p:cBhvr>
                                        <p:cTn id="64" dur="1" fill="hold">
                                          <p:stCondLst>
                                            <p:cond delay="499"/>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25"/>
                                        </p:tgtEl>
                                      </p:cBhvr>
                                    </p:animEffect>
                                    <p:set>
                                      <p:cBhvr>
                                        <p:cTn id="74" dur="1" fill="hold">
                                          <p:stCondLst>
                                            <p:cond delay="499"/>
                                          </p:stCondLst>
                                        </p:cTn>
                                        <p:tgtEl>
                                          <p:spTgt spid="2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77778E-6 0 L -0.13125 -0.00278 " pathEditMode="relative" rAng="0" ptsTypes="AA">
                                      <p:cBhvr>
                                        <p:cTn id="83" dur="2000" fill="hold"/>
                                        <p:tgtEl>
                                          <p:spTgt spid="28"/>
                                        </p:tgtEl>
                                        <p:attrNameLst>
                                          <p:attrName>ppt_x</p:attrName>
                                          <p:attrName>ppt_y</p:attrName>
                                        </p:attrNameLst>
                                      </p:cBhvr>
                                      <p:rCtr x="-6771" y="-139"/>
                                    </p:animMotion>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A88AC8-80C5-4B3C-843E-C1E64E056A9B}"/>
              </a:ext>
            </a:extLst>
          </p:cNvPr>
          <p:cNvSpPr txBox="1"/>
          <p:nvPr/>
        </p:nvSpPr>
        <p:spPr>
          <a:xfrm>
            <a:off x="3656365" y="3140463"/>
            <a:ext cx="1877437" cy="600164"/>
          </a:xfrm>
          <a:prstGeom prst="rect">
            <a:avLst/>
          </a:prstGeom>
          <a:noFill/>
        </p:spPr>
        <p:txBody>
          <a:bodyPr wrap="none" rtlCol="0">
            <a:spAutoFit/>
          </a:bodyPr>
          <a:lstStyle/>
          <a:p>
            <a:r>
              <a:rPr lang="zh-CN" altLang="en-US" sz="3300" dirty="0">
                <a:latin typeface="微软雅黑" panose="020B0503020204020204" pitchFamily="34" charset="-122"/>
                <a:ea typeface="微软雅黑" panose="020B0503020204020204" pitchFamily="34" charset="-122"/>
              </a:rPr>
              <a:t>总结回顾</a:t>
            </a:r>
          </a:p>
        </p:txBody>
      </p:sp>
    </p:spTree>
    <p:extLst>
      <p:ext uri="{BB962C8B-B14F-4D97-AF65-F5344CB8AC3E}">
        <p14:creationId xmlns:p14="http://schemas.microsoft.com/office/powerpoint/2010/main" val="116186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9D11CE-F3B2-46FF-B581-DD9C6D4EDE62}"/>
              </a:ext>
            </a:extLst>
          </p:cNvPr>
          <p:cNvSpPr/>
          <p:nvPr/>
        </p:nvSpPr>
        <p:spPr>
          <a:xfrm>
            <a:off x="1530892" y="2440352"/>
            <a:ext cx="6082220" cy="2169825"/>
          </a:xfrm>
          <a:prstGeom prst="rect">
            <a:avLst/>
          </a:prstGeom>
        </p:spPr>
        <p:txBody>
          <a:bodyPr wrap="square">
            <a:spAutoFit/>
          </a:bodyPr>
          <a:lstStyle/>
          <a:p>
            <a:pPr indent="342892"/>
            <a:r>
              <a:rPr lang="zh-CN" altLang="en-US" sz="1350" dirty="0"/>
              <a:t>本课题在虽然完成了社团管理的工具开发，也同样对其大规模应用进行有关测试虽然完成了社团管理的工具开发， 也同样对其大规模应用进行有关测试不过还是因为时间与精力问题 ，留有以下：</a:t>
            </a:r>
          </a:p>
          <a:p>
            <a:r>
              <a:rPr lang="zh-CN" altLang="en-US" sz="1350" dirty="0"/>
              <a:t>（</a:t>
            </a:r>
            <a:r>
              <a:rPr lang="en-US" altLang="zh-CN" sz="1350" dirty="0"/>
              <a:t>1</a:t>
            </a:r>
            <a:r>
              <a:rPr lang="zh-CN" altLang="en-US" sz="1350" dirty="0"/>
              <a:t>）邮件与短信通知平台没有很好的结合，还是简单利用 </a:t>
            </a:r>
            <a:r>
              <a:rPr lang="en-US" altLang="zh-CN" sz="1350" dirty="0"/>
              <a:t>API</a:t>
            </a:r>
            <a:r>
              <a:rPr lang="zh-CN" altLang="en-US" sz="1350" dirty="0"/>
              <a:t>界面 。</a:t>
            </a:r>
          </a:p>
          <a:p>
            <a:r>
              <a:rPr lang="zh-CN" altLang="en-US" sz="1350" dirty="0"/>
              <a:t>（</a:t>
            </a:r>
            <a:r>
              <a:rPr lang="en-US" altLang="zh-CN" sz="1350" dirty="0"/>
              <a:t>2</a:t>
            </a:r>
            <a:r>
              <a:rPr lang="zh-CN" altLang="en-US" sz="1350" dirty="0"/>
              <a:t>）用户数据的转移还是很混乱，没有做好统一希望以后可通过方便流 用户数据的转移还是很混乱，没有做好统一希望以后可通过方便流 用户数据的转移还是很混乱，没有做好统一希望以后可通过方便流 处理与传递数据 。</a:t>
            </a:r>
          </a:p>
          <a:p>
            <a:r>
              <a:rPr lang="zh-CN" altLang="en-US" sz="1350" dirty="0"/>
              <a:t>（</a:t>
            </a:r>
            <a:r>
              <a:rPr lang="en-US" altLang="zh-CN" sz="1350" dirty="0"/>
              <a:t>3</a:t>
            </a:r>
            <a:r>
              <a:rPr lang="zh-CN" altLang="en-US" sz="1350" dirty="0"/>
              <a:t>）</a:t>
            </a:r>
            <a:r>
              <a:rPr lang="en-US" altLang="zh-CN" sz="1350" dirty="0"/>
              <a:t>Docker</a:t>
            </a:r>
            <a:r>
              <a:rPr lang="zh-CN" altLang="en-US" sz="1350" dirty="0"/>
              <a:t>的配置可以再简化，做到一个命令就按需部 署而非的配置可以再简化，做到一个命令就按需部 署而非的配置可以再简化，做到一个命令就按需部 署而非的配置可以再简化，做到一个命令就按需部 署而非署。</a:t>
            </a:r>
          </a:p>
        </p:txBody>
      </p:sp>
      <p:sp>
        <p:nvSpPr>
          <p:cNvPr id="3" name="文本框 2">
            <a:extLst>
              <a:ext uri="{FF2B5EF4-FFF2-40B4-BE49-F238E27FC236}">
                <a16:creationId xmlns:a16="http://schemas.microsoft.com/office/drawing/2014/main" id="{81CABF6B-5578-4555-8E27-A677EB626FAE}"/>
              </a:ext>
            </a:extLst>
          </p:cNvPr>
          <p:cNvSpPr txBox="1"/>
          <p:nvPr/>
        </p:nvSpPr>
        <p:spPr>
          <a:xfrm>
            <a:off x="4118030" y="1640287"/>
            <a:ext cx="954107" cy="553998"/>
          </a:xfrm>
          <a:prstGeom prst="rect">
            <a:avLst/>
          </a:prstGeom>
          <a:noFill/>
        </p:spPr>
        <p:txBody>
          <a:bodyPr wrap="none" rtlCol="0">
            <a:spAutoFit/>
          </a:bodyPr>
          <a:lstStyle/>
          <a:p>
            <a:r>
              <a:rPr lang="zh-CN" altLang="en-US" sz="3000" dirty="0"/>
              <a:t>问题</a:t>
            </a:r>
          </a:p>
        </p:txBody>
      </p:sp>
    </p:spTree>
    <p:extLst>
      <p:ext uri="{BB962C8B-B14F-4D97-AF65-F5344CB8AC3E}">
        <p14:creationId xmlns:p14="http://schemas.microsoft.com/office/powerpoint/2010/main" val="203255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0961F6-3FE4-4011-A9B2-F31698CFF50B}"/>
              </a:ext>
            </a:extLst>
          </p:cNvPr>
          <p:cNvSpPr txBox="1"/>
          <p:nvPr/>
        </p:nvSpPr>
        <p:spPr>
          <a:xfrm>
            <a:off x="2017454" y="2644170"/>
            <a:ext cx="5109091" cy="1569660"/>
          </a:xfrm>
          <a:prstGeom prst="rect">
            <a:avLst/>
          </a:prstGeom>
          <a:noFill/>
        </p:spPr>
        <p:txBody>
          <a:bodyPr wrap="none" rtlCol="0">
            <a:spAutoFit/>
          </a:bodyPr>
          <a:lstStyle/>
          <a:p>
            <a:r>
              <a:rPr lang="zh-CN" altLang="en-US" sz="4800" dirty="0"/>
              <a:t>感谢老师的倾听！</a:t>
            </a:r>
            <a:endParaRPr lang="en-US" altLang="zh-CN" sz="4800" dirty="0"/>
          </a:p>
          <a:p>
            <a:r>
              <a:rPr lang="zh-CN" altLang="en-US" sz="4800" dirty="0"/>
              <a:t>请老师提出建议。</a:t>
            </a:r>
          </a:p>
        </p:txBody>
      </p:sp>
    </p:spTree>
    <p:extLst>
      <p:ext uri="{BB962C8B-B14F-4D97-AF65-F5344CB8AC3E}">
        <p14:creationId xmlns:p14="http://schemas.microsoft.com/office/powerpoint/2010/main" val="111094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364F98F-EB21-4666-9D0B-E549FAA5A6C8}"/>
              </a:ext>
            </a:extLst>
          </p:cNvPr>
          <p:cNvPicPr>
            <a:picLocks noChangeAspect="1"/>
          </p:cNvPicPr>
          <p:nvPr/>
        </p:nvPicPr>
        <p:blipFill rotWithShape="1">
          <a:blip r:embed="rId2"/>
          <a:srcRect t="44464"/>
          <a:stretch/>
        </p:blipFill>
        <p:spPr>
          <a:xfrm>
            <a:off x="0" y="857251"/>
            <a:ext cx="9144000" cy="3351044"/>
          </a:xfrm>
          <a:prstGeom prst="rect">
            <a:avLst/>
          </a:prstGeom>
        </p:spPr>
      </p:pic>
      <p:sp>
        <p:nvSpPr>
          <p:cNvPr id="3" name="文本框 2">
            <a:extLst>
              <a:ext uri="{FF2B5EF4-FFF2-40B4-BE49-F238E27FC236}">
                <a16:creationId xmlns:a16="http://schemas.microsoft.com/office/drawing/2014/main" id="{ED0D502F-34D9-4BE0-B683-7D8791938837}"/>
              </a:ext>
            </a:extLst>
          </p:cNvPr>
          <p:cNvSpPr txBox="1"/>
          <p:nvPr/>
        </p:nvSpPr>
        <p:spPr>
          <a:xfrm>
            <a:off x="448409" y="3209710"/>
            <a:ext cx="3877985" cy="461665"/>
          </a:xfrm>
          <a:prstGeom prst="rect">
            <a:avLst/>
          </a:prstGeom>
          <a:noFill/>
        </p:spPr>
        <p:txBody>
          <a:bodyPr wrap="none" rtlCol="0">
            <a:spAutoFit/>
          </a:bodyPr>
          <a:lstStyle/>
          <a:p>
            <a:r>
              <a:rPr lang="zh-CN" altLang="en-US" sz="2400" b="1" dirty="0">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rPr>
              <a:t>大学生社团分布式管理系统</a:t>
            </a:r>
          </a:p>
        </p:txBody>
      </p:sp>
      <p:sp>
        <p:nvSpPr>
          <p:cNvPr id="4" name="文本框 3">
            <a:extLst>
              <a:ext uri="{FF2B5EF4-FFF2-40B4-BE49-F238E27FC236}">
                <a16:creationId xmlns:a16="http://schemas.microsoft.com/office/drawing/2014/main" id="{69E3B9F1-92F2-4DD0-ABFB-B0A5F536A7A1}"/>
              </a:ext>
            </a:extLst>
          </p:cNvPr>
          <p:cNvSpPr txBox="1"/>
          <p:nvPr/>
        </p:nvSpPr>
        <p:spPr>
          <a:xfrm>
            <a:off x="448408" y="3648292"/>
            <a:ext cx="1943161" cy="507831"/>
          </a:xfrm>
          <a:prstGeom prst="rect">
            <a:avLst/>
          </a:prstGeom>
          <a:noFill/>
        </p:spPr>
        <p:txBody>
          <a:bodyPr wrap="none" rtlCol="0">
            <a:spAutoFit/>
          </a:bodyPr>
          <a:lstStyle/>
          <a:p>
            <a:r>
              <a:rPr lang="en-US" altLang="zh-CN" sz="2700" b="1" dirty="0">
                <a:ln w="9525">
                  <a:solidFill>
                    <a:schemeClr val="bg1"/>
                  </a:solidFill>
                  <a:prstDash val="solid"/>
                </a:ln>
                <a:effectLst>
                  <a:outerShdw blurRad="12700" dist="38100" dir="2700000" algn="tl" rotWithShape="0">
                    <a:schemeClr val="bg1">
                      <a:lumMod val="50000"/>
                    </a:schemeClr>
                  </a:outerShdw>
                </a:effectLst>
              </a:rPr>
              <a:t>CONTENTS</a:t>
            </a:r>
            <a:endParaRPr lang="zh-CN" altLang="en-US" sz="2700" b="1" dirty="0">
              <a:solidFill>
                <a:schemeClr val="bg1">
                  <a:lumMod val="75000"/>
                  <a:lumOff val="25000"/>
                </a:schemeClr>
              </a:solidFill>
            </a:endParaRPr>
          </a:p>
        </p:txBody>
      </p:sp>
      <p:grpSp>
        <p:nvGrpSpPr>
          <p:cNvPr id="20" name="组 29">
            <a:extLst>
              <a:ext uri="{FF2B5EF4-FFF2-40B4-BE49-F238E27FC236}">
                <a16:creationId xmlns:a16="http://schemas.microsoft.com/office/drawing/2014/main" id="{446E73C1-7F8F-41B5-81DE-19D67DBA1780}"/>
              </a:ext>
            </a:extLst>
          </p:cNvPr>
          <p:cNvGrpSpPr/>
          <p:nvPr/>
        </p:nvGrpSpPr>
        <p:grpSpPr>
          <a:xfrm>
            <a:off x="479199" y="4600612"/>
            <a:ext cx="1722442" cy="646331"/>
            <a:chOff x="482817" y="4991143"/>
            <a:chExt cx="2296589" cy="861775"/>
          </a:xfrm>
        </p:grpSpPr>
        <p:sp>
          <p:nvSpPr>
            <p:cNvPr id="21" name="文本框 20">
              <a:extLst>
                <a:ext uri="{FF2B5EF4-FFF2-40B4-BE49-F238E27FC236}">
                  <a16:creationId xmlns:a16="http://schemas.microsoft.com/office/drawing/2014/main" id="{195CD08E-7943-49F9-86C9-5567127B7079}"/>
                </a:ext>
              </a:extLst>
            </p:cNvPr>
            <p:cNvSpPr txBox="1"/>
            <p:nvPr/>
          </p:nvSpPr>
          <p:spPr>
            <a:xfrm>
              <a:off x="482817" y="4991143"/>
              <a:ext cx="870325" cy="861775"/>
            </a:xfrm>
            <a:prstGeom prst="rect">
              <a:avLst/>
            </a:prstGeom>
            <a:noFill/>
          </p:spPr>
          <p:txBody>
            <a:bodyPr wrap="none" rtlCol="0" anchor="ctr">
              <a:spAutoFit/>
            </a:bodyPr>
            <a:lstStyle/>
            <a:p>
              <a:pPr algn="ctr"/>
              <a:r>
                <a:rPr kumimoji="1" lang="en-US" altLang="zh-CN" sz="3600" dirty="0">
                  <a:ln w="0"/>
                  <a:gradFill>
                    <a:gsLst>
                      <a:gs pos="21000">
                        <a:srgbClr val="53575C"/>
                      </a:gs>
                      <a:gs pos="88000">
                        <a:srgbClr val="C5C7CA"/>
                      </a:gs>
                    </a:gsLst>
                    <a:lin ang="5400000"/>
                  </a:gradFill>
                  <a:latin typeface="Calibri"/>
                  <a:ea typeface="宋体"/>
                </a:rPr>
                <a:t>01</a:t>
              </a:r>
              <a:endParaRPr kumimoji="1" lang="zh-CN" altLang="en-US" sz="3600" dirty="0">
                <a:ln w="0"/>
                <a:gradFill>
                  <a:gsLst>
                    <a:gs pos="21000">
                      <a:srgbClr val="53575C"/>
                    </a:gs>
                    <a:gs pos="88000">
                      <a:srgbClr val="C5C7CA"/>
                    </a:gs>
                  </a:gsLst>
                  <a:lin ang="5400000"/>
                </a:gradFill>
                <a:latin typeface="Calibri"/>
                <a:ea typeface="宋体"/>
              </a:endParaRPr>
            </a:p>
          </p:txBody>
        </p:sp>
        <p:sp>
          <p:nvSpPr>
            <p:cNvPr id="22" name="矩形 21">
              <a:extLst>
                <a:ext uri="{FF2B5EF4-FFF2-40B4-BE49-F238E27FC236}">
                  <a16:creationId xmlns:a16="http://schemas.microsoft.com/office/drawing/2014/main" id="{03F04587-0D02-4729-B54C-7ECFF514B590}"/>
                </a:ext>
              </a:extLst>
            </p:cNvPr>
            <p:cNvSpPr/>
            <p:nvPr/>
          </p:nvSpPr>
          <p:spPr>
            <a:xfrm>
              <a:off x="1226816" y="5233127"/>
              <a:ext cx="1552590" cy="553998"/>
            </a:xfrm>
            <a:prstGeom prst="rect">
              <a:avLst/>
            </a:prstGeom>
          </p:spPr>
          <p:txBody>
            <a:bodyPr wrap="square" anchor="ctr">
              <a:spAutoFit/>
            </a:bodyPr>
            <a:lstStyle/>
            <a:p>
              <a:r>
                <a:rPr lang="zh-CN" altLang="en-US" sz="1200" dirty="0">
                  <a:ln w="0"/>
                  <a:effectLst>
                    <a:outerShdw blurRad="38100" dist="19050" dir="2700000" algn="tl" rotWithShape="0">
                      <a:schemeClr val="dk1">
                        <a:alpha val="40000"/>
                      </a:schemeClr>
                    </a:outerShdw>
                  </a:effectLst>
                  <a:latin typeface="微软雅黑"/>
                  <a:ea typeface="微软雅黑"/>
                  <a:cs typeface="微软雅黑"/>
                </a:rPr>
                <a:t>报名系统</a:t>
              </a:r>
              <a:endParaRPr lang="en-US" altLang="zh-CN" sz="1200" dirty="0">
                <a:ln w="0"/>
                <a:effectLst>
                  <a:outerShdw blurRad="38100" dist="19050" dir="2700000" algn="tl" rotWithShape="0">
                    <a:schemeClr val="dk1">
                      <a:alpha val="40000"/>
                    </a:schemeClr>
                  </a:outerShdw>
                </a:effectLst>
                <a:latin typeface="微软雅黑"/>
                <a:ea typeface="微软雅黑"/>
                <a:cs typeface="微软雅黑"/>
              </a:endParaRPr>
            </a:p>
            <a:p>
              <a:r>
                <a:rPr lang="en-US" altLang="zh-CN" sz="900" dirty="0">
                  <a:ln w="0"/>
                  <a:effectLst>
                    <a:outerShdw blurRad="38100" dist="19050" dir="2700000" algn="tl" rotWithShape="0">
                      <a:schemeClr val="dk1">
                        <a:alpha val="40000"/>
                      </a:schemeClr>
                    </a:outerShdw>
                  </a:effectLst>
                  <a:latin typeface="Calibri"/>
                  <a:ea typeface="宋体"/>
                </a:rPr>
                <a:t>Sign up</a:t>
              </a:r>
              <a:endParaRPr kumimoji="1" lang="zh-CN" altLang="en-US" sz="900" dirty="0">
                <a:ln w="0"/>
                <a:effectLst>
                  <a:outerShdw blurRad="38100" dist="19050" dir="2700000" algn="tl" rotWithShape="0">
                    <a:schemeClr val="dk1">
                      <a:alpha val="40000"/>
                    </a:schemeClr>
                  </a:outerShdw>
                </a:effectLst>
                <a:latin typeface="Calibri"/>
                <a:ea typeface="宋体"/>
              </a:endParaRPr>
            </a:p>
          </p:txBody>
        </p:sp>
      </p:grpSp>
      <p:sp>
        <p:nvSpPr>
          <p:cNvPr id="24" name="文本框 23">
            <a:extLst>
              <a:ext uri="{FF2B5EF4-FFF2-40B4-BE49-F238E27FC236}">
                <a16:creationId xmlns:a16="http://schemas.microsoft.com/office/drawing/2014/main" id="{81912287-EE55-4F0B-879E-7455C75B98FB}"/>
              </a:ext>
            </a:extLst>
          </p:cNvPr>
          <p:cNvSpPr txBox="1"/>
          <p:nvPr/>
        </p:nvSpPr>
        <p:spPr>
          <a:xfrm>
            <a:off x="2178959" y="4600610"/>
            <a:ext cx="652744" cy="646331"/>
          </a:xfrm>
          <a:prstGeom prst="rect">
            <a:avLst/>
          </a:prstGeom>
          <a:noFill/>
        </p:spPr>
        <p:txBody>
          <a:bodyPr wrap="none" rtlCol="0" anchor="ctr">
            <a:spAutoFit/>
            <a:scene3d>
              <a:camera prst="orthographicFront"/>
              <a:lightRig rig="soft" dir="t">
                <a:rot lat="0" lon="0" rev="15600000"/>
              </a:lightRig>
            </a:scene3d>
            <a:sp3d extrusionH="57150" prstMaterial="softEdge">
              <a:bevelT w="25400" h="38100"/>
            </a:sp3d>
          </a:bodyPr>
          <a:lstStyle/>
          <a:p>
            <a:pPr algn="ctr"/>
            <a:r>
              <a:rPr kumimoji="1" lang="en-US" altLang="zh-CN" sz="3600" dirty="0">
                <a:ln w="0"/>
                <a:gradFill>
                  <a:gsLst>
                    <a:gs pos="21000">
                      <a:srgbClr val="53575C"/>
                    </a:gs>
                    <a:gs pos="88000">
                      <a:srgbClr val="C5C7CA"/>
                    </a:gs>
                  </a:gsLst>
                  <a:lin ang="5400000"/>
                </a:gradFill>
                <a:latin typeface="Calibri"/>
                <a:ea typeface="宋体"/>
              </a:rPr>
              <a:t>02</a:t>
            </a:r>
            <a:endParaRPr kumimoji="1" lang="zh-CN" altLang="en-US" sz="3600" dirty="0">
              <a:ln w="0"/>
              <a:gradFill>
                <a:gsLst>
                  <a:gs pos="21000">
                    <a:srgbClr val="53575C"/>
                  </a:gs>
                  <a:gs pos="88000">
                    <a:srgbClr val="C5C7CA"/>
                  </a:gs>
                </a:gsLst>
                <a:lin ang="5400000"/>
              </a:gradFill>
              <a:latin typeface="Calibri"/>
              <a:ea typeface="宋体"/>
            </a:endParaRPr>
          </a:p>
        </p:txBody>
      </p:sp>
      <p:sp>
        <p:nvSpPr>
          <p:cNvPr id="27" name="文本框 26">
            <a:extLst>
              <a:ext uri="{FF2B5EF4-FFF2-40B4-BE49-F238E27FC236}">
                <a16:creationId xmlns:a16="http://schemas.microsoft.com/office/drawing/2014/main" id="{D3195144-5EC7-49E2-8A6A-463932B4A324}"/>
              </a:ext>
            </a:extLst>
          </p:cNvPr>
          <p:cNvSpPr txBox="1"/>
          <p:nvPr/>
        </p:nvSpPr>
        <p:spPr>
          <a:xfrm>
            <a:off x="3878717" y="4600610"/>
            <a:ext cx="652744" cy="646331"/>
          </a:xfrm>
          <a:prstGeom prst="rect">
            <a:avLst/>
          </a:prstGeom>
          <a:noFill/>
        </p:spPr>
        <p:txBody>
          <a:bodyPr wrap="none" rtlCol="0" anchor="ctr">
            <a:spAutoFit/>
          </a:bodyPr>
          <a:lstStyle/>
          <a:p>
            <a:pPr algn="ctr"/>
            <a:r>
              <a:rPr kumimoji="1" lang="en-US" altLang="zh-CN" sz="3600" dirty="0">
                <a:ln w="0"/>
                <a:gradFill>
                  <a:gsLst>
                    <a:gs pos="21000">
                      <a:srgbClr val="53575C"/>
                    </a:gs>
                    <a:gs pos="88000">
                      <a:srgbClr val="C5C7CA"/>
                    </a:gs>
                  </a:gsLst>
                  <a:lin ang="5400000"/>
                </a:gradFill>
                <a:latin typeface="Calibri"/>
                <a:ea typeface="宋体"/>
              </a:rPr>
              <a:t>03</a:t>
            </a:r>
            <a:endParaRPr kumimoji="1" lang="zh-CN" altLang="en-US" sz="3600" dirty="0">
              <a:ln w="0"/>
              <a:gradFill>
                <a:gsLst>
                  <a:gs pos="21000">
                    <a:srgbClr val="53575C"/>
                  </a:gs>
                  <a:gs pos="88000">
                    <a:srgbClr val="C5C7CA"/>
                  </a:gs>
                </a:gsLst>
                <a:lin ang="5400000"/>
              </a:gradFill>
              <a:latin typeface="Calibri"/>
              <a:ea typeface="宋体"/>
            </a:endParaRPr>
          </a:p>
        </p:txBody>
      </p:sp>
      <p:grpSp>
        <p:nvGrpSpPr>
          <p:cNvPr id="29" name="组 32">
            <a:extLst>
              <a:ext uri="{FF2B5EF4-FFF2-40B4-BE49-F238E27FC236}">
                <a16:creationId xmlns:a16="http://schemas.microsoft.com/office/drawing/2014/main" id="{64572C4D-3265-41FD-8A58-0A9C83BBF0E4}"/>
              </a:ext>
            </a:extLst>
          </p:cNvPr>
          <p:cNvGrpSpPr/>
          <p:nvPr/>
        </p:nvGrpSpPr>
        <p:grpSpPr>
          <a:xfrm>
            <a:off x="5578475" y="4600613"/>
            <a:ext cx="1722442" cy="646331"/>
            <a:chOff x="7281851" y="4991143"/>
            <a:chExt cx="2296590" cy="861775"/>
          </a:xfrm>
        </p:grpSpPr>
        <p:sp>
          <p:nvSpPr>
            <p:cNvPr id="30" name="文本框 29">
              <a:extLst>
                <a:ext uri="{FF2B5EF4-FFF2-40B4-BE49-F238E27FC236}">
                  <a16:creationId xmlns:a16="http://schemas.microsoft.com/office/drawing/2014/main" id="{20C1833A-9A49-4C24-BA6A-6A5A43E9D332}"/>
                </a:ext>
              </a:extLst>
            </p:cNvPr>
            <p:cNvSpPr txBox="1"/>
            <p:nvPr/>
          </p:nvSpPr>
          <p:spPr>
            <a:xfrm>
              <a:off x="7281851" y="4991143"/>
              <a:ext cx="870325" cy="861775"/>
            </a:xfrm>
            <a:prstGeom prst="rect">
              <a:avLst/>
            </a:prstGeom>
            <a:noFill/>
          </p:spPr>
          <p:txBody>
            <a:bodyPr wrap="none" rtlCol="0" anchor="ctr">
              <a:spAutoFit/>
            </a:bodyPr>
            <a:lstStyle/>
            <a:p>
              <a:pPr algn="ctr"/>
              <a:r>
                <a:rPr kumimoji="1" lang="en-US" altLang="zh-CN" sz="3600" dirty="0">
                  <a:ln w="0"/>
                  <a:gradFill>
                    <a:gsLst>
                      <a:gs pos="21000">
                        <a:srgbClr val="53575C"/>
                      </a:gs>
                      <a:gs pos="88000">
                        <a:srgbClr val="C5C7CA"/>
                      </a:gs>
                    </a:gsLst>
                    <a:lin ang="5400000"/>
                  </a:gradFill>
                  <a:latin typeface="Calibri"/>
                  <a:ea typeface="宋体"/>
                </a:rPr>
                <a:t>04</a:t>
              </a:r>
              <a:endParaRPr kumimoji="1" lang="zh-CN" altLang="en-US" sz="3600" dirty="0">
                <a:ln w="0"/>
                <a:gradFill>
                  <a:gsLst>
                    <a:gs pos="21000">
                      <a:srgbClr val="53575C"/>
                    </a:gs>
                    <a:gs pos="88000">
                      <a:srgbClr val="C5C7CA"/>
                    </a:gs>
                  </a:gsLst>
                  <a:lin ang="5400000"/>
                </a:gradFill>
                <a:latin typeface="Calibri"/>
                <a:ea typeface="宋体"/>
              </a:endParaRPr>
            </a:p>
          </p:txBody>
        </p:sp>
        <p:sp>
          <p:nvSpPr>
            <p:cNvPr id="31" name="矩形 30">
              <a:extLst>
                <a:ext uri="{FF2B5EF4-FFF2-40B4-BE49-F238E27FC236}">
                  <a16:creationId xmlns:a16="http://schemas.microsoft.com/office/drawing/2014/main" id="{224E1E50-9062-4AF0-AACC-801F16BE0DBD}"/>
                </a:ext>
              </a:extLst>
            </p:cNvPr>
            <p:cNvSpPr/>
            <p:nvPr/>
          </p:nvSpPr>
          <p:spPr>
            <a:xfrm>
              <a:off x="8025851" y="5233127"/>
              <a:ext cx="1552590" cy="553998"/>
            </a:xfrm>
            <a:prstGeom prst="rect">
              <a:avLst/>
            </a:prstGeom>
          </p:spPr>
          <p:txBody>
            <a:bodyPr wrap="square" anchor="ctr">
              <a:spAutoFit/>
            </a:bodyPr>
            <a:lstStyle/>
            <a:p>
              <a:r>
                <a:rPr lang="zh-CN" altLang="en-US" sz="1200" dirty="0">
                  <a:ln w="0"/>
                  <a:effectLst>
                    <a:outerShdw blurRad="38100" dist="19050" dir="2700000" algn="tl" rotWithShape="0">
                      <a:schemeClr val="dk1">
                        <a:alpha val="40000"/>
                      </a:schemeClr>
                    </a:outerShdw>
                  </a:effectLst>
                  <a:latin typeface="微软雅黑"/>
                  <a:ea typeface="微软雅黑"/>
                  <a:cs typeface="微软雅黑"/>
                </a:rPr>
                <a:t>学习系统</a:t>
              </a:r>
            </a:p>
            <a:p>
              <a:r>
                <a:rPr lang="en-US" altLang="zh-CN" sz="900" dirty="0">
                  <a:ln w="0"/>
                  <a:effectLst>
                    <a:outerShdw blurRad="38100" dist="19050" dir="2700000" algn="tl" rotWithShape="0">
                      <a:schemeClr val="dk1">
                        <a:alpha val="40000"/>
                      </a:schemeClr>
                    </a:outerShdw>
                  </a:effectLst>
                  <a:latin typeface="Calibri"/>
                  <a:ea typeface="宋体"/>
                </a:rPr>
                <a:t>Learn</a:t>
              </a:r>
              <a:endParaRPr kumimoji="1" lang="zh-CN" altLang="en-US" sz="900" dirty="0">
                <a:ln w="0"/>
                <a:effectLst>
                  <a:outerShdw blurRad="38100" dist="19050" dir="2700000" algn="tl" rotWithShape="0">
                    <a:schemeClr val="dk1">
                      <a:alpha val="40000"/>
                    </a:schemeClr>
                  </a:outerShdw>
                </a:effectLst>
                <a:latin typeface="Calibri"/>
                <a:ea typeface="宋体"/>
              </a:endParaRPr>
            </a:p>
          </p:txBody>
        </p:sp>
      </p:grpSp>
      <p:grpSp>
        <p:nvGrpSpPr>
          <p:cNvPr id="32" name="组 33">
            <a:extLst>
              <a:ext uri="{FF2B5EF4-FFF2-40B4-BE49-F238E27FC236}">
                <a16:creationId xmlns:a16="http://schemas.microsoft.com/office/drawing/2014/main" id="{64354236-111A-4BBE-919D-46585E6FAB5A}"/>
              </a:ext>
            </a:extLst>
          </p:cNvPr>
          <p:cNvGrpSpPr/>
          <p:nvPr/>
        </p:nvGrpSpPr>
        <p:grpSpPr>
          <a:xfrm>
            <a:off x="7278234" y="4600613"/>
            <a:ext cx="1722442" cy="646331"/>
            <a:chOff x="9548197" y="4991143"/>
            <a:chExt cx="2296590" cy="861775"/>
          </a:xfrm>
        </p:grpSpPr>
        <p:sp>
          <p:nvSpPr>
            <p:cNvPr id="33" name="文本框 32">
              <a:extLst>
                <a:ext uri="{FF2B5EF4-FFF2-40B4-BE49-F238E27FC236}">
                  <a16:creationId xmlns:a16="http://schemas.microsoft.com/office/drawing/2014/main" id="{2DA856C2-921A-4ABD-A59C-225E6ED1D5DF}"/>
                </a:ext>
              </a:extLst>
            </p:cNvPr>
            <p:cNvSpPr txBox="1"/>
            <p:nvPr/>
          </p:nvSpPr>
          <p:spPr>
            <a:xfrm>
              <a:off x="9548197" y="4991143"/>
              <a:ext cx="870325" cy="861775"/>
            </a:xfrm>
            <a:prstGeom prst="rect">
              <a:avLst/>
            </a:prstGeom>
            <a:noFill/>
          </p:spPr>
          <p:txBody>
            <a:bodyPr wrap="none" rtlCol="0" anchor="ctr">
              <a:spAutoFit/>
            </a:bodyPr>
            <a:lstStyle/>
            <a:p>
              <a:pPr algn="ctr"/>
              <a:r>
                <a:rPr kumimoji="1" lang="en-US" altLang="zh-CN" sz="3600" dirty="0">
                  <a:ln w="0"/>
                  <a:gradFill>
                    <a:gsLst>
                      <a:gs pos="21000">
                        <a:srgbClr val="53575C"/>
                      </a:gs>
                      <a:gs pos="88000">
                        <a:srgbClr val="C5C7CA"/>
                      </a:gs>
                    </a:gsLst>
                    <a:lin ang="5400000"/>
                  </a:gradFill>
                  <a:latin typeface="Calibri"/>
                  <a:ea typeface="宋体"/>
                </a:rPr>
                <a:t>05</a:t>
              </a:r>
              <a:endParaRPr kumimoji="1" lang="zh-CN" altLang="en-US" sz="3600" dirty="0">
                <a:ln w="0"/>
                <a:gradFill>
                  <a:gsLst>
                    <a:gs pos="21000">
                      <a:srgbClr val="53575C"/>
                    </a:gs>
                    <a:gs pos="88000">
                      <a:srgbClr val="C5C7CA"/>
                    </a:gs>
                  </a:gsLst>
                  <a:lin ang="5400000"/>
                </a:gradFill>
                <a:latin typeface="Calibri"/>
                <a:ea typeface="宋体"/>
              </a:endParaRPr>
            </a:p>
          </p:txBody>
        </p:sp>
        <p:sp>
          <p:nvSpPr>
            <p:cNvPr id="34" name="矩形 33">
              <a:extLst>
                <a:ext uri="{FF2B5EF4-FFF2-40B4-BE49-F238E27FC236}">
                  <a16:creationId xmlns:a16="http://schemas.microsoft.com/office/drawing/2014/main" id="{810A3146-8617-46D4-91DF-E8A3B82A7699}"/>
                </a:ext>
              </a:extLst>
            </p:cNvPr>
            <p:cNvSpPr/>
            <p:nvPr/>
          </p:nvSpPr>
          <p:spPr>
            <a:xfrm>
              <a:off x="10292197" y="5233127"/>
              <a:ext cx="1552590" cy="553998"/>
            </a:xfrm>
            <a:prstGeom prst="rect">
              <a:avLst/>
            </a:prstGeom>
          </p:spPr>
          <p:txBody>
            <a:bodyPr wrap="square" anchor="ctr">
              <a:spAutoFit/>
            </a:bodyPr>
            <a:lstStyle/>
            <a:p>
              <a:r>
                <a:rPr lang="zh-CN" altLang="en-US" sz="1200" dirty="0">
                  <a:ln w="0"/>
                  <a:effectLst>
                    <a:outerShdw blurRad="38100" dist="19050" dir="2700000" algn="tl" rotWithShape="0">
                      <a:schemeClr val="dk1">
                        <a:alpha val="40000"/>
                      </a:schemeClr>
                    </a:outerShdw>
                  </a:effectLst>
                  <a:latin typeface="微软雅黑"/>
                  <a:ea typeface="微软雅黑"/>
                  <a:cs typeface="微软雅黑"/>
                </a:rPr>
                <a:t>值班系统</a:t>
              </a:r>
              <a:endParaRPr lang="en-US" altLang="zh-CN" sz="1200" dirty="0">
                <a:ln w="0"/>
                <a:effectLst>
                  <a:outerShdw blurRad="38100" dist="19050" dir="2700000" algn="tl" rotWithShape="0">
                    <a:schemeClr val="dk1">
                      <a:alpha val="40000"/>
                    </a:schemeClr>
                  </a:outerShdw>
                </a:effectLst>
                <a:latin typeface="微软雅黑"/>
                <a:ea typeface="微软雅黑"/>
                <a:cs typeface="微软雅黑"/>
              </a:endParaRPr>
            </a:p>
            <a:p>
              <a:r>
                <a:rPr lang="en-US" altLang="zh-CN" sz="900" dirty="0">
                  <a:ln w="0"/>
                  <a:effectLst>
                    <a:outerShdw blurRad="38100" dist="19050" dir="2700000" algn="tl" rotWithShape="0">
                      <a:schemeClr val="dk1">
                        <a:alpha val="40000"/>
                      </a:schemeClr>
                    </a:outerShdw>
                  </a:effectLst>
                  <a:latin typeface="Calibri"/>
                  <a:ea typeface="宋体"/>
                </a:rPr>
                <a:t>On duty</a:t>
              </a:r>
              <a:endParaRPr kumimoji="1" lang="zh-CN" altLang="en-US" sz="900" dirty="0">
                <a:ln w="0"/>
                <a:effectLst>
                  <a:outerShdw blurRad="38100" dist="19050" dir="2700000" algn="tl" rotWithShape="0">
                    <a:schemeClr val="dk1">
                      <a:alpha val="40000"/>
                    </a:schemeClr>
                  </a:outerShdw>
                </a:effectLst>
                <a:latin typeface="Calibri"/>
                <a:ea typeface="宋体"/>
              </a:endParaRPr>
            </a:p>
          </p:txBody>
        </p:sp>
      </p:grpSp>
      <p:sp>
        <p:nvSpPr>
          <p:cNvPr id="35" name="矩形 34">
            <a:extLst>
              <a:ext uri="{FF2B5EF4-FFF2-40B4-BE49-F238E27FC236}">
                <a16:creationId xmlns:a16="http://schemas.microsoft.com/office/drawing/2014/main" id="{2B25B1EC-CB71-4B24-BC35-B2E1C8B9CC54}"/>
              </a:ext>
            </a:extLst>
          </p:cNvPr>
          <p:cNvSpPr/>
          <p:nvPr/>
        </p:nvSpPr>
        <p:spPr>
          <a:xfrm>
            <a:off x="2736957" y="4782095"/>
            <a:ext cx="1164443" cy="415498"/>
          </a:xfrm>
          <a:prstGeom prst="rect">
            <a:avLst/>
          </a:prstGeom>
        </p:spPr>
        <p:txBody>
          <a:bodyPr wrap="square" anchor="ctr">
            <a:spAutoFit/>
          </a:bodyPr>
          <a:lstStyle/>
          <a:p>
            <a:r>
              <a:rPr lang="zh-CN" altLang="en-US" sz="1200" dirty="0">
                <a:ln w="0"/>
                <a:effectLst>
                  <a:outerShdw blurRad="38100" dist="19050" dir="2700000" algn="tl" rotWithShape="0">
                    <a:schemeClr val="dk1">
                      <a:alpha val="40000"/>
                    </a:schemeClr>
                  </a:outerShdw>
                </a:effectLst>
                <a:latin typeface="微软雅黑"/>
                <a:ea typeface="微软雅黑"/>
                <a:cs typeface="微软雅黑"/>
              </a:rPr>
              <a:t>考核系统</a:t>
            </a:r>
          </a:p>
          <a:p>
            <a:r>
              <a:rPr lang="en-US" altLang="zh-CN" sz="900" dirty="0">
                <a:ln w="0"/>
                <a:effectLst>
                  <a:outerShdw blurRad="38100" dist="19050" dir="2700000" algn="tl" rotWithShape="0">
                    <a:schemeClr val="dk1">
                      <a:alpha val="40000"/>
                    </a:schemeClr>
                  </a:outerShdw>
                </a:effectLst>
                <a:latin typeface="Calibri"/>
                <a:ea typeface="宋体"/>
              </a:rPr>
              <a:t>Exam</a:t>
            </a:r>
          </a:p>
        </p:txBody>
      </p:sp>
      <p:sp>
        <p:nvSpPr>
          <p:cNvPr id="36" name="矩形 35">
            <a:extLst>
              <a:ext uri="{FF2B5EF4-FFF2-40B4-BE49-F238E27FC236}">
                <a16:creationId xmlns:a16="http://schemas.microsoft.com/office/drawing/2014/main" id="{324B04C8-BA96-46C4-9B33-3AF549D688A7}"/>
              </a:ext>
            </a:extLst>
          </p:cNvPr>
          <p:cNvSpPr/>
          <p:nvPr/>
        </p:nvSpPr>
        <p:spPr>
          <a:xfrm>
            <a:off x="4436716" y="4782095"/>
            <a:ext cx="1164443" cy="415498"/>
          </a:xfrm>
          <a:prstGeom prst="rect">
            <a:avLst/>
          </a:prstGeom>
        </p:spPr>
        <p:txBody>
          <a:bodyPr wrap="square" anchor="ctr">
            <a:spAutoFit/>
          </a:bodyPr>
          <a:lstStyle/>
          <a:p>
            <a:r>
              <a:rPr lang="zh-CN" altLang="en-US" sz="1200" dirty="0">
                <a:ln w="0"/>
                <a:effectLst>
                  <a:outerShdw blurRad="38100" dist="19050" dir="2700000" algn="tl" rotWithShape="0">
                    <a:schemeClr val="dk1">
                      <a:alpha val="40000"/>
                    </a:schemeClr>
                  </a:outerShdw>
                </a:effectLst>
                <a:latin typeface="微软雅黑"/>
                <a:ea typeface="微软雅黑"/>
                <a:cs typeface="微软雅黑"/>
              </a:rPr>
              <a:t>通知系统</a:t>
            </a:r>
            <a:endParaRPr lang="en-US" altLang="zh-CN" sz="900" dirty="0">
              <a:ln w="0"/>
              <a:effectLst>
                <a:outerShdw blurRad="38100" dist="19050" dir="2700000" algn="tl" rotWithShape="0">
                  <a:schemeClr val="dk1">
                    <a:alpha val="40000"/>
                  </a:schemeClr>
                </a:outerShdw>
              </a:effectLst>
              <a:latin typeface="Calibri"/>
              <a:ea typeface="宋体"/>
              <a:cs typeface="微软雅黑"/>
            </a:endParaRPr>
          </a:p>
          <a:p>
            <a:r>
              <a:rPr lang="en-US" altLang="zh-CN" sz="900" dirty="0">
                <a:ln w="0"/>
                <a:effectLst>
                  <a:outerShdw blurRad="38100" dist="19050" dir="2700000" algn="tl" rotWithShape="0">
                    <a:schemeClr val="dk1">
                      <a:alpha val="40000"/>
                    </a:schemeClr>
                  </a:outerShdw>
                </a:effectLst>
                <a:latin typeface="Calibri"/>
                <a:ea typeface="宋体"/>
              </a:rPr>
              <a:t>Notification</a:t>
            </a:r>
          </a:p>
        </p:txBody>
      </p:sp>
    </p:spTree>
    <p:extLst>
      <p:ext uri="{BB962C8B-B14F-4D97-AF65-F5344CB8AC3E}">
        <p14:creationId xmlns:p14="http://schemas.microsoft.com/office/powerpoint/2010/main" val="33073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07A2B9-962C-4E37-82F0-7474BCD23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097" y="1386145"/>
            <a:ext cx="7323809" cy="4085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769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下 1">
            <a:extLst>
              <a:ext uri="{FF2B5EF4-FFF2-40B4-BE49-F238E27FC236}">
                <a16:creationId xmlns:a16="http://schemas.microsoft.com/office/drawing/2014/main" id="{CE319939-02BB-4167-AD94-421713811172}"/>
              </a:ext>
            </a:extLst>
          </p:cNvPr>
          <p:cNvSpPr/>
          <p:nvPr/>
        </p:nvSpPr>
        <p:spPr bwMode="auto">
          <a:xfrm>
            <a:off x="1385621" y="1656274"/>
            <a:ext cx="1106338" cy="3545456"/>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algn="ctr" fontAlgn="base">
              <a:spcBef>
                <a:spcPct val="0"/>
              </a:spcBef>
              <a:spcAft>
                <a:spcPct val="0"/>
              </a:spcAft>
            </a:pPr>
            <a:r>
              <a:rPr lang="zh-CN" altLang="en-US" sz="3150" dirty="0">
                <a:solidFill>
                  <a:schemeClr val="bg1">
                    <a:lumMod val="75000"/>
                    <a:lumOff val="25000"/>
                  </a:schemeClr>
                </a:solidFill>
                <a:latin typeface="Gill Sans" charset="0"/>
                <a:ea typeface="Heiti SC Light" charset="0"/>
                <a:cs typeface="Heiti SC Light" charset="0"/>
                <a:sym typeface="Gill Sans" charset="0"/>
              </a:rPr>
              <a:t>人员数据转移</a:t>
            </a:r>
          </a:p>
        </p:txBody>
      </p:sp>
      <p:grpSp>
        <p:nvGrpSpPr>
          <p:cNvPr id="3" name="组合 2">
            <a:extLst>
              <a:ext uri="{FF2B5EF4-FFF2-40B4-BE49-F238E27FC236}">
                <a16:creationId xmlns:a16="http://schemas.microsoft.com/office/drawing/2014/main" id="{6C7CEF9B-5F7D-46C3-85D9-A6909C8A2393}"/>
              </a:ext>
            </a:extLst>
          </p:cNvPr>
          <p:cNvGrpSpPr/>
          <p:nvPr/>
        </p:nvGrpSpPr>
        <p:grpSpPr>
          <a:xfrm>
            <a:off x="3378322" y="3429004"/>
            <a:ext cx="5137031" cy="1107997"/>
            <a:chOff x="2494473" y="2459503"/>
            <a:chExt cx="6849374" cy="1477327"/>
          </a:xfrm>
        </p:grpSpPr>
        <p:sp>
          <p:nvSpPr>
            <p:cNvPr id="4" name="矩形 3">
              <a:extLst>
                <a:ext uri="{FF2B5EF4-FFF2-40B4-BE49-F238E27FC236}">
                  <a16:creationId xmlns:a16="http://schemas.microsoft.com/office/drawing/2014/main" id="{D6FBE40E-0530-4EDE-A4F4-5A5A213E2239}"/>
                </a:ext>
              </a:extLst>
            </p:cNvPr>
            <p:cNvSpPr/>
            <p:nvPr/>
          </p:nvSpPr>
          <p:spPr>
            <a:xfrm>
              <a:off x="3493924" y="2459504"/>
              <a:ext cx="5849923" cy="1477326"/>
            </a:xfrm>
            <a:prstGeom prst="rect">
              <a:avLst/>
            </a:prstGeom>
          </p:spPr>
          <p:txBody>
            <a:bodyPr wrap="square">
              <a:spAutoFit/>
            </a:bodyPr>
            <a:lstStyle/>
            <a:p>
              <a:r>
                <a:rPr lang="zh-CN" altLang="en-US" sz="1350" dirty="0">
                  <a:latin typeface="微软雅黑 Light" panose="020B0502040204020203" pitchFamily="34" charset="-122"/>
                  <a:ea typeface="微软雅黑 Light" panose="020B0502040204020203" pitchFamily="34" charset="-122"/>
                </a:rPr>
                <a:t>逗号分隔值（</a:t>
              </a:r>
              <a:r>
                <a:rPr lang="en-US" altLang="zh-CN" sz="1350" dirty="0">
                  <a:latin typeface="微软雅黑 Light" panose="020B0502040204020203" pitchFamily="34" charset="-122"/>
                  <a:ea typeface="微软雅黑 Light" panose="020B0502040204020203" pitchFamily="34" charset="-122"/>
                </a:rPr>
                <a:t>Comma-Separated Values</a:t>
              </a:r>
              <a:r>
                <a:rPr lang="zh-CN" altLang="en-US" sz="1350" dirty="0">
                  <a:latin typeface="微软雅黑 Light" panose="020B0502040204020203" pitchFamily="34" charset="-122"/>
                  <a:ea typeface="微软雅黑 Light" panose="020B0502040204020203" pitchFamily="34" charset="-122"/>
                </a:rPr>
                <a:t>，</a:t>
              </a:r>
              <a:r>
                <a:rPr lang="en-US" altLang="zh-CN" sz="1350" dirty="0">
                  <a:latin typeface="微软雅黑 Light" panose="020B0502040204020203" pitchFamily="34" charset="-122"/>
                  <a:ea typeface="微软雅黑 Light" panose="020B0502040204020203" pitchFamily="34" charset="-122"/>
                </a:rPr>
                <a:t>CSV</a:t>
              </a:r>
              <a:r>
                <a:rPr lang="zh-CN" altLang="en-US" sz="1350" dirty="0">
                  <a:latin typeface="微软雅黑 Light" panose="020B0502040204020203" pitchFamily="34" charset="-122"/>
                  <a:ea typeface="微软雅黑 Light" panose="020B0502040204020203" pitchFamily="34" charset="-122"/>
                </a:rPr>
                <a:t>，有时也称为字符分隔值，因为分隔字符也可以不是逗号），其文件以纯文本形式存储表格数据（数字和文本）。</a:t>
              </a:r>
              <a:endParaRPr lang="en-US" altLang="zh-CN" sz="1350" dirty="0">
                <a:latin typeface="微软雅黑 Light" panose="020B0502040204020203" pitchFamily="34" charset="-122"/>
                <a:ea typeface="微软雅黑 Light" panose="020B0502040204020203" pitchFamily="34" charset="-122"/>
              </a:endParaRPr>
            </a:p>
            <a:p>
              <a:endParaRPr lang="en-US" altLang="zh-CN" sz="1350" dirty="0">
                <a:latin typeface="微软雅黑 Light" panose="020B0502040204020203" pitchFamily="34" charset="-122"/>
                <a:ea typeface="微软雅黑 Light" panose="020B0502040204020203" pitchFamily="34" charset="-122"/>
              </a:endParaRPr>
            </a:p>
            <a:p>
              <a:r>
                <a:rPr lang="en-US" altLang="zh-CN" sz="1200" dirty="0">
                  <a:solidFill>
                    <a:schemeClr val="tx1">
                      <a:lumMod val="90000"/>
                    </a:schemeClr>
                  </a:solidFill>
                  <a:latin typeface="微软雅黑 Light" panose="020B0502040204020203" pitchFamily="34" charset="-122"/>
                  <a:ea typeface="微软雅黑 Light" panose="020B0502040204020203" pitchFamily="34" charset="-122"/>
                </a:rPr>
                <a:t>——</a:t>
              </a:r>
              <a:r>
                <a:rPr lang="zh-CN" altLang="en-US" sz="1200" dirty="0">
                  <a:solidFill>
                    <a:schemeClr val="tx1">
                      <a:lumMod val="90000"/>
                    </a:schemeClr>
                  </a:solidFill>
                  <a:latin typeface="微软雅黑 Light" panose="020B0502040204020203" pitchFamily="34" charset="-122"/>
                  <a:ea typeface="微软雅黑 Light" panose="020B0502040204020203" pitchFamily="34" charset="-122"/>
                </a:rPr>
                <a:t>维基百科</a:t>
              </a:r>
            </a:p>
          </p:txBody>
        </p:sp>
        <p:pic>
          <p:nvPicPr>
            <p:cNvPr id="5" name="Picture 2" descr="https://zh.wikipedia.org/static/images/project-logos/zhwiki-hans.png">
              <a:extLst>
                <a:ext uri="{FF2B5EF4-FFF2-40B4-BE49-F238E27FC236}">
                  <a16:creationId xmlns:a16="http://schemas.microsoft.com/office/drawing/2014/main" id="{60B1819F-F9E2-4B03-9D40-F2340A9C6931}"/>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494473" y="2459503"/>
              <a:ext cx="922520" cy="105919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文本框 5">
            <a:extLst>
              <a:ext uri="{FF2B5EF4-FFF2-40B4-BE49-F238E27FC236}">
                <a16:creationId xmlns:a16="http://schemas.microsoft.com/office/drawing/2014/main" id="{AE322868-6CDC-4BDC-BE65-7C9A2C5F088E}"/>
              </a:ext>
            </a:extLst>
          </p:cNvPr>
          <p:cNvSpPr txBox="1"/>
          <p:nvPr/>
        </p:nvSpPr>
        <p:spPr>
          <a:xfrm>
            <a:off x="4572004" y="2248259"/>
            <a:ext cx="2395207" cy="553998"/>
          </a:xfrm>
          <a:prstGeom prst="rect">
            <a:avLst/>
          </a:prstGeom>
          <a:noFill/>
        </p:spPr>
        <p:txBody>
          <a:bodyPr wrap="none" rtlCol="0">
            <a:spAutoFit/>
          </a:bodyPr>
          <a:lstStyle/>
          <a:p>
            <a:r>
              <a:rPr lang="en-US" altLang="zh-CN" sz="3000" dirty="0"/>
              <a:t>CSV</a:t>
            </a:r>
            <a:r>
              <a:rPr lang="zh-CN" altLang="en-US" sz="3000" dirty="0"/>
              <a:t>数据传输</a:t>
            </a:r>
          </a:p>
        </p:txBody>
      </p:sp>
    </p:spTree>
    <p:extLst>
      <p:ext uri="{BB962C8B-B14F-4D97-AF65-F5344CB8AC3E}">
        <p14:creationId xmlns:p14="http://schemas.microsoft.com/office/powerpoint/2010/main" val="321071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60DB3F-8B94-424D-A220-9A551330BFDB}"/>
              </a:ext>
            </a:extLst>
          </p:cNvPr>
          <p:cNvSpPr txBox="1"/>
          <p:nvPr/>
        </p:nvSpPr>
        <p:spPr>
          <a:xfrm>
            <a:off x="3326948" y="2459507"/>
            <a:ext cx="2536272" cy="1962076"/>
          </a:xfrm>
          <a:prstGeom prst="rect">
            <a:avLst/>
          </a:prstGeom>
          <a:noFill/>
        </p:spPr>
        <p:txBody>
          <a:bodyPr wrap="none" rtlCol="0">
            <a:spAutoFit/>
          </a:bodyPr>
          <a:lstStyle/>
          <a:p>
            <a:pPr marL="514337" indent="-514337">
              <a:buFont typeface="Arial" panose="020B0604020202020204" pitchFamily="34" charset="0"/>
              <a:buChar char="•"/>
            </a:pPr>
            <a:r>
              <a:rPr lang="en-US" altLang="zh-CN" sz="4050" dirty="0"/>
              <a:t>1</a:t>
            </a:r>
            <a:r>
              <a:rPr lang="zh-CN" altLang="en-US" sz="4050" dirty="0"/>
              <a:t>个部署</a:t>
            </a:r>
            <a:endParaRPr lang="en-US" altLang="zh-CN" sz="4050" dirty="0"/>
          </a:p>
          <a:p>
            <a:pPr marL="514337" indent="-514337">
              <a:buFont typeface="Arial" panose="020B0604020202020204" pitchFamily="34" charset="0"/>
              <a:buChar char="•"/>
            </a:pPr>
            <a:r>
              <a:rPr lang="en-US" altLang="zh-CN" sz="4050" dirty="0"/>
              <a:t>2</a:t>
            </a:r>
            <a:r>
              <a:rPr lang="zh-CN" altLang="en-US" sz="4050" dirty="0"/>
              <a:t>种技术</a:t>
            </a:r>
            <a:endParaRPr lang="en-US" altLang="zh-CN" sz="4050" dirty="0"/>
          </a:p>
          <a:p>
            <a:pPr marL="514337" indent="-514337">
              <a:buFont typeface="Arial" panose="020B0604020202020204" pitchFamily="34" charset="0"/>
              <a:buChar char="•"/>
            </a:pPr>
            <a:r>
              <a:rPr lang="en-US" altLang="zh-CN" sz="4050" dirty="0"/>
              <a:t>3</a:t>
            </a:r>
            <a:r>
              <a:rPr lang="zh-CN" altLang="en-US" sz="4050" dirty="0"/>
              <a:t>个框架</a:t>
            </a:r>
          </a:p>
        </p:txBody>
      </p:sp>
    </p:spTree>
    <p:extLst>
      <p:ext uri="{BB962C8B-B14F-4D97-AF65-F5344CB8AC3E}">
        <p14:creationId xmlns:p14="http://schemas.microsoft.com/office/powerpoint/2010/main" val="366168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FEB59C8-9D27-4E5B-82B2-E9F1FFC7C9CD}"/>
              </a:ext>
            </a:extLst>
          </p:cNvPr>
          <p:cNvGrpSpPr/>
          <p:nvPr/>
        </p:nvGrpSpPr>
        <p:grpSpPr>
          <a:xfrm>
            <a:off x="4642945" y="2314638"/>
            <a:ext cx="3929486" cy="2617172"/>
            <a:chOff x="5598659" y="1776248"/>
            <a:chExt cx="5239314" cy="3489562"/>
          </a:xfrm>
        </p:grpSpPr>
        <p:sp>
          <p:nvSpPr>
            <p:cNvPr id="2" name="文本框 1">
              <a:extLst>
                <a:ext uri="{FF2B5EF4-FFF2-40B4-BE49-F238E27FC236}">
                  <a16:creationId xmlns:a16="http://schemas.microsoft.com/office/drawing/2014/main" id="{2D1AA4BA-4405-4FB0-B11D-2676527AABA2}"/>
                </a:ext>
              </a:extLst>
            </p:cNvPr>
            <p:cNvSpPr txBox="1"/>
            <p:nvPr/>
          </p:nvSpPr>
          <p:spPr>
            <a:xfrm>
              <a:off x="7129271" y="1776248"/>
              <a:ext cx="2313026" cy="615553"/>
            </a:xfrm>
            <a:prstGeom prst="rect">
              <a:avLst/>
            </a:prstGeom>
            <a:noFill/>
          </p:spPr>
          <p:txBody>
            <a:bodyPr wrap="none" rtlCol="0">
              <a:spAutoFit/>
            </a:bodyPr>
            <a:lstStyle/>
            <a:p>
              <a:r>
                <a:rPr lang="en-US" altLang="zh-CN" sz="2400" dirty="0"/>
                <a:t>Docker</a:t>
              </a:r>
              <a:r>
                <a:rPr lang="zh-CN" altLang="en-US" sz="2400" dirty="0"/>
                <a:t>部署</a:t>
              </a:r>
            </a:p>
          </p:txBody>
        </p:sp>
        <p:sp>
          <p:nvSpPr>
            <p:cNvPr id="3" name="矩形 2">
              <a:extLst>
                <a:ext uri="{FF2B5EF4-FFF2-40B4-BE49-F238E27FC236}">
                  <a16:creationId xmlns:a16="http://schemas.microsoft.com/office/drawing/2014/main" id="{1B5E3070-6375-40AA-AF04-E8A5A4472EC4}"/>
                </a:ext>
              </a:extLst>
            </p:cNvPr>
            <p:cNvSpPr/>
            <p:nvPr/>
          </p:nvSpPr>
          <p:spPr>
            <a:xfrm>
              <a:off x="5598659" y="2649709"/>
              <a:ext cx="5239314" cy="2616101"/>
            </a:xfrm>
            <a:prstGeom prst="rect">
              <a:avLst/>
            </a:prstGeom>
          </p:spPr>
          <p:txBody>
            <a:bodyPr wrap="square">
              <a:spAutoFit/>
            </a:bodyPr>
            <a:lstStyle/>
            <a:p>
              <a:pPr indent="342892"/>
              <a:r>
                <a:rPr lang="en-US" altLang="zh-CN" sz="1350" dirty="0"/>
                <a:t>Docker</a:t>
              </a:r>
              <a:r>
                <a:rPr lang="zh-CN" altLang="en-US" sz="1350" dirty="0"/>
                <a:t>属于对各家容器的一种封装，提供简单易用的容器使用接口。它是目前最流行的快速部署容器解决方案。</a:t>
              </a:r>
              <a:r>
                <a:rPr lang="en-US" altLang="zh-CN" sz="1350" dirty="0"/>
                <a:t>Docker </a:t>
              </a:r>
              <a:r>
                <a:rPr lang="zh-CN" altLang="en-US" sz="1350" dirty="0"/>
                <a:t>将应用程序与该程序的依赖，打包在一个文件里面。运行这个文件，就会生成一个虚拟容器。程序在这个虚拟容器里运行，就好像在真实的物理机上运行一样。有了 </a:t>
              </a:r>
              <a:r>
                <a:rPr lang="en-US" altLang="zh-CN" sz="1350" dirty="0"/>
                <a:t>Docker</a:t>
              </a:r>
              <a:r>
                <a:rPr lang="zh-CN" altLang="en-US" sz="1350" dirty="0"/>
                <a:t>，就不用担心环境问题。不过 </a:t>
              </a:r>
              <a:r>
                <a:rPr lang="en-US" altLang="zh-CN" sz="1350" dirty="0"/>
                <a:t>Docker </a:t>
              </a:r>
              <a:r>
                <a:rPr lang="zh-CN" altLang="en-US" sz="1350" dirty="0"/>
                <a:t>还是没有很好解决不同种类系统的公用问题。毕竟这也是一难题。</a:t>
              </a:r>
            </a:p>
          </p:txBody>
        </p:sp>
      </p:grpSp>
      <p:pic>
        <p:nvPicPr>
          <p:cNvPr id="1026" name="Picture 2" descr="http://www.ruanyifeng.com/blogimg/asset/2018/bg2018020901.png">
            <a:extLst>
              <a:ext uri="{FF2B5EF4-FFF2-40B4-BE49-F238E27FC236}">
                <a16:creationId xmlns:a16="http://schemas.microsoft.com/office/drawing/2014/main" id="{310721C4-2E15-43D2-8762-70537524E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15" y="1526999"/>
            <a:ext cx="1865418" cy="9327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ruanyifeng.com/blogimg/asset/2018/bg2018021302.png">
            <a:extLst>
              <a:ext uri="{FF2B5EF4-FFF2-40B4-BE49-F238E27FC236}">
                <a16:creationId xmlns:a16="http://schemas.microsoft.com/office/drawing/2014/main" id="{75E9EED1-BBC2-462C-B17A-61C36422E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669" y="1394926"/>
            <a:ext cx="1196856" cy="11968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uanyifeng.com/blogimg/asset/2018/bg2018021303.png">
            <a:extLst>
              <a:ext uri="{FF2B5EF4-FFF2-40B4-BE49-F238E27FC236}">
                <a16:creationId xmlns:a16="http://schemas.microsoft.com/office/drawing/2014/main" id="{933C8A03-ED48-4C25-AF0B-A98D59497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16" y="2969733"/>
            <a:ext cx="3929486" cy="236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3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D14F84-5034-425E-A621-152B1CDE59B6}"/>
              </a:ext>
            </a:extLst>
          </p:cNvPr>
          <p:cNvSpPr txBox="1"/>
          <p:nvPr/>
        </p:nvSpPr>
        <p:spPr>
          <a:xfrm>
            <a:off x="1726324" y="2102725"/>
            <a:ext cx="1207382" cy="415498"/>
          </a:xfrm>
          <a:prstGeom prst="rect">
            <a:avLst/>
          </a:prstGeom>
          <a:noFill/>
        </p:spPr>
        <p:txBody>
          <a:bodyPr wrap="none" rtlCol="0">
            <a:spAutoFit/>
          </a:bodyPr>
          <a:lstStyle/>
          <a:p>
            <a:r>
              <a:rPr lang="en-US" altLang="zh-CN" sz="2100" dirty="0"/>
              <a:t>PHP</a:t>
            </a:r>
            <a:r>
              <a:rPr lang="zh-CN" altLang="en-US" sz="2100" dirty="0"/>
              <a:t>技术</a:t>
            </a:r>
          </a:p>
        </p:txBody>
      </p:sp>
      <p:sp>
        <p:nvSpPr>
          <p:cNvPr id="3" name="文本框 2">
            <a:extLst>
              <a:ext uri="{FF2B5EF4-FFF2-40B4-BE49-F238E27FC236}">
                <a16:creationId xmlns:a16="http://schemas.microsoft.com/office/drawing/2014/main" id="{3EAFEF85-918F-4F4E-A5A9-C2328872ADEC}"/>
              </a:ext>
            </a:extLst>
          </p:cNvPr>
          <p:cNvSpPr txBox="1"/>
          <p:nvPr/>
        </p:nvSpPr>
        <p:spPr>
          <a:xfrm>
            <a:off x="5927846" y="2039663"/>
            <a:ext cx="1534394" cy="415498"/>
          </a:xfrm>
          <a:prstGeom prst="rect">
            <a:avLst/>
          </a:prstGeom>
          <a:noFill/>
        </p:spPr>
        <p:txBody>
          <a:bodyPr wrap="none" rtlCol="0">
            <a:spAutoFit/>
          </a:bodyPr>
          <a:lstStyle/>
          <a:p>
            <a:r>
              <a:rPr lang="en-US" altLang="zh-CN" sz="2100" dirty="0"/>
              <a:t>Nodejs</a:t>
            </a:r>
            <a:r>
              <a:rPr lang="zh-CN" altLang="en-US" sz="2100" dirty="0"/>
              <a:t>技术</a:t>
            </a:r>
          </a:p>
        </p:txBody>
      </p:sp>
      <p:sp>
        <p:nvSpPr>
          <p:cNvPr id="4" name="矩形 3">
            <a:extLst>
              <a:ext uri="{FF2B5EF4-FFF2-40B4-BE49-F238E27FC236}">
                <a16:creationId xmlns:a16="http://schemas.microsoft.com/office/drawing/2014/main" id="{207CAEF8-908B-4996-94F6-C4A599158D74}"/>
              </a:ext>
            </a:extLst>
          </p:cNvPr>
          <p:cNvSpPr/>
          <p:nvPr/>
        </p:nvSpPr>
        <p:spPr>
          <a:xfrm>
            <a:off x="571669" y="3024033"/>
            <a:ext cx="3470930" cy="1754326"/>
          </a:xfrm>
          <a:prstGeom prst="rect">
            <a:avLst/>
          </a:prstGeom>
        </p:spPr>
        <p:txBody>
          <a:bodyPr wrap="square">
            <a:spAutoFit/>
          </a:bodyPr>
          <a:lstStyle/>
          <a:p>
            <a:r>
              <a:rPr lang="en-US" altLang="zh-CN" sz="1350" dirty="0"/>
              <a:t>PHP</a:t>
            </a:r>
            <a:r>
              <a:rPr lang="zh-CN" altLang="en-US" sz="1350" dirty="0"/>
              <a:t>（全称：</a:t>
            </a:r>
            <a:r>
              <a:rPr lang="en-US" altLang="zh-CN" sz="1350" dirty="0"/>
              <a:t>PHP</a:t>
            </a:r>
            <a:r>
              <a:rPr lang="zh-CN" altLang="en-US" sz="1350" dirty="0"/>
              <a:t>：</a:t>
            </a:r>
            <a:r>
              <a:rPr lang="en-US" altLang="zh-CN" sz="1350" dirty="0"/>
              <a:t>Hypertext Preprocessor</a:t>
            </a:r>
            <a:r>
              <a:rPr lang="zh-CN" altLang="en-US" sz="1350" dirty="0"/>
              <a:t>，即“</a:t>
            </a:r>
            <a:r>
              <a:rPr lang="en-US" altLang="zh-CN" sz="1350" dirty="0"/>
              <a:t>PHP</a:t>
            </a:r>
            <a:r>
              <a:rPr lang="zh-CN" altLang="en-US" sz="1350" dirty="0"/>
              <a:t>：超文本预处理器”）是一种开源的通用计算机脚本语言，尤其适用于网络开发并可嵌入</a:t>
            </a:r>
            <a:r>
              <a:rPr lang="en-US" altLang="zh-CN" sz="1350" dirty="0"/>
              <a:t>HTML</a:t>
            </a:r>
            <a:r>
              <a:rPr lang="zh-CN" altLang="en-US" sz="1350" dirty="0"/>
              <a:t>中使用。</a:t>
            </a:r>
            <a:r>
              <a:rPr lang="en-US" altLang="zh-CN" sz="1350" dirty="0"/>
              <a:t>PHP</a:t>
            </a:r>
            <a:r>
              <a:rPr lang="zh-CN" altLang="en-US" sz="1350" dirty="0"/>
              <a:t>的语法借鉴吸收</a:t>
            </a:r>
            <a:r>
              <a:rPr lang="en-US" altLang="zh-CN" sz="1350" dirty="0"/>
              <a:t>C</a:t>
            </a:r>
            <a:r>
              <a:rPr lang="zh-CN" altLang="en-US" sz="1350" dirty="0"/>
              <a:t>语言、</a:t>
            </a:r>
            <a:r>
              <a:rPr lang="en-US" altLang="zh-CN" sz="1350" dirty="0"/>
              <a:t>Java</a:t>
            </a:r>
            <a:r>
              <a:rPr lang="zh-CN" altLang="en-US" sz="1350" dirty="0"/>
              <a:t>和</a:t>
            </a:r>
            <a:r>
              <a:rPr lang="en-US" altLang="zh-CN" sz="1350" dirty="0"/>
              <a:t>Perl</a:t>
            </a:r>
            <a:r>
              <a:rPr lang="zh-CN" altLang="en-US" sz="1350" dirty="0"/>
              <a:t>等流行计算机语言的特点，易于一般程序员学习。</a:t>
            </a:r>
            <a:r>
              <a:rPr lang="en-US" altLang="zh-CN" sz="1350" dirty="0"/>
              <a:t>PHP</a:t>
            </a:r>
            <a:r>
              <a:rPr lang="zh-CN" altLang="en-US" sz="1350" dirty="0"/>
              <a:t>的主要目标是允许网络开发人员快速编写动态页面，但</a:t>
            </a:r>
            <a:r>
              <a:rPr lang="en-US" altLang="zh-CN" sz="1350" dirty="0"/>
              <a:t>PHP</a:t>
            </a:r>
            <a:r>
              <a:rPr lang="zh-CN" altLang="en-US" sz="1350" dirty="0"/>
              <a:t>也被用于其他很多领域。</a:t>
            </a:r>
          </a:p>
        </p:txBody>
      </p:sp>
      <p:sp>
        <p:nvSpPr>
          <p:cNvPr id="5" name="矩形 4">
            <a:extLst>
              <a:ext uri="{FF2B5EF4-FFF2-40B4-BE49-F238E27FC236}">
                <a16:creationId xmlns:a16="http://schemas.microsoft.com/office/drawing/2014/main" id="{855313DC-9C28-4310-919F-240AEBD40CA4}"/>
              </a:ext>
            </a:extLst>
          </p:cNvPr>
          <p:cNvSpPr/>
          <p:nvPr/>
        </p:nvSpPr>
        <p:spPr>
          <a:xfrm>
            <a:off x="4985849" y="3024033"/>
            <a:ext cx="3373821" cy="1962076"/>
          </a:xfrm>
          <a:prstGeom prst="rect">
            <a:avLst/>
          </a:prstGeom>
        </p:spPr>
        <p:txBody>
          <a:bodyPr wrap="square">
            <a:spAutoFit/>
          </a:bodyPr>
          <a:lstStyle/>
          <a:p>
            <a:r>
              <a:rPr lang="en-US" altLang="zh-CN" sz="1350" dirty="0"/>
              <a:t>Node.js </a:t>
            </a:r>
            <a:r>
              <a:rPr lang="zh-CN" altLang="en-US" sz="1350" dirty="0"/>
              <a:t>是一个能够在服务器端运行 </a:t>
            </a:r>
            <a:r>
              <a:rPr lang="en-US" altLang="zh-CN" sz="1350" dirty="0"/>
              <a:t>JavaScript </a:t>
            </a:r>
            <a:r>
              <a:rPr lang="zh-CN" altLang="en-US" sz="1350" dirty="0"/>
              <a:t>的 开放源代码、跨平台 </a:t>
            </a:r>
            <a:r>
              <a:rPr lang="en-US" altLang="zh-CN" sz="1350" dirty="0"/>
              <a:t>JavaScript </a:t>
            </a:r>
            <a:r>
              <a:rPr lang="zh-CN" altLang="en-US" sz="1350" dirty="0"/>
              <a:t>运行环境。</a:t>
            </a:r>
            <a:r>
              <a:rPr lang="en-US" altLang="zh-CN" sz="1350" dirty="0"/>
              <a:t>Node.js </a:t>
            </a:r>
            <a:r>
              <a:rPr lang="zh-CN" altLang="en-US" sz="1350" dirty="0"/>
              <a:t>由 </a:t>
            </a:r>
            <a:r>
              <a:rPr lang="en-US" altLang="zh-CN" sz="1350" dirty="0"/>
              <a:t>Node.js </a:t>
            </a:r>
            <a:r>
              <a:rPr lang="zh-CN" altLang="en-US" sz="1350" dirty="0"/>
              <a:t>基金会持有和维护，并与 </a:t>
            </a:r>
            <a:r>
              <a:rPr lang="en-US" altLang="zh-CN" sz="1350" dirty="0"/>
              <a:t>Linux</a:t>
            </a:r>
            <a:r>
              <a:rPr lang="zh-CN" altLang="en-US" sz="1350" dirty="0"/>
              <a:t>基金会 有合作关系。</a:t>
            </a:r>
            <a:r>
              <a:rPr lang="en-US" altLang="zh-CN" sz="1350" dirty="0"/>
              <a:t>Node.js </a:t>
            </a:r>
            <a:r>
              <a:rPr lang="zh-CN" altLang="en-US" sz="1350" dirty="0"/>
              <a:t>采用 </a:t>
            </a:r>
            <a:r>
              <a:rPr lang="en-US" altLang="zh-CN" sz="1350" dirty="0"/>
              <a:t>Google </a:t>
            </a:r>
            <a:r>
              <a:rPr lang="zh-CN" altLang="en-US" sz="1350" dirty="0"/>
              <a:t>开发的 </a:t>
            </a:r>
            <a:r>
              <a:rPr lang="en-US" altLang="zh-CN" sz="1350" dirty="0"/>
              <a:t>V8</a:t>
            </a:r>
            <a:r>
              <a:rPr lang="zh-CN" altLang="en-US" sz="1350" dirty="0"/>
              <a:t>运行代码，使用 事件驱动、非阻塞 和 异步输入输出 模型等技术来提高性能，可优化应用程序的传输量和规模。这些技术通常用于数据密集的实时应用程序。</a:t>
            </a:r>
          </a:p>
        </p:txBody>
      </p:sp>
      <p:cxnSp>
        <p:nvCxnSpPr>
          <p:cNvPr id="11" name="直接连接符 10">
            <a:extLst>
              <a:ext uri="{FF2B5EF4-FFF2-40B4-BE49-F238E27FC236}">
                <a16:creationId xmlns:a16="http://schemas.microsoft.com/office/drawing/2014/main" id="{0E54679D-58C0-4CEE-BFBE-FF83785F3C4F}"/>
              </a:ext>
            </a:extLst>
          </p:cNvPr>
          <p:cNvCxnSpPr>
            <a:cxnSpLocks/>
          </p:cNvCxnSpPr>
          <p:nvPr/>
        </p:nvCxnSpPr>
        <p:spPr bwMode="auto">
          <a:xfrm>
            <a:off x="4477407" y="2638755"/>
            <a:ext cx="0" cy="1677304"/>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3460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11C045-8728-4AFA-9E12-0511E2450726}"/>
              </a:ext>
            </a:extLst>
          </p:cNvPr>
          <p:cNvSpPr txBox="1"/>
          <p:nvPr/>
        </p:nvSpPr>
        <p:spPr>
          <a:xfrm>
            <a:off x="1489844" y="2157905"/>
            <a:ext cx="896399" cy="300082"/>
          </a:xfrm>
          <a:prstGeom prst="rect">
            <a:avLst/>
          </a:prstGeom>
          <a:noFill/>
        </p:spPr>
        <p:txBody>
          <a:bodyPr wrap="none" rtlCol="0">
            <a:spAutoFit/>
          </a:bodyPr>
          <a:lstStyle/>
          <a:p>
            <a:r>
              <a:rPr lang="en-US" altLang="zh-CN" sz="1350" dirty="0" err="1"/>
              <a:t>ThinkPHP</a:t>
            </a:r>
            <a:endParaRPr lang="zh-CN" altLang="en-US" sz="1350" dirty="0"/>
          </a:p>
        </p:txBody>
      </p:sp>
      <p:sp>
        <p:nvSpPr>
          <p:cNvPr id="3" name="矩形 2">
            <a:extLst>
              <a:ext uri="{FF2B5EF4-FFF2-40B4-BE49-F238E27FC236}">
                <a16:creationId xmlns:a16="http://schemas.microsoft.com/office/drawing/2014/main" id="{A2E73985-99C9-4D93-BD29-483217F5E5CA}"/>
              </a:ext>
            </a:extLst>
          </p:cNvPr>
          <p:cNvSpPr/>
          <p:nvPr/>
        </p:nvSpPr>
        <p:spPr>
          <a:xfrm>
            <a:off x="835573" y="2684419"/>
            <a:ext cx="2286000" cy="2585323"/>
          </a:xfrm>
          <a:prstGeom prst="rect">
            <a:avLst/>
          </a:prstGeom>
        </p:spPr>
        <p:txBody>
          <a:bodyPr wrap="square">
            <a:spAutoFit/>
          </a:bodyPr>
          <a:lstStyle/>
          <a:p>
            <a:r>
              <a:rPr lang="en-US" altLang="zh-CN" sz="1350" dirty="0" err="1"/>
              <a:t>ThinkPHP</a:t>
            </a:r>
            <a:r>
              <a:rPr lang="zh-CN" altLang="en-US" sz="1350" dirty="0"/>
              <a:t>是以</a:t>
            </a:r>
            <a:r>
              <a:rPr lang="en-US" altLang="zh-CN" sz="1350" dirty="0"/>
              <a:t>PHP</a:t>
            </a:r>
            <a:r>
              <a:rPr lang="zh-CN" altLang="en-US" sz="1350" dirty="0"/>
              <a:t>为底层的框架。相较于其他 </a:t>
            </a:r>
            <a:r>
              <a:rPr lang="en-US" altLang="zh-CN" sz="1350" dirty="0"/>
              <a:t>Laravel</a:t>
            </a:r>
            <a:r>
              <a:rPr lang="zh-CN" altLang="en-US" sz="1350" dirty="0"/>
              <a:t>，</a:t>
            </a:r>
            <a:r>
              <a:rPr lang="en-US" altLang="zh-CN" sz="1350" dirty="0" err="1"/>
              <a:t>Yii</a:t>
            </a:r>
            <a:r>
              <a:rPr lang="zh-CN" altLang="en-US" sz="1350" dirty="0"/>
              <a:t>，</a:t>
            </a:r>
            <a:r>
              <a:rPr lang="en-US" altLang="zh-CN" sz="1350" dirty="0"/>
              <a:t>Zend</a:t>
            </a:r>
            <a:r>
              <a:rPr lang="zh-CN" altLang="en-US" sz="1350" dirty="0"/>
              <a:t>等大型框架，</a:t>
            </a:r>
            <a:r>
              <a:rPr lang="en-US" altLang="zh-CN" sz="1350" dirty="0" err="1"/>
              <a:t>ThinkPHP</a:t>
            </a:r>
            <a:r>
              <a:rPr lang="zh-CN" altLang="en-US" sz="1350" dirty="0"/>
              <a:t>框架属于轻量型框架</a:t>
            </a:r>
            <a:r>
              <a:rPr lang="en-US" altLang="zh-CN" sz="1350" dirty="0"/>
              <a:t>[6]</a:t>
            </a:r>
            <a:r>
              <a:rPr lang="zh-CN" altLang="en-US" sz="1350" dirty="0"/>
              <a:t>，没有什么特殊模块要求，底层运行的内容消耗也很低，不会出现空间和内存占用的瓶颈。并且它支持</a:t>
            </a:r>
            <a:r>
              <a:rPr lang="en-US" altLang="zh-CN" sz="1350" dirty="0"/>
              <a:t>MySQL</a:t>
            </a:r>
            <a:r>
              <a:rPr lang="zh-CN" altLang="en-US" sz="1350" dirty="0"/>
              <a:t>、</a:t>
            </a:r>
            <a:r>
              <a:rPr lang="en-US" altLang="zh-CN" sz="1350" dirty="0"/>
              <a:t>MSSQL</a:t>
            </a:r>
            <a:r>
              <a:rPr lang="zh-CN" altLang="en-US" sz="1350" dirty="0"/>
              <a:t>、</a:t>
            </a:r>
            <a:r>
              <a:rPr lang="en-US" altLang="zh-CN" sz="1350" dirty="0"/>
              <a:t>PGSQL</a:t>
            </a:r>
            <a:r>
              <a:rPr lang="zh-CN" altLang="en-US" sz="1350" dirty="0"/>
              <a:t>、</a:t>
            </a:r>
            <a:r>
              <a:rPr lang="en-US" altLang="zh-CN" sz="1350" dirty="0"/>
              <a:t>SQLITE</a:t>
            </a:r>
            <a:r>
              <a:rPr lang="zh-CN" altLang="en-US" sz="1350" dirty="0"/>
              <a:t>、</a:t>
            </a:r>
            <a:r>
              <a:rPr lang="en-US" altLang="zh-CN" sz="1350" dirty="0"/>
              <a:t>Oracle</a:t>
            </a:r>
            <a:r>
              <a:rPr lang="zh-CN" altLang="en-US" sz="1350" dirty="0"/>
              <a:t>、</a:t>
            </a:r>
            <a:r>
              <a:rPr lang="en-US" altLang="zh-CN" sz="1350" dirty="0"/>
              <a:t>IBASE</a:t>
            </a:r>
            <a:r>
              <a:rPr lang="zh-CN" altLang="en-US" sz="1350" dirty="0"/>
              <a:t>、</a:t>
            </a:r>
            <a:r>
              <a:rPr lang="en-US" altLang="zh-CN" sz="1350" dirty="0"/>
              <a:t>Mongo</a:t>
            </a:r>
            <a:r>
              <a:rPr lang="zh-CN" altLang="en-US" sz="1350" dirty="0"/>
              <a:t>以及</a:t>
            </a:r>
            <a:r>
              <a:rPr lang="en-US" altLang="zh-CN" sz="1350" dirty="0"/>
              <a:t>PDO</a:t>
            </a:r>
            <a:r>
              <a:rPr lang="zh-CN" altLang="en-US" sz="1350" dirty="0"/>
              <a:t>等多种数据库和连接。</a:t>
            </a:r>
          </a:p>
        </p:txBody>
      </p:sp>
      <p:sp>
        <p:nvSpPr>
          <p:cNvPr id="4" name="矩形 3">
            <a:extLst>
              <a:ext uri="{FF2B5EF4-FFF2-40B4-BE49-F238E27FC236}">
                <a16:creationId xmlns:a16="http://schemas.microsoft.com/office/drawing/2014/main" id="{13125AF3-2653-4328-B5F3-CB8489E897F2}"/>
              </a:ext>
            </a:extLst>
          </p:cNvPr>
          <p:cNvSpPr/>
          <p:nvPr/>
        </p:nvSpPr>
        <p:spPr>
          <a:xfrm>
            <a:off x="4152895" y="2157905"/>
            <a:ext cx="883575" cy="300082"/>
          </a:xfrm>
          <a:prstGeom prst="rect">
            <a:avLst/>
          </a:prstGeom>
        </p:spPr>
        <p:txBody>
          <a:bodyPr wrap="none">
            <a:spAutoFit/>
          </a:bodyPr>
          <a:lstStyle/>
          <a:p>
            <a:r>
              <a:rPr lang="en-US" altLang="zh-CN" sz="1350" dirty="0"/>
              <a:t>Express.js</a:t>
            </a:r>
            <a:endParaRPr lang="zh-CN" altLang="en-US" sz="1350" dirty="0"/>
          </a:p>
        </p:txBody>
      </p:sp>
      <p:sp>
        <p:nvSpPr>
          <p:cNvPr id="5" name="文本框 4">
            <a:extLst>
              <a:ext uri="{FF2B5EF4-FFF2-40B4-BE49-F238E27FC236}">
                <a16:creationId xmlns:a16="http://schemas.microsoft.com/office/drawing/2014/main" id="{8A3D16A1-26A2-4D32-B482-84C46CFAE031}"/>
              </a:ext>
            </a:extLst>
          </p:cNvPr>
          <p:cNvSpPr txBox="1"/>
          <p:nvPr/>
        </p:nvSpPr>
        <p:spPr>
          <a:xfrm>
            <a:off x="6805129" y="2157905"/>
            <a:ext cx="928459" cy="300082"/>
          </a:xfrm>
          <a:prstGeom prst="rect">
            <a:avLst/>
          </a:prstGeom>
          <a:noFill/>
        </p:spPr>
        <p:txBody>
          <a:bodyPr wrap="none" rtlCol="0">
            <a:spAutoFit/>
          </a:bodyPr>
          <a:lstStyle/>
          <a:p>
            <a:r>
              <a:rPr lang="en-US" altLang="zh-CN" sz="1350" dirty="0"/>
              <a:t>Vue</a:t>
            </a:r>
            <a:r>
              <a:rPr lang="zh-CN" altLang="en-US" sz="1350" dirty="0"/>
              <a:t>与</a:t>
            </a:r>
            <a:r>
              <a:rPr lang="en-US" altLang="zh-CN" sz="1350" dirty="0"/>
              <a:t>Koa</a:t>
            </a:r>
            <a:endParaRPr lang="zh-CN" altLang="en-US" sz="1350" dirty="0"/>
          </a:p>
        </p:txBody>
      </p:sp>
      <p:sp>
        <p:nvSpPr>
          <p:cNvPr id="7" name="矩形 6">
            <a:extLst>
              <a:ext uri="{FF2B5EF4-FFF2-40B4-BE49-F238E27FC236}">
                <a16:creationId xmlns:a16="http://schemas.microsoft.com/office/drawing/2014/main" id="{F8826476-D1A8-46F7-807E-4F1FC8639AE2}"/>
              </a:ext>
            </a:extLst>
          </p:cNvPr>
          <p:cNvSpPr/>
          <p:nvPr/>
        </p:nvSpPr>
        <p:spPr>
          <a:xfrm>
            <a:off x="3429000" y="2684419"/>
            <a:ext cx="2286000" cy="2377574"/>
          </a:xfrm>
          <a:prstGeom prst="rect">
            <a:avLst/>
          </a:prstGeom>
        </p:spPr>
        <p:txBody>
          <a:bodyPr wrap="square">
            <a:spAutoFit/>
          </a:bodyPr>
          <a:lstStyle/>
          <a:p>
            <a:r>
              <a:rPr lang="en-US" altLang="zh-CN" sz="1350" dirty="0"/>
              <a:t>Express.js, or simply Express, is a web application framework for Node.js, released as free and open-source software under the MIT License. It is designed for building web applications and APIs. It has been called the de facto standard server framework for Node.js.</a:t>
            </a:r>
            <a:endParaRPr lang="zh-CN" altLang="en-US" sz="1350" dirty="0"/>
          </a:p>
        </p:txBody>
      </p:sp>
      <p:sp>
        <p:nvSpPr>
          <p:cNvPr id="8" name="矩形 7">
            <a:extLst>
              <a:ext uri="{FF2B5EF4-FFF2-40B4-BE49-F238E27FC236}">
                <a16:creationId xmlns:a16="http://schemas.microsoft.com/office/drawing/2014/main" id="{49F8764C-D9AA-456B-BE8E-22141E4955F1}"/>
              </a:ext>
            </a:extLst>
          </p:cNvPr>
          <p:cNvSpPr/>
          <p:nvPr/>
        </p:nvSpPr>
        <p:spPr>
          <a:xfrm>
            <a:off x="6328175" y="2684419"/>
            <a:ext cx="1837803" cy="2793072"/>
          </a:xfrm>
          <a:prstGeom prst="rect">
            <a:avLst/>
          </a:prstGeom>
        </p:spPr>
        <p:txBody>
          <a:bodyPr wrap="square">
            <a:spAutoFit/>
          </a:bodyPr>
          <a:lstStyle/>
          <a:p>
            <a:r>
              <a:rPr lang="en-US" altLang="zh-CN" sz="1350" dirty="0"/>
              <a:t>Vue</a:t>
            </a:r>
            <a:r>
              <a:rPr lang="zh-CN" altLang="en-US" sz="1350" dirty="0"/>
              <a:t>是一套用于构建用户界面的渐进式框架。</a:t>
            </a:r>
            <a:endParaRPr lang="en-US" altLang="zh-CN" sz="1350" dirty="0"/>
          </a:p>
          <a:p>
            <a:endParaRPr lang="en-US" altLang="zh-CN" sz="1350" dirty="0"/>
          </a:p>
          <a:p>
            <a:r>
              <a:rPr lang="en-US" altLang="zh-CN" sz="1350" dirty="0"/>
              <a:t>Koa is a new web framework designed by the team behind Express, which aims to be a smaller, more expressive, and more robust foundation for web applications and APIs. </a:t>
            </a:r>
            <a:endParaRPr lang="zh-CN" altLang="en-US" sz="1350" dirty="0"/>
          </a:p>
        </p:txBody>
      </p:sp>
    </p:spTree>
    <p:extLst>
      <p:ext uri="{BB962C8B-B14F-4D97-AF65-F5344CB8AC3E}">
        <p14:creationId xmlns:p14="http://schemas.microsoft.com/office/powerpoint/2010/main" val="30838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A88AC8-80C5-4B3C-843E-C1E64E056A9B}"/>
              </a:ext>
            </a:extLst>
          </p:cNvPr>
          <p:cNvSpPr txBox="1"/>
          <p:nvPr/>
        </p:nvSpPr>
        <p:spPr>
          <a:xfrm>
            <a:off x="3656365" y="3140463"/>
            <a:ext cx="1877437" cy="600164"/>
          </a:xfrm>
          <a:prstGeom prst="rect">
            <a:avLst/>
          </a:prstGeom>
          <a:noFill/>
        </p:spPr>
        <p:txBody>
          <a:bodyPr wrap="none" rtlCol="0">
            <a:spAutoFit/>
          </a:bodyPr>
          <a:lstStyle/>
          <a:p>
            <a:r>
              <a:rPr lang="zh-CN" altLang="en-US" sz="3300" dirty="0">
                <a:latin typeface="微软雅黑" panose="020B0503020204020204" pitchFamily="34" charset="-122"/>
                <a:ea typeface="微软雅黑" panose="020B0503020204020204" pitchFamily="34" charset="-122"/>
              </a:rPr>
              <a:t>作品展示</a:t>
            </a:r>
          </a:p>
        </p:txBody>
      </p:sp>
    </p:spTree>
    <p:extLst>
      <p:ext uri="{BB962C8B-B14F-4D97-AF65-F5344CB8AC3E}">
        <p14:creationId xmlns:p14="http://schemas.microsoft.com/office/powerpoint/2010/main" val="203279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标题与副标题">
  <a:themeElements>
    <a:clrScheme name="自定义 2">
      <a:dk1>
        <a:srgbClr val="000000"/>
      </a:dk1>
      <a:lt1>
        <a:srgbClr val="D9D9D9"/>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74EB3">
                <a:alpha val="84999"/>
              </a:srgbClr>
            </a:gs>
            <a:gs pos="100000">
              <a:srgbClr val="0B3280">
                <a:alpha val="8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gradFill rotWithShape="0">
          <a:gsLst>
            <a:gs pos="0">
              <a:srgbClr val="074EB3">
                <a:alpha val="84999"/>
              </a:srgbClr>
            </a:gs>
            <a:gs pos="100000">
              <a:srgbClr val="0B3280">
                <a:alpha val="8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FFFFFF"/>
            </a:solidFill>
            <a:effectLst/>
            <a:latin typeface="Gill Sans" charset="0"/>
            <a:ea typeface="Heiti SC Light" charset="0"/>
            <a:cs typeface="Heiti SC Light" charset="0"/>
            <a:sym typeface="Gill Sans" charset="0"/>
          </a:defRPr>
        </a:defPPr>
      </a:lstStyle>
    </a:lnDef>
  </a:objectDefaults>
  <a:extraClrSchemeLst>
    <a:extraClrScheme>
      <a:clrScheme name="标题与副标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2278</TotalTime>
  <Words>888</Words>
  <Application>Microsoft Office PowerPoint</Application>
  <PresentationFormat>全屏显示(4:3)</PresentationFormat>
  <Paragraphs>77</Paragraphs>
  <Slides>13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Gill Sans</vt:lpstr>
      <vt:lpstr>Heiti SC Light</vt:lpstr>
      <vt:lpstr>等线</vt:lpstr>
      <vt:lpstr>等线</vt:lpstr>
      <vt:lpstr>宋体</vt:lpstr>
      <vt:lpstr>微软雅黑</vt:lpstr>
      <vt:lpstr>微软雅黑 Light</vt:lpstr>
      <vt:lpstr>Arial</vt:lpstr>
      <vt:lpstr>Calibri</vt:lpstr>
      <vt:lpstr>Wingdings</vt:lpstr>
      <vt:lpstr>标题与副标题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张超还爱hi</dc:creator>
  <cp:lastModifiedBy>张 超</cp:lastModifiedBy>
  <cp:revision>155</cp:revision>
  <dcterms:created xsi:type="dcterms:W3CDTF">2017-04-12T11:38:44Z</dcterms:created>
  <dcterms:modified xsi:type="dcterms:W3CDTF">2018-06-16T14:22:12Z</dcterms:modified>
</cp:coreProperties>
</file>