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Lst>
  <p:handoutMasterIdLst>
    <p:handoutMasterId r:id="rId16"/>
  </p:handoutMasterIdLst>
  <p:sldIdLst>
    <p:sldId id="256" r:id="rId2"/>
    <p:sldId id="257" r:id="rId3"/>
    <p:sldId id="258" r:id="rId4"/>
    <p:sldId id="262" r:id="rId5"/>
    <p:sldId id="263" r:id="rId6"/>
    <p:sldId id="259" r:id="rId7"/>
    <p:sldId id="264" r:id="rId8"/>
    <p:sldId id="260" r:id="rId9"/>
    <p:sldId id="268" r:id="rId10"/>
    <p:sldId id="265" r:id="rId11"/>
    <p:sldId id="269" r:id="rId12"/>
    <p:sldId id="266" r:id="rId13"/>
    <p:sldId id="270" r:id="rId14"/>
    <p:sldId id="267" r:id="rId15"/>
  </p:sldIdLst>
  <p:sldSz cx="12192000" cy="6858000"/>
  <p:notesSz cx="6858000" cy="9144000"/>
  <p:embeddedFontLst>
    <p:embeddedFont>
      <p:font typeface="等线" pitchFamily="2" charset="-122"/>
      <p:regular r:id="rId17"/>
      <p:bold r:id="rId18"/>
    </p:embeddedFont>
    <p:embeddedFont>
      <p:font typeface="微软雅黑" pitchFamily="34" charset="-122"/>
      <p:regular r:id="rId19"/>
      <p:bold r:id="rId20"/>
    </p:embeddedFont>
    <p:embeddedFont>
      <p:font typeface="汉仪星球体W" charset="-122"/>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A2DA"/>
    <a:srgbClr val="9840A3"/>
    <a:srgbClr val="FCE4F7"/>
    <a:srgbClr val="D32E66"/>
    <a:srgbClr val="FABE00"/>
    <a:srgbClr val="01B3D1"/>
    <a:srgbClr val="E119B6"/>
    <a:srgbClr val="D9FAFF"/>
    <a:srgbClr val="FFEDB3"/>
    <a:srgbClr val="78B83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70" d="100"/>
          <a:sy n="70" d="100"/>
        </p:scale>
        <p:origin x="-672" y="-108"/>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2829" y="6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F3ACD9-C559-410F-AEB9-3533B2466566}" type="doc">
      <dgm:prSet loTypeId="urn:microsoft.com/office/officeart/2005/8/layout/radial1" loCatId="relationship" qsTypeId="urn:microsoft.com/office/officeart/2005/8/quickstyle/3d3" qsCatId="3D" csTypeId="urn:microsoft.com/office/officeart/2005/8/colors/colorful1#1" csCatId="colorful" phldr="1"/>
      <dgm:spPr/>
      <dgm:t>
        <a:bodyPr/>
        <a:lstStyle/>
        <a:p>
          <a:endParaRPr lang="zh-CN" altLang="en-US"/>
        </a:p>
      </dgm:t>
    </dgm:pt>
    <dgm:pt modelId="{3756D65D-1669-492B-8C24-F125CC61AA2B}">
      <dgm:prSet phldrT="[文本]"/>
      <dgm:spPr/>
      <dgm:t>
        <a:bodyPr/>
        <a:lstStyle/>
        <a:p>
          <a:r>
            <a:rPr lang="zh-CN" altLang="en-US" dirty="0" smtClean="0"/>
            <a:t>研学乐园</a:t>
          </a:r>
          <a:endParaRPr lang="zh-CN" altLang="en-US" dirty="0"/>
        </a:p>
      </dgm:t>
    </dgm:pt>
    <dgm:pt modelId="{C3CF5049-95A2-4EA9-9415-AAA4AA34A16C}" type="parTrans" cxnId="{3FC8CACD-AA67-49EC-8F47-6500F6CDFB18}">
      <dgm:prSet/>
      <dgm:spPr/>
      <dgm:t>
        <a:bodyPr/>
        <a:lstStyle/>
        <a:p>
          <a:endParaRPr lang="zh-CN" altLang="en-US"/>
        </a:p>
      </dgm:t>
    </dgm:pt>
    <dgm:pt modelId="{4B3239CF-9197-421F-8B9D-714D698FB5F4}" type="sibTrans" cxnId="{3FC8CACD-AA67-49EC-8F47-6500F6CDFB18}">
      <dgm:prSet/>
      <dgm:spPr/>
      <dgm:t>
        <a:bodyPr/>
        <a:lstStyle/>
        <a:p>
          <a:endParaRPr lang="zh-CN" altLang="en-US"/>
        </a:p>
      </dgm:t>
    </dgm:pt>
    <dgm:pt modelId="{6CB8F2BB-8430-4D7B-8EF7-4195B611A3D5}">
      <dgm:prSet phldrT="[文本]"/>
      <dgm:spPr/>
      <dgm:t>
        <a:bodyPr/>
        <a:lstStyle/>
        <a:p>
          <a:r>
            <a:rPr lang="zh-CN" altLang="en-US" dirty="0" smtClean="0"/>
            <a:t>注册登录</a:t>
          </a:r>
          <a:endParaRPr lang="zh-CN" altLang="en-US" dirty="0"/>
        </a:p>
      </dgm:t>
    </dgm:pt>
    <dgm:pt modelId="{365BAF52-3626-495B-9C21-C242768DCDA6}" type="parTrans" cxnId="{BCDCB883-E13A-4E64-8DFE-611DFD090B31}">
      <dgm:prSet/>
      <dgm:spPr/>
      <dgm:t>
        <a:bodyPr/>
        <a:lstStyle/>
        <a:p>
          <a:endParaRPr lang="zh-CN" altLang="en-US"/>
        </a:p>
      </dgm:t>
    </dgm:pt>
    <dgm:pt modelId="{0E0689C4-E4EA-459B-B3D8-377D4DB51437}" type="sibTrans" cxnId="{BCDCB883-E13A-4E64-8DFE-611DFD090B31}">
      <dgm:prSet/>
      <dgm:spPr/>
      <dgm:t>
        <a:bodyPr/>
        <a:lstStyle/>
        <a:p>
          <a:endParaRPr lang="zh-CN" altLang="en-US"/>
        </a:p>
      </dgm:t>
    </dgm:pt>
    <dgm:pt modelId="{9521DD9A-65E6-49C7-8718-3F7CAE643469}">
      <dgm:prSet phldrT="[文本]"/>
      <dgm:spPr/>
      <dgm:t>
        <a:bodyPr/>
        <a:lstStyle/>
        <a:p>
          <a:r>
            <a:rPr lang="zh-CN" altLang="en-US" dirty="0" smtClean="0"/>
            <a:t>课程选项</a:t>
          </a:r>
          <a:endParaRPr lang="zh-CN" altLang="en-US" dirty="0"/>
        </a:p>
      </dgm:t>
    </dgm:pt>
    <dgm:pt modelId="{454B21E7-62B2-4129-ADF0-784D1F75BB71}" type="parTrans" cxnId="{A3F8B2DC-0EA6-4289-9FAA-70FB6024F82A}">
      <dgm:prSet/>
      <dgm:spPr/>
      <dgm:t>
        <a:bodyPr/>
        <a:lstStyle/>
        <a:p>
          <a:endParaRPr lang="zh-CN" altLang="en-US"/>
        </a:p>
      </dgm:t>
    </dgm:pt>
    <dgm:pt modelId="{69820ED4-667D-4299-9214-989B97C91BF7}" type="sibTrans" cxnId="{A3F8B2DC-0EA6-4289-9FAA-70FB6024F82A}">
      <dgm:prSet/>
      <dgm:spPr/>
      <dgm:t>
        <a:bodyPr/>
        <a:lstStyle/>
        <a:p>
          <a:endParaRPr lang="zh-CN" altLang="en-US"/>
        </a:p>
      </dgm:t>
    </dgm:pt>
    <dgm:pt modelId="{6C683837-6448-4742-B866-5E3405B52CE7}">
      <dgm:prSet phldrT="[文本]"/>
      <dgm:spPr/>
      <dgm:t>
        <a:bodyPr/>
        <a:lstStyle/>
        <a:p>
          <a:r>
            <a:rPr lang="zh-CN" altLang="en-US" dirty="0" smtClean="0"/>
            <a:t>个人信息</a:t>
          </a:r>
          <a:endParaRPr lang="zh-CN" altLang="en-US" dirty="0"/>
        </a:p>
      </dgm:t>
    </dgm:pt>
    <dgm:pt modelId="{3EBB4047-EF8F-4E68-990E-7EFAB33D54CA}" type="parTrans" cxnId="{EA5A0342-2CA5-41EE-8FF4-177C46D16C3C}">
      <dgm:prSet/>
      <dgm:spPr/>
      <dgm:t>
        <a:bodyPr/>
        <a:lstStyle/>
        <a:p>
          <a:endParaRPr lang="zh-CN" altLang="en-US"/>
        </a:p>
      </dgm:t>
    </dgm:pt>
    <dgm:pt modelId="{A11D01C2-E4A3-493C-8C60-6BF8CA224A95}" type="sibTrans" cxnId="{EA5A0342-2CA5-41EE-8FF4-177C46D16C3C}">
      <dgm:prSet/>
      <dgm:spPr/>
      <dgm:t>
        <a:bodyPr/>
        <a:lstStyle/>
        <a:p>
          <a:endParaRPr lang="zh-CN" altLang="en-US"/>
        </a:p>
      </dgm:t>
    </dgm:pt>
    <dgm:pt modelId="{94EED135-480C-433D-8351-3C45E9C9DAA3}">
      <dgm:prSet phldrT="[文本]"/>
      <dgm:spPr/>
      <dgm:t>
        <a:bodyPr/>
        <a:lstStyle/>
        <a:p>
          <a:r>
            <a:rPr lang="zh-CN" altLang="en-US" dirty="0" smtClean="0"/>
            <a:t>班级课程管理</a:t>
          </a:r>
          <a:endParaRPr lang="zh-CN" altLang="en-US" dirty="0"/>
        </a:p>
      </dgm:t>
    </dgm:pt>
    <dgm:pt modelId="{DC7FF87C-301C-40B9-B370-AE27AE006186}" type="parTrans" cxnId="{CE60194C-382D-454F-81AC-D3D9F68F4348}">
      <dgm:prSet/>
      <dgm:spPr/>
      <dgm:t>
        <a:bodyPr/>
        <a:lstStyle/>
        <a:p>
          <a:endParaRPr lang="zh-CN" altLang="en-US"/>
        </a:p>
      </dgm:t>
    </dgm:pt>
    <dgm:pt modelId="{71954CC0-D24A-4124-BE61-3C5716D4814D}" type="sibTrans" cxnId="{CE60194C-382D-454F-81AC-D3D9F68F4348}">
      <dgm:prSet/>
      <dgm:spPr/>
      <dgm:t>
        <a:bodyPr/>
        <a:lstStyle/>
        <a:p>
          <a:endParaRPr lang="zh-CN" altLang="en-US"/>
        </a:p>
      </dgm:t>
    </dgm:pt>
    <dgm:pt modelId="{335D463B-5527-4AA8-8C1C-F0CC0589EF70}" type="pres">
      <dgm:prSet presAssocID="{E2F3ACD9-C559-410F-AEB9-3533B2466566}" presName="cycle" presStyleCnt="0">
        <dgm:presLayoutVars>
          <dgm:chMax val="1"/>
          <dgm:dir/>
          <dgm:animLvl val="ctr"/>
          <dgm:resizeHandles val="exact"/>
        </dgm:presLayoutVars>
      </dgm:prSet>
      <dgm:spPr/>
      <dgm:t>
        <a:bodyPr/>
        <a:lstStyle/>
        <a:p>
          <a:endParaRPr lang="zh-CN" altLang="en-US"/>
        </a:p>
      </dgm:t>
    </dgm:pt>
    <dgm:pt modelId="{49B81D24-27F9-4583-BF64-05A04A583C1D}" type="pres">
      <dgm:prSet presAssocID="{3756D65D-1669-492B-8C24-F125CC61AA2B}" presName="centerShape" presStyleLbl="node0" presStyleIdx="0" presStyleCnt="1"/>
      <dgm:spPr/>
      <dgm:t>
        <a:bodyPr/>
        <a:lstStyle/>
        <a:p>
          <a:endParaRPr lang="zh-CN" altLang="en-US"/>
        </a:p>
      </dgm:t>
    </dgm:pt>
    <dgm:pt modelId="{36D41189-73C7-42E1-AB2D-283173000BC2}" type="pres">
      <dgm:prSet presAssocID="{365BAF52-3626-495B-9C21-C242768DCDA6}" presName="Name9" presStyleLbl="parChTrans1D2" presStyleIdx="0" presStyleCnt="4"/>
      <dgm:spPr/>
      <dgm:t>
        <a:bodyPr/>
        <a:lstStyle/>
        <a:p>
          <a:endParaRPr lang="zh-CN" altLang="en-US"/>
        </a:p>
      </dgm:t>
    </dgm:pt>
    <dgm:pt modelId="{99FDD1E3-A0C6-4D8B-82F0-92B6FE69272D}" type="pres">
      <dgm:prSet presAssocID="{365BAF52-3626-495B-9C21-C242768DCDA6}" presName="connTx" presStyleLbl="parChTrans1D2" presStyleIdx="0" presStyleCnt="4"/>
      <dgm:spPr/>
      <dgm:t>
        <a:bodyPr/>
        <a:lstStyle/>
        <a:p>
          <a:endParaRPr lang="zh-CN" altLang="en-US"/>
        </a:p>
      </dgm:t>
    </dgm:pt>
    <dgm:pt modelId="{259D174D-3C14-42EF-950A-8B6A7AF2D541}" type="pres">
      <dgm:prSet presAssocID="{6CB8F2BB-8430-4D7B-8EF7-4195B611A3D5}" presName="node" presStyleLbl="node1" presStyleIdx="0" presStyleCnt="4">
        <dgm:presLayoutVars>
          <dgm:bulletEnabled val="1"/>
        </dgm:presLayoutVars>
      </dgm:prSet>
      <dgm:spPr/>
      <dgm:t>
        <a:bodyPr/>
        <a:lstStyle/>
        <a:p>
          <a:endParaRPr lang="zh-CN" altLang="en-US"/>
        </a:p>
      </dgm:t>
    </dgm:pt>
    <dgm:pt modelId="{9DD4C9F0-682F-4FB8-BE58-1775D7B20DBE}" type="pres">
      <dgm:prSet presAssocID="{454B21E7-62B2-4129-ADF0-784D1F75BB71}" presName="Name9" presStyleLbl="parChTrans1D2" presStyleIdx="1" presStyleCnt="4"/>
      <dgm:spPr/>
      <dgm:t>
        <a:bodyPr/>
        <a:lstStyle/>
        <a:p>
          <a:endParaRPr lang="zh-CN" altLang="en-US"/>
        </a:p>
      </dgm:t>
    </dgm:pt>
    <dgm:pt modelId="{02C2A0BA-CB70-47BA-AFB9-A55596A6DA57}" type="pres">
      <dgm:prSet presAssocID="{454B21E7-62B2-4129-ADF0-784D1F75BB71}" presName="connTx" presStyleLbl="parChTrans1D2" presStyleIdx="1" presStyleCnt="4"/>
      <dgm:spPr/>
      <dgm:t>
        <a:bodyPr/>
        <a:lstStyle/>
        <a:p>
          <a:endParaRPr lang="zh-CN" altLang="en-US"/>
        </a:p>
      </dgm:t>
    </dgm:pt>
    <dgm:pt modelId="{D7064F48-9817-426D-9B84-90017F77AF98}" type="pres">
      <dgm:prSet presAssocID="{9521DD9A-65E6-49C7-8718-3F7CAE643469}" presName="node" presStyleLbl="node1" presStyleIdx="1" presStyleCnt="4">
        <dgm:presLayoutVars>
          <dgm:bulletEnabled val="1"/>
        </dgm:presLayoutVars>
      </dgm:prSet>
      <dgm:spPr/>
      <dgm:t>
        <a:bodyPr/>
        <a:lstStyle/>
        <a:p>
          <a:endParaRPr lang="zh-CN" altLang="en-US"/>
        </a:p>
      </dgm:t>
    </dgm:pt>
    <dgm:pt modelId="{4948A47F-A7DD-43FB-8258-6BF000C73429}" type="pres">
      <dgm:prSet presAssocID="{3EBB4047-EF8F-4E68-990E-7EFAB33D54CA}" presName="Name9" presStyleLbl="parChTrans1D2" presStyleIdx="2" presStyleCnt="4"/>
      <dgm:spPr/>
      <dgm:t>
        <a:bodyPr/>
        <a:lstStyle/>
        <a:p>
          <a:endParaRPr lang="zh-CN" altLang="en-US"/>
        </a:p>
      </dgm:t>
    </dgm:pt>
    <dgm:pt modelId="{02519A23-715A-4C51-8AB0-4EFDB7263E6A}" type="pres">
      <dgm:prSet presAssocID="{3EBB4047-EF8F-4E68-990E-7EFAB33D54CA}" presName="connTx" presStyleLbl="parChTrans1D2" presStyleIdx="2" presStyleCnt="4"/>
      <dgm:spPr/>
      <dgm:t>
        <a:bodyPr/>
        <a:lstStyle/>
        <a:p>
          <a:endParaRPr lang="zh-CN" altLang="en-US"/>
        </a:p>
      </dgm:t>
    </dgm:pt>
    <dgm:pt modelId="{48EA4CBD-FE50-4482-888C-8D9F3A692891}" type="pres">
      <dgm:prSet presAssocID="{6C683837-6448-4742-B866-5E3405B52CE7}" presName="node" presStyleLbl="node1" presStyleIdx="2" presStyleCnt="4">
        <dgm:presLayoutVars>
          <dgm:bulletEnabled val="1"/>
        </dgm:presLayoutVars>
      </dgm:prSet>
      <dgm:spPr/>
      <dgm:t>
        <a:bodyPr/>
        <a:lstStyle/>
        <a:p>
          <a:endParaRPr lang="zh-CN" altLang="en-US"/>
        </a:p>
      </dgm:t>
    </dgm:pt>
    <dgm:pt modelId="{042BA195-1C87-4FB7-A2A9-CC465A0BA17F}" type="pres">
      <dgm:prSet presAssocID="{DC7FF87C-301C-40B9-B370-AE27AE006186}" presName="Name9" presStyleLbl="parChTrans1D2" presStyleIdx="3" presStyleCnt="4"/>
      <dgm:spPr/>
      <dgm:t>
        <a:bodyPr/>
        <a:lstStyle/>
        <a:p>
          <a:endParaRPr lang="zh-CN" altLang="en-US"/>
        </a:p>
      </dgm:t>
    </dgm:pt>
    <dgm:pt modelId="{E6611923-20A8-42DB-91EF-4790BCE6C679}" type="pres">
      <dgm:prSet presAssocID="{DC7FF87C-301C-40B9-B370-AE27AE006186}" presName="connTx" presStyleLbl="parChTrans1D2" presStyleIdx="3" presStyleCnt="4"/>
      <dgm:spPr/>
      <dgm:t>
        <a:bodyPr/>
        <a:lstStyle/>
        <a:p>
          <a:endParaRPr lang="zh-CN" altLang="en-US"/>
        </a:p>
      </dgm:t>
    </dgm:pt>
    <dgm:pt modelId="{0D21C805-D839-4C2E-9582-4B6B5A03F4A0}" type="pres">
      <dgm:prSet presAssocID="{94EED135-480C-433D-8351-3C45E9C9DAA3}" presName="node" presStyleLbl="node1" presStyleIdx="3" presStyleCnt="4">
        <dgm:presLayoutVars>
          <dgm:bulletEnabled val="1"/>
        </dgm:presLayoutVars>
      </dgm:prSet>
      <dgm:spPr/>
      <dgm:t>
        <a:bodyPr/>
        <a:lstStyle/>
        <a:p>
          <a:endParaRPr lang="zh-CN" altLang="en-US"/>
        </a:p>
      </dgm:t>
    </dgm:pt>
  </dgm:ptLst>
  <dgm:cxnLst>
    <dgm:cxn modelId="{BCDCB883-E13A-4E64-8DFE-611DFD090B31}" srcId="{3756D65D-1669-492B-8C24-F125CC61AA2B}" destId="{6CB8F2BB-8430-4D7B-8EF7-4195B611A3D5}" srcOrd="0" destOrd="0" parTransId="{365BAF52-3626-495B-9C21-C242768DCDA6}" sibTransId="{0E0689C4-E4EA-459B-B3D8-377D4DB51437}"/>
    <dgm:cxn modelId="{583F8EB8-5E40-4824-BF61-4231377E9CD5}" type="presOf" srcId="{454B21E7-62B2-4129-ADF0-784D1F75BB71}" destId="{9DD4C9F0-682F-4FB8-BE58-1775D7B20DBE}" srcOrd="0" destOrd="0" presId="urn:microsoft.com/office/officeart/2005/8/layout/radial1"/>
    <dgm:cxn modelId="{AA0A8C5C-400F-457C-8DBD-3681D8B4AD03}" type="presOf" srcId="{E2F3ACD9-C559-410F-AEB9-3533B2466566}" destId="{335D463B-5527-4AA8-8C1C-F0CC0589EF70}" srcOrd="0" destOrd="0" presId="urn:microsoft.com/office/officeart/2005/8/layout/radial1"/>
    <dgm:cxn modelId="{EA5A0342-2CA5-41EE-8FF4-177C46D16C3C}" srcId="{3756D65D-1669-492B-8C24-F125CC61AA2B}" destId="{6C683837-6448-4742-B866-5E3405B52CE7}" srcOrd="2" destOrd="0" parTransId="{3EBB4047-EF8F-4E68-990E-7EFAB33D54CA}" sibTransId="{A11D01C2-E4A3-493C-8C60-6BF8CA224A95}"/>
    <dgm:cxn modelId="{A3F8B2DC-0EA6-4289-9FAA-70FB6024F82A}" srcId="{3756D65D-1669-492B-8C24-F125CC61AA2B}" destId="{9521DD9A-65E6-49C7-8718-3F7CAE643469}" srcOrd="1" destOrd="0" parTransId="{454B21E7-62B2-4129-ADF0-784D1F75BB71}" sibTransId="{69820ED4-667D-4299-9214-989B97C91BF7}"/>
    <dgm:cxn modelId="{76E96CBC-6CFC-4292-BC3C-7CAE0F20CA65}" type="presOf" srcId="{454B21E7-62B2-4129-ADF0-784D1F75BB71}" destId="{02C2A0BA-CB70-47BA-AFB9-A55596A6DA57}" srcOrd="1" destOrd="0" presId="urn:microsoft.com/office/officeart/2005/8/layout/radial1"/>
    <dgm:cxn modelId="{6C26EB83-2FF6-4F0E-B9A5-F0BA97EA9CCB}" type="presOf" srcId="{DC7FF87C-301C-40B9-B370-AE27AE006186}" destId="{042BA195-1C87-4FB7-A2A9-CC465A0BA17F}" srcOrd="0" destOrd="0" presId="urn:microsoft.com/office/officeart/2005/8/layout/radial1"/>
    <dgm:cxn modelId="{11943710-3162-45B7-9219-5D5A5B4C9F76}" type="presOf" srcId="{3EBB4047-EF8F-4E68-990E-7EFAB33D54CA}" destId="{4948A47F-A7DD-43FB-8258-6BF000C73429}" srcOrd="0" destOrd="0" presId="urn:microsoft.com/office/officeart/2005/8/layout/radial1"/>
    <dgm:cxn modelId="{CE60194C-382D-454F-81AC-D3D9F68F4348}" srcId="{3756D65D-1669-492B-8C24-F125CC61AA2B}" destId="{94EED135-480C-433D-8351-3C45E9C9DAA3}" srcOrd="3" destOrd="0" parTransId="{DC7FF87C-301C-40B9-B370-AE27AE006186}" sibTransId="{71954CC0-D24A-4124-BE61-3C5716D4814D}"/>
    <dgm:cxn modelId="{1F305B82-C3F8-4745-B189-C65D11CCAC4A}" type="presOf" srcId="{6CB8F2BB-8430-4D7B-8EF7-4195B611A3D5}" destId="{259D174D-3C14-42EF-950A-8B6A7AF2D541}" srcOrd="0" destOrd="0" presId="urn:microsoft.com/office/officeart/2005/8/layout/radial1"/>
    <dgm:cxn modelId="{3FC8CACD-AA67-49EC-8F47-6500F6CDFB18}" srcId="{E2F3ACD9-C559-410F-AEB9-3533B2466566}" destId="{3756D65D-1669-492B-8C24-F125CC61AA2B}" srcOrd="0" destOrd="0" parTransId="{C3CF5049-95A2-4EA9-9415-AAA4AA34A16C}" sibTransId="{4B3239CF-9197-421F-8B9D-714D698FB5F4}"/>
    <dgm:cxn modelId="{F9AB6336-10F8-46C0-A9E2-FD8204BEF9E2}" type="presOf" srcId="{6C683837-6448-4742-B866-5E3405B52CE7}" destId="{48EA4CBD-FE50-4482-888C-8D9F3A692891}" srcOrd="0" destOrd="0" presId="urn:microsoft.com/office/officeart/2005/8/layout/radial1"/>
    <dgm:cxn modelId="{29E06266-A326-48CD-B021-4B48FD67664C}" type="presOf" srcId="{365BAF52-3626-495B-9C21-C242768DCDA6}" destId="{36D41189-73C7-42E1-AB2D-283173000BC2}" srcOrd="0" destOrd="0" presId="urn:microsoft.com/office/officeart/2005/8/layout/radial1"/>
    <dgm:cxn modelId="{BE4D7399-A993-4345-942B-6D82B993F197}" type="presOf" srcId="{DC7FF87C-301C-40B9-B370-AE27AE006186}" destId="{E6611923-20A8-42DB-91EF-4790BCE6C679}" srcOrd="1" destOrd="0" presId="urn:microsoft.com/office/officeart/2005/8/layout/radial1"/>
    <dgm:cxn modelId="{928A9389-6AB9-4FB9-A93B-B54CD8886E34}" type="presOf" srcId="{94EED135-480C-433D-8351-3C45E9C9DAA3}" destId="{0D21C805-D839-4C2E-9582-4B6B5A03F4A0}" srcOrd="0" destOrd="0" presId="urn:microsoft.com/office/officeart/2005/8/layout/radial1"/>
    <dgm:cxn modelId="{39AD5641-102B-43D7-B2AE-55FDEE8B21B3}" type="presOf" srcId="{365BAF52-3626-495B-9C21-C242768DCDA6}" destId="{99FDD1E3-A0C6-4D8B-82F0-92B6FE69272D}" srcOrd="1" destOrd="0" presId="urn:microsoft.com/office/officeart/2005/8/layout/radial1"/>
    <dgm:cxn modelId="{828D41B0-81CC-4ED2-A2A4-0DC6FB456CA1}" type="presOf" srcId="{9521DD9A-65E6-49C7-8718-3F7CAE643469}" destId="{D7064F48-9817-426D-9B84-90017F77AF98}" srcOrd="0" destOrd="0" presId="urn:microsoft.com/office/officeart/2005/8/layout/radial1"/>
    <dgm:cxn modelId="{3A5E8A0A-9F90-4260-A4B5-A622E486C412}" type="presOf" srcId="{3EBB4047-EF8F-4E68-990E-7EFAB33D54CA}" destId="{02519A23-715A-4C51-8AB0-4EFDB7263E6A}" srcOrd="1" destOrd="0" presId="urn:microsoft.com/office/officeart/2005/8/layout/radial1"/>
    <dgm:cxn modelId="{0883518D-A257-48E2-A79B-D383B3E31175}" type="presOf" srcId="{3756D65D-1669-492B-8C24-F125CC61AA2B}" destId="{49B81D24-27F9-4583-BF64-05A04A583C1D}" srcOrd="0" destOrd="0" presId="urn:microsoft.com/office/officeart/2005/8/layout/radial1"/>
    <dgm:cxn modelId="{063E8DD4-DEC9-4878-A2B0-14D74966FED7}" type="presParOf" srcId="{335D463B-5527-4AA8-8C1C-F0CC0589EF70}" destId="{49B81D24-27F9-4583-BF64-05A04A583C1D}" srcOrd="0" destOrd="0" presId="urn:microsoft.com/office/officeart/2005/8/layout/radial1"/>
    <dgm:cxn modelId="{8B3C2246-C4F7-40B0-87B7-A39BD184CACB}" type="presParOf" srcId="{335D463B-5527-4AA8-8C1C-F0CC0589EF70}" destId="{36D41189-73C7-42E1-AB2D-283173000BC2}" srcOrd="1" destOrd="0" presId="urn:microsoft.com/office/officeart/2005/8/layout/radial1"/>
    <dgm:cxn modelId="{203F93B8-B9AF-42D3-AD16-6118427EBEFA}" type="presParOf" srcId="{36D41189-73C7-42E1-AB2D-283173000BC2}" destId="{99FDD1E3-A0C6-4D8B-82F0-92B6FE69272D}" srcOrd="0" destOrd="0" presId="urn:microsoft.com/office/officeart/2005/8/layout/radial1"/>
    <dgm:cxn modelId="{5527FE10-B78E-40CB-8F8C-1589E78E9742}" type="presParOf" srcId="{335D463B-5527-4AA8-8C1C-F0CC0589EF70}" destId="{259D174D-3C14-42EF-950A-8B6A7AF2D541}" srcOrd="2" destOrd="0" presId="urn:microsoft.com/office/officeart/2005/8/layout/radial1"/>
    <dgm:cxn modelId="{C79CEDC6-3824-417B-B628-33C052A96BC0}" type="presParOf" srcId="{335D463B-5527-4AA8-8C1C-F0CC0589EF70}" destId="{9DD4C9F0-682F-4FB8-BE58-1775D7B20DBE}" srcOrd="3" destOrd="0" presId="urn:microsoft.com/office/officeart/2005/8/layout/radial1"/>
    <dgm:cxn modelId="{399648C5-1E78-4EF3-912B-9D0EFA18BD20}" type="presParOf" srcId="{9DD4C9F0-682F-4FB8-BE58-1775D7B20DBE}" destId="{02C2A0BA-CB70-47BA-AFB9-A55596A6DA57}" srcOrd="0" destOrd="0" presId="urn:microsoft.com/office/officeart/2005/8/layout/radial1"/>
    <dgm:cxn modelId="{E1EE29CF-F82B-4188-9059-7B181131EAF7}" type="presParOf" srcId="{335D463B-5527-4AA8-8C1C-F0CC0589EF70}" destId="{D7064F48-9817-426D-9B84-90017F77AF98}" srcOrd="4" destOrd="0" presId="urn:microsoft.com/office/officeart/2005/8/layout/radial1"/>
    <dgm:cxn modelId="{8F61DAB7-B899-40A8-BA8F-AABE58986FCE}" type="presParOf" srcId="{335D463B-5527-4AA8-8C1C-F0CC0589EF70}" destId="{4948A47F-A7DD-43FB-8258-6BF000C73429}" srcOrd="5" destOrd="0" presId="urn:microsoft.com/office/officeart/2005/8/layout/radial1"/>
    <dgm:cxn modelId="{97C72840-1E43-4D45-9076-4099CA628A39}" type="presParOf" srcId="{4948A47F-A7DD-43FB-8258-6BF000C73429}" destId="{02519A23-715A-4C51-8AB0-4EFDB7263E6A}" srcOrd="0" destOrd="0" presId="urn:microsoft.com/office/officeart/2005/8/layout/radial1"/>
    <dgm:cxn modelId="{042B30FA-33DB-4F1B-8946-54FC8E21FAA8}" type="presParOf" srcId="{335D463B-5527-4AA8-8C1C-F0CC0589EF70}" destId="{48EA4CBD-FE50-4482-888C-8D9F3A692891}" srcOrd="6" destOrd="0" presId="urn:microsoft.com/office/officeart/2005/8/layout/radial1"/>
    <dgm:cxn modelId="{E39C713B-4D9A-4E24-9455-34B88D5C5A9C}" type="presParOf" srcId="{335D463B-5527-4AA8-8C1C-F0CC0589EF70}" destId="{042BA195-1C87-4FB7-A2A9-CC465A0BA17F}" srcOrd="7" destOrd="0" presId="urn:microsoft.com/office/officeart/2005/8/layout/radial1"/>
    <dgm:cxn modelId="{1A6258D9-5254-4435-9695-26C7A3850755}" type="presParOf" srcId="{042BA195-1C87-4FB7-A2A9-CC465A0BA17F}" destId="{E6611923-20A8-42DB-91EF-4790BCE6C679}" srcOrd="0" destOrd="0" presId="urn:microsoft.com/office/officeart/2005/8/layout/radial1"/>
    <dgm:cxn modelId="{D88AFC4D-8E8A-4B16-8470-7D27362BCDFE}" type="presParOf" srcId="{335D463B-5527-4AA8-8C1C-F0CC0589EF70}" destId="{0D21C805-D839-4C2E-9582-4B6B5A03F4A0}" srcOrd="8" destOrd="0" presId="urn:microsoft.com/office/officeart/2005/8/layout/radial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B81D24-27F9-4583-BF64-05A04A583C1D}">
      <dsp:nvSpPr>
        <dsp:cNvPr id="0" name=""/>
        <dsp:cNvSpPr/>
      </dsp:nvSpPr>
      <dsp:spPr>
        <a:xfrm>
          <a:off x="3448648" y="1125938"/>
          <a:ext cx="855412" cy="855412"/>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研学乐园</a:t>
          </a:r>
          <a:endParaRPr lang="zh-CN" altLang="en-US" sz="1800" kern="1200" dirty="0"/>
        </a:p>
      </dsp:txBody>
      <dsp:txXfrm>
        <a:off x="3448648" y="1125938"/>
        <a:ext cx="855412" cy="855412"/>
      </dsp:txXfrm>
    </dsp:sp>
    <dsp:sp modelId="{36D41189-73C7-42E1-AB2D-283173000BC2}">
      <dsp:nvSpPr>
        <dsp:cNvPr id="0" name=""/>
        <dsp:cNvSpPr/>
      </dsp:nvSpPr>
      <dsp:spPr>
        <a:xfrm rot="16200000">
          <a:off x="3747291" y="986945"/>
          <a:ext cx="258126" cy="19860"/>
        </a:xfrm>
        <a:custGeom>
          <a:avLst/>
          <a:gdLst/>
          <a:ahLst/>
          <a:cxnLst/>
          <a:rect l="0" t="0" r="0" b="0"/>
          <a:pathLst>
            <a:path>
              <a:moveTo>
                <a:pt x="0" y="9930"/>
              </a:moveTo>
              <a:lnTo>
                <a:pt x="258126" y="9930"/>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6200000">
        <a:off x="3869901" y="990422"/>
        <a:ext cx="12906" cy="12906"/>
      </dsp:txXfrm>
    </dsp:sp>
    <dsp:sp modelId="{259D174D-3C14-42EF-950A-8B6A7AF2D541}">
      <dsp:nvSpPr>
        <dsp:cNvPr id="0" name=""/>
        <dsp:cNvSpPr/>
      </dsp:nvSpPr>
      <dsp:spPr>
        <a:xfrm>
          <a:off x="3448648" y="12399"/>
          <a:ext cx="855412" cy="855412"/>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注册登录</a:t>
          </a:r>
          <a:endParaRPr lang="zh-CN" altLang="en-US" sz="1500" kern="1200" dirty="0"/>
        </a:p>
      </dsp:txBody>
      <dsp:txXfrm>
        <a:off x="3448648" y="12399"/>
        <a:ext cx="855412" cy="855412"/>
      </dsp:txXfrm>
    </dsp:sp>
    <dsp:sp modelId="{9DD4C9F0-682F-4FB8-BE58-1775D7B20DBE}">
      <dsp:nvSpPr>
        <dsp:cNvPr id="0" name=""/>
        <dsp:cNvSpPr/>
      </dsp:nvSpPr>
      <dsp:spPr>
        <a:xfrm>
          <a:off x="4304061" y="1543714"/>
          <a:ext cx="258126" cy="19860"/>
        </a:xfrm>
        <a:custGeom>
          <a:avLst/>
          <a:gdLst/>
          <a:ahLst/>
          <a:cxnLst/>
          <a:rect l="0" t="0" r="0" b="0"/>
          <a:pathLst>
            <a:path>
              <a:moveTo>
                <a:pt x="0" y="9930"/>
              </a:moveTo>
              <a:lnTo>
                <a:pt x="258126" y="9930"/>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26671" y="1547191"/>
        <a:ext cx="12906" cy="12906"/>
      </dsp:txXfrm>
    </dsp:sp>
    <dsp:sp modelId="{D7064F48-9817-426D-9B84-90017F77AF98}">
      <dsp:nvSpPr>
        <dsp:cNvPr id="0" name=""/>
        <dsp:cNvSpPr/>
      </dsp:nvSpPr>
      <dsp:spPr>
        <a:xfrm>
          <a:off x="4562187" y="1125938"/>
          <a:ext cx="855412" cy="855412"/>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课程选项</a:t>
          </a:r>
          <a:endParaRPr lang="zh-CN" altLang="en-US" sz="1500" kern="1200" dirty="0"/>
        </a:p>
      </dsp:txBody>
      <dsp:txXfrm>
        <a:off x="4562187" y="1125938"/>
        <a:ext cx="855412" cy="855412"/>
      </dsp:txXfrm>
    </dsp:sp>
    <dsp:sp modelId="{4948A47F-A7DD-43FB-8258-6BF000C73429}">
      <dsp:nvSpPr>
        <dsp:cNvPr id="0" name=""/>
        <dsp:cNvSpPr/>
      </dsp:nvSpPr>
      <dsp:spPr>
        <a:xfrm rot="5400000">
          <a:off x="3747291" y="2100484"/>
          <a:ext cx="258126" cy="19860"/>
        </a:xfrm>
        <a:custGeom>
          <a:avLst/>
          <a:gdLst/>
          <a:ahLst/>
          <a:cxnLst/>
          <a:rect l="0" t="0" r="0" b="0"/>
          <a:pathLst>
            <a:path>
              <a:moveTo>
                <a:pt x="0" y="9930"/>
              </a:moveTo>
              <a:lnTo>
                <a:pt x="258126" y="9930"/>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5400000">
        <a:off x="3869901" y="2103961"/>
        <a:ext cx="12906" cy="12906"/>
      </dsp:txXfrm>
    </dsp:sp>
    <dsp:sp modelId="{48EA4CBD-FE50-4482-888C-8D9F3A692891}">
      <dsp:nvSpPr>
        <dsp:cNvPr id="0" name=""/>
        <dsp:cNvSpPr/>
      </dsp:nvSpPr>
      <dsp:spPr>
        <a:xfrm>
          <a:off x="3448648" y="2239477"/>
          <a:ext cx="855412" cy="855412"/>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个人信息</a:t>
          </a:r>
          <a:endParaRPr lang="zh-CN" altLang="en-US" sz="1500" kern="1200" dirty="0"/>
        </a:p>
      </dsp:txBody>
      <dsp:txXfrm>
        <a:off x="3448648" y="2239477"/>
        <a:ext cx="855412" cy="855412"/>
      </dsp:txXfrm>
    </dsp:sp>
    <dsp:sp modelId="{042BA195-1C87-4FB7-A2A9-CC465A0BA17F}">
      <dsp:nvSpPr>
        <dsp:cNvPr id="0" name=""/>
        <dsp:cNvSpPr/>
      </dsp:nvSpPr>
      <dsp:spPr>
        <a:xfrm rot="10800000">
          <a:off x="3190522" y="1543714"/>
          <a:ext cx="258126" cy="19860"/>
        </a:xfrm>
        <a:custGeom>
          <a:avLst/>
          <a:gdLst/>
          <a:ahLst/>
          <a:cxnLst/>
          <a:rect l="0" t="0" r="0" b="0"/>
          <a:pathLst>
            <a:path>
              <a:moveTo>
                <a:pt x="0" y="9930"/>
              </a:moveTo>
              <a:lnTo>
                <a:pt x="258126" y="9930"/>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313132" y="1547191"/>
        <a:ext cx="12906" cy="12906"/>
      </dsp:txXfrm>
    </dsp:sp>
    <dsp:sp modelId="{0D21C805-D839-4C2E-9582-4B6B5A03F4A0}">
      <dsp:nvSpPr>
        <dsp:cNvPr id="0" name=""/>
        <dsp:cNvSpPr/>
      </dsp:nvSpPr>
      <dsp:spPr>
        <a:xfrm>
          <a:off x="2335109" y="1125938"/>
          <a:ext cx="855412" cy="855412"/>
        </a:xfrm>
        <a:prstGeom prst="ellipse">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班级课程管理</a:t>
          </a:r>
          <a:endParaRPr lang="zh-CN" altLang="en-US" sz="1500" kern="1200" dirty="0"/>
        </a:p>
      </dsp:txBody>
      <dsp:txXfrm>
        <a:off x="2335109" y="1125938"/>
        <a:ext cx="855412" cy="85541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27039E-2448-4947-8E19-C1444C61DBC5}" type="datetimeFigureOut">
              <a:rPr lang="zh-CN" altLang="en-US" smtClean="0"/>
              <a:pPr/>
              <a:t>2018/12/16 Sunday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226B47-C0B1-430F-8674-9BBB64A87708}" type="slidenum">
              <a:rPr lang="zh-CN" altLang="en-US" smtClean="0"/>
              <a:pPr/>
              <a:t>‹#›</a:t>
            </a:fld>
            <a:endParaRPr lang="zh-CN" altLang="en-US"/>
          </a:p>
        </p:txBody>
      </p:sp>
    </p:spTree>
    <p:extLst>
      <p:ext uri="{BB962C8B-B14F-4D97-AF65-F5344CB8AC3E}">
        <p14:creationId xmlns:p14="http://schemas.microsoft.com/office/powerpoint/2010/main" xmlns="" val="47432310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75045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0" r="-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57821187"/>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449865">
            <a:off x="-1619016" y="-1399942"/>
            <a:ext cx="4147206" cy="3287454"/>
          </a:xfrm>
          <a:prstGeom prst="rect">
            <a:avLst/>
          </a:prstGeom>
        </p:spPr>
      </p:pic>
      <p:sp>
        <p:nvSpPr>
          <p:cNvPr id="10" name="矩形 9"/>
          <p:cNvSpPr/>
          <p:nvPr/>
        </p:nvSpPr>
        <p:spPr>
          <a:xfrm>
            <a:off x="0" y="2592322"/>
            <a:ext cx="12192000" cy="1905000"/>
          </a:xfrm>
          <a:prstGeom prst="rect">
            <a:avLst/>
          </a:prstGeom>
          <a:solidFill>
            <a:srgbClr val="984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47800" y="2651760"/>
            <a:ext cx="14474996" cy="1845562"/>
          </a:xfrm>
          <a:prstGeom prst="rect">
            <a:avLst/>
          </a:prstGeom>
        </p:spPr>
      </p:pic>
      <p:sp>
        <p:nvSpPr>
          <p:cNvPr id="7" name="矩形 6"/>
          <p:cNvSpPr/>
          <p:nvPr/>
        </p:nvSpPr>
        <p:spPr>
          <a:xfrm>
            <a:off x="2478435" y="2729711"/>
            <a:ext cx="7227098" cy="1482650"/>
          </a:xfrm>
          <a:prstGeom prst="rect">
            <a:avLst/>
          </a:prstGeom>
        </p:spPr>
        <p:txBody>
          <a:bodyPr wrap="square">
            <a:sp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中小学深度探究式研学旅行课程设计与实施综合管理平台的开发</a:t>
            </a:r>
            <a:r>
              <a:rPr lang="zh-CN" altLang="en-US" sz="3200" b="1" dirty="0" smtClean="0">
                <a:solidFill>
                  <a:schemeClr val="bg1"/>
                </a:solidFill>
                <a:latin typeface="微软雅黑" panose="020B0503020204020204" pitchFamily="34" charset="-122"/>
                <a:ea typeface="微软雅黑" panose="020B0503020204020204" pitchFamily="34" charset="-122"/>
              </a:rPr>
              <a:t>研究项目汇报</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918450" y="5022850"/>
            <a:ext cx="3302000" cy="1338828"/>
          </a:xfrm>
          <a:prstGeom prst="rect">
            <a:avLst/>
          </a:prstGeom>
          <a:noFill/>
        </p:spPr>
        <p:txBody>
          <a:bodyPr wrap="square" rtlCol="0">
            <a:spAutoFit/>
          </a:bodyPr>
          <a:lstStyle/>
          <a:p>
            <a:pPr>
              <a:lnSpc>
                <a:spcPct val="150000"/>
              </a:lnSpc>
            </a:pPr>
            <a:r>
              <a:rPr lang="zh-CN" altLang="en-US" dirty="0" smtClean="0">
                <a:solidFill>
                  <a:srgbClr val="9840A3"/>
                </a:solidFill>
                <a:latin typeface="微软雅黑" panose="020B0503020204020204" pitchFamily="34" charset="-122"/>
                <a:ea typeface="微软雅黑" panose="020B0503020204020204" pitchFamily="34" charset="-122"/>
              </a:rPr>
              <a:t>导师：张义兵</a:t>
            </a:r>
            <a:endParaRPr lang="en-US" altLang="zh-CN" dirty="0" smtClean="0">
              <a:solidFill>
                <a:srgbClr val="9840A3"/>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rgbClr val="9840A3"/>
                </a:solidFill>
                <a:latin typeface="微软雅黑" panose="020B0503020204020204" pitchFamily="34" charset="-122"/>
                <a:ea typeface="微软雅黑" panose="020B0503020204020204" pitchFamily="34" charset="-122"/>
              </a:rPr>
              <a:t>主持人：顾晓敏</a:t>
            </a:r>
            <a:endParaRPr lang="en-US" altLang="zh-CN" dirty="0" smtClean="0">
              <a:solidFill>
                <a:srgbClr val="9840A3"/>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rgbClr val="9840A3"/>
                </a:solidFill>
                <a:latin typeface="微软雅黑" panose="020B0503020204020204" pitchFamily="34" charset="-122"/>
                <a:ea typeface="微软雅黑" panose="020B0503020204020204" pitchFamily="34" charset="-122"/>
              </a:rPr>
              <a:t>成员：杨澜、汪文颖、孙仕旺</a:t>
            </a:r>
            <a:endParaRPr lang="en-US" altLang="zh-CN" dirty="0" smtClean="0">
              <a:solidFill>
                <a:srgbClr val="9840A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117134" y="984029"/>
            <a:ext cx="3949700" cy="1200329"/>
          </a:xfrm>
          <a:prstGeom prst="rect">
            <a:avLst/>
          </a:prstGeom>
          <a:noFill/>
        </p:spPr>
        <p:txBody>
          <a:bodyPr wrap="square" rtlCol="0">
            <a:spAutoFit/>
          </a:bodyPr>
          <a:lstStyle/>
          <a:p>
            <a:r>
              <a:rPr lang="zh-CN" altLang="en-US" sz="7200" b="1" dirty="0" smtClean="0">
                <a:solidFill>
                  <a:srgbClr val="78B832"/>
                </a:solidFill>
                <a:latin typeface="汉仪星球体W" panose="00020600040101010101" pitchFamily="18" charset="-122"/>
                <a:ea typeface="汉仪星球体W" panose="00020600040101010101" pitchFamily="18" charset="-122"/>
              </a:rPr>
              <a:t>研</a:t>
            </a:r>
            <a:r>
              <a:rPr lang="zh-CN" altLang="en-US" sz="7200" b="1" dirty="0" smtClean="0">
                <a:solidFill>
                  <a:srgbClr val="01B3D1"/>
                </a:solidFill>
                <a:latin typeface="汉仪星球体W" panose="00020600040101010101" pitchFamily="18" charset="-122"/>
                <a:ea typeface="汉仪星球体W" panose="00020600040101010101" pitchFamily="18" charset="-122"/>
              </a:rPr>
              <a:t>学</a:t>
            </a:r>
            <a:r>
              <a:rPr lang="zh-CN" altLang="en-US" sz="7200" b="1" dirty="0" smtClean="0">
                <a:solidFill>
                  <a:srgbClr val="FABE00"/>
                </a:solidFill>
                <a:latin typeface="汉仪星球体W" panose="00020600040101010101" pitchFamily="18" charset="-122"/>
                <a:ea typeface="汉仪星球体W" panose="00020600040101010101" pitchFamily="18" charset="-122"/>
              </a:rPr>
              <a:t>乐</a:t>
            </a:r>
            <a:r>
              <a:rPr lang="zh-CN" altLang="en-US" sz="7200" b="1" dirty="0" smtClean="0">
                <a:solidFill>
                  <a:srgbClr val="D32E66"/>
                </a:solidFill>
                <a:latin typeface="汉仪星球体W" panose="00020600040101010101" pitchFamily="18" charset="-122"/>
                <a:ea typeface="汉仪星球体W" panose="00020600040101010101" pitchFamily="18" charset="-122"/>
              </a:rPr>
              <a:t>园</a:t>
            </a:r>
            <a:endParaRPr lang="zh-CN" altLang="en-US" sz="7200" b="1" dirty="0">
              <a:solidFill>
                <a:srgbClr val="D32E66"/>
              </a:solidFill>
              <a:latin typeface="汉仪星球体W" panose="00020600040101010101" pitchFamily="18" charset="-122"/>
              <a:ea typeface="汉仪星球体W" panose="00020600040101010101" pitchFamily="18" charset="-122"/>
            </a:endParaRPr>
          </a:p>
        </p:txBody>
      </p:sp>
    </p:spTree>
    <p:extLst>
      <p:ext uri="{BB962C8B-B14F-4D97-AF65-F5344CB8AC3E}">
        <p14:creationId xmlns:p14="http://schemas.microsoft.com/office/powerpoint/2010/main" xmlns="" val="79847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21053" y="276460"/>
            <a:ext cx="2086816" cy="646331"/>
          </a:xfrm>
          <a:prstGeom prst="rect">
            <a:avLst/>
          </a:prstGeom>
          <a:noFill/>
        </p:spPr>
        <p:txBody>
          <a:bodyPr wrap="square" rtlCol="0">
            <a:spAutoFit/>
          </a:bodyPr>
          <a:lstStyle/>
          <a:p>
            <a:r>
              <a:rPr lang="zh-CN" altLang="en-US" sz="3600" b="1" dirty="0" smtClean="0">
                <a:solidFill>
                  <a:srgbClr val="78B832"/>
                </a:solidFill>
                <a:latin typeface="汉仪星球体W" panose="00020600040101010101" pitchFamily="18" charset="-122"/>
                <a:ea typeface="汉仪星球体W" panose="00020600040101010101" pitchFamily="18" charset="-122"/>
              </a:rPr>
              <a:t>项</a:t>
            </a:r>
            <a:r>
              <a:rPr lang="zh-CN" altLang="en-US" sz="3600" b="1" dirty="0" smtClean="0">
                <a:solidFill>
                  <a:srgbClr val="01B3D1"/>
                </a:solidFill>
                <a:latin typeface="汉仪星球体W" panose="00020600040101010101" pitchFamily="18" charset="-122"/>
                <a:ea typeface="汉仪星球体W" panose="00020600040101010101" pitchFamily="18" charset="-122"/>
              </a:rPr>
              <a:t>目</a:t>
            </a:r>
            <a:r>
              <a:rPr lang="zh-CN" altLang="en-US" sz="3600" b="1" dirty="0" smtClean="0">
                <a:solidFill>
                  <a:srgbClr val="FABE00"/>
                </a:solidFill>
                <a:latin typeface="汉仪星球体W" panose="00020600040101010101" pitchFamily="18" charset="-122"/>
                <a:ea typeface="汉仪星球体W" panose="00020600040101010101" pitchFamily="18" charset="-122"/>
              </a:rPr>
              <a:t>进</a:t>
            </a:r>
            <a:r>
              <a:rPr lang="zh-CN" altLang="en-US" sz="3600" b="1" dirty="0">
                <a:solidFill>
                  <a:srgbClr val="D32E66"/>
                </a:solidFill>
                <a:latin typeface="汉仪星球体W" panose="00020600040101010101" pitchFamily="18" charset="-122"/>
                <a:ea typeface="汉仪星球体W" panose="00020600040101010101" pitchFamily="18" charset="-122"/>
              </a:rPr>
              <a:t>展</a:t>
            </a:r>
          </a:p>
        </p:txBody>
      </p:sp>
      <p:grpSp>
        <p:nvGrpSpPr>
          <p:cNvPr id="14" name="组合 13"/>
          <p:cNvGrpSpPr/>
          <p:nvPr/>
        </p:nvGrpSpPr>
        <p:grpSpPr>
          <a:xfrm>
            <a:off x="1065160" y="1352310"/>
            <a:ext cx="2487003" cy="481870"/>
            <a:chOff x="1343812" y="3670588"/>
            <a:chExt cx="3759200" cy="728365"/>
          </a:xfrm>
        </p:grpSpPr>
        <p:sp>
          <p:nvSpPr>
            <p:cNvPr id="15" name="圆角矩形 14"/>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文本框 15"/>
            <p:cNvSpPr txBox="1"/>
            <p:nvPr/>
          </p:nvSpPr>
          <p:spPr>
            <a:xfrm>
              <a:off x="2474550" y="3747023"/>
              <a:ext cx="2267669" cy="558259"/>
            </a:xfrm>
            <a:prstGeom prst="rect">
              <a:avLst/>
            </a:prstGeom>
            <a:noFill/>
          </p:spPr>
          <p:txBody>
            <a:bodyPr wrap="square" rtlCol="0">
              <a:spAutoFit/>
            </a:bodyPr>
            <a:lstStyle/>
            <a:p>
              <a:r>
                <a:rPr lang="zh-CN" altLang="en-US" b="1" spc="600" dirty="0" smtClean="0">
                  <a:solidFill>
                    <a:schemeClr val="bg1"/>
                  </a:solidFill>
                  <a:latin typeface="微软雅黑" panose="020B0503020204020204" pitchFamily="34" charset="-122"/>
                  <a:ea typeface="微软雅黑" panose="020B0503020204020204" pitchFamily="34" charset="-122"/>
                </a:rPr>
                <a:t>理论体系</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1722866" y="3774925"/>
              <a:ext cx="330200" cy="511737"/>
            </a:xfrm>
            <a:prstGeom prst="rect">
              <a:avLst/>
            </a:prstGeom>
            <a:noFill/>
          </p:spPr>
          <p:txBody>
            <a:bodyPr wrap="square" rtlCol="0">
              <a:spAutoFit/>
            </a:bodyPr>
            <a:lstStyle/>
            <a:p>
              <a:r>
                <a:rPr lang="en-US" altLang="zh-CN" sz="1600" b="1" dirty="0">
                  <a:solidFill>
                    <a:srgbClr val="9840A3"/>
                  </a:solidFill>
                  <a:latin typeface="微软雅黑" panose="020B0503020204020204" pitchFamily="34" charset="-122"/>
                  <a:ea typeface="微软雅黑" panose="020B0503020204020204" pitchFamily="34" charset="-122"/>
                </a:rPr>
                <a:t>2</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9621685" y="4941185"/>
            <a:ext cx="4147206" cy="3287454"/>
            <a:chOff x="9621685" y="4941185"/>
            <a:chExt cx="4147206" cy="3287454"/>
          </a:xfrm>
        </p:grpSpPr>
        <p:pic>
          <p:nvPicPr>
            <p:cNvPr id="12" name="图片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449865">
              <a:off x="9621685" y="4941185"/>
              <a:ext cx="4147206" cy="3287454"/>
            </a:xfrm>
            <a:prstGeom prst="rect">
              <a:avLst/>
            </a:prstGeom>
          </p:spPr>
        </p:pic>
        <p:pic>
          <p:nvPicPr>
            <p:cNvPr id="19" name="图片 1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29990" y="6140487"/>
              <a:ext cx="1447619" cy="596825"/>
            </a:xfrm>
            <a:prstGeom prst="rect">
              <a:avLst/>
            </a:prstGeom>
          </p:spPr>
        </p:pic>
      </p:grpSp>
      <p:sp>
        <p:nvSpPr>
          <p:cNvPr id="20" name="Freeform 5"/>
          <p:cNvSpPr/>
          <p:nvPr/>
        </p:nvSpPr>
        <p:spPr bwMode="auto">
          <a:xfrm rot="5844680">
            <a:off x="3891677" y="3152752"/>
            <a:ext cx="868979" cy="985527"/>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accent2"/>
          </a:solid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sp>
        <p:nvSpPr>
          <p:cNvPr id="21" name="圆角矩形 20"/>
          <p:cNvSpPr/>
          <p:nvPr/>
        </p:nvSpPr>
        <p:spPr>
          <a:xfrm>
            <a:off x="1519319" y="2510786"/>
            <a:ext cx="2024543" cy="2700300"/>
          </a:xfrm>
          <a:prstGeom prst="roundRect">
            <a:avLst>
              <a:gd name="adj" fmla="val 9450"/>
            </a:avLst>
          </a:prstGeom>
          <a:ln>
            <a:solidFill>
              <a:srgbClr val="D3A2D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smtClean="0">
                <a:latin typeface="微软雅黑" pitchFamily="34" charset="-122"/>
                <a:ea typeface="微软雅黑" pitchFamily="34" charset="-122"/>
              </a:rPr>
              <a:t>收集资料</a:t>
            </a:r>
            <a:endParaRPr lang="en-US" altLang="zh-CN" sz="2400" dirty="0" smtClean="0">
              <a:latin typeface="微软雅黑" pitchFamily="34" charset="-122"/>
              <a:ea typeface="微软雅黑" pitchFamily="34" charset="-122"/>
            </a:endParaRPr>
          </a:p>
          <a:p>
            <a:pPr algn="ctr"/>
            <a:r>
              <a:rPr lang="zh-CN" altLang="en-US" sz="2400" dirty="0" smtClean="0">
                <a:latin typeface="微软雅黑" pitchFamily="34" charset="-122"/>
                <a:ea typeface="微软雅黑" pitchFamily="34" charset="-122"/>
              </a:rPr>
              <a:t>阅读文献</a:t>
            </a:r>
            <a:endParaRPr lang="zh-CN" altLang="en-US" sz="2400" dirty="0">
              <a:latin typeface="微软雅黑" pitchFamily="34" charset="-122"/>
              <a:ea typeface="微软雅黑" pitchFamily="34" charset="-122"/>
            </a:endParaRPr>
          </a:p>
        </p:txBody>
      </p:sp>
      <p:sp>
        <p:nvSpPr>
          <p:cNvPr id="22" name="圆角矩形 21"/>
          <p:cNvSpPr/>
          <p:nvPr/>
        </p:nvSpPr>
        <p:spPr>
          <a:xfrm>
            <a:off x="5115966" y="2508438"/>
            <a:ext cx="1872208" cy="2700300"/>
          </a:xfrm>
          <a:prstGeom prst="roundRect">
            <a:avLst>
              <a:gd name="adj" fmla="val 9450"/>
            </a:avLst>
          </a:prstGeom>
          <a:ln>
            <a:solidFill>
              <a:srgbClr val="D3A2DA"/>
            </a:solidFill>
          </a:ln>
        </p:spPr>
        <p:style>
          <a:lnRef idx="2">
            <a:schemeClr val="accent2"/>
          </a:lnRef>
          <a:fillRef idx="1">
            <a:schemeClr val="lt1"/>
          </a:fillRef>
          <a:effectRef idx="0">
            <a:schemeClr val="accent2"/>
          </a:effectRef>
          <a:fontRef idx="minor">
            <a:schemeClr val="dk1"/>
          </a:fontRef>
        </p:style>
        <p:txBody>
          <a:bodyPr rtlCol="0" anchor="ctr"/>
          <a:lstStyle/>
          <a:p>
            <a:pPr lvl="0" algn="ctr"/>
            <a:r>
              <a:rPr lang="zh-CN" altLang="en-US" sz="2400" dirty="0" smtClean="0">
                <a:latin typeface="微软雅黑" pitchFamily="34" charset="-122"/>
                <a:ea typeface="微软雅黑" pitchFamily="34" charset="-122"/>
              </a:rPr>
              <a:t>交流研讨</a:t>
            </a:r>
            <a:endParaRPr lang="en-US" altLang="zh-CN" sz="2400" dirty="0" smtClean="0">
              <a:latin typeface="微软雅黑" pitchFamily="34" charset="-122"/>
              <a:ea typeface="微软雅黑" pitchFamily="34" charset="-122"/>
            </a:endParaRPr>
          </a:p>
          <a:p>
            <a:pPr lvl="0" algn="ctr"/>
            <a:r>
              <a:rPr lang="zh-CN" altLang="en-US" sz="2400" dirty="0" smtClean="0">
                <a:latin typeface="微软雅黑" pitchFamily="34" charset="-122"/>
                <a:ea typeface="微软雅黑" pitchFamily="34" charset="-122"/>
              </a:rPr>
              <a:t>制定提纲</a:t>
            </a:r>
            <a:endParaRPr lang="zh-CN" altLang="zh-CN" sz="2400" dirty="0">
              <a:latin typeface="微软雅黑" pitchFamily="34" charset="-122"/>
              <a:ea typeface="微软雅黑" pitchFamily="34" charset="-122"/>
            </a:endParaRPr>
          </a:p>
        </p:txBody>
      </p:sp>
      <p:sp>
        <p:nvSpPr>
          <p:cNvPr id="23" name="Freeform 5"/>
          <p:cNvSpPr/>
          <p:nvPr/>
        </p:nvSpPr>
        <p:spPr bwMode="auto">
          <a:xfrm rot="5844680">
            <a:off x="7195309" y="3150404"/>
            <a:ext cx="868979" cy="985527"/>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accent2"/>
          </a:solid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sp>
        <p:nvSpPr>
          <p:cNvPr id="24" name="圆角矩形 23"/>
          <p:cNvSpPr/>
          <p:nvPr/>
        </p:nvSpPr>
        <p:spPr>
          <a:xfrm>
            <a:off x="8363326" y="2520158"/>
            <a:ext cx="1872208" cy="2700300"/>
          </a:xfrm>
          <a:prstGeom prst="roundRect">
            <a:avLst>
              <a:gd name="adj" fmla="val 9450"/>
            </a:avLst>
          </a:prstGeom>
          <a:ln>
            <a:solidFill>
              <a:srgbClr val="D3A2DA"/>
            </a:solidFill>
          </a:ln>
        </p:spPr>
        <p:style>
          <a:lnRef idx="2">
            <a:schemeClr val="accent2"/>
          </a:lnRef>
          <a:fillRef idx="1">
            <a:schemeClr val="lt1"/>
          </a:fillRef>
          <a:effectRef idx="0">
            <a:schemeClr val="accent2"/>
          </a:effectRef>
          <a:fontRef idx="minor">
            <a:schemeClr val="dk1"/>
          </a:fontRef>
        </p:style>
        <p:txBody>
          <a:bodyPr rtlCol="0" anchor="ctr"/>
          <a:lstStyle/>
          <a:p>
            <a:pPr lvl="0" algn="ctr"/>
            <a:r>
              <a:rPr lang="zh-CN" altLang="en-US" sz="2400" dirty="0" smtClean="0">
                <a:latin typeface="微软雅黑" pitchFamily="34" charset="-122"/>
                <a:ea typeface="微软雅黑" pitchFamily="34" charset="-122"/>
              </a:rPr>
              <a:t>制作整理</a:t>
            </a:r>
            <a:endParaRPr lang="zh-CN"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122326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ox(in)">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in)">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21053" y="276460"/>
            <a:ext cx="2086816" cy="646331"/>
          </a:xfrm>
          <a:prstGeom prst="rect">
            <a:avLst/>
          </a:prstGeom>
          <a:noFill/>
        </p:spPr>
        <p:txBody>
          <a:bodyPr wrap="square" rtlCol="0">
            <a:spAutoFit/>
          </a:bodyPr>
          <a:lstStyle/>
          <a:p>
            <a:r>
              <a:rPr lang="zh-CN" altLang="en-US" sz="3600" b="1" dirty="0" smtClean="0">
                <a:solidFill>
                  <a:srgbClr val="78B832"/>
                </a:solidFill>
                <a:latin typeface="汉仪星球体W" panose="00020600040101010101" pitchFamily="18" charset="-122"/>
                <a:ea typeface="汉仪星球体W" panose="00020600040101010101" pitchFamily="18" charset="-122"/>
              </a:rPr>
              <a:t>项</a:t>
            </a:r>
            <a:r>
              <a:rPr lang="zh-CN" altLang="en-US" sz="3600" b="1" dirty="0" smtClean="0">
                <a:solidFill>
                  <a:srgbClr val="01B3D1"/>
                </a:solidFill>
                <a:latin typeface="汉仪星球体W" panose="00020600040101010101" pitchFamily="18" charset="-122"/>
                <a:ea typeface="汉仪星球体W" panose="00020600040101010101" pitchFamily="18" charset="-122"/>
              </a:rPr>
              <a:t>目</a:t>
            </a:r>
            <a:r>
              <a:rPr lang="zh-CN" altLang="en-US" sz="3600" b="1" dirty="0" smtClean="0">
                <a:solidFill>
                  <a:srgbClr val="FABE00"/>
                </a:solidFill>
                <a:latin typeface="汉仪星球体W" panose="00020600040101010101" pitchFamily="18" charset="-122"/>
                <a:ea typeface="汉仪星球体W" panose="00020600040101010101" pitchFamily="18" charset="-122"/>
              </a:rPr>
              <a:t>进</a:t>
            </a:r>
            <a:r>
              <a:rPr lang="zh-CN" altLang="en-US" sz="3600" b="1" dirty="0">
                <a:solidFill>
                  <a:srgbClr val="D32E66"/>
                </a:solidFill>
                <a:latin typeface="汉仪星球体W" panose="00020600040101010101" pitchFamily="18" charset="-122"/>
                <a:ea typeface="汉仪星球体W" panose="00020600040101010101" pitchFamily="18" charset="-122"/>
              </a:rPr>
              <a:t>展</a:t>
            </a:r>
          </a:p>
        </p:txBody>
      </p:sp>
      <p:grpSp>
        <p:nvGrpSpPr>
          <p:cNvPr id="2" name="组合 13"/>
          <p:cNvGrpSpPr/>
          <p:nvPr/>
        </p:nvGrpSpPr>
        <p:grpSpPr>
          <a:xfrm>
            <a:off x="1065160" y="1352310"/>
            <a:ext cx="2487003" cy="481870"/>
            <a:chOff x="1343812" y="3670588"/>
            <a:chExt cx="3759200" cy="728365"/>
          </a:xfrm>
        </p:grpSpPr>
        <p:sp>
          <p:nvSpPr>
            <p:cNvPr id="15" name="圆角矩形 14"/>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文本框 15"/>
            <p:cNvSpPr txBox="1"/>
            <p:nvPr/>
          </p:nvSpPr>
          <p:spPr>
            <a:xfrm>
              <a:off x="2474550" y="3747023"/>
              <a:ext cx="2267669" cy="558259"/>
            </a:xfrm>
            <a:prstGeom prst="rect">
              <a:avLst/>
            </a:prstGeom>
            <a:noFill/>
          </p:spPr>
          <p:txBody>
            <a:bodyPr wrap="square" rtlCol="0">
              <a:spAutoFit/>
            </a:bodyPr>
            <a:lstStyle/>
            <a:p>
              <a:r>
                <a:rPr lang="zh-CN" altLang="en-US" b="1" spc="600" dirty="0" smtClean="0">
                  <a:solidFill>
                    <a:schemeClr val="bg1"/>
                  </a:solidFill>
                  <a:latin typeface="微软雅黑" panose="020B0503020204020204" pitchFamily="34" charset="-122"/>
                  <a:ea typeface="微软雅黑" panose="020B0503020204020204" pitchFamily="34" charset="-122"/>
                </a:rPr>
                <a:t>理论体系</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1722866" y="3774925"/>
              <a:ext cx="330200" cy="511737"/>
            </a:xfrm>
            <a:prstGeom prst="rect">
              <a:avLst/>
            </a:prstGeom>
            <a:noFill/>
          </p:spPr>
          <p:txBody>
            <a:bodyPr wrap="square" rtlCol="0">
              <a:spAutoFit/>
            </a:bodyPr>
            <a:lstStyle/>
            <a:p>
              <a:r>
                <a:rPr lang="en-US" altLang="zh-CN" sz="1600" b="1" dirty="0">
                  <a:solidFill>
                    <a:srgbClr val="9840A3"/>
                  </a:solidFill>
                  <a:latin typeface="微软雅黑" panose="020B0503020204020204" pitchFamily="34" charset="-122"/>
                  <a:ea typeface="微软雅黑" panose="020B0503020204020204" pitchFamily="34" charset="-122"/>
                </a:rPr>
                <a:t>2</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nvGrpSpPr>
          <p:cNvPr id="3" name="组合 10"/>
          <p:cNvGrpSpPr/>
          <p:nvPr/>
        </p:nvGrpSpPr>
        <p:grpSpPr>
          <a:xfrm>
            <a:off x="9621685" y="4941188"/>
            <a:ext cx="4147206" cy="3287454"/>
            <a:chOff x="9621685" y="4941185"/>
            <a:chExt cx="4147206" cy="3287454"/>
          </a:xfrm>
        </p:grpSpPr>
        <p:pic>
          <p:nvPicPr>
            <p:cNvPr id="12" name="图片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449865">
              <a:off x="9621685" y="4941185"/>
              <a:ext cx="4147206" cy="3287454"/>
            </a:xfrm>
            <a:prstGeom prst="rect">
              <a:avLst/>
            </a:prstGeom>
          </p:spPr>
        </p:pic>
        <p:pic>
          <p:nvPicPr>
            <p:cNvPr id="19" name="图片 1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29990" y="6140487"/>
              <a:ext cx="1447619" cy="596825"/>
            </a:xfrm>
            <a:prstGeom prst="rect">
              <a:avLst/>
            </a:prstGeom>
          </p:spPr>
        </p:pic>
      </p:grpSp>
      <p:sp>
        <p:nvSpPr>
          <p:cNvPr id="25" name="圆角矩形 24"/>
          <p:cNvSpPr/>
          <p:nvPr/>
        </p:nvSpPr>
        <p:spPr>
          <a:xfrm>
            <a:off x="698842" y="2243357"/>
            <a:ext cx="3067050" cy="3448050"/>
          </a:xfrm>
          <a:prstGeom prst="roundRect">
            <a:avLst/>
          </a:prstGeom>
          <a:solidFill>
            <a:srgbClr val="FCE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r>
              <a:rPr lang="zh-CN" altLang="zh-CN" sz="2000" dirty="0" smtClean="0">
                <a:solidFill>
                  <a:schemeClr val="tx1"/>
                </a:solidFill>
                <a:latin typeface="微软雅黑" pitchFamily="34" charset="-122"/>
                <a:ea typeface="微软雅黑" pitchFamily="34" charset="-122"/>
              </a:rPr>
              <a:t>在前人的基础上，结合我国国情，提出本项目组对研学旅行的定义</a:t>
            </a:r>
            <a:endParaRPr lang="zh-CN" altLang="en-US" sz="2000" dirty="0">
              <a:solidFill>
                <a:schemeClr val="tx1"/>
              </a:solidFill>
              <a:latin typeface="微软雅黑" pitchFamily="34" charset="-122"/>
              <a:ea typeface="微软雅黑" pitchFamily="34" charset="-122"/>
            </a:endParaRPr>
          </a:p>
        </p:txBody>
      </p:sp>
      <p:pic>
        <p:nvPicPr>
          <p:cNvPr id="26" name="图片 2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406692" y="2461846"/>
            <a:ext cx="1723809" cy="1336437"/>
          </a:xfrm>
          <a:prstGeom prst="rect">
            <a:avLst/>
          </a:prstGeom>
        </p:spPr>
      </p:pic>
      <p:sp>
        <p:nvSpPr>
          <p:cNvPr id="27" name="圆角矩形 26"/>
          <p:cNvSpPr/>
          <p:nvPr/>
        </p:nvSpPr>
        <p:spPr>
          <a:xfrm>
            <a:off x="4199425" y="2212874"/>
            <a:ext cx="3067050" cy="3448050"/>
          </a:xfrm>
          <a:prstGeom prst="roundRect">
            <a:avLst/>
          </a:prstGeom>
          <a:solidFill>
            <a:srgbClr val="FCE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r>
              <a:rPr lang="zh-CN" altLang="zh-CN" sz="2000" dirty="0" smtClean="0">
                <a:solidFill>
                  <a:schemeClr val="tx1"/>
                </a:solidFill>
                <a:latin typeface="微软雅黑" pitchFamily="34" charset="-122"/>
                <a:ea typeface="微软雅黑" pitchFamily="34" charset="-122"/>
              </a:rPr>
              <a:t>了解研学旅行课程的背景、寻找研学旅行课程的由来、发展现状</a:t>
            </a:r>
            <a:endParaRPr lang="zh-CN" altLang="en-US" sz="2000" dirty="0">
              <a:solidFill>
                <a:schemeClr val="tx1"/>
              </a:solidFill>
              <a:latin typeface="微软雅黑" pitchFamily="34" charset="-122"/>
              <a:ea typeface="微软雅黑" pitchFamily="34" charset="-122"/>
            </a:endParaRPr>
          </a:p>
        </p:txBody>
      </p:sp>
      <p:pic>
        <p:nvPicPr>
          <p:cNvPr id="28" name="图片 2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930552" y="2461845"/>
            <a:ext cx="1724400" cy="1336895"/>
          </a:xfrm>
          <a:prstGeom prst="rect">
            <a:avLst/>
          </a:prstGeom>
        </p:spPr>
      </p:pic>
      <p:sp>
        <p:nvSpPr>
          <p:cNvPr id="29" name="圆角矩形 28"/>
          <p:cNvSpPr/>
          <p:nvPr/>
        </p:nvSpPr>
        <p:spPr>
          <a:xfrm>
            <a:off x="7911022" y="2224593"/>
            <a:ext cx="3067050" cy="3448050"/>
          </a:xfrm>
          <a:prstGeom prst="roundRect">
            <a:avLst/>
          </a:prstGeom>
          <a:solidFill>
            <a:srgbClr val="FCE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r>
              <a:rPr lang="zh-CN" altLang="zh-CN" sz="2000" dirty="0" smtClean="0">
                <a:solidFill>
                  <a:schemeClr val="tx1"/>
                </a:solidFill>
                <a:latin typeface="微软雅黑" pitchFamily="34" charset="-122"/>
                <a:ea typeface="微软雅黑" pitchFamily="34" charset="-122"/>
              </a:rPr>
              <a:t>结合研学旅行课程的特点</a:t>
            </a:r>
            <a:r>
              <a:rPr lang="en-US" altLang="zh-CN" sz="2000" dirty="0" smtClean="0">
                <a:solidFill>
                  <a:schemeClr val="tx1"/>
                </a:solidFill>
                <a:latin typeface="微软雅黑" pitchFamily="34" charset="-122"/>
                <a:ea typeface="微软雅黑" pitchFamily="34" charset="-122"/>
              </a:rPr>
              <a:t>,</a:t>
            </a:r>
            <a:r>
              <a:rPr lang="zh-CN" altLang="zh-CN" sz="2000" dirty="0" smtClean="0">
                <a:solidFill>
                  <a:schemeClr val="tx1"/>
                </a:solidFill>
                <a:latin typeface="微软雅黑" pitchFamily="34" charset="-122"/>
                <a:ea typeface="微软雅黑" pitchFamily="34" charset="-122"/>
              </a:rPr>
              <a:t>研究并掌握</a:t>
            </a:r>
            <a:r>
              <a:rPr lang="zh-CN" altLang="en-US" sz="2000" dirty="0" smtClean="0">
                <a:solidFill>
                  <a:schemeClr val="tx1"/>
                </a:solidFill>
                <a:latin typeface="微软雅黑" pitchFamily="34" charset="-122"/>
                <a:ea typeface="微软雅黑" pitchFamily="34" charset="-122"/>
              </a:rPr>
              <a:t>研学旅行</a:t>
            </a:r>
            <a:r>
              <a:rPr lang="zh-CN" altLang="zh-CN" sz="2000" dirty="0" smtClean="0">
                <a:solidFill>
                  <a:schemeClr val="tx1"/>
                </a:solidFill>
                <a:latin typeface="微软雅黑" pitchFamily="34" charset="-122"/>
                <a:ea typeface="微软雅黑" pitchFamily="34" charset="-122"/>
              </a:rPr>
              <a:t>课程开发的方法</a:t>
            </a:r>
            <a:endParaRPr lang="zh-CN" altLang="en-US" sz="2000" dirty="0">
              <a:solidFill>
                <a:schemeClr val="tx1"/>
              </a:solidFill>
              <a:latin typeface="微软雅黑" pitchFamily="34" charset="-122"/>
              <a:ea typeface="微软雅黑" pitchFamily="34" charset="-122"/>
            </a:endParaRPr>
          </a:p>
        </p:txBody>
      </p:sp>
      <p:pic>
        <p:nvPicPr>
          <p:cNvPr id="30" name="图片 2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501764" y="2462537"/>
            <a:ext cx="1724400" cy="1336894"/>
          </a:xfrm>
          <a:prstGeom prst="rect">
            <a:avLst/>
          </a:prstGeom>
        </p:spPr>
      </p:pic>
      <p:cxnSp>
        <p:nvCxnSpPr>
          <p:cNvPr id="31" name="曲线连接符 3"/>
          <p:cNvCxnSpPr/>
          <p:nvPr/>
        </p:nvCxnSpPr>
        <p:spPr>
          <a:xfrm flipV="1">
            <a:off x="3737756" y="2201154"/>
            <a:ext cx="2073175" cy="1724025"/>
          </a:xfrm>
          <a:prstGeom prst="curvedConnector4">
            <a:avLst>
              <a:gd name="adj1" fmla="val 12309"/>
              <a:gd name="adj2" fmla="val 113260"/>
            </a:avLst>
          </a:prstGeom>
          <a:ln w="381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20"/>
          <p:cNvCxnSpPr/>
          <p:nvPr/>
        </p:nvCxnSpPr>
        <p:spPr>
          <a:xfrm rot="5400000" flipH="1" flipV="1">
            <a:off x="6027708" y="3778738"/>
            <a:ext cx="1724025" cy="2073174"/>
          </a:xfrm>
          <a:prstGeom prst="curvedConnector4">
            <a:avLst>
              <a:gd name="adj1" fmla="val -13260"/>
              <a:gd name="adj2" fmla="val 87691"/>
            </a:avLst>
          </a:prstGeom>
          <a:ln w="38100">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23265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21053" y="276460"/>
            <a:ext cx="2086816" cy="646331"/>
          </a:xfrm>
          <a:prstGeom prst="rect">
            <a:avLst/>
          </a:prstGeom>
          <a:noFill/>
        </p:spPr>
        <p:txBody>
          <a:bodyPr wrap="square" rtlCol="0">
            <a:spAutoFit/>
          </a:bodyPr>
          <a:lstStyle/>
          <a:p>
            <a:r>
              <a:rPr lang="zh-CN" altLang="en-US" sz="3600" b="1" dirty="0" smtClean="0">
                <a:solidFill>
                  <a:srgbClr val="78B832"/>
                </a:solidFill>
                <a:latin typeface="汉仪星球体W" panose="00020600040101010101" pitchFamily="18" charset="-122"/>
                <a:ea typeface="汉仪星球体W" panose="00020600040101010101" pitchFamily="18" charset="-122"/>
              </a:rPr>
              <a:t>项</a:t>
            </a:r>
            <a:r>
              <a:rPr lang="zh-CN" altLang="en-US" sz="3600" b="1" dirty="0" smtClean="0">
                <a:solidFill>
                  <a:srgbClr val="01B3D1"/>
                </a:solidFill>
                <a:latin typeface="汉仪星球体W" panose="00020600040101010101" pitchFamily="18" charset="-122"/>
                <a:ea typeface="汉仪星球体W" panose="00020600040101010101" pitchFamily="18" charset="-122"/>
              </a:rPr>
              <a:t>目</a:t>
            </a:r>
            <a:r>
              <a:rPr lang="zh-CN" altLang="en-US" sz="3600" b="1" dirty="0" smtClean="0">
                <a:solidFill>
                  <a:srgbClr val="FABE00"/>
                </a:solidFill>
                <a:latin typeface="汉仪星球体W" panose="00020600040101010101" pitchFamily="18" charset="-122"/>
                <a:ea typeface="汉仪星球体W" panose="00020600040101010101" pitchFamily="18" charset="-122"/>
              </a:rPr>
              <a:t>进</a:t>
            </a:r>
            <a:r>
              <a:rPr lang="zh-CN" altLang="en-US" sz="3600" b="1" dirty="0">
                <a:solidFill>
                  <a:srgbClr val="D32E66"/>
                </a:solidFill>
                <a:latin typeface="汉仪星球体W" panose="00020600040101010101" pitchFamily="18" charset="-122"/>
                <a:ea typeface="汉仪星球体W" panose="00020600040101010101" pitchFamily="18" charset="-122"/>
              </a:rPr>
              <a:t>展</a:t>
            </a:r>
          </a:p>
        </p:txBody>
      </p:sp>
      <p:grpSp>
        <p:nvGrpSpPr>
          <p:cNvPr id="14" name="组合 13"/>
          <p:cNvGrpSpPr/>
          <p:nvPr/>
        </p:nvGrpSpPr>
        <p:grpSpPr>
          <a:xfrm>
            <a:off x="1065160" y="1352310"/>
            <a:ext cx="2487003" cy="481870"/>
            <a:chOff x="1343812" y="3670588"/>
            <a:chExt cx="3759200" cy="728365"/>
          </a:xfrm>
        </p:grpSpPr>
        <p:sp>
          <p:nvSpPr>
            <p:cNvPr id="15" name="圆角矩形 14"/>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文本框 15"/>
            <p:cNvSpPr txBox="1"/>
            <p:nvPr/>
          </p:nvSpPr>
          <p:spPr>
            <a:xfrm>
              <a:off x="2474550" y="3747023"/>
              <a:ext cx="2267669" cy="558259"/>
            </a:xfrm>
            <a:prstGeom prst="rect">
              <a:avLst/>
            </a:prstGeom>
            <a:noFill/>
          </p:spPr>
          <p:txBody>
            <a:bodyPr wrap="square" rtlCol="0">
              <a:spAutoFit/>
            </a:bodyPr>
            <a:lstStyle/>
            <a:p>
              <a:r>
                <a:rPr lang="zh-CN" altLang="en-US" b="1" spc="600" dirty="0" smtClean="0">
                  <a:solidFill>
                    <a:schemeClr val="bg1"/>
                  </a:solidFill>
                  <a:latin typeface="微软雅黑" panose="020B0503020204020204" pitchFamily="34" charset="-122"/>
                  <a:ea typeface="微软雅黑" panose="020B0503020204020204" pitchFamily="34" charset="-122"/>
                </a:rPr>
                <a:t>平台开发</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1722866" y="3774925"/>
              <a:ext cx="330200" cy="511737"/>
            </a:xfrm>
            <a:prstGeom prst="rect">
              <a:avLst/>
            </a:prstGeom>
            <a:noFill/>
          </p:spPr>
          <p:txBody>
            <a:bodyPr wrap="square" rtlCol="0">
              <a:spAutoFit/>
            </a:bodyPr>
            <a:lstStyle/>
            <a:p>
              <a:r>
                <a:rPr lang="en-US" altLang="zh-CN" sz="1600" b="1" dirty="0">
                  <a:solidFill>
                    <a:srgbClr val="9840A3"/>
                  </a:solidFill>
                  <a:latin typeface="微软雅黑" panose="020B0503020204020204" pitchFamily="34" charset="-122"/>
                  <a:ea typeface="微软雅黑" panose="020B0503020204020204" pitchFamily="34" charset="-122"/>
                </a:rPr>
                <a:t>3</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9621685" y="4941185"/>
            <a:ext cx="4147206" cy="3287454"/>
            <a:chOff x="9621685" y="4941185"/>
            <a:chExt cx="4147206" cy="3287454"/>
          </a:xfrm>
        </p:grpSpPr>
        <p:pic>
          <p:nvPicPr>
            <p:cNvPr id="12" name="图片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449865">
              <a:off x="9621685" y="4941185"/>
              <a:ext cx="4147206" cy="3287454"/>
            </a:xfrm>
            <a:prstGeom prst="rect">
              <a:avLst/>
            </a:prstGeom>
          </p:spPr>
        </p:pic>
        <p:pic>
          <p:nvPicPr>
            <p:cNvPr id="19" name="图片 1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29990" y="6140487"/>
              <a:ext cx="1447619" cy="596825"/>
            </a:xfrm>
            <a:prstGeom prst="rect">
              <a:avLst/>
            </a:prstGeom>
          </p:spPr>
        </p:pic>
      </p:grpSp>
      <p:sp>
        <p:nvSpPr>
          <p:cNvPr id="20" name="文本框 12"/>
          <p:cNvSpPr txBox="1"/>
          <p:nvPr/>
        </p:nvSpPr>
        <p:spPr>
          <a:xfrm>
            <a:off x="1065159" y="2059877"/>
            <a:ext cx="10069565" cy="961289"/>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目前，我们已经运用简单模块实现了适用小学生简单研学的研学课程界面，一些基本的功能包括用户的登录注册、课程的简单分类、班级分管、课程选项等等已经实现。</a:t>
            </a:r>
            <a:endParaRPr lang="en-US" altLang="zh-CN" sz="2000" dirty="0" smtClean="0">
              <a:latin typeface="微软雅黑" panose="020B0503020204020204" pitchFamily="34" charset="-122"/>
              <a:ea typeface="微软雅黑" panose="020B0503020204020204" pitchFamily="34" charset="-122"/>
            </a:endParaRPr>
          </a:p>
        </p:txBody>
      </p:sp>
      <p:graphicFrame>
        <p:nvGraphicFramePr>
          <p:cNvPr id="21" name="图示 20"/>
          <p:cNvGraphicFramePr/>
          <p:nvPr>
            <p:extLst>
              <p:ext uri="{D42A27DB-BD31-4B8C-83A1-F6EECF244321}">
                <p14:modId xmlns:p14="http://schemas.microsoft.com/office/powerpoint/2010/main" xmlns="" val="1505088036"/>
              </p:ext>
            </p:extLst>
          </p:nvPr>
        </p:nvGraphicFramePr>
        <p:xfrm>
          <a:off x="1716111" y="3349781"/>
          <a:ext cx="7752710" cy="31072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7796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21053" y="276460"/>
            <a:ext cx="2086816" cy="646331"/>
          </a:xfrm>
          <a:prstGeom prst="rect">
            <a:avLst/>
          </a:prstGeom>
          <a:noFill/>
        </p:spPr>
        <p:txBody>
          <a:bodyPr wrap="square" rtlCol="0">
            <a:spAutoFit/>
          </a:bodyPr>
          <a:lstStyle/>
          <a:p>
            <a:r>
              <a:rPr lang="zh-CN" altLang="en-US" sz="3600" b="1" dirty="0" smtClean="0">
                <a:solidFill>
                  <a:srgbClr val="78B832"/>
                </a:solidFill>
                <a:latin typeface="汉仪星球体W" panose="00020600040101010101" pitchFamily="18" charset="-122"/>
                <a:ea typeface="汉仪星球体W" panose="00020600040101010101" pitchFamily="18" charset="-122"/>
              </a:rPr>
              <a:t>后</a:t>
            </a:r>
            <a:r>
              <a:rPr lang="zh-CN" altLang="en-US" sz="3600" b="1" dirty="0" smtClean="0">
                <a:solidFill>
                  <a:srgbClr val="01B3D1"/>
                </a:solidFill>
                <a:latin typeface="汉仪星球体W" panose="00020600040101010101" pitchFamily="18" charset="-122"/>
                <a:ea typeface="汉仪星球体W" panose="00020600040101010101" pitchFamily="18" charset="-122"/>
              </a:rPr>
              <a:t>续</a:t>
            </a:r>
            <a:r>
              <a:rPr lang="zh-CN" altLang="en-US" sz="3600" b="1" dirty="0" smtClean="0">
                <a:solidFill>
                  <a:srgbClr val="FABE00"/>
                </a:solidFill>
                <a:latin typeface="汉仪星球体W" panose="00020600040101010101" pitchFamily="18" charset="-122"/>
                <a:ea typeface="汉仪星球体W" panose="00020600040101010101" pitchFamily="18" charset="-122"/>
              </a:rPr>
              <a:t>计</a:t>
            </a:r>
            <a:r>
              <a:rPr lang="zh-CN" altLang="en-US" sz="3600" b="1" dirty="0">
                <a:solidFill>
                  <a:srgbClr val="D32E66"/>
                </a:solidFill>
                <a:latin typeface="汉仪星球体W" panose="00020600040101010101" pitchFamily="18" charset="-122"/>
                <a:ea typeface="汉仪星球体W" panose="00020600040101010101" pitchFamily="18" charset="-122"/>
              </a:rPr>
              <a:t>划</a:t>
            </a:r>
          </a:p>
        </p:txBody>
      </p:sp>
      <p:grpSp>
        <p:nvGrpSpPr>
          <p:cNvPr id="3" name="组合 7"/>
          <p:cNvGrpSpPr/>
          <p:nvPr/>
        </p:nvGrpSpPr>
        <p:grpSpPr>
          <a:xfrm>
            <a:off x="9359799" y="-1837868"/>
            <a:ext cx="4147206" cy="3287454"/>
            <a:chOff x="9602635" y="5122757"/>
            <a:chExt cx="4147206" cy="3287454"/>
          </a:xfrm>
        </p:grpSpPr>
        <p:pic>
          <p:nvPicPr>
            <p:cNvPr id="9" name="图片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449865">
              <a:off x="9602635" y="5122757"/>
              <a:ext cx="4147206" cy="3287454"/>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6242" y="7045597"/>
              <a:ext cx="1447619" cy="596825"/>
            </a:xfrm>
            <a:prstGeom prst="rect">
              <a:avLst/>
            </a:prstGeom>
          </p:spPr>
        </p:pic>
      </p:grpSp>
      <p:grpSp>
        <p:nvGrpSpPr>
          <p:cNvPr id="5" name="组合 13"/>
          <p:cNvGrpSpPr/>
          <p:nvPr/>
        </p:nvGrpSpPr>
        <p:grpSpPr>
          <a:xfrm>
            <a:off x="1013612" y="1230697"/>
            <a:ext cx="2653513" cy="514132"/>
            <a:chOff x="1343812" y="3670588"/>
            <a:chExt cx="3759200" cy="728365"/>
          </a:xfrm>
        </p:grpSpPr>
        <p:sp>
          <p:nvSpPr>
            <p:cNvPr id="15" name="圆角矩形 14"/>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文本框 15"/>
            <p:cNvSpPr txBox="1"/>
            <p:nvPr/>
          </p:nvSpPr>
          <p:spPr>
            <a:xfrm>
              <a:off x="2474550" y="3736467"/>
              <a:ext cx="2267668" cy="566831"/>
            </a:xfrm>
            <a:prstGeom prst="rect">
              <a:avLst/>
            </a:prstGeom>
            <a:noFill/>
          </p:spPr>
          <p:txBody>
            <a:bodyPr wrap="square" rtlCol="0">
              <a:spAutoFit/>
            </a:bodyPr>
            <a:lstStyle/>
            <a:p>
              <a:r>
                <a:rPr lang="zh-CN" altLang="en-US" sz="2000" b="1" spc="600" dirty="0" smtClean="0">
                  <a:solidFill>
                    <a:schemeClr val="bg1"/>
                  </a:solidFill>
                  <a:latin typeface="微软雅黑" panose="020B0503020204020204" pitchFamily="34" charset="-122"/>
                  <a:ea typeface="微软雅黑" panose="020B0503020204020204" pitchFamily="34" charset="-122"/>
                </a:rPr>
                <a:t>课程开发</a:t>
              </a:r>
              <a:endParaRPr lang="zh-CN" altLang="en-US" sz="2000" b="1" spc="600" dirty="0">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1704181" y="3767137"/>
              <a:ext cx="330200" cy="400110"/>
            </a:xfrm>
            <a:prstGeom prst="rect">
              <a:avLst/>
            </a:prstGeom>
            <a:noFill/>
          </p:spPr>
          <p:txBody>
            <a:bodyPr wrap="square" rtlCol="0">
              <a:spAutoFit/>
            </a:bodyPr>
            <a:lstStyle/>
            <a:p>
              <a:r>
                <a:rPr lang="en-US" altLang="zh-CN" sz="2000" b="1" dirty="0" smtClean="0">
                  <a:solidFill>
                    <a:srgbClr val="9840A3"/>
                  </a:solidFill>
                  <a:latin typeface="微软雅黑" panose="020B0503020204020204" pitchFamily="34" charset="-122"/>
                  <a:ea typeface="微软雅黑" panose="020B0503020204020204" pitchFamily="34" charset="-122"/>
                </a:rPr>
                <a:t>1</a:t>
              </a:r>
              <a:endParaRPr lang="zh-CN" altLang="en-US" sz="2000" b="1" dirty="0">
                <a:solidFill>
                  <a:srgbClr val="9840A3"/>
                </a:solidFill>
                <a:latin typeface="微软雅黑" panose="020B0503020204020204" pitchFamily="34" charset="-122"/>
                <a:ea typeface="微软雅黑" panose="020B0503020204020204" pitchFamily="34" charset="-122"/>
              </a:endParaRPr>
            </a:p>
          </p:txBody>
        </p:sp>
      </p:grpSp>
      <p:sp>
        <p:nvSpPr>
          <p:cNvPr id="22" name="Freeform 7"/>
          <p:cNvSpPr>
            <a:spLocks noChangeArrowheads="1"/>
          </p:cNvSpPr>
          <p:nvPr/>
        </p:nvSpPr>
        <p:spPr bwMode="auto">
          <a:xfrm>
            <a:off x="689317" y="2401376"/>
            <a:ext cx="6246055" cy="3442845"/>
          </a:xfrm>
          <a:custGeom>
            <a:avLst/>
            <a:gdLst>
              <a:gd name="T0" fmla="*/ 0 w 625"/>
              <a:gd name="T1" fmla="*/ 2147483647 h 495"/>
              <a:gd name="T2" fmla="*/ 2147483647 w 625"/>
              <a:gd name="T3" fmla="*/ 2147483647 h 495"/>
              <a:gd name="T4" fmla="*/ 2147483647 w 625"/>
              <a:gd name="T5" fmla="*/ 2147483647 h 495"/>
              <a:gd name="T6" fmla="*/ 2147483647 w 625"/>
              <a:gd name="T7" fmla="*/ 2147483647 h 495"/>
              <a:gd name="T8" fmla="*/ 2147483647 w 625"/>
              <a:gd name="T9" fmla="*/ 2147483647 h 495"/>
              <a:gd name="T10" fmla="*/ 2147483647 w 625"/>
              <a:gd name="T11" fmla="*/ 2147483647 h 495"/>
              <a:gd name="T12" fmla="*/ 2147483647 w 625"/>
              <a:gd name="T13" fmla="*/ 2147483647 h 495"/>
              <a:gd name="T14" fmla="*/ 2147483647 w 625"/>
              <a:gd name="T15" fmla="*/ 2147483647 h 495"/>
              <a:gd name="T16" fmla="*/ 2147483647 w 625"/>
              <a:gd name="T17" fmla="*/ 2147483647 h 495"/>
              <a:gd name="T18" fmla="*/ 2147483647 w 625"/>
              <a:gd name="T19" fmla="*/ 2147483647 h 495"/>
              <a:gd name="T20" fmla="*/ 2147483647 w 625"/>
              <a:gd name="T21" fmla="*/ 2147483647 h 495"/>
              <a:gd name="T22" fmla="*/ 2147483647 w 625"/>
              <a:gd name="T23" fmla="*/ 2147483647 h 495"/>
              <a:gd name="T24" fmla="*/ 2147483647 w 625"/>
              <a:gd name="T25" fmla="*/ 2147483647 h 495"/>
              <a:gd name="T26" fmla="*/ 2147483647 w 625"/>
              <a:gd name="T27" fmla="*/ 2147483647 h 495"/>
              <a:gd name="T28" fmla="*/ 2147483647 w 625"/>
              <a:gd name="T29" fmla="*/ 1772890328 h 495"/>
              <a:gd name="T30" fmla="*/ 2147483647 w 625"/>
              <a:gd name="T31" fmla="*/ 1283821987 h 495"/>
              <a:gd name="T32" fmla="*/ 2147483647 w 625"/>
              <a:gd name="T33" fmla="*/ 611339336 h 495"/>
              <a:gd name="T34" fmla="*/ 2147483647 w 625"/>
              <a:gd name="T35" fmla="*/ 0 h 495"/>
              <a:gd name="T36" fmla="*/ 2147483647 w 625"/>
              <a:gd name="T37" fmla="*/ 1956296820 h 495"/>
              <a:gd name="T38" fmla="*/ 2147483647 w 625"/>
              <a:gd name="T39" fmla="*/ 2147483647 h 495"/>
              <a:gd name="T40" fmla="*/ 2147483647 w 625"/>
              <a:gd name="T41" fmla="*/ 2147483647 h 495"/>
              <a:gd name="T42" fmla="*/ 2147483647 w 625"/>
              <a:gd name="T43" fmla="*/ 2147483647 h 495"/>
              <a:gd name="T44" fmla="*/ 2147483647 w 625"/>
              <a:gd name="T45" fmla="*/ 2147483647 h 495"/>
              <a:gd name="T46" fmla="*/ 2147483647 w 625"/>
              <a:gd name="T47" fmla="*/ 2147483647 h 495"/>
              <a:gd name="T48" fmla="*/ 2147483647 w 625"/>
              <a:gd name="T49" fmla="*/ 2147483647 h 495"/>
              <a:gd name="T50" fmla="*/ 2147483647 w 625"/>
              <a:gd name="T51" fmla="*/ 2147483647 h 495"/>
              <a:gd name="T52" fmla="*/ 2147483647 w 625"/>
              <a:gd name="T53" fmla="*/ 2147483647 h 495"/>
              <a:gd name="T54" fmla="*/ 2147483647 w 625"/>
              <a:gd name="T55" fmla="*/ 2147483647 h 495"/>
              <a:gd name="T56" fmla="*/ 2147483647 w 625"/>
              <a:gd name="T57" fmla="*/ 2147483647 h 495"/>
              <a:gd name="T58" fmla="*/ 2147483647 w 625"/>
              <a:gd name="T59" fmla="*/ 2147483647 h 495"/>
              <a:gd name="T60" fmla="*/ 2147483647 w 625"/>
              <a:gd name="T61" fmla="*/ 2147483647 h 495"/>
              <a:gd name="T62" fmla="*/ 2147483647 w 625"/>
              <a:gd name="T63" fmla="*/ 2147483647 h 495"/>
              <a:gd name="T64" fmla="*/ 2147483647 w 625"/>
              <a:gd name="T65" fmla="*/ 2147483647 h 495"/>
              <a:gd name="T66" fmla="*/ 2147483647 w 625"/>
              <a:gd name="T67" fmla="*/ 2147483647 h 495"/>
              <a:gd name="T68" fmla="*/ 2147483647 w 625"/>
              <a:gd name="T69" fmla="*/ 2147483647 h 495"/>
              <a:gd name="T70" fmla="*/ 0 w 625"/>
              <a:gd name="T71" fmla="*/ 2147483647 h 495"/>
              <a:gd name="T72" fmla="*/ 0 w 625"/>
              <a:gd name="T73" fmla="*/ 2147483647 h 49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5"/>
              <a:gd name="T112" fmla="*/ 0 h 495"/>
              <a:gd name="T113" fmla="*/ 625 w 625"/>
              <a:gd name="T114" fmla="*/ 495 h 49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5" h="495">
                <a:moveTo>
                  <a:pt x="0" y="455"/>
                </a:moveTo>
                <a:lnTo>
                  <a:pt x="117" y="455"/>
                </a:lnTo>
                <a:lnTo>
                  <a:pt x="117" y="378"/>
                </a:lnTo>
                <a:lnTo>
                  <a:pt x="117" y="337"/>
                </a:lnTo>
                <a:lnTo>
                  <a:pt x="158" y="337"/>
                </a:lnTo>
                <a:lnTo>
                  <a:pt x="235" y="337"/>
                </a:lnTo>
                <a:lnTo>
                  <a:pt x="235" y="260"/>
                </a:lnTo>
                <a:lnTo>
                  <a:pt x="235" y="219"/>
                </a:lnTo>
                <a:lnTo>
                  <a:pt x="276" y="219"/>
                </a:lnTo>
                <a:lnTo>
                  <a:pt x="353" y="219"/>
                </a:lnTo>
                <a:lnTo>
                  <a:pt x="353" y="142"/>
                </a:lnTo>
                <a:lnTo>
                  <a:pt x="353" y="101"/>
                </a:lnTo>
                <a:lnTo>
                  <a:pt x="394" y="101"/>
                </a:lnTo>
                <a:lnTo>
                  <a:pt x="495" y="101"/>
                </a:lnTo>
                <a:lnTo>
                  <a:pt x="568" y="29"/>
                </a:lnTo>
                <a:lnTo>
                  <a:pt x="560" y="21"/>
                </a:lnTo>
                <a:lnTo>
                  <a:pt x="593" y="10"/>
                </a:lnTo>
                <a:lnTo>
                  <a:pt x="625" y="0"/>
                </a:lnTo>
                <a:lnTo>
                  <a:pt x="615" y="32"/>
                </a:lnTo>
                <a:lnTo>
                  <a:pt x="604" y="65"/>
                </a:lnTo>
                <a:lnTo>
                  <a:pt x="596" y="57"/>
                </a:lnTo>
                <a:lnTo>
                  <a:pt x="512" y="142"/>
                </a:lnTo>
                <a:lnTo>
                  <a:pt x="394" y="142"/>
                </a:lnTo>
                <a:lnTo>
                  <a:pt x="394" y="219"/>
                </a:lnTo>
                <a:lnTo>
                  <a:pt x="394" y="260"/>
                </a:lnTo>
                <a:lnTo>
                  <a:pt x="353" y="260"/>
                </a:lnTo>
                <a:lnTo>
                  <a:pt x="276" y="260"/>
                </a:lnTo>
                <a:lnTo>
                  <a:pt x="276" y="337"/>
                </a:lnTo>
                <a:lnTo>
                  <a:pt x="276" y="378"/>
                </a:lnTo>
                <a:lnTo>
                  <a:pt x="235" y="378"/>
                </a:lnTo>
                <a:lnTo>
                  <a:pt x="158" y="378"/>
                </a:lnTo>
                <a:lnTo>
                  <a:pt x="158" y="455"/>
                </a:lnTo>
                <a:lnTo>
                  <a:pt x="158" y="495"/>
                </a:lnTo>
                <a:lnTo>
                  <a:pt x="117" y="495"/>
                </a:lnTo>
                <a:lnTo>
                  <a:pt x="0" y="495"/>
                </a:lnTo>
                <a:lnTo>
                  <a:pt x="0" y="455"/>
                </a:lnTo>
              </a:path>
            </a:pathLst>
          </a:custGeom>
          <a:solidFill>
            <a:srgbClr val="9840A3"/>
          </a:solidFill>
          <a:ln>
            <a:noFill/>
          </a:ln>
          <a:extLst/>
        </p:spPr>
        <p:txBody>
          <a:bodyPr anchor="ctr"/>
          <a:lstStyle/>
          <a:p>
            <a:endParaRPr lang="zh-CN" altLang="en-US"/>
          </a:p>
        </p:txBody>
      </p:sp>
      <p:sp>
        <p:nvSpPr>
          <p:cNvPr id="23" name="圆角矩形 22"/>
          <p:cNvSpPr/>
          <p:nvPr/>
        </p:nvSpPr>
        <p:spPr>
          <a:xfrm>
            <a:off x="6935378" y="1652656"/>
            <a:ext cx="4318782" cy="1765792"/>
          </a:xfrm>
          <a:prstGeom prst="roundRect">
            <a:avLst>
              <a:gd name="adj" fmla="val 9450"/>
            </a:avLst>
          </a:prstGeom>
          <a:ln>
            <a:solidFill>
              <a:srgbClr val="D3A2D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600" dirty="0" smtClean="0">
                <a:latin typeface="微软雅黑" pitchFamily="34" charset="-122"/>
                <a:ea typeface="微软雅黑" pitchFamily="34" charset="-122"/>
              </a:rPr>
              <a:t>搭建研学旅行课程体系框架</a:t>
            </a:r>
            <a:endParaRPr lang="en-US" altLang="zh-CN" sz="2600" dirty="0" smtClean="0">
              <a:latin typeface="微软雅黑" pitchFamily="34" charset="-122"/>
              <a:ea typeface="微软雅黑" pitchFamily="34" charset="-122"/>
            </a:endParaRPr>
          </a:p>
          <a:p>
            <a:pPr algn="ctr"/>
            <a:r>
              <a:rPr lang="zh-CN" altLang="en-US" sz="2600" dirty="0" smtClean="0">
                <a:latin typeface="微软雅黑" pitchFamily="34" charset="-122"/>
                <a:ea typeface="微软雅黑" pitchFamily="34" charset="-122"/>
              </a:rPr>
              <a:t>设计</a:t>
            </a:r>
            <a:r>
              <a:rPr lang="en-US" altLang="zh-CN" sz="2600" dirty="0" smtClean="0">
                <a:latin typeface="微软雅黑" pitchFamily="34" charset="-122"/>
                <a:ea typeface="微软雅黑" pitchFamily="34" charset="-122"/>
              </a:rPr>
              <a:t>1-2</a:t>
            </a:r>
            <a:r>
              <a:rPr lang="zh-CN" altLang="en-US" sz="2600" dirty="0" smtClean="0">
                <a:latin typeface="微软雅黑" pitchFamily="34" charset="-122"/>
                <a:ea typeface="微软雅黑" pitchFamily="34" charset="-122"/>
              </a:rPr>
              <a:t>类课程实例</a:t>
            </a:r>
            <a:endParaRPr lang="zh-CN" altLang="en-US" sz="2600" dirty="0">
              <a:latin typeface="微软雅黑" pitchFamily="34" charset="-122"/>
              <a:ea typeface="微软雅黑" pitchFamily="34" charset="-122"/>
            </a:endParaRPr>
          </a:p>
        </p:txBody>
      </p:sp>
      <p:sp>
        <p:nvSpPr>
          <p:cNvPr id="25" name="TextBox 24"/>
          <p:cNvSpPr txBox="1"/>
          <p:nvPr/>
        </p:nvSpPr>
        <p:spPr>
          <a:xfrm>
            <a:off x="506436" y="4783015"/>
            <a:ext cx="1313180" cy="769441"/>
          </a:xfrm>
          <a:prstGeom prst="rect">
            <a:avLst/>
          </a:prstGeom>
          <a:noFill/>
        </p:spPr>
        <p:txBody>
          <a:bodyPr wrap="none" rtlCol="0">
            <a:spAutoFit/>
          </a:bodyPr>
          <a:lstStyle/>
          <a:p>
            <a:r>
              <a:rPr lang="zh-CN" altLang="en-US" sz="2200" dirty="0" smtClean="0">
                <a:latin typeface="微软雅黑" pitchFamily="34" charset="-122"/>
                <a:ea typeface="微软雅黑" pitchFamily="34" charset="-122"/>
              </a:rPr>
              <a:t>收集资料</a:t>
            </a:r>
            <a:endParaRPr lang="en-US" altLang="zh-CN" sz="2200" dirty="0" smtClean="0">
              <a:latin typeface="微软雅黑" pitchFamily="34" charset="-122"/>
              <a:ea typeface="微软雅黑" pitchFamily="34" charset="-122"/>
            </a:endParaRPr>
          </a:p>
          <a:p>
            <a:r>
              <a:rPr lang="zh-CN" altLang="en-US" sz="2200" dirty="0" smtClean="0">
                <a:latin typeface="微软雅黑" pitchFamily="34" charset="-122"/>
                <a:ea typeface="微软雅黑" pitchFamily="34" charset="-122"/>
              </a:rPr>
              <a:t>阅读文献</a:t>
            </a:r>
            <a:endParaRPr lang="zh-CN" altLang="en-US" sz="2200" dirty="0">
              <a:latin typeface="微软雅黑" pitchFamily="34" charset="-122"/>
              <a:ea typeface="微软雅黑" pitchFamily="34" charset="-122"/>
            </a:endParaRPr>
          </a:p>
        </p:txBody>
      </p:sp>
      <p:sp>
        <p:nvSpPr>
          <p:cNvPr id="28" name="TextBox 27"/>
          <p:cNvSpPr txBox="1"/>
          <p:nvPr/>
        </p:nvSpPr>
        <p:spPr>
          <a:xfrm>
            <a:off x="672905" y="5821678"/>
            <a:ext cx="1313180" cy="769441"/>
          </a:xfrm>
          <a:prstGeom prst="rect">
            <a:avLst/>
          </a:prstGeom>
          <a:noFill/>
        </p:spPr>
        <p:txBody>
          <a:bodyPr wrap="none" rtlCol="0">
            <a:spAutoFit/>
          </a:bodyPr>
          <a:lstStyle/>
          <a:p>
            <a:r>
              <a:rPr lang="zh-CN" altLang="en-US" sz="2200" dirty="0" smtClean="0">
                <a:latin typeface="微软雅黑" pitchFamily="34" charset="-122"/>
                <a:ea typeface="微软雅黑" pitchFamily="34" charset="-122"/>
              </a:rPr>
              <a:t>参考其他</a:t>
            </a:r>
            <a:endParaRPr lang="en-US" altLang="zh-CN" sz="2200" dirty="0" smtClean="0">
              <a:latin typeface="微软雅黑" pitchFamily="34" charset="-122"/>
              <a:ea typeface="微软雅黑" pitchFamily="34" charset="-122"/>
            </a:endParaRPr>
          </a:p>
          <a:p>
            <a:r>
              <a:rPr lang="zh-CN" altLang="en-US" sz="2200" dirty="0" smtClean="0">
                <a:latin typeface="微软雅黑" pitchFamily="34" charset="-122"/>
                <a:ea typeface="微软雅黑" pitchFamily="34" charset="-122"/>
              </a:rPr>
              <a:t>科目课标</a:t>
            </a:r>
            <a:endParaRPr lang="zh-CN" altLang="en-US" sz="2200" dirty="0">
              <a:latin typeface="微软雅黑" pitchFamily="34" charset="-122"/>
              <a:ea typeface="微软雅黑" pitchFamily="34" charset="-122"/>
            </a:endParaRPr>
          </a:p>
        </p:txBody>
      </p:sp>
      <p:sp>
        <p:nvSpPr>
          <p:cNvPr id="29" name="TextBox 28"/>
          <p:cNvSpPr txBox="1"/>
          <p:nvPr/>
        </p:nvSpPr>
        <p:spPr>
          <a:xfrm>
            <a:off x="2867464" y="3120682"/>
            <a:ext cx="1313180" cy="769441"/>
          </a:xfrm>
          <a:prstGeom prst="rect">
            <a:avLst/>
          </a:prstGeom>
          <a:noFill/>
        </p:spPr>
        <p:txBody>
          <a:bodyPr wrap="none" rtlCol="0">
            <a:spAutoFit/>
          </a:bodyPr>
          <a:lstStyle/>
          <a:p>
            <a:r>
              <a:rPr lang="zh-CN" altLang="en-US" sz="2200" dirty="0" smtClean="0">
                <a:latin typeface="微软雅黑" pitchFamily="34" charset="-122"/>
                <a:ea typeface="微软雅黑" pitchFamily="34" charset="-122"/>
              </a:rPr>
              <a:t>搭建课程</a:t>
            </a:r>
            <a:endParaRPr lang="en-US" altLang="zh-CN" sz="2200" dirty="0" smtClean="0">
              <a:latin typeface="微软雅黑" pitchFamily="34" charset="-122"/>
              <a:ea typeface="微软雅黑" pitchFamily="34" charset="-122"/>
            </a:endParaRPr>
          </a:p>
          <a:p>
            <a:r>
              <a:rPr lang="zh-CN" altLang="en-US" sz="2200" dirty="0" smtClean="0">
                <a:latin typeface="微软雅黑" pitchFamily="34" charset="-122"/>
                <a:ea typeface="微软雅黑" pitchFamily="34" charset="-122"/>
              </a:rPr>
              <a:t>体系框架</a:t>
            </a:r>
            <a:endParaRPr lang="zh-CN" altLang="en-US" sz="2200" dirty="0">
              <a:latin typeface="微软雅黑" pitchFamily="34" charset="-122"/>
              <a:ea typeface="微软雅黑" pitchFamily="34" charset="-122"/>
            </a:endParaRPr>
          </a:p>
        </p:txBody>
      </p:sp>
      <p:sp>
        <p:nvSpPr>
          <p:cNvPr id="30" name="TextBox 29"/>
          <p:cNvSpPr txBox="1"/>
          <p:nvPr/>
        </p:nvSpPr>
        <p:spPr>
          <a:xfrm>
            <a:off x="1685777" y="3936608"/>
            <a:ext cx="1313180" cy="769441"/>
          </a:xfrm>
          <a:prstGeom prst="rect">
            <a:avLst/>
          </a:prstGeom>
          <a:noFill/>
        </p:spPr>
        <p:txBody>
          <a:bodyPr wrap="none" rtlCol="0">
            <a:spAutoFit/>
          </a:bodyPr>
          <a:lstStyle/>
          <a:p>
            <a:r>
              <a:rPr lang="zh-CN" altLang="en-US" sz="2200" dirty="0" smtClean="0">
                <a:latin typeface="微软雅黑" pitchFamily="34" charset="-122"/>
                <a:ea typeface="微软雅黑" pitchFamily="34" charset="-122"/>
              </a:rPr>
              <a:t>确定课程</a:t>
            </a:r>
            <a:endParaRPr lang="en-US" altLang="zh-CN" sz="2200" dirty="0" smtClean="0">
              <a:latin typeface="微软雅黑" pitchFamily="34" charset="-122"/>
              <a:ea typeface="微软雅黑" pitchFamily="34" charset="-122"/>
            </a:endParaRPr>
          </a:p>
          <a:p>
            <a:r>
              <a:rPr lang="zh-CN" altLang="en-US" sz="2200" dirty="0" smtClean="0">
                <a:latin typeface="微软雅黑" pitchFamily="34" charset="-122"/>
                <a:ea typeface="微软雅黑" pitchFamily="34" charset="-122"/>
              </a:rPr>
              <a:t>分类方式</a:t>
            </a:r>
            <a:endParaRPr lang="zh-CN" altLang="en-US" sz="2200" dirty="0">
              <a:latin typeface="微软雅黑" pitchFamily="34" charset="-122"/>
              <a:ea typeface="微软雅黑" pitchFamily="34" charset="-122"/>
            </a:endParaRPr>
          </a:p>
        </p:txBody>
      </p:sp>
      <p:sp>
        <p:nvSpPr>
          <p:cNvPr id="31" name="TextBox 30"/>
          <p:cNvSpPr txBox="1"/>
          <p:nvPr/>
        </p:nvSpPr>
        <p:spPr>
          <a:xfrm>
            <a:off x="4246098" y="2332891"/>
            <a:ext cx="1313180" cy="769441"/>
          </a:xfrm>
          <a:prstGeom prst="rect">
            <a:avLst/>
          </a:prstGeom>
          <a:noFill/>
        </p:spPr>
        <p:txBody>
          <a:bodyPr wrap="none" rtlCol="0">
            <a:spAutoFit/>
          </a:bodyPr>
          <a:lstStyle/>
          <a:p>
            <a:r>
              <a:rPr lang="zh-CN" altLang="en-US" sz="2200" dirty="0" smtClean="0">
                <a:latin typeface="微软雅黑" pitchFamily="34" charset="-122"/>
                <a:ea typeface="微软雅黑" pitchFamily="34" charset="-122"/>
              </a:rPr>
              <a:t>课程设计</a:t>
            </a:r>
            <a:endParaRPr lang="en-US" altLang="zh-CN" sz="2200" dirty="0" smtClean="0">
              <a:latin typeface="微软雅黑" pitchFamily="34" charset="-122"/>
              <a:ea typeface="微软雅黑" pitchFamily="34" charset="-122"/>
            </a:endParaRPr>
          </a:p>
          <a:p>
            <a:r>
              <a:rPr lang="zh-CN" altLang="en-US" sz="2200" dirty="0" smtClean="0">
                <a:latin typeface="微软雅黑" pitchFamily="34" charset="-122"/>
                <a:ea typeface="微软雅黑" pitchFamily="34" charset="-122"/>
              </a:rPr>
              <a:t>制作实例</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xmlns="" val="406106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p:cBhvr>
                                        <p:cTn id="7" dur="75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p:bldP spid="28" grpId="0"/>
      <p:bldP spid="29"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21053" y="276460"/>
            <a:ext cx="2086816" cy="646331"/>
          </a:xfrm>
          <a:prstGeom prst="rect">
            <a:avLst/>
          </a:prstGeom>
          <a:noFill/>
        </p:spPr>
        <p:txBody>
          <a:bodyPr wrap="square" rtlCol="0">
            <a:spAutoFit/>
          </a:bodyPr>
          <a:lstStyle/>
          <a:p>
            <a:r>
              <a:rPr lang="zh-CN" altLang="en-US" sz="3600" b="1" dirty="0" smtClean="0">
                <a:solidFill>
                  <a:srgbClr val="78B832"/>
                </a:solidFill>
                <a:latin typeface="汉仪星球体W" panose="00020600040101010101" pitchFamily="18" charset="-122"/>
                <a:ea typeface="汉仪星球体W" panose="00020600040101010101" pitchFamily="18" charset="-122"/>
              </a:rPr>
              <a:t>后</a:t>
            </a:r>
            <a:r>
              <a:rPr lang="zh-CN" altLang="en-US" sz="3600" b="1" dirty="0" smtClean="0">
                <a:solidFill>
                  <a:srgbClr val="01B3D1"/>
                </a:solidFill>
                <a:latin typeface="汉仪星球体W" panose="00020600040101010101" pitchFamily="18" charset="-122"/>
                <a:ea typeface="汉仪星球体W" panose="00020600040101010101" pitchFamily="18" charset="-122"/>
              </a:rPr>
              <a:t>续</a:t>
            </a:r>
            <a:r>
              <a:rPr lang="zh-CN" altLang="en-US" sz="3600" b="1" dirty="0" smtClean="0">
                <a:solidFill>
                  <a:srgbClr val="FABE00"/>
                </a:solidFill>
                <a:latin typeface="汉仪星球体W" panose="00020600040101010101" pitchFamily="18" charset="-122"/>
                <a:ea typeface="汉仪星球体W" panose="00020600040101010101" pitchFamily="18" charset="-122"/>
              </a:rPr>
              <a:t>计</a:t>
            </a:r>
            <a:r>
              <a:rPr lang="zh-CN" altLang="en-US" sz="3600" b="1" dirty="0">
                <a:solidFill>
                  <a:srgbClr val="D32E66"/>
                </a:solidFill>
                <a:latin typeface="汉仪星球体W" panose="00020600040101010101" pitchFamily="18" charset="-122"/>
                <a:ea typeface="汉仪星球体W" panose="00020600040101010101" pitchFamily="18" charset="-122"/>
              </a:rPr>
              <a:t>划</a:t>
            </a:r>
          </a:p>
        </p:txBody>
      </p:sp>
      <p:grpSp>
        <p:nvGrpSpPr>
          <p:cNvPr id="14" name="组合 13"/>
          <p:cNvGrpSpPr/>
          <p:nvPr/>
        </p:nvGrpSpPr>
        <p:grpSpPr>
          <a:xfrm>
            <a:off x="1013612" y="1230697"/>
            <a:ext cx="2653513" cy="514132"/>
            <a:chOff x="1343812" y="3670588"/>
            <a:chExt cx="3759200" cy="728365"/>
          </a:xfrm>
        </p:grpSpPr>
        <p:sp>
          <p:nvSpPr>
            <p:cNvPr id="15" name="圆角矩形 14"/>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文本框 15"/>
            <p:cNvSpPr txBox="1"/>
            <p:nvPr/>
          </p:nvSpPr>
          <p:spPr>
            <a:xfrm>
              <a:off x="2474550" y="3736467"/>
              <a:ext cx="2267668" cy="566831"/>
            </a:xfrm>
            <a:prstGeom prst="rect">
              <a:avLst/>
            </a:prstGeom>
            <a:noFill/>
          </p:spPr>
          <p:txBody>
            <a:bodyPr wrap="square" rtlCol="0">
              <a:spAutoFit/>
            </a:bodyPr>
            <a:lstStyle/>
            <a:p>
              <a:r>
                <a:rPr lang="zh-CN" altLang="en-US" sz="2000" b="1" spc="600" dirty="0" smtClean="0">
                  <a:solidFill>
                    <a:schemeClr val="bg1"/>
                  </a:solidFill>
                  <a:latin typeface="微软雅黑" panose="020B0503020204020204" pitchFamily="34" charset="-122"/>
                  <a:ea typeface="微软雅黑" panose="020B0503020204020204" pitchFamily="34" charset="-122"/>
                </a:rPr>
                <a:t>平台完善</a:t>
              </a:r>
              <a:endParaRPr lang="zh-CN" altLang="en-US" sz="2000" b="1" spc="600" dirty="0">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1704181" y="3767137"/>
              <a:ext cx="330200" cy="566831"/>
            </a:xfrm>
            <a:prstGeom prst="rect">
              <a:avLst/>
            </a:prstGeom>
            <a:noFill/>
          </p:spPr>
          <p:txBody>
            <a:bodyPr wrap="square" rtlCol="0">
              <a:spAutoFit/>
            </a:bodyPr>
            <a:lstStyle/>
            <a:p>
              <a:r>
                <a:rPr lang="en-US" altLang="zh-CN" sz="2000" b="1" dirty="0">
                  <a:solidFill>
                    <a:srgbClr val="9840A3"/>
                  </a:solidFill>
                  <a:latin typeface="微软雅黑" panose="020B0503020204020204" pitchFamily="34" charset="-122"/>
                  <a:ea typeface="微软雅黑" panose="020B0503020204020204" pitchFamily="34" charset="-122"/>
                </a:rPr>
                <a:t>2</a:t>
              </a:r>
              <a:endParaRPr lang="zh-CN" altLang="en-US" sz="2000" b="1" dirty="0">
                <a:solidFill>
                  <a:srgbClr val="9840A3"/>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9359799" y="-1837868"/>
            <a:ext cx="4147206" cy="3287454"/>
            <a:chOff x="9602635" y="5122757"/>
            <a:chExt cx="4147206" cy="3287454"/>
          </a:xfrm>
        </p:grpSpPr>
        <p:pic>
          <p:nvPicPr>
            <p:cNvPr id="22" name="图片 2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449865">
              <a:off x="9602635" y="5122757"/>
              <a:ext cx="4147206" cy="3287454"/>
            </a:xfrm>
            <a:prstGeom prst="rect">
              <a:avLst/>
            </a:prstGeom>
          </p:spPr>
        </p:pic>
        <p:pic>
          <p:nvPicPr>
            <p:cNvPr id="23" name="图片 2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6242" y="7045597"/>
              <a:ext cx="1447619" cy="596825"/>
            </a:xfrm>
            <a:prstGeom prst="rect">
              <a:avLst/>
            </a:prstGeom>
          </p:spPr>
        </p:pic>
      </p:grpSp>
      <p:sp>
        <p:nvSpPr>
          <p:cNvPr id="11" name="文本框 3"/>
          <p:cNvSpPr txBox="1"/>
          <p:nvPr/>
        </p:nvSpPr>
        <p:spPr>
          <a:xfrm>
            <a:off x="590843" y="2154397"/>
            <a:ext cx="10747717" cy="5632311"/>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平台将努力优化实现以下几个功能：</a:t>
            </a:r>
            <a:endParaRPr lang="en-US" altLang="zh-CN" sz="2000" dirty="0" smtClean="0">
              <a:latin typeface="微软雅黑" pitchFamily="34" charset="-122"/>
              <a:ea typeface="微软雅黑" pitchFamily="34" charset="-122"/>
            </a:endParaRPr>
          </a:p>
          <a:p>
            <a:pPr marL="342900" indent="-342900">
              <a:buFont typeface="+mj-lt"/>
              <a:buAutoNum type="arabicPeriod"/>
            </a:pPr>
            <a:r>
              <a:rPr lang="zh-CN" altLang="en-US" sz="2000" b="1" dirty="0" smtClean="0">
                <a:solidFill>
                  <a:srgbClr val="FF0000"/>
                </a:solidFill>
                <a:latin typeface="微软雅黑" pitchFamily="34" charset="-122"/>
                <a:ea typeface="微软雅黑" pitchFamily="34" charset="-122"/>
              </a:rPr>
              <a:t>用户关联性研学交流。</a:t>
            </a:r>
            <a:r>
              <a:rPr lang="zh-CN" altLang="en-US" sz="2000" dirty="0" smtClean="0">
                <a:latin typeface="微软雅黑" pitchFamily="34" charset="-122"/>
                <a:ea typeface="微软雅黑" pitchFamily="34" charset="-122"/>
              </a:rPr>
              <a:t>包括研学导师与学生的沟通，学生与学生间的组队沟通和老师与老师间的沟通。我们希望，研学旅行的课程设计在将来能够通过平台实现老师间的协作设计发布产生。另外学生之间可以自由组队研学，不再拘泥于学校里的班级体或是现有研学旅行公司的团队集体。</a:t>
            </a:r>
            <a:endParaRPr lang="en-US" altLang="zh-CN" sz="2000" dirty="0" smtClean="0">
              <a:latin typeface="微软雅黑" pitchFamily="34" charset="-122"/>
              <a:ea typeface="微软雅黑" pitchFamily="34" charset="-122"/>
            </a:endParaRPr>
          </a:p>
          <a:p>
            <a:pPr marL="342900" indent="-342900">
              <a:buFont typeface="+mj-lt"/>
              <a:buAutoNum type="arabicPeriod"/>
            </a:pPr>
            <a:endParaRPr lang="en-US" altLang="zh-CN" sz="2000" b="1" dirty="0" smtClean="0">
              <a:solidFill>
                <a:srgbClr val="FF0000"/>
              </a:solidFill>
              <a:latin typeface="微软雅黑" pitchFamily="34" charset="-122"/>
              <a:ea typeface="微软雅黑" pitchFamily="34" charset="-122"/>
            </a:endParaRPr>
          </a:p>
          <a:p>
            <a:pPr marL="342900" indent="-342900">
              <a:buFont typeface="+mj-lt"/>
              <a:buAutoNum type="arabicPeriod"/>
            </a:pPr>
            <a:endParaRPr lang="en-US" altLang="zh-CN" sz="2000" b="1" dirty="0" smtClean="0">
              <a:solidFill>
                <a:srgbClr val="FF0000"/>
              </a:solidFill>
              <a:latin typeface="微软雅黑" pitchFamily="34" charset="-122"/>
              <a:ea typeface="微软雅黑" pitchFamily="34" charset="-122"/>
            </a:endParaRPr>
          </a:p>
          <a:p>
            <a:pPr marL="342900" indent="-342900">
              <a:buFont typeface="+mj-lt"/>
              <a:buAutoNum type="arabicPeriod"/>
            </a:pPr>
            <a:r>
              <a:rPr lang="zh-CN" altLang="en-US" sz="2000" b="1" dirty="0" smtClean="0">
                <a:solidFill>
                  <a:srgbClr val="FF0000"/>
                </a:solidFill>
                <a:latin typeface="微软雅黑" pitchFamily="34" charset="-122"/>
                <a:ea typeface="微软雅黑" pitchFamily="34" charset="-122"/>
              </a:rPr>
              <a:t>平台数据收集分析能力优化。</a:t>
            </a:r>
            <a:r>
              <a:rPr lang="zh-CN" altLang="en-US" sz="2000" dirty="0" smtClean="0">
                <a:latin typeface="微软雅黑" pitchFamily="34" charset="-122"/>
                <a:ea typeface="微软雅黑" pitchFamily="34" charset="-122"/>
              </a:rPr>
              <a:t>当有足够多的研学成果产生，我们希望可以通过平台向学生更有说服力地展示，借此激发学生兴趣，带动更多的学生认真做好研学旅行的课程学习。</a:t>
            </a:r>
            <a:endParaRPr lang="en-US" altLang="zh-CN" sz="2000" dirty="0" smtClean="0">
              <a:latin typeface="微软雅黑" pitchFamily="34" charset="-122"/>
              <a:ea typeface="微软雅黑" pitchFamily="34" charset="-122"/>
            </a:endParaRPr>
          </a:p>
          <a:p>
            <a:pPr marL="342900" indent="-342900">
              <a:buFont typeface="+mj-lt"/>
              <a:buAutoNum type="arabicPeriod"/>
            </a:pPr>
            <a:endParaRPr lang="en-US" altLang="zh-CN" sz="2000" dirty="0" smtClean="0">
              <a:latin typeface="微软雅黑" pitchFamily="34" charset="-122"/>
              <a:ea typeface="微软雅黑" pitchFamily="34" charset="-122"/>
            </a:endParaRPr>
          </a:p>
          <a:p>
            <a:pPr marL="342900" indent="-342900">
              <a:buFont typeface="+mj-lt"/>
              <a:buAutoNum type="arabicPeriod"/>
            </a:pPr>
            <a:endParaRPr lang="en-US" altLang="zh-CN" sz="2000" b="1" dirty="0" smtClean="0">
              <a:solidFill>
                <a:srgbClr val="FF0000"/>
              </a:solidFill>
              <a:latin typeface="微软雅黑" pitchFamily="34" charset="-122"/>
              <a:ea typeface="微软雅黑" pitchFamily="34" charset="-122"/>
            </a:endParaRPr>
          </a:p>
          <a:p>
            <a:pPr marL="342900" indent="-342900">
              <a:buFont typeface="+mj-lt"/>
              <a:buAutoNum type="arabicPeriod"/>
            </a:pPr>
            <a:r>
              <a:rPr lang="zh-CN" altLang="en-US" sz="2000" b="1" dirty="0" smtClean="0">
                <a:solidFill>
                  <a:srgbClr val="FF0000"/>
                </a:solidFill>
                <a:latin typeface="微软雅黑" pitchFamily="34" charset="-122"/>
                <a:ea typeface="微软雅黑" pitchFamily="34" charset="-122"/>
              </a:rPr>
              <a:t>平台评测系统的实现优化。</a:t>
            </a:r>
            <a:r>
              <a:rPr lang="zh-CN" altLang="en-US" sz="2000" dirty="0" smtClean="0">
                <a:latin typeface="微软雅黑" pitchFamily="34" charset="-122"/>
                <a:ea typeface="微软雅黑" pitchFamily="34" charset="-122"/>
              </a:rPr>
              <a:t>一个好的研学成果需要得到肯定，最好有官方的认可，例如名师点评打分、官方典例认证等等。另外还有大众点评机制。我们希望借这些可能的数据，实现系统的综合评价机制，而后才可实现平台优秀研学成果展示排名。</a:t>
            </a:r>
            <a:endParaRPr lang="en-US" altLang="zh-CN" sz="2000" dirty="0" smtClean="0">
              <a:latin typeface="微软雅黑" pitchFamily="34" charset="-122"/>
              <a:ea typeface="微软雅黑" pitchFamily="34" charset="-122"/>
            </a:endParaRPr>
          </a:p>
          <a:p>
            <a:pPr marL="342900" indent="-342900">
              <a:buFont typeface="+mj-lt"/>
              <a:buAutoNum type="arabicPeriod"/>
            </a:pPr>
            <a:endParaRPr lang="en-US" altLang="zh-CN" sz="2000" dirty="0" smtClean="0">
              <a:latin typeface="微软雅黑" pitchFamily="34" charset="-122"/>
              <a:ea typeface="微软雅黑" pitchFamily="34" charset="-122"/>
            </a:endParaRPr>
          </a:p>
          <a:p>
            <a:pPr marL="342900" indent="-342900">
              <a:buFont typeface="+mj-lt"/>
              <a:buAutoNum type="arabicPeriod"/>
            </a:pPr>
            <a:endParaRPr lang="en-US" altLang="zh-CN" sz="2000" dirty="0">
              <a:latin typeface="微软雅黑" pitchFamily="34" charset="-122"/>
              <a:ea typeface="微软雅黑" pitchFamily="34" charset="-122"/>
            </a:endParaRPr>
          </a:p>
          <a:p>
            <a:pPr marL="342900" indent="-342900">
              <a:buFont typeface="+mj-lt"/>
              <a:buAutoNum type="arabicPeriod"/>
            </a:pPr>
            <a:endParaRPr lang="en-US" altLang="zh-CN" sz="2000" dirty="0" smtClean="0">
              <a:latin typeface="微软雅黑" pitchFamily="34" charset="-122"/>
              <a:ea typeface="微软雅黑" pitchFamily="34" charset="-122"/>
            </a:endParaRPr>
          </a:p>
          <a:p>
            <a:pPr marL="342900" indent="-342900">
              <a:buFont typeface="+mj-lt"/>
              <a:buAutoNum type="arabicPeriod"/>
            </a:pP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xmlns="" val="3943799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21053" y="276460"/>
            <a:ext cx="2086816" cy="646331"/>
          </a:xfrm>
          <a:prstGeom prst="rect">
            <a:avLst/>
          </a:prstGeom>
          <a:noFill/>
        </p:spPr>
        <p:txBody>
          <a:bodyPr wrap="square" rtlCol="0">
            <a:spAutoFit/>
          </a:bodyPr>
          <a:lstStyle/>
          <a:p>
            <a:r>
              <a:rPr lang="zh-CN" altLang="en-US" sz="3600" b="1" dirty="0" smtClean="0">
                <a:solidFill>
                  <a:srgbClr val="78B832"/>
                </a:solidFill>
                <a:latin typeface="汉仪星球体W" panose="00020600040101010101" pitchFamily="18" charset="-122"/>
                <a:ea typeface="汉仪星球体W" panose="00020600040101010101" pitchFamily="18" charset="-122"/>
              </a:rPr>
              <a:t>研</a:t>
            </a:r>
            <a:r>
              <a:rPr lang="zh-CN" altLang="en-US" sz="3600" b="1" dirty="0" smtClean="0">
                <a:solidFill>
                  <a:srgbClr val="01B3D1"/>
                </a:solidFill>
                <a:latin typeface="汉仪星球体W" panose="00020600040101010101" pitchFamily="18" charset="-122"/>
                <a:ea typeface="汉仪星球体W" panose="00020600040101010101" pitchFamily="18" charset="-122"/>
              </a:rPr>
              <a:t>学</a:t>
            </a:r>
            <a:r>
              <a:rPr lang="zh-CN" altLang="en-US" sz="3600" b="1" dirty="0" smtClean="0">
                <a:solidFill>
                  <a:srgbClr val="FABE00"/>
                </a:solidFill>
                <a:latin typeface="汉仪星球体W" panose="00020600040101010101" pitchFamily="18" charset="-122"/>
                <a:ea typeface="汉仪星球体W" panose="00020600040101010101" pitchFamily="18" charset="-122"/>
              </a:rPr>
              <a:t>乐</a:t>
            </a:r>
            <a:r>
              <a:rPr lang="zh-CN" altLang="en-US" sz="3600" b="1" dirty="0" smtClean="0">
                <a:solidFill>
                  <a:srgbClr val="D32E66"/>
                </a:solidFill>
                <a:latin typeface="汉仪星球体W" panose="00020600040101010101" pitchFamily="18" charset="-122"/>
                <a:ea typeface="汉仪星球体W" panose="00020600040101010101" pitchFamily="18" charset="-122"/>
              </a:rPr>
              <a:t>园</a:t>
            </a:r>
            <a:endParaRPr lang="zh-CN" altLang="en-US" sz="3600" b="1" dirty="0">
              <a:solidFill>
                <a:srgbClr val="D32E66"/>
              </a:solidFill>
              <a:latin typeface="汉仪星球体W" panose="00020600040101010101" pitchFamily="18" charset="-122"/>
              <a:ea typeface="汉仪星球体W" panose="00020600040101010101" pitchFamily="18" charset="-122"/>
            </a:endParaRPr>
          </a:p>
        </p:txBody>
      </p:sp>
      <p:grpSp>
        <p:nvGrpSpPr>
          <p:cNvPr id="4" name="组合 3"/>
          <p:cNvGrpSpPr/>
          <p:nvPr/>
        </p:nvGrpSpPr>
        <p:grpSpPr>
          <a:xfrm>
            <a:off x="4375301" y="467957"/>
            <a:ext cx="2983415" cy="2326810"/>
            <a:chOff x="487544" y="2151581"/>
            <a:chExt cx="3629565" cy="2824015"/>
          </a:xfrm>
        </p:grpSpPr>
        <p:pic>
          <p:nvPicPr>
            <p:cNvPr id="13" name="图片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7544" y="2151581"/>
              <a:ext cx="3629565" cy="28240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文本框 1"/>
            <p:cNvSpPr txBox="1"/>
            <p:nvPr/>
          </p:nvSpPr>
          <p:spPr>
            <a:xfrm>
              <a:off x="1477661" y="3270249"/>
              <a:ext cx="1559128" cy="784442"/>
            </a:xfrm>
            <a:prstGeom prst="rect">
              <a:avLst/>
            </a:prstGeom>
            <a:noFill/>
          </p:spPr>
          <p:txBody>
            <a:bodyPr wrap="square" rtlCol="0">
              <a:spAutoFit/>
            </a:bodyPr>
            <a:lstStyle/>
            <a:p>
              <a:pPr algn="dist"/>
              <a:r>
                <a:rPr lang="zh-CN" altLang="en-US" sz="3600" b="1" dirty="0">
                  <a:solidFill>
                    <a:schemeClr val="bg1"/>
                  </a:solidFill>
                  <a:latin typeface="微软雅黑" panose="020B0503020204020204" pitchFamily="34" charset="-122"/>
                  <a:ea typeface="微软雅黑" panose="020B0503020204020204" pitchFamily="34" charset="-122"/>
                </a:rPr>
                <a:t>目录</a:t>
              </a:r>
            </a:p>
          </p:txBody>
        </p:sp>
      </p:grpSp>
      <p:sp>
        <p:nvSpPr>
          <p:cNvPr id="15" name="文本框 14"/>
          <p:cNvSpPr txBox="1"/>
          <p:nvPr/>
        </p:nvSpPr>
        <p:spPr>
          <a:xfrm>
            <a:off x="7307156" y="3679848"/>
            <a:ext cx="2208707" cy="461665"/>
          </a:xfrm>
          <a:prstGeom prst="rect">
            <a:avLst/>
          </a:prstGeom>
          <a:noFill/>
        </p:spPr>
        <p:txBody>
          <a:bodyPr wrap="square" rtlCol="0">
            <a:spAutoFit/>
          </a:bodyPr>
          <a:lstStyle/>
          <a:p>
            <a:pPr marL="457200" indent="-457200">
              <a:buFont typeface="+mj-ea"/>
              <a:buAutoNum type="circleNumDbPlain" startAt="3"/>
            </a:pPr>
            <a:r>
              <a:rPr lang="zh-CN" altLang="en-US" sz="2400" b="1" spc="600" dirty="0" smtClean="0">
                <a:solidFill>
                  <a:schemeClr val="bg1"/>
                </a:solidFill>
                <a:latin typeface="微软雅黑" panose="020B0503020204020204" pitchFamily="34" charset="-122"/>
                <a:ea typeface="微软雅黑" panose="020B0503020204020204" pitchFamily="34" charset="-122"/>
              </a:rPr>
              <a:t>项目进展</a:t>
            </a:r>
            <a:endParaRPr lang="zh-CN" altLang="en-US" sz="2400" b="1" spc="600"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1280312" y="3573846"/>
            <a:ext cx="3759200" cy="728365"/>
            <a:chOff x="1343812" y="3670588"/>
            <a:chExt cx="3759200" cy="728365"/>
          </a:xfrm>
        </p:grpSpPr>
        <p:sp>
          <p:nvSpPr>
            <p:cNvPr id="5" name="圆角矩形 4"/>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nvSpPr>
          <p:spPr>
            <a:xfrm>
              <a:off x="2474550" y="3803937"/>
              <a:ext cx="2267668" cy="461665"/>
            </a:xfrm>
            <a:prstGeom prst="rect">
              <a:avLst/>
            </a:prstGeom>
            <a:noFill/>
          </p:spPr>
          <p:txBody>
            <a:bodyPr wrap="square" rtlCol="0">
              <a:spAutoFit/>
            </a:bodyPr>
            <a:lstStyle/>
            <a:p>
              <a:r>
                <a:rPr lang="zh-CN" altLang="en-US" sz="2400" b="1" spc="600" dirty="0" smtClean="0">
                  <a:solidFill>
                    <a:schemeClr val="bg1"/>
                  </a:solidFill>
                  <a:latin typeface="微软雅黑" panose="020B0503020204020204" pitchFamily="34" charset="-122"/>
                  <a:ea typeface="微软雅黑" panose="020B0503020204020204" pitchFamily="34" charset="-122"/>
                </a:rPr>
                <a:t>项目介绍</a:t>
              </a:r>
              <a:endParaRPr lang="zh-CN" altLang="en-US" sz="2400" b="1" spc="600"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文本框 27"/>
            <p:cNvSpPr txBox="1"/>
            <p:nvPr/>
          </p:nvSpPr>
          <p:spPr>
            <a:xfrm>
              <a:off x="1771650" y="3848100"/>
              <a:ext cx="330200" cy="400110"/>
            </a:xfrm>
            <a:prstGeom prst="rect">
              <a:avLst/>
            </a:prstGeom>
            <a:noFill/>
          </p:spPr>
          <p:txBody>
            <a:bodyPr wrap="square" rtlCol="0">
              <a:spAutoFit/>
            </a:bodyPr>
            <a:lstStyle/>
            <a:p>
              <a:r>
                <a:rPr lang="en-US" altLang="zh-CN" sz="2000" b="1" dirty="0" smtClean="0">
                  <a:solidFill>
                    <a:srgbClr val="9840A3"/>
                  </a:solidFill>
                  <a:latin typeface="微软雅黑" panose="020B0503020204020204" pitchFamily="34" charset="-122"/>
                  <a:ea typeface="微软雅黑" panose="020B0503020204020204" pitchFamily="34" charset="-122"/>
                </a:rPr>
                <a:t>1</a:t>
              </a:r>
              <a:endParaRPr lang="zh-CN" altLang="en-US" sz="2000" b="1" dirty="0">
                <a:solidFill>
                  <a:srgbClr val="9840A3"/>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6765778" y="3546497"/>
            <a:ext cx="3759200" cy="728365"/>
            <a:chOff x="1343812" y="3670588"/>
            <a:chExt cx="3759200" cy="728365"/>
          </a:xfrm>
        </p:grpSpPr>
        <p:sp>
          <p:nvSpPr>
            <p:cNvPr id="31" name="圆角矩形 30"/>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文本框 31"/>
            <p:cNvSpPr txBox="1"/>
            <p:nvPr/>
          </p:nvSpPr>
          <p:spPr>
            <a:xfrm>
              <a:off x="2474550" y="3803937"/>
              <a:ext cx="2267668" cy="461665"/>
            </a:xfrm>
            <a:prstGeom prst="rect">
              <a:avLst/>
            </a:prstGeom>
            <a:noFill/>
          </p:spPr>
          <p:txBody>
            <a:bodyPr wrap="square" rtlCol="0">
              <a:spAutoFit/>
            </a:bodyPr>
            <a:lstStyle/>
            <a:p>
              <a:r>
                <a:rPr lang="zh-CN" altLang="en-US" sz="2400" b="1" spc="600" dirty="0" smtClean="0">
                  <a:solidFill>
                    <a:schemeClr val="bg1"/>
                  </a:solidFill>
                  <a:latin typeface="微软雅黑" panose="020B0503020204020204" pitchFamily="34" charset="-122"/>
                  <a:ea typeface="微软雅黑" panose="020B0503020204020204" pitchFamily="34" charset="-122"/>
                </a:rPr>
                <a:t>项目组建设</a:t>
              </a:r>
              <a:endParaRPr lang="zh-CN" altLang="en-US" sz="2400" b="1" spc="600" dirty="0">
                <a:solidFill>
                  <a:schemeClr val="bg1"/>
                </a:solidFill>
                <a:latin typeface="微软雅黑" panose="020B0503020204020204" pitchFamily="34" charset="-122"/>
                <a:ea typeface="微软雅黑" panose="020B0503020204020204" pitchFamily="34" charset="-122"/>
              </a:endParaRPr>
            </a:p>
          </p:txBody>
        </p:sp>
        <p:sp>
          <p:nvSpPr>
            <p:cNvPr id="33" name="椭圆 32"/>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文本框 33"/>
            <p:cNvSpPr txBox="1"/>
            <p:nvPr/>
          </p:nvSpPr>
          <p:spPr>
            <a:xfrm>
              <a:off x="1771650" y="3848100"/>
              <a:ext cx="330200" cy="400110"/>
            </a:xfrm>
            <a:prstGeom prst="rect">
              <a:avLst/>
            </a:prstGeom>
            <a:noFill/>
          </p:spPr>
          <p:txBody>
            <a:bodyPr wrap="square" rtlCol="0">
              <a:spAutoFit/>
            </a:bodyPr>
            <a:lstStyle/>
            <a:p>
              <a:r>
                <a:rPr lang="en-US" altLang="zh-CN" sz="2000" b="1" dirty="0" smtClean="0">
                  <a:solidFill>
                    <a:srgbClr val="9840A3"/>
                  </a:solidFill>
                  <a:latin typeface="微软雅黑" panose="020B0503020204020204" pitchFamily="34" charset="-122"/>
                  <a:ea typeface="微软雅黑" panose="020B0503020204020204" pitchFamily="34" charset="-122"/>
                </a:rPr>
                <a:t>2</a:t>
              </a:r>
              <a:endParaRPr lang="zh-CN" altLang="en-US" sz="2000" b="1" dirty="0">
                <a:solidFill>
                  <a:srgbClr val="9840A3"/>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1280312" y="4911866"/>
            <a:ext cx="3759200" cy="728365"/>
            <a:chOff x="1343812" y="3670588"/>
            <a:chExt cx="3759200" cy="728365"/>
          </a:xfrm>
        </p:grpSpPr>
        <p:sp>
          <p:nvSpPr>
            <p:cNvPr id="36" name="圆角矩形 35"/>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文本框 36"/>
            <p:cNvSpPr txBox="1"/>
            <p:nvPr/>
          </p:nvSpPr>
          <p:spPr>
            <a:xfrm>
              <a:off x="2474550" y="3803937"/>
              <a:ext cx="2267668" cy="461665"/>
            </a:xfrm>
            <a:prstGeom prst="rect">
              <a:avLst/>
            </a:prstGeom>
            <a:noFill/>
          </p:spPr>
          <p:txBody>
            <a:bodyPr wrap="square" rtlCol="0">
              <a:spAutoFit/>
            </a:bodyPr>
            <a:lstStyle/>
            <a:p>
              <a:r>
                <a:rPr lang="zh-CN" altLang="en-US" sz="2400" b="1" spc="600" dirty="0" smtClean="0">
                  <a:solidFill>
                    <a:schemeClr val="bg1"/>
                  </a:solidFill>
                  <a:latin typeface="微软雅黑" panose="020B0503020204020204" pitchFamily="34" charset="-122"/>
                  <a:ea typeface="微软雅黑" panose="020B0503020204020204" pitchFamily="34" charset="-122"/>
                </a:rPr>
                <a:t>项目进展</a:t>
              </a:r>
              <a:endParaRPr lang="zh-CN" altLang="en-US" sz="2400" b="1" spc="600" dirty="0">
                <a:solidFill>
                  <a:schemeClr val="bg1"/>
                </a:solidFill>
                <a:latin typeface="微软雅黑" panose="020B0503020204020204" pitchFamily="34" charset="-122"/>
                <a:ea typeface="微软雅黑" panose="020B0503020204020204" pitchFamily="34" charset="-122"/>
              </a:endParaRPr>
            </a:p>
          </p:txBody>
        </p:sp>
        <p:sp>
          <p:nvSpPr>
            <p:cNvPr id="38" name="椭圆 37"/>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文本框 38"/>
            <p:cNvSpPr txBox="1"/>
            <p:nvPr/>
          </p:nvSpPr>
          <p:spPr>
            <a:xfrm>
              <a:off x="1771650" y="3848100"/>
              <a:ext cx="330200" cy="400110"/>
            </a:xfrm>
            <a:prstGeom prst="rect">
              <a:avLst/>
            </a:prstGeom>
            <a:noFill/>
          </p:spPr>
          <p:txBody>
            <a:bodyPr wrap="square" rtlCol="0">
              <a:spAutoFit/>
            </a:bodyPr>
            <a:lstStyle/>
            <a:p>
              <a:r>
                <a:rPr lang="en-US" altLang="zh-CN" sz="2000" b="1" dirty="0">
                  <a:solidFill>
                    <a:srgbClr val="9840A3"/>
                  </a:solidFill>
                  <a:latin typeface="微软雅黑" panose="020B0503020204020204" pitchFamily="34" charset="-122"/>
                  <a:ea typeface="微软雅黑" panose="020B0503020204020204" pitchFamily="34" charset="-122"/>
                </a:rPr>
                <a:t>3</a:t>
              </a:r>
              <a:endParaRPr lang="zh-CN" altLang="en-US" sz="2000" b="1" dirty="0">
                <a:solidFill>
                  <a:srgbClr val="9840A3"/>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6765778" y="4897903"/>
            <a:ext cx="3759200" cy="728365"/>
            <a:chOff x="1343812" y="3670588"/>
            <a:chExt cx="3759200" cy="728365"/>
          </a:xfrm>
        </p:grpSpPr>
        <p:sp>
          <p:nvSpPr>
            <p:cNvPr id="41" name="圆角矩形 40"/>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文本框 41"/>
            <p:cNvSpPr txBox="1"/>
            <p:nvPr/>
          </p:nvSpPr>
          <p:spPr>
            <a:xfrm>
              <a:off x="2474550" y="3803937"/>
              <a:ext cx="2267668" cy="461665"/>
            </a:xfrm>
            <a:prstGeom prst="rect">
              <a:avLst/>
            </a:prstGeom>
            <a:noFill/>
          </p:spPr>
          <p:txBody>
            <a:bodyPr wrap="square" rtlCol="0">
              <a:spAutoFit/>
            </a:bodyPr>
            <a:lstStyle/>
            <a:p>
              <a:r>
                <a:rPr lang="zh-CN" altLang="en-US" sz="2400" b="1" spc="600" dirty="0" smtClean="0">
                  <a:solidFill>
                    <a:schemeClr val="bg1"/>
                  </a:solidFill>
                  <a:latin typeface="微软雅黑" panose="020B0503020204020204" pitchFamily="34" charset="-122"/>
                  <a:ea typeface="微软雅黑" panose="020B0503020204020204" pitchFamily="34" charset="-122"/>
                </a:rPr>
                <a:t>后续计划</a:t>
              </a:r>
              <a:endParaRPr lang="zh-CN" altLang="en-US" sz="2400" b="1" spc="600" dirty="0">
                <a:solidFill>
                  <a:schemeClr val="bg1"/>
                </a:solidFill>
                <a:latin typeface="微软雅黑" panose="020B0503020204020204" pitchFamily="34" charset="-122"/>
                <a:ea typeface="微软雅黑" panose="020B0503020204020204" pitchFamily="34" charset="-122"/>
              </a:endParaRPr>
            </a:p>
          </p:txBody>
        </p:sp>
        <p:sp>
          <p:nvSpPr>
            <p:cNvPr id="43" name="椭圆 42"/>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文本框 43"/>
            <p:cNvSpPr txBox="1"/>
            <p:nvPr/>
          </p:nvSpPr>
          <p:spPr>
            <a:xfrm>
              <a:off x="1771650" y="3848100"/>
              <a:ext cx="330200" cy="400110"/>
            </a:xfrm>
            <a:prstGeom prst="rect">
              <a:avLst/>
            </a:prstGeom>
            <a:noFill/>
          </p:spPr>
          <p:txBody>
            <a:bodyPr wrap="square" rtlCol="0">
              <a:spAutoFit/>
            </a:bodyPr>
            <a:lstStyle/>
            <a:p>
              <a:r>
                <a:rPr lang="en-US" altLang="zh-CN" sz="2000" b="1" dirty="0">
                  <a:solidFill>
                    <a:srgbClr val="9840A3"/>
                  </a:solidFill>
                  <a:latin typeface="微软雅黑" panose="020B0503020204020204" pitchFamily="34" charset="-122"/>
                  <a:ea typeface="微软雅黑" panose="020B0503020204020204" pitchFamily="34" charset="-122"/>
                </a:rPr>
                <a:t>4</a:t>
              </a:r>
              <a:endParaRPr lang="zh-CN" altLang="en-US" sz="2000" b="1" dirty="0">
                <a:solidFill>
                  <a:srgbClr val="9840A3"/>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2428399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21053" y="276460"/>
            <a:ext cx="2130824" cy="646331"/>
          </a:xfrm>
          <a:prstGeom prst="rect">
            <a:avLst/>
          </a:prstGeom>
          <a:noFill/>
        </p:spPr>
        <p:txBody>
          <a:bodyPr wrap="square" rtlCol="0">
            <a:spAutoFit/>
          </a:bodyPr>
          <a:lstStyle/>
          <a:p>
            <a:r>
              <a:rPr lang="zh-CN" altLang="en-US" sz="3600" b="1" dirty="0">
                <a:solidFill>
                  <a:srgbClr val="78B832"/>
                </a:solidFill>
                <a:latin typeface="汉仪星球体W" panose="00020600040101010101" pitchFamily="18" charset="-122"/>
                <a:ea typeface="汉仪星球体W" panose="00020600040101010101" pitchFamily="18" charset="-122"/>
              </a:rPr>
              <a:t>项</a:t>
            </a:r>
            <a:r>
              <a:rPr lang="zh-CN" altLang="en-US" sz="3600" b="1" dirty="0">
                <a:solidFill>
                  <a:srgbClr val="01B3D1"/>
                </a:solidFill>
                <a:latin typeface="汉仪星球体W" panose="00020600040101010101" pitchFamily="18" charset="-122"/>
                <a:ea typeface="汉仪星球体W" panose="00020600040101010101" pitchFamily="18" charset="-122"/>
              </a:rPr>
              <a:t>目</a:t>
            </a:r>
            <a:r>
              <a:rPr lang="zh-CN" altLang="en-US" sz="3600" b="1" dirty="0" smtClean="0">
                <a:solidFill>
                  <a:srgbClr val="FABE00"/>
                </a:solidFill>
                <a:latin typeface="汉仪星球体W" panose="00020600040101010101" pitchFamily="18" charset="-122"/>
                <a:ea typeface="汉仪星球体W" panose="00020600040101010101" pitchFamily="18" charset="-122"/>
              </a:rPr>
              <a:t>介</a:t>
            </a:r>
            <a:r>
              <a:rPr lang="zh-CN" altLang="en-US" sz="3600" b="1" dirty="0" smtClean="0">
                <a:solidFill>
                  <a:srgbClr val="D32E66"/>
                </a:solidFill>
                <a:latin typeface="汉仪星球体W" panose="00020600040101010101" pitchFamily="18" charset="-122"/>
                <a:ea typeface="汉仪星球体W" panose="00020600040101010101" pitchFamily="18" charset="-122"/>
              </a:rPr>
              <a:t>绍</a:t>
            </a:r>
            <a:endParaRPr lang="zh-CN" altLang="en-US" sz="3600" dirty="0">
              <a:solidFill>
                <a:schemeClr val="bg1"/>
              </a:solidFill>
              <a:latin typeface="汉仪星球体W" panose="00020600040101010101" pitchFamily="18" charset="-122"/>
              <a:ea typeface="汉仪星球体W" panose="00020600040101010101" pitchFamily="18"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15144" y="2354902"/>
            <a:ext cx="2551264" cy="1977947"/>
          </a:xfrm>
          <a:prstGeom prst="rect">
            <a:avLst/>
          </a:prstGeom>
        </p:spPr>
      </p:pic>
      <p:grpSp>
        <p:nvGrpSpPr>
          <p:cNvPr id="25" name="组合 24"/>
          <p:cNvGrpSpPr/>
          <p:nvPr/>
        </p:nvGrpSpPr>
        <p:grpSpPr>
          <a:xfrm>
            <a:off x="1289871" y="3182820"/>
            <a:ext cx="7896332" cy="2599011"/>
            <a:chOff x="1289872" y="3436820"/>
            <a:chExt cx="7896332" cy="2599011"/>
          </a:xfrm>
        </p:grpSpPr>
        <p:sp>
          <p:nvSpPr>
            <p:cNvPr id="6" name="矩形 5"/>
            <p:cNvSpPr/>
            <p:nvPr/>
          </p:nvSpPr>
          <p:spPr>
            <a:xfrm>
              <a:off x="1289872" y="4096839"/>
              <a:ext cx="7896332" cy="1938992"/>
            </a:xfrm>
            <a:prstGeom prst="rect">
              <a:avLst/>
            </a:prstGeom>
          </p:spPr>
          <p:txBody>
            <a:bodyPr wrap="square">
              <a:spAutoFit/>
            </a:bodyPr>
            <a:lstStyle/>
            <a:p>
              <a:r>
                <a:rPr lang="zh-CN" altLang="zh-CN" sz="2000" dirty="0" smtClean="0">
                  <a:latin typeface="微软雅黑" pitchFamily="34" charset="-122"/>
                  <a:ea typeface="微软雅黑" pitchFamily="34" charset="-122"/>
                </a:rPr>
                <a:t>本项目旨在研究制作一个研学旅行课程体系，设计出一些研学旅行课程具体案例，从而改进中小学现有研学旅行模式。并依据课程设计思想设计开发一个基于深度探究式学习的研学旅行综合管理平台，使学生根据课程引导完成从选题到实践的自主探究过程并实时记录交流，教师在研学过程中实时跟进，并通过平台进行学生观察记录和过程性评价。</a:t>
              </a:r>
              <a:endParaRPr lang="en-US" altLang="zh-CN" sz="2000" dirty="0" smtClean="0">
                <a:solidFill>
                  <a:schemeClr val="bg2">
                    <a:lumMod val="25000"/>
                  </a:schemeClr>
                </a:solidFill>
                <a:latin typeface="微软雅黑" pitchFamily="34" charset="-122"/>
                <a:ea typeface="微软雅黑" pitchFamily="34" charset="-122"/>
              </a:endParaRPr>
            </a:p>
          </p:txBody>
        </p:sp>
        <p:sp>
          <p:nvSpPr>
            <p:cNvPr id="17" name="圆角矩形 16"/>
            <p:cNvSpPr/>
            <p:nvPr/>
          </p:nvSpPr>
          <p:spPr>
            <a:xfrm>
              <a:off x="1322145" y="3459125"/>
              <a:ext cx="1750508" cy="468041"/>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1434907" y="3436820"/>
              <a:ext cx="1617783" cy="461665"/>
            </a:xfrm>
            <a:prstGeom prst="rect">
              <a:avLst/>
            </a:prstGeom>
            <a:noFill/>
          </p:spPr>
          <p:txBody>
            <a:bodyPr wrap="square" rtlCol="0">
              <a:spAutoFit/>
            </a:bodyPr>
            <a:lstStyle/>
            <a:p>
              <a:r>
                <a:rPr lang="zh-CN" altLang="en-US" sz="2400" b="1" dirty="0" smtClean="0">
                  <a:solidFill>
                    <a:schemeClr val="bg1"/>
                  </a:solidFill>
                </a:rPr>
                <a:t>项目简介</a:t>
              </a:r>
              <a:endParaRPr lang="zh-CN" altLang="en-US" sz="2400" b="1" dirty="0">
                <a:solidFill>
                  <a:schemeClr val="bg1"/>
                </a:solidFill>
              </a:endParaRPr>
            </a:p>
          </p:txBody>
        </p:sp>
      </p:grpSp>
      <p:grpSp>
        <p:nvGrpSpPr>
          <p:cNvPr id="9" name="组合 8"/>
          <p:cNvGrpSpPr/>
          <p:nvPr/>
        </p:nvGrpSpPr>
        <p:grpSpPr>
          <a:xfrm>
            <a:off x="1306007" y="1395890"/>
            <a:ext cx="7936467" cy="1046061"/>
            <a:chOff x="1322144" y="1805645"/>
            <a:chExt cx="7936467" cy="1046061"/>
          </a:xfrm>
        </p:grpSpPr>
        <p:sp>
          <p:nvSpPr>
            <p:cNvPr id="15" name="圆角矩形 14"/>
            <p:cNvSpPr/>
            <p:nvPr/>
          </p:nvSpPr>
          <p:spPr>
            <a:xfrm>
              <a:off x="1322145" y="1813883"/>
              <a:ext cx="1750508" cy="468041"/>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65111" y="1805645"/>
              <a:ext cx="1519310" cy="461665"/>
            </a:xfrm>
            <a:prstGeom prst="rect">
              <a:avLst/>
            </a:prstGeom>
            <a:noFill/>
          </p:spPr>
          <p:txBody>
            <a:bodyPr wrap="square" rtlCol="0">
              <a:spAutoFit/>
            </a:bodyPr>
            <a:lstStyle/>
            <a:p>
              <a:r>
                <a:rPr lang="zh-CN" altLang="en-US" sz="2400" b="1" dirty="0" smtClean="0">
                  <a:solidFill>
                    <a:schemeClr val="bg1"/>
                  </a:solidFill>
                </a:rPr>
                <a:t>项目名称</a:t>
              </a:r>
              <a:endParaRPr lang="zh-CN" altLang="en-US" sz="2400" b="1" dirty="0">
                <a:solidFill>
                  <a:schemeClr val="bg1"/>
                </a:solidFill>
              </a:endParaRPr>
            </a:p>
          </p:txBody>
        </p:sp>
        <p:sp>
          <p:nvSpPr>
            <p:cNvPr id="19" name="矩形 18"/>
            <p:cNvSpPr/>
            <p:nvPr/>
          </p:nvSpPr>
          <p:spPr>
            <a:xfrm>
              <a:off x="1322144" y="2451596"/>
              <a:ext cx="7936467" cy="400110"/>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中小学深度探究式研学旅行课程设计与实施综合管理平台的开发研究</a:t>
              </a:r>
              <a:endParaRPr lang="zh-CN" altLang="en-US" sz="2000" dirty="0">
                <a:solidFill>
                  <a:schemeClr val="bg2">
                    <a:lumMod val="25000"/>
                  </a:schemeClr>
                </a:solidFill>
              </a:endParaRPr>
            </a:p>
          </p:txBody>
        </p:sp>
      </p:grpSp>
      <p:pic>
        <p:nvPicPr>
          <p:cNvPr id="26" name="图片 2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449865">
            <a:off x="9621685" y="4941185"/>
            <a:ext cx="4147206" cy="3287454"/>
          </a:xfrm>
          <a:prstGeom prst="rect">
            <a:avLst/>
          </a:prstGeom>
        </p:spPr>
      </p:pic>
      <p:pic>
        <p:nvPicPr>
          <p:cNvPr id="27" name="图片 2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629990" y="6140487"/>
            <a:ext cx="1447619" cy="596825"/>
          </a:xfrm>
          <a:prstGeom prst="rect">
            <a:avLst/>
          </a:prstGeom>
        </p:spPr>
      </p:pic>
    </p:spTree>
    <p:extLst>
      <p:ext uri="{BB962C8B-B14F-4D97-AF65-F5344CB8AC3E}">
        <p14:creationId xmlns:p14="http://schemas.microsoft.com/office/powerpoint/2010/main" xmlns="" val="99861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3.125E-6 3.7037E-6 L 0.36914 -0.31713 " pathEditMode="relative" rAng="0" ptsTypes="AA">
                                      <p:cBhvr>
                                        <p:cTn id="6" dur="2000" fill="hold"/>
                                        <p:tgtEl>
                                          <p:spTgt spid="3"/>
                                        </p:tgtEl>
                                        <p:attrNameLst>
                                          <p:attrName>ppt_x</p:attrName>
                                          <p:attrName>ppt_y</p:attrName>
                                        </p:attrNameLst>
                                      </p:cBhvr>
                                      <p:rCtr x="18451" y="-15856"/>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04714" y="2485608"/>
            <a:ext cx="2494122" cy="1933646"/>
          </a:xfrm>
          <a:prstGeom prst="rect">
            <a:avLst/>
          </a:prstGeom>
        </p:spPr>
      </p:pic>
      <p:sp>
        <p:nvSpPr>
          <p:cNvPr id="25" name="文本框 24"/>
          <p:cNvSpPr txBox="1"/>
          <p:nvPr/>
        </p:nvSpPr>
        <p:spPr>
          <a:xfrm>
            <a:off x="421053" y="276460"/>
            <a:ext cx="2130824" cy="646331"/>
          </a:xfrm>
          <a:prstGeom prst="rect">
            <a:avLst/>
          </a:prstGeom>
          <a:noFill/>
        </p:spPr>
        <p:txBody>
          <a:bodyPr wrap="square" rtlCol="0">
            <a:spAutoFit/>
          </a:bodyPr>
          <a:lstStyle/>
          <a:p>
            <a:r>
              <a:rPr lang="zh-CN" altLang="en-US" sz="3600" b="1" dirty="0">
                <a:solidFill>
                  <a:srgbClr val="78B832"/>
                </a:solidFill>
                <a:latin typeface="汉仪星球体W" panose="00020600040101010101" pitchFamily="18" charset="-122"/>
                <a:ea typeface="汉仪星球体W" panose="00020600040101010101" pitchFamily="18" charset="-122"/>
              </a:rPr>
              <a:t>项</a:t>
            </a:r>
            <a:r>
              <a:rPr lang="zh-CN" altLang="en-US" sz="3600" b="1" dirty="0">
                <a:solidFill>
                  <a:srgbClr val="01B3D1"/>
                </a:solidFill>
                <a:latin typeface="汉仪星球体W" panose="00020600040101010101" pitchFamily="18" charset="-122"/>
                <a:ea typeface="汉仪星球体W" panose="00020600040101010101" pitchFamily="18" charset="-122"/>
              </a:rPr>
              <a:t>目</a:t>
            </a:r>
            <a:r>
              <a:rPr lang="zh-CN" altLang="en-US" sz="3600" b="1" dirty="0" smtClean="0">
                <a:solidFill>
                  <a:srgbClr val="FABE00"/>
                </a:solidFill>
                <a:latin typeface="汉仪星球体W" panose="00020600040101010101" pitchFamily="18" charset="-122"/>
                <a:ea typeface="汉仪星球体W" panose="00020600040101010101" pitchFamily="18" charset="-122"/>
              </a:rPr>
              <a:t>介</a:t>
            </a:r>
            <a:r>
              <a:rPr lang="zh-CN" altLang="en-US" sz="3600" b="1" dirty="0" smtClean="0">
                <a:solidFill>
                  <a:srgbClr val="D32E66"/>
                </a:solidFill>
                <a:latin typeface="汉仪星球体W" panose="00020600040101010101" pitchFamily="18" charset="-122"/>
                <a:ea typeface="汉仪星球体W" panose="00020600040101010101" pitchFamily="18" charset="-122"/>
              </a:rPr>
              <a:t>绍</a:t>
            </a:r>
            <a:endParaRPr lang="zh-CN" altLang="en-US" sz="3600" dirty="0">
              <a:solidFill>
                <a:schemeClr val="bg1"/>
              </a:solidFill>
              <a:latin typeface="汉仪星球体W" panose="00020600040101010101" pitchFamily="18" charset="-122"/>
              <a:ea typeface="汉仪星球体W" panose="00020600040101010101" pitchFamily="18" charset="-122"/>
            </a:endParaRPr>
          </a:p>
        </p:txBody>
      </p:sp>
      <p:grpSp>
        <p:nvGrpSpPr>
          <p:cNvPr id="57" name="组合 56"/>
          <p:cNvGrpSpPr/>
          <p:nvPr/>
        </p:nvGrpSpPr>
        <p:grpSpPr>
          <a:xfrm>
            <a:off x="492371" y="1915029"/>
            <a:ext cx="5181786" cy="3046209"/>
            <a:chOff x="407963" y="1183493"/>
            <a:chExt cx="5181786" cy="3046209"/>
          </a:xfrm>
        </p:grpSpPr>
        <p:sp>
          <p:nvSpPr>
            <p:cNvPr id="5" name="文本框 4"/>
            <p:cNvSpPr txBox="1"/>
            <p:nvPr/>
          </p:nvSpPr>
          <p:spPr>
            <a:xfrm>
              <a:off x="407963" y="2059877"/>
              <a:ext cx="5181786" cy="2169825"/>
            </a:xfrm>
            <a:prstGeom prst="rect">
              <a:avLst/>
            </a:prstGeom>
            <a:noFill/>
          </p:spPr>
          <p:txBody>
            <a:bodyPr wrap="square" rtlCol="0">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2016</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月包括教育部、旅游局等</a:t>
              </a:r>
              <a:r>
                <a:rPr lang="en-US" altLang="zh-CN" dirty="0" smtClean="0">
                  <a:latin typeface="微软雅黑" panose="020B0503020204020204" pitchFamily="34" charset="-122"/>
                  <a:ea typeface="微软雅黑" panose="020B0503020204020204" pitchFamily="34" charset="-122"/>
                </a:rPr>
                <a:t>11</a:t>
              </a:r>
              <a:r>
                <a:rPr lang="zh-CN" altLang="en-US" dirty="0" smtClean="0">
                  <a:latin typeface="微软雅黑" panose="020B0503020204020204" pitchFamily="34" charset="-122"/>
                  <a:ea typeface="微软雅黑" panose="020B0503020204020204" pitchFamily="34" charset="-122"/>
                </a:rPr>
                <a:t>个部门联合印发的</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关于推进中小学生研学旅游的意见</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第一次将研学旅行纳入中小学教育教学计划，并明确要求学校搭建一套完善的研学旅行活动课程体系。</a:t>
              </a:r>
              <a:endParaRPr lang="en-US" altLang="zh-CN" dirty="0" smtClean="0">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065160" y="1183493"/>
              <a:ext cx="2564303" cy="481870"/>
              <a:chOff x="1343812" y="3415420"/>
              <a:chExt cx="3876042" cy="728365"/>
            </a:xfrm>
          </p:grpSpPr>
          <p:sp>
            <p:nvSpPr>
              <p:cNvPr id="38" name="圆角矩形 37"/>
              <p:cNvSpPr/>
              <p:nvPr/>
            </p:nvSpPr>
            <p:spPr>
              <a:xfrm>
                <a:off x="1343812" y="3415420"/>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文本框 38"/>
              <p:cNvSpPr txBox="1"/>
              <p:nvPr/>
            </p:nvSpPr>
            <p:spPr>
              <a:xfrm>
                <a:off x="2474550" y="3491855"/>
                <a:ext cx="2745304" cy="604782"/>
              </a:xfrm>
              <a:prstGeom prst="rect">
                <a:avLst/>
              </a:prstGeom>
              <a:noFill/>
            </p:spPr>
            <p:txBody>
              <a:bodyPr wrap="square" rtlCol="0">
                <a:spAutoFit/>
              </a:bodyPr>
              <a:lstStyle/>
              <a:p>
                <a:r>
                  <a:rPr lang="zh-CN" altLang="en-US" sz="2000" b="1" spc="600" dirty="0" smtClean="0">
                    <a:solidFill>
                      <a:schemeClr val="bg1"/>
                    </a:solidFill>
                    <a:latin typeface="微软雅黑" panose="020B0503020204020204" pitchFamily="34" charset="-122"/>
                    <a:ea typeface="微软雅黑" panose="020B0503020204020204" pitchFamily="34" charset="-122"/>
                  </a:rPr>
                  <a:t>政策要求</a:t>
                </a:r>
                <a:endParaRPr lang="zh-CN" altLang="en-US" sz="2000" b="1" spc="600" dirty="0">
                  <a:solidFill>
                    <a:schemeClr val="bg1"/>
                  </a:solidFill>
                  <a:latin typeface="微软雅黑" panose="020B0503020204020204" pitchFamily="34" charset="-122"/>
                  <a:ea typeface="微软雅黑" panose="020B0503020204020204" pitchFamily="34" charset="-122"/>
                </a:endParaRPr>
              </a:p>
            </p:txBody>
          </p:sp>
          <p:sp>
            <p:nvSpPr>
              <p:cNvPr id="40" name="椭圆 39"/>
              <p:cNvSpPr/>
              <p:nvPr/>
            </p:nvSpPr>
            <p:spPr>
              <a:xfrm>
                <a:off x="1687503" y="3521424"/>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文本框 40"/>
              <p:cNvSpPr txBox="1"/>
              <p:nvPr/>
            </p:nvSpPr>
            <p:spPr>
              <a:xfrm>
                <a:off x="1722866" y="3519758"/>
                <a:ext cx="330200" cy="558259"/>
              </a:xfrm>
              <a:prstGeom prst="rect">
                <a:avLst/>
              </a:prstGeom>
              <a:noFill/>
            </p:spPr>
            <p:txBody>
              <a:bodyPr wrap="square" rtlCol="0">
                <a:spAutoFit/>
              </a:bodyPr>
              <a:lstStyle/>
              <a:p>
                <a:r>
                  <a:rPr lang="en-US" altLang="zh-CN" b="1" dirty="0" smtClean="0">
                    <a:solidFill>
                      <a:srgbClr val="9840A3"/>
                    </a:solidFill>
                    <a:latin typeface="微软雅黑" panose="020B0503020204020204" pitchFamily="34" charset="-122"/>
                    <a:ea typeface="微软雅黑" panose="020B0503020204020204" pitchFamily="34" charset="-122"/>
                  </a:rPr>
                  <a:t>1</a:t>
                </a:r>
                <a:endParaRPr lang="zh-CN" altLang="en-US" b="1" dirty="0">
                  <a:solidFill>
                    <a:srgbClr val="9840A3"/>
                  </a:solidFill>
                  <a:latin typeface="微软雅黑" panose="020B0503020204020204" pitchFamily="34" charset="-122"/>
                  <a:ea typeface="微软雅黑" panose="020B0503020204020204" pitchFamily="34" charset="-122"/>
                </a:endParaRPr>
              </a:p>
            </p:txBody>
          </p:sp>
        </p:grpSp>
      </p:grpSp>
      <p:grpSp>
        <p:nvGrpSpPr>
          <p:cNvPr id="59" name="组合 58"/>
          <p:cNvGrpSpPr/>
          <p:nvPr/>
        </p:nvGrpSpPr>
        <p:grpSpPr>
          <a:xfrm>
            <a:off x="6969888" y="1929098"/>
            <a:ext cx="4454127" cy="3046208"/>
            <a:chOff x="5717862" y="1352310"/>
            <a:chExt cx="4454127" cy="3046208"/>
          </a:xfrm>
        </p:grpSpPr>
        <p:sp>
          <p:nvSpPr>
            <p:cNvPr id="15" name="文本框 14"/>
            <p:cNvSpPr txBox="1"/>
            <p:nvPr/>
          </p:nvSpPr>
          <p:spPr>
            <a:xfrm>
              <a:off x="5717862" y="2228693"/>
              <a:ext cx="4454127" cy="2169825"/>
            </a:xfrm>
            <a:prstGeom prst="rect">
              <a:avLst/>
            </a:prstGeom>
            <a:noFill/>
          </p:spPr>
          <p:txBody>
            <a:bodyPr wrap="square" rtlCol="0">
              <a:spAutoFit/>
            </a:bodyPr>
            <a:lstStyle/>
            <a:p>
              <a:pPr>
                <a:lnSpc>
                  <a:spcPct val="150000"/>
                </a:lnSpc>
              </a:pPr>
              <a:r>
                <a:rPr lang="zh-CN" altLang="zh-CN" dirty="0" smtClean="0">
                  <a:latin typeface="微软雅黑" pitchFamily="34" charset="-122"/>
                  <a:ea typeface="微软雅黑" pitchFamily="34" charset="-122"/>
                </a:rPr>
                <a:t>现今，大部分研学旅游活动都是学校借旅游公司举行的</a:t>
              </a:r>
              <a:r>
                <a:rPr lang="zh-CN" altLang="en-US" dirty="0" smtClean="0">
                  <a:latin typeface="微软雅黑" pitchFamily="34" charset="-122"/>
                  <a:ea typeface="微软雅黑" pitchFamily="34" charset="-122"/>
                </a:rPr>
                <a:t>，没有科学系统的课程设计，且没有课程标准等，没有实现研学旅行课程化。</a:t>
              </a:r>
              <a:endParaRPr lang="en-US" altLang="zh-CN" dirty="0" smtClean="0">
                <a:latin typeface="微软雅黑" pitchFamily="34" charset="-122"/>
                <a:ea typeface="微软雅黑" pitchFamily="34" charset="-122"/>
              </a:endParaRPr>
            </a:p>
            <a:p>
              <a:pPr>
                <a:lnSpc>
                  <a:spcPct val="150000"/>
                </a:lnSpc>
              </a:pPr>
              <a:endParaRPr lang="en-US" altLang="zh-CN" dirty="0" smtClean="0">
                <a:latin typeface="微软雅黑" pitchFamily="34" charset="-122"/>
                <a:ea typeface="微软雅黑" pitchFamily="34" charset="-122"/>
              </a:endParaRPr>
            </a:p>
          </p:txBody>
        </p:sp>
        <p:grpSp>
          <p:nvGrpSpPr>
            <p:cNvPr id="42" name="组合 41"/>
            <p:cNvGrpSpPr/>
            <p:nvPr/>
          </p:nvGrpSpPr>
          <p:grpSpPr>
            <a:xfrm>
              <a:off x="5717862" y="1352310"/>
              <a:ext cx="2487003" cy="481870"/>
              <a:chOff x="1343812" y="3670588"/>
              <a:chExt cx="3759200" cy="728365"/>
            </a:xfrm>
          </p:grpSpPr>
          <p:sp>
            <p:nvSpPr>
              <p:cNvPr id="43" name="圆角矩形 42"/>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文本框 43"/>
              <p:cNvSpPr txBox="1"/>
              <p:nvPr/>
            </p:nvSpPr>
            <p:spPr>
              <a:xfrm>
                <a:off x="2474550" y="3725759"/>
                <a:ext cx="2267669" cy="604782"/>
              </a:xfrm>
              <a:prstGeom prst="rect">
                <a:avLst/>
              </a:prstGeom>
              <a:noFill/>
            </p:spPr>
            <p:txBody>
              <a:bodyPr wrap="square" rtlCol="0">
                <a:spAutoFit/>
              </a:bodyPr>
              <a:lstStyle/>
              <a:p>
                <a:r>
                  <a:rPr lang="zh-CN" altLang="en-US" sz="2000" b="1" spc="600" dirty="0" smtClean="0">
                    <a:solidFill>
                      <a:schemeClr val="bg1"/>
                    </a:solidFill>
                    <a:latin typeface="微软雅黑" panose="020B0503020204020204" pitchFamily="34" charset="-122"/>
                    <a:ea typeface="微软雅黑" panose="020B0503020204020204" pitchFamily="34" charset="-122"/>
                  </a:rPr>
                  <a:t>现状</a:t>
                </a:r>
                <a:endParaRPr lang="zh-CN" altLang="en-US" sz="2000" b="1" spc="600" dirty="0">
                  <a:solidFill>
                    <a:schemeClr val="bg1"/>
                  </a:solidFill>
                  <a:latin typeface="微软雅黑" panose="020B0503020204020204" pitchFamily="34" charset="-122"/>
                  <a:ea typeface="微软雅黑" panose="020B0503020204020204" pitchFamily="34" charset="-122"/>
                </a:endParaRPr>
              </a:p>
            </p:txBody>
          </p:sp>
          <p:sp>
            <p:nvSpPr>
              <p:cNvPr id="45" name="椭圆 44"/>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文本框 45"/>
              <p:cNvSpPr txBox="1"/>
              <p:nvPr/>
            </p:nvSpPr>
            <p:spPr>
              <a:xfrm>
                <a:off x="1701602" y="3753661"/>
                <a:ext cx="330200" cy="558259"/>
              </a:xfrm>
              <a:prstGeom prst="rect">
                <a:avLst/>
              </a:prstGeom>
              <a:noFill/>
            </p:spPr>
            <p:txBody>
              <a:bodyPr wrap="square" rtlCol="0">
                <a:spAutoFit/>
              </a:bodyPr>
              <a:lstStyle/>
              <a:p>
                <a:r>
                  <a:rPr lang="en-US" altLang="zh-CN" b="1" dirty="0">
                    <a:solidFill>
                      <a:srgbClr val="9840A3"/>
                    </a:solidFill>
                    <a:latin typeface="微软雅黑" panose="020B0503020204020204" pitchFamily="34" charset="-122"/>
                    <a:ea typeface="微软雅黑" panose="020B0503020204020204" pitchFamily="34" charset="-122"/>
                  </a:rPr>
                  <a:t>2</a:t>
                </a:r>
                <a:endParaRPr lang="zh-CN" altLang="en-US" b="1" dirty="0">
                  <a:solidFill>
                    <a:srgbClr val="9840A3"/>
                  </a:solidFill>
                  <a:latin typeface="微软雅黑" panose="020B0503020204020204" pitchFamily="34" charset="-122"/>
                  <a:ea typeface="微软雅黑" panose="020B0503020204020204" pitchFamily="34" charset="-122"/>
                </a:endParaRPr>
              </a:p>
            </p:txBody>
          </p:sp>
        </p:grpSp>
      </p:grpSp>
      <p:grpSp>
        <p:nvGrpSpPr>
          <p:cNvPr id="64" name="组合 63"/>
          <p:cNvGrpSpPr/>
          <p:nvPr/>
        </p:nvGrpSpPr>
        <p:grpSpPr>
          <a:xfrm>
            <a:off x="9621685" y="4941185"/>
            <a:ext cx="4147206" cy="3287454"/>
            <a:chOff x="9621685" y="4941185"/>
            <a:chExt cx="4147206" cy="3287454"/>
          </a:xfrm>
        </p:grpSpPr>
        <p:pic>
          <p:nvPicPr>
            <p:cNvPr id="63" name="图片 6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449865">
              <a:off x="9621685" y="4941185"/>
              <a:ext cx="4147206" cy="3287454"/>
            </a:xfrm>
            <a:prstGeom prst="rect">
              <a:avLst/>
            </a:prstGeom>
          </p:spPr>
        </p:pic>
        <p:pic>
          <p:nvPicPr>
            <p:cNvPr id="62" name="图片 6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629990" y="6140487"/>
              <a:ext cx="1447619" cy="596825"/>
            </a:xfrm>
            <a:prstGeom prst="rect">
              <a:avLst/>
            </a:prstGeom>
          </p:spPr>
        </p:pic>
      </p:grpSp>
    </p:spTree>
    <p:extLst>
      <p:ext uri="{BB962C8B-B14F-4D97-AF65-F5344CB8AC3E}">
        <p14:creationId xmlns:p14="http://schemas.microsoft.com/office/powerpoint/2010/main" xmlns="" val="281664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76000" decel="24000" fill="hold" nodeType="clickEffect">
                                  <p:stCondLst>
                                    <p:cond delay="0"/>
                                  </p:stCondLst>
                                  <p:childTnLst>
                                    <p:animMotion origin="layout" path="M 1.875E-6 -3.33333E-6 L 0.41758 -0.35393 " pathEditMode="relative" rAng="0" ptsTypes="AA">
                                      <p:cBhvr>
                                        <p:cTn id="6" dur="3000" fill="hold"/>
                                        <p:tgtEl>
                                          <p:spTgt spid="4"/>
                                        </p:tgtEl>
                                        <p:attrNameLst>
                                          <p:attrName>ppt_x</p:attrName>
                                          <p:attrName>ppt_y</p:attrName>
                                        </p:attrNameLst>
                                      </p:cBhvr>
                                      <p:rCtr x="20872" y="-17708"/>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1000"/>
                                        <p:tgtEl>
                                          <p:spTgt spid="57"/>
                                        </p:tgtEl>
                                      </p:cBhvr>
                                    </p:animEffect>
                                    <p:anim calcmode="lin" valueType="num">
                                      <p:cBhvr>
                                        <p:cTn id="12" dur="1000" fill="hold"/>
                                        <p:tgtEl>
                                          <p:spTgt spid="57"/>
                                        </p:tgtEl>
                                        <p:attrNameLst>
                                          <p:attrName>ppt_x</p:attrName>
                                        </p:attrNameLst>
                                      </p:cBhvr>
                                      <p:tavLst>
                                        <p:tav tm="0">
                                          <p:val>
                                            <p:strVal val="#ppt_x"/>
                                          </p:val>
                                        </p:tav>
                                        <p:tav tm="100000">
                                          <p:val>
                                            <p:strVal val="#ppt_x"/>
                                          </p:val>
                                        </p:tav>
                                      </p:tavLst>
                                    </p:anim>
                                    <p:anim calcmode="lin" valueType="num">
                                      <p:cBhvr>
                                        <p:cTn id="1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1000"/>
                                        <p:tgtEl>
                                          <p:spTgt spid="59"/>
                                        </p:tgtEl>
                                      </p:cBhvr>
                                    </p:animEffect>
                                    <p:anim calcmode="lin" valueType="num">
                                      <p:cBhvr>
                                        <p:cTn id="19" dur="1000" fill="hold"/>
                                        <p:tgtEl>
                                          <p:spTgt spid="59"/>
                                        </p:tgtEl>
                                        <p:attrNameLst>
                                          <p:attrName>ppt_x</p:attrName>
                                        </p:attrNameLst>
                                      </p:cBhvr>
                                      <p:tavLst>
                                        <p:tav tm="0">
                                          <p:val>
                                            <p:strVal val="#ppt_x"/>
                                          </p:val>
                                        </p:tav>
                                        <p:tav tm="100000">
                                          <p:val>
                                            <p:strVal val="#ppt_x"/>
                                          </p:val>
                                        </p:tav>
                                      </p:tavLst>
                                    </p:anim>
                                    <p:anim calcmode="lin" valueType="num">
                                      <p:cBhvr>
                                        <p:cTn id="2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81786" y="2561013"/>
            <a:ext cx="1996696" cy="1548000"/>
          </a:xfrm>
          <a:prstGeom prst="rect">
            <a:avLst/>
          </a:prstGeom>
        </p:spPr>
      </p:pic>
      <p:sp>
        <p:nvSpPr>
          <p:cNvPr id="13" name="文本框 12"/>
          <p:cNvSpPr txBox="1"/>
          <p:nvPr/>
        </p:nvSpPr>
        <p:spPr>
          <a:xfrm>
            <a:off x="421053" y="276460"/>
            <a:ext cx="2130824" cy="646331"/>
          </a:xfrm>
          <a:prstGeom prst="rect">
            <a:avLst/>
          </a:prstGeom>
          <a:noFill/>
        </p:spPr>
        <p:txBody>
          <a:bodyPr wrap="square" rtlCol="0">
            <a:spAutoFit/>
          </a:bodyPr>
          <a:lstStyle/>
          <a:p>
            <a:r>
              <a:rPr lang="zh-CN" altLang="en-US" sz="3600" b="1" dirty="0">
                <a:solidFill>
                  <a:srgbClr val="78B832"/>
                </a:solidFill>
                <a:latin typeface="汉仪星球体W" panose="00020600040101010101" pitchFamily="18" charset="-122"/>
                <a:ea typeface="汉仪星球体W" panose="00020600040101010101" pitchFamily="18" charset="-122"/>
              </a:rPr>
              <a:t>项</a:t>
            </a:r>
            <a:r>
              <a:rPr lang="zh-CN" altLang="en-US" sz="3600" b="1" dirty="0">
                <a:solidFill>
                  <a:srgbClr val="01B3D1"/>
                </a:solidFill>
                <a:latin typeface="汉仪星球体W" panose="00020600040101010101" pitchFamily="18" charset="-122"/>
                <a:ea typeface="汉仪星球体W" panose="00020600040101010101" pitchFamily="18" charset="-122"/>
              </a:rPr>
              <a:t>目</a:t>
            </a:r>
            <a:r>
              <a:rPr lang="zh-CN" altLang="en-US" sz="3600" b="1" dirty="0" smtClean="0">
                <a:solidFill>
                  <a:srgbClr val="FABE00"/>
                </a:solidFill>
                <a:latin typeface="汉仪星球体W" panose="00020600040101010101" pitchFamily="18" charset="-122"/>
                <a:ea typeface="汉仪星球体W" panose="00020600040101010101" pitchFamily="18" charset="-122"/>
              </a:rPr>
              <a:t>介</a:t>
            </a:r>
            <a:r>
              <a:rPr lang="zh-CN" altLang="en-US" sz="3600" b="1" dirty="0" smtClean="0">
                <a:solidFill>
                  <a:srgbClr val="D32E66"/>
                </a:solidFill>
                <a:latin typeface="汉仪星球体W" panose="00020600040101010101" pitchFamily="18" charset="-122"/>
                <a:ea typeface="汉仪星球体W" panose="00020600040101010101" pitchFamily="18" charset="-122"/>
              </a:rPr>
              <a:t>绍</a:t>
            </a:r>
            <a:endParaRPr lang="zh-CN" altLang="en-US" sz="3600" dirty="0">
              <a:solidFill>
                <a:schemeClr val="bg1"/>
              </a:solidFill>
              <a:latin typeface="汉仪星球体W" panose="00020600040101010101" pitchFamily="18" charset="-122"/>
              <a:ea typeface="汉仪星球体W" panose="00020600040101010101" pitchFamily="18" charset="-122"/>
            </a:endParaRPr>
          </a:p>
        </p:txBody>
      </p:sp>
      <p:grpSp>
        <p:nvGrpSpPr>
          <p:cNvPr id="15" name="组合 14"/>
          <p:cNvGrpSpPr/>
          <p:nvPr/>
        </p:nvGrpSpPr>
        <p:grpSpPr>
          <a:xfrm>
            <a:off x="1065160" y="1352310"/>
            <a:ext cx="4116626" cy="2046395"/>
            <a:chOff x="1065160" y="1352310"/>
            <a:chExt cx="4116626" cy="2046395"/>
          </a:xfrm>
        </p:grpSpPr>
        <p:sp>
          <p:nvSpPr>
            <p:cNvPr id="16" name="文本框 15"/>
            <p:cNvSpPr txBox="1"/>
            <p:nvPr/>
          </p:nvSpPr>
          <p:spPr>
            <a:xfrm>
              <a:off x="1065160" y="2059877"/>
              <a:ext cx="4116626" cy="133882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研究政策、理论、文献等，结合调查访谈等，交流探讨出研学旅行课程理论体系，做好基础理论支撑工作。</a:t>
              </a:r>
              <a:endParaRPr lang="en-US" altLang="zh-CN" dirty="0" smtClean="0">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065160" y="1352310"/>
              <a:ext cx="2487003" cy="481870"/>
              <a:chOff x="1343812" y="3670588"/>
              <a:chExt cx="3759200" cy="728365"/>
            </a:xfrm>
          </p:grpSpPr>
          <p:sp>
            <p:nvSpPr>
              <p:cNvPr id="18" name="圆角矩形 17"/>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文本框 18"/>
              <p:cNvSpPr txBox="1"/>
              <p:nvPr/>
            </p:nvSpPr>
            <p:spPr>
              <a:xfrm>
                <a:off x="2474550" y="3747023"/>
                <a:ext cx="2267669" cy="558259"/>
              </a:xfrm>
              <a:prstGeom prst="rect">
                <a:avLst/>
              </a:prstGeom>
              <a:noFill/>
            </p:spPr>
            <p:txBody>
              <a:bodyPr wrap="square" rtlCol="0">
                <a:spAutoFit/>
              </a:bodyPr>
              <a:lstStyle/>
              <a:p>
                <a:r>
                  <a:rPr lang="zh-CN" altLang="en-US" b="1" spc="600" dirty="0" smtClean="0">
                    <a:solidFill>
                      <a:schemeClr val="bg1"/>
                    </a:solidFill>
                    <a:latin typeface="微软雅黑" panose="020B0503020204020204" pitchFamily="34" charset="-122"/>
                    <a:ea typeface="微软雅黑" panose="020B0503020204020204" pitchFamily="34" charset="-122"/>
                  </a:rPr>
                  <a:t>理论体系</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20" name="椭圆 19"/>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p:cNvSpPr txBox="1"/>
              <p:nvPr/>
            </p:nvSpPr>
            <p:spPr>
              <a:xfrm>
                <a:off x="1722866" y="3774925"/>
                <a:ext cx="330200" cy="511737"/>
              </a:xfrm>
              <a:prstGeom prst="rect">
                <a:avLst/>
              </a:prstGeom>
              <a:noFill/>
            </p:spPr>
            <p:txBody>
              <a:bodyPr wrap="square" rtlCol="0">
                <a:spAutoFit/>
              </a:bodyPr>
              <a:lstStyle/>
              <a:p>
                <a:r>
                  <a:rPr lang="en-US" altLang="zh-CN" sz="1600" b="1" dirty="0" smtClean="0">
                    <a:solidFill>
                      <a:srgbClr val="9840A3"/>
                    </a:solidFill>
                    <a:latin typeface="微软雅黑" panose="020B0503020204020204" pitchFamily="34" charset="-122"/>
                    <a:ea typeface="微软雅黑" panose="020B0503020204020204" pitchFamily="34" charset="-122"/>
                  </a:rPr>
                  <a:t>1</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grpSp>
        <p:nvGrpSpPr>
          <p:cNvPr id="22" name="组合 21"/>
          <p:cNvGrpSpPr/>
          <p:nvPr/>
        </p:nvGrpSpPr>
        <p:grpSpPr>
          <a:xfrm>
            <a:off x="5717862" y="1352310"/>
            <a:ext cx="4454127" cy="1581974"/>
            <a:chOff x="5717862" y="1352310"/>
            <a:chExt cx="4454127" cy="1581974"/>
          </a:xfrm>
        </p:grpSpPr>
        <p:sp>
          <p:nvSpPr>
            <p:cNvPr id="23" name="文本框 22"/>
            <p:cNvSpPr txBox="1"/>
            <p:nvPr/>
          </p:nvSpPr>
          <p:spPr>
            <a:xfrm>
              <a:off x="5717862" y="2059877"/>
              <a:ext cx="4454127" cy="874407"/>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阅读文献、参考其他科目课程标准等，确定分类方式，划定研学旅行课程体系框架。</a:t>
              </a:r>
              <a:endParaRPr lang="en-US" altLang="zh-CN" dirty="0" smtClean="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717862" y="1352310"/>
              <a:ext cx="2487003" cy="481870"/>
              <a:chOff x="1343812" y="3670588"/>
              <a:chExt cx="3759200" cy="728365"/>
            </a:xfrm>
          </p:grpSpPr>
          <p:sp>
            <p:nvSpPr>
              <p:cNvPr id="25" name="圆角矩形 24"/>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文本框 25"/>
              <p:cNvSpPr txBox="1"/>
              <p:nvPr/>
            </p:nvSpPr>
            <p:spPr>
              <a:xfrm>
                <a:off x="2474550" y="3747023"/>
                <a:ext cx="2267669" cy="558259"/>
              </a:xfrm>
              <a:prstGeom prst="rect">
                <a:avLst/>
              </a:prstGeom>
              <a:noFill/>
            </p:spPr>
            <p:txBody>
              <a:bodyPr wrap="square" rtlCol="0">
                <a:spAutoFit/>
              </a:bodyPr>
              <a:lstStyle/>
              <a:p>
                <a:r>
                  <a:rPr lang="zh-CN" altLang="en-US" b="1" spc="600" dirty="0" smtClean="0">
                    <a:solidFill>
                      <a:schemeClr val="bg1"/>
                    </a:solidFill>
                    <a:latin typeface="微软雅黑" panose="020B0503020204020204" pitchFamily="34" charset="-122"/>
                    <a:ea typeface="微软雅黑" panose="020B0503020204020204" pitchFamily="34" charset="-122"/>
                  </a:rPr>
                  <a:t>课程体系</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文本框 27"/>
              <p:cNvSpPr txBox="1"/>
              <p:nvPr/>
            </p:nvSpPr>
            <p:spPr>
              <a:xfrm>
                <a:off x="1722866" y="3774925"/>
                <a:ext cx="330200" cy="511737"/>
              </a:xfrm>
              <a:prstGeom prst="rect">
                <a:avLst/>
              </a:prstGeom>
              <a:noFill/>
            </p:spPr>
            <p:txBody>
              <a:bodyPr wrap="square" rtlCol="0">
                <a:spAutoFit/>
              </a:bodyPr>
              <a:lstStyle/>
              <a:p>
                <a:r>
                  <a:rPr lang="en-US" altLang="zh-CN" sz="1600" b="1" dirty="0">
                    <a:solidFill>
                      <a:srgbClr val="9840A3"/>
                    </a:solidFill>
                    <a:latin typeface="微软雅黑" panose="020B0503020204020204" pitchFamily="34" charset="-122"/>
                    <a:ea typeface="微软雅黑" panose="020B0503020204020204" pitchFamily="34" charset="-122"/>
                  </a:rPr>
                  <a:t>2</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grpSp>
        <p:nvGrpSpPr>
          <p:cNvPr id="29" name="组合 28"/>
          <p:cNvGrpSpPr/>
          <p:nvPr/>
        </p:nvGrpSpPr>
        <p:grpSpPr>
          <a:xfrm>
            <a:off x="1045130" y="3710027"/>
            <a:ext cx="4136656" cy="2074531"/>
            <a:chOff x="1045130" y="3710027"/>
            <a:chExt cx="4136656" cy="2074531"/>
          </a:xfrm>
        </p:grpSpPr>
        <p:sp>
          <p:nvSpPr>
            <p:cNvPr id="30" name="文本框 29"/>
            <p:cNvSpPr txBox="1"/>
            <p:nvPr/>
          </p:nvSpPr>
          <p:spPr>
            <a:xfrm>
              <a:off x="1045130" y="4445730"/>
              <a:ext cx="4136656" cy="133882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结合理论依据，选择</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类课程，精心设计课程内容，提供可供参考的课程实例。</a:t>
              </a:r>
              <a:endParaRPr lang="en-US" altLang="zh-CN" dirty="0" smtClean="0">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065159" y="3710027"/>
              <a:ext cx="2487003" cy="481870"/>
              <a:chOff x="1343812" y="3670588"/>
              <a:chExt cx="3759200" cy="728365"/>
            </a:xfrm>
          </p:grpSpPr>
          <p:sp>
            <p:nvSpPr>
              <p:cNvPr id="32" name="圆角矩形 31"/>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p:cNvSpPr txBox="1"/>
              <p:nvPr/>
            </p:nvSpPr>
            <p:spPr>
              <a:xfrm>
                <a:off x="2474550" y="3747023"/>
                <a:ext cx="2267669" cy="558259"/>
              </a:xfrm>
              <a:prstGeom prst="rect">
                <a:avLst/>
              </a:prstGeom>
              <a:noFill/>
            </p:spPr>
            <p:txBody>
              <a:bodyPr wrap="square" rtlCol="0">
                <a:spAutoFit/>
              </a:bodyPr>
              <a:lstStyle/>
              <a:p>
                <a:r>
                  <a:rPr lang="zh-CN" altLang="en-US" b="1" spc="600" dirty="0" smtClean="0">
                    <a:solidFill>
                      <a:schemeClr val="bg1"/>
                    </a:solidFill>
                    <a:latin typeface="微软雅黑" panose="020B0503020204020204" pitchFamily="34" charset="-122"/>
                    <a:ea typeface="微软雅黑" panose="020B0503020204020204" pitchFamily="34" charset="-122"/>
                  </a:rPr>
                  <a:t>课程实例</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34" name="椭圆 33"/>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文本框 34"/>
              <p:cNvSpPr txBox="1"/>
              <p:nvPr/>
            </p:nvSpPr>
            <p:spPr>
              <a:xfrm>
                <a:off x="1722866" y="3774925"/>
                <a:ext cx="330200" cy="511737"/>
              </a:xfrm>
              <a:prstGeom prst="rect">
                <a:avLst/>
              </a:prstGeom>
              <a:noFill/>
            </p:spPr>
            <p:txBody>
              <a:bodyPr wrap="square" rtlCol="0">
                <a:spAutoFit/>
              </a:bodyPr>
              <a:lstStyle/>
              <a:p>
                <a:r>
                  <a:rPr lang="en-US" altLang="zh-CN" sz="1600" b="1" dirty="0">
                    <a:solidFill>
                      <a:srgbClr val="9840A3"/>
                    </a:solidFill>
                    <a:latin typeface="微软雅黑" panose="020B0503020204020204" pitchFamily="34" charset="-122"/>
                    <a:ea typeface="微软雅黑" panose="020B0503020204020204" pitchFamily="34" charset="-122"/>
                  </a:rPr>
                  <a:t>3</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grpSp>
        <p:nvGrpSpPr>
          <p:cNvPr id="36" name="组合 35"/>
          <p:cNvGrpSpPr/>
          <p:nvPr/>
        </p:nvGrpSpPr>
        <p:grpSpPr>
          <a:xfrm>
            <a:off x="5717862" y="3698729"/>
            <a:ext cx="4225910" cy="2057693"/>
            <a:chOff x="5717862" y="3698729"/>
            <a:chExt cx="4225910" cy="2057693"/>
          </a:xfrm>
        </p:grpSpPr>
        <p:sp>
          <p:nvSpPr>
            <p:cNvPr id="37" name="文本框 36"/>
            <p:cNvSpPr txBox="1"/>
            <p:nvPr/>
          </p:nvSpPr>
          <p:spPr>
            <a:xfrm>
              <a:off x="5717862" y="4417594"/>
              <a:ext cx="4225910" cy="133882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基于简单的</a:t>
              </a:r>
              <a:r>
                <a:rPr lang="en-US" altLang="zh-CN" dirty="0" smtClean="0">
                  <a:latin typeface="微软雅黑" panose="020B0503020204020204" pitchFamily="34" charset="-122"/>
                  <a:ea typeface="微软雅黑" panose="020B0503020204020204" pitchFamily="34" charset="-122"/>
                </a:rPr>
                <a:t>SSH</a:t>
              </a:r>
              <a:r>
                <a:rPr lang="zh-CN" altLang="en-US" dirty="0" smtClean="0">
                  <a:latin typeface="微软雅黑" panose="020B0503020204020204" pitchFamily="34" charset="-122"/>
                  <a:ea typeface="微软雅黑" panose="020B0503020204020204" pitchFamily="34" charset="-122"/>
                </a:rPr>
                <a:t>框架体系，采用</a:t>
              </a:r>
              <a:r>
                <a:rPr lang="en-US" altLang="zh-CN" dirty="0" smtClean="0">
                  <a:latin typeface="微软雅黑" panose="020B0503020204020204" pitchFamily="34" charset="-122"/>
                  <a:ea typeface="微软雅黑" panose="020B0503020204020204" pitchFamily="34" charset="-122"/>
                </a:rPr>
                <a:t>MVC</a:t>
              </a:r>
              <a:r>
                <a:rPr lang="zh-CN" altLang="en-US" dirty="0" smtClean="0">
                  <a:latin typeface="微软雅黑" panose="020B0503020204020204" pitchFamily="34" charset="-122"/>
                  <a:ea typeface="微软雅黑" panose="020B0503020204020204" pitchFamily="34" charset="-122"/>
                </a:rPr>
                <a:t>模式实现简单的用户管理、课程引导、实时记录交流和课程发布评论等功能</a:t>
              </a:r>
              <a:endParaRPr lang="en-US" altLang="zh-CN" dirty="0" smtClean="0">
                <a:latin typeface="微软雅黑" panose="020B0503020204020204" pitchFamily="34" charset="-122"/>
                <a:ea typeface="微软雅黑" panose="020B0503020204020204" pitchFamily="34" charset="-122"/>
              </a:endParaRPr>
            </a:p>
          </p:txBody>
        </p:sp>
        <p:grpSp>
          <p:nvGrpSpPr>
            <p:cNvPr id="38" name="组合 37"/>
            <p:cNvGrpSpPr/>
            <p:nvPr/>
          </p:nvGrpSpPr>
          <p:grpSpPr>
            <a:xfrm>
              <a:off x="5717862" y="3698729"/>
              <a:ext cx="2487003" cy="481870"/>
              <a:chOff x="1343812" y="3670588"/>
              <a:chExt cx="3759200" cy="728365"/>
            </a:xfrm>
          </p:grpSpPr>
          <p:sp>
            <p:nvSpPr>
              <p:cNvPr id="39" name="圆角矩形 38"/>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文本框 39"/>
              <p:cNvSpPr txBox="1"/>
              <p:nvPr/>
            </p:nvSpPr>
            <p:spPr>
              <a:xfrm>
                <a:off x="2474550" y="3747023"/>
                <a:ext cx="2267669" cy="558259"/>
              </a:xfrm>
              <a:prstGeom prst="rect">
                <a:avLst/>
              </a:prstGeom>
              <a:noFill/>
            </p:spPr>
            <p:txBody>
              <a:bodyPr wrap="square" rtlCol="0">
                <a:spAutoFit/>
              </a:bodyPr>
              <a:lstStyle/>
              <a:p>
                <a:r>
                  <a:rPr lang="zh-CN" altLang="en-US" b="1" spc="600" dirty="0" smtClean="0">
                    <a:solidFill>
                      <a:schemeClr val="bg1"/>
                    </a:solidFill>
                    <a:latin typeface="微软雅黑" panose="020B0503020204020204" pitchFamily="34" charset="-122"/>
                    <a:ea typeface="微软雅黑" panose="020B0503020204020204" pitchFamily="34" charset="-122"/>
                  </a:rPr>
                  <a:t>平台开发</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41" name="椭圆 40"/>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文本框 41"/>
              <p:cNvSpPr txBox="1"/>
              <p:nvPr/>
            </p:nvSpPr>
            <p:spPr>
              <a:xfrm>
                <a:off x="1722866" y="3774925"/>
                <a:ext cx="330200" cy="511737"/>
              </a:xfrm>
              <a:prstGeom prst="rect">
                <a:avLst/>
              </a:prstGeom>
              <a:noFill/>
            </p:spPr>
            <p:txBody>
              <a:bodyPr wrap="square" rtlCol="0">
                <a:spAutoFit/>
              </a:bodyPr>
              <a:lstStyle/>
              <a:p>
                <a:r>
                  <a:rPr lang="en-US" altLang="zh-CN" sz="1600" b="1" dirty="0">
                    <a:solidFill>
                      <a:srgbClr val="9840A3"/>
                    </a:solidFill>
                    <a:latin typeface="微软雅黑" panose="020B0503020204020204" pitchFamily="34" charset="-122"/>
                    <a:ea typeface="微软雅黑" panose="020B0503020204020204" pitchFamily="34" charset="-122"/>
                  </a:rPr>
                  <a:t>4</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grpSp>
        <p:nvGrpSpPr>
          <p:cNvPr id="43" name="组合 42"/>
          <p:cNvGrpSpPr/>
          <p:nvPr/>
        </p:nvGrpSpPr>
        <p:grpSpPr>
          <a:xfrm>
            <a:off x="9621685" y="4941185"/>
            <a:ext cx="4147206" cy="3287454"/>
            <a:chOff x="9621685" y="4941185"/>
            <a:chExt cx="4147206" cy="3287454"/>
          </a:xfrm>
        </p:grpSpPr>
        <p:pic>
          <p:nvPicPr>
            <p:cNvPr id="44" name="图片 4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449865">
              <a:off x="9621685" y="4941185"/>
              <a:ext cx="4147206" cy="3287454"/>
            </a:xfrm>
            <a:prstGeom prst="rect">
              <a:avLst/>
            </a:prstGeom>
          </p:spPr>
        </p:pic>
        <p:pic>
          <p:nvPicPr>
            <p:cNvPr id="45" name="图片 4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629990" y="6140487"/>
              <a:ext cx="1447619" cy="596825"/>
            </a:xfrm>
            <a:prstGeom prst="rect">
              <a:avLst/>
            </a:prstGeom>
          </p:spPr>
        </p:pic>
      </p:grpSp>
    </p:spTree>
    <p:extLst>
      <p:ext uri="{BB962C8B-B14F-4D97-AF65-F5344CB8AC3E}">
        <p14:creationId xmlns:p14="http://schemas.microsoft.com/office/powerpoint/2010/main" xmlns="" val="248354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1.04167E-6 -0.00139 L 0.38763 -0.33565 " pathEditMode="relative" rAng="0" ptsTypes="AA">
                                      <p:cBhvr>
                                        <p:cTn id="6" dur="2000" fill="hold"/>
                                        <p:tgtEl>
                                          <p:spTgt spid="2"/>
                                        </p:tgtEl>
                                        <p:attrNameLst>
                                          <p:attrName>ppt_x</p:attrName>
                                          <p:attrName>ppt_y</p:attrName>
                                        </p:attrNameLst>
                                      </p:cBhvr>
                                      <p:rCtr x="19375" y="-1671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21053" y="276460"/>
            <a:ext cx="2712672" cy="646331"/>
          </a:xfrm>
          <a:prstGeom prst="rect">
            <a:avLst/>
          </a:prstGeom>
          <a:noFill/>
        </p:spPr>
        <p:txBody>
          <a:bodyPr wrap="square" rtlCol="0">
            <a:spAutoFit/>
          </a:bodyPr>
          <a:lstStyle/>
          <a:p>
            <a:r>
              <a:rPr lang="zh-CN" altLang="en-US" sz="3600" b="1" dirty="0" smtClean="0">
                <a:solidFill>
                  <a:srgbClr val="78B832"/>
                </a:solidFill>
                <a:latin typeface="汉仪星球体W" panose="00020600040101010101" pitchFamily="18" charset="-122"/>
                <a:ea typeface="汉仪星球体W" panose="00020600040101010101" pitchFamily="18" charset="-122"/>
              </a:rPr>
              <a:t>项</a:t>
            </a:r>
            <a:r>
              <a:rPr lang="zh-CN" altLang="en-US" sz="3600" b="1" dirty="0" smtClean="0">
                <a:solidFill>
                  <a:srgbClr val="01B3D1"/>
                </a:solidFill>
                <a:latin typeface="汉仪星球体W" panose="00020600040101010101" pitchFamily="18" charset="-122"/>
                <a:ea typeface="汉仪星球体W" panose="00020600040101010101" pitchFamily="18" charset="-122"/>
              </a:rPr>
              <a:t>目</a:t>
            </a:r>
            <a:r>
              <a:rPr lang="zh-CN" altLang="en-US" sz="3600" b="1" dirty="0" smtClean="0">
                <a:solidFill>
                  <a:schemeClr val="bg2">
                    <a:lumMod val="50000"/>
                  </a:schemeClr>
                </a:solidFill>
                <a:latin typeface="汉仪星球体W" panose="00020600040101010101" pitchFamily="18" charset="-122"/>
                <a:ea typeface="汉仪星球体W" panose="00020600040101010101" pitchFamily="18" charset="-122"/>
              </a:rPr>
              <a:t>组</a:t>
            </a:r>
            <a:r>
              <a:rPr lang="zh-CN" altLang="en-US" sz="3600" b="1" dirty="0" smtClean="0">
                <a:solidFill>
                  <a:srgbClr val="FABE00"/>
                </a:solidFill>
                <a:latin typeface="汉仪星球体W" panose="00020600040101010101" pitchFamily="18" charset="-122"/>
                <a:ea typeface="汉仪星球体W" panose="00020600040101010101" pitchFamily="18" charset="-122"/>
              </a:rPr>
              <a:t>建</a:t>
            </a:r>
            <a:r>
              <a:rPr lang="zh-CN" altLang="en-US" sz="3600" b="1" dirty="0" smtClean="0">
                <a:solidFill>
                  <a:srgbClr val="D32E66"/>
                </a:solidFill>
                <a:latin typeface="汉仪星球体W" panose="00020600040101010101" pitchFamily="18" charset="-122"/>
                <a:ea typeface="汉仪星球体W" panose="00020600040101010101" pitchFamily="18" charset="-122"/>
              </a:rPr>
              <a:t>设</a:t>
            </a:r>
            <a:endParaRPr lang="zh-CN" altLang="en-US" sz="3600" dirty="0">
              <a:solidFill>
                <a:schemeClr val="bg1"/>
              </a:solidFill>
              <a:latin typeface="汉仪星球体W" panose="00020600040101010101" pitchFamily="18" charset="-122"/>
              <a:ea typeface="汉仪星球体W" panose="00020600040101010101" pitchFamily="18" charset="-122"/>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43025" y="1304925"/>
            <a:ext cx="2035908" cy="2118817"/>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740925" y="1304925"/>
            <a:ext cx="2118817" cy="2118817"/>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236474" y="1304925"/>
            <a:ext cx="2118817" cy="2118817"/>
          </a:xfrm>
          <a:prstGeom prst="rect">
            <a:avLst/>
          </a:prstGeom>
        </p:spPr>
      </p:pic>
      <p:grpSp>
        <p:nvGrpSpPr>
          <p:cNvPr id="16" name="组合 15"/>
          <p:cNvGrpSpPr/>
          <p:nvPr/>
        </p:nvGrpSpPr>
        <p:grpSpPr>
          <a:xfrm>
            <a:off x="3740925" y="3748092"/>
            <a:ext cx="2118817" cy="481870"/>
            <a:chOff x="1139622" y="4284574"/>
            <a:chExt cx="2203653" cy="481870"/>
          </a:xfrm>
        </p:grpSpPr>
        <p:sp>
          <p:nvSpPr>
            <p:cNvPr id="18" name="圆角矩形 17"/>
            <p:cNvSpPr/>
            <p:nvPr/>
          </p:nvSpPr>
          <p:spPr>
            <a:xfrm>
              <a:off x="1139622" y="4284574"/>
              <a:ext cx="2203653" cy="481870"/>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文本框 18"/>
            <p:cNvSpPr txBox="1"/>
            <p:nvPr/>
          </p:nvSpPr>
          <p:spPr>
            <a:xfrm>
              <a:off x="2126386" y="4340842"/>
              <a:ext cx="1216889" cy="369332"/>
            </a:xfrm>
            <a:prstGeom prst="rect">
              <a:avLst/>
            </a:prstGeom>
            <a:noFill/>
          </p:spPr>
          <p:txBody>
            <a:bodyPr wrap="square" rtlCol="0">
              <a:spAutoFit/>
            </a:bodyPr>
            <a:lstStyle/>
            <a:p>
              <a:r>
                <a:rPr lang="zh-CN" altLang="en-US" b="1" spc="600" dirty="0">
                  <a:solidFill>
                    <a:schemeClr val="bg1"/>
                  </a:solidFill>
                  <a:latin typeface="微软雅黑" panose="020B0503020204020204" pitchFamily="34" charset="-122"/>
                  <a:ea typeface="微软雅黑" panose="020B0503020204020204" pitchFamily="34" charset="-122"/>
                </a:rPr>
                <a:t>汪文颖</a:t>
              </a:r>
            </a:p>
          </p:txBody>
        </p:sp>
        <p:sp>
          <p:nvSpPr>
            <p:cNvPr id="20" name="圆角矩形 19"/>
            <p:cNvSpPr/>
            <p:nvPr/>
          </p:nvSpPr>
          <p:spPr>
            <a:xfrm>
              <a:off x="1197288" y="4350879"/>
              <a:ext cx="717527" cy="359295"/>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p:cNvSpPr txBox="1"/>
            <p:nvPr/>
          </p:nvSpPr>
          <p:spPr>
            <a:xfrm>
              <a:off x="1228727" y="4359302"/>
              <a:ext cx="686088" cy="350872"/>
            </a:xfrm>
            <a:prstGeom prst="rect">
              <a:avLst/>
            </a:prstGeom>
            <a:noFill/>
          </p:spPr>
          <p:txBody>
            <a:bodyPr wrap="square" rtlCol="0">
              <a:spAutoFit/>
            </a:bodyPr>
            <a:lstStyle/>
            <a:p>
              <a:r>
                <a:rPr lang="zh-CN" altLang="en-US" sz="1600" b="1" dirty="0" smtClean="0">
                  <a:solidFill>
                    <a:srgbClr val="9840A3"/>
                  </a:solidFill>
                  <a:latin typeface="微软雅黑" panose="020B0503020204020204" pitchFamily="34" charset="-122"/>
                  <a:ea typeface="微软雅黑" panose="020B0503020204020204" pitchFamily="34" charset="-122"/>
                </a:rPr>
                <a:t>成员</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1259152" y="3736391"/>
            <a:ext cx="2119781" cy="481870"/>
            <a:chOff x="1139622" y="4284574"/>
            <a:chExt cx="2203653" cy="481870"/>
          </a:xfrm>
        </p:grpSpPr>
        <p:sp>
          <p:nvSpPr>
            <p:cNvPr id="24" name="圆角矩形 23"/>
            <p:cNvSpPr/>
            <p:nvPr/>
          </p:nvSpPr>
          <p:spPr>
            <a:xfrm>
              <a:off x="1139622" y="4284574"/>
              <a:ext cx="2203653" cy="481870"/>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文本框 24"/>
            <p:cNvSpPr txBox="1"/>
            <p:nvPr/>
          </p:nvSpPr>
          <p:spPr>
            <a:xfrm>
              <a:off x="2126386" y="4340842"/>
              <a:ext cx="1216889" cy="369332"/>
            </a:xfrm>
            <a:prstGeom prst="rect">
              <a:avLst/>
            </a:prstGeom>
            <a:noFill/>
          </p:spPr>
          <p:txBody>
            <a:bodyPr wrap="square" rtlCol="0">
              <a:spAutoFit/>
            </a:bodyPr>
            <a:lstStyle/>
            <a:p>
              <a:r>
                <a:rPr lang="zh-CN" altLang="en-US" b="1" spc="600" dirty="0" smtClean="0">
                  <a:solidFill>
                    <a:schemeClr val="bg1"/>
                  </a:solidFill>
                  <a:latin typeface="微软雅黑" panose="020B0503020204020204" pitchFamily="34" charset="-122"/>
                  <a:ea typeface="微软雅黑" panose="020B0503020204020204" pitchFamily="34" charset="-122"/>
                </a:rPr>
                <a:t>顾晓敏</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1197288" y="4350879"/>
              <a:ext cx="869637" cy="349771"/>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文本框 26"/>
            <p:cNvSpPr txBox="1"/>
            <p:nvPr/>
          </p:nvSpPr>
          <p:spPr>
            <a:xfrm>
              <a:off x="1228726" y="4359302"/>
              <a:ext cx="895866" cy="338554"/>
            </a:xfrm>
            <a:prstGeom prst="rect">
              <a:avLst/>
            </a:prstGeom>
            <a:noFill/>
          </p:spPr>
          <p:txBody>
            <a:bodyPr wrap="square" rtlCol="0">
              <a:spAutoFit/>
            </a:bodyPr>
            <a:lstStyle/>
            <a:p>
              <a:r>
                <a:rPr lang="zh-CN" altLang="en-US" sz="1600" b="1" dirty="0" smtClean="0">
                  <a:solidFill>
                    <a:srgbClr val="9840A3"/>
                  </a:solidFill>
                  <a:latin typeface="微软雅黑" panose="020B0503020204020204" pitchFamily="34" charset="-122"/>
                  <a:ea typeface="微软雅黑" panose="020B0503020204020204" pitchFamily="34" charset="-122"/>
                </a:rPr>
                <a:t>主持人</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6236475" y="3748092"/>
            <a:ext cx="2118817" cy="481870"/>
            <a:chOff x="1139622" y="4284574"/>
            <a:chExt cx="2203653" cy="481870"/>
          </a:xfrm>
        </p:grpSpPr>
        <p:sp>
          <p:nvSpPr>
            <p:cNvPr id="40" name="圆角矩形 39"/>
            <p:cNvSpPr/>
            <p:nvPr/>
          </p:nvSpPr>
          <p:spPr>
            <a:xfrm>
              <a:off x="1139622" y="4284574"/>
              <a:ext cx="2203653" cy="481870"/>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文本框 40"/>
            <p:cNvSpPr txBox="1"/>
            <p:nvPr/>
          </p:nvSpPr>
          <p:spPr>
            <a:xfrm>
              <a:off x="2126386" y="4340842"/>
              <a:ext cx="1216889" cy="369332"/>
            </a:xfrm>
            <a:prstGeom prst="rect">
              <a:avLst/>
            </a:prstGeom>
            <a:noFill/>
          </p:spPr>
          <p:txBody>
            <a:bodyPr wrap="square" rtlCol="0">
              <a:spAutoFit/>
            </a:bodyPr>
            <a:lstStyle/>
            <a:p>
              <a:pPr algn="just"/>
              <a:r>
                <a:rPr lang="zh-CN" altLang="en-US" b="1" spc="600" dirty="0" smtClean="0">
                  <a:solidFill>
                    <a:schemeClr val="bg1"/>
                  </a:solidFill>
                  <a:latin typeface="微软雅黑" panose="020B0503020204020204" pitchFamily="34" charset="-122"/>
                  <a:ea typeface="微软雅黑" panose="020B0503020204020204" pitchFamily="34" charset="-122"/>
                </a:rPr>
                <a:t>杨澜</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42" name="圆角矩形 41"/>
            <p:cNvSpPr/>
            <p:nvPr/>
          </p:nvSpPr>
          <p:spPr>
            <a:xfrm>
              <a:off x="1197288" y="4350879"/>
              <a:ext cx="717527" cy="359295"/>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文本框 42"/>
            <p:cNvSpPr txBox="1"/>
            <p:nvPr/>
          </p:nvSpPr>
          <p:spPr>
            <a:xfrm>
              <a:off x="1228727" y="4359302"/>
              <a:ext cx="686088" cy="350872"/>
            </a:xfrm>
            <a:prstGeom prst="rect">
              <a:avLst/>
            </a:prstGeom>
            <a:noFill/>
          </p:spPr>
          <p:txBody>
            <a:bodyPr wrap="square" rtlCol="0">
              <a:spAutoFit/>
            </a:bodyPr>
            <a:lstStyle/>
            <a:p>
              <a:r>
                <a:rPr lang="zh-CN" altLang="en-US" sz="1600" b="1" dirty="0" smtClean="0">
                  <a:solidFill>
                    <a:srgbClr val="9840A3"/>
                  </a:solidFill>
                  <a:latin typeface="微软雅黑" panose="020B0503020204020204" pitchFamily="34" charset="-122"/>
                  <a:ea typeface="微软雅黑" panose="020B0503020204020204" pitchFamily="34" charset="-122"/>
                </a:rPr>
                <a:t>成员</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634375" y="3748092"/>
            <a:ext cx="2118817" cy="481870"/>
            <a:chOff x="1139622" y="4284574"/>
            <a:chExt cx="2203653" cy="481870"/>
          </a:xfrm>
        </p:grpSpPr>
        <p:sp>
          <p:nvSpPr>
            <p:cNvPr id="46" name="圆角矩形 45"/>
            <p:cNvSpPr/>
            <p:nvPr/>
          </p:nvSpPr>
          <p:spPr>
            <a:xfrm>
              <a:off x="1139622" y="4284574"/>
              <a:ext cx="2203653" cy="481870"/>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文本框 46"/>
            <p:cNvSpPr txBox="1"/>
            <p:nvPr/>
          </p:nvSpPr>
          <p:spPr>
            <a:xfrm>
              <a:off x="2126386" y="4340842"/>
              <a:ext cx="1216889" cy="369332"/>
            </a:xfrm>
            <a:prstGeom prst="rect">
              <a:avLst/>
            </a:prstGeom>
            <a:noFill/>
          </p:spPr>
          <p:txBody>
            <a:bodyPr wrap="square" rtlCol="0">
              <a:spAutoFit/>
            </a:bodyPr>
            <a:lstStyle/>
            <a:p>
              <a:r>
                <a:rPr lang="zh-CN" altLang="en-US" b="1" spc="600" dirty="0" smtClean="0">
                  <a:solidFill>
                    <a:schemeClr val="bg1"/>
                  </a:solidFill>
                  <a:latin typeface="微软雅黑" panose="020B0503020204020204" pitchFamily="34" charset="-122"/>
                  <a:ea typeface="微软雅黑" panose="020B0503020204020204" pitchFamily="34" charset="-122"/>
                </a:rPr>
                <a:t>孙仕旺</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48" name="圆角矩形 47"/>
            <p:cNvSpPr/>
            <p:nvPr/>
          </p:nvSpPr>
          <p:spPr>
            <a:xfrm>
              <a:off x="1197288" y="4350879"/>
              <a:ext cx="717527" cy="359295"/>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228727" y="4359302"/>
              <a:ext cx="686088" cy="350872"/>
            </a:xfrm>
            <a:prstGeom prst="rect">
              <a:avLst/>
            </a:prstGeom>
            <a:noFill/>
          </p:spPr>
          <p:txBody>
            <a:bodyPr wrap="square" rtlCol="0">
              <a:spAutoFit/>
            </a:bodyPr>
            <a:lstStyle/>
            <a:p>
              <a:r>
                <a:rPr lang="zh-CN" altLang="en-US" sz="1600" b="1" dirty="0" smtClean="0">
                  <a:solidFill>
                    <a:srgbClr val="9840A3"/>
                  </a:solidFill>
                  <a:latin typeface="微软雅黑" panose="020B0503020204020204" pitchFamily="34" charset="-122"/>
                  <a:ea typeface="微软雅黑" panose="020B0503020204020204" pitchFamily="34" charset="-122"/>
                </a:rPr>
                <a:t>成员</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1259152" y="4524375"/>
            <a:ext cx="2119781" cy="1754326"/>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项目引导、规划</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团队组织、协调</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协调经费</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推动项目开展</a:t>
            </a:r>
            <a:endParaRPr lang="en-US" altLang="zh-CN" dirty="0" smtClean="0">
              <a:latin typeface="微软雅黑" panose="020B0503020204020204" pitchFamily="34" charset="-122"/>
              <a:ea typeface="微软雅黑" panose="020B0503020204020204" pitchFamily="34" charset="-122"/>
            </a:endParaRPr>
          </a:p>
        </p:txBody>
      </p:sp>
      <p:sp>
        <p:nvSpPr>
          <p:cNvPr id="50" name="文本框 49"/>
          <p:cNvSpPr txBox="1"/>
          <p:nvPr/>
        </p:nvSpPr>
        <p:spPr>
          <a:xfrm>
            <a:off x="3739961" y="4554312"/>
            <a:ext cx="2119781" cy="1800493"/>
          </a:xfrm>
          <a:prstGeom prst="rect">
            <a:avLst/>
          </a:prstGeom>
          <a:noFill/>
        </p:spPr>
        <p:txBody>
          <a:bodyPr wrap="square" rtlCol="0">
            <a:spAutoFit/>
          </a:bodyPr>
          <a:lstStyle/>
          <a:p>
            <a:pPr>
              <a:lnSpc>
                <a:spcPct val="150000"/>
              </a:lnSpc>
            </a:pPr>
            <a:r>
              <a:rPr lang="en-US" altLang="zh-CN" sz="2000" b="1"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调查小组长</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访谈提纲</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人员联系</a:t>
            </a: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6005015" y="4554312"/>
            <a:ext cx="2579427" cy="1338828"/>
          </a:xfrm>
          <a:prstGeom prst="rect">
            <a:avLst/>
          </a:prstGeom>
          <a:noFill/>
        </p:spPr>
        <p:txBody>
          <a:bodyPr wrap="square" rtlCol="0">
            <a:spAutoFit/>
          </a:bodyPr>
          <a:lstStyle/>
          <a:p>
            <a:pPr>
              <a:lnSpc>
                <a:spcPct val="150000"/>
              </a:lnSpc>
            </a:pPr>
            <a:r>
              <a:rPr lang="en-US" altLang="zh-CN" b="1"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设</a:t>
            </a:r>
            <a:r>
              <a:rPr lang="zh-CN" altLang="en-US" dirty="0" smtClean="0">
                <a:latin typeface="微软雅黑" panose="020B0503020204020204" pitchFamily="34" charset="-122"/>
                <a:ea typeface="微软雅黑" panose="020B0503020204020204" pitchFamily="34" charset="-122"/>
              </a:rPr>
              <a:t>计小组长</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美工、设计</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文秘：会议记录、文稿</a:t>
            </a:r>
            <a:endParaRPr lang="zh-CN" altLang="en-US"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8634375" y="4554312"/>
            <a:ext cx="2119781" cy="923330"/>
          </a:xfrm>
          <a:prstGeom prst="rect">
            <a:avLst/>
          </a:prstGeom>
          <a:noFill/>
        </p:spPr>
        <p:txBody>
          <a:bodyPr wrap="square" rtlCol="0">
            <a:spAutoFit/>
          </a:bodyPr>
          <a:lstStyle/>
          <a:p>
            <a:pPr>
              <a:lnSpc>
                <a:spcPct val="150000"/>
              </a:lnSpc>
            </a:pPr>
            <a:r>
              <a:rPr lang="en-US" altLang="zh-CN" b="1"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编程小组长</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平台开发</a:t>
            </a:r>
            <a:endParaRPr lang="zh-CN" altLang="en-US" dirty="0">
              <a:latin typeface="微软雅黑" panose="020B0503020204020204" pitchFamily="34" charset="-122"/>
              <a:ea typeface="微软雅黑" panose="020B0503020204020204" pitchFamily="34" charset="-122"/>
            </a:endParaRPr>
          </a:p>
        </p:txBody>
      </p:sp>
      <p:pic>
        <p:nvPicPr>
          <p:cNvPr id="31" name="图片 30"/>
          <p:cNvPicPr>
            <a:picLocks/>
          </p:cNvPicPr>
          <p:nvPr/>
        </p:nvPicPr>
        <p:blipFill>
          <a:blip r:embed="rId5" cstate="print"/>
          <a:stretch>
            <a:fillRect/>
          </a:stretch>
        </p:blipFill>
        <p:spPr>
          <a:xfrm>
            <a:off x="8774641" y="1031973"/>
            <a:ext cx="1786612" cy="2427668"/>
          </a:xfrm>
          <a:prstGeom prst="rect">
            <a:avLst/>
          </a:prstGeom>
        </p:spPr>
      </p:pic>
    </p:spTree>
    <p:extLst>
      <p:ext uri="{BB962C8B-B14F-4D97-AF65-F5344CB8AC3E}">
        <p14:creationId xmlns:p14="http://schemas.microsoft.com/office/powerpoint/2010/main" xmlns="" val="3107743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21053" y="276460"/>
            <a:ext cx="2712672" cy="646331"/>
          </a:xfrm>
          <a:prstGeom prst="rect">
            <a:avLst/>
          </a:prstGeom>
          <a:noFill/>
        </p:spPr>
        <p:txBody>
          <a:bodyPr wrap="square" rtlCol="0">
            <a:spAutoFit/>
          </a:bodyPr>
          <a:lstStyle/>
          <a:p>
            <a:r>
              <a:rPr lang="zh-CN" altLang="en-US" sz="3600" b="1" dirty="0" smtClean="0">
                <a:solidFill>
                  <a:srgbClr val="78B832"/>
                </a:solidFill>
                <a:latin typeface="汉仪星球体W" panose="00020600040101010101" pitchFamily="18" charset="-122"/>
                <a:ea typeface="汉仪星球体W" panose="00020600040101010101" pitchFamily="18" charset="-122"/>
              </a:rPr>
              <a:t>项</a:t>
            </a:r>
            <a:r>
              <a:rPr lang="zh-CN" altLang="en-US" sz="3600" b="1" dirty="0" smtClean="0">
                <a:solidFill>
                  <a:srgbClr val="01B3D1"/>
                </a:solidFill>
                <a:latin typeface="汉仪星球体W" panose="00020600040101010101" pitchFamily="18" charset="-122"/>
                <a:ea typeface="汉仪星球体W" panose="00020600040101010101" pitchFamily="18" charset="-122"/>
              </a:rPr>
              <a:t>目</a:t>
            </a:r>
            <a:r>
              <a:rPr lang="zh-CN" altLang="en-US" sz="3600" b="1" dirty="0" smtClean="0">
                <a:solidFill>
                  <a:schemeClr val="bg2">
                    <a:lumMod val="50000"/>
                  </a:schemeClr>
                </a:solidFill>
                <a:latin typeface="汉仪星球体W" panose="00020600040101010101" pitchFamily="18" charset="-122"/>
                <a:ea typeface="汉仪星球体W" panose="00020600040101010101" pitchFamily="18" charset="-122"/>
              </a:rPr>
              <a:t>组</a:t>
            </a:r>
            <a:r>
              <a:rPr lang="zh-CN" altLang="en-US" sz="3600" b="1" dirty="0" smtClean="0">
                <a:solidFill>
                  <a:srgbClr val="FABE00"/>
                </a:solidFill>
                <a:latin typeface="汉仪星球体W" panose="00020600040101010101" pitchFamily="18" charset="-122"/>
                <a:ea typeface="汉仪星球体W" panose="00020600040101010101" pitchFamily="18" charset="-122"/>
              </a:rPr>
              <a:t>建</a:t>
            </a:r>
            <a:r>
              <a:rPr lang="zh-CN" altLang="en-US" sz="3600" b="1" dirty="0">
                <a:solidFill>
                  <a:srgbClr val="D32E66"/>
                </a:solidFill>
                <a:latin typeface="汉仪星球体W" panose="00020600040101010101" pitchFamily="18" charset="-122"/>
                <a:ea typeface="汉仪星球体W" panose="00020600040101010101" pitchFamily="18" charset="-122"/>
              </a:rPr>
              <a:t>设</a:t>
            </a:r>
            <a:endParaRPr lang="zh-CN" altLang="en-US" sz="3600" dirty="0">
              <a:solidFill>
                <a:schemeClr val="bg1"/>
              </a:solidFill>
              <a:latin typeface="汉仪星球体W" panose="00020600040101010101" pitchFamily="18" charset="-122"/>
              <a:ea typeface="汉仪星球体W" panose="00020600040101010101" pitchFamily="18" charset="-122"/>
            </a:endParaRPr>
          </a:p>
        </p:txBody>
      </p:sp>
      <p:grpSp>
        <p:nvGrpSpPr>
          <p:cNvPr id="2" name="组合 1"/>
          <p:cNvGrpSpPr/>
          <p:nvPr/>
        </p:nvGrpSpPr>
        <p:grpSpPr>
          <a:xfrm>
            <a:off x="624352" y="1294228"/>
            <a:ext cx="2177243" cy="582139"/>
            <a:chOff x="1039308" y="2851928"/>
            <a:chExt cx="1750508" cy="468041"/>
          </a:xfrm>
        </p:grpSpPr>
        <p:sp>
          <p:nvSpPr>
            <p:cNvPr id="17" name="圆角矩形 16"/>
            <p:cNvSpPr/>
            <p:nvPr/>
          </p:nvSpPr>
          <p:spPr>
            <a:xfrm>
              <a:off x="1039308" y="2851928"/>
              <a:ext cx="1750508" cy="468041"/>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1215955" y="2869192"/>
              <a:ext cx="1504290" cy="420670"/>
            </a:xfrm>
            <a:prstGeom prst="rect">
              <a:avLst/>
            </a:prstGeom>
            <a:noFill/>
          </p:spPr>
          <p:txBody>
            <a:bodyPr wrap="square" rtlCol="0">
              <a:spAutoFit/>
            </a:bodyPr>
            <a:lstStyle/>
            <a:p>
              <a:r>
                <a:rPr lang="zh-CN" altLang="en-US" sz="2800" b="1" dirty="0" smtClean="0">
                  <a:solidFill>
                    <a:schemeClr val="bg1"/>
                  </a:solidFill>
                </a:rPr>
                <a:t>定期会议</a:t>
              </a:r>
              <a:endParaRPr lang="zh-CN" altLang="en-US" sz="2800" b="1" dirty="0">
                <a:solidFill>
                  <a:schemeClr val="bg1"/>
                </a:solidFill>
              </a:endParaRPr>
            </a:p>
          </p:txBody>
        </p:sp>
      </p:grpSp>
      <p:grpSp>
        <p:nvGrpSpPr>
          <p:cNvPr id="19" name="组合 18"/>
          <p:cNvGrpSpPr/>
          <p:nvPr/>
        </p:nvGrpSpPr>
        <p:grpSpPr>
          <a:xfrm>
            <a:off x="1800664" y="2572625"/>
            <a:ext cx="1983545" cy="578613"/>
            <a:chOff x="1039307" y="2851928"/>
            <a:chExt cx="1750509" cy="468041"/>
          </a:xfrm>
        </p:grpSpPr>
        <p:sp>
          <p:nvSpPr>
            <p:cNvPr id="20" name="圆角矩形 19"/>
            <p:cNvSpPr/>
            <p:nvPr/>
          </p:nvSpPr>
          <p:spPr>
            <a:xfrm>
              <a:off x="1039308" y="2851928"/>
              <a:ext cx="1750508" cy="468041"/>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p:cNvSpPr txBox="1"/>
            <p:nvPr/>
          </p:nvSpPr>
          <p:spPr>
            <a:xfrm>
              <a:off x="1039307" y="2892240"/>
              <a:ext cx="1750509" cy="373442"/>
            </a:xfrm>
            <a:prstGeom prst="rect">
              <a:avLst/>
            </a:prstGeom>
            <a:noFill/>
          </p:spPr>
          <p:txBody>
            <a:bodyPr wrap="square" rtlCol="0">
              <a:spAutoFit/>
            </a:bodyPr>
            <a:lstStyle/>
            <a:p>
              <a:pPr algn="ctr"/>
              <a:r>
                <a:rPr lang="zh-CN" altLang="en-US" sz="2400" b="1" dirty="0">
                  <a:solidFill>
                    <a:schemeClr val="bg1"/>
                  </a:solidFill>
                </a:rPr>
                <a:t>导师</a:t>
              </a:r>
              <a:r>
                <a:rPr lang="zh-CN" altLang="en-US" sz="2400" b="1" dirty="0" smtClean="0">
                  <a:solidFill>
                    <a:schemeClr val="bg1"/>
                  </a:solidFill>
                </a:rPr>
                <a:t>会议</a:t>
              </a:r>
              <a:endParaRPr lang="zh-CN" altLang="en-US" sz="2400" b="1" dirty="0">
                <a:solidFill>
                  <a:schemeClr val="bg1"/>
                </a:solidFill>
              </a:endParaRPr>
            </a:p>
          </p:txBody>
        </p:sp>
      </p:grpSp>
      <p:sp>
        <p:nvSpPr>
          <p:cNvPr id="25" name="文本框 24"/>
          <p:cNvSpPr txBox="1"/>
          <p:nvPr/>
        </p:nvSpPr>
        <p:spPr>
          <a:xfrm>
            <a:off x="4537139" y="2415798"/>
            <a:ext cx="6641545" cy="961289"/>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、周一</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周三，两周一次（视开展情况和老师行程变化）</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、会议记录</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录音</a:t>
            </a:r>
            <a:endParaRPr lang="en-US" altLang="zh-CN" sz="2000" dirty="0" smtClean="0">
              <a:latin typeface="微软雅黑" panose="020B0503020204020204" pitchFamily="34" charset="-122"/>
              <a:ea typeface="微软雅黑" panose="020B0503020204020204" pitchFamily="34" charset="-122"/>
            </a:endParaRPr>
          </a:p>
        </p:txBody>
      </p:sp>
      <p:sp>
        <p:nvSpPr>
          <p:cNvPr id="26" name="文本框 25"/>
          <p:cNvSpPr txBox="1"/>
          <p:nvPr/>
        </p:nvSpPr>
        <p:spPr>
          <a:xfrm>
            <a:off x="4452732" y="4308916"/>
            <a:ext cx="6641545" cy="1422954"/>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、每周</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次，每周三下午</a:t>
            </a: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点半为固定例会时间，周日小会视需要而定</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、会议记录</a:t>
            </a:r>
            <a:endParaRPr lang="en-US" altLang="zh-CN" sz="2000" dirty="0" smtClean="0">
              <a:latin typeface="微软雅黑" panose="020B0503020204020204" pitchFamily="34" charset="-122"/>
              <a:ea typeface="微软雅黑" panose="020B0503020204020204" pitchFamily="34" charset="-122"/>
            </a:endParaRPr>
          </a:p>
        </p:txBody>
      </p:sp>
      <p:grpSp>
        <p:nvGrpSpPr>
          <p:cNvPr id="27" name="组合 26"/>
          <p:cNvGrpSpPr/>
          <p:nvPr/>
        </p:nvGrpSpPr>
        <p:grpSpPr>
          <a:xfrm>
            <a:off x="9621685" y="4941185"/>
            <a:ext cx="4147206" cy="3287454"/>
            <a:chOff x="9621685" y="4941185"/>
            <a:chExt cx="4147206" cy="3287454"/>
          </a:xfrm>
        </p:grpSpPr>
        <p:pic>
          <p:nvPicPr>
            <p:cNvPr id="28" name="图片 2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449865">
              <a:off x="9621685" y="4941185"/>
              <a:ext cx="4147206" cy="3287454"/>
            </a:xfrm>
            <a:prstGeom prst="rect">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29990" y="6140487"/>
              <a:ext cx="1447619" cy="596825"/>
            </a:xfrm>
            <a:prstGeom prst="rect">
              <a:avLst/>
            </a:prstGeom>
          </p:spPr>
        </p:pic>
      </p:grpSp>
      <p:grpSp>
        <p:nvGrpSpPr>
          <p:cNvPr id="30" name="组合 29"/>
          <p:cNvGrpSpPr/>
          <p:nvPr/>
        </p:nvGrpSpPr>
        <p:grpSpPr>
          <a:xfrm>
            <a:off x="1812384" y="4652341"/>
            <a:ext cx="1983545" cy="578613"/>
            <a:chOff x="1039307" y="2851928"/>
            <a:chExt cx="1750509" cy="468041"/>
          </a:xfrm>
        </p:grpSpPr>
        <p:sp>
          <p:nvSpPr>
            <p:cNvPr id="31" name="圆角矩形 30"/>
            <p:cNvSpPr/>
            <p:nvPr/>
          </p:nvSpPr>
          <p:spPr>
            <a:xfrm>
              <a:off x="1039308" y="2851928"/>
              <a:ext cx="1750508" cy="468041"/>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文本框 20"/>
            <p:cNvSpPr txBox="1"/>
            <p:nvPr/>
          </p:nvSpPr>
          <p:spPr>
            <a:xfrm>
              <a:off x="1039307" y="2892240"/>
              <a:ext cx="1750509" cy="373442"/>
            </a:xfrm>
            <a:prstGeom prst="rect">
              <a:avLst/>
            </a:prstGeom>
            <a:noFill/>
          </p:spPr>
          <p:txBody>
            <a:bodyPr wrap="square" rtlCol="0">
              <a:spAutoFit/>
            </a:bodyPr>
            <a:lstStyle/>
            <a:p>
              <a:pPr algn="ctr"/>
              <a:r>
                <a:rPr lang="zh-CN" altLang="en-US" sz="2400" dirty="0" smtClean="0">
                  <a:solidFill>
                    <a:schemeClr val="bg1"/>
                  </a:solidFill>
                  <a:latin typeface="微软雅黑" pitchFamily="34" charset="-122"/>
                  <a:ea typeface="微软雅黑" pitchFamily="34" charset="-122"/>
                </a:rPr>
                <a:t>组内会议</a:t>
              </a:r>
              <a:endParaRPr lang="zh-CN" altLang="en-US" sz="2400" dirty="0">
                <a:solidFill>
                  <a:schemeClr val="bg1"/>
                </a:solidFill>
                <a:latin typeface="微软雅黑" pitchFamily="34" charset="-122"/>
                <a:ea typeface="微软雅黑" pitchFamily="34" charset="-122"/>
              </a:endParaRPr>
            </a:p>
          </p:txBody>
        </p:sp>
      </p:grpSp>
      <p:sp>
        <p:nvSpPr>
          <p:cNvPr id="33" name="圆角矩形 32"/>
          <p:cNvSpPr/>
          <p:nvPr/>
        </p:nvSpPr>
        <p:spPr>
          <a:xfrm>
            <a:off x="4499251" y="2377438"/>
            <a:ext cx="6684564" cy="1026942"/>
          </a:xfrm>
          <a:prstGeom prst="roundRect">
            <a:avLst>
              <a:gd name="adj" fmla="val 9450"/>
            </a:avLst>
          </a:prstGeom>
          <a:noFill/>
          <a:ln w="12700">
            <a:solidFill>
              <a:srgbClr val="D3A2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4403187" y="4431323"/>
            <a:ext cx="6665741" cy="1221541"/>
          </a:xfrm>
          <a:prstGeom prst="roundRect">
            <a:avLst>
              <a:gd name="adj" fmla="val 9450"/>
            </a:avLst>
          </a:prstGeom>
          <a:noFill/>
          <a:ln w="12700">
            <a:solidFill>
              <a:srgbClr val="D3A2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263899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21053" y="276460"/>
            <a:ext cx="2086816" cy="646331"/>
          </a:xfrm>
          <a:prstGeom prst="rect">
            <a:avLst/>
          </a:prstGeom>
          <a:noFill/>
        </p:spPr>
        <p:txBody>
          <a:bodyPr wrap="square" rtlCol="0">
            <a:spAutoFit/>
          </a:bodyPr>
          <a:lstStyle/>
          <a:p>
            <a:r>
              <a:rPr lang="zh-CN" altLang="en-US" sz="3600" b="1" dirty="0" smtClean="0">
                <a:solidFill>
                  <a:srgbClr val="78B832"/>
                </a:solidFill>
                <a:latin typeface="汉仪星球体W" panose="00020600040101010101" pitchFamily="18" charset="-122"/>
                <a:ea typeface="汉仪星球体W" panose="00020600040101010101" pitchFamily="18" charset="-122"/>
              </a:rPr>
              <a:t>项</a:t>
            </a:r>
            <a:r>
              <a:rPr lang="zh-CN" altLang="en-US" sz="3600" b="1" dirty="0" smtClean="0">
                <a:solidFill>
                  <a:srgbClr val="01B3D1"/>
                </a:solidFill>
                <a:latin typeface="汉仪星球体W" panose="00020600040101010101" pitchFamily="18" charset="-122"/>
                <a:ea typeface="汉仪星球体W" panose="00020600040101010101" pitchFamily="18" charset="-122"/>
              </a:rPr>
              <a:t>目</a:t>
            </a:r>
            <a:r>
              <a:rPr lang="zh-CN" altLang="en-US" sz="3600" b="1" dirty="0" smtClean="0">
                <a:solidFill>
                  <a:srgbClr val="FABE00"/>
                </a:solidFill>
                <a:latin typeface="汉仪星球体W" panose="00020600040101010101" pitchFamily="18" charset="-122"/>
                <a:ea typeface="汉仪星球体W" panose="00020600040101010101" pitchFamily="18" charset="-122"/>
              </a:rPr>
              <a:t>进</a:t>
            </a:r>
            <a:r>
              <a:rPr lang="zh-CN" altLang="en-US" sz="3600" b="1" dirty="0">
                <a:solidFill>
                  <a:srgbClr val="D32E66"/>
                </a:solidFill>
                <a:latin typeface="汉仪星球体W" panose="00020600040101010101" pitchFamily="18" charset="-122"/>
                <a:ea typeface="汉仪星球体W" panose="00020600040101010101" pitchFamily="18" charset="-122"/>
              </a:rPr>
              <a:t>展</a:t>
            </a:r>
          </a:p>
        </p:txBody>
      </p:sp>
      <p:grpSp>
        <p:nvGrpSpPr>
          <p:cNvPr id="14" name="组合 13"/>
          <p:cNvGrpSpPr/>
          <p:nvPr/>
        </p:nvGrpSpPr>
        <p:grpSpPr>
          <a:xfrm>
            <a:off x="1065160" y="1352310"/>
            <a:ext cx="2487003" cy="481870"/>
            <a:chOff x="1343812" y="3670588"/>
            <a:chExt cx="3759200" cy="728365"/>
          </a:xfrm>
        </p:grpSpPr>
        <p:sp>
          <p:nvSpPr>
            <p:cNvPr id="15" name="圆角矩形 14"/>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文本框 15"/>
            <p:cNvSpPr txBox="1"/>
            <p:nvPr/>
          </p:nvSpPr>
          <p:spPr>
            <a:xfrm>
              <a:off x="2474550" y="3747023"/>
              <a:ext cx="2267669" cy="558259"/>
            </a:xfrm>
            <a:prstGeom prst="rect">
              <a:avLst/>
            </a:prstGeom>
            <a:noFill/>
          </p:spPr>
          <p:txBody>
            <a:bodyPr wrap="square" rtlCol="0">
              <a:spAutoFit/>
            </a:bodyPr>
            <a:lstStyle/>
            <a:p>
              <a:r>
                <a:rPr lang="zh-CN" altLang="en-US" b="1" spc="600" dirty="0" smtClean="0">
                  <a:solidFill>
                    <a:schemeClr val="bg1"/>
                  </a:solidFill>
                  <a:latin typeface="微软雅黑" panose="020B0503020204020204" pitchFamily="34" charset="-122"/>
                  <a:ea typeface="微软雅黑" panose="020B0503020204020204" pitchFamily="34" charset="-122"/>
                </a:rPr>
                <a:t>访谈报告</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1722866" y="3774925"/>
              <a:ext cx="330200" cy="511737"/>
            </a:xfrm>
            <a:prstGeom prst="rect">
              <a:avLst/>
            </a:prstGeom>
            <a:noFill/>
          </p:spPr>
          <p:txBody>
            <a:bodyPr wrap="square" rtlCol="0">
              <a:spAutoFit/>
            </a:bodyPr>
            <a:lstStyle/>
            <a:p>
              <a:r>
                <a:rPr lang="en-US" altLang="zh-CN" sz="1600" b="1" dirty="0" smtClean="0">
                  <a:solidFill>
                    <a:srgbClr val="9840A3"/>
                  </a:solidFill>
                  <a:latin typeface="微软雅黑" panose="020B0503020204020204" pitchFamily="34" charset="-122"/>
                  <a:ea typeface="微软雅黑" panose="020B0503020204020204" pitchFamily="34" charset="-122"/>
                </a:rPr>
                <a:t>1</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9621685" y="4941185"/>
            <a:ext cx="4147206" cy="3287454"/>
            <a:chOff x="9621685" y="4941185"/>
            <a:chExt cx="4147206" cy="3287454"/>
          </a:xfrm>
        </p:grpSpPr>
        <p:pic>
          <p:nvPicPr>
            <p:cNvPr id="20" name="图片 1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449865">
              <a:off x="9621685" y="4941185"/>
              <a:ext cx="4147206" cy="3287454"/>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29990" y="6140487"/>
              <a:ext cx="1447619" cy="596825"/>
            </a:xfrm>
            <a:prstGeom prst="rect">
              <a:avLst/>
            </a:prstGeom>
          </p:spPr>
        </p:pic>
      </p:grpSp>
      <p:sp>
        <p:nvSpPr>
          <p:cNvPr id="22" name="Freeform 5"/>
          <p:cNvSpPr/>
          <p:nvPr/>
        </p:nvSpPr>
        <p:spPr bwMode="auto">
          <a:xfrm rot="5844680">
            <a:off x="3891677" y="3152752"/>
            <a:ext cx="868979" cy="985527"/>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accent2"/>
          </a:solid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sp>
        <p:nvSpPr>
          <p:cNvPr id="23" name="圆角矩形 22"/>
          <p:cNvSpPr/>
          <p:nvPr/>
        </p:nvSpPr>
        <p:spPr>
          <a:xfrm>
            <a:off x="1519319" y="2510786"/>
            <a:ext cx="2024543" cy="2700300"/>
          </a:xfrm>
          <a:prstGeom prst="roundRect">
            <a:avLst>
              <a:gd name="adj" fmla="val 9450"/>
            </a:avLst>
          </a:prstGeom>
          <a:ln>
            <a:solidFill>
              <a:srgbClr val="D3A2DA"/>
            </a:solidFill>
          </a:ln>
        </p:spPr>
        <p:style>
          <a:lnRef idx="2">
            <a:schemeClr val="accent2"/>
          </a:lnRef>
          <a:fillRef idx="1">
            <a:schemeClr val="lt1"/>
          </a:fillRef>
          <a:effectRef idx="0">
            <a:schemeClr val="accent2"/>
          </a:effectRef>
          <a:fontRef idx="minor">
            <a:schemeClr val="dk1"/>
          </a:fontRef>
        </p:style>
        <p:txBody>
          <a:bodyPr rtlCol="0" anchor="ctr"/>
          <a:lstStyle/>
          <a:p>
            <a:pPr lvl="0" algn="ctr"/>
            <a:r>
              <a:rPr lang="zh-CN" altLang="zh-CN" sz="2400" dirty="0" smtClean="0">
                <a:latin typeface="微软雅黑" pitchFamily="34" charset="-122"/>
                <a:ea typeface="微软雅黑" pitchFamily="34" charset="-122"/>
              </a:rPr>
              <a:t>分层次选取</a:t>
            </a:r>
            <a:r>
              <a:rPr lang="zh-CN" altLang="en-US" sz="2400" dirty="0" smtClean="0">
                <a:latin typeface="微软雅黑" pitchFamily="34" charset="-122"/>
                <a:ea typeface="微软雅黑" pitchFamily="34" charset="-122"/>
              </a:rPr>
              <a:t>公司，并联系约定时间</a:t>
            </a:r>
            <a:endParaRPr lang="zh-CN" altLang="zh-CN" sz="2400" dirty="0" smtClean="0">
              <a:latin typeface="微软雅黑" pitchFamily="34" charset="-122"/>
              <a:ea typeface="微软雅黑" pitchFamily="34" charset="-122"/>
            </a:endParaRPr>
          </a:p>
          <a:p>
            <a:pPr algn="ctr"/>
            <a:endParaRPr lang="zh-CN" altLang="en-US" sz="2400" dirty="0">
              <a:latin typeface="微软雅黑" pitchFamily="34" charset="-122"/>
              <a:ea typeface="微软雅黑" pitchFamily="34" charset="-122"/>
            </a:endParaRPr>
          </a:p>
        </p:txBody>
      </p:sp>
      <p:sp>
        <p:nvSpPr>
          <p:cNvPr id="25" name="圆角矩形 24"/>
          <p:cNvSpPr/>
          <p:nvPr/>
        </p:nvSpPr>
        <p:spPr>
          <a:xfrm>
            <a:off x="5115966" y="2508438"/>
            <a:ext cx="1872208" cy="2700300"/>
          </a:xfrm>
          <a:prstGeom prst="roundRect">
            <a:avLst>
              <a:gd name="adj" fmla="val 9450"/>
            </a:avLst>
          </a:prstGeom>
          <a:ln>
            <a:solidFill>
              <a:srgbClr val="D3A2DA"/>
            </a:solidFill>
          </a:ln>
        </p:spPr>
        <p:style>
          <a:lnRef idx="2">
            <a:schemeClr val="accent2"/>
          </a:lnRef>
          <a:fillRef idx="1">
            <a:schemeClr val="lt1"/>
          </a:fillRef>
          <a:effectRef idx="0">
            <a:schemeClr val="accent2"/>
          </a:effectRef>
          <a:fontRef idx="minor">
            <a:schemeClr val="dk1"/>
          </a:fontRef>
        </p:style>
        <p:txBody>
          <a:bodyPr rtlCol="0" anchor="ctr"/>
          <a:lstStyle/>
          <a:p>
            <a:pPr lvl="0" algn="ctr"/>
            <a:r>
              <a:rPr lang="zh-CN" altLang="en-US" sz="2400" dirty="0" smtClean="0">
                <a:latin typeface="微软雅黑" pitchFamily="34" charset="-122"/>
                <a:ea typeface="微软雅黑" pitchFamily="34" charset="-122"/>
              </a:rPr>
              <a:t>做好功课</a:t>
            </a:r>
            <a:endParaRPr lang="en-US" altLang="zh-CN" sz="2400" dirty="0" smtClean="0">
              <a:latin typeface="微软雅黑" pitchFamily="34" charset="-122"/>
              <a:ea typeface="微软雅黑" pitchFamily="34" charset="-122"/>
            </a:endParaRPr>
          </a:p>
          <a:p>
            <a:pPr lvl="0" algn="ctr"/>
            <a:r>
              <a:rPr lang="zh-CN" altLang="en-US" sz="2400" dirty="0" smtClean="0">
                <a:latin typeface="微软雅黑" pitchFamily="34" charset="-122"/>
                <a:ea typeface="微软雅黑" pitchFamily="34" charset="-122"/>
              </a:rPr>
              <a:t>制定提纲</a:t>
            </a:r>
            <a:endParaRPr lang="zh-CN" altLang="zh-CN" sz="2400" dirty="0">
              <a:latin typeface="微软雅黑" pitchFamily="34" charset="-122"/>
              <a:ea typeface="微软雅黑" pitchFamily="34" charset="-122"/>
            </a:endParaRPr>
          </a:p>
        </p:txBody>
      </p:sp>
      <p:sp>
        <p:nvSpPr>
          <p:cNvPr id="26" name="Freeform 5"/>
          <p:cNvSpPr/>
          <p:nvPr/>
        </p:nvSpPr>
        <p:spPr bwMode="auto">
          <a:xfrm rot="5844680">
            <a:off x="7195309" y="3150404"/>
            <a:ext cx="868979" cy="985527"/>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accent2"/>
          </a:solid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sp>
        <p:nvSpPr>
          <p:cNvPr id="27" name="圆角矩形 26"/>
          <p:cNvSpPr/>
          <p:nvPr/>
        </p:nvSpPr>
        <p:spPr>
          <a:xfrm>
            <a:off x="8363326" y="2520158"/>
            <a:ext cx="1872208" cy="2700300"/>
          </a:xfrm>
          <a:prstGeom prst="roundRect">
            <a:avLst>
              <a:gd name="adj" fmla="val 9450"/>
            </a:avLst>
          </a:prstGeom>
          <a:ln>
            <a:solidFill>
              <a:srgbClr val="D3A2DA"/>
            </a:solidFill>
          </a:ln>
        </p:spPr>
        <p:style>
          <a:lnRef idx="2">
            <a:schemeClr val="accent2"/>
          </a:lnRef>
          <a:fillRef idx="1">
            <a:schemeClr val="lt1"/>
          </a:fillRef>
          <a:effectRef idx="0">
            <a:schemeClr val="accent2"/>
          </a:effectRef>
          <a:fontRef idx="minor">
            <a:schemeClr val="dk1"/>
          </a:fontRef>
        </p:style>
        <p:txBody>
          <a:bodyPr rtlCol="0" anchor="ctr"/>
          <a:lstStyle/>
          <a:p>
            <a:pPr lvl="0" algn="ctr"/>
            <a:r>
              <a:rPr lang="zh-CN" altLang="en-US" sz="2400" dirty="0" smtClean="0">
                <a:latin typeface="微软雅黑" pitchFamily="34" charset="-122"/>
                <a:ea typeface="微软雅黑" pitchFamily="34" charset="-122"/>
              </a:rPr>
              <a:t>实地访谈</a:t>
            </a:r>
            <a:endParaRPr lang="en-US" altLang="zh-CN" sz="2400" dirty="0" smtClean="0">
              <a:latin typeface="微软雅黑" pitchFamily="34" charset="-122"/>
              <a:ea typeface="微软雅黑" pitchFamily="34" charset="-122"/>
            </a:endParaRPr>
          </a:p>
          <a:p>
            <a:pPr lvl="0" algn="ctr"/>
            <a:r>
              <a:rPr lang="zh-CN" altLang="en-US" sz="2400" dirty="0" smtClean="0">
                <a:latin typeface="微软雅黑" pitchFamily="34" charset="-122"/>
                <a:ea typeface="微软雅黑" pitchFamily="34" charset="-122"/>
              </a:rPr>
              <a:t>记录整理</a:t>
            </a:r>
            <a:endParaRPr lang="zh-CN"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396918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ox(in)">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in)">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21053" y="276460"/>
            <a:ext cx="2086816" cy="646331"/>
          </a:xfrm>
          <a:prstGeom prst="rect">
            <a:avLst/>
          </a:prstGeom>
          <a:noFill/>
        </p:spPr>
        <p:txBody>
          <a:bodyPr wrap="square" rtlCol="0">
            <a:spAutoFit/>
          </a:bodyPr>
          <a:lstStyle/>
          <a:p>
            <a:r>
              <a:rPr lang="zh-CN" altLang="en-US" sz="3600" b="1" dirty="0" smtClean="0">
                <a:solidFill>
                  <a:srgbClr val="78B832"/>
                </a:solidFill>
                <a:latin typeface="汉仪星球体W" panose="00020600040101010101" pitchFamily="18" charset="-122"/>
                <a:ea typeface="汉仪星球体W" panose="00020600040101010101" pitchFamily="18" charset="-122"/>
              </a:rPr>
              <a:t>项</a:t>
            </a:r>
            <a:r>
              <a:rPr lang="zh-CN" altLang="en-US" sz="3600" b="1" dirty="0" smtClean="0">
                <a:solidFill>
                  <a:srgbClr val="01B3D1"/>
                </a:solidFill>
                <a:latin typeface="汉仪星球体W" panose="00020600040101010101" pitchFamily="18" charset="-122"/>
                <a:ea typeface="汉仪星球体W" panose="00020600040101010101" pitchFamily="18" charset="-122"/>
              </a:rPr>
              <a:t>目</a:t>
            </a:r>
            <a:r>
              <a:rPr lang="zh-CN" altLang="en-US" sz="3600" b="1" dirty="0" smtClean="0">
                <a:solidFill>
                  <a:srgbClr val="FABE00"/>
                </a:solidFill>
                <a:latin typeface="汉仪星球体W" panose="00020600040101010101" pitchFamily="18" charset="-122"/>
                <a:ea typeface="汉仪星球体W" panose="00020600040101010101" pitchFamily="18" charset="-122"/>
              </a:rPr>
              <a:t>进</a:t>
            </a:r>
            <a:r>
              <a:rPr lang="zh-CN" altLang="en-US" sz="3600" b="1" dirty="0">
                <a:solidFill>
                  <a:srgbClr val="D32E66"/>
                </a:solidFill>
                <a:latin typeface="汉仪星球体W" panose="00020600040101010101" pitchFamily="18" charset="-122"/>
                <a:ea typeface="汉仪星球体W" panose="00020600040101010101" pitchFamily="18" charset="-122"/>
              </a:rPr>
              <a:t>展</a:t>
            </a:r>
          </a:p>
        </p:txBody>
      </p:sp>
      <p:grpSp>
        <p:nvGrpSpPr>
          <p:cNvPr id="2" name="组合 13"/>
          <p:cNvGrpSpPr/>
          <p:nvPr/>
        </p:nvGrpSpPr>
        <p:grpSpPr>
          <a:xfrm>
            <a:off x="1065160" y="1352310"/>
            <a:ext cx="2487003" cy="481870"/>
            <a:chOff x="1343812" y="3670588"/>
            <a:chExt cx="3759200" cy="728365"/>
          </a:xfrm>
        </p:grpSpPr>
        <p:sp>
          <p:nvSpPr>
            <p:cNvPr id="15" name="圆角矩形 14"/>
            <p:cNvSpPr/>
            <p:nvPr/>
          </p:nvSpPr>
          <p:spPr>
            <a:xfrm>
              <a:off x="1343812" y="3670588"/>
              <a:ext cx="3759200" cy="728365"/>
            </a:xfrm>
            <a:prstGeom prst="roundRect">
              <a:avLst/>
            </a:prstGeom>
            <a:solidFill>
              <a:srgbClr val="9840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文本框 15"/>
            <p:cNvSpPr txBox="1"/>
            <p:nvPr/>
          </p:nvSpPr>
          <p:spPr>
            <a:xfrm>
              <a:off x="2474550" y="3747023"/>
              <a:ext cx="2267669" cy="558259"/>
            </a:xfrm>
            <a:prstGeom prst="rect">
              <a:avLst/>
            </a:prstGeom>
            <a:noFill/>
          </p:spPr>
          <p:txBody>
            <a:bodyPr wrap="square" rtlCol="0">
              <a:spAutoFit/>
            </a:bodyPr>
            <a:lstStyle/>
            <a:p>
              <a:r>
                <a:rPr lang="zh-CN" altLang="en-US" b="1" spc="600" dirty="0" smtClean="0">
                  <a:solidFill>
                    <a:schemeClr val="bg1"/>
                  </a:solidFill>
                  <a:latin typeface="微软雅黑" panose="020B0503020204020204" pitchFamily="34" charset="-122"/>
                  <a:ea typeface="微软雅黑" panose="020B0503020204020204" pitchFamily="34" charset="-122"/>
                </a:rPr>
                <a:t>访谈报告</a:t>
              </a:r>
              <a:endParaRPr lang="zh-CN" altLang="en-US" b="1" spc="600" dirty="0">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1687503" y="3776590"/>
              <a:ext cx="516358" cy="516358"/>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p:cNvSpPr txBox="1"/>
            <p:nvPr/>
          </p:nvSpPr>
          <p:spPr>
            <a:xfrm>
              <a:off x="1722866" y="3774925"/>
              <a:ext cx="330200" cy="511737"/>
            </a:xfrm>
            <a:prstGeom prst="rect">
              <a:avLst/>
            </a:prstGeom>
            <a:noFill/>
          </p:spPr>
          <p:txBody>
            <a:bodyPr wrap="square" rtlCol="0">
              <a:spAutoFit/>
            </a:bodyPr>
            <a:lstStyle/>
            <a:p>
              <a:r>
                <a:rPr lang="en-US" altLang="zh-CN" sz="1600" b="1" dirty="0" smtClean="0">
                  <a:solidFill>
                    <a:srgbClr val="9840A3"/>
                  </a:solidFill>
                  <a:latin typeface="微软雅黑" panose="020B0503020204020204" pitchFamily="34" charset="-122"/>
                  <a:ea typeface="微软雅黑" panose="020B0503020204020204" pitchFamily="34" charset="-122"/>
                </a:rPr>
                <a:t>1</a:t>
              </a:r>
              <a:endParaRPr lang="zh-CN" altLang="en-US" sz="1600" b="1" dirty="0">
                <a:solidFill>
                  <a:srgbClr val="9840A3"/>
                </a:solidFill>
                <a:latin typeface="微软雅黑" panose="020B0503020204020204" pitchFamily="34" charset="-122"/>
                <a:ea typeface="微软雅黑" panose="020B0503020204020204" pitchFamily="34" charset="-122"/>
              </a:endParaRPr>
            </a:p>
          </p:txBody>
        </p:sp>
      </p:grpSp>
      <p:grpSp>
        <p:nvGrpSpPr>
          <p:cNvPr id="3" name="组合 18"/>
          <p:cNvGrpSpPr/>
          <p:nvPr/>
        </p:nvGrpSpPr>
        <p:grpSpPr>
          <a:xfrm>
            <a:off x="9621685" y="4941185"/>
            <a:ext cx="4147206" cy="3287454"/>
            <a:chOff x="9621685" y="4941185"/>
            <a:chExt cx="4147206" cy="3287454"/>
          </a:xfrm>
        </p:grpSpPr>
        <p:pic>
          <p:nvPicPr>
            <p:cNvPr id="20" name="图片 1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449865">
              <a:off x="9621685" y="4941185"/>
              <a:ext cx="4147206" cy="3287454"/>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29990" y="6140487"/>
              <a:ext cx="1447619" cy="596825"/>
            </a:xfrm>
            <a:prstGeom prst="rect">
              <a:avLst/>
            </a:prstGeom>
          </p:spPr>
        </p:pic>
      </p:grpSp>
      <p:sp>
        <p:nvSpPr>
          <p:cNvPr id="19" name="圆角矩形 18"/>
          <p:cNvSpPr/>
          <p:nvPr/>
        </p:nvSpPr>
        <p:spPr>
          <a:xfrm>
            <a:off x="923925" y="2257425"/>
            <a:ext cx="3067050" cy="3448050"/>
          </a:xfrm>
          <a:prstGeom prst="roundRect">
            <a:avLst/>
          </a:prstGeom>
          <a:solidFill>
            <a:srgbClr val="FCE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南京正大旅行社</a:t>
            </a:r>
            <a:endParaRPr lang="en-US" altLang="zh-CN" sz="2000" dirty="0" smtClean="0">
              <a:solidFill>
                <a:schemeClr val="tx1"/>
              </a:solidFill>
              <a:latin typeface="微软雅黑" pitchFamily="34" charset="-122"/>
              <a:ea typeface="微软雅黑" pitchFamily="34" charset="-122"/>
            </a:endParaRPr>
          </a:p>
          <a:p>
            <a:pPr algn="ctr"/>
            <a:r>
              <a:rPr lang="zh-CN" altLang="en-US" sz="2000" dirty="0" smtClean="0">
                <a:solidFill>
                  <a:schemeClr val="tx1"/>
                </a:solidFill>
                <a:latin typeface="微软雅黑" pitchFamily="34" charset="-122"/>
                <a:ea typeface="微软雅黑" pitchFamily="34" charset="-122"/>
              </a:rPr>
              <a:t>南京天下行旅行社</a:t>
            </a:r>
            <a:endParaRPr lang="en-US" altLang="zh-CN" sz="2000" dirty="0" smtClean="0">
              <a:solidFill>
                <a:schemeClr val="tx1"/>
              </a:solidFill>
              <a:latin typeface="微软雅黑" pitchFamily="34" charset="-122"/>
              <a:ea typeface="微软雅黑" pitchFamily="34" charset="-122"/>
            </a:endParaRPr>
          </a:p>
          <a:p>
            <a:pPr algn="ctr"/>
            <a:r>
              <a:rPr lang="zh-CN" altLang="en-US" sz="2000" dirty="0" smtClean="0">
                <a:solidFill>
                  <a:schemeClr val="tx1"/>
                </a:solidFill>
                <a:latin typeface="微软雅黑" pitchFamily="34" charset="-122"/>
                <a:ea typeface="微软雅黑" pitchFamily="34" charset="-122"/>
              </a:rPr>
              <a:t>南京汇景研学公司</a:t>
            </a: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r>
              <a:rPr lang="zh-CN" altLang="en-US" sz="2000" dirty="0" smtClean="0">
                <a:solidFill>
                  <a:schemeClr val="tx1"/>
                </a:solidFill>
                <a:latin typeface="微软雅黑" pitchFamily="34" charset="-122"/>
                <a:ea typeface="微软雅黑" pitchFamily="34" charset="-122"/>
              </a:rPr>
              <a:t>世纪明德研学旅行公司南京总部</a:t>
            </a:r>
            <a:endParaRPr lang="zh-CN" altLang="en-US" sz="2000" dirty="0">
              <a:solidFill>
                <a:schemeClr val="tx1"/>
              </a:solidFill>
              <a:latin typeface="微软雅黑" pitchFamily="34" charset="-122"/>
              <a:ea typeface="微软雅黑" pitchFamily="34" charset="-122"/>
            </a:endParaRPr>
          </a:p>
        </p:txBody>
      </p:sp>
      <p:cxnSp>
        <p:nvCxnSpPr>
          <p:cNvPr id="24" name="曲线连接符 3"/>
          <p:cNvCxnSpPr/>
          <p:nvPr/>
        </p:nvCxnSpPr>
        <p:spPr>
          <a:xfrm flipV="1">
            <a:off x="3892501" y="1807259"/>
            <a:ext cx="2073175" cy="1724025"/>
          </a:xfrm>
          <a:prstGeom prst="curvedConnector4">
            <a:avLst>
              <a:gd name="adj1" fmla="val 12309"/>
              <a:gd name="adj2" fmla="val 113260"/>
            </a:avLst>
          </a:prstGeom>
          <a:ln w="38100">
            <a:prstDash val="lgDash"/>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006904" y="1069144"/>
            <a:ext cx="3137095" cy="1463040"/>
          </a:xfrm>
          <a:prstGeom prst="roundRect">
            <a:avLst>
              <a:gd name="adj" fmla="val 9450"/>
            </a:avLst>
          </a:prstGeom>
          <a:ln>
            <a:solidFill>
              <a:srgbClr val="D3A2D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smtClean="0">
                <a:latin typeface="微软雅黑" pitchFamily="34" charset="-122"/>
                <a:ea typeface="微软雅黑" pitchFamily="34" charset="-122"/>
              </a:rPr>
              <a:t>面对面实地访谈</a:t>
            </a:r>
            <a:endParaRPr lang="en-US" altLang="zh-CN" sz="2400" dirty="0" smtClean="0">
              <a:latin typeface="微软雅黑" pitchFamily="34" charset="-122"/>
              <a:ea typeface="微软雅黑" pitchFamily="34" charset="-122"/>
            </a:endParaRPr>
          </a:p>
          <a:p>
            <a:pPr algn="ctr"/>
            <a:r>
              <a:rPr lang="zh-CN" altLang="en-US" sz="2200" dirty="0" smtClean="0">
                <a:latin typeface="微软雅黑" pitchFamily="34" charset="-122"/>
                <a:ea typeface="微软雅黑" pitchFamily="34" charset="-122"/>
              </a:rPr>
              <a:t>两人提问，一人记录</a:t>
            </a:r>
            <a:endParaRPr lang="zh-CN" altLang="en-US" sz="2200" dirty="0">
              <a:latin typeface="微软雅黑" pitchFamily="34" charset="-122"/>
              <a:ea typeface="微软雅黑" pitchFamily="34" charset="-122"/>
            </a:endParaRPr>
          </a:p>
        </p:txBody>
      </p:sp>
      <p:cxnSp>
        <p:nvCxnSpPr>
          <p:cNvPr id="29" name="曲线连接符 20"/>
          <p:cNvCxnSpPr/>
          <p:nvPr/>
        </p:nvCxnSpPr>
        <p:spPr>
          <a:xfrm flipV="1">
            <a:off x="4009292" y="4318782"/>
            <a:ext cx="2518117" cy="492369"/>
          </a:xfrm>
          <a:prstGeom prst="curvedConnector3">
            <a:avLst>
              <a:gd name="adj1" fmla="val 50000"/>
            </a:avLst>
          </a:prstGeom>
          <a:ln w="38100">
            <a:prstDash val="lgDash"/>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6637616" y="3697512"/>
            <a:ext cx="3137095" cy="1463040"/>
          </a:xfrm>
          <a:prstGeom prst="roundRect">
            <a:avLst>
              <a:gd name="adj" fmla="val 9450"/>
            </a:avLst>
          </a:prstGeom>
          <a:ln>
            <a:solidFill>
              <a:srgbClr val="D3A2D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smtClean="0">
                <a:latin typeface="微软雅黑" pitchFamily="34" charset="-122"/>
                <a:ea typeface="微软雅黑" pitchFamily="34" charset="-122"/>
              </a:rPr>
              <a:t>视频访谈</a:t>
            </a:r>
            <a:endParaRPr lang="en-US" altLang="zh-CN" sz="2400" dirty="0" smtClean="0">
              <a:latin typeface="微软雅黑" pitchFamily="34" charset="-122"/>
              <a:ea typeface="微软雅黑" pitchFamily="34" charset="-122"/>
            </a:endParaRPr>
          </a:p>
          <a:p>
            <a:pPr algn="ctr"/>
            <a:r>
              <a:rPr lang="zh-CN" altLang="en-US" sz="2200" dirty="0" smtClean="0">
                <a:latin typeface="微软雅黑" pitchFamily="34" charset="-122"/>
                <a:ea typeface="微软雅黑" pitchFamily="34" charset="-122"/>
              </a:rPr>
              <a:t>一人提问，其余旁听记录，录音保存</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xmlns="" val="396918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8"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827</TotalTime>
  <Words>1576</Words>
  <Application>Microsoft Office PowerPoint</Application>
  <PresentationFormat>自定义</PresentationFormat>
  <Paragraphs>156</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Arial</vt:lpstr>
      <vt:lpstr>宋体</vt:lpstr>
      <vt:lpstr>等线</vt:lpstr>
      <vt:lpstr>微软雅黑</vt:lpstr>
      <vt:lpstr>汉仪星球体W</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lan</dc:creator>
  <cp:lastModifiedBy>Administrator</cp:lastModifiedBy>
  <cp:revision>141</cp:revision>
  <dcterms:created xsi:type="dcterms:W3CDTF">2018-12-15T09:02:45Z</dcterms:created>
  <dcterms:modified xsi:type="dcterms:W3CDTF">2018-12-16T09:04:45Z</dcterms:modified>
</cp:coreProperties>
</file>